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2"/>
  </p:notesMasterIdLst>
  <p:sldIdLst>
    <p:sldId id="420" r:id="rId2"/>
    <p:sldId id="423" r:id="rId3"/>
    <p:sldId id="422" r:id="rId4"/>
    <p:sldId id="424" r:id="rId5"/>
    <p:sldId id="256" r:id="rId6"/>
    <p:sldId id="257" r:id="rId7"/>
    <p:sldId id="258" r:id="rId8"/>
    <p:sldId id="260" r:id="rId9"/>
    <p:sldId id="259" r:id="rId10"/>
    <p:sldId id="262" r:id="rId11"/>
    <p:sldId id="261" r:id="rId12"/>
    <p:sldId id="272" r:id="rId13"/>
    <p:sldId id="264" r:id="rId14"/>
    <p:sldId id="355" r:id="rId15"/>
    <p:sldId id="265" r:id="rId16"/>
    <p:sldId id="266" r:id="rId17"/>
    <p:sldId id="277" r:id="rId18"/>
    <p:sldId id="357" r:id="rId19"/>
    <p:sldId id="267" r:id="rId20"/>
    <p:sldId id="358" r:id="rId21"/>
    <p:sldId id="268" r:id="rId22"/>
    <p:sldId id="359" r:id="rId23"/>
    <p:sldId id="269" r:id="rId24"/>
    <p:sldId id="270" r:id="rId25"/>
    <p:sldId id="360" r:id="rId26"/>
    <p:sldId id="271" r:id="rId27"/>
    <p:sldId id="361" r:id="rId28"/>
    <p:sldId id="263" r:id="rId29"/>
    <p:sldId id="273" r:id="rId30"/>
    <p:sldId id="428" r:id="rId31"/>
    <p:sldId id="429" r:id="rId32"/>
    <p:sldId id="430" r:id="rId33"/>
    <p:sldId id="274" r:id="rId34"/>
    <p:sldId id="275" r:id="rId35"/>
    <p:sldId id="278" r:id="rId36"/>
    <p:sldId id="279" r:id="rId37"/>
    <p:sldId id="280" r:id="rId38"/>
    <p:sldId id="282" r:id="rId39"/>
    <p:sldId id="283" r:id="rId40"/>
    <p:sldId id="276" r:id="rId41"/>
    <p:sldId id="284" r:id="rId42"/>
    <p:sldId id="285" r:id="rId43"/>
    <p:sldId id="294" r:id="rId44"/>
    <p:sldId id="295" r:id="rId45"/>
    <p:sldId id="401" r:id="rId46"/>
    <p:sldId id="404" r:id="rId47"/>
    <p:sldId id="402" r:id="rId48"/>
    <p:sldId id="403" r:id="rId49"/>
    <p:sldId id="286" r:id="rId50"/>
    <p:sldId id="287" r:id="rId51"/>
    <p:sldId id="288" r:id="rId52"/>
    <p:sldId id="320" r:id="rId53"/>
    <p:sldId id="319" r:id="rId54"/>
    <p:sldId id="321" r:id="rId55"/>
    <p:sldId id="318" r:id="rId56"/>
    <p:sldId id="345" r:id="rId57"/>
    <p:sldId id="346" r:id="rId58"/>
    <p:sldId id="425" r:id="rId59"/>
    <p:sldId id="322" r:id="rId60"/>
    <p:sldId id="323" r:id="rId61"/>
    <p:sldId id="324" r:id="rId62"/>
    <p:sldId id="325" r:id="rId63"/>
    <p:sldId id="326" r:id="rId64"/>
    <p:sldId id="328" r:id="rId65"/>
    <p:sldId id="329" r:id="rId66"/>
    <p:sldId id="334" r:id="rId67"/>
    <p:sldId id="335" r:id="rId68"/>
    <p:sldId id="336" r:id="rId69"/>
    <p:sldId id="337" r:id="rId70"/>
    <p:sldId id="338" r:id="rId71"/>
    <p:sldId id="351" r:id="rId72"/>
    <p:sldId id="350" r:id="rId73"/>
    <p:sldId id="426" r:id="rId74"/>
    <p:sldId id="363" r:id="rId75"/>
    <p:sldId id="339" r:id="rId76"/>
    <p:sldId id="340" r:id="rId77"/>
    <p:sldId id="341" r:id="rId78"/>
    <p:sldId id="342" r:id="rId79"/>
    <p:sldId id="343" r:id="rId80"/>
    <p:sldId id="427" r:id="rId81"/>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202"/>
    <p:restoredTop sz="94682"/>
  </p:normalViewPr>
  <p:slideViewPr>
    <p:cSldViewPr snapToGrid="0">
      <p:cViewPr varScale="1">
        <p:scale>
          <a:sx n="105" d="100"/>
          <a:sy n="105" d="100"/>
        </p:scale>
        <p:origin x="232" y="4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0E56E3-2C21-4E4B-8934-A15A1DA89779}" type="datetimeFigureOut">
              <a:rPr lang="es-ES_tradnl" smtClean="0"/>
              <a:t>11/3/25</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32454-9F1E-DD4D-B68F-8738A6B8A08D}" type="slidenum">
              <a:rPr lang="es-ES_tradnl" smtClean="0"/>
              <a:t>‹Nº›</a:t>
            </a:fld>
            <a:endParaRPr lang="es-ES_tradnl"/>
          </a:p>
        </p:txBody>
      </p:sp>
    </p:spTree>
    <p:extLst>
      <p:ext uri="{BB962C8B-B14F-4D97-AF65-F5344CB8AC3E}">
        <p14:creationId xmlns:p14="http://schemas.microsoft.com/office/powerpoint/2010/main" val="22506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5EE32454-9F1E-DD4D-B68F-8738A6B8A08D}" type="slidenum">
              <a:rPr lang="es-ES_tradnl" smtClean="0"/>
              <a:t>51</a:t>
            </a:fld>
            <a:endParaRPr lang="es-ES_tradnl"/>
          </a:p>
        </p:txBody>
      </p:sp>
    </p:spTree>
    <p:extLst>
      <p:ext uri="{BB962C8B-B14F-4D97-AF65-F5344CB8AC3E}">
        <p14:creationId xmlns:p14="http://schemas.microsoft.com/office/powerpoint/2010/main" val="2448426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34CDF5-3388-21B8-ABCF-9636F5D4787A}"/>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C4D8FFAD-BBF7-C1C6-6ADA-100D199FA2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446005D9-981C-0B4A-85CB-ED032321B4E7}"/>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5" name="Marcador de pie de página 4">
            <a:extLst>
              <a:ext uri="{FF2B5EF4-FFF2-40B4-BE49-F238E27FC236}">
                <a16:creationId xmlns:a16="http://schemas.microsoft.com/office/drawing/2014/main" id="{5B4E7990-0DA8-2B34-E488-B0DD648077E4}"/>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4589F4EE-19CF-B268-0027-8193C51A2092}"/>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440409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4E9F61-A33C-902C-E14F-B008D7017175}"/>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DFDEC8E3-0C41-5C42-8189-37BEFA4B336C}"/>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55638F99-28F1-B3AE-A36C-83F10ACC49BE}"/>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5" name="Marcador de pie de página 4">
            <a:extLst>
              <a:ext uri="{FF2B5EF4-FFF2-40B4-BE49-F238E27FC236}">
                <a16:creationId xmlns:a16="http://schemas.microsoft.com/office/drawing/2014/main" id="{9EB95601-2EAB-0D09-5CC4-47CC5F08E624}"/>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37D12C5C-E0C6-C95B-E041-B0136180BA2B}"/>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1190158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9BA742-205D-1185-2286-E5272EF9394D}"/>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520CB120-4B23-5240-00FD-23FEC8811B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812AD531-0228-F632-4A98-42193100B568}"/>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5" name="Marcador de pie de página 4">
            <a:extLst>
              <a:ext uri="{FF2B5EF4-FFF2-40B4-BE49-F238E27FC236}">
                <a16:creationId xmlns:a16="http://schemas.microsoft.com/office/drawing/2014/main" id="{76024B88-24AF-DEE8-9245-D11B480EEA8B}"/>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1EC7B865-6BC9-BAA1-C1CD-AF37B5DE809A}"/>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035851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2AA042-AA23-44A5-36A4-5B5A13AB11FC}"/>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6802C981-6482-A069-B050-26C05FBEAA53}"/>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5738E9E5-E06D-7FA2-63CE-174B065C73FC}"/>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8A4DC6C2-906E-9E36-F58A-B8BBD997CEA6}"/>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6" name="Marcador de pie de página 5">
            <a:extLst>
              <a:ext uri="{FF2B5EF4-FFF2-40B4-BE49-F238E27FC236}">
                <a16:creationId xmlns:a16="http://schemas.microsoft.com/office/drawing/2014/main" id="{CDB7FDDB-5F74-3F36-13CB-6AF4EBA8EF04}"/>
              </a:ext>
            </a:extLst>
          </p:cNvPr>
          <p:cNvSpPr>
            <a:spLocks noGrp="1"/>
          </p:cNvSpPr>
          <p:nvPr>
            <p:ph type="ftr" sz="quarter" idx="11"/>
          </p:nvPr>
        </p:nvSpPr>
        <p:spPr/>
        <p:txBody>
          <a:bodyPr/>
          <a:lstStyle/>
          <a:p>
            <a:endParaRPr lang="es-ES_tradnl" dirty="0"/>
          </a:p>
        </p:txBody>
      </p:sp>
      <p:sp>
        <p:nvSpPr>
          <p:cNvPr id="7" name="Marcador de número de diapositiva 6">
            <a:extLst>
              <a:ext uri="{FF2B5EF4-FFF2-40B4-BE49-F238E27FC236}">
                <a16:creationId xmlns:a16="http://schemas.microsoft.com/office/drawing/2014/main" id="{55468E43-F42E-6775-A4B8-BF81D66E9AE9}"/>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2837511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FFC241-4625-6956-7C48-CE20B2F1A864}"/>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A9DC84E4-7FFC-EF80-1FFC-82F28610FD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BB07293F-DB1A-D719-417C-B1A0998DF9C9}"/>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FB0EE6F0-935F-EE96-EFF6-DBB07294B9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C82B04D8-3CE2-A31C-1891-AD60E9FE57F4}"/>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A0AD7F09-61B8-2175-A1AB-B19F1347C0D8}"/>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8" name="Marcador de pie de página 7">
            <a:extLst>
              <a:ext uri="{FF2B5EF4-FFF2-40B4-BE49-F238E27FC236}">
                <a16:creationId xmlns:a16="http://schemas.microsoft.com/office/drawing/2014/main" id="{1CFF1827-ACE3-87C3-F987-7AEE7C9015B8}"/>
              </a:ext>
            </a:extLst>
          </p:cNvPr>
          <p:cNvSpPr>
            <a:spLocks noGrp="1"/>
          </p:cNvSpPr>
          <p:nvPr>
            <p:ph type="ftr" sz="quarter" idx="11"/>
          </p:nvPr>
        </p:nvSpPr>
        <p:spPr/>
        <p:txBody>
          <a:bodyPr/>
          <a:lstStyle/>
          <a:p>
            <a:endParaRPr lang="es-ES_tradnl" dirty="0"/>
          </a:p>
        </p:txBody>
      </p:sp>
      <p:sp>
        <p:nvSpPr>
          <p:cNvPr id="9" name="Marcador de número de diapositiva 8">
            <a:extLst>
              <a:ext uri="{FF2B5EF4-FFF2-40B4-BE49-F238E27FC236}">
                <a16:creationId xmlns:a16="http://schemas.microsoft.com/office/drawing/2014/main" id="{58982400-B75F-C76B-2BFD-6183E1C8F749}"/>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850780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947FB6-BD67-34EF-4F67-DF6FC50300B8}"/>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D3E379A7-6E9A-B515-89F4-CE0A668A2523}"/>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4" name="Marcador de pie de página 3">
            <a:extLst>
              <a:ext uri="{FF2B5EF4-FFF2-40B4-BE49-F238E27FC236}">
                <a16:creationId xmlns:a16="http://schemas.microsoft.com/office/drawing/2014/main" id="{81C27DD0-5677-7CC5-4C56-906CBDE6167F}"/>
              </a:ext>
            </a:extLst>
          </p:cNvPr>
          <p:cNvSpPr>
            <a:spLocks noGrp="1"/>
          </p:cNvSpPr>
          <p:nvPr>
            <p:ph type="ftr" sz="quarter" idx="11"/>
          </p:nvPr>
        </p:nvSpPr>
        <p:spPr/>
        <p:txBody>
          <a:bodyPr/>
          <a:lstStyle/>
          <a:p>
            <a:endParaRPr lang="es-ES_tradnl" dirty="0"/>
          </a:p>
        </p:txBody>
      </p:sp>
      <p:sp>
        <p:nvSpPr>
          <p:cNvPr id="5" name="Marcador de número de diapositiva 4">
            <a:extLst>
              <a:ext uri="{FF2B5EF4-FFF2-40B4-BE49-F238E27FC236}">
                <a16:creationId xmlns:a16="http://schemas.microsoft.com/office/drawing/2014/main" id="{4EF5AA3A-1524-2E2C-4AC5-0ED15C947484}"/>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2048500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157529C-FDFA-C2FE-F632-81DF7653082B}"/>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3" name="Marcador de pie de página 2">
            <a:extLst>
              <a:ext uri="{FF2B5EF4-FFF2-40B4-BE49-F238E27FC236}">
                <a16:creationId xmlns:a16="http://schemas.microsoft.com/office/drawing/2014/main" id="{48751769-3FE1-A13F-7582-6E4B832D8408}"/>
              </a:ext>
            </a:extLst>
          </p:cNvPr>
          <p:cNvSpPr>
            <a:spLocks noGrp="1"/>
          </p:cNvSpPr>
          <p:nvPr>
            <p:ph type="ftr" sz="quarter" idx="11"/>
          </p:nvPr>
        </p:nvSpPr>
        <p:spPr/>
        <p:txBody>
          <a:bodyPr/>
          <a:lstStyle/>
          <a:p>
            <a:endParaRPr lang="es-ES_tradnl" dirty="0"/>
          </a:p>
        </p:txBody>
      </p:sp>
      <p:sp>
        <p:nvSpPr>
          <p:cNvPr id="4" name="Marcador de número de diapositiva 3">
            <a:extLst>
              <a:ext uri="{FF2B5EF4-FFF2-40B4-BE49-F238E27FC236}">
                <a16:creationId xmlns:a16="http://schemas.microsoft.com/office/drawing/2014/main" id="{E2A87189-04B2-9E38-0942-6B02816F5B01}"/>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632945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9DB310-0CAD-09BE-AA4C-98A3FD43CFD7}"/>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5D38306C-DD4C-3824-03EB-E956003742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0B8E6C0B-999B-AE6D-BAED-2C68E0CC90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3705B241-065D-6CC9-D8A1-6DEC1B610EE4}"/>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6" name="Marcador de pie de página 5">
            <a:extLst>
              <a:ext uri="{FF2B5EF4-FFF2-40B4-BE49-F238E27FC236}">
                <a16:creationId xmlns:a16="http://schemas.microsoft.com/office/drawing/2014/main" id="{F4E69452-54C8-E698-5287-1708313FCA3C}"/>
              </a:ext>
            </a:extLst>
          </p:cNvPr>
          <p:cNvSpPr>
            <a:spLocks noGrp="1"/>
          </p:cNvSpPr>
          <p:nvPr>
            <p:ph type="ftr" sz="quarter" idx="11"/>
          </p:nvPr>
        </p:nvSpPr>
        <p:spPr/>
        <p:txBody>
          <a:bodyPr/>
          <a:lstStyle/>
          <a:p>
            <a:endParaRPr lang="es-ES_tradnl" dirty="0"/>
          </a:p>
        </p:txBody>
      </p:sp>
      <p:sp>
        <p:nvSpPr>
          <p:cNvPr id="7" name="Marcador de número de diapositiva 6">
            <a:extLst>
              <a:ext uri="{FF2B5EF4-FFF2-40B4-BE49-F238E27FC236}">
                <a16:creationId xmlns:a16="http://schemas.microsoft.com/office/drawing/2014/main" id="{AE2171C9-B47E-8BB2-74E0-4C52EEC84F64}"/>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1431037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C5027D-9AFE-428C-390A-9A58A3351A79}"/>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0CD1A20E-683E-C741-0C39-C920026BD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Marcador de texto 3">
            <a:extLst>
              <a:ext uri="{FF2B5EF4-FFF2-40B4-BE49-F238E27FC236}">
                <a16:creationId xmlns:a16="http://schemas.microsoft.com/office/drawing/2014/main" id="{5D205A05-F842-8E68-8C89-5E4EC66843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EB7F52C2-A101-12C8-345E-93A0197793FE}"/>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6" name="Marcador de pie de página 5">
            <a:extLst>
              <a:ext uri="{FF2B5EF4-FFF2-40B4-BE49-F238E27FC236}">
                <a16:creationId xmlns:a16="http://schemas.microsoft.com/office/drawing/2014/main" id="{E813E84A-4CDC-6757-3B9D-42555604B508}"/>
              </a:ext>
            </a:extLst>
          </p:cNvPr>
          <p:cNvSpPr>
            <a:spLocks noGrp="1"/>
          </p:cNvSpPr>
          <p:nvPr>
            <p:ph type="ftr" sz="quarter" idx="11"/>
          </p:nvPr>
        </p:nvSpPr>
        <p:spPr/>
        <p:txBody>
          <a:bodyPr/>
          <a:lstStyle/>
          <a:p>
            <a:endParaRPr lang="es-ES_tradnl" dirty="0"/>
          </a:p>
        </p:txBody>
      </p:sp>
      <p:sp>
        <p:nvSpPr>
          <p:cNvPr id="7" name="Marcador de número de diapositiva 6">
            <a:extLst>
              <a:ext uri="{FF2B5EF4-FFF2-40B4-BE49-F238E27FC236}">
                <a16:creationId xmlns:a16="http://schemas.microsoft.com/office/drawing/2014/main" id="{4EE380C8-F3D4-6E19-E14B-E186CF287361}"/>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1653732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BDA002-C5AB-CEE3-9C37-28E478779860}"/>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3CB9BBFD-BF7A-B5A9-41AC-D8091466D2BF}"/>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CDE875AD-972D-564E-5AE4-4F92FB794D08}"/>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5" name="Marcador de pie de página 4">
            <a:extLst>
              <a:ext uri="{FF2B5EF4-FFF2-40B4-BE49-F238E27FC236}">
                <a16:creationId xmlns:a16="http://schemas.microsoft.com/office/drawing/2014/main" id="{847BAB4F-BD77-1FD5-5C76-A3DD0C839633}"/>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7A9AC8B6-825F-0B1E-0D3E-64307D708BA4}"/>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099035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3DD0509-0622-1A73-AB35-443DFA76C955}"/>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7FAEFF7B-D7A6-43E1-2259-0307E814B8EB}"/>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1C1A578D-632E-20FA-679D-5F7CB6130D41}"/>
              </a:ext>
            </a:extLst>
          </p:cNvPr>
          <p:cNvSpPr>
            <a:spLocks noGrp="1"/>
          </p:cNvSpPr>
          <p:nvPr>
            <p:ph type="dt" sz="half" idx="10"/>
          </p:nvPr>
        </p:nvSpPr>
        <p:spPr/>
        <p:txBody>
          <a:bodyPr/>
          <a:lstStyle/>
          <a:p>
            <a:fld id="{D37B9564-2977-8A43-9725-67C217C7A0F0}" type="datetimeFigureOut">
              <a:rPr lang="es-ES_tradnl" smtClean="0"/>
              <a:t>11/3/25</a:t>
            </a:fld>
            <a:endParaRPr lang="es-ES_tradnl" dirty="0"/>
          </a:p>
        </p:txBody>
      </p:sp>
      <p:sp>
        <p:nvSpPr>
          <p:cNvPr id="5" name="Marcador de pie de página 4">
            <a:extLst>
              <a:ext uri="{FF2B5EF4-FFF2-40B4-BE49-F238E27FC236}">
                <a16:creationId xmlns:a16="http://schemas.microsoft.com/office/drawing/2014/main" id="{E516FE4A-19FA-3B58-223C-4087EE09FDB3}"/>
              </a:ext>
            </a:extLst>
          </p:cNvPr>
          <p:cNvSpPr>
            <a:spLocks noGrp="1"/>
          </p:cNvSpPr>
          <p:nvPr>
            <p:ph type="ftr" sz="quarter" idx="11"/>
          </p:nvPr>
        </p:nvSpPr>
        <p:spPr/>
        <p:txBody>
          <a:bodyPr/>
          <a:lstStyle/>
          <a:p>
            <a:endParaRPr lang="es-ES_tradnl" dirty="0"/>
          </a:p>
        </p:txBody>
      </p:sp>
      <p:sp>
        <p:nvSpPr>
          <p:cNvPr id="6" name="Marcador de número de diapositiva 5">
            <a:extLst>
              <a:ext uri="{FF2B5EF4-FFF2-40B4-BE49-F238E27FC236}">
                <a16:creationId xmlns:a16="http://schemas.microsoft.com/office/drawing/2014/main" id="{8908BEAD-182F-6703-7ED4-B1748BFBDF05}"/>
              </a:ext>
            </a:extLst>
          </p:cNvPr>
          <p:cNvSpPr>
            <a:spLocks noGrp="1"/>
          </p:cNvSpPr>
          <p:nvPr>
            <p:ph type="sldNum" sz="quarter" idx="12"/>
          </p:nvPr>
        </p:nvSpPr>
        <p:spPr/>
        <p:txBody>
          <a:body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012737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C6C826A-CC89-9391-C901-CD8DF5541F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A5C42BFA-878B-F396-779E-F82E13157C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6EB18176-97A1-ACCF-9A51-F283754EAC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37B9564-2977-8A43-9725-67C217C7A0F0}" type="datetimeFigureOut">
              <a:rPr lang="es-ES_tradnl" smtClean="0"/>
              <a:t>11/3/25</a:t>
            </a:fld>
            <a:endParaRPr lang="es-ES_tradnl" dirty="0"/>
          </a:p>
        </p:txBody>
      </p:sp>
      <p:sp>
        <p:nvSpPr>
          <p:cNvPr id="5" name="Marcador de pie de página 4">
            <a:extLst>
              <a:ext uri="{FF2B5EF4-FFF2-40B4-BE49-F238E27FC236}">
                <a16:creationId xmlns:a16="http://schemas.microsoft.com/office/drawing/2014/main" id="{71455E7F-5534-C2B6-EE23-30D68D7107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_tradnl" dirty="0"/>
          </a:p>
        </p:txBody>
      </p:sp>
      <p:sp>
        <p:nvSpPr>
          <p:cNvPr id="6" name="Marcador de número de diapositiva 5">
            <a:extLst>
              <a:ext uri="{FF2B5EF4-FFF2-40B4-BE49-F238E27FC236}">
                <a16:creationId xmlns:a16="http://schemas.microsoft.com/office/drawing/2014/main" id="{31CD2280-69F2-39B5-DC8B-85DD9FA3A1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CEB8D87-77E2-1145-834F-2560ACE0B27D}" type="slidenum">
              <a:rPr lang="es-ES_tradnl" smtClean="0"/>
              <a:t>‹Nº›</a:t>
            </a:fld>
            <a:endParaRPr lang="es-ES_tradnl" dirty="0"/>
          </a:p>
        </p:txBody>
      </p:sp>
    </p:spTree>
    <p:extLst>
      <p:ext uri="{BB962C8B-B14F-4D97-AF65-F5344CB8AC3E}">
        <p14:creationId xmlns:p14="http://schemas.microsoft.com/office/powerpoint/2010/main" val="35383566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2.png"/><Relationship Id="rId7" Type="http://schemas.openxmlformats.org/officeDocument/2006/relationships/image" Target="../media/image3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6" name="Rectangle 103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List of military tactics - Wikiwand">
            <a:extLst>
              <a:ext uri="{FF2B5EF4-FFF2-40B4-BE49-F238E27FC236}">
                <a16:creationId xmlns:a16="http://schemas.microsoft.com/office/drawing/2014/main" id="{CFDBD17C-DCD5-82CE-918C-7354BC552D64}"/>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r="-1" b="1721"/>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3B7B789E-2F92-C1D3-629E-E1A1C3F726A8}"/>
              </a:ext>
            </a:extLst>
          </p:cNvPr>
          <p:cNvSpPr>
            <a:spLocks noGrp="1"/>
          </p:cNvSpPr>
          <p:nvPr>
            <p:ph type="ctrTitle"/>
          </p:nvPr>
        </p:nvSpPr>
        <p:spPr>
          <a:xfrm>
            <a:off x="1524000" y="1122363"/>
            <a:ext cx="9144000" cy="3063240"/>
          </a:xfrm>
        </p:spPr>
        <p:txBody>
          <a:bodyPr>
            <a:normAutofit/>
          </a:bodyPr>
          <a:lstStyle/>
          <a:p>
            <a:r>
              <a:rPr lang="es-ES_tradnl" sz="6600">
                <a:solidFill>
                  <a:schemeClr val="bg1"/>
                </a:solidFill>
              </a:rPr>
              <a:t>SESIÓN 5: REPASO OFENSA Y METODOLOGÍA BAMCIS</a:t>
            </a:r>
          </a:p>
        </p:txBody>
      </p:sp>
      <p:sp>
        <p:nvSpPr>
          <p:cNvPr id="3" name="Subtítulo 2">
            <a:extLst>
              <a:ext uri="{FF2B5EF4-FFF2-40B4-BE49-F238E27FC236}">
                <a16:creationId xmlns:a16="http://schemas.microsoft.com/office/drawing/2014/main" id="{F63A9B60-B7D4-376F-EA05-1FDBA8AC6AA9}"/>
              </a:ext>
            </a:extLst>
          </p:cNvPr>
          <p:cNvSpPr>
            <a:spLocks noGrp="1"/>
          </p:cNvSpPr>
          <p:nvPr>
            <p:ph type="subTitle" idx="1"/>
          </p:nvPr>
        </p:nvSpPr>
        <p:spPr>
          <a:xfrm>
            <a:off x="1527048" y="4599432"/>
            <a:ext cx="9144000" cy="1536192"/>
          </a:xfrm>
        </p:spPr>
        <p:txBody>
          <a:bodyPr>
            <a:normAutofit/>
          </a:bodyPr>
          <a:lstStyle/>
          <a:p>
            <a:r>
              <a:rPr lang="es-ES_tradnl">
                <a:solidFill>
                  <a:schemeClr val="bg1"/>
                </a:solidFill>
              </a:rPr>
              <a:t>TÁCTICA II</a:t>
            </a:r>
          </a:p>
          <a:p>
            <a:r>
              <a:rPr lang="es-ES_tradnl">
                <a:solidFill>
                  <a:schemeClr val="bg1"/>
                </a:solidFill>
              </a:rPr>
              <a:t>CC IM VON DER WETH </a:t>
            </a:r>
          </a:p>
        </p:txBody>
      </p:sp>
      <p:sp>
        <p:nvSpPr>
          <p:cNvPr id="1038"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6409094"/>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AFCF766-F397-4AB1-D331-F1A46D109F7A}"/>
            </a:ext>
          </a:extLst>
        </p:cNvPr>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US Marines of the 1st Division take position overlooking the western part of Fallujah, Iraq, Saturday, Nov. 13, 2004.">
            <a:extLst>
              <a:ext uri="{FF2B5EF4-FFF2-40B4-BE49-F238E27FC236}">
                <a16:creationId xmlns:a16="http://schemas.microsoft.com/office/drawing/2014/main" id="{A50E4063-BE28-34B2-CC26-C67A2992113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091" r="24734"/>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DE1DC32F-B917-6B0D-E352-B520A5024BFC}"/>
              </a:ext>
            </a:extLst>
          </p:cNvPr>
          <p:cNvSpPr>
            <a:spLocks noGrp="1"/>
          </p:cNvSpPr>
          <p:nvPr>
            <p:ph type="title"/>
          </p:nvPr>
        </p:nvSpPr>
        <p:spPr>
          <a:xfrm>
            <a:off x="371094" y="1161288"/>
            <a:ext cx="3438144" cy="1124712"/>
          </a:xfrm>
        </p:spPr>
        <p:txBody>
          <a:bodyPr anchor="b">
            <a:normAutofit/>
          </a:bodyPr>
          <a:lstStyle/>
          <a:p>
            <a:r>
              <a:rPr lang="es-ES_tradnl" sz="2800" dirty="0"/>
              <a:t>Objetivo y Temario </a:t>
            </a:r>
          </a:p>
        </p:txBody>
      </p:sp>
      <p:sp>
        <p:nvSpPr>
          <p:cNvPr id="2059" name="Rectangle 205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1" name="Rectangle 206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contenido 2">
            <a:extLst>
              <a:ext uri="{FF2B5EF4-FFF2-40B4-BE49-F238E27FC236}">
                <a16:creationId xmlns:a16="http://schemas.microsoft.com/office/drawing/2014/main" id="{82070E81-6DEB-503A-4A90-4B41E36A602A}"/>
              </a:ext>
            </a:extLst>
          </p:cNvPr>
          <p:cNvSpPr>
            <a:spLocks noGrp="1"/>
          </p:cNvSpPr>
          <p:nvPr>
            <p:ph idx="1"/>
          </p:nvPr>
        </p:nvSpPr>
        <p:spPr>
          <a:xfrm>
            <a:off x="371094" y="2718054"/>
            <a:ext cx="5029042" cy="3207258"/>
          </a:xfrm>
        </p:spPr>
        <p:txBody>
          <a:bodyPr anchor="t">
            <a:normAutofit lnSpcReduction="10000"/>
          </a:bodyPr>
          <a:lstStyle/>
          <a:p>
            <a:pPr marL="0" indent="0">
              <a:buNone/>
            </a:pPr>
            <a:r>
              <a:rPr lang="es-ES_tradnl" sz="1700" dirty="0"/>
              <a:t>OBJETIVO:</a:t>
            </a:r>
          </a:p>
          <a:p>
            <a:pPr marL="0" indent="0">
              <a:buNone/>
            </a:pPr>
            <a:r>
              <a:rPr lang="es-ES_tradnl" sz="2000" dirty="0"/>
              <a:t>Aplacar la metodología BAMCIS bajo un concepto táctico, creando las capacidades para resolver un problema militar a nivel PLT</a:t>
            </a:r>
          </a:p>
          <a:p>
            <a:pPr marL="0" indent="0">
              <a:buNone/>
            </a:pPr>
            <a:endParaRPr lang="es-ES_tradnl" sz="2000" dirty="0"/>
          </a:p>
          <a:p>
            <a:pPr marL="0" indent="0">
              <a:buNone/>
            </a:pPr>
            <a:r>
              <a:rPr lang="es-ES_tradnl" sz="2000" dirty="0"/>
              <a:t>Temario:</a:t>
            </a:r>
          </a:p>
          <a:p>
            <a:pPr marL="0" indent="0">
              <a:buNone/>
            </a:pPr>
            <a:r>
              <a:rPr lang="es-ES_tradnl" sz="2000" dirty="0"/>
              <a:t>Repaso Generalidad tácticas </a:t>
            </a:r>
          </a:p>
          <a:p>
            <a:pPr marL="0" indent="0">
              <a:buNone/>
            </a:pPr>
            <a:r>
              <a:rPr lang="es-ES_tradnl" sz="2000" dirty="0"/>
              <a:t>Metodología BAMCIS</a:t>
            </a:r>
          </a:p>
          <a:p>
            <a:pPr marL="0" indent="0">
              <a:buNone/>
            </a:pPr>
            <a:r>
              <a:rPr lang="es-ES_tradnl" sz="2000" dirty="0"/>
              <a:t>TDG</a:t>
            </a:r>
          </a:p>
          <a:p>
            <a:pPr marL="0" indent="0">
              <a:buNone/>
            </a:pPr>
            <a:endParaRPr lang="es-ES_tradnl" sz="2000" dirty="0"/>
          </a:p>
        </p:txBody>
      </p:sp>
    </p:spTree>
    <p:extLst>
      <p:ext uri="{BB962C8B-B14F-4D97-AF65-F5344CB8AC3E}">
        <p14:creationId xmlns:p14="http://schemas.microsoft.com/office/powerpoint/2010/main" val="65495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6" name="Rectangle 4115">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11" name="Picture 4110" descr="Jaque mate en una partida de ajedrez">
            <a:extLst>
              <a:ext uri="{FF2B5EF4-FFF2-40B4-BE49-F238E27FC236}">
                <a16:creationId xmlns:a16="http://schemas.microsoft.com/office/drawing/2014/main" id="{37939EA5-5AB0-842F-3D97-FE28362F9B47}"/>
              </a:ext>
            </a:extLst>
          </p:cNvPr>
          <p:cNvPicPr>
            <a:picLocks noChangeAspect="1"/>
          </p:cNvPicPr>
          <p:nvPr/>
        </p:nvPicPr>
        <p:blipFill rotWithShape="1">
          <a:blip r:embed="rId2"/>
          <a:srcRect t="9091" r="12946"/>
          <a:stretch/>
        </p:blipFill>
        <p:spPr>
          <a:xfrm>
            <a:off x="3522468" y="10"/>
            <a:ext cx="8669532" cy="6857990"/>
          </a:xfrm>
          <a:prstGeom prst="rect">
            <a:avLst/>
          </a:prstGeom>
        </p:spPr>
      </p:pic>
      <p:sp>
        <p:nvSpPr>
          <p:cNvPr id="4118" name="Rectangle 4117">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D2B599F6-2269-7C62-F8EC-C42CE2AFCA3B}"/>
              </a:ext>
            </a:extLst>
          </p:cNvPr>
          <p:cNvSpPr>
            <a:spLocks noGrp="1"/>
          </p:cNvSpPr>
          <p:nvPr>
            <p:ph type="title"/>
          </p:nvPr>
        </p:nvSpPr>
        <p:spPr>
          <a:xfrm>
            <a:off x="371094" y="1161288"/>
            <a:ext cx="3438144" cy="1124712"/>
          </a:xfrm>
        </p:spPr>
        <p:txBody>
          <a:bodyPr anchor="b">
            <a:normAutofit/>
          </a:bodyPr>
          <a:lstStyle/>
          <a:p>
            <a:r>
              <a:rPr lang="es-ES_tradnl" sz="2400" b="1" i="1">
                <a:solidFill>
                  <a:schemeClr val="bg1"/>
                </a:solidFill>
              </a:rPr>
              <a:t>CONDICIONES PARA EL ÉXITO EN LA OFENSA</a:t>
            </a:r>
          </a:p>
        </p:txBody>
      </p:sp>
      <p:sp>
        <p:nvSpPr>
          <p:cNvPr id="4120" name="Rectangle 4119">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122" name="Rectangle 4121">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contenido 2">
            <a:extLst>
              <a:ext uri="{FF2B5EF4-FFF2-40B4-BE49-F238E27FC236}">
                <a16:creationId xmlns:a16="http://schemas.microsoft.com/office/drawing/2014/main" id="{DE4CF518-88EC-5D95-733C-EDDABBA37E18}"/>
              </a:ext>
            </a:extLst>
          </p:cNvPr>
          <p:cNvSpPr>
            <a:spLocks noGrp="1"/>
          </p:cNvSpPr>
          <p:nvPr>
            <p:ph idx="1"/>
          </p:nvPr>
        </p:nvSpPr>
        <p:spPr>
          <a:xfrm>
            <a:off x="371094" y="2718054"/>
            <a:ext cx="3438906" cy="3207258"/>
          </a:xfrm>
        </p:spPr>
        <p:txBody>
          <a:bodyPr anchor="t">
            <a:normAutofit/>
          </a:bodyPr>
          <a:lstStyle/>
          <a:p>
            <a:pPr marL="457200" indent="-457200">
              <a:buFont typeface="+mj-lt"/>
              <a:buAutoNum type="arabicPeriod"/>
            </a:pPr>
            <a:r>
              <a:rPr lang="es-ES_tradnl" sz="1600" dirty="0">
                <a:solidFill>
                  <a:schemeClr val="bg1"/>
                </a:solidFill>
              </a:rPr>
              <a:t>Superficies y vacíos </a:t>
            </a:r>
          </a:p>
          <a:p>
            <a:pPr marL="457200" indent="-457200">
              <a:buFont typeface="+mj-lt"/>
              <a:buAutoNum type="arabicPeriod"/>
            </a:pPr>
            <a:r>
              <a:rPr lang="es-ES_tradnl" sz="1600" dirty="0">
                <a:solidFill>
                  <a:schemeClr val="bg1"/>
                </a:solidFill>
              </a:rPr>
              <a:t>Aislar líneas logísticas </a:t>
            </a:r>
          </a:p>
          <a:p>
            <a:pPr marL="457200" indent="-457200">
              <a:buFont typeface="+mj-lt"/>
              <a:buAutoNum type="arabicPeriod"/>
            </a:pPr>
            <a:r>
              <a:rPr lang="es-ES_tradnl" sz="1600" dirty="0">
                <a:solidFill>
                  <a:schemeClr val="bg1"/>
                </a:solidFill>
              </a:rPr>
              <a:t>Forzarlo a pelear en posiciones menos preparadas</a:t>
            </a:r>
          </a:p>
          <a:p>
            <a:pPr marL="457200" indent="-457200">
              <a:buFont typeface="+mj-lt"/>
              <a:buAutoNum type="arabicPeriod"/>
            </a:pPr>
            <a:r>
              <a:rPr lang="es-ES_tradnl" sz="1600" dirty="0">
                <a:solidFill>
                  <a:schemeClr val="bg1"/>
                </a:solidFill>
              </a:rPr>
              <a:t>Engañar al comandante enemigo (MILDEC)</a:t>
            </a:r>
          </a:p>
          <a:p>
            <a:pPr marL="457200" indent="-457200">
              <a:buFont typeface="+mj-lt"/>
              <a:buAutoNum type="arabicPeriod"/>
            </a:pPr>
            <a:r>
              <a:rPr lang="es-ES_tradnl" sz="1600" dirty="0">
                <a:solidFill>
                  <a:schemeClr val="bg1"/>
                </a:solidFill>
              </a:rPr>
              <a:t>Concentrar los esfuerzos sobre el enemigo, no el terreno.</a:t>
            </a:r>
          </a:p>
          <a:p>
            <a:pPr marL="457200" indent="-457200">
              <a:buFont typeface="+mj-lt"/>
              <a:buAutoNum type="arabicPeriod"/>
            </a:pPr>
            <a:r>
              <a:rPr lang="es-ES_tradnl" sz="1600" b="1" dirty="0">
                <a:solidFill>
                  <a:schemeClr val="bg1"/>
                </a:solidFill>
              </a:rPr>
              <a:t>Interrumpir, fijar, acción decisiva</a:t>
            </a:r>
          </a:p>
        </p:txBody>
      </p:sp>
    </p:spTree>
    <p:extLst>
      <p:ext uri="{BB962C8B-B14F-4D97-AF65-F5344CB8AC3E}">
        <p14:creationId xmlns:p14="http://schemas.microsoft.com/office/powerpoint/2010/main" val="297294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A99050EE-26AF-4253-BD50-F0FCD965A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284" y="575361"/>
            <a:ext cx="5707277" cy="570727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6F3A983-A969-0E9D-319E-7552916C0EF7}"/>
              </a:ext>
            </a:extLst>
          </p:cNvPr>
          <p:cNvSpPr>
            <a:spLocks noGrp="1"/>
          </p:cNvSpPr>
          <p:nvPr>
            <p:ph type="title"/>
          </p:nvPr>
        </p:nvSpPr>
        <p:spPr>
          <a:xfrm>
            <a:off x="838200" y="1748452"/>
            <a:ext cx="4974771" cy="3587786"/>
          </a:xfrm>
        </p:spPr>
        <p:txBody>
          <a:bodyPr>
            <a:normAutofit/>
          </a:bodyPr>
          <a:lstStyle/>
          <a:p>
            <a:pPr algn="ctr"/>
            <a:r>
              <a:rPr lang="es-ES_tradnl" dirty="0">
                <a:solidFill>
                  <a:schemeClr val="bg1"/>
                </a:solidFill>
              </a:rPr>
              <a:t>Actividad (10/10)</a:t>
            </a:r>
          </a:p>
        </p:txBody>
      </p:sp>
      <p:grpSp>
        <p:nvGrpSpPr>
          <p:cNvPr id="12"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13" name="Freeform: Shape 12">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sp>
        <p:nvSpPr>
          <p:cNvPr id="16" name="Graphic 212">
            <a:extLst>
              <a:ext uri="{FF2B5EF4-FFF2-40B4-BE49-F238E27FC236}">
                <a16:creationId xmlns:a16="http://schemas.microsoft.com/office/drawing/2014/main" id="{D0C78466-EB6E-45A0-99A6-A00789ACD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Graphic 212">
            <a:extLst>
              <a:ext uri="{FF2B5EF4-FFF2-40B4-BE49-F238E27FC236}">
                <a16:creationId xmlns:a16="http://schemas.microsoft.com/office/drawing/2014/main" id="{E99F76E4-5DFD-4DBE-B042-66FBCD118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0"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1" name="Freeform: Shape 20">
              <a:extLst>
                <a:ext uri="{FF2B5EF4-FFF2-40B4-BE49-F238E27FC236}">
                  <a16:creationId xmlns:a16="http://schemas.microsoft.com/office/drawing/2014/main" id="{29D439AD-5D67-497C-B831-D17FC3E59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3F54BF2-C71C-45C5-9408-3B5E011B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BBABE17-DB56-44AB-934B-63C07C79F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CB483D20-A128-4076-AF54-88646172B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E5EFA818-FDDA-49E9-B11F-E9DC1854A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A1F8728-F8F7-4828-A718-A15E7663EA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DA1F73F-AA1D-41D7-BAAB-292FD94A3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D9441DEA-C85E-4B9C-A48D-8437854C4C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15EBAA20-1368-4495-8D7C-820FAD8E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0FB92591-626C-4D2B-A3E6-EC8742D67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392448D-513F-4528-9D8D-A151982041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61946BAE-1546-4EA4-A108-A799BF5D2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42A8EC93-6A35-4D37-A8CB-59362BF87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FC3ECA2-E914-4D83-ABF9-B9FFD96E9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712B1108-9AAC-4F10-A64F-0D6963E518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284CDA0C-B2AB-4791-83B1-C053C061D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F857BF6B-E0CA-49C0-8827-B44CE8B92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6D7B06A7-ADDF-4F27-B11F-08422FC18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E8B0DA6C-71D7-4FCB-AE4C-035E0ADB5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EB078173-ADFB-480D-91A4-4D71C01098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AAA4027A-C97B-4C9A-B04C-EBE211220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6DA92D-C6D0-4C7D-98CF-D9576912E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D6601653-3941-4C9B-BD39-62EECE23A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2BC4A394-4FFE-4BFE-9A59-2B624E07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EB4EABA5-FDCF-4F6F-8FF1-6FDFF5058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10F3C940-2320-488A-B24C-AB0A4FB53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F525BA82-37D8-47ED-AFF6-AE57124A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C2D78955-C80F-4DA3-83AA-D28A5A6F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C23DAAC-7C06-4012-8CBB-8E3126B68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60D19F80-DC80-49EC-8EDD-7889092C18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11F50BB3-EA39-4693-BAE1-1101EF0A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00EFD45B-69A8-47F6-A5BF-779F7EB49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9E53C464-7272-4EBC-830B-CB29A9698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B6BF10CE-C2AD-487A-9402-8D5C746EC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1064C7FE-F8EB-47EF-97FA-348A52059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A991C553-06A1-4F26-BBBC-80F7E11E7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CE9C081-2191-4C84-956E-F106BB015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292F6F03-BC34-40C6-8F17-7A169CD72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A5101B80-7351-4F0F-AB7D-3E40B4D26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0570EE1D-95AC-4660-8E96-7C8A36FEB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85D9A56-2D15-4E0A-B981-E168F09064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8D0BA2F-9273-4EAA-AD17-C4EFE1140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512CC54E-7976-4DC9-984C-45C2A23A7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C8A3FC72-9FF9-41F6-97E0-45A0FEE94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48918C16-C9B6-40D5-93A0-DB547B644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A05612C6-4858-4854-A3D3-90CF1E1C7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A8E88D77-C726-4008-849C-DA7361F88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24CFE7CA-C955-4365-90C3-6272CB9A3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38B43FC8-B81C-490A-A346-4C6235DA8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14D0221-0C97-4C71-B535-7506956EF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ED0C44EA-BD25-49A3-9EB8-9D8DED7C19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3C9CCF2-15CC-4F7D-87F5-7FFEBAC9C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AA321D8-1D2C-472C-A2DB-EBB74498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724680C1-4BB5-45DB-A558-82514418C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C94F4CEF-82DD-4CFB-8EE3-4AB115F6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4F186C9C-C620-4426-A674-E40F808F6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8929942C-BA3F-40EF-94DD-4A5C22C5B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D234974B-3555-465B-95A7-1C63CE738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0E38F9FD-48AC-4C3E-9E75-D1C0B555E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3AA72E26-5C3D-4231-9042-E00AE43E8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6684433D-3C9E-4C19-A801-D51CF3064F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DADB0C3D-A021-4F40-93B3-76B61334F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41781C18-F408-401D-8A86-99FFBB989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D958D9F-E4B0-48B1-ADA4-3053AFB5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43EFCD46-F0FB-499C-81B9-3508FE5C8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B6A130F-CB85-4BDA-8DDF-8DAAB2F7D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9359DA40-CA94-4B1F-9BE6-C800BEEC7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73304FCD-8DAD-4BC8-A16E-84DDCA07FF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BCB4864C-8F67-4BE7-89CC-664EA25EC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845F543D-67FC-4640-A2A1-69DA6D05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DBDB2A9C-60E5-4F7E-BA2B-4DD1595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2B10DA2-D88E-4952-BDB5-102E61B4B2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AC5F5BED-3698-4F52-9977-D8CA2DC03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E19CCEBC-AD20-45B2-A751-42B40BB31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3A978AD9-9A35-4B89-B3BC-61E54AD9EB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77D8C808-AFC9-42DD-B253-004890379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ECD0BF1-7C64-407E-8306-4C447B1D3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53B0F94-AC35-4CB2-878D-1DC7D68BE9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08EA50C2-BB5F-4368-AA91-67B207C1AB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DE45A7FE-0A45-45F6-8417-EBDA5A12D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A8B8DC8-F88C-432E-A8C2-8D13FE874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02C5430-233D-49F7-B852-181D2B2F6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76DB286F-9E15-441C-8697-57007B76C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34DC0EE-15B7-44AE-A7DC-8B5E22688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4FBE9900-F640-4248-9C4C-EDBE5E00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37FF04AF-F86B-49F8-AAB5-DA696591A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10DCFEA-4572-47A3-A6BE-7B21F575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BA42ED8E-CCC8-478F-9EF4-625B633071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46DF8F4-DF09-4E6C-887F-C9269E56A5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FF3916E-5C82-4956-A88B-81BFAC91B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7E5CF7AE-ED45-4AB5-9AEB-56FC964BF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7CFB132C-BEB1-4897-B1A4-97422811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4EE49F21-E336-41BC-8256-85A9AB597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C62510EE-BDCD-4393-9AD7-2D0C9A722D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2420F94B-4F00-4C6C-97E3-BA5B5E687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E712560A-A110-4132-85D5-21BBBFA8C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D1E3102B-23D5-43AE-A67D-583AAA52B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9D5ABE4E-EB80-423C-BBCE-9C1B77D9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BEB8CCC5-38F5-4892-A00B-14B645BBD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8860175F-F7D5-4464-AD61-5B435528F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E28C20B0-98AA-4A5B-8CE1-236A3F6CAA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8A56719F-13F0-4B75-8C04-DAACD8FD8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B30555DA-285C-4859-83DE-B16FF6DB1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67AF00E9-C8D6-41C4-9703-5468F5163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D07F88BD-A2E8-4F25-BB43-9372C6C9F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DFAE35DA-8283-4F4B-8C00-FF8EFE39B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4340DEBE-A255-48E2-B7B2-AE881651C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FE968FB9-507A-4F2E-B346-15995081B1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4DA99BD8-9C2B-46BF-AA27-ED405540D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50C84F67-D2C2-48DF-8537-DF99C6024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F5CAEB9A-26A6-4FBF-916B-19FC9B0BF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E4DEDE1B-4819-4E4B-849E-330D7DF56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C441B73E-F19C-4313-8F46-F600603B3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014FE805-EF51-4859-A6DF-CF75F9A0F5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624CF2A5-BD9E-4570-8560-063BC70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6BEC415C-7946-43B2-9AC8-348B6B5CD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1B615AD5-3365-43D4-8E16-377A2A2F97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9D184DFD-DD33-491E-90FF-6E4ECA2668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31B62FE1-0262-4B09-ABEA-8AA010137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20C539C6-FAA9-4EBE-93D9-1F946E144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8C6EF3FF-09E5-4099-A49B-CA364A6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B3C5E06F-8F1E-4771-AAE4-B34B1D6A3D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538D5AE9-76CC-4AE4-B026-656EDCB01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30F1A9B9-52AB-4527-BD4A-1802F7C96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46A57D78-C020-4EEF-971D-0C880288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7666D7A3-5ABF-4EDE-A0C5-F2099B2D86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13BC460A-E0FF-4658-A2FD-A3AF4D51D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26467CC2-3AB3-4D37-8323-385B7399F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563A1F58-33CE-4EDF-B902-3F43F69DA2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DDCFAB2F-7E88-4A57-999A-2506A1FE7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571BEB66-3787-441F-BB54-80C05C6F1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641DC095-611E-4979-8664-6C0EB878F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210B9ECF-D859-4919-A9D6-3208548F0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4FBC31D4-7E98-452C-8A87-822DE0432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E302346C-F328-435B-87ED-447C6F854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B94F507E-9E94-432E-AE8A-A6CB2C5D0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1FFAC4F0-FD7F-4943-B60E-E276F8B23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A8A5D871-92FD-43C3-BF94-0B524FA7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6A79A241-1665-453E-ADD4-18892D4F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1EABE18-4189-4E07-93C9-9B76673E3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B658A0EE-6F09-4EF7-B5E7-F23A556BD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15EB019C-C95B-4DE3-BD17-DC20F8007A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2948B3ED-79C1-47C8-B712-0BFB5536C3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13387DB9-900B-422D-90F7-C5C7EB5D5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48FDCCF3-E6D6-4CD0-9D47-02FE785C7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BC14E8F6-33F6-47CE-9A24-EA71D714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78CC38F-63FC-4552-B17B-8D79D3C8F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89042823-A002-49CE-B03D-ED1291DC1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96EFC6CE-198B-489B-B1EE-72CE84262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49FEA23D-54D9-45D7-9325-1E2F638C9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DB04EE3-370F-49CE-BCFE-C2999C3CF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CBCC34-797D-41A8-8AD1-7E03E1BBF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AFF5C1F8-0EDE-4835-89E6-1FCB2EA39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6171D504-6300-457C-AFCC-064DBB3FC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62ACE739-C8C4-4495-B04C-C3AFC4481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3F4771CD-CDCA-4FFE-8EF5-E42D1781E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A10C0BFE-A8F9-4E21-9DFD-37A4D26C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4D8D4EF9-4EF7-4538-A4AE-439F9335E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7E0500AB-5662-43B9-95C2-2EC80CC54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984021AD-A6A2-4CDA-A953-72FBA7598B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FD1FBF47-CAC8-4385-9DC7-C9BB6167E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FBAEE482-005F-4288-8D66-09EA246C4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2C5DCF49-33DE-4AFF-818E-42F59F280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866903F3-208B-46D5-925B-254DC742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550D219-E342-4A38-BB89-575C1EE7A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5B5485FC-95D0-4660-9594-2C9BD3B776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2EA358DA-C7E8-4DF8-B7D6-CC582956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7990E8BB-4369-4845-8436-A6F3FE1D1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D6C050C5-1951-434B-A7FE-D271E73F8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191" name="Graphic 4">
            <a:extLst>
              <a:ext uri="{FF2B5EF4-FFF2-40B4-BE49-F238E27FC236}">
                <a16:creationId xmlns:a16="http://schemas.microsoft.com/office/drawing/2014/main" id="{773717CC-ECEE-4ABF-BA61-C59F468017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alpha val="60000"/>
            </a:schemeClr>
          </a:solidFill>
        </p:grpSpPr>
        <p:sp>
          <p:nvSpPr>
            <p:cNvPr id="192" name="Freeform: Shape 191">
              <a:extLst>
                <a:ext uri="{FF2B5EF4-FFF2-40B4-BE49-F238E27FC236}">
                  <a16:creationId xmlns:a16="http://schemas.microsoft.com/office/drawing/2014/main" id="{9A4FAE41-62DF-4B8E-BD66-8EC206E0E3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564C7F1F-5546-40DC-A16B-C9A3E4577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45583216-FC24-4B75-9703-DBEC401F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2FD0A70D-2E7E-4048-8145-0F45EDBBC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B703C78E-D176-4455-B7B5-2DB4F418D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AD23B98E-D1FB-4BD9-BA4A-060BC8266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C1541992-EEDB-4D6B-BDA9-B66E58A17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08072B3B-B852-4186-ACFE-F61425132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7B5DD2CA-BCBA-4F3E-B472-84006768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C7335DFE-05E4-4D45-B035-1D85E7648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ADCF9375-A092-491A-960D-A4DBB376C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95341599-7E99-490F-9AF8-07EAE5C8D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E1C55EB0-818A-46E6-8D53-550310029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319B036C-5BD8-4F3B-8935-96D50F410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A8445880-106C-4DC8-A250-D132F0D6F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952AA1DD-5DBE-43CD-9B85-63C762692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2A412466-ED73-4944-83CE-224B1769C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07E195A-10DB-494C-A547-E1D0C6F616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4CD4AECE-734D-4B90-984F-B2ABFA2B6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2927072E-8001-4AD1-A4C4-2EDBA3BF8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499D6F50-E593-46A3-81D8-73389276B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7A96E600-84B4-452B-AE40-295FC5807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CBBA17AC-C1AB-4BFC-A051-457275D1D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488E850C-90D5-4D0F-A57D-7809327EF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9F98D808-AB13-4D8D-B4C5-9D3215346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95AFFBC0-FF37-4117-86FA-21ABDA17A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ED0AC42A-17B0-4154-968C-CAE2A04C2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A7A31A0-8490-4B9D-B9CC-7FF28053E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8188899C-6A74-43D8-B36C-F86B278C8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1537EAA6-95B6-4674-A7B9-40F9AB7F59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F4B29507-C08F-4764-B703-0EB33A0FAC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4200E500-6A99-47FC-A30F-FA4C85DA8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9558677C-76AD-451F-AEEE-C5FEE4179C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9E472E5-A81A-44E7-AEBA-C3A593497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5CD54F54-9E41-4635-A533-6CC6515E1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B22D6F46-74C0-49D9-8CD8-BC125E973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C6FAA6EC-EDF6-4522-ACD8-8D4F7FF87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5F8364DC-ED1A-482D-A418-7941B199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1896D361-70A8-4528-940B-F306550F8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4D1CB00A-0CE1-4E25-ADCE-9562845F5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E1B6761E-B7C6-4218-B95F-F6DEC0066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CA081177-DAC3-4667-91A1-4CC885D4A1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435007DC-BB8D-43BA-9598-AE79AA262E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46628B8A-02EC-44EF-B52C-5EBAFBCF9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2DACEC99-8F4C-495C-8EAA-670A3A02E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C8EFEAD4-1425-4357-9D8A-F326DABC6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FDA70E94-A082-47D4-B4F8-142AEF1DC3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10E96E8A-1EEA-4F1D-8CFE-12DC9B9E7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B12D7CC4-A548-4FF7-A6B2-9151CFA9E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CB3F1C68-B597-4669-87F8-C80124ABE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A57037D2-0958-4F34-815F-C8CA7F86A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30AF3969-3F11-4157-B4B9-33B1314623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51D613E3-18F5-4426-ADEB-DEC123E16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1DC25548-A3A9-4018-A29B-6972D353F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7EDE6372-94D2-435D-BD43-A20072D8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729575A6-77E2-4199-8F0A-27C89330A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12EB506D-59AD-4011-80F8-36A2BDB9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92FD46FA-14EB-46A2-B4A3-ECD1F49BAC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1CD84E07-49A9-40E3-B34C-91C156C9C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F3090306-C384-44A0-8C38-77397133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515E97E-31A4-4273-AB55-8EAD74CB9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792F63CA-0494-43E2-A0AA-37C35C832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5389A040-E4CC-4CE7-8B9F-40ECA9ACE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1BA51B23-705C-49BE-B606-8A9B623E0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B16EF17A-F451-4B5B-9052-33A9116E9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1B20B7D1-27D7-4E1A-A317-E9E7A105A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1E3FADAF-FD1D-45B2-A40D-EBDD536E7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301257BA-BCE2-4479-A04F-A9DBFAF9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619D0ABC-04D9-405A-A52F-5EEC01762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123AE5C7-608A-47A7-B7A1-55662B70B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957BDA1A-3081-45EB-A31E-3F98EC6DC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683DDA50-C794-4DC5-8297-CFDEB8DCB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FA42024A-A832-4635-9CE6-B968232CE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564D00AA-3E68-4F56-80A0-08D5DFFB6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D988A711-E3E8-4172-AFE1-60E93FF10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7A89FF34-EE34-461C-A3EF-73AC3801B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80D55E43-BE59-444D-B32B-9C0306A12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39C823F-B16B-4DF7-BA6E-0D832AAB2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2E623C08-172F-41EA-90CB-59ED0D583B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94C0577F-0FF9-47D5-8C6D-FC7B4CC3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30C80E9D-7909-4C52-ACAD-80FF874F9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2B9598CE-4E74-4A54-BAB8-59379D211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E7188EAA-47E1-4B73-8682-C74A0421B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6900E8B-61F2-411F-B29F-A9CDC6E81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0A25598A-334A-487D-9604-4753EAE81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C8DBE472-045A-491C-AB7C-4153EE2B0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2F6DD374-5D5F-48BB-8135-8F37EE2C2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386B8A5A-00D0-4291-937B-931B3F19CD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89C10BFA-8067-495D-810E-1F4085F7B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51F94E69-8294-4AB3-A457-3BD4ACF08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AD2859C5-45C5-4EE2-8272-0FA7A0235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14AFB321-1B9D-41AF-9686-8C689A3F4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5C4403F4-D893-4E4C-8DFE-E79AE6A62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BA894316-677B-4B51-AF19-0D3FAF96A7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07FDE9AD-8F5A-44B0-AC7E-30148150D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4D0E6BA-489D-4EA4-994E-225F7D078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7EDFBCCB-EC92-4860-BBDB-2EC6355F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459DBA8E-2EB0-4C51-A161-2C595B89D4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FB1BA285-9A95-49B7-A098-F38400D92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D29C405E-90F5-4AB5-8B5F-3CA2F1815A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F7214FFD-3321-412F-9CA5-4BC6E874F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5F16C3D8-64A1-443D-92A7-EA97518A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7E4EFAB9-436A-4B6B-A16B-8DA3F614A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037DDFC3-D7A5-443D-8417-D723296DA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253AC142-F4B4-47E8-BBEE-F7D0F8547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890AAA82-94E2-41D0-AE92-9C87195CC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FD33B856-EF4E-40FC-BDA0-9E26203D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4AEBF58-C8A2-4D00-9AFB-B5012AEA3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21270E55-4211-4529-BDC3-29B80BDF5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16DD7E91-EFBB-4DD7-B30F-4A13C20BE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96260F31-66FB-4E2C-801E-701C2B859A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B5FEE1C9-3961-4400-AD3E-B5AD93A47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34E1BE05-269F-4A13-99FE-2A973A0E7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2D591FBD-65C6-46C4-AF19-875D652DCF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85F7E635-CB45-4346-BBFB-10FF0576A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3BDAC885-F0B3-4D66-8587-438465298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3427A7E1-71C9-42CC-9CAF-53642DC4D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20BF60C4-2E5D-473E-96B6-D22BB8536F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C4703732-1088-4448-ACC0-D8BD901B2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6777D706-23BF-4962-98D3-D5AE7DF4EC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783FF777-4C59-44D0-9441-2B40E0A70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2037F33C-65F4-44B6-9CB2-D32D1552C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E73BA403-F3FD-4D76-A516-5698375D6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0AF0D29B-415A-4327-A4B4-B5DC8F0AC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374A9388-F55E-4F94-817D-5BFF0B59E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30C52183-F223-4E0A-B713-C91589CEB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A6BEE030-DC6B-4CB1-A01B-95CC82552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2D41CF67-37BB-443C-85CF-2A05174FD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65A449CF-396F-45B8-B268-6824A4E89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9C20A7EF-7013-4D6C-ADD8-868A931DF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F787692C-3BA9-4D4D-82F8-E497797AA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A6D539D6-A55E-40F5-83AC-A77340524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4D7922F-CA55-4202-B99F-ED303E704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4120C846-A602-4B6C-9C07-11D2B0F8A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84B5D527-4684-45F5-84CE-73642492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FF31CF21-8169-4D45-A115-9CF8D3718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DA8762B9-9CD8-4676-93F5-6C9358A94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A183E80A-70D1-4F52-A92D-D396648CC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83FBB0F7-E17E-4890-9B66-3625BA146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708E7BF1-2D4D-44AB-A5CC-0ED91B846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4B468C4E-6F63-4172-AE1F-8965744DB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974C7149-F567-4D55-8F48-511DCF3A8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54A551FA-7E10-4D28-9A10-B9A06C078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1D04F3C0-CE2C-4B8D-A5BD-0E994FD8D9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D2EA9230-DD52-48A9-B268-56744EA50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043A05F5-A8CF-4D01-AF12-95D1ECAE4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1F47C6BC-BD1A-4291-B018-05E5A72E4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E5B89844-FD17-4048-A3F5-35E390C6E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B5593F34-8B0E-4D34-9781-B594E2F5D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4428E4BB-2263-4D19-8254-C9B54B856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2366216E-6EA2-4872-8370-C5EC22520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D66F8E3F-BF33-4F99-A1F0-EB5885BF2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EB506747-ED9D-43EA-BD67-DF7971849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AC803CE8-FFF7-40EA-AF62-102724C32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7EF6FFCA-06CC-4395-AEB0-425719A42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D95F285-AAC0-4F32-8665-2677878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8DFCCA2E-BF12-4D26-A5A4-A03387546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2ABEAC60-6AC3-4D6A-95F9-2E79F6BE0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FA6015B7-49FE-4729-B2F4-585F0F305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D611DEB1-76FE-4625-9449-88E52D15F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97F031C1-1AA7-4CA7-ADD3-E0577626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96F5D0CB-22E6-4536-8403-F42527F31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A32718AB-7401-4F66-9C77-E06C3CF7C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85B6B5F1-D1E4-45A3-8117-348D02D2A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534869FD-184C-42DB-B9DA-293DB67E5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A781504F-CAFD-4201-B288-8B4A809B43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D9FC8348-2BA6-4631-8AA7-D63CD898C5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C1AF95A2-64EA-45E2-A43B-1EBD56910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CFC80050-240D-434A-BFCB-DE4DA4FAF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Marcador de contenido 2">
            <a:extLst>
              <a:ext uri="{FF2B5EF4-FFF2-40B4-BE49-F238E27FC236}">
                <a16:creationId xmlns:a16="http://schemas.microsoft.com/office/drawing/2014/main" id="{FA639CD8-7864-3062-BB57-7424A8322074}"/>
              </a:ext>
            </a:extLst>
          </p:cNvPr>
          <p:cNvSpPr>
            <a:spLocks noGrp="1"/>
          </p:cNvSpPr>
          <p:nvPr>
            <p:ph idx="1"/>
          </p:nvPr>
        </p:nvSpPr>
        <p:spPr>
          <a:xfrm>
            <a:off x="6477270" y="1130846"/>
            <a:ext cx="4974771" cy="4351338"/>
          </a:xfrm>
        </p:spPr>
        <p:txBody>
          <a:bodyPr>
            <a:normAutofit/>
          </a:bodyPr>
          <a:lstStyle/>
          <a:p>
            <a:r>
              <a:rPr lang="es-ES_tradnl" sz="1800">
                <a:solidFill>
                  <a:schemeClr val="bg1"/>
                </a:solidFill>
              </a:rPr>
              <a:t>¿Cuáles son los tipos de operaciones defensivas?</a:t>
            </a:r>
          </a:p>
          <a:p>
            <a:r>
              <a:rPr lang="es-ES_tradnl" sz="1800">
                <a:solidFill>
                  <a:schemeClr val="bg1"/>
                </a:solidFill>
              </a:rPr>
              <a:t>¿Cuáles son los tipos de maniobras ofensivas?</a:t>
            </a:r>
          </a:p>
          <a:p>
            <a:r>
              <a:rPr lang="es-ES_tradnl" sz="1800">
                <a:solidFill>
                  <a:schemeClr val="bg1"/>
                </a:solidFill>
              </a:rPr>
              <a:t>Expongan en la pizarra un esquema de maniobra que contenga la siguiente información: posición de ataque, área de reunión, línea de partida, limite izquierdo y derecho, línea de avance máximo. Una cota de 150 metros con dos unidades enemigas de magnitud escuadra, una unidad amiga de magnitud escuadra de infantería fijando a ambas escuadras enemigas y una escuadra + de infantería mecanizada  despejando la cota de izquierda a derecha.</a:t>
            </a:r>
          </a:p>
        </p:txBody>
      </p:sp>
    </p:spTree>
    <p:extLst>
      <p:ext uri="{BB962C8B-B14F-4D97-AF65-F5344CB8AC3E}">
        <p14:creationId xmlns:p14="http://schemas.microsoft.com/office/powerpoint/2010/main" val="1067345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43" name="Rectangle 104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La Infantería de Marina de Chile presenta a los Marines de EEUU los carros  NZLAV 8x8 y KLTV 4x4">
            <a:extLst>
              <a:ext uri="{FF2B5EF4-FFF2-40B4-BE49-F238E27FC236}">
                <a16:creationId xmlns:a16="http://schemas.microsoft.com/office/drawing/2014/main" id="{35804CC3-8026-8730-E559-EE2589D1A52A}"/>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t="25000"/>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D8860E48-A4A2-6D7E-D96A-684837F478BD}"/>
              </a:ext>
            </a:extLst>
          </p:cNvPr>
          <p:cNvSpPr>
            <a:spLocks noGrp="1"/>
          </p:cNvSpPr>
          <p:nvPr>
            <p:ph type="ctrTitle"/>
          </p:nvPr>
        </p:nvSpPr>
        <p:spPr>
          <a:xfrm>
            <a:off x="1524000" y="1122362"/>
            <a:ext cx="9144000" cy="2900518"/>
          </a:xfrm>
        </p:spPr>
        <p:txBody>
          <a:bodyPr>
            <a:normAutofit/>
          </a:bodyPr>
          <a:lstStyle/>
          <a:p>
            <a:r>
              <a:rPr lang="es-ES_tradnl" i="1">
                <a:solidFill>
                  <a:srgbClr val="FFFFFF"/>
                </a:solidFill>
              </a:rPr>
              <a:t>MÉTODO DE PLANIFICACIÓN: BAMCIS </a:t>
            </a:r>
          </a:p>
        </p:txBody>
      </p:sp>
      <p:sp>
        <p:nvSpPr>
          <p:cNvPr id="5" name="Subtítulo 4">
            <a:extLst>
              <a:ext uri="{FF2B5EF4-FFF2-40B4-BE49-F238E27FC236}">
                <a16:creationId xmlns:a16="http://schemas.microsoft.com/office/drawing/2014/main" id="{C939D103-2CA2-22A9-15EB-816214E9939D}"/>
              </a:ext>
            </a:extLst>
          </p:cNvPr>
          <p:cNvSpPr>
            <a:spLocks noGrp="1"/>
          </p:cNvSpPr>
          <p:nvPr>
            <p:ph type="subTitle" idx="1"/>
          </p:nvPr>
        </p:nvSpPr>
        <p:spPr>
          <a:xfrm>
            <a:off x="1524000" y="4159404"/>
            <a:ext cx="9144000" cy="1098395"/>
          </a:xfrm>
        </p:spPr>
        <p:txBody>
          <a:bodyPr>
            <a:normAutofit/>
          </a:bodyPr>
          <a:lstStyle/>
          <a:p>
            <a:endParaRPr lang="es-ES_tradnl">
              <a:solidFill>
                <a:srgbClr val="FFFFFF"/>
              </a:solidFill>
            </a:endParaRPr>
          </a:p>
        </p:txBody>
      </p:sp>
    </p:spTree>
    <p:extLst>
      <p:ext uri="{BB962C8B-B14F-4D97-AF65-F5344CB8AC3E}">
        <p14:creationId xmlns:p14="http://schemas.microsoft.com/office/powerpoint/2010/main" val="204681129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612F0-44AB-CAD8-90D6-9108CD02187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6FE99F1-F1FE-75B1-F9AA-CE95B2AA9D70}"/>
              </a:ext>
            </a:extLst>
          </p:cNvPr>
          <p:cNvSpPr>
            <a:spLocks noGrp="1"/>
          </p:cNvSpPr>
          <p:nvPr>
            <p:ph type="ctrTitle"/>
          </p:nvPr>
        </p:nvSpPr>
        <p:spPr>
          <a:xfrm>
            <a:off x="1524000" y="235492"/>
            <a:ext cx="9144000" cy="995363"/>
          </a:xfrm>
        </p:spPr>
        <p:txBody>
          <a:bodyPr/>
          <a:lstStyle/>
          <a:p>
            <a:r>
              <a:rPr lang="es-ES_tradnl" dirty="0"/>
              <a:t>¿Para qué planificamos?</a:t>
            </a:r>
          </a:p>
        </p:txBody>
      </p:sp>
      <p:sp>
        <p:nvSpPr>
          <p:cNvPr id="3" name="Subtítulo 2">
            <a:extLst>
              <a:ext uri="{FF2B5EF4-FFF2-40B4-BE49-F238E27FC236}">
                <a16:creationId xmlns:a16="http://schemas.microsoft.com/office/drawing/2014/main" id="{94BDE9FA-4718-4359-68E9-FFE5FB2ADA9F}"/>
              </a:ext>
            </a:extLst>
          </p:cNvPr>
          <p:cNvSpPr>
            <a:spLocks noGrp="1"/>
          </p:cNvSpPr>
          <p:nvPr>
            <p:ph type="subTitle" idx="1"/>
          </p:nvPr>
        </p:nvSpPr>
        <p:spPr>
          <a:xfrm>
            <a:off x="415266" y="1230855"/>
            <a:ext cx="6184234" cy="3773320"/>
          </a:xfrm>
        </p:spPr>
        <p:txBody>
          <a:bodyPr>
            <a:noAutofit/>
          </a:bodyPr>
          <a:lstStyle/>
          <a:p>
            <a:pPr algn="just"/>
            <a:r>
              <a:rPr lang="es-ES_tradnl" sz="2000" dirty="0"/>
              <a:t>Para alcanzar un objetivo, a través de un camino que nos permita emplear nuestros medios en la forma más eficiente posible.</a:t>
            </a:r>
          </a:p>
          <a:p>
            <a:pPr algn="just"/>
            <a:endParaRPr lang="es-ES_tradnl" sz="2000" dirty="0"/>
          </a:p>
          <a:p>
            <a:pPr algn="just"/>
            <a:r>
              <a:rPr lang="es-ES_tradnl" sz="2000" dirty="0"/>
              <a:t>Entendemos por camino al curso de acción. </a:t>
            </a:r>
          </a:p>
          <a:p>
            <a:pPr algn="just"/>
            <a:endParaRPr lang="es-ES_tradnl" sz="2000" dirty="0"/>
          </a:p>
          <a:p>
            <a:pPr algn="just"/>
            <a:r>
              <a:rPr lang="es-ES_tradnl" sz="2000" dirty="0"/>
              <a:t>Entendemos por medios, las capacidades que cuente disponibles en todas las funciones de combate para implementar el curso de acción.</a:t>
            </a:r>
          </a:p>
          <a:p>
            <a:pPr algn="just"/>
            <a:endParaRPr lang="es-ES_tradnl" sz="2000" dirty="0"/>
          </a:p>
          <a:p>
            <a:pPr algn="just"/>
            <a:r>
              <a:rPr lang="es-ES_tradnl" sz="2000" dirty="0"/>
              <a:t>Entendemos por objetivo a la misión. </a:t>
            </a:r>
          </a:p>
          <a:p>
            <a:pPr algn="just"/>
            <a:endParaRPr lang="es-ES_tradnl" sz="2000" dirty="0"/>
          </a:p>
          <a:p>
            <a:pPr algn="just"/>
            <a:r>
              <a:rPr lang="es-ES_tradnl" sz="2000" dirty="0"/>
              <a:t>Entendemos por eficiencia, evitar las fortalezas del enemigo golpeando sus vulnerabilidades. </a:t>
            </a:r>
          </a:p>
        </p:txBody>
      </p:sp>
      <p:pic>
        <p:nvPicPr>
          <p:cNvPr id="2050" name="Picture 2" descr="Do You Need to Lighten Your Cognitive Load? | Dr Jenny Brockis">
            <a:extLst>
              <a:ext uri="{FF2B5EF4-FFF2-40B4-BE49-F238E27FC236}">
                <a16:creationId xmlns:a16="http://schemas.microsoft.com/office/drawing/2014/main" id="{D06F34A7-FC43-B430-2E4B-21BDBCE5195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GlowEdges/>
                    </a14:imgEffect>
                  </a14:imgLayer>
                </a14:imgProps>
              </a:ext>
              <a:ext uri="{28A0092B-C50C-407E-A947-70E740481C1C}">
                <a14:useLocalDpi xmlns:a14="http://schemas.microsoft.com/office/drawing/2010/main" val="0"/>
              </a:ext>
            </a:extLst>
          </a:blip>
          <a:srcRect/>
          <a:stretch>
            <a:fillRect/>
          </a:stretch>
        </p:blipFill>
        <p:spPr bwMode="auto">
          <a:xfrm>
            <a:off x="7381874" y="1730918"/>
            <a:ext cx="4143375" cy="4143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259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9C130E-DDB4-D483-64FF-80C4C393E268}"/>
            </a:ext>
          </a:extLst>
        </p:cNvPr>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tate Partnership Program: Maryland Soldiers gain new perspectives through  unique opportunities &gt; National Guard &gt; Article View">
            <a:extLst>
              <a:ext uri="{FF2B5EF4-FFF2-40B4-BE49-F238E27FC236}">
                <a16:creationId xmlns:a16="http://schemas.microsoft.com/office/drawing/2014/main" id="{2CDC6FEC-411A-7A46-30CB-831786B6FF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4" r="17893" b="2266"/>
          <a:stretch/>
        </p:blipFill>
        <p:spPr bwMode="auto">
          <a:xfrm>
            <a:off x="3522468" y="10"/>
            <a:ext cx="866953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1" name="Rectangle 308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EDE426DD-900E-FE47-B540-2CFA435874E5}"/>
              </a:ext>
            </a:extLst>
          </p:cNvPr>
          <p:cNvSpPr>
            <a:spLocks noGrp="1"/>
          </p:cNvSpPr>
          <p:nvPr>
            <p:ph type="ctrTitle"/>
          </p:nvPr>
        </p:nvSpPr>
        <p:spPr>
          <a:xfrm>
            <a:off x="371093" y="1161288"/>
            <a:ext cx="6215445" cy="1124712"/>
          </a:xfrm>
        </p:spPr>
        <p:txBody>
          <a:bodyPr vert="horz" lIns="91440" tIns="45720" rIns="91440" bIns="45720" rtlCol="0" anchor="b">
            <a:normAutofit/>
          </a:bodyPr>
          <a:lstStyle/>
          <a:p>
            <a:pPr algn="l"/>
            <a:r>
              <a:rPr lang="es-ES_tradnl" sz="3600">
                <a:solidFill>
                  <a:schemeClr val="bg1"/>
                </a:solidFill>
              </a:rPr>
              <a:t>¿Qué es el proceso BAMCIS ?</a:t>
            </a:r>
          </a:p>
        </p:txBody>
      </p:sp>
      <p:sp>
        <p:nvSpPr>
          <p:cNvPr id="3083" name="Rectangle 308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5" name="Rectangle 308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ítulo 2">
            <a:extLst>
              <a:ext uri="{FF2B5EF4-FFF2-40B4-BE49-F238E27FC236}">
                <a16:creationId xmlns:a16="http://schemas.microsoft.com/office/drawing/2014/main" id="{E6BE7939-D9A2-6FCB-E219-D0735CF16FFB}"/>
              </a:ext>
            </a:extLst>
          </p:cNvPr>
          <p:cNvSpPr>
            <a:spLocks noGrp="1"/>
          </p:cNvSpPr>
          <p:nvPr>
            <p:ph type="subTitle" idx="1"/>
          </p:nvPr>
        </p:nvSpPr>
        <p:spPr>
          <a:xfrm>
            <a:off x="371093" y="2718054"/>
            <a:ext cx="6972681" cy="3207258"/>
          </a:xfrm>
        </p:spPr>
        <p:txBody>
          <a:bodyPr vert="horz" lIns="91440" tIns="45720" rIns="91440" bIns="45720" rtlCol="0" anchor="t">
            <a:noAutofit/>
          </a:bodyPr>
          <a:lstStyle/>
          <a:p>
            <a:pPr algn="just"/>
            <a:r>
              <a:rPr lang="es-ES_tradnl" dirty="0">
                <a:solidFill>
                  <a:schemeClr val="bg1"/>
                </a:solidFill>
              </a:rPr>
              <a:t>Método de planificación para unidades ejecutoras.</a:t>
            </a:r>
          </a:p>
          <a:p>
            <a:pPr indent="-228600" algn="just">
              <a:buFont typeface="Arial" panose="020B0604020202020204" pitchFamily="34" charset="0"/>
              <a:buChar char="•"/>
            </a:pPr>
            <a:endParaRPr lang="es-ES_tradnl" dirty="0">
              <a:solidFill>
                <a:schemeClr val="bg1"/>
              </a:solidFill>
            </a:endParaRPr>
          </a:p>
          <a:p>
            <a:pPr algn="just"/>
            <a:r>
              <a:rPr lang="es-ES_tradnl" dirty="0">
                <a:solidFill>
                  <a:schemeClr val="bg1"/>
                </a:solidFill>
              </a:rPr>
              <a:t>Para nuestra realidad, de compañía hacia abajo. </a:t>
            </a:r>
          </a:p>
          <a:p>
            <a:pPr indent="-228600" algn="just">
              <a:buFont typeface="Arial" panose="020B0604020202020204" pitchFamily="34" charset="0"/>
              <a:buChar char="•"/>
            </a:pPr>
            <a:endParaRPr lang="es-ES_tradnl" dirty="0">
              <a:solidFill>
                <a:schemeClr val="bg1"/>
              </a:solidFill>
            </a:endParaRPr>
          </a:p>
        </p:txBody>
      </p:sp>
    </p:spTree>
    <p:extLst>
      <p:ext uri="{BB962C8B-B14F-4D97-AF65-F5344CB8AC3E}">
        <p14:creationId xmlns:p14="http://schemas.microsoft.com/office/powerpoint/2010/main" val="2678236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26C09D-9E7B-74FE-C637-9CA5AB6EE2BD}"/>
            </a:ext>
          </a:extLst>
        </p:cNvPr>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9CB063B8-73ED-1BA3-D250-C86991EB9B1B}"/>
              </a:ext>
            </a:extLst>
          </p:cNvPr>
          <p:cNvSpPr>
            <a:spLocks noGrp="1"/>
          </p:cNvSpPr>
          <p:nvPr>
            <p:ph type="ctrTitle"/>
          </p:nvPr>
        </p:nvSpPr>
        <p:spPr>
          <a:xfrm>
            <a:off x="643278" y="620374"/>
            <a:ext cx="9998964" cy="821440"/>
          </a:xfrm>
        </p:spPr>
        <p:txBody>
          <a:bodyPr vert="horz" lIns="91440" tIns="45720" rIns="91440" bIns="45720" rtlCol="0" anchor="b">
            <a:normAutofit/>
          </a:bodyPr>
          <a:lstStyle/>
          <a:p>
            <a:pPr algn="l"/>
            <a:r>
              <a:rPr lang="es-ES_tradnl" sz="3800" b="1" i="1" kern="1200">
                <a:solidFill>
                  <a:schemeClr val="tx1"/>
                </a:solidFill>
                <a:latin typeface="+mj-lt"/>
                <a:ea typeface="+mj-ea"/>
                <a:cs typeface="+mj-cs"/>
              </a:rPr>
              <a:t>¿Qué ventaja nos aporta este modelo?</a:t>
            </a:r>
          </a:p>
        </p:txBody>
      </p:sp>
      <p:sp>
        <p:nvSpPr>
          <p:cNvPr id="4105"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ítulo 2">
            <a:extLst>
              <a:ext uri="{FF2B5EF4-FFF2-40B4-BE49-F238E27FC236}">
                <a16:creationId xmlns:a16="http://schemas.microsoft.com/office/drawing/2014/main" id="{55315050-8B22-98F1-E41A-8B659BFC3729}"/>
              </a:ext>
            </a:extLst>
          </p:cNvPr>
          <p:cNvSpPr>
            <a:spLocks noGrp="1"/>
          </p:cNvSpPr>
          <p:nvPr>
            <p:ph type="subTitle" idx="1"/>
          </p:nvPr>
        </p:nvSpPr>
        <p:spPr>
          <a:xfrm>
            <a:off x="574482" y="1772238"/>
            <a:ext cx="6405043" cy="4079692"/>
          </a:xfrm>
        </p:spPr>
        <p:txBody>
          <a:bodyPr vert="horz" lIns="91440" tIns="45720" rIns="91440" bIns="45720" rtlCol="0" anchor="t">
            <a:normAutofit fontScale="85000" lnSpcReduction="10000"/>
          </a:bodyPr>
          <a:lstStyle/>
          <a:p>
            <a:pPr indent="-228600" algn="just">
              <a:buFont typeface="Arial" panose="020B0604020202020204" pitchFamily="34" charset="0"/>
              <a:buChar char="•"/>
            </a:pPr>
            <a:endParaRPr lang="es-ES_tradnl" sz="1200" dirty="0"/>
          </a:p>
          <a:p>
            <a:pPr marL="342900" indent="-342900" algn="just">
              <a:buFont typeface="Wingdings" pitchFamily="2" charset="2"/>
              <a:buChar char="ü"/>
            </a:pPr>
            <a:r>
              <a:rPr lang="es-ES_tradnl" dirty="0"/>
              <a:t>Simple y fácil </a:t>
            </a:r>
          </a:p>
          <a:p>
            <a:pPr marL="114300" indent="-342900" algn="just">
              <a:buFont typeface="Wingdings" pitchFamily="2" charset="2"/>
              <a:buChar char="ü"/>
            </a:pPr>
            <a:endParaRPr lang="es-ES_tradnl" dirty="0"/>
          </a:p>
          <a:p>
            <a:pPr marL="342900" indent="-342900" algn="just">
              <a:buFont typeface="Wingdings" pitchFamily="2" charset="2"/>
              <a:buChar char="ü"/>
            </a:pPr>
            <a:r>
              <a:rPr lang="es-ES_tradnl" dirty="0"/>
              <a:t>Se ejecuta en forma paralela a la acción </a:t>
            </a:r>
          </a:p>
          <a:p>
            <a:pPr marL="114300" indent="-342900" algn="just">
              <a:buFont typeface="Wingdings" pitchFamily="2" charset="2"/>
              <a:buChar char="ü"/>
            </a:pPr>
            <a:endParaRPr lang="es-ES_tradnl" dirty="0"/>
          </a:p>
          <a:p>
            <a:pPr marL="342900" indent="-342900" algn="just">
              <a:buFont typeface="Wingdings" pitchFamily="2" charset="2"/>
              <a:buChar char="ü"/>
            </a:pPr>
            <a:r>
              <a:rPr lang="es-ES_tradnl" dirty="0"/>
              <a:t>Otorga tiempo para que todo el equipo pueda iniciar sus procesos de planificación en forma paralela. </a:t>
            </a:r>
          </a:p>
          <a:p>
            <a:pPr marL="114300" indent="-342900" algn="just">
              <a:buFont typeface="Wingdings" pitchFamily="2" charset="2"/>
              <a:buChar char="ü"/>
            </a:pPr>
            <a:endParaRPr lang="es-ES_tradnl" dirty="0"/>
          </a:p>
          <a:p>
            <a:pPr marL="342900" indent="-342900" algn="just">
              <a:buFont typeface="Wingdings" pitchFamily="2" charset="2"/>
              <a:buChar char="ü"/>
            </a:pPr>
            <a:r>
              <a:rPr lang="es-ES_tradnl" dirty="0"/>
              <a:t>Enfoca la planificación a las vulnerabilidades del enemigo</a:t>
            </a:r>
          </a:p>
          <a:p>
            <a:pPr marL="114300" indent="-342900" algn="just">
              <a:buFont typeface="Wingdings" pitchFamily="2" charset="2"/>
              <a:buChar char="ü"/>
            </a:pPr>
            <a:endParaRPr lang="es-ES_tradnl" dirty="0"/>
          </a:p>
          <a:p>
            <a:pPr marL="342900" indent="-342900" algn="just">
              <a:buFont typeface="Wingdings" pitchFamily="2" charset="2"/>
              <a:buChar char="ü"/>
            </a:pPr>
            <a:r>
              <a:rPr lang="es-ES_tradnl" dirty="0"/>
              <a:t>Fácil de entrenar </a:t>
            </a:r>
          </a:p>
          <a:p>
            <a:pPr indent="-228600" algn="just">
              <a:buFont typeface="Arial" panose="020B0604020202020204" pitchFamily="34" charset="0"/>
              <a:buChar char="•"/>
            </a:pPr>
            <a:endParaRPr lang="es-ES_tradnl" sz="1200" dirty="0"/>
          </a:p>
          <a:p>
            <a:pPr indent="-228600" algn="just">
              <a:buFont typeface="Arial" panose="020B0604020202020204" pitchFamily="34" charset="0"/>
              <a:buChar char="•"/>
            </a:pPr>
            <a:endParaRPr lang="es-ES_tradnl" sz="1200" dirty="0"/>
          </a:p>
          <a:p>
            <a:pPr indent="-228600" algn="just">
              <a:buFont typeface="Arial" panose="020B0604020202020204" pitchFamily="34" charset="0"/>
              <a:buChar char="•"/>
            </a:pPr>
            <a:endParaRPr lang="es-ES_tradnl" sz="1200" dirty="0"/>
          </a:p>
        </p:txBody>
      </p:sp>
      <p:pic>
        <p:nvPicPr>
          <p:cNvPr id="4098" name="Picture 2" descr="The Importance of Keeping it Simple (and how to do it) | GoSmallBiz.com">
            <a:extLst>
              <a:ext uri="{FF2B5EF4-FFF2-40B4-BE49-F238E27FC236}">
                <a16:creationId xmlns:a16="http://schemas.microsoft.com/office/drawing/2014/main" id="{9251873E-F8AE-D74F-7D40-10C6A35F7E7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79525" y="2513382"/>
            <a:ext cx="5092949" cy="2597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886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AF672-639D-710E-D260-95A633A2EA7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FFC66A4-57F4-24E2-381C-50B50821962E}"/>
              </a:ext>
            </a:extLst>
          </p:cNvPr>
          <p:cNvSpPr>
            <a:spLocks noGrp="1"/>
          </p:cNvSpPr>
          <p:nvPr>
            <p:ph type="ctrTitle"/>
          </p:nvPr>
        </p:nvSpPr>
        <p:spPr>
          <a:xfrm>
            <a:off x="1412707" y="312531"/>
            <a:ext cx="9144000" cy="995363"/>
          </a:xfrm>
        </p:spPr>
        <p:txBody>
          <a:bodyPr>
            <a:normAutofit/>
          </a:bodyPr>
          <a:lstStyle/>
          <a:p>
            <a:r>
              <a:rPr lang="es-ES_tradnl" dirty="0"/>
              <a:t>¿Qué significa BAMCIS?</a:t>
            </a:r>
          </a:p>
        </p:txBody>
      </p:sp>
      <p:sp>
        <p:nvSpPr>
          <p:cNvPr id="3" name="Subtítulo 2">
            <a:extLst>
              <a:ext uri="{FF2B5EF4-FFF2-40B4-BE49-F238E27FC236}">
                <a16:creationId xmlns:a16="http://schemas.microsoft.com/office/drawing/2014/main" id="{0EBC0AFB-4F95-2C75-8917-55D4441C2B2F}"/>
              </a:ext>
            </a:extLst>
          </p:cNvPr>
          <p:cNvSpPr>
            <a:spLocks noGrp="1"/>
          </p:cNvSpPr>
          <p:nvPr>
            <p:ph type="subTitle" idx="1"/>
          </p:nvPr>
        </p:nvSpPr>
        <p:spPr>
          <a:xfrm>
            <a:off x="175210" y="1307894"/>
            <a:ext cx="10904621" cy="3773320"/>
          </a:xfrm>
        </p:spPr>
        <p:txBody>
          <a:bodyPr>
            <a:noAutofit/>
          </a:bodyPr>
          <a:lstStyle/>
          <a:p>
            <a:pPr algn="just"/>
            <a:r>
              <a:rPr lang="es-ES_tradnl" sz="2000" dirty="0"/>
              <a:t>Sigla en ingles </a:t>
            </a:r>
          </a:p>
          <a:p>
            <a:pPr algn="just"/>
            <a:endParaRPr lang="es-ES_tradnl" sz="2000" dirty="0"/>
          </a:p>
          <a:p>
            <a:pPr algn="just"/>
            <a:r>
              <a:rPr lang="es-ES_tradnl" sz="2000" dirty="0"/>
              <a:t>(B) Iniciar planificación. </a:t>
            </a:r>
          </a:p>
          <a:p>
            <a:pPr algn="just"/>
            <a:endParaRPr lang="es-ES_tradnl" sz="2000" dirty="0"/>
          </a:p>
          <a:p>
            <a:pPr algn="just"/>
            <a:r>
              <a:rPr lang="es-ES_tradnl" sz="2000" dirty="0"/>
              <a:t>(A) Preparar reconocimientos. </a:t>
            </a:r>
          </a:p>
          <a:p>
            <a:pPr algn="just"/>
            <a:endParaRPr lang="es-ES_tradnl" sz="2000" dirty="0"/>
          </a:p>
          <a:p>
            <a:pPr algn="just"/>
            <a:r>
              <a:rPr lang="es-ES_tradnl" sz="2000" dirty="0"/>
              <a:t>(M) Ejecutar reconocimiento. </a:t>
            </a:r>
          </a:p>
          <a:p>
            <a:pPr algn="just"/>
            <a:endParaRPr lang="es-ES_tradnl" sz="2000" dirty="0"/>
          </a:p>
          <a:p>
            <a:pPr algn="just"/>
            <a:r>
              <a:rPr lang="es-ES_tradnl" sz="2000" dirty="0"/>
              <a:t>(C) Completar el Plan </a:t>
            </a:r>
          </a:p>
          <a:p>
            <a:pPr algn="just"/>
            <a:endParaRPr lang="es-ES_tradnl" sz="2000" dirty="0"/>
          </a:p>
          <a:p>
            <a:pPr algn="just"/>
            <a:r>
              <a:rPr lang="es-ES_tradnl" sz="2000" dirty="0"/>
              <a:t>(I) Impartir orden </a:t>
            </a:r>
          </a:p>
          <a:p>
            <a:pPr algn="just"/>
            <a:endParaRPr lang="es-ES_tradnl" sz="2000" dirty="0"/>
          </a:p>
          <a:p>
            <a:pPr algn="just"/>
            <a:r>
              <a:rPr lang="es-ES_tradnl" sz="2000" dirty="0"/>
              <a:t>(S) Supervisar: ¡FOCO EN EL PLAN, NO LAS PERSONAS!</a:t>
            </a:r>
          </a:p>
          <a:p>
            <a:pPr algn="just"/>
            <a:endParaRPr lang="es-ES_tradnl" sz="2000" dirty="0"/>
          </a:p>
          <a:p>
            <a:pPr algn="just"/>
            <a:endParaRPr lang="es-ES_tradnl" sz="2000" dirty="0"/>
          </a:p>
          <a:p>
            <a:pPr algn="just"/>
            <a:endParaRPr lang="es-ES_tradnl" sz="2000" dirty="0"/>
          </a:p>
        </p:txBody>
      </p:sp>
    </p:spTree>
    <p:extLst>
      <p:ext uri="{BB962C8B-B14F-4D97-AF65-F5344CB8AC3E}">
        <p14:creationId xmlns:p14="http://schemas.microsoft.com/office/powerpoint/2010/main" val="1070420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arretera sucia serpenteante">
            <a:extLst>
              <a:ext uri="{FF2B5EF4-FFF2-40B4-BE49-F238E27FC236}">
                <a16:creationId xmlns:a16="http://schemas.microsoft.com/office/drawing/2014/main" id="{8A28DEEC-4D2F-809A-D5CA-E8EAF5240538}"/>
              </a:ext>
            </a:extLst>
          </p:cNvPr>
          <p:cNvPicPr>
            <a:picLocks noChangeAspect="1"/>
          </p:cNvPicPr>
          <p:nvPr/>
        </p:nvPicPr>
        <p:blipFill rotWithShape="1">
          <a:blip r:embed="rId2">
            <a:alphaModFix amt="50000"/>
          </a:blip>
          <a:srcRect b="15730"/>
          <a:stretch/>
        </p:blipFill>
        <p:spPr>
          <a:xfrm>
            <a:off x="20" y="1"/>
            <a:ext cx="12191980" cy="6857999"/>
          </a:xfrm>
          <a:prstGeom prst="rect">
            <a:avLst/>
          </a:prstGeom>
        </p:spPr>
      </p:pic>
      <p:sp>
        <p:nvSpPr>
          <p:cNvPr id="4" name="Título 1">
            <a:extLst>
              <a:ext uri="{FF2B5EF4-FFF2-40B4-BE49-F238E27FC236}">
                <a16:creationId xmlns:a16="http://schemas.microsoft.com/office/drawing/2014/main" id="{48CED26A-CE3D-5287-9A34-64251E446B1F}"/>
              </a:ext>
            </a:extLst>
          </p:cNvPr>
          <p:cNvSpPr txBox="1">
            <a:spLocks/>
          </p:cNvSpPr>
          <p:nvPr/>
        </p:nvSpPr>
        <p:spPr>
          <a:xfrm>
            <a:off x="1524000" y="1693862"/>
            <a:ext cx="9144000" cy="290051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6000">
                <a:solidFill>
                  <a:srgbClr val="FFFFFF"/>
                </a:solidFill>
              </a:rPr>
              <a:t>Paso 1: Iniciar la planificación ¡Paso más importante!</a:t>
            </a:r>
          </a:p>
        </p:txBody>
      </p:sp>
    </p:spTree>
    <p:extLst>
      <p:ext uri="{BB962C8B-B14F-4D97-AF65-F5344CB8AC3E}">
        <p14:creationId xmlns:p14="http://schemas.microsoft.com/office/powerpoint/2010/main" val="120842195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258F75E-C795-42DF-6EE4-4EC0BAE6E9EA}"/>
              </a:ext>
            </a:extLst>
          </p:cNvPr>
          <p:cNvSpPr>
            <a:spLocks noGrp="1"/>
          </p:cNvSpPr>
          <p:nvPr>
            <p:ph idx="1"/>
          </p:nvPr>
        </p:nvSpPr>
        <p:spPr>
          <a:xfrm>
            <a:off x="1871663" y="1253330"/>
            <a:ext cx="9382124" cy="4813837"/>
          </a:xfrm>
        </p:spPr>
        <p:txBody>
          <a:bodyPr>
            <a:normAutofit fontScale="77500" lnSpcReduction="20000"/>
          </a:bodyPr>
          <a:lstStyle/>
          <a:p>
            <a:pPr marL="0" indent="0">
              <a:buNone/>
            </a:pPr>
            <a:r>
              <a:rPr lang="es-ES_tradnl" b="1" dirty="0"/>
              <a:t>Orientación:  </a:t>
            </a:r>
            <a:r>
              <a:rPr lang="es-ES_tradnl" dirty="0"/>
              <a:t>En que condición estamos, a donde queremos llegar, que desafíos tenemos para alcanzar el objetivo.</a:t>
            </a:r>
          </a:p>
          <a:p>
            <a:pPr marL="0" indent="0">
              <a:buNone/>
            </a:pPr>
            <a:endParaRPr lang="es-ES_tradnl" dirty="0"/>
          </a:p>
          <a:p>
            <a:pPr marL="0" indent="0">
              <a:buNone/>
            </a:pPr>
            <a:r>
              <a:rPr lang="es-ES_tradnl" dirty="0"/>
              <a:t>Sea breve y simple: en este nivel a nadie le importa que día de la guerra se vive, ni que esta haciendo el escalón político, ni el conductor estratégico, ni los objetivos de teatro.</a:t>
            </a:r>
          </a:p>
          <a:p>
            <a:pPr marL="0" indent="0">
              <a:buNone/>
            </a:pPr>
            <a:endParaRPr lang="es-ES_tradnl" dirty="0"/>
          </a:p>
          <a:p>
            <a:pPr marL="0" indent="0" algn="just">
              <a:buNone/>
            </a:pPr>
            <a:r>
              <a:rPr lang="es-ES_tradnl" dirty="0"/>
              <a:t>Un ejemplo: </a:t>
            </a:r>
          </a:p>
          <a:p>
            <a:pPr marL="0" indent="0" algn="just">
              <a:buNone/>
            </a:pPr>
            <a:r>
              <a:rPr lang="es-ES_tradnl" dirty="0"/>
              <a:t>Unidades de reconocimiento del </a:t>
            </a:r>
            <a:r>
              <a:rPr lang="es-ES_tradnl" dirty="0" err="1"/>
              <a:t>Bn</a:t>
            </a:r>
            <a:r>
              <a:rPr lang="es-ES_tradnl" dirty="0"/>
              <a:t> han detectado un puesto de mando  enemigo en cercanías de </a:t>
            </a:r>
            <a:r>
              <a:rPr lang="es-ES_tradnl" dirty="0" err="1"/>
              <a:t>xxxx</a:t>
            </a:r>
            <a:r>
              <a:rPr lang="es-ES_tradnl" dirty="0"/>
              <a:t> y una unidad logística de magnitud batallón en cercanías de </a:t>
            </a:r>
            <a:r>
              <a:rPr lang="es-ES_tradnl" dirty="0" err="1"/>
              <a:t>xxxxx</a:t>
            </a:r>
            <a:r>
              <a:rPr lang="es-ES_tradnl" dirty="0"/>
              <a:t> . Nuestra compañía accionara sobre el puesto de mando enemigo. Para lo anterior se organizará en 3 elementos. Un esfuerzo principal, una reserva y un esfuerzo de apoyo (SE1). Nosotros seremos el esfuerzo de apoyo 1. Nuestra tarea será la de bloquear fuerzas enemigas que transiten por puente “alfa”, con el propósito de impedir que fuerzas enemigas intercepten al esfuerzo principal de la compañía</a:t>
            </a:r>
          </a:p>
        </p:txBody>
      </p:sp>
      <p:sp>
        <p:nvSpPr>
          <p:cNvPr id="4" name="CuadroTexto 3">
            <a:extLst>
              <a:ext uri="{FF2B5EF4-FFF2-40B4-BE49-F238E27FC236}">
                <a16:creationId xmlns:a16="http://schemas.microsoft.com/office/drawing/2014/main" id="{F4306883-FB1B-9C84-B060-9BA37053935C}"/>
              </a:ext>
            </a:extLst>
          </p:cNvPr>
          <p:cNvSpPr txBox="1"/>
          <p:nvPr/>
        </p:nvSpPr>
        <p:spPr>
          <a:xfrm>
            <a:off x="452342" y="2180723"/>
            <a:ext cx="971741" cy="1862048"/>
          </a:xfrm>
          <a:prstGeom prst="rect">
            <a:avLst/>
          </a:prstGeom>
          <a:noFill/>
        </p:spPr>
        <p:txBody>
          <a:bodyPr wrap="none" rtlCol="0">
            <a:spAutoFit/>
          </a:bodyPr>
          <a:lstStyle/>
          <a:p>
            <a:r>
              <a:rPr lang="es-ES_tradnl" sz="11500" b="1" dirty="0"/>
              <a:t>1</a:t>
            </a:r>
          </a:p>
        </p:txBody>
      </p:sp>
    </p:spTree>
    <p:extLst>
      <p:ext uri="{BB962C8B-B14F-4D97-AF65-F5344CB8AC3E}">
        <p14:creationId xmlns:p14="http://schemas.microsoft.com/office/powerpoint/2010/main" val="1245373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5943599"/>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Tree>
    <p:extLst>
      <p:ext uri="{BB962C8B-B14F-4D97-AF65-F5344CB8AC3E}">
        <p14:creationId xmlns:p14="http://schemas.microsoft.com/office/powerpoint/2010/main" val="3412204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AAFD48-D3E0-30F2-AE1F-ECDC09F5BFE2}"/>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CB610AF-9EAE-0E3F-2D69-9375DC493C7D}"/>
              </a:ext>
            </a:extLst>
          </p:cNvPr>
          <p:cNvSpPr>
            <a:spLocks noGrp="1"/>
          </p:cNvSpPr>
          <p:nvPr>
            <p:ph idx="1"/>
          </p:nvPr>
        </p:nvSpPr>
        <p:spPr>
          <a:xfrm>
            <a:off x="1999805" y="287840"/>
            <a:ext cx="9382124" cy="5943599"/>
          </a:xfrm>
        </p:spPr>
        <p:txBody>
          <a:bodyPr anchor="t">
            <a:noAutofit/>
          </a:bodyPr>
          <a:lstStyle/>
          <a:p>
            <a:pPr marL="0" indent="0">
              <a:buNone/>
            </a:pPr>
            <a:r>
              <a:rPr lang="es-ES_tradnl" sz="1800" b="1" dirty="0"/>
              <a:t> </a:t>
            </a:r>
          </a:p>
          <a:p>
            <a:pPr marL="0" indent="0" algn="just">
              <a:buNone/>
            </a:pPr>
            <a:r>
              <a:rPr lang="es-ES_tradnl" sz="1800" dirty="0"/>
              <a:t>Misión de mi superior, y del superior del superior. Lo importante es entender </a:t>
            </a:r>
            <a:r>
              <a:rPr lang="es-ES_tradnl" sz="1800" u="sng" dirty="0"/>
              <a:t>como nos integramos al plan general y como contribuimos a los propósitos de la organización</a:t>
            </a:r>
            <a:r>
              <a:rPr lang="es-ES_tradnl" sz="1800" dirty="0"/>
              <a:t>.</a:t>
            </a:r>
          </a:p>
          <a:p>
            <a:pPr marL="0" indent="0" algn="just">
              <a:buNone/>
            </a:pPr>
            <a:endParaRPr lang="es-ES_tradnl" sz="1800" dirty="0"/>
          </a:p>
          <a:p>
            <a:pPr marL="0" indent="0" algn="just">
              <a:buNone/>
            </a:pPr>
            <a:r>
              <a:rPr lang="es-ES_tradnl" sz="1800" dirty="0"/>
              <a:t>Entiendo que el Batallón </a:t>
            </a:r>
            <a:r>
              <a:rPr lang="es-ES_tradnl" sz="1800" dirty="0">
                <a:solidFill>
                  <a:srgbClr val="FF0000"/>
                </a:solidFill>
              </a:rPr>
              <a:t>accionará simultáneamente sobre elementos críticos enemigo</a:t>
            </a:r>
            <a:r>
              <a:rPr lang="es-ES_tradnl" sz="1800" dirty="0"/>
              <a:t>, afectando su capacidad C2 y logística. OK . </a:t>
            </a:r>
          </a:p>
          <a:p>
            <a:pPr marL="0" indent="0" algn="just">
              <a:buNone/>
            </a:pPr>
            <a:r>
              <a:rPr lang="es-ES_tradnl" sz="1800" dirty="0"/>
              <a:t>Entiendo que </a:t>
            </a:r>
            <a:r>
              <a:rPr lang="es-ES_tradnl" sz="1800" dirty="0">
                <a:solidFill>
                  <a:srgbClr val="FF0000"/>
                </a:solidFill>
              </a:rPr>
              <a:t>el esfuerzo principal de la compañía va a neutralizar su elemento C2 principal </a:t>
            </a:r>
            <a:r>
              <a:rPr lang="es-ES_tradnl" sz="1800" dirty="0"/>
              <a:t>generando condiciones para alcanzar la misión de la Brigada. OK. </a:t>
            </a:r>
          </a:p>
          <a:p>
            <a:pPr marL="0" indent="0" algn="just">
              <a:buNone/>
            </a:pPr>
            <a:r>
              <a:rPr lang="es-ES_tradnl" sz="1800" dirty="0">
                <a:solidFill>
                  <a:srgbClr val="FF0000"/>
                </a:solidFill>
              </a:rPr>
              <a:t>Entiendo que yo voy a generar condiciones para el esfuerzo principal de la compañía pueda neutralizar ese objetivo</a:t>
            </a:r>
            <a:r>
              <a:rPr lang="es-ES_tradnl" sz="1800" dirty="0"/>
              <a:t>, bloqueando a todas las fuerzas que crucen el puente. </a:t>
            </a:r>
          </a:p>
          <a:p>
            <a:pPr marL="0" indent="0" algn="just">
              <a:buNone/>
            </a:pPr>
            <a:endParaRPr lang="es-ES_tradnl" sz="1800" b="1" dirty="0"/>
          </a:p>
          <a:p>
            <a:pPr marL="0" indent="0" algn="just">
              <a:buNone/>
            </a:pPr>
            <a:r>
              <a:rPr lang="es-ES_tradnl" sz="1800" dirty="0"/>
              <a:t>¿Cuál es mi misión?</a:t>
            </a:r>
          </a:p>
          <a:p>
            <a:pPr marL="0" indent="0" algn="just">
              <a:buNone/>
            </a:pPr>
            <a:r>
              <a:rPr lang="es-ES_tradnl" sz="1800" dirty="0"/>
              <a:t>Mi misión debe responder a 5 preguntas ¿Quién, Que, cuando, ¿dónde…?. Y lo más importante, ¿para qué? </a:t>
            </a:r>
          </a:p>
          <a:p>
            <a:pPr marL="0" indent="0" algn="just">
              <a:buNone/>
            </a:pPr>
            <a:endParaRPr lang="es-ES_tradnl" sz="1800" b="1" dirty="0"/>
          </a:p>
          <a:p>
            <a:pPr marL="0" indent="0" algn="just">
              <a:buNone/>
            </a:pPr>
            <a:r>
              <a:rPr lang="es-ES_tradnl" sz="1800" b="1" dirty="0"/>
              <a:t>La tarea puede cambiar, pero el propósito le da sentido a la tarea. </a:t>
            </a:r>
          </a:p>
        </p:txBody>
      </p:sp>
      <p:sp>
        <p:nvSpPr>
          <p:cNvPr id="4" name="CuadroTexto 3">
            <a:extLst>
              <a:ext uri="{FF2B5EF4-FFF2-40B4-BE49-F238E27FC236}">
                <a16:creationId xmlns:a16="http://schemas.microsoft.com/office/drawing/2014/main" id="{FD1E956E-91FC-3964-FC64-635493DA04A2}"/>
              </a:ext>
            </a:extLst>
          </p:cNvPr>
          <p:cNvSpPr txBox="1"/>
          <p:nvPr/>
        </p:nvSpPr>
        <p:spPr>
          <a:xfrm>
            <a:off x="0" y="2450025"/>
            <a:ext cx="1026243" cy="1323439"/>
          </a:xfrm>
          <a:prstGeom prst="rect">
            <a:avLst/>
          </a:prstGeom>
          <a:noFill/>
        </p:spPr>
        <p:txBody>
          <a:bodyPr wrap="none" rtlCol="0">
            <a:spAutoFit/>
          </a:bodyPr>
          <a:lstStyle/>
          <a:p>
            <a:r>
              <a:rPr lang="es-ES_tradnl" sz="8000" b="1" dirty="0"/>
              <a:t>M</a:t>
            </a:r>
          </a:p>
        </p:txBody>
      </p:sp>
      <p:sp>
        <p:nvSpPr>
          <p:cNvPr id="2" name="CuadroTexto 1">
            <a:extLst>
              <a:ext uri="{FF2B5EF4-FFF2-40B4-BE49-F238E27FC236}">
                <a16:creationId xmlns:a16="http://schemas.microsoft.com/office/drawing/2014/main" id="{CCC4B828-F988-B842-31A8-B6494AAD5B94}"/>
              </a:ext>
            </a:extLst>
          </p:cNvPr>
          <p:cNvSpPr txBox="1"/>
          <p:nvPr/>
        </p:nvSpPr>
        <p:spPr>
          <a:xfrm>
            <a:off x="1692497" y="2736502"/>
            <a:ext cx="9689432" cy="1815882"/>
          </a:xfrm>
          <a:prstGeom prst="rect">
            <a:avLst/>
          </a:prstGeom>
          <a:solidFill>
            <a:schemeClr val="bg1"/>
          </a:solidFill>
          <a:ln w="76200">
            <a:solidFill>
              <a:srgbClr val="C00000"/>
            </a:solidFill>
          </a:ln>
        </p:spPr>
        <p:txBody>
          <a:bodyPr wrap="square" rtlCol="0">
            <a:spAutoFit/>
          </a:bodyPr>
          <a:lstStyle/>
          <a:p>
            <a:pPr algn="just"/>
            <a:r>
              <a:rPr lang="es-ES_tradnl" sz="2800" dirty="0"/>
              <a:t>2 PLT de la Compañía </a:t>
            </a:r>
            <a:r>
              <a:rPr lang="es-ES_tradnl" sz="2800" dirty="0" err="1"/>
              <a:t>N°</a:t>
            </a:r>
            <a:r>
              <a:rPr lang="es-ES_tradnl" sz="2800" dirty="0"/>
              <a:t> 211, bloquear fuerzas enemigas en cercanías de  puente alfa a contar de 121900, con el propósito de  impedir que fuerzas adversarias interfieran con maniobra del ME de la compañía.</a:t>
            </a:r>
          </a:p>
        </p:txBody>
      </p:sp>
    </p:spTree>
    <p:extLst>
      <p:ext uri="{BB962C8B-B14F-4D97-AF65-F5344CB8AC3E}">
        <p14:creationId xmlns:p14="http://schemas.microsoft.com/office/powerpoint/2010/main" val="404465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5" name="CuadroTexto 4">
            <a:extLst>
              <a:ext uri="{FF2B5EF4-FFF2-40B4-BE49-F238E27FC236}">
                <a16:creationId xmlns:a16="http://schemas.microsoft.com/office/drawing/2014/main" id="{BC3F689A-45E5-C6BC-C8D9-898A36F07BEA}"/>
              </a:ext>
            </a:extLst>
          </p:cNvPr>
          <p:cNvSpPr txBox="1"/>
          <p:nvPr/>
        </p:nvSpPr>
        <p:spPr>
          <a:xfrm>
            <a:off x="2717581" y="296562"/>
            <a:ext cx="8983786" cy="1815882"/>
          </a:xfrm>
          <a:prstGeom prst="rect">
            <a:avLst/>
          </a:prstGeom>
          <a:solidFill>
            <a:schemeClr val="bg1"/>
          </a:solidFill>
          <a:ln w="76200">
            <a:solidFill>
              <a:srgbClr val="C00000"/>
            </a:solidFill>
          </a:ln>
        </p:spPr>
        <p:txBody>
          <a:bodyPr wrap="square" rtlCol="0">
            <a:spAutoFit/>
          </a:bodyPr>
          <a:lstStyle/>
          <a:p>
            <a:pPr algn="just"/>
            <a:r>
              <a:rPr lang="es-ES_tradnl" sz="2800" dirty="0"/>
              <a:t>2 PLT de la Compañía </a:t>
            </a:r>
            <a:r>
              <a:rPr lang="es-ES_tradnl" sz="2800" dirty="0" err="1"/>
              <a:t>N°</a:t>
            </a:r>
            <a:r>
              <a:rPr lang="es-ES_tradnl" sz="2800" dirty="0"/>
              <a:t> 211, bloquear fuerzas enemigas en cercanías de  puente alfa a contar de 121900, con el propósito de  impedir que fuerzas adversarias interfieran con maniobra del ME de la compañía.</a:t>
            </a:r>
          </a:p>
        </p:txBody>
      </p:sp>
    </p:spTree>
    <p:extLst>
      <p:ext uri="{BB962C8B-B14F-4D97-AF65-F5344CB8AC3E}">
        <p14:creationId xmlns:p14="http://schemas.microsoft.com/office/powerpoint/2010/main" val="4231775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AE017-5872-3E6F-A2EF-C226B273A38C}"/>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CF4D8F5-5E43-F9F0-5F41-756C182704A8}"/>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5EA9BAEA-3C6F-1A28-5CB1-F56A54F64EF3}"/>
              </a:ext>
            </a:extLst>
          </p:cNvPr>
          <p:cNvSpPr txBox="1"/>
          <p:nvPr/>
        </p:nvSpPr>
        <p:spPr>
          <a:xfrm>
            <a:off x="0" y="2450025"/>
            <a:ext cx="772969" cy="1323439"/>
          </a:xfrm>
          <a:prstGeom prst="rect">
            <a:avLst/>
          </a:prstGeom>
          <a:noFill/>
        </p:spPr>
        <p:txBody>
          <a:bodyPr wrap="none" rtlCol="0">
            <a:spAutoFit/>
          </a:bodyPr>
          <a:lstStyle/>
          <a:p>
            <a:r>
              <a:rPr lang="es-ES_tradnl" sz="8000" b="1" dirty="0"/>
              <a:t>E</a:t>
            </a:r>
          </a:p>
        </p:txBody>
      </p:sp>
      <p:sp>
        <p:nvSpPr>
          <p:cNvPr id="5" name="Marcador de contenido 2">
            <a:extLst>
              <a:ext uri="{FF2B5EF4-FFF2-40B4-BE49-F238E27FC236}">
                <a16:creationId xmlns:a16="http://schemas.microsoft.com/office/drawing/2014/main" id="{41E05EC9-135D-D351-E34D-BFBB29069538}"/>
              </a:ext>
            </a:extLst>
          </p:cNvPr>
          <p:cNvSpPr txBox="1">
            <a:spLocks/>
          </p:cNvSpPr>
          <p:nvPr/>
        </p:nvSpPr>
        <p:spPr>
          <a:xfrm>
            <a:off x="5358816" y="1717919"/>
            <a:ext cx="3983955"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OFUEDA</a:t>
            </a:r>
            <a:endParaRPr lang="es-ES_tradnl" sz="6600" dirty="0"/>
          </a:p>
        </p:txBody>
      </p:sp>
      <p:sp>
        <p:nvSpPr>
          <p:cNvPr id="6" name="Marcador de contenido 2">
            <a:extLst>
              <a:ext uri="{FF2B5EF4-FFF2-40B4-BE49-F238E27FC236}">
                <a16:creationId xmlns:a16="http://schemas.microsoft.com/office/drawing/2014/main" id="{739AAF01-75CA-BFBB-AF46-B0E6FE86ED02}"/>
              </a:ext>
            </a:extLst>
          </p:cNvPr>
          <p:cNvSpPr txBox="1">
            <a:spLocks/>
          </p:cNvSpPr>
          <p:nvPr/>
        </p:nvSpPr>
        <p:spPr>
          <a:xfrm>
            <a:off x="5558840" y="3670850"/>
            <a:ext cx="3983955"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DRARR</a:t>
            </a:r>
          </a:p>
        </p:txBody>
      </p:sp>
      <p:sp>
        <p:nvSpPr>
          <p:cNvPr id="7" name="CuadroTexto 6">
            <a:extLst>
              <a:ext uri="{FF2B5EF4-FFF2-40B4-BE49-F238E27FC236}">
                <a16:creationId xmlns:a16="http://schemas.microsoft.com/office/drawing/2014/main" id="{B37C86D4-B5DA-8022-F084-87B82C075303}"/>
              </a:ext>
            </a:extLst>
          </p:cNvPr>
          <p:cNvSpPr txBox="1"/>
          <p:nvPr/>
        </p:nvSpPr>
        <p:spPr>
          <a:xfrm>
            <a:off x="6864763" y="2697407"/>
            <a:ext cx="486030" cy="769441"/>
          </a:xfrm>
          <a:prstGeom prst="rect">
            <a:avLst/>
          </a:prstGeom>
          <a:noFill/>
        </p:spPr>
        <p:txBody>
          <a:bodyPr wrap="none" rtlCol="0">
            <a:spAutoFit/>
          </a:bodyPr>
          <a:lstStyle/>
          <a:p>
            <a:r>
              <a:rPr lang="es-ES_tradnl" sz="4400" b="1" dirty="0"/>
              <a:t>+</a:t>
            </a:r>
          </a:p>
        </p:txBody>
      </p:sp>
    </p:spTree>
    <p:extLst>
      <p:ext uri="{BB962C8B-B14F-4D97-AF65-F5344CB8AC3E}">
        <p14:creationId xmlns:p14="http://schemas.microsoft.com/office/powerpoint/2010/main" val="4254445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A4EFF-70EB-7AAA-6993-E02BEE81DEA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8FF03EC-D8B9-1669-EC67-5CFF283EC21F}"/>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4679786B-1884-933F-5C45-C042830924C6}"/>
              </a:ext>
            </a:extLst>
          </p:cNvPr>
          <p:cNvSpPr txBox="1"/>
          <p:nvPr/>
        </p:nvSpPr>
        <p:spPr>
          <a:xfrm>
            <a:off x="0" y="2450025"/>
            <a:ext cx="772969" cy="1323439"/>
          </a:xfrm>
          <a:prstGeom prst="rect">
            <a:avLst/>
          </a:prstGeom>
          <a:noFill/>
        </p:spPr>
        <p:txBody>
          <a:bodyPr wrap="none" rtlCol="0">
            <a:spAutoFit/>
          </a:bodyPr>
          <a:lstStyle/>
          <a:p>
            <a:r>
              <a:rPr lang="es-ES_tradnl" sz="8000" b="1" dirty="0"/>
              <a:t>E</a:t>
            </a:r>
          </a:p>
        </p:txBody>
      </p:sp>
      <p:sp>
        <p:nvSpPr>
          <p:cNvPr id="5" name="Marcador de contenido 2">
            <a:extLst>
              <a:ext uri="{FF2B5EF4-FFF2-40B4-BE49-F238E27FC236}">
                <a16:creationId xmlns:a16="http://schemas.microsoft.com/office/drawing/2014/main" id="{9E954CB2-A607-8EC2-F3C5-2A894CD61B5F}"/>
              </a:ext>
            </a:extLst>
          </p:cNvPr>
          <p:cNvSpPr txBox="1">
            <a:spLocks/>
          </p:cNvSpPr>
          <p:nvPr/>
        </p:nvSpPr>
        <p:spPr>
          <a:xfrm>
            <a:off x="1969924" y="699049"/>
            <a:ext cx="9677275" cy="979488"/>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¿Qué es probable que el enemigo haga?</a:t>
            </a:r>
            <a:endParaRPr lang="es-ES_tradnl" sz="6600" dirty="0"/>
          </a:p>
        </p:txBody>
      </p:sp>
      <p:sp>
        <p:nvSpPr>
          <p:cNvPr id="2" name="Marcador de contenido 2">
            <a:extLst>
              <a:ext uri="{FF2B5EF4-FFF2-40B4-BE49-F238E27FC236}">
                <a16:creationId xmlns:a16="http://schemas.microsoft.com/office/drawing/2014/main" id="{A566FB74-9E88-69FB-37A1-7811461407C8}"/>
              </a:ext>
            </a:extLst>
          </p:cNvPr>
          <p:cNvSpPr txBox="1">
            <a:spLocks/>
          </p:cNvSpPr>
          <p:nvPr/>
        </p:nvSpPr>
        <p:spPr>
          <a:xfrm>
            <a:off x="1923925" y="2449512"/>
            <a:ext cx="5259301"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4800" b="1" dirty="0"/>
              <a:t>Defender</a:t>
            </a:r>
          </a:p>
          <a:p>
            <a:pPr marL="0" indent="0">
              <a:buFont typeface="Arial" panose="020B0604020202020204" pitchFamily="34" charset="0"/>
              <a:buNone/>
            </a:pPr>
            <a:r>
              <a:rPr lang="es-ES_tradnl" sz="4800" b="1" dirty="0"/>
              <a:t>Reforzar </a:t>
            </a:r>
          </a:p>
          <a:p>
            <a:pPr marL="0" indent="0">
              <a:buFont typeface="Arial" panose="020B0604020202020204" pitchFamily="34" charset="0"/>
              <a:buNone/>
            </a:pPr>
            <a:r>
              <a:rPr lang="es-ES_tradnl" sz="4800" b="1" dirty="0"/>
              <a:t>Atacar</a:t>
            </a:r>
          </a:p>
          <a:p>
            <a:pPr marL="0" indent="0">
              <a:buFont typeface="Arial" panose="020B0604020202020204" pitchFamily="34" charset="0"/>
              <a:buNone/>
            </a:pPr>
            <a:r>
              <a:rPr lang="es-ES_tradnl" sz="4800" b="1" dirty="0"/>
              <a:t>Retirar </a:t>
            </a:r>
          </a:p>
          <a:p>
            <a:pPr marL="0" indent="0">
              <a:buFont typeface="Arial" panose="020B0604020202020204" pitchFamily="34" charset="0"/>
              <a:buNone/>
            </a:pPr>
            <a:r>
              <a:rPr lang="es-ES_tradnl" sz="4800" b="1" dirty="0"/>
              <a:t>Retardar</a:t>
            </a:r>
            <a:endParaRPr lang="es-ES_tradnl" sz="1100" b="1" dirty="0"/>
          </a:p>
        </p:txBody>
      </p:sp>
      <p:sp>
        <p:nvSpPr>
          <p:cNvPr id="6" name="CuadroTexto 5">
            <a:extLst>
              <a:ext uri="{FF2B5EF4-FFF2-40B4-BE49-F238E27FC236}">
                <a16:creationId xmlns:a16="http://schemas.microsoft.com/office/drawing/2014/main" id="{EB466829-AE1B-8FCE-4F97-E51AAFA47AC0}"/>
              </a:ext>
            </a:extLst>
          </p:cNvPr>
          <p:cNvSpPr txBox="1"/>
          <p:nvPr/>
        </p:nvSpPr>
        <p:spPr>
          <a:xfrm>
            <a:off x="5577549" y="1443612"/>
            <a:ext cx="3694114" cy="1200329"/>
          </a:xfrm>
          <a:prstGeom prst="rect">
            <a:avLst/>
          </a:prstGeom>
          <a:noFill/>
        </p:spPr>
        <p:txBody>
          <a:bodyPr wrap="square" rtlCol="0">
            <a:spAutoFit/>
          </a:bodyPr>
          <a:lstStyle/>
          <a:p>
            <a:r>
              <a:rPr lang="es-ES_tradnl" sz="2400" dirty="0"/>
              <a:t>Muy Probable/Probable/Poco probable</a:t>
            </a:r>
          </a:p>
        </p:txBody>
      </p:sp>
      <p:sp>
        <p:nvSpPr>
          <p:cNvPr id="7" name="CuadroTexto 6">
            <a:extLst>
              <a:ext uri="{FF2B5EF4-FFF2-40B4-BE49-F238E27FC236}">
                <a16:creationId xmlns:a16="http://schemas.microsoft.com/office/drawing/2014/main" id="{C5331A18-88B6-6536-A76B-3020E1F80AB1}"/>
              </a:ext>
            </a:extLst>
          </p:cNvPr>
          <p:cNvSpPr txBox="1"/>
          <p:nvPr/>
        </p:nvSpPr>
        <p:spPr>
          <a:xfrm>
            <a:off x="10146788" y="1812943"/>
            <a:ext cx="1500411" cy="461665"/>
          </a:xfrm>
          <a:prstGeom prst="rect">
            <a:avLst/>
          </a:prstGeom>
          <a:noFill/>
        </p:spPr>
        <p:txBody>
          <a:bodyPr wrap="none" rtlCol="0">
            <a:spAutoFit/>
          </a:bodyPr>
          <a:lstStyle/>
          <a:p>
            <a:r>
              <a:rPr lang="es-ES_tradnl" sz="2400" dirty="0"/>
              <a:t>¿Por qué?</a:t>
            </a:r>
          </a:p>
        </p:txBody>
      </p:sp>
      <p:sp>
        <p:nvSpPr>
          <p:cNvPr id="8" name="CuadroTexto 7">
            <a:extLst>
              <a:ext uri="{FF2B5EF4-FFF2-40B4-BE49-F238E27FC236}">
                <a16:creationId xmlns:a16="http://schemas.microsoft.com/office/drawing/2014/main" id="{28FF1EAC-A425-7520-2B7F-8646456406B5}"/>
              </a:ext>
            </a:extLst>
          </p:cNvPr>
          <p:cNvSpPr txBox="1"/>
          <p:nvPr/>
        </p:nvSpPr>
        <p:spPr>
          <a:xfrm>
            <a:off x="2300884" y="2862007"/>
            <a:ext cx="9015353" cy="2308324"/>
          </a:xfrm>
          <a:prstGeom prst="rect">
            <a:avLst/>
          </a:prstGeom>
          <a:solidFill>
            <a:schemeClr val="bg1"/>
          </a:solidFill>
          <a:ln w="63500">
            <a:solidFill>
              <a:srgbClr val="C00000"/>
            </a:solidFill>
          </a:ln>
        </p:spPr>
        <p:txBody>
          <a:bodyPr wrap="none" rtlCol="0">
            <a:spAutoFit/>
          </a:bodyPr>
          <a:lstStyle/>
          <a:p>
            <a:pPr algn="just"/>
            <a:r>
              <a:rPr lang="es-ES_tradnl" sz="2400" dirty="0"/>
              <a:t>Dada importancia de sistema C2 es muy probable que el enemigo</a:t>
            </a:r>
          </a:p>
          <a:p>
            <a:pPr algn="just"/>
            <a:r>
              <a:rPr lang="es-ES_tradnl" sz="2400" dirty="0"/>
              <a:t>lo </a:t>
            </a:r>
            <a:r>
              <a:rPr lang="es-ES_tradnl" sz="2400" u="sng" dirty="0"/>
              <a:t>refuerce</a:t>
            </a:r>
            <a:r>
              <a:rPr lang="es-ES_tradnl" sz="2400" dirty="0"/>
              <a:t> vía  puente Alfa con al menos 1 Pelotón de infantería,</a:t>
            </a:r>
          </a:p>
          <a:p>
            <a:pPr algn="just"/>
            <a:r>
              <a:rPr lang="es-ES_tradnl" sz="2400" b="1" dirty="0"/>
              <a:t>atacando</a:t>
            </a:r>
            <a:r>
              <a:rPr lang="es-ES_tradnl" sz="2400" dirty="0"/>
              <a:t> fuerzas propias, para luego establecer un perímetro</a:t>
            </a:r>
          </a:p>
          <a:p>
            <a:pPr algn="just"/>
            <a:r>
              <a:rPr lang="es-ES_tradnl" sz="2400" u="sng" dirty="0"/>
              <a:t>defensivo</a:t>
            </a:r>
            <a:r>
              <a:rPr lang="es-ES_tradnl" sz="2400" b="1" dirty="0"/>
              <a:t> </a:t>
            </a:r>
            <a:r>
              <a:rPr lang="es-ES_tradnl" sz="2400" dirty="0"/>
              <a:t>en el área.</a:t>
            </a:r>
          </a:p>
          <a:p>
            <a:pPr algn="just"/>
            <a:endParaRPr lang="es-ES_tradnl" sz="2400" dirty="0"/>
          </a:p>
          <a:p>
            <a:pPr algn="just"/>
            <a:r>
              <a:rPr lang="es-ES_tradnl" sz="2400" dirty="0"/>
              <a:t>¿A qué se parece esto? </a:t>
            </a:r>
          </a:p>
        </p:txBody>
      </p:sp>
    </p:spTree>
    <p:extLst>
      <p:ext uri="{BB962C8B-B14F-4D97-AF65-F5344CB8AC3E}">
        <p14:creationId xmlns:p14="http://schemas.microsoft.com/office/powerpoint/2010/main" val="185077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124E77F-2509-A124-997B-B39C97382855}"/>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945ADA9-7528-CC0A-FAE5-175C4CE284BD}"/>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16183159-0DE5-82BF-5C8A-DC83CF81851D}"/>
              </a:ext>
            </a:extLst>
          </p:cNvPr>
          <p:cNvSpPr txBox="1"/>
          <p:nvPr/>
        </p:nvSpPr>
        <p:spPr>
          <a:xfrm>
            <a:off x="0" y="2450025"/>
            <a:ext cx="772969" cy="1323439"/>
          </a:xfrm>
          <a:prstGeom prst="rect">
            <a:avLst/>
          </a:prstGeom>
          <a:noFill/>
        </p:spPr>
        <p:txBody>
          <a:bodyPr wrap="none" rtlCol="0">
            <a:spAutoFit/>
          </a:bodyPr>
          <a:lstStyle/>
          <a:p>
            <a:r>
              <a:rPr lang="es-ES_tradnl" sz="8000" b="1" dirty="0"/>
              <a:t>E</a:t>
            </a:r>
          </a:p>
        </p:txBody>
      </p:sp>
      <p:sp>
        <p:nvSpPr>
          <p:cNvPr id="5" name="Marcador de contenido 2">
            <a:extLst>
              <a:ext uri="{FF2B5EF4-FFF2-40B4-BE49-F238E27FC236}">
                <a16:creationId xmlns:a16="http://schemas.microsoft.com/office/drawing/2014/main" id="{D195FF2C-90F6-00C4-F852-E16D423950B6}"/>
              </a:ext>
            </a:extLst>
          </p:cNvPr>
          <p:cNvSpPr txBox="1">
            <a:spLocks/>
          </p:cNvSpPr>
          <p:nvPr/>
        </p:nvSpPr>
        <p:spPr>
          <a:xfrm>
            <a:off x="1969924" y="699049"/>
            <a:ext cx="9677275"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Otra forma </a:t>
            </a:r>
            <a:endParaRPr lang="es-ES_tradnl" sz="6600" dirty="0"/>
          </a:p>
        </p:txBody>
      </p:sp>
      <p:sp>
        <p:nvSpPr>
          <p:cNvPr id="2" name="Marcador de contenido 2">
            <a:extLst>
              <a:ext uri="{FF2B5EF4-FFF2-40B4-BE49-F238E27FC236}">
                <a16:creationId xmlns:a16="http://schemas.microsoft.com/office/drawing/2014/main" id="{490BCF1E-554A-66A3-2334-613189A09038}"/>
              </a:ext>
            </a:extLst>
          </p:cNvPr>
          <p:cNvSpPr txBox="1">
            <a:spLocks/>
          </p:cNvSpPr>
          <p:nvPr/>
        </p:nvSpPr>
        <p:spPr>
          <a:xfrm>
            <a:off x="1923925" y="2449512"/>
            <a:ext cx="3313615"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4800" b="1" dirty="0"/>
              <a:t>Defender               </a:t>
            </a:r>
          </a:p>
          <a:p>
            <a:pPr marL="0" indent="0">
              <a:buFont typeface="Arial" panose="020B0604020202020204" pitchFamily="34" charset="0"/>
              <a:buNone/>
            </a:pPr>
            <a:r>
              <a:rPr lang="es-ES_tradnl" sz="4800" b="1" dirty="0"/>
              <a:t>Reforzarse </a:t>
            </a:r>
          </a:p>
          <a:p>
            <a:pPr marL="0" indent="0">
              <a:buFont typeface="Arial" panose="020B0604020202020204" pitchFamily="34" charset="0"/>
              <a:buNone/>
            </a:pPr>
            <a:r>
              <a:rPr lang="es-ES_tradnl" sz="4800" b="1" dirty="0"/>
              <a:t>Atacar</a:t>
            </a:r>
          </a:p>
          <a:p>
            <a:pPr marL="0" indent="0">
              <a:buFont typeface="Arial" panose="020B0604020202020204" pitchFamily="34" charset="0"/>
              <a:buNone/>
            </a:pPr>
            <a:r>
              <a:rPr lang="es-ES_tradnl" sz="4800" b="1" dirty="0"/>
              <a:t>Retirarse </a:t>
            </a:r>
          </a:p>
          <a:p>
            <a:pPr marL="0" indent="0">
              <a:buFont typeface="Arial" panose="020B0604020202020204" pitchFamily="34" charset="0"/>
              <a:buNone/>
            </a:pPr>
            <a:r>
              <a:rPr lang="es-ES_tradnl" sz="4800" b="1" dirty="0"/>
              <a:t>Retardar</a:t>
            </a:r>
            <a:endParaRPr lang="es-ES_tradnl" sz="1100" b="1" dirty="0"/>
          </a:p>
        </p:txBody>
      </p:sp>
      <p:sp>
        <p:nvSpPr>
          <p:cNvPr id="6" name="CuadroTexto 5">
            <a:extLst>
              <a:ext uri="{FF2B5EF4-FFF2-40B4-BE49-F238E27FC236}">
                <a16:creationId xmlns:a16="http://schemas.microsoft.com/office/drawing/2014/main" id="{A22E7680-4618-0CEF-CE00-3D6731C29FED}"/>
              </a:ext>
            </a:extLst>
          </p:cNvPr>
          <p:cNvSpPr txBox="1"/>
          <p:nvPr/>
        </p:nvSpPr>
        <p:spPr>
          <a:xfrm>
            <a:off x="5513296" y="2080180"/>
            <a:ext cx="4034951" cy="369332"/>
          </a:xfrm>
          <a:prstGeom prst="rect">
            <a:avLst/>
          </a:prstGeom>
          <a:noFill/>
        </p:spPr>
        <p:txBody>
          <a:bodyPr wrap="none" rtlCol="0">
            <a:spAutoFit/>
          </a:bodyPr>
          <a:lstStyle/>
          <a:p>
            <a:r>
              <a:rPr lang="es-ES_tradnl" dirty="0"/>
              <a:t>Muy Probable/Probable/Poco probable</a:t>
            </a:r>
          </a:p>
        </p:txBody>
      </p:sp>
      <p:sp>
        <p:nvSpPr>
          <p:cNvPr id="7" name="CuadroTexto 6">
            <a:extLst>
              <a:ext uri="{FF2B5EF4-FFF2-40B4-BE49-F238E27FC236}">
                <a16:creationId xmlns:a16="http://schemas.microsoft.com/office/drawing/2014/main" id="{01E32064-D639-5D70-B29B-018EC67E46D2}"/>
              </a:ext>
            </a:extLst>
          </p:cNvPr>
          <p:cNvSpPr txBox="1"/>
          <p:nvPr/>
        </p:nvSpPr>
        <p:spPr>
          <a:xfrm>
            <a:off x="9694007" y="2097980"/>
            <a:ext cx="2219262" cy="369332"/>
          </a:xfrm>
          <a:prstGeom prst="rect">
            <a:avLst/>
          </a:prstGeom>
          <a:noFill/>
        </p:spPr>
        <p:txBody>
          <a:bodyPr wrap="none" rtlCol="0">
            <a:spAutoFit/>
          </a:bodyPr>
          <a:lstStyle/>
          <a:p>
            <a:r>
              <a:rPr lang="es-ES_tradnl" dirty="0"/>
              <a:t>¿Por qué? ¿Cuándo?</a:t>
            </a:r>
          </a:p>
        </p:txBody>
      </p:sp>
      <p:sp>
        <p:nvSpPr>
          <p:cNvPr id="9" name="CuadroTexto 8">
            <a:extLst>
              <a:ext uri="{FF2B5EF4-FFF2-40B4-BE49-F238E27FC236}">
                <a16:creationId xmlns:a16="http://schemas.microsoft.com/office/drawing/2014/main" id="{FA567FDE-7DEB-D01B-A753-920D2C452E26}"/>
              </a:ext>
            </a:extLst>
          </p:cNvPr>
          <p:cNvSpPr txBox="1"/>
          <p:nvPr/>
        </p:nvSpPr>
        <p:spPr>
          <a:xfrm>
            <a:off x="6954461" y="2467312"/>
            <a:ext cx="4821528" cy="369332"/>
          </a:xfrm>
          <a:prstGeom prst="rect">
            <a:avLst/>
          </a:prstGeom>
          <a:noFill/>
        </p:spPr>
        <p:txBody>
          <a:bodyPr wrap="square" rtlCol="0">
            <a:spAutoFit/>
          </a:bodyPr>
          <a:lstStyle/>
          <a:p>
            <a:r>
              <a:rPr lang="es-ES_tradnl" dirty="0"/>
              <a:t>Probable                                                  Explicación</a:t>
            </a:r>
          </a:p>
        </p:txBody>
      </p:sp>
      <p:sp>
        <p:nvSpPr>
          <p:cNvPr id="10" name="CuadroTexto 9">
            <a:extLst>
              <a:ext uri="{FF2B5EF4-FFF2-40B4-BE49-F238E27FC236}">
                <a16:creationId xmlns:a16="http://schemas.microsoft.com/office/drawing/2014/main" id="{14CFB079-87D4-5D07-0C7C-616F5BEC514C}"/>
              </a:ext>
            </a:extLst>
          </p:cNvPr>
          <p:cNvSpPr txBox="1"/>
          <p:nvPr/>
        </p:nvSpPr>
        <p:spPr>
          <a:xfrm>
            <a:off x="6954461" y="3298147"/>
            <a:ext cx="4821528" cy="369332"/>
          </a:xfrm>
          <a:prstGeom prst="rect">
            <a:avLst/>
          </a:prstGeom>
          <a:noFill/>
        </p:spPr>
        <p:txBody>
          <a:bodyPr wrap="square" rtlCol="0">
            <a:spAutoFit/>
          </a:bodyPr>
          <a:lstStyle/>
          <a:p>
            <a:r>
              <a:rPr lang="es-ES_tradnl" dirty="0"/>
              <a:t>Probable                                                    Explicación</a:t>
            </a:r>
          </a:p>
        </p:txBody>
      </p:sp>
      <p:sp>
        <p:nvSpPr>
          <p:cNvPr id="11" name="CuadroTexto 10">
            <a:extLst>
              <a:ext uri="{FF2B5EF4-FFF2-40B4-BE49-F238E27FC236}">
                <a16:creationId xmlns:a16="http://schemas.microsoft.com/office/drawing/2014/main" id="{C0AD71AB-6DB9-CF5A-40C6-D7B73000905A}"/>
              </a:ext>
            </a:extLst>
          </p:cNvPr>
          <p:cNvSpPr txBox="1"/>
          <p:nvPr/>
        </p:nvSpPr>
        <p:spPr>
          <a:xfrm>
            <a:off x="6954461" y="4132553"/>
            <a:ext cx="4821528" cy="369332"/>
          </a:xfrm>
          <a:prstGeom prst="rect">
            <a:avLst/>
          </a:prstGeom>
          <a:noFill/>
        </p:spPr>
        <p:txBody>
          <a:bodyPr wrap="square" rtlCol="0">
            <a:spAutoFit/>
          </a:bodyPr>
          <a:lstStyle/>
          <a:p>
            <a:r>
              <a:rPr lang="es-ES_tradnl" dirty="0"/>
              <a:t>Muy Probable                                           Explicación</a:t>
            </a:r>
          </a:p>
        </p:txBody>
      </p:sp>
      <p:sp>
        <p:nvSpPr>
          <p:cNvPr id="12" name="CuadroTexto 11">
            <a:extLst>
              <a:ext uri="{FF2B5EF4-FFF2-40B4-BE49-F238E27FC236}">
                <a16:creationId xmlns:a16="http://schemas.microsoft.com/office/drawing/2014/main" id="{4DCC3D8F-52DD-79BD-FFBA-118B783B357F}"/>
              </a:ext>
            </a:extLst>
          </p:cNvPr>
          <p:cNvSpPr txBox="1"/>
          <p:nvPr/>
        </p:nvSpPr>
        <p:spPr>
          <a:xfrm>
            <a:off x="6954461" y="4966959"/>
            <a:ext cx="4821528" cy="369332"/>
          </a:xfrm>
          <a:prstGeom prst="rect">
            <a:avLst/>
          </a:prstGeom>
          <a:noFill/>
        </p:spPr>
        <p:txBody>
          <a:bodyPr wrap="square" rtlCol="0">
            <a:spAutoFit/>
          </a:bodyPr>
          <a:lstStyle/>
          <a:p>
            <a:r>
              <a:rPr lang="es-ES_tradnl" dirty="0"/>
              <a:t>Poco probable                                          Explicación</a:t>
            </a:r>
          </a:p>
        </p:txBody>
      </p:sp>
      <p:sp>
        <p:nvSpPr>
          <p:cNvPr id="13" name="CuadroTexto 12">
            <a:extLst>
              <a:ext uri="{FF2B5EF4-FFF2-40B4-BE49-F238E27FC236}">
                <a16:creationId xmlns:a16="http://schemas.microsoft.com/office/drawing/2014/main" id="{8C135C18-25E3-2B38-CE86-08FC0F3580CC}"/>
              </a:ext>
            </a:extLst>
          </p:cNvPr>
          <p:cNvSpPr txBox="1"/>
          <p:nvPr/>
        </p:nvSpPr>
        <p:spPr>
          <a:xfrm>
            <a:off x="6954461" y="5761378"/>
            <a:ext cx="4821528" cy="369332"/>
          </a:xfrm>
          <a:prstGeom prst="rect">
            <a:avLst/>
          </a:prstGeom>
          <a:noFill/>
        </p:spPr>
        <p:txBody>
          <a:bodyPr wrap="square" rtlCol="0">
            <a:spAutoFit/>
          </a:bodyPr>
          <a:lstStyle/>
          <a:p>
            <a:r>
              <a:rPr lang="es-ES_tradnl" dirty="0"/>
              <a:t>Poco probable                                          Explicación</a:t>
            </a:r>
          </a:p>
        </p:txBody>
      </p:sp>
    </p:spTree>
    <p:extLst>
      <p:ext uri="{BB962C8B-B14F-4D97-AF65-F5344CB8AC3E}">
        <p14:creationId xmlns:p14="http://schemas.microsoft.com/office/powerpoint/2010/main" val="4030083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Compañía enemiga atacará fuerzas propias, vía puente alfa, para luego establecer un perímetro defensivo en el área + OFUEDA</a:t>
            </a:r>
          </a:p>
        </p:txBody>
      </p:sp>
    </p:spTree>
    <p:extLst>
      <p:ext uri="{BB962C8B-B14F-4D97-AF65-F5344CB8AC3E}">
        <p14:creationId xmlns:p14="http://schemas.microsoft.com/office/powerpoint/2010/main" val="249798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26DC9-5B43-715E-68EC-8DA725ABA965}"/>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8B58DBA-4FF3-823F-5C47-6038E3E6A033}"/>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E815222D-B0D7-6E72-08ED-68F874497074}"/>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60D42EEA-A52D-DAF9-F7A5-27F0B7F984AC}"/>
              </a:ext>
            </a:extLst>
          </p:cNvPr>
          <p:cNvSpPr txBox="1">
            <a:spLocks/>
          </p:cNvSpPr>
          <p:nvPr/>
        </p:nvSpPr>
        <p:spPr>
          <a:xfrm>
            <a:off x="3241512" y="552561"/>
            <a:ext cx="6816889" cy="97948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Terreno y clima </a:t>
            </a:r>
            <a:endParaRPr lang="es-ES_tradnl" sz="6600" dirty="0"/>
          </a:p>
        </p:txBody>
      </p:sp>
      <p:sp>
        <p:nvSpPr>
          <p:cNvPr id="2" name="Marcador de contenido 2">
            <a:extLst>
              <a:ext uri="{FF2B5EF4-FFF2-40B4-BE49-F238E27FC236}">
                <a16:creationId xmlns:a16="http://schemas.microsoft.com/office/drawing/2014/main" id="{61A27D86-8884-9C7F-7F0C-5599340B3520}"/>
              </a:ext>
            </a:extLst>
          </p:cNvPr>
          <p:cNvSpPr txBox="1">
            <a:spLocks/>
          </p:cNvSpPr>
          <p:nvPr/>
        </p:nvSpPr>
        <p:spPr>
          <a:xfrm>
            <a:off x="2854815" y="2697407"/>
            <a:ext cx="7310886"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4800" b="1" dirty="0"/>
              <a:t>AOPOA + CLIMA</a:t>
            </a:r>
          </a:p>
          <a:p>
            <a:pPr marL="0" indent="0">
              <a:buFont typeface="Arial" panose="020B0604020202020204" pitchFamily="34" charset="0"/>
              <a:buNone/>
            </a:pPr>
            <a:endParaRPr lang="es-ES_tradnl" sz="1100" b="1" dirty="0"/>
          </a:p>
        </p:txBody>
      </p:sp>
      <p:sp>
        <p:nvSpPr>
          <p:cNvPr id="9" name="CuadroTexto 8">
            <a:extLst>
              <a:ext uri="{FF2B5EF4-FFF2-40B4-BE49-F238E27FC236}">
                <a16:creationId xmlns:a16="http://schemas.microsoft.com/office/drawing/2014/main" id="{A050DD6A-FDF6-280E-E6C7-8896C6BA34EF}"/>
              </a:ext>
            </a:extLst>
          </p:cNvPr>
          <p:cNvSpPr txBox="1"/>
          <p:nvPr/>
        </p:nvSpPr>
        <p:spPr>
          <a:xfrm>
            <a:off x="378766" y="4842253"/>
            <a:ext cx="11813234" cy="1384995"/>
          </a:xfrm>
          <a:prstGeom prst="rect">
            <a:avLst/>
          </a:prstGeom>
          <a:noFill/>
        </p:spPr>
        <p:txBody>
          <a:bodyPr wrap="none" rtlCol="0">
            <a:spAutoFit/>
          </a:bodyPr>
          <a:lstStyle/>
          <a:p>
            <a:r>
              <a:rPr lang="es-ES_tradnl" sz="2800" dirty="0"/>
              <a:t>Si el clima es favorable, no es necesario hacer un informe meteorológico….</a:t>
            </a:r>
          </a:p>
          <a:p>
            <a:r>
              <a:rPr lang="es-ES_tradnl" sz="2800" dirty="0"/>
              <a:t>Visibilidad buena, temperaturas entre 14 y 20 °C condiciones climáticas  no</a:t>
            </a:r>
          </a:p>
          <a:p>
            <a:r>
              <a:rPr lang="es-ES_tradnl" sz="2800" dirty="0"/>
              <a:t>afectan operaciones aéreas y terrestres propias. OK.</a:t>
            </a:r>
          </a:p>
        </p:txBody>
      </p:sp>
    </p:spTree>
    <p:extLst>
      <p:ext uri="{BB962C8B-B14F-4D97-AF65-F5344CB8AC3E}">
        <p14:creationId xmlns:p14="http://schemas.microsoft.com/office/powerpoint/2010/main" val="3553215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78876" y="2519634"/>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Tree>
    <p:extLst>
      <p:ext uri="{BB962C8B-B14F-4D97-AF65-F5344CB8AC3E}">
        <p14:creationId xmlns:p14="http://schemas.microsoft.com/office/powerpoint/2010/main" val="1408767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9EA25-48FD-95A9-4E6F-548A2C06306A}"/>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C08B439-C73E-6B4C-2629-CD95AED61E2A}"/>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1815FF09-BAFA-47D7-2B1F-37553AA913DD}"/>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00F58E51-6090-77EC-C7A3-C704AD5B97B9}"/>
              </a:ext>
            </a:extLst>
          </p:cNvPr>
          <p:cNvSpPr txBox="1">
            <a:spLocks/>
          </p:cNvSpPr>
          <p:nvPr/>
        </p:nvSpPr>
        <p:spPr>
          <a:xfrm>
            <a:off x="2096124" y="852910"/>
            <a:ext cx="8886826" cy="979488"/>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Tropas y Fuegos de apoyo disponible</a:t>
            </a:r>
            <a:endParaRPr lang="es-ES_tradnl" sz="6600" dirty="0"/>
          </a:p>
        </p:txBody>
      </p:sp>
      <p:sp>
        <p:nvSpPr>
          <p:cNvPr id="2" name="Marcador de contenido 2">
            <a:extLst>
              <a:ext uri="{FF2B5EF4-FFF2-40B4-BE49-F238E27FC236}">
                <a16:creationId xmlns:a16="http://schemas.microsoft.com/office/drawing/2014/main" id="{DBAD7D21-EBBF-2CFE-EB69-F5A49A9989C5}"/>
              </a:ext>
            </a:extLst>
          </p:cNvPr>
          <p:cNvSpPr txBox="1">
            <a:spLocks/>
          </p:cNvSpPr>
          <p:nvPr/>
        </p:nvSpPr>
        <p:spPr>
          <a:xfrm>
            <a:off x="2288414" y="1777435"/>
            <a:ext cx="6384100"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3600" b="1" dirty="0"/>
              <a:t>¿Qué medios adicionales tengo para cumplir la misión?</a:t>
            </a:r>
          </a:p>
          <a:p>
            <a:pPr marL="0" indent="0">
              <a:buFont typeface="Arial" panose="020B0604020202020204" pitchFamily="34" charset="0"/>
              <a:buNone/>
            </a:pPr>
            <a:endParaRPr lang="es-ES_tradnl" sz="900" b="1" dirty="0"/>
          </a:p>
        </p:txBody>
      </p:sp>
      <p:sp>
        <p:nvSpPr>
          <p:cNvPr id="6" name="Marcador de contenido 2">
            <a:extLst>
              <a:ext uri="{FF2B5EF4-FFF2-40B4-BE49-F238E27FC236}">
                <a16:creationId xmlns:a16="http://schemas.microsoft.com/office/drawing/2014/main" id="{F8DB9398-9DB0-616F-1768-D9645D4FB661}"/>
              </a:ext>
            </a:extLst>
          </p:cNvPr>
          <p:cNvSpPr txBox="1">
            <a:spLocks/>
          </p:cNvSpPr>
          <p:nvPr/>
        </p:nvSpPr>
        <p:spPr>
          <a:xfrm>
            <a:off x="2301816" y="4101078"/>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36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dirty="0"/>
              <a:t>¿Qué agencias de fuego hay disponibles, tengo prioridad de fuegos?</a:t>
            </a:r>
          </a:p>
          <a:p>
            <a:endParaRPr lang="es-ES_tradnl" dirty="0"/>
          </a:p>
        </p:txBody>
      </p:sp>
      <p:pic>
        <p:nvPicPr>
          <p:cNvPr id="1026" name="Picture 2" descr="DVIDS - Images - USMC 81 mm Mortar Platoon at Townshend Island [Image 13 of  13]">
            <a:extLst>
              <a:ext uri="{FF2B5EF4-FFF2-40B4-BE49-F238E27FC236}">
                <a16:creationId xmlns:a16="http://schemas.microsoft.com/office/drawing/2014/main" id="{B37AD4C9-B750-ECB4-1200-1FE8BD8D18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2363" y="1664273"/>
            <a:ext cx="2870906" cy="3933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55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78876" y="2537320"/>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
        <p:nvSpPr>
          <p:cNvPr id="6" name="CuadroTexto 5">
            <a:extLst>
              <a:ext uri="{FF2B5EF4-FFF2-40B4-BE49-F238E27FC236}">
                <a16:creationId xmlns:a16="http://schemas.microsoft.com/office/drawing/2014/main" id="{4743442F-261F-DA0F-E12A-D72E438E40A5}"/>
              </a:ext>
            </a:extLst>
          </p:cNvPr>
          <p:cNvSpPr txBox="1"/>
          <p:nvPr/>
        </p:nvSpPr>
        <p:spPr>
          <a:xfrm>
            <a:off x="3978876" y="3396440"/>
            <a:ext cx="7451124" cy="369332"/>
          </a:xfrm>
          <a:prstGeom prst="rect">
            <a:avLst/>
          </a:prstGeom>
          <a:solidFill>
            <a:schemeClr val="bg1"/>
          </a:solidFill>
          <a:ln w="63500">
            <a:solidFill>
              <a:srgbClr val="C00000"/>
            </a:solidFill>
          </a:ln>
        </p:spPr>
        <p:txBody>
          <a:bodyPr wrap="square" rtlCol="0">
            <a:spAutoFit/>
          </a:bodyPr>
          <a:lstStyle/>
          <a:p>
            <a:r>
              <a:rPr lang="es-ES_tradnl" dirty="0"/>
              <a:t>Asignaciones, Prioridad de fuegos.</a:t>
            </a:r>
          </a:p>
        </p:txBody>
      </p:sp>
    </p:spTree>
    <p:extLst>
      <p:ext uri="{BB962C8B-B14F-4D97-AF65-F5344CB8AC3E}">
        <p14:creationId xmlns:p14="http://schemas.microsoft.com/office/powerpoint/2010/main" val="24797949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0EBB7-8440-85FA-0F83-105B03C42FF6}"/>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41877D3-C724-A805-5865-369124126ECA}"/>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9E48D2FB-4A40-13B3-705A-2E5FFC5B9AF8}"/>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CC7CE3FB-A7BA-976D-BD5F-F9FA492AC58E}"/>
              </a:ext>
            </a:extLst>
          </p:cNvPr>
          <p:cNvSpPr txBox="1">
            <a:spLocks/>
          </p:cNvSpPr>
          <p:nvPr/>
        </p:nvSpPr>
        <p:spPr>
          <a:xfrm>
            <a:off x="1927178" y="320118"/>
            <a:ext cx="8886826" cy="97948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Tiempo, espacio y logística </a:t>
            </a:r>
            <a:endParaRPr lang="es-ES_tradnl" sz="6600" dirty="0"/>
          </a:p>
        </p:txBody>
      </p:sp>
      <p:sp>
        <p:nvSpPr>
          <p:cNvPr id="2" name="Marcador de contenido 2">
            <a:extLst>
              <a:ext uri="{FF2B5EF4-FFF2-40B4-BE49-F238E27FC236}">
                <a16:creationId xmlns:a16="http://schemas.microsoft.com/office/drawing/2014/main" id="{04309A4B-50A0-54B9-759F-0A4FA21EC4D5}"/>
              </a:ext>
            </a:extLst>
          </p:cNvPr>
          <p:cNvSpPr txBox="1">
            <a:spLocks/>
          </p:cNvSpPr>
          <p:nvPr/>
        </p:nvSpPr>
        <p:spPr>
          <a:xfrm>
            <a:off x="2200991" y="1299606"/>
            <a:ext cx="6384100"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s-ES_tradnl" sz="2400" b="1" dirty="0"/>
              <a:t>¿Cuándo tengo que iniciar la ejecución? No siempre es por horario, puede ser ante una condición</a:t>
            </a:r>
          </a:p>
          <a:p>
            <a:pPr marL="0" indent="0" algn="just">
              <a:buFont typeface="Arial" panose="020B0604020202020204" pitchFamily="34" charset="0"/>
              <a:buNone/>
            </a:pPr>
            <a:endParaRPr lang="es-ES_tradnl" sz="700" b="1" dirty="0"/>
          </a:p>
        </p:txBody>
      </p:sp>
      <p:sp>
        <p:nvSpPr>
          <p:cNvPr id="6" name="Marcador de contenido 2">
            <a:extLst>
              <a:ext uri="{FF2B5EF4-FFF2-40B4-BE49-F238E27FC236}">
                <a16:creationId xmlns:a16="http://schemas.microsoft.com/office/drawing/2014/main" id="{DA005198-9938-694A-957A-1EF45EA7EF16}"/>
              </a:ext>
            </a:extLst>
          </p:cNvPr>
          <p:cNvSpPr txBox="1">
            <a:spLocks/>
          </p:cNvSpPr>
          <p:nvPr/>
        </p:nvSpPr>
        <p:spPr>
          <a:xfrm>
            <a:off x="2157279" y="2450025"/>
            <a:ext cx="6656448" cy="979488"/>
          </a:xfrm>
          <a:prstGeom prst="rect">
            <a:avLst/>
          </a:prstGeom>
        </p:spPr>
        <p:txBody>
          <a:bodyPr vert="horz" lIns="91440" tIns="45720" rIns="91440" bIns="45720" rtlCol="0">
            <a:noAutofit/>
          </a:bodyPr>
          <a:lstStyle>
            <a:defPPr>
              <a:defRPr lang="es-US"/>
            </a:defPPr>
            <a:lvl1pPr indent="0" algn="just">
              <a:lnSpc>
                <a:spcPct val="90000"/>
              </a:lnSpc>
              <a:spcBef>
                <a:spcPts val="1000"/>
              </a:spcBef>
              <a:buFont typeface="Arial" panose="020B0604020202020204" pitchFamily="34" charset="0"/>
              <a:buNone/>
              <a:defRPr sz="24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dirty="0"/>
              <a:t>¿Tengo un área asignada? ¿Tengo que coordinar el tránsito por el área de operaciones de otra unidad?</a:t>
            </a:r>
          </a:p>
          <a:p>
            <a:endParaRPr lang="es-ES_tradnl" dirty="0"/>
          </a:p>
        </p:txBody>
      </p:sp>
      <p:sp>
        <p:nvSpPr>
          <p:cNvPr id="7" name="Marcador de contenido 2">
            <a:extLst>
              <a:ext uri="{FF2B5EF4-FFF2-40B4-BE49-F238E27FC236}">
                <a16:creationId xmlns:a16="http://schemas.microsoft.com/office/drawing/2014/main" id="{D8C30773-7114-9BD3-0EF4-49B05AF3BB91}"/>
              </a:ext>
            </a:extLst>
          </p:cNvPr>
          <p:cNvSpPr txBox="1">
            <a:spLocks/>
          </p:cNvSpPr>
          <p:nvPr/>
        </p:nvSpPr>
        <p:spPr>
          <a:xfrm>
            <a:off x="2064817" y="3773464"/>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just"/>
            <a:r>
              <a:rPr lang="es-ES_tradnl" sz="2400" dirty="0"/>
              <a:t>¿Cómo está mi sostenimiento? Preocúpese de las 5 B:</a:t>
            </a:r>
          </a:p>
          <a:p>
            <a:pPr algn="just"/>
            <a:r>
              <a:rPr lang="es-ES_tradnl" sz="2400" dirty="0" err="1"/>
              <a:t>Bandage</a:t>
            </a:r>
            <a:r>
              <a:rPr lang="es-ES_tradnl" sz="2400" dirty="0"/>
              <a:t>: como voy a atender a mis heridos</a:t>
            </a:r>
          </a:p>
          <a:p>
            <a:pPr algn="just"/>
            <a:r>
              <a:rPr lang="es-ES_tradnl" sz="2400" dirty="0" err="1"/>
              <a:t>Beans</a:t>
            </a:r>
            <a:r>
              <a:rPr lang="es-ES_tradnl" sz="2400" dirty="0"/>
              <a:t>: como nos vamos a alimentar</a:t>
            </a:r>
          </a:p>
          <a:p>
            <a:pPr algn="just"/>
            <a:r>
              <a:rPr lang="es-ES_tradnl" sz="2400" dirty="0" err="1"/>
              <a:t>Bullets</a:t>
            </a:r>
            <a:r>
              <a:rPr lang="es-ES_tradnl" sz="2400" dirty="0"/>
              <a:t>: que vamos a llevar a la pelea</a:t>
            </a:r>
          </a:p>
          <a:p>
            <a:pPr algn="just"/>
            <a:r>
              <a:rPr lang="es-ES_tradnl" sz="2400" dirty="0" err="1"/>
              <a:t>Badguys</a:t>
            </a:r>
            <a:r>
              <a:rPr lang="es-ES_tradnl" sz="2400" dirty="0"/>
              <a:t>: que vamos a a hacer con los EPW</a:t>
            </a:r>
          </a:p>
          <a:p>
            <a:pPr algn="just"/>
            <a:r>
              <a:rPr lang="es-ES_tradnl" sz="2400" dirty="0" err="1"/>
              <a:t>Batteries</a:t>
            </a:r>
            <a:r>
              <a:rPr lang="es-ES_tradnl" sz="2400" dirty="0"/>
              <a:t>: alimentación de equipos</a:t>
            </a:r>
          </a:p>
          <a:p>
            <a:pPr algn="just"/>
            <a:endParaRPr lang="es-ES_tradnl" sz="2400" dirty="0"/>
          </a:p>
        </p:txBody>
      </p:sp>
    </p:spTree>
    <p:extLst>
      <p:ext uri="{BB962C8B-B14F-4D97-AF65-F5344CB8AC3E}">
        <p14:creationId xmlns:p14="http://schemas.microsoft.com/office/powerpoint/2010/main" val="352185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9CB99-108A-EF7D-7EA6-D83B9C165362}"/>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BE2FE6A-A44C-894C-DD6E-8BC2024A515A}"/>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8E6B0C0E-F8B7-779C-98B3-1B93BA22D9EA}"/>
              </a:ext>
            </a:extLst>
          </p:cNvPr>
          <p:cNvSpPr txBox="1"/>
          <p:nvPr/>
        </p:nvSpPr>
        <p:spPr>
          <a:xfrm>
            <a:off x="0" y="2450025"/>
            <a:ext cx="702436" cy="1323439"/>
          </a:xfrm>
          <a:prstGeom prst="rect">
            <a:avLst/>
          </a:prstGeom>
          <a:noFill/>
        </p:spPr>
        <p:txBody>
          <a:bodyPr wrap="none" rtlCol="0">
            <a:spAutoFit/>
          </a:bodyPr>
          <a:lstStyle/>
          <a:p>
            <a:r>
              <a:rPr lang="es-ES_tradnl" sz="8000" b="1" dirty="0"/>
              <a:t>T</a:t>
            </a:r>
          </a:p>
        </p:txBody>
      </p:sp>
      <p:sp>
        <p:nvSpPr>
          <p:cNvPr id="5" name="Marcador de contenido 2">
            <a:extLst>
              <a:ext uri="{FF2B5EF4-FFF2-40B4-BE49-F238E27FC236}">
                <a16:creationId xmlns:a16="http://schemas.microsoft.com/office/drawing/2014/main" id="{EF4E254E-B380-39CA-A667-9D181FBEB5E7}"/>
              </a:ext>
            </a:extLst>
          </p:cNvPr>
          <p:cNvSpPr txBox="1">
            <a:spLocks/>
          </p:cNvSpPr>
          <p:nvPr/>
        </p:nvSpPr>
        <p:spPr>
          <a:xfrm>
            <a:off x="1927178" y="320118"/>
            <a:ext cx="8886826" cy="97948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Tiempo, espacio y logística </a:t>
            </a:r>
            <a:endParaRPr lang="es-ES_tradnl" sz="6600" dirty="0"/>
          </a:p>
        </p:txBody>
      </p:sp>
      <p:sp>
        <p:nvSpPr>
          <p:cNvPr id="2" name="Marcador de contenido 2">
            <a:extLst>
              <a:ext uri="{FF2B5EF4-FFF2-40B4-BE49-F238E27FC236}">
                <a16:creationId xmlns:a16="http://schemas.microsoft.com/office/drawing/2014/main" id="{018848DF-1367-CB3F-8641-5F203FEAD156}"/>
              </a:ext>
            </a:extLst>
          </p:cNvPr>
          <p:cNvSpPr txBox="1">
            <a:spLocks/>
          </p:cNvSpPr>
          <p:nvPr/>
        </p:nvSpPr>
        <p:spPr>
          <a:xfrm>
            <a:off x="2200990" y="1299606"/>
            <a:ext cx="8728947" cy="9794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s-ES_tradnl" sz="2400" b="1" dirty="0"/>
              <a:t>¿Cuándo tengo que iniciar la ejecución? No siempre es por horario, puede ser ante una condición</a:t>
            </a:r>
          </a:p>
          <a:p>
            <a:pPr marL="0" indent="0" algn="just">
              <a:buFont typeface="Arial" panose="020B0604020202020204" pitchFamily="34" charset="0"/>
              <a:buNone/>
            </a:pPr>
            <a:endParaRPr lang="es-ES_tradnl" sz="700" b="1" dirty="0"/>
          </a:p>
        </p:txBody>
      </p:sp>
      <p:sp>
        <p:nvSpPr>
          <p:cNvPr id="6" name="Marcador de contenido 2">
            <a:extLst>
              <a:ext uri="{FF2B5EF4-FFF2-40B4-BE49-F238E27FC236}">
                <a16:creationId xmlns:a16="http://schemas.microsoft.com/office/drawing/2014/main" id="{CC887DFF-2996-2209-BAB1-B9949B8B314A}"/>
              </a:ext>
            </a:extLst>
          </p:cNvPr>
          <p:cNvSpPr txBox="1">
            <a:spLocks/>
          </p:cNvSpPr>
          <p:nvPr/>
        </p:nvSpPr>
        <p:spPr>
          <a:xfrm>
            <a:off x="2157279" y="2793976"/>
            <a:ext cx="6656448" cy="979488"/>
          </a:xfrm>
          <a:prstGeom prst="rect">
            <a:avLst/>
          </a:prstGeom>
        </p:spPr>
        <p:txBody>
          <a:bodyPr vert="horz" lIns="91440" tIns="45720" rIns="91440" bIns="45720" rtlCol="0">
            <a:noAutofit/>
          </a:bodyPr>
          <a:lstStyle>
            <a:defPPr>
              <a:defRPr lang="es-US"/>
            </a:defPPr>
            <a:lvl1pPr indent="0" algn="just">
              <a:lnSpc>
                <a:spcPct val="90000"/>
              </a:lnSpc>
              <a:spcBef>
                <a:spcPts val="1000"/>
              </a:spcBef>
              <a:buFont typeface="Arial" panose="020B0604020202020204" pitchFamily="34" charset="0"/>
              <a:buNone/>
              <a:defRPr sz="24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endParaRPr lang="es-ES_tradnl" dirty="0"/>
          </a:p>
        </p:txBody>
      </p:sp>
      <p:sp>
        <p:nvSpPr>
          <p:cNvPr id="7" name="Marcador de contenido 2">
            <a:extLst>
              <a:ext uri="{FF2B5EF4-FFF2-40B4-BE49-F238E27FC236}">
                <a16:creationId xmlns:a16="http://schemas.microsoft.com/office/drawing/2014/main" id="{4EC8D54E-522F-71F1-CD40-88996AD13DF6}"/>
              </a:ext>
            </a:extLst>
          </p:cNvPr>
          <p:cNvSpPr txBox="1">
            <a:spLocks/>
          </p:cNvSpPr>
          <p:nvPr/>
        </p:nvSpPr>
        <p:spPr>
          <a:xfrm>
            <a:off x="2157279" y="4231591"/>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just"/>
            <a:endParaRPr lang="es-ES_tradnl" sz="2400" dirty="0"/>
          </a:p>
        </p:txBody>
      </p:sp>
      <p:graphicFrame>
        <p:nvGraphicFramePr>
          <p:cNvPr id="8" name="Tabla 7">
            <a:extLst>
              <a:ext uri="{FF2B5EF4-FFF2-40B4-BE49-F238E27FC236}">
                <a16:creationId xmlns:a16="http://schemas.microsoft.com/office/drawing/2014/main" id="{41F6F0E5-F22E-E365-301D-7662574F5429}"/>
              </a:ext>
            </a:extLst>
          </p:cNvPr>
          <p:cNvGraphicFramePr>
            <a:graphicFrameLocks noGrp="1"/>
          </p:cNvGraphicFramePr>
          <p:nvPr>
            <p:extLst>
              <p:ext uri="{D42A27DB-BD31-4B8C-83A1-F6EECF244321}">
                <p14:modId xmlns:p14="http://schemas.microsoft.com/office/powerpoint/2010/main" val="3667862565"/>
              </p:ext>
            </p:extLst>
          </p:nvPr>
        </p:nvGraphicFramePr>
        <p:xfrm>
          <a:off x="2235497" y="2214519"/>
          <a:ext cx="8694439" cy="3977640"/>
        </p:xfrm>
        <a:graphic>
          <a:graphicData uri="http://schemas.openxmlformats.org/drawingml/2006/table">
            <a:tbl>
              <a:tblPr firstRow="1" bandRow="1">
                <a:tableStyleId>{5C22544A-7EE6-4342-B048-85BDC9FD1C3A}</a:tableStyleId>
              </a:tblPr>
              <a:tblGrid>
                <a:gridCol w="1704606">
                  <a:extLst>
                    <a:ext uri="{9D8B030D-6E8A-4147-A177-3AD203B41FA5}">
                      <a16:colId xmlns:a16="http://schemas.microsoft.com/office/drawing/2014/main" val="2809981251"/>
                    </a:ext>
                  </a:extLst>
                </a:gridCol>
                <a:gridCol w="6989833">
                  <a:extLst>
                    <a:ext uri="{9D8B030D-6E8A-4147-A177-3AD203B41FA5}">
                      <a16:colId xmlns:a16="http://schemas.microsoft.com/office/drawing/2014/main" val="530148500"/>
                    </a:ext>
                  </a:extLst>
                </a:gridCol>
              </a:tblGrid>
              <a:tr h="370840">
                <a:tc>
                  <a:txBody>
                    <a:bodyPr/>
                    <a:lstStyle/>
                    <a:p>
                      <a:r>
                        <a:rPr lang="es-ES_tradnl" dirty="0"/>
                        <a:t>Fecha/hora </a:t>
                      </a:r>
                    </a:p>
                  </a:txBody>
                  <a:tcPr/>
                </a:tc>
                <a:tc>
                  <a:txBody>
                    <a:bodyPr/>
                    <a:lstStyle/>
                    <a:p>
                      <a:r>
                        <a:rPr lang="es-ES_tradnl" dirty="0"/>
                        <a:t>Acción </a:t>
                      </a:r>
                    </a:p>
                  </a:txBody>
                  <a:tcPr/>
                </a:tc>
                <a:extLst>
                  <a:ext uri="{0D108BD9-81ED-4DB2-BD59-A6C34878D82A}">
                    <a16:rowId xmlns:a16="http://schemas.microsoft.com/office/drawing/2014/main" val="3038769213"/>
                  </a:ext>
                </a:extLst>
              </a:tr>
              <a:tr h="370840">
                <a:tc>
                  <a:txBody>
                    <a:bodyPr/>
                    <a:lstStyle/>
                    <a:p>
                      <a:r>
                        <a:rPr lang="es-ES_tradnl" dirty="0"/>
                        <a:t>1900</a:t>
                      </a:r>
                    </a:p>
                  </a:txBody>
                  <a:tcPr/>
                </a:tc>
                <a:tc>
                  <a:txBody>
                    <a:bodyPr/>
                    <a:lstStyle/>
                    <a:p>
                      <a:r>
                        <a:rPr lang="es-ES_tradnl" dirty="0"/>
                        <a:t>Posición de bloqueo establecida </a:t>
                      </a:r>
                    </a:p>
                  </a:txBody>
                  <a:tcPr/>
                </a:tc>
                <a:extLst>
                  <a:ext uri="{0D108BD9-81ED-4DB2-BD59-A6C34878D82A}">
                    <a16:rowId xmlns:a16="http://schemas.microsoft.com/office/drawing/2014/main" val="2874034607"/>
                  </a:ext>
                </a:extLst>
              </a:tr>
              <a:tr h="370840">
                <a:tc>
                  <a:txBody>
                    <a:bodyPr/>
                    <a:lstStyle/>
                    <a:p>
                      <a:r>
                        <a:rPr lang="es-ES_tradnl" dirty="0"/>
                        <a:t>1800</a:t>
                      </a:r>
                    </a:p>
                  </a:txBody>
                  <a:tcPr/>
                </a:tc>
                <a:tc>
                  <a:txBody>
                    <a:bodyPr/>
                    <a:lstStyle/>
                    <a:p>
                      <a:r>
                        <a:rPr lang="es-ES_tradnl" dirty="0"/>
                        <a:t>Ensayo (terreno reducido) (BAMCI</a:t>
                      </a:r>
                      <a:r>
                        <a:rPr lang="es-ES_tradnl" b="1" dirty="0">
                          <a:solidFill>
                            <a:srgbClr val="FF0000"/>
                          </a:solidFill>
                        </a:rPr>
                        <a:t>S</a:t>
                      </a:r>
                      <a:r>
                        <a:rPr lang="es-ES_tradnl" b="0" dirty="0">
                          <a:solidFill>
                            <a:schemeClr val="tx1"/>
                          </a:solidFill>
                        </a:rPr>
                        <a:t>)</a:t>
                      </a:r>
                    </a:p>
                  </a:txBody>
                  <a:tcPr/>
                </a:tc>
                <a:extLst>
                  <a:ext uri="{0D108BD9-81ED-4DB2-BD59-A6C34878D82A}">
                    <a16:rowId xmlns:a16="http://schemas.microsoft.com/office/drawing/2014/main" val="3566552514"/>
                  </a:ext>
                </a:extLst>
              </a:tr>
              <a:tr h="370840">
                <a:tc>
                  <a:txBody>
                    <a:bodyPr/>
                    <a:lstStyle/>
                    <a:p>
                      <a:r>
                        <a:rPr lang="es-ES_tradnl" dirty="0"/>
                        <a:t>1745</a:t>
                      </a:r>
                    </a:p>
                  </a:txBody>
                  <a:tcPr/>
                </a:tc>
                <a:tc>
                  <a:txBody>
                    <a:bodyPr/>
                    <a:lstStyle/>
                    <a:p>
                      <a:r>
                        <a:rPr lang="es-ES_tradnl" dirty="0"/>
                        <a:t>Impartición de la orden (BAMC</a:t>
                      </a:r>
                      <a:r>
                        <a:rPr lang="es-ES_tradnl" b="1" dirty="0">
                          <a:solidFill>
                            <a:srgbClr val="FF0000"/>
                          </a:solidFill>
                        </a:rPr>
                        <a:t>I</a:t>
                      </a:r>
                      <a:r>
                        <a:rPr lang="es-ES_tradnl" dirty="0"/>
                        <a:t>S)</a:t>
                      </a:r>
                    </a:p>
                  </a:txBody>
                  <a:tcPr/>
                </a:tc>
                <a:extLst>
                  <a:ext uri="{0D108BD9-81ED-4DB2-BD59-A6C34878D82A}">
                    <a16:rowId xmlns:a16="http://schemas.microsoft.com/office/drawing/2014/main" val="1133637860"/>
                  </a:ext>
                </a:extLst>
              </a:tr>
              <a:tr h="370840">
                <a:tc>
                  <a:txBody>
                    <a:bodyPr/>
                    <a:lstStyle/>
                    <a:p>
                      <a:r>
                        <a:rPr lang="es-ES_tradnl" dirty="0"/>
                        <a:t>1700</a:t>
                      </a:r>
                    </a:p>
                  </a:txBody>
                  <a:tcPr/>
                </a:tc>
                <a:tc>
                  <a:txBody>
                    <a:bodyPr/>
                    <a:lstStyle/>
                    <a:p>
                      <a:r>
                        <a:rPr lang="es-ES_tradnl" dirty="0"/>
                        <a:t>Lideres toman contacto con RECON (BAM</a:t>
                      </a:r>
                      <a:r>
                        <a:rPr lang="es-ES_tradnl" b="1" dirty="0">
                          <a:solidFill>
                            <a:srgbClr val="FF0000"/>
                          </a:solidFill>
                        </a:rPr>
                        <a:t>C</a:t>
                      </a:r>
                      <a:r>
                        <a:rPr lang="es-ES_tradnl" dirty="0"/>
                        <a:t>IS)</a:t>
                      </a:r>
                    </a:p>
                  </a:txBody>
                  <a:tcPr/>
                </a:tc>
                <a:extLst>
                  <a:ext uri="{0D108BD9-81ED-4DB2-BD59-A6C34878D82A}">
                    <a16:rowId xmlns:a16="http://schemas.microsoft.com/office/drawing/2014/main" val="2336573223"/>
                  </a:ext>
                </a:extLst>
              </a:tr>
              <a:tr h="370840">
                <a:tc>
                  <a:txBody>
                    <a:bodyPr/>
                    <a:lstStyle/>
                    <a:p>
                      <a:r>
                        <a:rPr lang="es-ES_tradnl" dirty="0"/>
                        <a:t>1500</a:t>
                      </a:r>
                    </a:p>
                  </a:txBody>
                  <a:tcPr/>
                </a:tc>
                <a:tc>
                  <a:txBody>
                    <a:bodyPr/>
                    <a:lstStyle/>
                    <a:p>
                      <a:r>
                        <a:rPr lang="es-ES_tradnl" dirty="0"/>
                        <a:t>Ingreso Área de reunión </a:t>
                      </a:r>
                    </a:p>
                  </a:txBody>
                  <a:tcPr/>
                </a:tc>
                <a:extLst>
                  <a:ext uri="{0D108BD9-81ED-4DB2-BD59-A6C34878D82A}">
                    <a16:rowId xmlns:a16="http://schemas.microsoft.com/office/drawing/2014/main" val="2056610859"/>
                  </a:ext>
                </a:extLst>
              </a:tr>
              <a:tr h="370840">
                <a:tc>
                  <a:txBody>
                    <a:bodyPr/>
                    <a:lstStyle/>
                    <a:p>
                      <a:r>
                        <a:rPr lang="es-ES_tradnl" dirty="0"/>
                        <a:t>1400</a:t>
                      </a:r>
                    </a:p>
                  </a:txBody>
                  <a:tcPr/>
                </a:tc>
                <a:tc>
                  <a:txBody>
                    <a:bodyPr/>
                    <a:lstStyle/>
                    <a:p>
                      <a:r>
                        <a:rPr lang="es-ES_tradnl" dirty="0"/>
                        <a:t>Inicio movimiento desde posición de ocultamiento </a:t>
                      </a:r>
                    </a:p>
                  </a:txBody>
                  <a:tcPr/>
                </a:tc>
                <a:extLst>
                  <a:ext uri="{0D108BD9-81ED-4DB2-BD59-A6C34878D82A}">
                    <a16:rowId xmlns:a16="http://schemas.microsoft.com/office/drawing/2014/main" val="312368505"/>
                  </a:ext>
                </a:extLst>
              </a:tr>
              <a:tr h="370840">
                <a:tc>
                  <a:txBody>
                    <a:bodyPr/>
                    <a:lstStyle/>
                    <a:p>
                      <a:r>
                        <a:rPr lang="es-ES_tradnl" dirty="0"/>
                        <a:t>1330 </a:t>
                      </a:r>
                    </a:p>
                  </a:txBody>
                  <a:tcPr/>
                </a:tc>
                <a:tc>
                  <a:txBody>
                    <a:bodyPr/>
                    <a:lstStyle/>
                    <a:p>
                      <a:r>
                        <a:rPr lang="es-ES_tradnl" dirty="0"/>
                        <a:t>Despliegue EQ RECON (BA</a:t>
                      </a:r>
                      <a:r>
                        <a:rPr lang="es-ES_tradnl" b="1" dirty="0">
                          <a:solidFill>
                            <a:srgbClr val="FF0000"/>
                          </a:solidFill>
                        </a:rPr>
                        <a:t>M</a:t>
                      </a:r>
                      <a:r>
                        <a:rPr lang="es-ES_tradnl" dirty="0"/>
                        <a:t>CIS)</a:t>
                      </a:r>
                    </a:p>
                  </a:txBody>
                  <a:tcPr/>
                </a:tc>
                <a:extLst>
                  <a:ext uri="{0D108BD9-81ED-4DB2-BD59-A6C34878D82A}">
                    <a16:rowId xmlns:a16="http://schemas.microsoft.com/office/drawing/2014/main" val="1975252960"/>
                  </a:ext>
                </a:extLst>
              </a:tr>
              <a:tr h="370840">
                <a:tc>
                  <a:txBody>
                    <a:bodyPr/>
                    <a:lstStyle/>
                    <a:p>
                      <a:r>
                        <a:rPr lang="es-ES_tradnl" dirty="0"/>
                        <a:t>1300</a:t>
                      </a:r>
                    </a:p>
                  </a:txBody>
                  <a:tcPr/>
                </a:tc>
                <a:tc>
                  <a:txBody>
                    <a:bodyPr/>
                    <a:lstStyle/>
                    <a:p>
                      <a:r>
                        <a:rPr lang="es-ES_tradnl" dirty="0"/>
                        <a:t>Prueba de comunicaciones/ unidades con autosuficiencia 48 horas AB C1 y 5/ Entrega de PIR a </a:t>
                      </a:r>
                      <a:r>
                        <a:rPr lang="es-ES_tradnl" dirty="0" err="1"/>
                        <a:t>Eq</a:t>
                      </a:r>
                      <a:r>
                        <a:rPr lang="es-ES_tradnl" dirty="0"/>
                        <a:t> RECON (B</a:t>
                      </a:r>
                      <a:r>
                        <a:rPr lang="es-ES_tradnl" b="1" dirty="0">
                          <a:solidFill>
                            <a:srgbClr val="FF0000"/>
                          </a:solidFill>
                        </a:rPr>
                        <a:t>A</a:t>
                      </a:r>
                      <a:r>
                        <a:rPr lang="es-ES_tradnl" b="0" dirty="0">
                          <a:solidFill>
                            <a:schemeClr val="tx1"/>
                          </a:solidFill>
                        </a:rPr>
                        <a:t>MCIS)</a:t>
                      </a:r>
                    </a:p>
                  </a:txBody>
                  <a:tcPr/>
                </a:tc>
                <a:extLst>
                  <a:ext uri="{0D108BD9-81ED-4DB2-BD59-A6C34878D82A}">
                    <a16:rowId xmlns:a16="http://schemas.microsoft.com/office/drawing/2014/main" val="1733901690"/>
                  </a:ext>
                </a:extLst>
              </a:tr>
              <a:tr h="370840">
                <a:tc>
                  <a:txBody>
                    <a:bodyPr/>
                    <a:lstStyle/>
                    <a:p>
                      <a:r>
                        <a:rPr lang="es-ES_tradnl" dirty="0"/>
                        <a:t>1000</a:t>
                      </a:r>
                    </a:p>
                  </a:txBody>
                  <a:tcPr/>
                </a:tc>
                <a:tc>
                  <a:txBody>
                    <a:bodyPr/>
                    <a:lstStyle/>
                    <a:p>
                      <a:r>
                        <a:rPr lang="es-ES_tradnl" dirty="0"/>
                        <a:t>Impartición WARNORD (</a:t>
                      </a:r>
                      <a:r>
                        <a:rPr lang="es-ES_tradnl" b="1" dirty="0">
                          <a:solidFill>
                            <a:srgbClr val="FF0000"/>
                          </a:solidFill>
                        </a:rPr>
                        <a:t>B</a:t>
                      </a:r>
                      <a:r>
                        <a:rPr lang="es-ES_tradnl" dirty="0"/>
                        <a:t>AMCIS)</a:t>
                      </a:r>
                    </a:p>
                  </a:txBody>
                  <a:tcPr/>
                </a:tc>
                <a:extLst>
                  <a:ext uri="{0D108BD9-81ED-4DB2-BD59-A6C34878D82A}">
                    <a16:rowId xmlns:a16="http://schemas.microsoft.com/office/drawing/2014/main" val="3633444148"/>
                  </a:ext>
                </a:extLst>
              </a:tr>
            </a:tbl>
          </a:graphicData>
        </a:graphic>
      </p:graphicFrame>
    </p:spTree>
    <p:extLst>
      <p:ext uri="{BB962C8B-B14F-4D97-AF65-F5344CB8AC3E}">
        <p14:creationId xmlns:p14="http://schemas.microsoft.com/office/powerpoint/2010/main" val="3970566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78876" y="2537320"/>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
        <p:nvSpPr>
          <p:cNvPr id="6" name="CuadroTexto 5">
            <a:extLst>
              <a:ext uri="{FF2B5EF4-FFF2-40B4-BE49-F238E27FC236}">
                <a16:creationId xmlns:a16="http://schemas.microsoft.com/office/drawing/2014/main" id="{4743442F-261F-DA0F-E12A-D72E438E40A5}"/>
              </a:ext>
            </a:extLst>
          </p:cNvPr>
          <p:cNvSpPr txBox="1"/>
          <p:nvPr/>
        </p:nvSpPr>
        <p:spPr>
          <a:xfrm>
            <a:off x="3978876" y="3489684"/>
            <a:ext cx="7451124" cy="369332"/>
          </a:xfrm>
          <a:prstGeom prst="rect">
            <a:avLst/>
          </a:prstGeom>
          <a:solidFill>
            <a:schemeClr val="bg1"/>
          </a:solidFill>
          <a:ln w="63500">
            <a:solidFill>
              <a:srgbClr val="C00000"/>
            </a:solidFill>
          </a:ln>
        </p:spPr>
        <p:txBody>
          <a:bodyPr wrap="square" rtlCol="0">
            <a:spAutoFit/>
          </a:bodyPr>
          <a:lstStyle/>
          <a:p>
            <a:r>
              <a:rPr lang="es-ES_tradnl" dirty="0"/>
              <a:t>Asignaciones + Prioridad de fuegos.</a:t>
            </a:r>
          </a:p>
        </p:txBody>
      </p:sp>
      <p:sp>
        <p:nvSpPr>
          <p:cNvPr id="7" name="CuadroTexto 6">
            <a:extLst>
              <a:ext uri="{FF2B5EF4-FFF2-40B4-BE49-F238E27FC236}">
                <a16:creationId xmlns:a16="http://schemas.microsoft.com/office/drawing/2014/main" id="{E853196D-2668-1086-4150-6E138E0E2D02}"/>
              </a:ext>
            </a:extLst>
          </p:cNvPr>
          <p:cNvSpPr txBox="1"/>
          <p:nvPr/>
        </p:nvSpPr>
        <p:spPr>
          <a:xfrm>
            <a:off x="3978876" y="4274522"/>
            <a:ext cx="7451124" cy="369332"/>
          </a:xfrm>
          <a:prstGeom prst="rect">
            <a:avLst/>
          </a:prstGeom>
          <a:solidFill>
            <a:schemeClr val="bg1"/>
          </a:solidFill>
          <a:ln w="63500">
            <a:solidFill>
              <a:srgbClr val="C00000"/>
            </a:solidFill>
          </a:ln>
        </p:spPr>
        <p:txBody>
          <a:bodyPr wrap="square" rtlCol="0">
            <a:spAutoFit/>
          </a:bodyPr>
          <a:lstStyle/>
          <a:p>
            <a:r>
              <a:rPr lang="es-ES_tradnl" dirty="0"/>
              <a:t>AO + horario guía+ 5B</a:t>
            </a:r>
          </a:p>
        </p:txBody>
      </p:sp>
    </p:spTree>
    <p:extLst>
      <p:ext uri="{BB962C8B-B14F-4D97-AF65-F5344CB8AC3E}">
        <p14:creationId xmlns:p14="http://schemas.microsoft.com/office/powerpoint/2010/main" val="23566132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DDADA-CD4E-E37A-EF76-CFC038523B8F}"/>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8859293-D443-4304-F344-51C9CDD23849}"/>
              </a:ext>
            </a:extLst>
          </p:cNvPr>
          <p:cNvSpPr>
            <a:spLocks noGrp="1"/>
          </p:cNvSpPr>
          <p:nvPr>
            <p:ph idx="1"/>
          </p:nvPr>
        </p:nvSpPr>
        <p:spPr>
          <a:xfrm>
            <a:off x="2531145" y="-274392"/>
            <a:ext cx="9382124" cy="5943599"/>
          </a:xfrm>
        </p:spPr>
        <p:txBody>
          <a:bodyPr anchor="t">
            <a:noAutofit/>
          </a:bodyPr>
          <a:lstStyle/>
          <a:p>
            <a:pPr marL="0" indent="0">
              <a:buNone/>
            </a:pPr>
            <a:r>
              <a:rPr lang="es-ES_tradnl" sz="1800" b="1" dirty="0"/>
              <a:t> </a:t>
            </a:r>
          </a:p>
        </p:txBody>
      </p:sp>
      <p:sp>
        <p:nvSpPr>
          <p:cNvPr id="4" name="CuadroTexto 3">
            <a:extLst>
              <a:ext uri="{FF2B5EF4-FFF2-40B4-BE49-F238E27FC236}">
                <a16:creationId xmlns:a16="http://schemas.microsoft.com/office/drawing/2014/main" id="{9662823F-4DFB-B136-6F1F-203BDF12B297}"/>
              </a:ext>
            </a:extLst>
          </p:cNvPr>
          <p:cNvSpPr txBox="1"/>
          <p:nvPr/>
        </p:nvSpPr>
        <p:spPr>
          <a:xfrm>
            <a:off x="0" y="2450025"/>
            <a:ext cx="909223" cy="1323439"/>
          </a:xfrm>
          <a:prstGeom prst="rect">
            <a:avLst/>
          </a:prstGeom>
          <a:noFill/>
        </p:spPr>
        <p:txBody>
          <a:bodyPr wrap="none" rtlCol="0">
            <a:spAutoFit/>
          </a:bodyPr>
          <a:lstStyle/>
          <a:p>
            <a:r>
              <a:rPr lang="es-ES_tradnl" sz="8000" b="1" dirty="0"/>
              <a:t>C</a:t>
            </a:r>
          </a:p>
        </p:txBody>
      </p:sp>
      <p:sp>
        <p:nvSpPr>
          <p:cNvPr id="5" name="Marcador de contenido 2">
            <a:extLst>
              <a:ext uri="{FF2B5EF4-FFF2-40B4-BE49-F238E27FC236}">
                <a16:creationId xmlns:a16="http://schemas.microsoft.com/office/drawing/2014/main" id="{1DA3D221-BDCD-19E2-9A16-85832B36F482}"/>
              </a:ext>
            </a:extLst>
          </p:cNvPr>
          <p:cNvSpPr txBox="1">
            <a:spLocks/>
          </p:cNvSpPr>
          <p:nvPr/>
        </p:nvSpPr>
        <p:spPr>
          <a:xfrm>
            <a:off x="2531145" y="1741609"/>
            <a:ext cx="8886826" cy="3374781"/>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sz="6600" b="1" dirty="0"/>
              <a:t>Consideraciones civiles</a:t>
            </a:r>
          </a:p>
          <a:p>
            <a:pPr marL="0" indent="0">
              <a:buFont typeface="Arial" panose="020B0604020202020204" pitchFamily="34" charset="0"/>
              <a:buNone/>
            </a:pPr>
            <a:endParaRPr lang="es-ES_tradnl" sz="6600" b="1" dirty="0"/>
          </a:p>
          <a:p>
            <a:pPr marL="0" indent="0">
              <a:buFont typeface="Arial" panose="020B0604020202020204" pitchFamily="34" charset="0"/>
              <a:buNone/>
            </a:pPr>
            <a:r>
              <a:rPr lang="es-ES_tradnl" sz="6600" dirty="0"/>
              <a:t>¿Cuál es la postura civil?</a:t>
            </a:r>
          </a:p>
          <a:p>
            <a:pPr marL="0" indent="0">
              <a:buFont typeface="Arial" panose="020B0604020202020204" pitchFamily="34" charset="0"/>
              <a:buNone/>
            </a:pPr>
            <a:r>
              <a:rPr lang="es-ES_tradnl" sz="6600" dirty="0"/>
              <a:t>¿Evitar tomar contacto con civiles?</a:t>
            </a:r>
          </a:p>
          <a:p>
            <a:pPr marL="0" indent="0">
              <a:buFont typeface="Arial" panose="020B0604020202020204" pitchFamily="34" charset="0"/>
              <a:buNone/>
            </a:pPr>
            <a:r>
              <a:rPr lang="es-ES_tradnl" sz="6600" dirty="0"/>
              <a:t>¿Podemos usar instalaciones logísticas civiles?  </a:t>
            </a:r>
          </a:p>
          <a:p>
            <a:pPr marL="0" indent="0">
              <a:buFont typeface="Arial" panose="020B0604020202020204" pitchFamily="34" charset="0"/>
              <a:buNone/>
            </a:pPr>
            <a:r>
              <a:rPr lang="es-ES_tradnl" sz="6600" dirty="0"/>
              <a:t>¿Cuándo un civil pasa a ser un adversario?</a:t>
            </a:r>
          </a:p>
          <a:p>
            <a:pPr marL="0" indent="0">
              <a:buFont typeface="Arial" panose="020B0604020202020204" pitchFamily="34" charset="0"/>
              <a:buNone/>
            </a:pPr>
            <a:r>
              <a:rPr lang="es-ES_tradnl" sz="6600" dirty="0"/>
              <a:t>¿ Que vamos a hacer si hay hostilidad civil leve?</a:t>
            </a:r>
          </a:p>
        </p:txBody>
      </p:sp>
      <p:sp>
        <p:nvSpPr>
          <p:cNvPr id="6" name="Marcador de contenido 2">
            <a:extLst>
              <a:ext uri="{FF2B5EF4-FFF2-40B4-BE49-F238E27FC236}">
                <a16:creationId xmlns:a16="http://schemas.microsoft.com/office/drawing/2014/main" id="{65901325-4E7E-5A00-4758-6C7F322044EC}"/>
              </a:ext>
            </a:extLst>
          </p:cNvPr>
          <p:cNvSpPr txBox="1">
            <a:spLocks/>
          </p:cNvSpPr>
          <p:nvPr/>
        </p:nvSpPr>
        <p:spPr>
          <a:xfrm>
            <a:off x="2157279" y="2793976"/>
            <a:ext cx="6656448" cy="979488"/>
          </a:xfrm>
          <a:prstGeom prst="rect">
            <a:avLst/>
          </a:prstGeom>
        </p:spPr>
        <p:txBody>
          <a:bodyPr vert="horz" lIns="91440" tIns="45720" rIns="91440" bIns="45720" rtlCol="0">
            <a:noAutofit/>
          </a:bodyPr>
          <a:lstStyle>
            <a:defPPr>
              <a:defRPr lang="es-US"/>
            </a:defPPr>
            <a:lvl1pPr indent="0" algn="just">
              <a:lnSpc>
                <a:spcPct val="90000"/>
              </a:lnSpc>
              <a:spcBef>
                <a:spcPts val="1000"/>
              </a:spcBef>
              <a:buFont typeface="Arial" panose="020B0604020202020204" pitchFamily="34" charset="0"/>
              <a:buNone/>
              <a:defRPr sz="24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endParaRPr lang="es-ES_tradnl" dirty="0"/>
          </a:p>
        </p:txBody>
      </p:sp>
      <p:sp>
        <p:nvSpPr>
          <p:cNvPr id="7" name="Marcador de contenido 2">
            <a:extLst>
              <a:ext uri="{FF2B5EF4-FFF2-40B4-BE49-F238E27FC236}">
                <a16:creationId xmlns:a16="http://schemas.microsoft.com/office/drawing/2014/main" id="{00FB554C-1099-3C89-C912-5DF6C884B1AD}"/>
              </a:ext>
            </a:extLst>
          </p:cNvPr>
          <p:cNvSpPr txBox="1">
            <a:spLocks/>
          </p:cNvSpPr>
          <p:nvPr/>
        </p:nvSpPr>
        <p:spPr>
          <a:xfrm>
            <a:off x="2157279" y="4231591"/>
            <a:ext cx="6656448" cy="979488"/>
          </a:xfrm>
          <a:prstGeom prst="rect">
            <a:avLst/>
          </a:prstGeom>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just"/>
            <a:endParaRPr lang="es-ES_tradnl" sz="2400" dirty="0"/>
          </a:p>
        </p:txBody>
      </p:sp>
    </p:spTree>
    <p:extLst>
      <p:ext uri="{BB962C8B-B14F-4D97-AF65-F5344CB8AC3E}">
        <p14:creationId xmlns:p14="http://schemas.microsoft.com/office/powerpoint/2010/main" val="1330477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FAFC9-3A3F-86A0-76C5-EE3DC184582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6995680-2C3A-0790-22DB-086B743A2A78}"/>
              </a:ext>
            </a:extLst>
          </p:cNvPr>
          <p:cNvSpPr>
            <a:spLocks noGrp="1"/>
          </p:cNvSpPr>
          <p:nvPr>
            <p:ph idx="1"/>
          </p:nvPr>
        </p:nvSpPr>
        <p:spPr>
          <a:xfrm>
            <a:off x="1871663" y="409074"/>
            <a:ext cx="9382124" cy="6152364"/>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4" name="CuadroTexto 3">
            <a:extLst>
              <a:ext uri="{FF2B5EF4-FFF2-40B4-BE49-F238E27FC236}">
                <a16:creationId xmlns:a16="http://schemas.microsoft.com/office/drawing/2014/main" id="{4A5E79F8-CAEB-6130-DB63-3F3736279CB1}"/>
              </a:ext>
            </a:extLst>
          </p:cNvPr>
          <p:cNvSpPr txBox="1"/>
          <p:nvPr/>
        </p:nvSpPr>
        <p:spPr>
          <a:xfrm>
            <a:off x="452342" y="2180723"/>
            <a:ext cx="971741" cy="1862048"/>
          </a:xfrm>
          <a:prstGeom prst="rect">
            <a:avLst/>
          </a:prstGeom>
          <a:noFill/>
        </p:spPr>
        <p:txBody>
          <a:bodyPr wrap="none" rtlCol="0">
            <a:spAutoFit/>
          </a:bodyPr>
          <a:lstStyle/>
          <a:p>
            <a:r>
              <a:rPr lang="es-ES_tradnl" sz="11500" b="1" dirty="0"/>
              <a:t>2</a:t>
            </a:r>
          </a:p>
        </p:txBody>
      </p:sp>
      <p:sp>
        <p:nvSpPr>
          <p:cNvPr id="2" name="CuadroTexto 1">
            <a:extLst>
              <a:ext uri="{FF2B5EF4-FFF2-40B4-BE49-F238E27FC236}">
                <a16:creationId xmlns:a16="http://schemas.microsoft.com/office/drawing/2014/main" id="{B570B9FE-0B0F-4113-6E2B-9CC5B9218898}"/>
              </a:ext>
            </a:extLst>
          </p:cNvPr>
          <p:cNvSpPr txBox="1"/>
          <p:nvPr/>
        </p:nvSpPr>
        <p:spPr>
          <a:xfrm>
            <a:off x="3978876" y="705637"/>
            <a:ext cx="7451124" cy="923330"/>
          </a:xfrm>
          <a:prstGeom prst="rect">
            <a:avLst/>
          </a:prstGeom>
          <a:solidFill>
            <a:schemeClr val="bg1"/>
          </a:solidFill>
          <a:ln w="76200">
            <a:solidFill>
              <a:srgbClr val="C00000"/>
            </a:solidFill>
          </a:ln>
        </p:spPr>
        <p:txBody>
          <a:bodyPr wrap="square" rtlCol="0">
            <a:spAutoFit/>
          </a:bodyPr>
          <a:lstStyle/>
          <a:p>
            <a:pPr algn="just"/>
            <a:r>
              <a:rPr lang="es-ES_tradnl" dirty="0"/>
              <a:t>Compañía 211 bloquear fuerzas enemigas en cercanías de  puente alfa a contar de 121900 hasta que que se ordene, con el propósito de  impedir que fuerzas adversarias interfieran con maniobra del ME</a:t>
            </a:r>
          </a:p>
        </p:txBody>
      </p:sp>
      <p:sp>
        <p:nvSpPr>
          <p:cNvPr id="5" name="CuadroTexto 4">
            <a:extLst>
              <a:ext uri="{FF2B5EF4-FFF2-40B4-BE49-F238E27FC236}">
                <a16:creationId xmlns:a16="http://schemas.microsoft.com/office/drawing/2014/main" id="{9FB70D20-A4B4-E328-56FC-6E890CFF6996}"/>
              </a:ext>
            </a:extLst>
          </p:cNvPr>
          <p:cNvSpPr txBox="1"/>
          <p:nvPr/>
        </p:nvSpPr>
        <p:spPr>
          <a:xfrm>
            <a:off x="3978876" y="1752482"/>
            <a:ext cx="7451124" cy="646331"/>
          </a:xfrm>
          <a:prstGeom prst="rect">
            <a:avLst/>
          </a:prstGeom>
          <a:solidFill>
            <a:schemeClr val="bg1"/>
          </a:solidFill>
          <a:ln w="63500">
            <a:solidFill>
              <a:srgbClr val="C00000"/>
            </a:solidFill>
          </a:ln>
        </p:spPr>
        <p:txBody>
          <a:bodyPr wrap="square" rtlCol="0">
            <a:spAutoFit/>
          </a:bodyPr>
          <a:lstStyle/>
          <a:p>
            <a:pPr algn="just"/>
            <a:r>
              <a:rPr lang="es-ES_tradnl" dirty="0"/>
              <a:t>OFUEDA+ Compañía enemiga atacará fuerzas propias, vía puente alfa, para luego establecer un perímetro defensivo en el área</a:t>
            </a:r>
          </a:p>
        </p:txBody>
      </p:sp>
      <p:sp>
        <p:nvSpPr>
          <p:cNvPr id="8" name="CuadroTexto 7">
            <a:extLst>
              <a:ext uri="{FF2B5EF4-FFF2-40B4-BE49-F238E27FC236}">
                <a16:creationId xmlns:a16="http://schemas.microsoft.com/office/drawing/2014/main" id="{0B54FBD9-164A-F2C0-4A86-CE6249DF38BA}"/>
              </a:ext>
            </a:extLst>
          </p:cNvPr>
          <p:cNvSpPr txBox="1"/>
          <p:nvPr/>
        </p:nvSpPr>
        <p:spPr>
          <a:xfrm>
            <a:off x="3958281" y="2631018"/>
            <a:ext cx="7451124" cy="646331"/>
          </a:xfrm>
          <a:prstGeom prst="rect">
            <a:avLst/>
          </a:prstGeom>
          <a:solidFill>
            <a:schemeClr val="bg1"/>
          </a:solidFill>
          <a:ln w="63500">
            <a:solidFill>
              <a:srgbClr val="C00000"/>
            </a:solidFill>
          </a:ln>
        </p:spPr>
        <p:txBody>
          <a:bodyPr wrap="square" rtlCol="0">
            <a:spAutoFit/>
          </a:bodyPr>
          <a:lstStyle/>
          <a:p>
            <a:r>
              <a:rPr lang="es-ES_tradnl" dirty="0"/>
              <a:t>AOPOA+ Visibilidad buena, temperaturas entre 14 y 20 °C condiciones climáticas  no afectan operaciones aéreas y terrestres propias.</a:t>
            </a:r>
          </a:p>
        </p:txBody>
      </p:sp>
      <p:sp>
        <p:nvSpPr>
          <p:cNvPr id="6" name="CuadroTexto 5">
            <a:extLst>
              <a:ext uri="{FF2B5EF4-FFF2-40B4-BE49-F238E27FC236}">
                <a16:creationId xmlns:a16="http://schemas.microsoft.com/office/drawing/2014/main" id="{4743442F-261F-DA0F-E12A-D72E438E40A5}"/>
              </a:ext>
            </a:extLst>
          </p:cNvPr>
          <p:cNvSpPr txBox="1"/>
          <p:nvPr/>
        </p:nvSpPr>
        <p:spPr>
          <a:xfrm>
            <a:off x="3958281" y="3541673"/>
            <a:ext cx="7451124" cy="369332"/>
          </a:xfrm>
          <a:prstGeom prst="rect">
            <a:avLst/>
          </a:prstGeom>
          <a:solidFill>
            <a:schemeClr val="bg1"/>
          </a:solidFill>
          <a:ln w="63500">
            <a:solidFill>
              <a:srgbClr val="C00000"/>
            </a:solidFill>
          </a:ln>
        </p:spPr>
        <p:txBody>
          <a:bodyPr wrap="square" rtlCol="0">
            <a:spAutoFit/>
          </a:bodyPr>
          <a:lstStyle/>
          <a:p>
            <a:r>
              <a:rPr lang="es-ES_tradnl" dirty="0"/>
              <a:t>Asignaciones + Prioridad de fuegos.</a:t>
            </a:r>
          </a:p>
        </p:txBody>
      </p:sp>
      <p:sp>
        <p:nvSpPr>
          <p:cNvPr id="11" name="CuadroTexto 10">
            <a:extLst>
              <a:ext uri="{FF2B5EF4-FFF2-40B4-BE49-F238E27FC236}">
                <a16:creationId xmlns:a16="http://schemas.microsoft.com/office/drawing/2014/main" id="{51871506-3C5E-0C21-5DEA-4856EDA80535}"/>
              </a:ext>
            </a:extLst>
          </p:cNvPr>
          <p:cNvSpPr txBox="1"/>
          <p:nvPr/>
        </p:nvSpPr>
        <p:spPr>
          <a:xfrm>
            <a:off x="3978876" y="4373283"/>
            <a:ext cx="7451124" cy="369332"/>
          </a:xfrm>
          <a:prstGeom prst="rect">
            <a:avLst/>
          </a:prstGeom>
          <a:solidFill>
            <a:schemeClr val="bg1"/>
          </a:solidFill>
          <a:ln w="63500">
            <a:solidFill>
              <a:srgbClr val="C00000"/>
            </a:solidFill>
          </a:ln>
        </p:spPr>
        <p:txBody>
          <a:bodyPr wrap="square" rtlCol="0">
            <a:spAutoFit/>
          </a:bodyPr>
          <a:lstStyle/>
          <a:p>
            <a:r>
              <a:rPr lang="es-ES_tradnl" dirty="0"/>
              <a:t>AO + horario guía+ 4B</a:t>
            </a:r>
          </a:p>
        </p:txBody>
      </p:sp>
      <p:sp>
        <p:nvSpPr>
          <p:cNvPr id="12" name="CuadroTexto 11">
            <a:extLst>
              <a:ext uri="{FF2B5EF4-FFF2-40B4-BE49-F238E27FC236}">
                <a16:creationId xmlns:a16="http://schemas.microsoft.com/office/drawing/2014/main" id="{298E0CC8-11AB-6830-7BE0-A8D47AE25445}"/>
              </a:ext>
            </a:extLst>
          </p:cNvPr>
          <p:cNvSpPr txBox="1"/>
          <p:nvPr/>
        </p:nvSpPr>
        <p:spPr>
          <a:xfrm>
            <a:off x="3978876" y="5233314"/>
            <a:ext cx="7451124" cy="369332"/>
          </a:xfrm>
          <a:prstGeom prst="rect">
            <a:avLst/>
          </a:prstGeom>
          <a:solidFill>
            <a:schemeClr val="bg1"/>
          </a:solidFill>
          <a:ln w="63500">
            <a:solidFill>
              <a:srgbClr val="C00000"/>
            </a:solidFill>
          </a:ln>
        </p:spPr>
        <p:txBody>
          <a:bodyPr wrap="square" rtlCol="0">
            <a:spAutoFit/>
          </a:bodyPr>
          <a:lstStyle/>
          <a:p>
            <a:r>
              <a:rPr lang="es-ES_tradnl" dirty="0"/>
              <a:t>Cual es la situación </a:t>
            </a:r>
          </a:p>
        </p:txBody>
      </p:sp>
    </p:spTree>
    <p:extLst>
      <p:ext uri="{BB962C8B-B14F-4D97-AF65-F5344CB8AC3E}">
        <p14:creationId xmlns:p14="http://schemas.microsoft.com/office/powerpoint/2010/main" val="12206381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B3102-049E-F8BC-F4E5-960DD01C92C6}"/>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15A8718-4564-081B-A960-56DFB7AD0F18}"/>
              </a:ext>
            </a:extLst>
          </p:cNvPr>
          <p:cNvSpPr>
            <a:spLocks noGrp="1"/>
          </p:cNvSpPr>
          <p:nvPr>
            <p:ph idx="1"/>
          </p:nvPr>
        </p:nvSpPr>
        <p:spPr>
          <a:xfrm>
            <a:off x="1871663" y="409074"/>
            <a:ext cx="9382124" cy="5943599"/>
          </a:xfrm>
        </p:spPr>
        <p:txBody>
          <a:bodyPr anchor="ctr">
            <a:normAutofit/>
          </a:bodyPr>
          <a:lstStyle/>
          <a:p>
            <a:pPr marL="0" indent="0">
              <a:buNone/>
            </a:pPr>
            <a:r>
              <a:rPr lang="es-ES_tradnl" sz="4800" b="1" dirty="0"/>
              <a:t>M </a:t>
            </a:r>
          </a:p>
          <a:p>
            <a:pPr marL="0" indent="0">
              <a:buNone/>
            </a:pPr>
            <a:r>
              <a:rPr lang="es-ES_tradnl" sz="4800" b="1" dirty="0"/>
              <a:t>E</a:t>
            </a:r>
          </a:p>
          <a:p>
            <a:pPr marL="0" indent="0">
              <a:buNone/>
            </a:pPr>
            <a:r>
              <a:rPr lang="es-ES_tradnl" sz="4800" b="1" dirty="0"/>
              <a:t>T</a:t>
            </a:r>
          </a:p>
          <a:p>
            <a:pPr marL="0" indent="0">
              <a:buNone/>
            </a:pPr>
            <a:r>
              <a:rPr lang="es-ES_tradnl" sz="4800" b="1" dirty="0"/>
              <a:t>T</a:t>
            </a:r>
          </a:p>
          <a:p>
            <a:pPr marL="0" indent="0">
              <a:buNone/>
            </a:pPr>
            <a:r>
              <a:rPr lang="es-ES_tradnl" sz="4800" b="1" dirty="0"/>
              <a:t>T</a:t>
            </a:r>
          </a:p>
          <a:p>
            <a:pPr marL="0" indent="0">
              <a:buNone/>
            </a:pPr>
            <a:r>
              <a:rPr lang="es-ES_tradnl" sz="4800" b="1" dirty="0"/>
              <a:t>C</a:t>
            </a:r>
          </a:p>
        </p:txBody>
      </p:sp>
      <p:sp>
        <p:nvSpPr>
          <p:cNvPr id="2" name="CuadroTexto 1">
            <a:extLst>
              <a:ext uri="{FF2B5EF4-FFF2-40B4-BE49-F238E27FC236}">
                <a16:creationId xmlns:a16="http://schemas.microsoft.com/office/drawing/2014/main" id="{D5CE92F4-1A95-CD50-FD46-1CDFE310369E}"/>
              </a:ext>
            </a:extLst>
          </p:cNvPr>
          <p:cNvSpPr txBox="1"/>
          <p:nvPr/>
        </p:nvSpPr>
        <p:spPr>
          <a:xfrm>
            <a:off x="6262687" y="2326917"/>
            <a:ext cx="2686050" cy="1569660"/>
          </a:xfrm>
          <a:prstGeom prst="rect">
            <a:avLst/>
          </a:prstGeom>
          <a:noFill/>
        </p:spPr>
        <p:txBody>
          <a:bodyPr wrap="square" rtlCol="0">
            <a:spAutoFit/>
          </a:bodyPr>
          <a:lstStyle/>
          <a:p>
            <a:r>
              <a:rPr lang="es-ES_tradnl" sz="9600" b="1" dirty="0"/>
              <a:t>OK </a:t>
            </a:r>
          </a:p>
        </p:txBody>
      </p:sp>
    </p:spTree>
    <p:extLst>
      <p:ext uri="{BB962C8B-B14F-4D97-AF65-F5344CB8AC3E}">
        <p14:creationId xmlns:p14="http://schemas.microsoft.com/office/powerpoint/2010/main" val="2358310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8F0B38-73C2-95D7-D453-2552E35C7489}"/>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wall painted with an arrow and a dartboard">
            <a:extLst>
              <a:ext uri="{FF2B5EF4-FFF2-40B4-BE49-F238E27FC236}">
                <a16:creationId xmlns:a16="http://schemas.microsoft.com/office/drawing/2014/main" id="{97DC164E-13E5-7A2F-AD2A-24C1F742333A}"/>
              </a:ext>
            </a:extLst>
          </p:cNvPr>
          <p:cNvPicPr>
            <a:picLocks noChangeAspect="1"/>
          </p:cNvPicPr>
          <p:nvPr/>
        </p:nvPicPr>
        <p:blipFill>
          <a:blip r:embed="rId2"/>
          <a:srcRect l="43595"/>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F1FEEF7E-7FB7-177C-68C6-E5E22610BD45}"/>
              </a:ext>
            </a:extLst>
          </p:cNvPr>
          <p:cNvSpPr>
            <a:spLocks noGrp="1"/>
          </p:cNvSpPr>
          <p:nvPr>
            <p:ph idx="1"/>
          </p:nvPr>
        </p:nvSpPr>
        <p:spPr>
          <a:xfrm>
            <a:off x="6115317" y="2743200"/>
            <a:ext cx="5247340" cy="3496878"/>
          </a:xfrm>
        </p:spPr>
        <p:txBody>
          <a:bodyPr anchor="ctr">
            <a:normAutofit/>
          </a:bodyPr>
          <a:lstStyle/>
          <a:p>
            <a:pPr marL="0" indent="0">
              <a:buNone/>
            </a:pPr>
            <a:r>
              <a:rPr lang="es-ES_tradnl" sz="2000" b="1"/>
              <a:t>Con este paso ya entiendo con el es mi objetivo y los factores que se oponen o favorecen la operación…. </a:t>
            </a:r>
          </a:p>
          <a:p>
            <a:pPr marL="0" indent="0">
              <a:buNone/>
            </a:pPr>
            <a:r>
              <a:rPr lang="es-ES_tradnl" sz="2000" b="1"/>
              <a:t>Ahora voy a tomar esa información y la voy a transformar en un plan que me permita cumplir mi objetivo al menor costo posible.</a:t>
            </a:r>
          </a:p>
        </p:txBody>
      </p:sp>
      <p:sp>
        <p:nvSpPr>
          <p:cNvPr id="2" name="CuadroTexto 1">
            <a:extLst>
              <a:ext uri="{FF2B5EF4-FFF2-40B4-BE49-F238E27FC236}">
                <a16:creationId xmlns:a16="http://schemas.microsoft.com/office/drawing/2014/main" id="{E8D508F3-32BA-02B5-6466-C751DB8FDED4}"/>
              </a:ext>
            </a:extLst>
          </p:cNvPr>
          <p:cNvSpPr txBox="1"/>
          <p:nvPr/>
        </p:nvSpPr>
        <p:spPr>
          <a:xfrm>
            <a:off x="6262687" y="2326917"/>
            <a:ext cx="2686050" cy="1569660"/>
          </a:xfrm>
          <a:prstGeom prst="rect">
            <a:avLst/>
          </a:prstGeom>
          <a:noFill/>
        </p:spPr>
        <p:txBody>
          <a:bodyPr wrap="square" rtlCol="0">
            <a:spAutoFit/>
          </a:bodyPr>
          <a:lstStyle/>
          <a:p>
            <a:pPr>
              <a:spcAft>
                <a:spcPts val="600"/>
              </a:spcAft>
            </a:pPr>
            <a:r>
              <a:rPr lang="es-ES_tradnl" sz="9600" b="1" dirty="0"/>
              <a:t> </a:t>
            </a:r>
            <a:endParaRPr lang="es-ES_tradnl" sz="9600" b="1"/>
          </a:p>
        </p:txBody>
      </p:sp>
    </p:spTree>
    <p:extLst>
      <p:ext uri="{BB962C8B-B14F-4D97-AF65-F5344CB8AC3E}">
        <p14:creationId xmlns:p14="http://schemas.microsoft.com/office/powerpoint/2010/main" val="93607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74723-C499-2BD0-CE4F-F90AA555DB5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0612A119-14BF-F36C-A3E6-A3E0A36BF813}"/>
              </a:ext>
            </a:extLst>
          </p:cNvPr>
          <p:cNvSpPr>
            <a:spLocks noGrp="1"/>
          </p:cNvSpPr>
          <p:nvPr>
            <p:ph type="title"/>
          </p:nvPr>
        </p:nvSpPr>
        <p:spPr>
          <a:xfrm>
            <a:off x="679174" y="2790273"/>
            <a:ext cx="10515600" cy="1325563"/>
          </a:xfrm>
        </p:spPr>
        <p:txBody>
          <a:bodyPr/>
          <a:lstStyle/>
          <a:p>
            <a:pPr algn="ctr"/>
            <a:r>
              <a:rPr lang="es-MX" dirty="0"/>
              <a:t>EJERCICIO </a:t>
            </a:r>
            <a:endParaRPr lang="en-US" dirty="0"/>
          </a:p>
        </p:txBody>
      </p:sp>
    </p:spTree>
    <p:extLst>
      <p:ext uri="{BB962C8B-B14F-4D97-AF65-F5344CB8AC3E}">
        <p14:creationId xmlns:p14="http://schemas.microsoft.com/office/powerpoint/2010/main" val="81342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6263F-DE5D-A4E9-AEA4-D74D8FFA79A4}"/>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007C683-00A3-EFC2-793B-3F54919183CE}"/>
              </a:ext>
            </a:extLst>
          </p:cNvPr>
          <p:cNvSpPr>
            <a:spLocks noGrp="1"/>
          </p:cNvSpPr>
          <p:nvPr>
            <p:ph type="ctrTitle"/>
          </p:nvPr>
        </p:nvSpPr>
        <p:spPr/>
        <p:txBody>
          <a:bodyPr/>
          <a:lstStyle/>
          <a:p>
            <a:endParaRPr lang="en-US"/>
          </a:p>
        </p:txBody>
      </p:sp>
      <p:sp>
        <p:nvSpPr>
          <p:cNvPr id="3" name="Subtítulo 2">
            <a:extLst>
              <a:ext uri="{FF2B5EF4-FFF2-40B4-BE49-F238E27FC236}">
                <a16:creationId xmlns:a16="http://schemas.microsoft.com/office/drawing/2014/main" id="{0542F76C-BCFA-327A-A17C-1D45B07A279D}"/>
              </a:ext>
            </a:extLst>
          </p:cNvPr>
          <p:cNvSpPr>
            <a:spLocks noGrp="1"/>
          </p:cNvSpPr>
          <p:nvPr>
            <p:ph type="subTitle" idx="1"/>
          </p:nvPr>
        </p:nvSpPr>
        <p:spPr/>
        <p:txBody>
          <a:bodyPr/>
          <a:lstStyle/>
          <a:p>
            <a:endParaRPr lang="en-US"/>
          </a:p>
        </p:txBody>
      </p:sp>
      <p:pic>
        <p:nvPicPr>
          <p:cNvPr id="4" name="Imagen 3">
            <a:extLst>
              <a:ext uri="{FF2B5EF4-FFF2-40B4-BE49-F238E27FC236}">
                <a16:creationId xmlns:a16="http://schemas.microsoft.com/office/drawing/2014/main" id="{E9E4EAE4-92C0-2BD9-D362-8D28F45D44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Imagen 7">
            <a:extLst>
              <a:ext uri="{FF2B5EF4-FFF2-40B4-BE49-F238E27FC236}">
                <a16:creationId xmlns:a16="http://schemas.microsoft.com/office/drawing/2014/main" id="{A215D437-03A7-31A2-261D-CF8F3AF285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9298" y="3364438"/>
            <a:ext cx="1217129" cy="730277"/>
          </a:xfrm>
          <a:prstGeom prst="rect">
            <a:avLst/>
          </a:prstGeom>
        </p:spPr>
      </p:pic>
      <p:cxnSp>
        <p:nvCxnSpPr>
          <p:cNvPr id="11" name="Conector recto 10">
            <a:extLst>
              <a:ext uri="{FF2B5EF4-FFF2-40B4-BE49-F238E27FC236}">
                <a16:creationId xmlns:a16="http://schemas.microsoft.com/office/drawing/2014/main" id="{D76DEBCE-94BD-C3AC-1919-EE79C315734A}"/>
              </a:ext>
            </a:extLst>
          </p:cNvPr>
          <p:cNvCxnSpPr/>
          <p:nvPr/>
        </p:nvCxnSpPr>
        <p:spPr>
          <a:xfrm>
            <a:off x="8969651" y="6427305"/>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CuadroTexto 11">
            <a:extLst>
              <a:ext uri="{FF2B5EF4-FFF2-40B4-BE49-F238E27FC236}">
                <a16:creationId xmlns:a16="http://schemas.microsoft.com/office/drawing/2014/main" id="{9C1687F4-63AB-2FBD-7C0D-15D0E2E9EBC2}"/>
              </a:ext>
            </a:extLst>
          </p:cNvPr>
          <p:cNvSpPr txBox="1"/>
          <p:nvPr/>
        </p:nvSpPr>
        <p:spPr>
          <a:xfrm>
            <a:off x="9451906" y="6009862"/>
            <a:ext cx="643125" cy="369332"/>
          </a:xfrm>
          <a:prstGeom prst="rect">
            <a:avLst/>
          </a:prstGeom>
          <a:solidFill>
            <a:schemeClr val="bg1"/>
          </a:solidFill>
        </p:spPr>
        <p:txBody>
          <a:bodyPr wrap="none" rtlCol="0">
            <a:spAutoFit/>
          </a:bodyPr>
          <a:lstStyle/>
          <a:p>
            <a:r>
              <a:rPr lang="es-MX" dirty="0"/>
              <a:t>5 km</a:t>
            </a:r>
            <a:endParaRPr lang="en-US" dirty="0"/>
          </a:p>
        </p:txBody>
      </p:sp>
      <p:pic>
        <p:nvPicPr>
          <p:cNvPr id="14" name="Imagen 13">
            <a:extLst>
              <a:ext uri="{FF2B5EF4-FFF2-40B4-BE49-F238E27FC236}">
                <a16:creationId xmlns:a16="http://schemas.microsoft.com/office/drawing/2014/main" id="{14E86EFE-31E0-9F6B-A575-5FE2EA53A1A1}"/>
              </a:ext>
            </a:extLst>
          </p:cNvPr>
          <p:cNvPicPr>
            <a:picLocks noChangeAspect="1"/>
          </p:cNvPicPr>
          <p:nvPr/>
        </p:nvPicPr>
        <p:blipFill>
          <a:blip r:embed="rId4"/>
          <a:stretch>
            <a:fillRect/>
          </a:stretch>
        </p:blipFill>
        <p:spPr>
          <a:xfrm>
            <a:off x="5554926" y="1783245"/>
            <a:ext cx="1082147" cy="649288"/>
          </a:xfrm>
          <a:prstGeom prst="rect">
            <a:avLst/>
          </a:prstGeom>
        </p:spPr>
      </p:pic>
      <p:sp>
        <p:nvSpPr>
          <p:cNvPr id="5" name="Forma libre 4">
            <a:extLst>
              <a:ext uri="{FF2B5EF4-FFF2-40B4-BE49-F238E27FC236}">
                <a16:creationId xmlns:a16="http://schemas.microsoft.com/office/drawing/2014/main" id="{D797D800-3F1B-7709-7396-7913A114FC29}"/>
              </a:ext>
            </a:extLst>
          </p:cNvPr>
          <p:cNvSpPr/>
          <p:nvPr/>
        </p:nvSpPr>
        <p:spPr>
          <a:xfrm>
            <a:off x="5986463" y="2457450"/>
            <a:ext cx="485775" cy="1214438"/>
          </a:xfrm>
          <a:custGeom>
            <a:avLst/>
            <a:gdLst>
              <a:gd name="connsiteX0" fmla="*/ 0 w 485775"/>
              <a:gd name="connsiteY0" fmla="*/ 0 h 1214438"/>
              <a:gd name="connsiteX1" fmla="*/ 100012 w 485775"/>
              <a:gd name="connsiteY1" fmla="*/ 885825 h 1214438"/>
              <a:gd name="connsiteX2" fmla="*/ 485775 w 485775"/>
              <a:gd name="connsiteY2" fmla="*/ 1214438 h 1214438"/>
              <a:gd name="connsiteX3" fmla="*/ 485775 w 485775"/>
              <a:gd name="connsiteY3" fmla="*/ 1214438 h 1214438"/>
            </a:gdLst>
            <a:ahLst/>
            <a:cxnLst>
              <a:cxn ang="0">
                <a:pos x="connsiteX0" y="connsiteY0"/>
              </a:cxn>
              <a:cxn ang="0">
                <a:pos x="connsiteX1" y="connsiteY1"/>
              </a:cxn>
              <a:cxn ang="0">
                <a:pos x="connsiteX2" y="connsiteY2"/>
              </a:cxn>
              <a:cxn ang="0">
                <a:pos x="connsiteX3" y="connsiteY3"/>
              </a:cxn>
            </a:cxnLst>
            <a:rect l="l" t="t" r="r" b="b"/>
            <a:pathLst>
              <a:path w="485775" h="1214438">
                <a:moveTo>
                  <a:pt x="0" y="0"/>
                </a:moveTo>
                <a:cubicBezTo>
                  <a:pt x="9525" y="341709"/>
                  <a:pt x="19050" y="683419"/>
                  <a:pt x="100012" y="885825"/>
                </a:cubicBezTo>
                <a:cubicBezTo>
                  <a:pt x="180975" y="1088231"/>
                  <a:pt x="485775" y="1214438"/>
                  <a:pt x="485775" y="1214438"/>
                </a:cubicBezTo>
                <a:lnTo>
                  <a:pt x="485775" y="1214438"/>
                </a:lnTo>
              </a:path>
            </a:pathLst>
          </a:custGeom>
          <a:ln w="412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sp>
        <p:nvSpPr>
          <p:cNvPr id="6" name="Forma libre 5">
            <a:extLst>
              <a:ext uri="{FF2B5EF4-FFF2-40B4-BE49-F238E27FC236}">
                <a16:creationId xmlns:a16="http://schemas.microsoft.com/office/drawing/2014/main" id="{96FE760A-7E25-34AF-B878-EB91ADB9E8D8}"/>
              </a:ext>
            </a:extLst>
          </p:cNvPr>
          <p:cNvSpPr/>
          <p:nvPr/>
        </p:nvSpPr>
        <p:spPr>
          <a:xfrm>
            <a:off x="6438122" y="2164702"/>
            <a:ext cx="895739" cy="1586204"/>
          </a:xfrm>
          <a:custGeom>
            <a:avLst/>
            <a:gdLst>
              <a:gd name="connsiteX0" fmla="*/ 0 w 895739"/>
              <a:gd name="connsiteY0" fmla="*/ 0 h 1586204"/>
              <a:gd name="connsiteX1" fmla="*/ 93307 w 895739"/>
              <a:gd name="connsiteY1" fmla="*/ 18661 h 1586204"/>
              <a:gd name="connsiteX2" fmla="*/ 205274 w 895739"/>
              <a:gd name="connsiteY2" fmla="*/ 55984 h 1586204"/>
              <a:gd name="connsiteX3" fmla="*/ 261258 w 895739"/>
              <a:gd name="connsiteY3" fmla="*/ 74645 h 1586204"/>
              <a:gd name="connsiteX4" fmla="*/ 317241 w 895739"/>
              <a:gd name="connsiteY4" fmla="*/ 93306 h 1586204"/>
              <a:gd name="connsiteX5" fmla="*/ 373225 w 895739"/>
              <a:gd name="connsiteY5" fmla="*/ 111967 h 1586204"/>
              <a:gd name="connsiteX6" fmla="*/ 447870 w 895739"/>
              <a:gd name="connsiteY6" fmla="*/ 205274 h 1586204"/>
              <a:gd name="connsiteX7" fmla="*/ 466531 w 895739"/>
              <a:gd name="connsiteY7" fmla="*/ 279918 h 1586204"/>
              <a:gd name="connsiteX8" fmla="*/ 503854 w 895739"/>
              <a:gd name="connsiteY8" fmla="*/ 391886 h 1586204"/>
              <a:gd name="connsiteX9" fmla="*/ 541176 w 895739"/>
              <a:gd name="connsiteY9" fmla="*/ 615820 h 1586204"/>
              <a:gd name="connsiteX10" fmla="*/ 615821 w 895739"/>
              <a:gd name="connsiteY10" fmla="*/ 690465 h 1586204"/>
              <a:gd name="connsiteX11" fmla="*/ 727788 w 895739"/>
              <a:gd name="connsiteY11" fmla="*/ 765110 h 1586204"/>
              <a:gd name="connsiteX12" fmla="*/ 765111 w 895739"/>
              <a:gd name="connsiteY12" fmla="*/ 821094 h 1586204"/>
              <a:gd name="connsiteX13" fmla="*/ 821094 w 895739"/>
              <a:gd name="connsiteY13" fmla="*/ 877078 h 1586204"/>
              <a:gd name="connsiteX14" fmla="*/ 858417 w 895739"/>
              <a:gd name="connsiteY14" fmla="*/ 989045 h 1586204"/>
              <a:gd name="connsiteX15" fmla="*/ 895739 w 895739"/>
              <a:gd name="connsiteY15" fmla="*/ 1119674 h 1586204"/>
              <a:gd name="connsiteX16" fmla="*/ 877078 w 895739"/>
              <a:gd name="connsiteY16" fmla="*/ 1306286 h 1586204"/>
              <a:gd name="connsiteX17" fmla="*/ 858417 w 895739"/>
              <a:gd name="connsiteY17" fmla="*/ 1362269 h 1586204"/>
              <a:gd name="connsiteX18" fmla="*/ 802433 w 895739"/>
              <a:gd name="connsiteY18" fmla="*/ 1399592 h 1586204"/>
              <a:gd name="connsiteX19" fmla="*/ 727788 w 895739"/>
              <a:gd name="connsiteY19" fmla="*/ 1492898 h 1586204"/>
              <a:gd name="connsiteX20" fmla="*/ 690466 w 895739"/>
              <a:gd name="connsiteY20" fmla="*/ 1548882 h 1586204"/>
              <a:gd name="connsiteX21" fmla="*/ 653143 w 895739"/>
              <a:gd name="connsiteY21" fmla="*/ 1586204 h 1586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95739" h="1586204">
                <a:moveTo>
                  <a:pt x="0" y="0"/>
                </a:moveTo>
                <a:cubicBezTo>
                  <a:pt x="31102" y="6220"/>
                  <a:pt x="62706" y="10315"/>
                  <a:pt x="93307" y="18661"/>
                </a:cubicBezTo>
                <a:cubicBezTo>
                  <a:pt x="131262" y="29012"/>
                  <a:pt x="167952" y="43543"/>
                  <a:pt x="205274" y="55984"/>
                </a:cubicBezTo>
                <a:lnTo>
                  <a:pt x="261258" y="74645"/>
                </a:lnTo>
                <a:lnTo>
                  <a:pt x="317241" y="93306"/>
                </a:lnTo>
                <a:lnTo>
                  <a:pt x="373225" y="111967"/>
                </a:lnTo>
                <a:cubicBezTo>
                  <a:pt x="403321" y="142064"/>
                  <a:pt x="430215" y="164079"/>
                  <a:pt x="447870" y="205274"/>
                </a:cubicBezTo>
                <a:cubicBezTo>
                  <a:pt x="457973" y="228847"/>
                  <a:pt x="459161" y="255353"/>
                  <a:pt x="466531" y="279918"/>
                </a:cubicBezTo>
                <a:cubicBezTo>
                  <a:pt x="477836" y="317600"/>
                  <a:pt x="503854" y="391886"/>
                  <a:pt x="503854" y="391886"/>
                </a:cubicBezTo>
                <a:cubicBezTo>
                  <a:pt x="516295" y="466531"/>
                  <a:pt x="487666" y="562310"/>
                  <a:pt x="541176" y="615820"/>
                </a:cubicBezTo>
                <a:cubicBezTo>
                  <a:pt x="566058" y="640702"/>
                  <a:pt x="586543" y="670946"/>
                  <a:pt x="615821" y="690465"/>
                </a:cubicBezTo>
                <a:lnTo>
                  <a:pt x="727788" y="765110"/>
                </a:lnTo>
                <a:cubicBezTo>
                  <a:pt x="740229" y="783771"/>
                  <a:pt x="750753" y="803864"/>
                  <a:pt x="765111" y="821094"/>
                </a:cubicBezTo>
                <a:cubicBezTo>
                  <a:pt x="782006" y="841368"/>
                  <a:pt x="808277" y="854008"/>
                  <a:pt x="821094" y="877078"/>
                </a:cubicBezTo>
                <a:cubicBezTo>
                  <a:pt x="840200" y="911468"/>
                  <a:pt x="845976" y="951723"/>
                  <a:pt x="858417" y="989045"/>
                </a:cubicBezTo>
                <a:cubicBezTo>
                  <a:pt x="885186" y="1069353"/>
                  <a:pt x="872310" y="1025956"/>
                  <a:pt x="895739" y="1119674"/>
                </a:cubicBezTo>
                <a:cubicBezTo>
                  <a:pt x="889519" y="1181878"/>
                  <a:pt x="886584" y="1244499"/>
                  <a:pt x="877078" y="1306286"/>
                </a:cubicBezTo>
                <a:cubicBezTo>
                  <a:pt x="874087" y="1325728"/>
                  <a:pt x="870705" y="1346909"/>
                  <a:pt x="858417" y="1362269"/>
                </a:cubicBezTo>
                <a:cubicBezTo>
                  <a:pt x="844406" y="1379782"/>
                  <a:pt x="821094" y="1387151"/>
                  <a:pt x="802433" y="1399592"/>
                </a:cubicBezTo>
                <a:cubicBezTo>
                  <a:pt x="687559" y="1571906"/>
                  <a:pt x="834151" y="1359945"/>
                  <a:pt x="727788" y="1492898"/>
                </a:cubicBezTo>
                <a:cubicBezTo>
                  <a:pt x="713777" y="1510411"/>
                  <a:pt x="704477" y="1531369"/>
                  <a:pt x="690466" y="1548882"/>
                </a:cubicBezTo>
                <a:cubicBezTo>
                  <a:pt x="679475" y="1562621"/>
                  <a:pt x="653143" y="1586204"/>
                  <a:pt x="653143" y="1586204"/>
                </a:cubicBezTo>
              </a:path>
            </a:pathLst>
          </a:custGeom>
          <a:ln w="412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solidFill>
                <a:schemeClr val="tx1"/>
              </a:solidFill>
            </a:endParaRPr>
          </a:p>
        </p:txBody>
      </p:sp>
      <p:sp>
        <p:nvSpPr>
          <p:cNvPr id="7" name="CuadroTexto 6">
            <a:extLst>
              <a:ext uri="{FF2B5EF4-FFF2-40B4-BE49-F238E27FC236}">
                <a16:creationId xmlns:a16="http://schemas.microsoft.com/office/drawing/2014/main" id="{C58A23E8-A990-F151-C21C-8D11ACAD83F8}"/>
              </a:ext>
            </a:extLst>
          </p:cNvPr>
          <p:cNvSpPr txBox="1"/>
          <p:nvPr/>
        </p:nvSpPr>
        <p:spPr>
          <a:xfrm>
            <a:off x="6885991" y="2804378"/>
            <a:ext cx="508729" cy="369332"/>
          </a:xfrm>
          <a:prstGeom prst="rect">
            <a:avLst/>
          </a:prstGeom>
          <a:solidFill>
            <a:schemeClr val="bg1"/>
          </a:solidFill>
        </p:spPr>
        <p:txBody>
          <a:bodyPr wrap="none" rtlCol="0">
            <a:spAutoFit/>
          </a:bodyPr>
          <a:lstStyle/>
          <a:p>
            <a:r>
              <a:rPr lang="es-ES_tradnl" dirty="0"/>
              <a:t>R-1</a:t>
            </a:r>
          </a:p>
        </p:txBody>
      </p:sp>
      <p:sp>
        <p:nvSpPr>
          <p:cNvPr id="9" name="CuadroTexto 8">
            <a:extLst>
              <a:ext uri="{FF2B5EF4-FFF2-40B4-BE49-F238E27FC236}">
                <a16:creationId xmlns:a16="http://schemas.microsoft.com/office/drawing/2014/main" id="{4E53E08D-CD09-4971-745D-AF49CCA3DDCA}"/>
              </a:ext>
            </a:extLst>
          </p:cNvPr>
          <p:cNvSpPr txBox="1"/>
          <p:nvPr/>
        </p:nvSpPr>
        <p:spPr>
          <a:xfrm>
            <a:off x="5427843" y="2839821"/>
            <a:ext cx="526106" cy="369332"/>
          </a:xfrm>
          <a:prstGeom prst="rect">
            <a:avLst/>
          </a:prstGeom>
          <a:solidFill>
            <a:schemeClr val="bg1"/>
          </a:solidFill>
        </p:spPr>
        <p:txBody>
          <a:bodyPr wrap="none" rtlCol="0">
            <a:spAutoFit/>
          </a:bodyPr>
          <a:lstStyle/>
          <a:p>
            <a:r>
              <a:rPr lang="es-ES_tradnl" dirty="0"/>
              <a:t>R-2</a:t>
            </a:r>
          </a:p>
        </p:txBody>
      </p:sp>
    </p:spTree>
    <p:extLst>
      <p:ext uri="{BB962C8B-B14F-4D97-AF65-F5344CB8AC3E}">
        <p14:creationId xmlns:p14="http://schemas.microsoft.com/office/powerpoint/2010/main" val="1540529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AA3DF-4F2D-9F28-1C5E-38087FE28817}"/>
            </a:ext>
          </a:extLst>
        </p:cNvPr>
        <p:cNvGrpSpPr/>
        <p:nvPr/>
      </p:nvGrpSpPr>
      <p:grpSpPr>
        <a:xfrm>
          <a:off x="0" y="0"/>
          <a:ext cx="0" cy="0"/>
          <a:chOff x="0" y="0"/>
          <a:chExt cx="0" cy="0"/>
        </a:xfrm>
      </p:grpSpPr>
      <p:pic>
        <p:nvPicPr>
          <p:cNvPr id="5" name="Picture 4" descr="A wall painted with an arrow and a dartboard">
            <a:extLst>
              <a:ext uri="{FF2B5EF4-FFF2-40B4-BE49-F238E27FC236}">
                <a16:creationId xmlns:a16="http://schemas.microsoft.com/office/drawing/2014/main" id="{9808B205-0A3E-A032-9D07-55D408E744CC}"/>
              </a:ext>
            </a:extLst>
          </p:cNvPr>
          <p:cNvPicPr>
            <a:picLocks noChangeAspect="1"/>
          </p:cNvPicPr>
          <p:nvPr/>
        </p:nvPicPr>
        <p:blipFill>
          <a:blip r:embed="rId2"/>
          <a:srcRect l="43595"/>
          <a:stretch/>
        </p:blipFill>
        <p:spPr>
          <a:xfrm>
            <a:off x="-1" y="-2"/>
            <a:ext cx="5410198" cy="6858002"/>
          </a:xfrm>
          <a:prstGeom prst="rect">
            <a:avLst/>
          </a:prstGeom>
        </p:spPr>
      </p:pic>
      <p:sp>
        <p:nvSpPr>
          <p:cNvPr id="3" name="Marcador de contenido 2">
            <a:extLst>
              <a:ext uri="{FF2B5EF4-FFF2-40B4-BE49-F238E27FC236}">
                <a16:creationId xmlns:a16="http://schemas.microsoft.com/office/drawing/2014/main" id="{1A879038-ADAF-29EC-5658-A251B750B842}"/>
              </a:ext>
            </a:extLst>
          </p:cNvPr>
          <p:cNvSpPr>
            <a:spLocks noGrp="1"/>
          </p:cNvSpPr>
          <p:nvPr>
            <p:ph idx="1"/>
          </p:nvPr>
        </p:nvSpPr>
        <p:spPr>
          <a:xfrm>
            <a:off x="6115317" y="2743200"/>
            <a:ext cx="5247340" cy="3496878"/>
          </a:xfrm>
        </p:spPr>
        <p:txBody>
          <a:bodyPr anchor="ctr">
            <a:normAutofit/>
          </a:bodyPr>
          <a:lstStyle/>
          <a:p>
            <a:pPr marL="0" indent="0">
              <a:buNone/>
            </a:pPr>
            <a:r>
              <a:rPr lang="es-ES_tradnl" sz="2000" b="1" dirty="0"/>
              <a:t>Ahora voy a tomar esa información y la voy a transformar en un plan que me permita cumplir mi objetivo al menor costo posible.</a:t>
            </a:r>
          </a:p>
        </p:txBody>
      </p:sp>
      <p:sp>
        <p:nvSpPr>
          <p:cNvPr id="2" name="CuadroTexto 1">
            <a:extLst>
              <a:ext uri="{FF2B5EF4-FFF2-40B4-BE49-F238E27FC236}">
                <a16:creationId xmlns:a16="http://schemas.microsoft.com/office/drawing/2014/main" id="{DE2C6B94-5A37-18E1-4747-C9F24D48FCFC}"/>
              </a:ext>
            </a:extLst>
          </p:cNvPr>
          <p:cNvSpPr txBox="1"/>
          <p:nvPr/>
        </p:nvSpPr>
        <p:spPr>
          <a:xfrm>
            <a:off x="6262687" y="2326917"/>
            <a:ext cx="2686050" cy="1569660"/>
          </a:xfrm>
          <a:prstGeom prst="rect">
            <a:avLst/>
          </a:prstGeom>
          <a:noFill/>
        </p:spPr>
        <p:txBody>
          <a:bodyPr wrap="square" rtlCol="0">
            <a:spAutoFit/>
          </a:bodyPr>
          <a:lstStyle/>
          <a:p>
            <a:pPr>
              <a:spcAft>
                <a:spcPts val="600"/>
              </a:spcAft>
            </a:pPr>
            <a:r>
              <a:rPr lang="es-ES_tradnl" sz="9600" b="1" dirty="0"/>
              <a:t> </a:t>
            </a:r>
            <a:endParaRPr lang="es-ES_tradnl" sz="9600" b="1"/>
          </a:p>
        </p:txBody>
      </p:sp>
    </p:spTree>
    <p:extLst>
      <p:ext uri="{BB962C8B-B14F-4D97-AF65-F5344CB8AC3E}">
        <p14:creationId xmlns:p14="http://schemas.microsoft.com/office/powerpoint/2010/main" val="17558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EE5FD-DDAD-4484-7C57-2F0B30E0D9A4}"/>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22B9F421-8455-9D16-49A5-74BC2A2020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4426" y="1264037"/>
            <a:ext cx="4233672" cy="4233672"/>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D0AEC3E-9D30-9969-E6A5-C26A2342C426}"/>
              </a:ext>
            </a:extLst>
          </p:cNvPr>
          <p:cNvSpPr>
            <a:spLocks noGrp="1"/>
          </p:cNvSpPr>
          <p:nvPr>
            <p:ph idx="1"/>
          </p:nvPr>
        </p:nvSpPr>
        <p:spPr>
          <a:xfrm>
            <a:off x="271463" y="457200"/>
            <a:ext cx="9382124" cy="5943599"/>
          </a:xfrm>
        </p:spPr>
        <p:txBody>
          <a:bodyPr anchor="t">
            <a:normAutofit fontScale="92500"/>
          </a:bodyPr>
          <a:lstStyle/>
          <a:p>
            <a:pPr marL="0" indent="0">
              <a:buNone/>
            </a:pPr>
            <a:r>
              <a:rPr lang="es-ES_tradnl" sz="3900" b="1" dirty="0"/>
              <a:t>EMLCOA: COA más probable del enemigo</a:t>
            </a:r>
          </a:p>
          <a:p>
            <a:pPr marL="0" indent="0">
              <a:buNone/>
            </a:pPr>
            <a:endParaRPr lang="es-ES_tradnl" sz="3900" b="1" dirty="0"/>
          </a:p>
          <a:p>
            <a:pPr marL="0" indent="0">
              <a:buNone/>
            </a:pPr>
            <a:r>
              <a:rPr lang="es-ES_tradnl" b="1" dirty="0"/>
              <a:t>¿Qué va a hacer el enemigo? Vuelvo a DRARR, OFUEDA; y los uso.</a:t>
            </a:r>
          </a:p>
          <a:p>
            <a:pPr marL="0" indent="0">
              <a:buNone/>
            </a:pPr>
            <a:endParaRPr lang="es-ES_tradnl" b="1" dirty="0"/>
          </a:p>
          <a:p>
            <a:pPr marL="0" indent="0">
              <a:buNone/>
            </a:pPr>
            <a:r>
              <a:rPr lang="es-ES_tradnl" b="1" dirty="0"/>
              <a:t>Redacto algo creíble y simple</a:t>
            </a:r>
          </a:p>
          <a:p>
            <a:pPr marL="0" indent="0">
              <a:buNone/>
            </a:pPr>
            <a:endParaRPr lang="es-ES_tradnl" b="1" dirty="0"/>
          </a:p>
          <a:p>
            <a:pPr marL="0" indent="0" algn="just">
              <a:buNone/>
            </a:pPr>
            <a:r>
              <a:rPr lang="es-ES_tradnl" b="1" dirty="0"/>
              <a:t>Creo que, apenas detectado el movimiento de la Compañía, el pelotón  enemigo que se encuentra el este del puente ALFA buscará interrumpir atacar al ME de la Compañía . Una vez que tomen contacto con nuestra unidad buscaran fijarnos con un elemento, para baipasear nuestra posición con la mayoría de sus medios.</a:t>
            </a:r>
          </a:p>
        </p:txBody>
      </p:sp>
      <p:sp>
        <p:nvSpPr>
          <p:cNvPr id="2" name="CuadroTexto 1">
            <a:extLst>
              <a:ext uri="{FF2B5EF4-FFF2-40B4-BE49-F238E27FC236}">
                <a16:creationId xmlns:a16="http://schemas.microsoft.com/office/drawing/2014/main" id="{73A032C8-290D-96E3-2042-09CF9B136C43}"/>
              </a:ext>
            </a:extLst>
          </p:cNvPr>
          <p:cNvSpPr txBox="1"/>
          <p:nvPr/>
        </p:nvSpPr>
        <p:spPr>
          <a:xfrm>
            <a:off x="6262687" y="2326917"/>
            <a:ext cx="2686050" cy="1569660"/>
          </a:xfrm>
          <a:prstGeom prst="rect">
            <a:avLst/>
          </a:prstGeom>
          <a:noFill/>
        </p:spPr>
        <p:txBody>
          <a:bodyPr wrap="square" rtlCol="0">
            <a:spAutoFit/>
          </a:bodyPr>
          <a:lstStyle/>
          <a:p>
            <a:r>
              <a:rPr lang="es-ES_tradnl" sz="9600" b="1" dirty="0"/>
              <a:t> </a:t>
            </a:r>
          </a:p>
        </p:txBody>
      </p:sp>
    </p:spTree>
    <p:extLst>
      <p:ext uri="{BB962C8B-B14F-4D97-AF65-F5344CB8AC3E}">
        <p14:creationId xmlns:p14="http://schemas.microsoft.com/office/powerpoint/2010/main" val="2255194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31BDB-E5BF-E7EF-5001-B1AE50C26213}"/>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19F9CAC0-65C0-6758-C462-CBED87094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4426" y="1264037"/>
            <a:ext cx="4233672" cy="4233672"/>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A2AB3F96-A458-68C5-DE2C-EBFD425E0408}"/>
              </a:ext>
            </a:extLst>
          </p:cNvPr>
          <p:cNvSpPr>
            <a:spLocks noGrp="1"/>
          </p:cNvSpPr>
          <p:nvPr>
            <p:ph idx="1"/>
          </p:nvPr>
        </p:nvSpPr>
        <p:spPr>
          <a:xfrm>
            <a:off x="285751" y="594812"/>
            <a:ext cx="9382124" cy="5943599"/>
          </a:xfrm>
        </p:spPr>
        <p:txBody>
          <a:bodyPr anchor="t">
            <a:normAutofit/>
          </a:bodyPr>
          <a:lstStyle/>
          <a:p>
            <a:pPr marL="0" indent="0" algn="just">
              <a:buNone/>
            </a:pPr>
            <a:r>
              <a:rPr lang="es-ES_tradnl" b="1" dirty="0">
                <a:solidFill>
                  <a:srgbClr val="FF0000"/>
                </a:solidFill>
              </a:rPr>
              <a:t>Para operar al menor costo me pregunto </a:t>
            </a:r>
            <a:r>
              <a:rPr lang="es-ES_tradnl" b="1" dirty="0"/>
              <a:t>¿</a:t>
            </a:r>
            <a:r>
              <a:rPr lang="es-ES_tradnl" b="1" dirty="0" err="1"/>
              <a:t>Cúal</a:t>
            </a:r>
            <a:r>
              <a:rPr lang="es-ES_tradnl" b="1" dirty="0"/>
              <a:t> es el centro de gravedad (COG) del enemigo y cuáles son sus vulnerabilidades criticas (VC)?</a:t>
            </a:r>
          </a:p>
          <a:p>
            <a:pPr marL="0" indent="0" algn="just">
              <a:buNone/>
            </a:pPr>
            <a:endParaRPr lang="es-ES_tradnl" b="1" dirty="0"/>
          </a:p>
          <a:p>
            <a:pPr marL="0" indent="0" algn="just">
              <a:buNone/>
            </a:pPr>
            <a:r>
              <a:rPr lang="es-ES_tradnl" b="1" dirty="0"/>
              <a:t>Vuelvo a DRARR, OFUEDA; y los uso.</a:t>
            </a:r>
          </a:p>
          <a:p>
            <a:pPr marL="0" indent="0" algn="just">
              <a:buNone/>
            </a:pPr>
            <a:endParaRPr lang="es-ES_tradnl" b="1" dirty="0"/>
          </a:p>
          <a:p>
            <a:pPr marL="0" indent="0" algn="just">
              <a:buNone/>
            </a:pPr>
            <a:r>
              <a:rPr lang="es-ES_tradnl" b="1" dirty="0"/>
              <a:t>Supongamos que el enemigo es un pelotón de fusileros motorizada, apoyada por un equipo de morteros de 81 mm que parece estar a casi 4 km de su ubicación.</a:t>
            </a:r>
          </a:p>
          <a:p>
            <a:pPr marL="0" indent="0" algn="just">
              <a:buNone/>
            </a:pPr>
            <a:endParaRPr lang="es-ES_tradnl" b="1" dirty="0"/>
          </a:p>
          <a:p>
            <a:pPr marL="0" indent="0" algn="just">
              <a:buNone/>
            </a:pPr>
            <a:r>
              <a:rPr lang="es-ES_tradnl" b="1" dirty="0"/>
              <a:t>Para determinar el COG y VC sigo un método  </a:t>
            </a:r>
          </a:p>
        </p:txBody>
      </p:sp>
      <p:sp>
        <p:nvSpPr>
          <p:cNvPr id="2" name="CuadroTexto 1">
            <a:extLst>
              <a:ext uri="{FF2B5EF4-FFF2-40B4-BE49-F238E27FC236}">
                <a16:creationId xmlns:a16="http://schemas.microsoft.com/office/drawing/2014/main" id="{4B4FECFA-6ECD-0267-AFB7-3DCAB06D1BCE}"/>
              </a:ext>
            </a:extLst>
          </p:cNvPr>
          <p:cNvSpPr txBox="1"/>
          <p:nvPr/>
        </p:nvSpPr>
        <p:spPr>
          <a:xfrm>
            <a:off x="6262687" y="2326917"/>
            <a:ext cx="2686050" cy="1569660"/>
          </a:xfrm>
          <a:prstGeom prst="rect">
            <a:avLst/>
          </a:prstGeom>
          <a:noFill/>
        </p:spPr>
        <p:txBody>
          <a:bodyPr wrap="square" rtlCol="0">
            <a:spAutoFit/>
          </a:bodyPr>
          <a:lstStyle/>
          <a:p>
            <a:r>
              <a:rPr lang="es-ES_tradnl" sz="9600" b="1" dirty="0"/>
              <a:t> </a:t>
            </a:r>
          </a:p>
        </p:txBody>
      </p:sp>
    </p:spTree>
    <p:extLst>
      <p:ext uri="{BB962C8B-B14F-4D97-AF65-F5344CB8AC3E}">
        <p14:creationId xmlns:p14="http://schemas.microsoft.com/office/powerpoint/2010/main" val="1880104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9F683-31A3-E5C1-42E7-D99453EB2837}"/>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EEFF09C-23E6-2769-9B4E-633728F67EF0}"/>
              </a:ext>
            </a:extLst>
          </p:cNvPr>
          <p:cNvSpPr>
            <a:spLocks noGrp="1"/>
          </p:cNvSpPr>
          <p:nvPr>
            <p:ph idx="1"/>
          </p:nvPr>
        </p:nvSpPr>
        <p:spPr>
          <a:xfrm>
            <a:off x="728663" y="457200"/>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90AAFA13-A26C-6019-9EFE-09DEA06C290A}"/>
              </a:ext>
            </a:extLst>
          </p:cNvPr>
          <p:cNvSpPr txBox="1"/>
          <p:nvPr/>
        </p:nvSpPr>
        <p:spPr>
          <a:xfrm>
            <a:off x="4191314" y="1122635"/>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5D9C8711-F0CE-72C1-6E9D-601946B4F16A}"/>
              </a:ext>
            </a:extLst>
          </p:cNvPr>
          <p:cNvSpPr txBox="1"/>
          <p:nvPr/>
        </p:nvSpPr>
        <p:spPr>
          <a:xfrm>
            <a:off x="759193" y="2090349"/>
            <a:ext cx="2854409" cy="923330"/>
          </a:xfrm>
          <a:prstGeom prst="rect">
            <a:avLst/>
          </a:prstGeom>
          <a:noFill/>
        </p:spPr>
        <p:txBody>
          <a:bodyPr wrap="square" rtlCol="0">
            <a:spAutoFit/>
          </a:bodyPr>
          <a:lstStyle/>
          <a:p>
            <a:r>
              <a:rPr lang="es-ES_tradnl" dirty="0"/>
              <a:t>COG </a:t>
            </a:r>
          </a:p>
          <a:p>
            <a:endParaRPr lang="es-ES_tradnl" dirty="0"/>
          </a:p>
          <a:p>
            <a:r>
              <a:rPr lang="es-ES_tradnl" dirty="0"/>
              <a:t>(1) Pelotón de infantería  </a:t>
            </a:r>
          </a:p>
        </p:txBody>
      </p:sp>
      <p:sp>
        <p:nvSpPr>
          <p:cNvPr id="6" name="CuadroTexto 5">
            <a:extLst>
              <a:ext uri="{FF2B5EF4-FFF2-40B4-BE49-F238E27FC236}">
                <a16:creationId xmlns:a16="http://schemas.microsoft.com/office/drawing/2014/main" id="{A744BDAE-F267-0FEE-E184-9078D41263DE}"/>
              </a:ext>
            </a:extLst>
          </p:cNvPr>
          <p:cNvSpPr txBox="1"/>
          <p:nvPr/>
        </p:nvSpPr>
        <p:spPr>
          <a:xfrm>
            <a:off x="4236626" y="2228849"/>
            <a:ext cx="2854409" cy="646331"/>
          </a:xfrm>
          <a:prstGeom prst="rect">
            <a:avLst/>
          </a:prstGeom>
          <a:noFill/>
        </p:spPr>
        <p:txBody>
          <a:bodyPr wrap="square" rtlCol="0">
            <a:spAutoFit/>
          </a:bodyPr>
          <a:lstStyle/>
          <a:p>
            <a:r>
              <a:rPr lang="es-ES_tradnl" dirty="0"/>
              <a:t>¿Qué capacidades criticas tiene el enemigo? </a:t>
            </a:r>
          </a:p>
        </p:txBody>
      </p:sp>
      <p:sp>
        <p:nvSpPr>
          <p:cNvPr id="7" name="CuadroTexto 6">
            <a:extLst>
              <a:ext uri="{FF2B5EF4-FFF2-40B4-BE49-F238E27FC236}">
                <a16:creationId xmlns:a16="http://schemas.microsoft.com/office/drawing/2014/main" id="{5C51D930-A0E7-4374-B105-5CCF16AF0230}"/>
              </a:ext>
            </a:extLst>
          </p:cNvPr>
          <p:cNvSpPr txBox="1"/>
          <p:nvPr/>
        </p:nvSpPr>
        <p:spPr>
          <a:xfrm>
            <a:off x="7188734" y="705354"/>
            <a:ext cx="3701009" cy="3416320"/>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8" name="CuadroTexto 7">
            <a:extLst>
              <a:ext uri="{FF2B5EF4-FFF2-40B4-BE49-F238E27FC236}">
                <a16:creationId xmlns:a16="http://schemas.microsoft.com/office/drawing/2014/main" id="{BC50E4BD-E110-82E4-2378-056E07483232}"/>
              </a:ext>
            </a:extLst>
          </p:cNvPr>
          <p:cNvSpPr txBox="1"/>
          <p:nvPr/>
        </p:nvSpPr>
        <p:spPr>
          <a:xfrm>
            <a:off x="4552758" y="3798509"/>
            <a:ext cx="5869399" cy="1477328"/>
          </a:xfrm>
          <a:prstGeom prst="rect">
            <a:avLst/>
          </a:prstGeom>
          <a:solidFill>
            <a:schemeClr val="bg1"/>
          </a:solidFill>
          <a:ln w="19050">
            <a:solidFill>
              <a:srgbClr val="FF0000"/>
            </a:solidFill>
          </a:ln>
        </p:spPr>
        <p:txBody>
          <a:bodyPr wrap="square" rtlCol="0">
            <a:spAutoFit/>
          </a:bodyPr>
          <a:lstStyle/>
          <a:p>
            <a:r>
              <a:rPr lang="es-ES_tradnl" b="1" dirty="0"/>
              <a:t>Si logro afectar al PLT de infantería , voy a desestabilizar el centro de gravedad….. Pero no quiero enfrentarlo directamente… en otras palabras no quiero usar mi centro de gravedad, </a:t>
            </a:r>
            <a:r>
              <a:rPr lang="es-ES_tradnl" b="1" u="sng" dirty="0"/>
              <a:t>directamente</a:t>
            </a:r>
            <a:r>
              <a:rPr lang="es-ES_tradnl" b="1" dirty="0"/>
              <a:t> sobre su centro de gravedad.</a:t>
            </a:r>
          </a:p>
        </p:txBody>
      </p:sp>
    </p:spTree>
    <p:extLst>
      <p:ext uri="{BB962C8B-B14F-4D97-AF65-F5344CB8AC3E}">
        <p14:creationId xmlns:p14="http://schemas.microsoft.com/office/powerpoint/2010/main" val="354150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4D951-8ADF-EA2C-38C6-16B16A71C57B}"/>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C166D90-A5F7-ED13-8573-F885BFB089D0}"/>
              </a:ext>
            </a:extLst>
          </p:cNvPr>
          <p:cNvSpPr>
            <a:spLocks noGrp="1"/>
          </p:cNvSpPr>
          <p:nvPr>
            <p:ph idx="1"/>
          </p:nvPr>
        </p:nvSpPr>
        <p:spPr>
          <a:xfrm>
            <a:off x="1343026" y="451936"/>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66851019-BEB9-7ED7-17C9-2C47B826B8FA}"/>
              </a:ext>
            </a:extLst>
          </p:cNvPr>
          <p:cNvSpPr txBox="1"/>
          <p:nvPr/>
        </p:nvSpPr>
        <p:spPr>
          <a:xfrm>
            <a:off x="4805677" y="1117371"/>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99E638F9-A2B8-3741-1007-ABD4E545EAA3}"/>
              </a:ext>
            </a:extLst>
          </p:cNvPr>
          <p:cNvSpPr txBox="1"/>
          <p:nvPr/>
        </p:nvSpPr>
        <p:spPr>
          <a:xfrm>
            <a:off x="1373556" y="2085085"/>
            <a:ext cx="2854409" cy="923330"/>
          </a:xfrm>
          <a:prstGeom prst="rect">
            <a:avLst/>
          </a:prstGeom>
          <a:noFill/>
        </p:spPr>
        <p:txBody>
          <a:bodyPr wrap="square" rtlCol="0">
            <a:spAutoFit/>
          </a:bodyPr>
          <a:lstStyle/>
          <a:p>
            <a:r>
              <a:rPr lang="es-ES_tradnl"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4D323DE8-2220-673E-CF98-5708AE638B0A}"/>
              </a:ext>
            </a:extLst>
          </p:cNvPr>
          <p:cNvSpPr txBox="1"/>
          <p:nvPr/>
        </p:nvSpPr>
        <p:spPr>
          <a:xfrm>
            <a:off x="4850989" y="2223585"/>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0D6B93A8-ABDD-9345-E877-53A823DDFBD2}"/>
              </a:ext>
            </a:extLst>
          </p:cNvPr>
          <p:cNvSpPr txBox="1"/>
          <p:nvPr/>
        </p:nvSpPr>
        <p:spPr>
          <a:xfrm>
            <a:off x="7803097" y="700090"/>
            <a:ext cx="3701009" cy="3693319"/>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 con infantería desmontada.</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9" name="CuadroTexto 8">
            <a:extLst>
              <a:ext uri="{FF2B5EF4-FFF2-40B4-BE49-F238E27FC236}">
                <a16:creationId xmlns:a16="http://schemas.microsoft.com/office/drawing/2014/main" id="{DB6ACFE5-1E0B-ACDD-1D83-7D4F9481B265}"/>
              </a:ext>
            </a:extLst>
          </p:cNvPr>
          <p:cNvSpPr txBox="1"/>
          <p:nvPr/>
        </p:nvSpPr>
        <p:spPr>
          <a:xfrm>
            <a:off x="1373556" y="4918207"/>
            <a:ext cx="2854409" cy="1477328"/>
          </a:xfrm>
          <a:prstGeom prst="rect">
            <a:avLst/>
          </a:prstGeom>
          <a:noFill/>
        </p:spPr>
        <p:txBody>
          <a:bodyPr wrap="square" rtlCol="0">
            <a:spAutoFit/>
          </a:bodyPr>
          <a:lstStyle/>
          <a:p>
            <a:r>
              <a:rPr lang="es-ES_tradnl"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C3CAAA45-9766-737C-6D08-59F93A228380}"/>
              </a:ext>
            </a:extLst>
          </p:cNvPr>
          <p:cNvCxnSpPr/>
          <p:nvPr/>
        </p:nvCxnSpPr>
        <p:spPr>
          <a:xfrm flipH="1">
            <a:off x="4227965" y="3154609"/>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643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D5D1B-B895-264C-42AD-8BFEAEAA9B5C}"/>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7B633F9A-2A8B-2D04-B08B-FC07401D4C28}"/>
              </a:ext>
            </a:extLst>
          </p:cNvPr>
          <p:cNvSpPr>
            <a:spLocks noGrp="1"/>
          </p:cNvSpPr>
          <p:nvPr>
            <p:ph idx="1"/>
          </p:nvPr>
        </p:nvSpPr>
        <p:spPr>
          <a:xfrm>
            <a:off x="1871663" y="409074"/>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E7DE79F7-9FA2-F36C-8AEE-7B4EAA431699}"/>
              </a:ext>
            </a:extLst>
          </p:cNvPr>
          <p:cNvSpPr txBox="1"/>
          <p:nvPr/>
        </p:nvSpPr>
        <p:spPr>
          <a:xfrm>
            <a:off x="5334314" y="1074509"/>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88D2D477-AFD7-B1E7-B30D-71B4C8AA699B}"/>
              </a:ext>
            </a:extLst>
          </p:cNvPr>
          <p:cNvSpPr txBox="1"/>
          <p:nvPr/>
        </p:nvSpPr>
        <p:spPr>
          <a:xfrm>
            <a:off x="1902193" y="2042223"/>
            <a:ext cx="2854409" cy="923330"/>
          </a:xfrm>
          <a:prstGeom prst="rect">
            <a:avLst/>
          </a:prstGeom>
          <a:noFill/>
        </p:spPr>
        <p:txBody>
          <a:bodyPr wrap="square" rtlCol="0">
            <a:spAutoFit/>
          </a:bodyPr>
          <a:lstStyle/>
          <a:p>
            <a:r>
              <a:rPr lang="es-ES_tradnl"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FC31B70E-457B-F9EA-10A3-447030F61804}"/>
              </a:ext>
            </a:extLst>
          </p:cNvPr>
          <p:cNvSpPr txBox="1"/>
          <p:nvPr/>
        </p:nvSpPr>
        <p:spPr>
          <a:xfrm>
            <a:off x="5379626" y="2180723"/>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51C096CA-0CB8-0020-5ED0-8C5E10C0174F}"/>
              </a:ext>
            </a:extLst>
          </p:cNvPr>
          <p:cNvSpPr txBox="1"/>
          <p:nvPr/>
        </p:nvSpPr>
        <p:spPr>
          <a:xfrm>
            <a:off x="8279347" y="12679"/>
            <a:ext cx="3701009" cy="3693319"/>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 con infantería desmontada.</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9" name="CuadroTexto 8">
            <a:extLst>
              <a:ext uri="{FF2B5EF4-FFF2-40B4-BE49-F238E27FC236}">
                <a16:creationId xmlns:a16="http://schemas.microsoft.com/office/drawing/2014/main" id="{F39523B4-A6F4-9538-97E8-E40E829A56B2}"/>
              </a:ext>
            </a:extLst>
          </p:cNvPr>
          <p:cNvSpPr txBox="1"/>
          <p:nvPr/>
        </p:nvSpPr>
        <p:spPr>
          <a:xfrm>
            <a:off x="135874" y="4563283"/>
            <a:ext cx="1698257" cy="1200329"/>
          </a:xfrm>
          <a:prstGeom prst="rect">
            <a:avLst/>
          </a:prstGeom>
          <a:noFill/>
        </p:spPr>
        <p:txBody>
          <a:bodyPr wrap="square" rtlCol="0">
            <a:spAutoFit/>
          </a:bodyPr>
          <a:lstStyle/>
          <a:p>
            <a:r>
              <a:rPr lang="es-ES_tradnl" sz="1200"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A4D4DB94-2911-901A-F4C4-D165E7CB81B4}"/>
              </a:ext>
            </a:extLst>
          </p:cNvPr>
          <p:cNvCxnSpPr/>
          <p:nvPr/>
        </p:nvCxnSpPr>
        <p:spPr>
          <a:xfrm flipH="1">
            <a:off x="5790378" y="3111747"/>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8" name="CuadroTexto 7">
            <a:extLst>
              <a:ext uri="{FF2B5EF4-FFF2-40B4-BE49-F238E27FC236}">
                <a16:creationId xmlns:a16="http://schemas.microsoft.com/office/drawing/2014/main" id="{126FD32F-7149-3ED8-D240-3EC00C12D263}"/>
              </a:ext>
            </a:extLst>
          </p:cNvPr>
          <p:cNvSpPr txBox="1"/>
          <p:nvPr/>
        </p:nvSpPr>
        <p:spPr>
          <a:xfrm>
            <a:off x="1865579" y="3702080"/>
            <a:ext cx="3701009" cy="3046988"/>
          </a:xfrm>
          <a:prstGeom prst="rect">
            <a:avLst/>
          </a:prstGeom>
          <a:noFill/>
          <a:ln w="41275">
            <a:solidFill>
              <a:srgbClr val="FF0000"/>
            </a:solidFill>
          </a:ln>
        </p:spPr>
        <p:txBody>
          <a:bodyPr wrap="square" rtlCol="0">
            <a:spAutoFit/>
          </a:bodyPr>
          <a:lstStyle/>
          <a:p>
            <a:r>
              <a:rPr lang="es-ES_tradnl" sz="1600" dirty="0"/>
              <a:t>Enlace entre observador y </a:t>
            </a:r>
            <a:r>
              <a:rPr lang="es-ES_tradnl" sz="1600" dirty="0" err="1"/>
              <a:t>plt</a:t>
            </a:r>
            <a:r>
              <a:rPr lang="es-ES_tradnl" sz="1600" dirty="0"/>
              <a:t> de 81 </a:t>
            </a:r>
            <a:r>
              <a:rPr lang="es-ES_tradnl" sz="1600" dirty="0" err="1"/>
              <a:t>mm.</a:t>
            </a:r>
            <a:endParaRPr lang="es-ES_tradnl" sz="1600" dirty="0"/>
          </a:p>
          <a:p>
            <a:endParaRPr lang="es-ES_tradnl" sz="1600" dirty="0"/>
          </a:p>
          <a:p>
            <a:r>
              <a:rPr lang="es-ES_tradnl" sz="1600" dirty="0"/>
              <a:t>Para cruzar rio requieren elementos adelantados de seguridad. Además, durante el cruce exponen fuerzas a fuego directo.</a:t>
            </a:r>
          </a:p>
          <a:p>
            <a:endParaRPr lang="es-ES_tradnl" sz="1600" dirty="0"/>
          </a:p>
          <a:p>
            <a:r>
              <a:rPr lang="es-ES_tradnl" sz="1600" dirty="0"/>
              <a:t>Para asaltar requieren aproximarse a fuerzas enemigas.</a:t>
            </a:r>
          </a:p>
          <a:p>
            <a:endParaRPr lang="es-ES_tradnl" sz="1600" dirty="0"/>
          </a:p>
          <a:p>
            <a:r>
              <a:rPr lang="es-ES_tradnl" sz="1600" dirty="0"/>
              <a:t>Para fijar requieren un alto consumo de munición </a:t>
            </a:r>
          </a:p>
        </p:txBody>
      </p:sp>
    </p:spTree>
    <p:extLst>
      <p:ext uri="{BB962C8B-B14F-4D97-AF65-F5344CB8AC3E}">
        <p14:creationId xmlns:p14="http://schemas.microsoft.com/office/powerpoint/2010/main" val="1945501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2367D6-7A32-1BE7-4692-96568DBB6DB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5E66D10-5C83-F092-E75D-A3384409573B}"/>
              </a:ext>
            </a:extLst>
          </p:cNvPr>
          <p:cNvSpPr>
            <a:spLocks noGrp="1"/>
          </p:cNvSpPr>
          <p:nvPr>
            <p:ph idx="1"/>
          </p:nvPr>
        </p:nvSpPr>
        <p:spPr>
          <a:xfrm>
            <a:off x="1871663" y="409074"/>
            <a:ext cx="9382124" cy="5943599"/>
          </a:xfrm>
        </p:spPr>
        <p:txBody>
          <a:bodyPr anchor="t">
            <a:normAutofit/>
          </a:bodyPr>
          <a:lstStyle/>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FEF0E4F6-5595-9E2E-11D3-C58B326E89C3}"/>
              </a:ext>
            </a:extLst>
          </p:cNvPr>
          <p:cNvSpPr txBox="1"/>
          <p:nvPr/>
        </p:nvSpPr>
        <p:spPr>
          <a:xfrm>
            <a:off x="5334314" y="1074509"/>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594FE71F-545B-93D8-08AE-A899C22E2529}"/>
              </a:ext>
            </a:extLst>
          </p:cNvPr>
          <p:cNvSpPr txBox="1"/>
          <p:nvPr/>
        </p:nvSpPr>
        <p:spPr>
          <a:xfrm>
            <a:off x="1902193" y="2042223"/>
            <a:ext cx="2854409" cy="923330"/>
          </a:xfrm>
          <a:prstGeom prst="rect">
            <a:avLst/>
          </a:prstGeom>
          <a:noFill/>
        </p:spPr>
        <p:txBody>
          <a:bodyPr wrap="square" rtlCol="0">
            <a:spAutoFit/>
          </a:bodyPr>
          <a:lstStyle/>
          <a:p>
            <a:r>
              <a:rPr lang="es-ES_tradnl"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8822E4B2-BD89-3A7B-A162-A12CA6DF8628}"/>
              </a:ext>
            </a:extLst>
          </p:cNvPr>
          <p:cNvSpPr txBox="1"/>
          <p:nvPr/>
        </p:nvSpPr>
        <p:spPr>
          <a:xfrm>
            <a:off x="5379626" y="2180723"/>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D73CE1FB-1004-E8CF-6030-FE2AA07B6DE8}"/>
              </a:ext>
            </a:extLst>
          </p:cNvPr>
          <p:cNvSpPr txBox="1"/>
          <p:nvPr/>
        </p:nvSpPr>
        <p:spPr>
          <a:xfrm>
            <a:off x="8279347" y="12679"/>
            <a:ext cx="3701009" cy="3693319"/>
          </a:xfrm>
          <a:prstGeom prst="rect">
            <a:avLst/>
          </a:prstGeom>
          <a:noFill/>
          <a:ln w="41275">
            <a:solidFill>
              <a:srgbClr val="FF0000"/>
            </a:solidFill>
          </a:ln>
        </p:spPr>
        <p:txBody>
          <a:bodyPr wrap="square" rtlCol="0">
            <a:spAutoFit/>
          </a:bodyPr>
          <a:lstStyle/>
          <a:p>
            <a:r>
              <a:rPr lang="es-ES_tradnl" dirty="0"/>
              <a:t>Capacidad de conducir fuegos de mortero de 81 </a:t>
            </a:r>
            <a:r>
              <a:rPr lang="es-ES_tradnl" dirty="0" err="1"/>
              <a:t>mm.</a:t>
            </a:r>
            <a:endParaRPr lang="es-ES_tradnl" dirty="0"/>
          </a:p>
          <a:p>
            <a:endParaRPr lang="es-ES_tradnl" dirty="0"/>
          </a:p>
          <a:p>
            <a:r>
              <a:rPr lang="es-ES_tradnl" dirty="0"/>
              <a:t>Maniobrabilidad para cruzar espacio semi restringidos con infantería desmontada.</a:t>
            </a:r>
          </a:p>
          <a:p>
            <a:endParaRPr lang="es-ES_tradnl" dirty="0"/>
          </a:p>
          <a:p>
            <a:r>
              <a:rPr lang="es-ES_tradnl" dirty="0"/>
              <a:t>Capacidad de asaltar posiciones protegidas.</a:t>
            </a:r>
          </a:p>
          <a:p>
            <a:endParaRPr lang="es-ES_tradnl" dirty="0"/>
          </a:p>
          <a:p>
            <a:r>
              <a:rPr lang="es-ES_tradnl" dirty="0"/>
              <a:t>Capacidad de fijar fuerzas enemigas empleado armas automáticas livianas y medianas.</a:t>
            </a:r>
          </a:p>
        </p:txBody>
      </p:sp>
      <p:sp>
        <p:nvSpPr>
          <p:cNvPr id="9" name="CuadroTexto 8">
            <a:extLst>
              <a:ext uri="{FF2B5EF4-FFF2-40B4-BE49-F238E27FC236}">
                <a16:creationId xmlns:a16="http://schemas.microsoft.com/office/drawing/2014/main" id="{7449FF45-CD13-D2C7-D311-31156BC8548F}"/>
              </a:ext>
            </a:extLst>
          </p:cNvPr>
          <p:cNvSpPr txBox="1"/>
          <p:nvPr/>
        </p:nvSpPr>
        <p:spPr>
          <a:xfrm>
            <a:off x="135874" y="4563283"/>
            <a:ext cx="1698257" cy="1200329"/>
          </a:xfrm>
          <a:prstGeom prst="rect">
            <a:avLst/>
          </a:prstGeom>
          <a:noFill/>
        </p:spPr>
        <p:txBody>
          <a:bodyPr wrap="square" rtlCol="0">
            <a:spAutoFit/>
          </a:bodyPr>
          <a:lstStyle/>
          <a:p>
            <a:r>
              <a:rPr lang="es-ES_tradnl" sz="1200"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6F2F0B65-7E65-B9A1-8F0F-281E89279FCF}"/>
              </a:ext>
            </a:extLst>
          </p:cNvPr>
          <p:cNvCxnSpPr/>
          <p:nvPr/>
        </p:nvCxnSpPr>
        <p:spPr>
          <a:xfrm flipH="1">
            <a:off x="5790378" y="3111747"/>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Conector recto de flecha 9">
            <a:extLst>
              <a:ext uri="{FF2B5EF4-FFF2-40B4-BE49-F238E27FC236}">
                <a16:creationId xmlns:a16="http://schemas.microsoft.com/office/drawing/2014/main" id="{F8841481-6AA6-34B1-BD87-33B35880E357}"/>
              </a:ext>
            </a:extLst>
          </p:cNvPr>
          <p:cNvCxnSpPr>
            <a:cxnSpLocks/>
          </p:cNvCxnSpPr>
          <p:nvPr/>
        </p:nvCxnSpPr>
        <p:spPr>
          <a:xfrm>
            <a:off x="5776585" y="5036852"/>
            <a:ext cx="224377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CuadroTexto 13">
            <a:extLst>
              <a:ext uri="{FF2B5EF4-FFF2-40B4-BE49-F238E27FC236}">
                <a16:creationId xmlns:a16="http://schemas.microsoft.com/office/drawing/2014/main" id="{A034C917-887A-43D1-FADD-7A2812EBBDC0}"/>
              </a:ext>
            </a:extLst>
          </p:cNvPr>
          <p:cNvSpPr txBox="1"/>
          <p:nvPr/>
        </p:nvSpPr>
        <p:spPr>
          <a:xfrm>
            <a:off x="8148903" y="4409966"/>
            <a:ext cx="3907223" cy="1631216"/>
          </a:xfrm>
          <a:prstGeom prst="rect">
            <a:avLst/>
          </a:prstGeom>
          <a:noFill/>
        </p:spPr>
        <p:txBody>
          <a:bodyPr wrap="square" rtlCol="0">
            <a:spAutoFit/>
          </a:bodyPr>
          <a:lstStyle/>
          <a:p>
            <a:pPr algn="just"/>
            <a:r>
              <a:rPr lang="es-ES_tradnl" sz="2000" dirty="0"/>
              <a:t>En base a estos requerimientos críticos ¿Cuál puedo explotar (vulnerabilidad)?  ¿Cuál le afecta directamente al COG (Vulnerabilidad crítica)</a:t>
            </a:r>
          </a:p>
        </p:txBody>
      </p:sp>
      <p:sp>
        <p:nvSpPr>
          <p:cNvPr id="4" name="CuadroTexto 3">
            <a:extLst>
              <a:ext uri="{FF2B5EF4-FFF2-40B4-BE49-F238E27FC236}">
                <a16:creationId xmlns:a16="http://schemas.microsoft.com/office/drawing/2014/main" id="{F78CABAC-F26A-96A4-5AA2-0F89846EEA9F}"/>
              </a:ext>
            </a:extLst>
          </p:cNvPr>
          <p:cNvSpPr txBox="1"/>
          <p:nvPr/>
        </p:nvSpPr>
        <p:spPr>
          <a:xfrm>
            <a:off x="1865579" y="3702080"/>
            <a:ext cx="3701009" cy="3046988"/>
          </a:xfrm>
          <a:prstGeom prst="rect">
            <a:avLst/>
          </a:prstGeom>
          <a:noFill/>
          <a:ln w="41275">
            <a:solidFill>
              <a:srgbClr val="FF0000"/>
            </a:solidFill>
          </a:ln>
        </p:spPr>
        <p:txBody>
          <a:bodyPr wrap="square" rtlCol="0">
            <a:spAutoFit/>
          </a:bodyPr>
          <a:lstStyle/>
          <a:p>
            <a:r>
              <a:rPr lang="es-ES_tradnl" sz="1600" dirty="0"/>
              <a:t>Enlace entre observador y </a:t>
            </a:r>
            <a:r>
              <a:rPr lang="es-ES_tradnl" sz="1600" dirty="0" err="1"/>
              <a:t>plt</a:t>
            </a:r>
            <a:r>
              <a:rPr lang="es-ES_tradnl" sz="1600" dirty="0"/>
              <a:t> de 81 </a:t>
            </a:r>
            <a:r>
              <a:rPr lang="es-ES_tradnl" sz="1600" dirty="0" err="1"/>
              <a:t>mm.</a:t>
            </a:r>
            <a:endParaRPr lang="es-ES_tradnl" sz="1600" dirty="0"/>
          </a:p>
          <a:p>
            <a:endParaRPr lang="es-ES_tradnl" sz="1600" dirty="0"/>
          </a:p>
          <a:p>
            <a:r>
              <a:rPr lang="es-ES_tradnl" sz="1600" dirty="0"/>
              <a:t>Para cruzar rio requieren elementos adelantados de seguridad. Además durante el cruce exponen fuerzas a fuego directo.</a:t>
            </a:r>
          </a:p>
          <a:p>
            <a:endParaRPr lang="es-ES_tradnl" sz="1600" dirty="0"/>
          </a:p>
          <a:p>
            <a:r>
              <a:rPr lang="es-ES_tradnl" sz="1600" dirty="0"/>
              <a:t>Para asaltar requieren aproximarse a fuerzas enemigas.</a:t>
            </a:r>
          </a:p>
          <a:p>
            <a:endParaRPr lang="es-ES_tradnl" sz="1600" dirty="0"/>
          </a:p>
          <a:p>
            <a:r>
              <a:rPr lang="es-ES_tradnl" sz="1600" dirty="0"/>
              <a:t>Para fijar requieren un alto consumo de munición </a:t>
            </a:r>
          </a:p>
        </p:txBody>
      </p:sp>
    </p:spTree>
    <p:extLst>
      <p:ext uri="{BB962C8B-B14F-4D97-AF65-F5344CB8AC3E}">
        <p14:creationId xmlns:p14="http://schemas.microsoft.com/office/powerpoint/2010/main" val="339041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5F902-355C-1ABA-4BE5-1A48FBE241B0}"/>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587B8FF-4773-D707-58B7-62494229ECAD}"/>
              </a:ext>
            </a:extLst>
          </p:cNvPr>
          <p:cNvSpPr>
            <a:spLocks noGrp="1"/>
          </p:cNvSpPr>
          <p:nvPr>
            <p:ph idx="1"/>
          </p:nvPr>
        </p:nvSpPr>
        <p:spPr>
          <a:xfrm>
            <a:off x="1871663" y="409074"/>
            <a:ext cx="9382124" cy="5943599"/>
          </a:xfrm>
        </p:spPr>
        <p:txBody>
          <a:bodyPr anchor="t">
            <a:normAutofit/>
          </a:bodyPr>
          <a:lstStyle/>
          <a:p>
            <a:pPr marL="0" indent="0">
              <a:buNone/>
            </a:pPr>
            <a:endParaRPr lang="es-ES_tradnl" b="1" dirty="0"/>
          </a:p>
          <a:p>
            <a:pPr marL="0" indent="0">
              <a:buNone/>
            </a:pPr>
            <a:endParaRPr lang="es-ES_tradnl" b="1" dirty="0"/>
          </a:p>
        </p:txBody>
      </p:sp>
      <p:sp>
        <p:nvSpPr>
          <p:cNvPr id="4" name="CuadroTexto 3">
            <a:extLst>
              <a:ext uri="{FF2B5EF4-FFF2-40B4-BE49-F238E27FC236}">
                <a16:creationId xmlns:a16="http://schemas.microsoft.com/office/drawing/2014/main" id="{3FD82CCF-8D65-F2C6-ECD8-9CB5DCE002F4}"/>
              </a:ext>
            </a:extLst>
          </p:cNvPr>
          <p:cNvSpPr txBox="1"/>
          <p:nvPr/>
        </p:nvSpPr>
        <p:spPr>
          <a:xfrm>
            <a:off x="452342" y="2180723"/>
            <a:ext cx="184731" cy="1862048"/>
          </a:xfrm>
          <a:prstGeom prst="rect">
            <a:avLst/>
          </a:prstGeom>
          <a:noFill/>
        </p:spPr>
        <p:txBody>
          <a:bodyPr wrap="none" rtlCol="0">
            <a:spAutoFit/>
          </a:bodyPr>
          <a:lstStyle/>
          <a:p>
            <a:endParaRPr lang="es-ES_tradnl" sz="11500" b="1" dirty="0"/>
          </a:p>
        </p:txBody>
      </p:sp>
      <p:sp>
        <p:nvSpPr>
          <p:cNvPr id="2" name="CuadroTexto 1">
            <a:extLst>
              <a:ext uri="{FF2B5EF4-FFF2-40B4-BE49-F238E27FC236}">
                <a16:creationId xmlns:a16="http://schemas.microsoft.com/office/drawing/2014/main" id="{5B463C9B-E749-AAD6-DDB5-515B42FEFA40}"/>
              </a:ext>
            </a:extLst>
          </p:cNvPr>
          <p:cNvSpPr txBox="1"/>
          <p:nvPr/>
        </p:nvSpPr>
        <p:spPr>
          <a:xfrm>
            <a:off x="5334314" y="1074509"/>
            <a:ext cx="2686050" cy="1569660"/>
          </a:xfrm>
          <a:prstGeom prst="rect">
            <a:avLst/>
          </a:prstGeom>
          <a:noFill/>
        </p:spPr>
        <p:txBody>
          <a:bodyPr wrap="square" rtlCol="0">
            <a:spAutoFit/>
          </a:bodyPr>
          <a:lstStyle/>
          <a:p>
            <a:r>
              <a:rPr lang="es-ES_tradnl" sz="9600" b="1" dirty="0"/>
              <a:t> </a:t>
            </a:r>
          </a:p>
        </p:txBody>
      </p:sp>
      <p:sp>
        <p:nvSpPr>
          <p:cNvPr id="5" name="CuadroTexto 4">
            <a:extLst>
              <a:ext uri="{FF2B5EF4-FFF2-40B4-BE49-F238E27FC236}">
                <a16:creationId xmlns:a16="http://schemas.microsoft.com/office/drawing/2014/main" id="{449DD407-A0F3-AF83-57F8-E21BB8097AA9}"/>
              </a:ext>
            </a:extLst>
          </p:cNvPr>
          <p:cNvSpPr txBox="1"/>
          <p:nvPr/>
        </p:nvSpPr>
        <p:spPr>
          <a:xfrm>
            <a:off x="1902193" y="2042223"/>
            <a:ext cx="2854409" cy="1015663"/>
          </a:xfrm>
          <a:prstGeom prst="rect">
            <a:avLst/>
          </a:prstGeom>
          <a:noFill/>
        </p:spPr>
        <p:txBody>
          <a:bodyPr wrap="square" rtlCol="0">
            <a:spAutoFit/>
          </a:bodyPr>
          <a:lstStyle/>
          <a:p>
            <a:r>
              <a:rPr lang="es-ES_tradnl" sz="2400" dirty="0"/>
              <a:t>COG </a:t>
            </a:r>
          </a:p>
          <a:p>
            <a:endParaRPr lang="es-ES_tradnl" dirty="0"/>
          </a:p>
          <a:p>
            <a:r>
              <a:rPr lang="es-ES_tradnl" dirty="0"/>
              <a:t>(3) Pelotones de infantería </a:t>
            </a:r>
          </a:p>
        </p:txBody>
      </p:sp>
      <p:sp>
        <p:nvSpPr>
          <p:cNvPr id="6" name="CuadroTexto 5">
            <a:extLst>
              <a:ext uri="{FF2B5EF4-FFF2-40B4-BE49-F238E27FC236}">
                <a16:creationId xmlns:a16="http://schemas.microsoft.com/office/drawing/2014/main" id="{6FE3E56E-4673-ABA7-F60E-ACD72161366B}"/>
              </a:ext>
            </a:extLst>
          </p:cNvPr>
          <p:cNvSpPr txBox="1"/>
          <p:nvPr/>
        </p:nvSpPr>
        <p:spPr>
          <a:xfrm>
            <a:off x="5379626" y="2180723"/>
            <a:ext cx="2854409" cy="646331"/>
          </a:xfrm>
          <a:prstGeom prst="rect">
            <a:avLst/>
          </a:prstGeom>
          <a:noFill/>
        </p:spPr>
        <p:txBody>
          <a:bodyPr wrap="square" rtlCol="0">
            <a:spAutoFit/>
          </a:bodyPr>
          <a:lstStyle/>
          <a:p>
            <a:r>
              <a:rPr lang="es-ES_tradnl" dirty="0"/>
              <a:t>¿Qué capacidades criticas tienen estos pelotones? </a:t>
            </a:r>
          </a:p>
        </p:txBody>
      </p:sp>
      <p:sp>
        <p:nvSpPr>
          <p:cNvPr id="7" name="CuadroTexto 6">
            <a:extLst>
              <a:ext uri="{FF2B5EF4-FFF2-40B4-BE49-F238E27FC236}">
                <a16:creationId xmlns:a16="http://schemas.microsoft.com/office/drawing/2014/main" id="{1D218DD1-5EDF-7B2B-4B5E-730F245DFFFF}"/>
              </a:ext>
            </a:extLst>
          </p:cNvPr>
          <p:cNvSpPr txBox="1"/>
          <p:nvPr/>
        </p:nvSpPr>
        <p:spPr>
          <a:xfrm>
            <a:off x="8234035" y="168501"/>
            <a:ext cx="3701009" cy="1615827"/>
          </a:xfrm>
          <a:prstGeom prst="rect">
            <a:avLst/>
          </a:prstGeom>
          <a:noFill/>
          <a:ln w="41275">
            <a:solidFill>
              <a:srgbClr val="FF0000"/>
            </a:solidFill>
          </a:ln>
        </p:spPr>
        <p:txBody>
          <a:bodyPr wrap="square" rtlCol="0">
            <a:spAutoFit/>
          </a:bodyPr>
          <a:lstStyle/>
          <a:p>
            <a:r>
              <a:rPr lang="es-ES_tradnl" sz="1100" dirty="0"/>
              <a:t>Capacidad de conducir fuegos de mortero de 81 </a:t>
            </a:r>
            <a:r>
              <a:rPr lang="es-ES_tradnl" sz="1100" dirty="0" err="1"/>
              <a:t>mm.</a:t>
            </a:r>
            <a:endParaRPr lang="es-ES_tradnl" sz="1100" dirty="0"/>
          </a:p>
          <a:p>
            <a:endParaRPr lang="es-ES_tradnl" sz="1100" dirty="0"/>
          </a:p>
          <a:p>
            <a:r>
              <a:rPr lang="es-ES_tradnl" sz="1100" dirty="0"/>
              <a:t>Maniobrabilidad para cruzar espacio semi restringidos con infantería desmontada.</a:t>
            </a:r>
          </a:p>
          <a:p>
            <a:endParaRPr lang="es-ES_tradnl" sz="1100" dirty="0"/>
          </a:p>
          <a:p>
            <a:r>
              <a:rPr lang="es-ES_tradnl" sz="1100" dirty="0"/>
              <a:t>Capacidad de asaltar posiciones protegidas.</a:t>
            </a:r>
          </a:p>
          <a:p>
            <a:endParaRPr lang="es-ES_tradnl" sz="1100" dirty="0"/>
          </a:p>
          <a:p>
            <a:r>
              <a:rPr lang="es-ES_tradnl" sz="1100" dirty="0"/>
              <a:t>Capacidad de fijar fuerzas enemigas empleado armas automáticas livianas y medianas.</a:t>
            </a:r>
          </a:p>
        </p:txBody>
      </p:sp>
      <p:sp>
        <p:nvSpPr>
          <p:cNvPr id="9" name="CuadroTexto 8">
            <a:extLst>
              <a:ext uri="{FF2B5EF4-FFF2-40B4-BE49-F238E27FC236}">
                <a16:creationId xmlns:a16="http://schemas.microsoft.com/office/drawing/2014/main" id="{6DBFC77F-2769-99DE-257C-7CA1C10B37F4}"/>
              </a:ext>
            </a:extLst>
          </p:cNvPr>
          <p:cNvSpPr txBox="1"/>
          <p:nvPr/>
        </p:nvSpPr>
        <p:spPr>
          <a:xfrm>
            <a:off x="135874" y="4563283"/>
            <a:ext cx="1698257" cy="1200329"/>
          </a:xfrm>
          <a:prstGeom prst="rect">
            <a:avLst/>
          </a:prstGeom>
          <a:noFill/>
        </p:spPr>
        <p:txBody>
          <a:bodyPr wrap="square" rtlCol="0">
            <a:spAutoFit/>
          </a:bodyPr>
          <a:lstStyle/>
          <a:p>
            <a:r>
              <a:rPr lang="es-ES_tradnl" sz="1200" dirty="0"/>
              <a:t>¿Qué requieren las capacidades criticas para ser empleadas? A esto le llamamos requerimientos críticos.</a:t>
            </a:r>
          </a:p>
        </p:txBody>
      </p:sp>
      <p:cxnSp>
        <p:nvCxnSpPr>
          <p:cNvPr id="11" name="Conector recto de flecha 10">
            <a:extLst>
              <a:ext uri="{FF2B5EF4-FFF2-40B4-BE49-F238E27FC236}">
                <a16:creationId xmlns:a16="http://schemas.microsoft.com/office/drawing/2014/main" id="{3D15230E-4855-899F-3AFE-3818181ABBCE}"/>
              </a:ext>
            </a:extLst>
          </p:cNvPr>
          <p:cNvCxnSpPr/>
          <p:nvPr/>
        </p:nvCxnSpPr>
        <p:spPr>
          <a:xfrm flipH="1">
            <a:off x="5790378" y="3111747"/>
            <a:ext cx="2229986" cy="14869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Conector recto de flecha 9">
            <a:extLst>
              <a:ext uri="{FF2B5EF4-FFF2-40B4-BE49-F238E27FC236}">
                <a16:creationId xmlns:a16="http://schemas.microsoft.com/office/drawing/2014/main" id="{B54DBE86-53F7-66CD-0A07-562B4D68CA32}"/>
              </a:ext>
            </a:extLst>
          </p:cNvPr>
          <p:cNvCxnSpPr>
            <a:cxnSpLocks/>
          </p:cNvCxnSpPr>
          <p:nvPr/>
        </p:nvCxnSpPr>
        <p:spPr>
          <a:xfrm>
            <a:off x="5776585" y="5036852"/>
            <a:ext cx="224377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Conector recto de flecha 12">
            <a:extLst>
              <a:ext uri="{FF2B5EF4-FFF2-40B4-BE49-F238E27FC236}">
                <a16:creationId xmlns:a16="http://schemas.microsoft.com/office/drawing/2014/main" id="{FAB780FD-1A28-7990-8733-9DC012EEECEE}"/>
              </a:ext>
            </a:extLst>
          </p:cNvPr>
          <p:cNvCxnSpPr>
            <a:cxnSpLocks/>
          </p:cNvCxnSpPr>
          <p:nvPr/>
        </p:nvCxnSpPr>
        <p:spPr>
          <a:xfrm flipH="1" flipV="1">
            <a:off x="4688250" y="2820104"/>
            <a:ext cx="3438949" cy="204776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CuadroTexto 11">
            <a:extLst>
              <a:ext uri="{FF2B5EF4-FFF2-40B4-BE49-F238E27FC236}">
                <a16:creationId xmlns:a16="http://schemas.microsoft.com/office/drawing/2014/main" id="{18CD7521-CEFC-CF82-95D4-C3645C72CE59}"/>
              </a:ext>
            </a:extLst>
          </p:cNvPr>
          <p:cNvSpPr txBox="1"/>
          <p:nvPr/>
        </p:nvSpPr>
        <p:spPr>
          <a:xfrm>
            <a:off x="6144300" y="1900661"/>
            <a:ext cx="5893905" cy="3970318"/>
          </a:xfrm>
          <a:prstGeom prst="rect">
            <a:avLst/>
          </a:prstGeom>
          <a:solidFill>
            <a:schemeClr val="bg1"/>
          </a:solidFill>
          <a:ln w="41275">
            <a:solidFill>
              <a:srgbClr val="FF0000"/>
            </a:solidFill>
          </a:ln>
        </p:spPr>
        <p:txBody>
          <a:bodyPr wrap="square" rtlCol="0">
            <a:spAutoFit/>
          </a:bodyPr>
          <a:lstStyle/>
          <a:p>
            <a:r>
              <a:rPr lang="es-ES_tradnl" b="1" dirty="0"/>
              <a:t>Estas vulnerabilidades deben ser explotables con mis capacidades o las que me puedan asignar:</a:t>
            </a:r>
          </a:p>
          <a:p>
            <a:endParaRPr lang="es-ES_tradnl" b="1" dirty="0"/>
          </a:p>
          <a:p>
            <a:endParaRPr lang="es-ES_tradnl" dirty="0"/>
          </a:p>
          <a:p>
            <a:r>
              <a:rPr lang="es-ES_tradnl" dirty="0"/>
              <a:t>Durante cruce de rio exponen fuerzas a fuego directo de infantería (vulnerabilidad crítica).</a:t>
            </a:r>
          </a:p>
          <a:p>
            <a:endParaRPr lang="es-ES_tradnl" dirty="0"/>
          </a:p>
          <a:p>
            <a:r>
              <a:rPr lang="es-ES_tradnl" dirty="0"/>
              <a:t>Enemigo no cuenta con blindaje mediano para aproximarse a posiciones propias (vulnerabilidad critica)</a:t>
            </a:r>
          </a:p>
          <a:p>
            <a:endParaRPr lang="es-ES_tradnl" dirty="0"/>
          </a:p>
          <a:p>
            <a:r>
              <a:rPr lang="es-ES_tradnl" dirty="0"/>
              <a:t>Autonomía limitada para sostener acciones de alto consumo de munición, dependiente de tren logístico (vulnerabilidad). </a:t>
            </a:r>
          </a:p>
          <a:p>
            <a:endParaRPr lang="es-ES_tradnl" dirty="0"/>
          </a:p>
        </p:txBody>
      </p:sp>
      <p:sp>
        <p:nvSpPr>
          <p:cNvPr id="17" name="CuadroTexto 16">
            <a:extLst>
              <a:ext uri="{FF2B5EF4-FFF2-40B4-BE49-F238E27FC236}">
                <a16:creationId xmlns:a16="http://schemas.microsoft.com/office/drawing/2014/main" id="{D0AEC425-3AD0-AADB-E39C-9D8957CEB1F2}"/>
              </a:ext>
            </a:extLst>
          </p:cNvPr>
          <p:cNvSpPr txBox="1"/>
          <p:nvPr/>
        </p:nvSpPr>
        <p:spPr>
          <a:xfrm>
            <a:off x="2905412" y="2248448"/>
            <a:ext cx="1500283" cy="369332"/>
          </a:xfrm>
          <a:prstGeom prst="rect">
            <a:avLst/>
          </a:prstGeom>
          <a:noFill/>
          <a:ln w="41275">
            <a:solidFill>
              <a:srgbClr val="FF0000"/>
            </a:solidFill>
          </a:ln>
        </p:spPr>
        <p:txBody>
          <a:bodyPr wrap="none" rtlCol="0">
            <a:spAutoFit/>
          </a:bodyPr>
          <a:lstStyle/>
          <a:p>
            <a:pPr algn="ctr"/>
            <a:r>
              <a:rPr lang="es-ES_tradnl" dirty="0"/>
              <a:t>Degradación </a:t>
            </a:r>
          </a:p>
        </p:txBody>
      </p:sp>
      <p:sp>
        <p:nvSpPr>
          <p:cNvPr id="14" name="CuadroTexto 13">
            <a:extLst>
              <a:ext uri="{FF2B5EF4-FFF2-40B4-BE49-F238E27FC236}">
                <a16:creationId xmlns:a16="http://schemas.microsoft.com/office/drawing/2014/main" id="{3CE65C65-0468-7A0C-5DE0-3B8316FC838A}"/>
              </a:ext>
            </a:extLst>
          </p:cNvPr>
          <p:cNvSpPr txBox="1"/>
          <p:nvPr/>
        </p:nvSpPr>
        <p:spPr>
          <a:xfrm>
            <a:off x="1865579" y="3702080"/>
            <a:ext cx="3701009" cy="3046988"/>
          </a:xfrm>
          <a:prstGeom prst="rect">
            <a:avLst/>
          </a:prstGeom>
          <a:noFill/>
          <a:ln w="41275">
            <a:solidFill>
              <a:srgbClr val="FF0000"/>
            </a:solidFill>
          </a:ln>
        </p:spPr>
        <p:txBody>
          <a:bodyPr wrap="square" rtlCol="0">
            <a:spAutoFit/>
          </a:bodyPr>
          <a:lstStyle/>
          <a:p>
            <a:r>
              <a:rPr lang="es-ES_tradnl" sz="1600" dirty="0"/>
              <a:t>Enlace entre observador y </a:t>
            </a:r>
            <a:r>
              <a:rPr lang="es-ES_tradnl" sz="1600" dirty="0" err="1"/>
              <a:t>plt</a:t>
            </a:r>
            <a:r>
              <a:rPr lang="es-ES_tradnl" sz="1600" dirty="0"/>
              <a:t> de 81 </a:t>
            </a:r>
            <a:r>
              <a:rPr lang="es-ES_tradnl" sz="1600" dirty="0" err="1"/>
              <a:t>mm.</a:t>
            </a:r>
            <a:endParaRPr lang="es-ES_tradnl" sz="1600" dirty="0"/>
          </a:p>
          <a:p>
            <a:endParaRPr lang="es-ES_tradnl" sz="1600" dirty="0"/>
          </a:p>
          <a:p>
            <a:r>
              <a:rPr lang="es-ES_tradnl" sz="1600" dirty="0"/>
              <a:t>Para cruzar rio requieren elementos adelantados de seguridad. Además, durante el cruce exponen fuerzas a fuego directo.</a:t>
            </a:r>
          </a:p>
          <a:p>
            <a:endParaRPr lang="es-ES_tradnl" sz="1600" dirty="0"/>
          </a:p>
          <a:p>
            <a:r>
              <a:rPr lang="es-ES_tradnl" sz="1600" dirty="0"/>
              <a:t>Para asaltar requieren aproximarse a fuerzas enemigas.</a:t>
            </a:r>
          </a:p>
          <a:p>
            <a:endParaRPr lang="es-ES_tradnl" sz="1600" dirty="0"/>
          </a:p>
          <a:p>
            <a:r>
              <a:rPr lang="es-ES_tradnl" sz="1600" dirty="0"/>
              <a:t>Para fijar requieren un alto consumo de munición </a:t>
            </a:r>
          </a:p>
        </p:txBody>
      </p:sp>
    </p:spTree>
    <p:extLst>
      <p:ext uri="{BB962C8B-B14F-4D97-AF65-F5344CB8AC3E}">
        <p14:creationId xmlns:p14="http://schemas.microsoft.com/office/powerpoint/2010/main" val="54868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C137650-19E7-499D-3BB8-C0835CF56C6A}"/>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4487D49-F2E4-207A-59A0-456A2DEFB644}"/>
              </a:ext>
            </a:extLst>
          </p:cNvPr>
          <p:cNvSpPr>
            <a:spLocks noGrp="1"/>
          </p:cNvSpPr>
          <p:nvPr>
            <p:ph idx="1"/>
          </p:nvPr>
        </p:nvSpPr>
        <p:spPr>
          <a:xfrm>
            <a:off x="1404938" y="2844109"/>
            <a:ext cx="9382124" cy="1445741"/>
          </a:xfrm>
        </p:spPr>
        <p:txBody>
          <a:bodyPr anchor="t">
            <a:normAutofit/>
          </a:bodyPr>
          <a:lstStyle/>
          <a:p>
            <a:pPr marL="0" indent="0">
              <a:buNone/>
            </a:pPr>
            <a:r>
              <a:rPr lang="es-ES_tradnl" b="1" dirty="0"/>
              <a:t>Una forma de pensar en el centro de gravedad a nivel táctico es preguntarse ¿Qué actor  le permite cumplir su tarea esencial?</a:t>
            </a:r>
          </a:p>
          <a:p>
            <a:pPr marL="0" indent="0">
              <a:buNone/>
            </a:pPr>
            <a:endParaRPr lang="es-ES_tradnl" b="1" dirty="0"/>
          </a:p>
          <a:p>
            <a:pPr marL="0" indent="0">
              <a:buNone/>
            </a:pPr>
            <a:endParaRPr lang="es-ES_tradnl" b="1" dirty="0"/>
          </a:p>
        </p:txBody>
      </p:sp>
      <p:sp>
        <p:nvSpPr>
          <p:cNvPr id="2" name="CuadroTexto 1">
            <a:extLst>
              <a:ext uri="{FF2B5EF4-FFF2-40B4-BE49-F238E27FC236}">
                <a16:creationId xmlns:a16="http://schemas.microsoft.com/office/drawing/2014/main" id="{A28F12DD-57AC-209F-9B6A-388C1B23EC32}"/>
              </a:ext>
            </a:extLst>
          </p:cNvPr>
          <p:cNvSpPr txBox="1"/>
          <p:nvPr/>
        </p:nvSpPr>
        <p:spPr>
          <a:xfrm>
            <a:off x="6262687" y="2326917"/>
            <a:ext cx="2686050" cy="1569660"/>
          </a:xfrm>
          <a:prstGeom prst="rect">
            <a:avLst/>
          </a:prstGeom>
          <a:noFill/>
        </p:spPr>
        <p:txBody>
          <a:bodyPr wrap="square" rtlCol="0">
            <a:spAutoFit/>
          </a:bodyPr>
          <a:lstStyle/>
          <a:p>
            <a:r>
              <a:rPr lang="es-ES_tradnl" sz="9600" b="1" dirty="0"/>
              <a:t> </a:t>
            </a:r>
          </a:p>
        </p:txBody>
      </p:sp>
    </p:spTree>
    <p:extLst>
      <p:ext uri="{BB962C8B-B14F-4D97-AF65-F5344CB8AC3E}">
        <p14:creationId xmlns:p14="http://schemas.microsoft.com/office/powerpoint/2010/main" val="36428115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D5E19-2C8F-CEC1-8AC4-452BBCB109DA}"/>
            </a:ext>
          </a:extLst>
        </p:cNvPr>
        <p:cNvGrpSpPr/>
        <p:nvPr/>
      </p:nvGrpSpPr>
      <p:grpSpPr>
        <a:xfrm>
          <a:off x="0" y="0"/>
          <a:ext cx="0" cy="0"/>
          <a:chOff x="0" y="0"/>
          <a:chExt cx="0" cy="0"/>
        </a:xfrm>
      </p:grpSpPr>
      <p:sp>
        <p:nvSpPr>
          <p:cNvPr id="16" name="Marcador de contenido 2">
            <a:extLst>
              <a:ext uri="{FF2B5EF4-FFF2-40B4-BE49-F238E27FC236}">
                <a16:creationId xmlns:a16="http://schemas.microsoft.com/office/drawing/2014/main" id="{EE41036A-8B68-53B3-D3D7-CEE553A08918}"/>
              </a:ext>
            </a:extLst>
          </p:cNvPr>
          <p:cNvSpPr>
            <a:spLocks noGrp="1"/>
          </p:cNvSpPr>
          <p:nvPr>
            <p:ph idx="1"/>
          </p:nvPr>
        </p:nvSpPr>
        <p:spPr>
          <a:xfrm>
            <a:off x="2571749" y="0"/>
            <a:ext cx="9458325" cy="4929188"/>
          </a:xfrm>
        </p:spPr>
        <p:txBody>
          <a:bodyPr anchor="t">
            <a:noAutofit/>
          </a:bodyPr>
          <a:lstStyle/>
          <a:p>
            <a:pPr marL="0" indent="0">
              <a:buNone/>
            </a:pPr>
            <a:r>
              <a:rPr lang="es-ES_tradnl" sz="2400" b="1" dirty="0"/>
              <a:t>Con esta información nace mi COA. A este proceso inicial le llamamos plan de explotación. </a:t>
            </a:r>
            <a:r>
              <a:rPr lang="es-ES_tradnl" sz="2400" b="1" dirty="0">
                <a:solidFill>
                  <a:srgbClr val="FF0000"/>
                </a:solidFill>
              </a:rPr>
              <a:t>Explotamos vulnerabilidades identificadas.</a:t>
            </a:r>
            <a:endParaRPr lang="es-ES_tradnl" sz="1800" b="1" dirty="0"/>
          </a:p>
          <a:p>
            <a:pPr marL="0" indent="0">
              <a:buNone/>
            </a:pPr>
            <a:r>
              <a:rPr lang="es-ES_tradnl" sz="1800" dirty="0"/>
              <a:t>Supongamos que nuestro pelotón , además de las capacidades normales, cuenta con 1 carro LAV III y dos carros  de KLVT con AAP. </a:t>
            </a:r>
            <a:r>
              <a:rPr lang="es-ES_tradnl" sz="1800" b="1" dirty="0"/>
              <a:t>¿Cuál podría ser mi plan de explotación?</a:t>
            </a:r>
          </a:p>
          <a:p>
            <a:pPr marL="342900" indent="-342900">
              <a:buFont typeface="+mj-lt"/>
              <a:buAutoNum type="arabicPeriod"/>
            </a:pPr>
            <a:r>
              <a:rPr lang="es-ES_tradnl" sz="1800" b="1" dirty="0"/>
              <a:t>Entiendo que cuando activen al enemigo se moverá rápido al puente en vehículos. Voy a defender en forma agresiva. En el área de seguridad voy a explotar </a:t>
            </a:r>
            <a:r>
              <a:rPr lang="es-ES_tradnl" sz="1800" b="1" u="sng" dirty="0">
                <a:solidFill>
                  <a:srgbClr val="FF0000"/>
                </a:solidFill>
              </a:rPr>
              <a:t>su poca capacidad de blindaje</a:t>
            </a:r>
            <a:r>
              <a:rPr lang="es-ES_tradnl" sz="1800" b="1" dirty="0">
                <a:solidFill>
                  <a:srgbClr val="FF0000"/>
                </a:solidFill>
              </a:rPr>
              <a:t> </a:t>
            </a:r>
            <a:r>
              <a:rPr lang="es-ES_tradnl" sz="1800" b="1" dirty="0"/>
              <a:t>mediante emboscadas en avenidas de aproximación conducentes al puente.</a:t>
            </a:r>
          </a:p>
          <a:p>
            <a:pPr marL="342900" indent="-342900">
              <a:buFont typeface="+mj-lt"/>
              <a:buAutoNum type="arabicPeriod"/>
            </a:pPr>
            <a:endParaRPr lang="es-ES_tradnl" sz="1800" b="1" dirty="0"/>
          </a:p>
          <a:p>
            <a:pPr marL="342900" indent="-342900">
              <a:buFont typeface="+mj-lt"/>
              <a:buAutoNum type="arabicPeriod"/>
            </a:pPr>
            <a:r>
              <a:rPr lang="es-ES_tradnl" sz="1800" b="1" dirty="0"/>
              <a:t>En el área de la defensa, voy a integrar las capacidades mecanizadas y fuegos para bloquear el avance enemigo. Voy a poner concertina en el puente y escombros para integrar obstáculos y fuegos. Creo que con esto el enemigo no podrá asaltar nuestra posición, </a:t>
            </a:r>
            <a:r>
              <a:rPr lang="es-ES_tradnl" sz="1800" b="1" u="sng" dirty="0">
                <a:solidFill>
                  <a:srgbClr val="FF0000"/>
                </a:solidFill>
              </a:rPr>
              <a:t>dada su vulnerabilidad a fuego directo e indirecto.</a:t>
            </a:r>
          </a:p>
          <a:p>
            <a:pPr marL="342900" indent="-342900">
              <a:buFont typeface="+mj-lt"/>
              <a:buAutoNum type="arabicPeriod"/>
            </a:pPr>
            <a:endParaRPr lang="es-ES_tradnl" sz="1800" b="1" dirty="0"/>
          </a:p>
          <a:p>
            <a:pPr marL="342900" indent="-342900">
              <a:buFont typeface="+mj-lt"/>
              <a:buAutoNum type="arabicPeriod"/>
            </a:pPr>
            <a:r>
              <a:rPr lang="es-ES_tradnl" sz="1800" b="1" dirty="0"/>
              <a:t>En la retaguardia voy a crear un esfuerzo móvil, entiendo que el enemigo buscara otras rutas para cruzar el puente. Con ellos pretendo detectar intentos de cruzada y </a:t>
            </a:r>
            <a:r>
              <a:rPr lang="es-ES_tradnl" sz="1800" b="1" u="sng" dirty="0">
                <a:solidFill>
                  <a:srgbClr val="FF0000"/>
                </a:solidFill>
              </a:rPr>
              <a:t>atacarlos por fuego en su fase más vulnerable.</a:t>
            </a:r>
          </a:p>
          <a:p>
            <a:pPr marL="342900" indent="-342900">
              <a:buFont typeface="+mj-lt"/>
              <a:buAutoNum type="arabicPeriod"/>
            </a:pPr>
            <a:endParaRPr lang="es-ES_tradnl" sz="1800" b="1" dirty="0">
              <a:solidFill>
                <a:srgbClr val="FF0000"/>
              </a:solidFill>
            </a:endParaRPr>
          </a:p>
          <a:p>
            <a:pPr marL="342900" indent="-342900">
              <a:buFont typeface="+mj-lt"/>
              <a:buAutoNum type="arabicPeriod"/>
            </a:pPr>
            <a:r>
              <a:rPr lang="es-ES_tradnl" sz="1800" b="1" dirty="0"/>
              <a:t>Voy a mantener una pequeña reserva, en caso se produzcan filtraciones que no pueda controlar.</a:t>
            </a:r>
          </a:p>
          <a:p>
            <a:pPr marL="0" indent="0">
              <a:buNone/>
            </a:pPr>
            <a:endParaRPr lang="es-ES_tradnl" sz="1800" b="1" dirty="0"/>
          </a:p>
          <a:p>
            <a:pPr marL="0" indent="0">
              <a:buNone/>
            </a:pPr>
            <a:endParaRPr lang="es-ES_tradnl" sz="1800" dirty="0"/>
          </a:p>
        </p:txBody>
      </p:sp>
      <p:sp>
        <p:nvSpPr>
          <p:cNvPr id="2" name="CuadroTexto 1">
            <a:extLst>
              <a:ext uri="{FF2B5EF4-FFF2-40B4-BE49-F238E27FC236}">
                <a16:creationId xmlns:a16="http://schemas.microsoft.com/office/drawing/2014/main" id="{AE4B7021-40EF-7733-C145-A16411E2708E}"/>
              </a:ext>
            </a:extLst>
          </p:cNvPr>
          <p:cNvSpPr txBox="1"/>
          <p:nvPr/>
        </p:nvSpPr>
        <p:spPr>
          <a:xfrm>
            <a:off x="161926" y="3013501"/>
            <a:ext cx="2409823" cy="830997"/>
          </a:xfrm>
          <a:prstGeom prst="rect">
            <a:avLst/>
          </a:prstGeom>
          <a:noFill/>
        </p:spPr>
        <p:txBody>
          <a:bodyPr wrap="square" rtlCol="0">
            <a:spAutoFit/>
          </a:bodyPr>
          <a:lstStyle/>
          <a:p>
            <a:r>
              <a:rPr lang="es-ES_tradnl" sz="2400" b="1" dirty="0"/>
              <a:t>PLAN DE </a:t>
            </a:r>
          </a:p>
          <a:p>
            <a:r>
              <a:rPr lang="es-ES_tradnl" sz="2400" b="1" dirty="0"/>
              <a:t>EXPLOTACIÓN</a:t>
            </a:r>
          </a:p>
        </p:txBody>
      </p:sp>
    </p:spTree>
    <p:extLst>
      <p:ext uri="{BB962C8B-B14F-4D97-AF65-F5344CB8AC3E}">
        <p14:creationId xmlns:p14="http://schemas.microsoft.com/office/powerpoint/2010/main" val="41278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FDE92D-0786-793E-413E-73F6C0ACE535}"/>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CD7565D0-34CD-DE3B-9E30-57F9C7F2F489}"/>
              </a:ext>
            </a:extLst>
          </p:cNvPr>
          <p:cNvSpPr>
            <a:spLocks noGrp="1"/>
          </p:cNvSpPr>
          <p:nvPr>
            <p:ph idx="1"/>
          </p:nvPr>
        </p:nvSpPr>
        <p:spPr/>
        <p:txBody>
          <a:bodyPr/>
          <a:lstStyle/>
          <a:p>
            <a:pPr marL="0" indent="0">
              <a:buNone/>
            </a:pPr>
            <a:r>
              <a:rPr lang="es-ES_tradnl" dirty="0"/>
              <a:t>OK, tengo mi plan de explotación…. Ahora necesito ordenarlo. Voy a crear:</a:t>
            </a:r>
          </a:p>
          <a:p>
            <a:pPr marL="514350" indent="-514350">
              <a:buFont typeface="+mj-lt"/>
              <a:buAutoNum type="arabicPeriod"/>
            </a:pPr>
            <a:r>
              <a:rPr lang="es-ES_tradnl" dirty="0"/>
              <a:t>Una organización </a:t>
            </a:r>
          </a:p>
          <a:p>
            <a:pPr marL="514350" indent="-514350">
              <a:buFont typeface="+mj-lt"/>
              <a:buAutoNum type="arabicPeriod"/>
            </a:pPr>
            <a:r>
              <a:rPr lang="es-ES_tradnl" dirty="0"/>
              <a:t>Un esquema de maniobra</a:t>
            </a:r>
          </a:p>
          <a:p>
            <a:pPr marL="514350" indent="-514350">
              <a:buFont typeface="+mj-lt"/>
              <a:buAutoNum type="arabicPeriod"/>
            </a:pPr>
            <a:r>
              <a:rPr lang="es-ES_tradnl" dirty="0"/>
              <a:t>Tareas (ojalá una por elemento)</a:t>
            </a:r>
          </a:p>
          <a:p>
            <a:pPr marL="514350" indent="-514350">
              <a:buFont typeface="+mj-lt"/>
              <a:buAutoNum type="arabicPeriod"/>
            </a:pPr>
            <a:r>
              <a:rPr lang="es-ES_tradnl" dirty="0"/>
              <a:t>Un plan de fuego (simple) </a:t>
            </a:r>
          </a:p>
          <a:p>
            <a:pPr marL="0" indent="0">
              <a:buNone/>
            </a:pPr>
            <a:endParaRPr lang="es-ES_tradnl" dirty="0"/>
          </a:p>
        </p:txBody>
      </p:sp>
    </p:spTree>
    <p:extLst>
      <p:ext uri="{BB962C8B-B14F-4D97-AF65-F5344CB8AC3E}">
        <p14:creationId xmlns:p14="http://schemas.microsoft.com/office/powerpoint/2010/main" val="14490427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8A996A-1DFB-AA1A-65D2-024C1E51D496}"/>
              </a:ext>
            </a:extLst>
          </p:cNvPr>
          <p:cNvSpPr>
            <a:spLocks noGrp="1"/>
          </p:cNvSpPr>
          <p:nvPr>
            <p:ph type="title"/>
          </p:nvPr>
        </p:nvSpPr>
        <p:spPr>
          <a:xfrm>
            <a:off x="-1" y="94455"/>
            <a:ext cx="12099235" cy="1325563"/>
          </a:xfrm>
        </p:spPr>
        <p:txBody>
          <a:bodyPr>
            <a:normAutofit/>
          </a:bodyPr>
          <a:lstStyle/>
          <a:p>
            <a:r>
              <a:rPr lang="es-ES_tradnl" sz="2800" dirty="0">
                <a:latin typeface="+mn-lt"/>
                <a:ea typeface="+mn-ea"/>
                <a:cs typeface="+mn-cs"/>
              </a:rPr>
              <a:t>CONCEPTOS CLAVES: ESFUERZO PRINCIPAL</a:t>
            </a:r>
          </a:p>
        </p:txBody>
      </p:sp>
      <p:sp>
        <p:nvSpPr>
          <p:cNvPr id="14" name="CuadroTexto 13">
            <a:extLst>
              <a:ext uri="{FF2B5EF4-FFF2-40B4-BE49-F238E27FC236}">
                <a16:creationId xmlns:a16="http://schemas.microsoft.com/office/drawing/2014/main" id="{A7CB7735-D947-C0A2-295A-04B4D40BD202}"/>
              </a:ext>
            </a:extLst>
          </p:cNvPr>
          <p:cNvSpPr txBox="1"/>
          <p:nvPr/>
        </p:nvSpPr>
        <p:spPr>
          <a:xfrm>
            <a:off x="543339" y="2141277"/>
            <a:ext cx="726481" cy="523220"/>
          </a:xfrm>
          <a:prstGeom prst="rect">
            <a:avLst/>
          </a:prstGeom>
          <a:noFill/>
        </p:spPr>
        <p:txBody>
          <a:bodyPr wrap="none" rtlCol="0">
            <a:spAutoFit/>
          </a:bodyPr>
          <a:lstStyle/>
          <a:p>
            <a:r>
              <a:rPr lang="es-ES_tradnl" sz="2800" dirty="0"/>
              <a:t>ME</a:t>
            </a:r>
            <a:r>
              <a:rPr lang="es-ES_tradnl" dirty="0">
                <a:latin typeface="Bauhaus 93"/>
              </a:rPr>
              <a:t> </a:t>
            </a:r>
          </a:p>
        </p:txBody>
      </p:sp>
      <p:sp>
        <p:nvSpPr>
          <p:cNvPr id="3" name="CuadroTexto 2">
            <a:extLst>
              <a:ext uri="{FF2B5EF4-FFF2-40B4-BE49-F238E27FC236}">
                <a16:creationId xmlns:a16="http://schemas.microsoft.com/office/drawing/2014/main" id="{CDF52790-BFC7-B144-FAE0-35FCF7888D2D}"/>
              </a:ext>
            </a:extLst>
          </p:cNvPr>
          <p:cNvSpPr txBox="1"/>
          <p:nvPr/>
        </p:nvSpPr>
        <p:spPr>
          <a:xfrm>
            <a:off x="1988765" y="1978309"/>
            <a:ext cx="9659896" cy="870366"/>
          </a:xfrm>
          <a:prstGeom prst="rect">
            <a:avLst/>
          </a:prstGeom>
          <a:noFill/>
        </p:spPr>
        <p:txBody>
          <a:bodyPr wrap="square" rtlCol="0">
            <a:spAutoFit/>
          </a:bodyPr>
          <a:lstStyle/>
          <a:p>
            <a:pPr>
              <a:lnSpc>
                <a:spcPct val="90000"/>
              </a:lnSpc>
              <a:spcBef>
                <a:spcPts val="1000"/>
              </a:spcBef>
            </a:pPr>
            <a:r>
              <a:rPr lang="es-ES_tradnl" sz="2800" dirty="0"/>
              <a:t>Organización que normalmente ejecutará las acciones claves para dar cumplimiento a la misión (tarea esencial)</a:t>
            </a:r>
          </a:p>
        </p:txBody>
      </p:sp>
      <p:sp>
        <p:nvSpPr>
          <p:cNvPr id="4" name="CuadroTexto 3">
            <a:extLst>
              <a:ext uri="{FF2B5EF4-FFF2-40B4-BE49-F238E27FC236}">
                <a16:creationId xmlns:a16="http://schemas.microsoft.com/office/drawing/2014/main" id="{003C3581-779B-F82B-A309-6B623FCEBD75}"/>
              </a:ext>
            </a:extLst>
          </p:cNvPr>
          <p:cNvSpPr txBox="1"/>
          <p:nvPr/>
        </p:nvSpPr>
        <p:spPr>
          <a:xfrm>
            <a:off x="543339" y="3680792"/>
            <a:ext cx="588623" cy="523220"/>
          </a:xfrm>
          <a:prstGeom prst="rect">
            <a:avLst/>
          </a:prstGeom>
          <a:noFill/>
        </p:spPr>
        <p:txBody>
          <a:bodyPr wrap="none" rtlCol="0">
            <a:spAutoFit/>
          </a:bodyPr>
          <a:lstStyle/>
          <a:p>
            <a:r>
              <a:rPr lang="es-ES_tradnl" sz="2800" dirty="0"/>
              <a:t>SE</a:t>
            </a:r>
          </a:p>
        </p:txBody>
      </p:sp>
      <p:sp>
        <p:nvSpPr>
          <p:cNvPr id="5" name="CuadroTexto 4">
            <a:extLst>
              <a:ext uri="{FF2B5EF4-FFF2-40B4-BE49-F238E27FC236}">
                <a16:creationId xmlns:a16="http://schemas.microsoft.com/office/drawing/2014/main" id="{5CC9B227-C467-D7C3-91A3-95470AEBA789}"/>
              </a:ext>
            </a:extLst>
          </p:cNvPr>
          <p:cNvSpPr txBox="1"/>
          <p:nvPr/>
        </p:nvSpPr>
        <p:spPr>
          <a:xfrm>
            <a:off x="1988765" y="3574143"/>
            <a:ext cx="9490613" cy="870366"/>
          </a:xfrm>
          <a:prstGeom prst="rect">
            <a:avLst/>
          </a:prstGeom>
          <a:noFill/>
        </p:spPr>
        <p:txBody>
          <a:bodyPr wrap="square" rtlCol="0">
            <a:spAutoFit/>
          </a:bodyPr>
          <a:lstStyle/>
          <a:p>
            <a:pPr>
              <a:lnSpc>
                <a:spcPct val="90000"/>
              </a:lnSpc>
              <a:spcBef>
                <a:spcPts val="1000"/>
              </a:spcBef>
            </a:pPr>
            <a:r>
              <a:rPr lang="es-ES_tradnl" sz="2800" dirty="0"/>
              <a:t>Organizaciones que generaran condiciones para que el esfuerzo principal pueda cumplir su tarea</a:t>
            </a:r>
          </a:p>
        </p:txBody>
      </p:sp>
      <p:sp>
        <p:nvSpPr>
          <p:cNvPr id="6" name="CuadroTexto 5">
            <a:extLst>
              <a:ext uri="{FF2B5EF4-FFF2-40B4-BE49-F238E27FC236}">
                <a16:creationId xmlns:a16="http://schemas.microsoft.com/office/drawing/2014/main" id="{AA0E15F8-0F89-D283-41CD-31608098B070}"/>
              </a:ext>
            </a:extLst>
          </p:cNvPr>
          <p:cNvSpPr txBox="1"/>
          <p:nvPr/>
        </p:nvSpPr>
        <p:spPr>
          <a:xfrm>
            <a:off x="92766" y="1170624"/>
            <a:ext cx="5104987" cy="523220"/>
          </a:xfrm>
          <a:prstGeom prst="rect">
            <a:avLst/>
          </a:prstGeom>
          <a:noFill/>
        </p:spPr>
        <p:txBody>
          <a:bodyPr wrap="none" rtlCol="0">
            <a:spAutoFit/>
          </a:bodyPr>
          <a:lstStyle/>
          <a:p>
            <a:r>
              <a:rPr lang="es-ES_tradnl" sz="2800" dirty="0"/>
              <a:t>ORGATAR/TASK ORGANIZATION</a:t>
            </a:r>
          </a:p>
        </p:txBody>
      </p:sp>
    </p:spTree>
    <p:extLst>
      <p:ext uri="{BB962C8B-B14F-4D97-AF65-F5344CB8AC3E}">
        <p14:creationId xmlns:p14="http://schemas.microsoft.com/office/powerpoint/2010/main" val="36306525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8A996A-1DFB-AA1A-65D2-024C1E51D496}"/>
              </a:ext>
            </a:extLst>
          </p:cNvPr>
          <p:cNvSpPr>
            <a:spLocks noGrp="1"/>
          </p:cNvSpPr>
          <p:nvPr>
            <p:ph type="title"/>
          </p:nvPr>
        </p:nvSpPr>
        <p:spPr>
          <a:xfrm>
            <a:off x="-1" y="94455"/>
            <a:ext cx="12099235" cy="1325563"/>
          </a:xfrm>
        </p:spPr>
        <p:txBody>
          <a:bodyPr>
            <a:normAutofit/>
          </a:bodyPr>
          <a:lstStyle/>
          <a:p>
            <a:r>
              <a:rPr lang="es-ES_tradnl" sz="3600" dirty="0">
                <a:latin typeface="Bauhaus 93"/>
              </a:rPr>
              <a:t>CONCEPTOS CLAVES: ESFUERZO PRINCIAL</a:t>
            </a:r>
          </a:p>
        </p:txBody>
      </p:sp>
      <p:sp>
        <p:nvSpPr>
          <p:cNvPr id="6" name="CuadroTexto 5">
            <a:extLst>
              <a:ext uri="{FF2B5EF4-FFF2-40B4-BE49-F238E27FC236}">
                <a16:creationId xmlns:a16="http://schemas.microsoft.com/office/drawing/2014/main" id="{AA0E15F8-0F89-D283-41CD-31608098B070}"/>
              </a:ext>
            </a:extLst>
          </p:cNvPr>
          <p:cNvSpPr txBox="1"/>
          <p:nvPr/>
        </p:nvSpPr>
        <p:spPr>
          <a:xfrm>
            <a:off x="0" y="1227304"/>
            <a:ext cx="4242572" cy="369332"/>
          </a:xfrm>
          <a:prstGeom prst="rect">
            <a:avLst/>
          </a:prstGeom>
          <a:noFill/>
        </p:spPr>
        <p:txBody>
          <a:bodyPr wrap="none" rtlCol="0">
            <a:spAutoFit/>
          </a:bodyPr>
          <a:lstStyle/>
          <a:p>
            <a:r>
              <a:rPr lang="es-ES_tradnl" dirty="0">
                <a:latin typeface="Bauhaus 93"/>
              </a:rPr>
              <a:t>ORGATAR/TASK ORGANIZATION</a:t>
            </a:r>
          </a:p>
        </p:txBody>
      </p:sp>
      <p:cxnSp>
        <p:nvCxnSpPr>
          <p:cNvPr id="8" name="Conector recto de flecha 7">
            <a:extLst>
              <a:ext uri="{FF2B5EF4-FFF2-40B4-BE49-F238E27FC236}">
                <a16:creationId xmlns:a16="http://schemas.microsoft.com/office/drawing/2014/main" id="{4FAA7646-1635-19BB-7EFD-AD862CE1A939}"/>
              </a:ext>
            </a:extLst>
          </p:cNvPr>
          <p:cNvCxnSpPr/>
          <p:nvPr/>
        </p:nvCxnSpPr>
        <p:spPr>
          <a:xfrm>
            <a:off x="4002157" y="5088835"/>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7412" name="Picture 4">
            <a:extLst>
              <a:ext uri="{FF2B5EF4-FFF2-40B4-BE49-F238E27FC236}">
                <a16:creationId xmlns:a16="http://schemas.microsoft.com/office/drawing/2014/main" id="{396E935C-EAEB-39C5-7FFC-0B7FFE1DA1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035" y="1596636"/>
            <a:ext cx="5593591" cy="4921449"/>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Conector recto de flecha 9">
            <a:extLst>
              <a:ext uri="{FF2B5EF4-FFF2-40B4-BE49-F238E27FC236}">
                <a16:creationId xmlns:a16="http://schemas.microsoft.com/office/drawing/2014/main" id="{76AEBA4F-4B3C-39CF-9AEC-CAFF9B026D56}"/>
              </a:ext>
            </a:extLst>
          </p:cNvPr>
          <p:cNvCxnSpPr/>
          <p:nvPr/>
        </p:nvCxnSpPr>
        <p:spPr>
          <a:xfrm flipH="1">
            <a:off x="5539409" y="3617843"/>
            <a:ext cx="186855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CuadroTexto 10">
            <a:extLst>
              <a:ext uri="{FF2B5EF4-FFF2-40B4-BE49-F238E27FC236}">
                <a16:creationId xmlns:a16="http://schemas.microsoft.com/office/drawing/2014/main" id="{4ABDE9B8-329F-7528-7307-1101CE12438E}"/>
              </a:ext>
            </a:extLst>
          </p:cNvPr>
          <p:cNvSpPr txBox="1"/>
          <p:nvPr/>
        </p:nvSpPr>
        <p:spPr>
          <a:xfrm>
            <a:off x="7407964" y="3294677"/>
            <a:ext cx="4784035" cy="646331"/>
          </a:xfrm>
          <a:prstGeom prst="rect">
            <a:avLst/>
          </a:prstGeom>
          <a:noFill/>
        </p:spPr>
        <p:txBody>
          <a:bodyPr wrap="square" rtlCol="0">
            <a:spAutoFit/>
          </a:bodyPr>
          <a:lstStyle/>
          <a:p>
            <a:r>
              <a:rPr lang="es-ES_tradnl" dirty="0"/>
              <a:t>ME: 7 DIVISIONES PANZER + 32 DIVISIONES</a:t>
            </a:r>
          </a:p>
          <a:p>
            <a:r>
              <a:rPr lang="es-ES_tradnl" dirty="0"/>
              <a:t>PENETRAR</a:t>
            </a:r>
          </a:p>
        </p:txBody>
      </p:sp>
      <p:cxnSp>
        <p:nvCxnSpPr>
          <p:cNvPr id="12" name="Conector recto de flecha 11">
            <a:extLst>
              <a:ext uri="{FF2B5EF4-FFF2-40B4-BE49-F238E27FC236}">
                <a16:creationId xmlns:a16="http://schemas.microsoft.com/office/drawing/2014/main" id="{C6E6D288-66D9-7497-AEC6-E55C8A29DF03}"/>
              </a:ext>
            </a:extLst>
          </p:cNvPr>
          <p:cNvCxnSpPr/>
          <p:nvPr/>
        </p:nvCxnSpPr>
        <p:spPr>
          <a:xfrm flipH="1">
            <a:off x="5917096" y="2524539"/>
            <a:ext cx="186855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CuadroTexto 12">
            <a:extLst>
              <a:ext uri="{FF2B5EF4-FFF2-40B4-BE49-F238E27FC236}">
                <a16:creationId xmlns:a16="http://schemas.microsoft.com/office/drawing/2014/main" id="{9E5164B1-A414-6BE7-9494-F89A98885AE1}"/>
              </a:ext>
            </a:extLst>
          </p:cNvPr>
          <p:cNvSpPr txBox="1"/>
          <p:nvPr/>
        </p:nvSpPr>
        <p:spPr>
          <a:xfrm>
            <a:off x="7897122" y="2201373"/>
            <a:ext cx="1627112" cy="369332"/>
          </a:xfrm>
          <a:prstGeom prst="rect">
            <a:avLst/>
          </a:prstGeom>
          <a:noFill/>
        </p:spPr>
        <p:txBody>
          <a:bodyPr wrap="none" rtlCol="0">
            <a:spAutoFit/>
          </a:bodyPr>
          <a:lstStyle/>
          <a:p>
            <a:r>
              <a:rPr lang="es-ES_tradnl" dirty="0"/>
              <a:t>SE-1: FIJAR ME</a:t>
            </a:r>
          </a:p>
        </p:txBody>
      </p:sp>
      <p:sp>
        <p:nvSpPr>
          <p:cNvPr id="15" name="CuadroTexto 14">
            <a:extLst>
              <a:ext uri="{FF2B5EF4-FFF2-40B4-BE49-F238E27FC236}">
                <a16:creationId xmlns:a16="http://schemas.microsoft.com/office/drawing/2014/main" id="{46F960F4-CBB2-C82B-D50E-D20BBD425D66}"/>
              </a:ext>
            </a:extLst>
          </p:cNvPr>
          <p:cNvSpPr txBox="1"/>
          <p:nvPr/>
        </p:nvSpPr>
        <p:spPr>
          <a:xfrm>
            <a:off x="7121870" y="4317148"/>
            <a:ext cx="4289892" cy="369332"/>
          </a:xfrm>
          <a:prstGeom prst="rect">
            <a:avLst/>
          </a:prstGeom>
          <a:noFill/>
        </p:spPr>
        <p:txBody>
          <a:bodyPr wrap="none" rtlCol="0">
            <a:spAutoFit/>
          </a:bodyPr>
          <a:lstStyle/>
          <a:p>
            <a:r>
              <a:rPr lang="es-ES_tradnl" dirty="0"/>
              <a:t>SE-2 FIJAR FUERZAS EN LINEA MAGINOT</a:t>
            </a:r>
          </a:p>
        </p:txBody>
      </p:sp>
      <p:cxnSp>
        <p:nvCxnSpPr>
          <p:cNvPr id="16" name="Conector recto de flecha 15">
            <a:extLst>
              <a:ext uri="{FF2B5EF4-FFF2-40B4-BE49-F238E27FC236}">
                <a16:creationId xmlns:a16="http://schemas.microsoft.com/office/drawing/2014/main" id="{E6A95883-1920-546A-830F-E51227559719}"/>
              </a:ext>
            </a:extLst>
          </p:cNvPr>
          <p:cNvCxnSpPr>
            <a:cxnSpLocks/>
          </p:cNvCxnSpPr>
          <p:nvPr/>
        </p:nvCxnSpPr>
        <p:spPr>
          <a:xfrm flipH="1">
            <a:off x="6049616" y="4501814"/>
            <a:ext cx="10457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4024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FE717-FB5D-1956-9A96-546327BF7EE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698C344-A4C5-2438-800B-2303551F52DE}"/>
              </a:ext>
            </a:extLst>
          </p:cNvPr>
          <p:cNvSpPr>
            <a:spLocks noGrp="1"/>
          </p:cNvSpPr>
          <p:nvPr>
            <p:ph type="title"/>
          </p:nvPr>
        </p:nvSpPr>
        <p:spPr>
          <a:xfrm>
            <a:off x="0" y="0"/>
            <a:ext cx="12099235" cy="1325563"/>
          </a:xfrm>
        </p:spPr>
        <p:txBody>
          <a:bodyPr>
            <a:normAutofit/>
          </a:bodyPr>
          <a:lstStyle/>
          <a:p>
            <a:r>
              <a:rPr lang="es-ES_tradnl" sz="3600" dirty="0">
                <a:latin typeface="Bauhaus 93"/>
              </a:rPr>
              <a:t>CONCEPTOS CLAVES: ESFUERZO PRINCIAL</a:t>
            </a:r>
          </a:p>
        </p:txBody>
      </p:sp>
      <p:pic>
        <p:nvPicPr>
          <p:cNvPr id="4" name="Imagen 3">
            <a:extLst>
              <a:ext uri="{FF2B5EF4-FFF2-40B4-BE49-F238E27FC236}">
                <a16:creationId xmlns:a16="http://schemas.microsoft.com/office/drawing/2014/main" id="{F18883A1-F034-5359-F176-86F842C8285B}"/>
              </a:ext>
            </a:extLst>
          </p:cNvPr>
          <p:cNvPicPr>
            <a:picLocks noChangeAspect="1"/>
          </p:cNvPicPr>
          <p:nvPr/>
        </p:nvPicPr>
        <p:blipFill>
          <a:blip r:embed="rId2"/>
          <a:stretch>
            <a:fillRect/>
          </a:stretch>
        </p:blipFill>
        <p:spPr>
          <a:xfrm>
            <a:off x="1645257" y="996852"/>
            <a:ext cx="8736700" cy="5459828"/>
          </a:xfrm>
          <a:prstGeom prst="rect">
            <a:avLst/>
          </a:prstGeom>
        </p:spPr>
      </p:pic>
      <p:sp>
        <p:nvSpPr>
          <p:cNvPr id="5" name="CuadroTexto 4">
            <a:extLst>
              <a:ext uri="{FF2B5EF4-FFF2-40B4-BE49-F238E27FC236}">
                <a16:creationId xmlns:a16="http://schemas.microsoft.com/office/drawing/2014/main" id="{D05DB8F1-9DA6-A64A-FAAE-857DD7FFEF7F}"/>
              </a:ext>
            </a:extLst>
          </p:cNvPr>
          <p:cNvSpPr txBox="1"/>
          <p:nvPr/>
        </p:nvSpPr>
        <p:spPr>
          <a:xfrm>
            <a:off x="1810043" y="4600135"/>
            <a:ext cx="2813538" cy="1015663"/>
          </a:xfrm>
          <a:prstGeom prst="rect">
            <a:avLst/>
          </a:prstGeom>
          <a:solidFill>
            <a:schemeClr val="bg1"/>
          </a:solidFill>
        </p:spPr>
        <p:txBody>
          <a:bodyPr wrap="square" rtlCol="0">
            <a:spAutoFit/>
          </a:bodyPr>
          <a:lstStyle/>
          <a:p>
            <a:r>
              <a:rPr lang="es-ES_tradnl" sz="1200" dirty="0"/>
              <a:t>SE 1</a:t>
            </a:r>
          </a:p>
          <a:p>
            <a:r>
              <a:rPr lang="es-ES_tradnl" sz="1200" dirty="0"/>
              <a:t>T: BLOQUEAR</a:t>
            </a:r>
          </a:p>
          <a:p>
            <a:r>
              <a:rPr lang="es-ES_tradnl" sz="1200" dirty="0"/>
              <a:t>P: PERMITIR ME EFECTUAR LANZAMIENTO</a:t>
            </a:r>
          </a:p>
          <a:p>
            <a:endParaRPr lang="es-ES_tradnl" sz="1200" dirty="0"/>
          </a:p>
        </p:txBody>
      </p:sp>
      <p:sp>
        <p:nvSpPr>
          <p:cNvPr id="7" name="CuadroTexto 6">
            <a:extLst>
              <a:ext uri="{FF2B5EF4-FFF2-40B4-BE49-F238E27FC236}">
                <a16:creationId xmlns:a16="http://schemas.microsoft.com/office/drawing/2014/main" id="{4A30CB57-9442-AE4E-1B11-D465FA963018}"/>
              </a:ext>
            </a:extLst>
          </p:cNvPr>
          <p:cNvSpPr txBox="1"/>
          <p:nvPr/>
        </p:nvSpPr>
        <p:spPr>
          <a:xfrm>
            <a:off x="7223760" y="5214817"/>
            <a:ext cx="2813538" cy="1015663"/>
          </a:xfrm>
          <a:prstGeom prst="rect">
            <a:avLst/>
          </a:prstGeom>
          <a:solidFill>
            <a:schemeClr val="bg1"/>
          </a:solidFill>
        </p:spPr>
        <p:txBody>
          <a:bodyPr wrap="square" rtlCol="0">
            <a:spAutoFit/>
          </a:bodyPr>
          <a:lstStyle/>
          <a:p>
            <a:r>
              <a:rPr lang="es-ES_tradnl" sz="1200" dirty="0"/>
              <a:t>SE 2</a:t>
            </a:r>
          </a:p>
          <a:p>
            <a:r>
              <a:rPr lang="es-ES_tradnl" sz="1200" dirty="0"/>
              <a:t>T: FIJAR</a:t>
            </a:r>
          </a:p>
          <a:p>
            <a:r>
              <a:rPr lang="es-ES_tradnl" sz="1200" dirty="0"/>
              <a:t>P: PERMITIR ME EFECTUAR LANZAMIENTO</a:t>
            </a:r>
          </a:p>
          <a:p>
            <a:endParaRPr lang="es-ES_tradnl" sz="1200" dirty="0"/>
          </a:p>
        </p:txBody>
      </p:sp>
      <p:sp>
        <p:nvSpPr>
          <p:cNvPr id="9" name="CuadroTexto 8">
            <a:extLst>
              <a:ext uri="{FF2B5EF4-FFF2-40B4-BE49-F238E27FC236}">
                <a16:creationId xmlns:a16="http://schemas.microsoft.com/office/drawing/2014/main" id="{DC24206C-9B38-6673-1CC1-98461C198E6B}"/>
              </a:ext>
            </a:extLst>
          </p:cNvPr>
          <p:cNvSpPr txBox="1"/>
          <p:nvPr/>
        </p:nvSpPr>
        <p:spPr>
          <a:xfrm>
            <a:off x="7020289" y="3918477"/>
            <a:ext cx="2813538" cy="1015663"/>
          </a:xfrm>
          <a:prstGeom prst="rect">
            <a:avLst/>
          </a:prstGeom>
          <a:solidFill>
            <a:schemeClr val="bg1"/>
          </a:solidFill>
        </p:spPr>
        <p:txBody>
          <a:bodyPr wrap="square" rtlCol="0">
            <a:spAutoFit/>
          </a:bodyPr>
          <a:lstStyle/>
          <a:p>
            <a:r>
              <a:rPr lang="es-ES_tradnl" sz="1200" dirty="0"/>
              <a:t>SE 3</a:t>
            </a:r>
          </a:p>
          <a:p>
            <a:r>
              <a:rPr lang="es-ES_tradnl" sz="1200" dirty="0"/>
              <a:t>T: NEUTRALIZAR</a:t>
            </a:r>
          </a:p>
          <a:p>
            <a:r>
              <a:rPr lang="es-ES_tradnl" sz="1200" dirty="0"/>
              <a:t>P: PERMITIR ME EFECTUAR LANZAMIENTO</a:t>
            </a:r>
          </a:p>
          <a:p>
            <a:endParaRPr lang="es-ES_tradnl" sz="1200" dirty="0"/>
          </a:p>
        </p:txBody>
      </p:sp>
      <p:sp>
        <p:nvSpPr>
          <p:cNvPr id="14" name="CuadroTexto 13">
            <a:extLst>
              <a:ext uri="{FF2B5EF4-FFF2-40B4-BE49-F238E27FC236}">
                <a16:creationId xmlns:a16="http://schemas.microsoft.com/office/drawing/2014/main" id="{BEB038D6-2B1F-716F-2C3A-C6C8BB2CB13A}"/>
              </a:ext>
            </a:extLst>
          </p:cNvPr>
          <p:cNvSpPr txBox="1"/>
          <p:nvPr/>
        </p:nvSpPr>
        <p:spPr>
          <a:xfrm>
            <a:off x="4410222" y="2921625"/>
            <a:ext cx="2813538" cy="646331"/>
          </a:xfrm>
          <a:prstGeom prst="rect">
            <a:avLst/>
          </a:prstGeom>
          <a:solidFill>
            <a:schemeClr val="bg1"/>
          </a:solidFill>
        </p:spPr>
        <p:txBody>
          <a:bodyPr wrap="square" rtlCol="0">
            <a:spAutoFit/>
          </a:bodyPr>
          <a:lstStyle/>
          <a:p>
            <a:r>
              <a:rPr lang="es-ES_tradnl" sz="1200" dirty="0"/>
              <a:t>ME </a:t>
            </a:r>
          </a:p>
          <a:p>
            <a:r>
              <a:rPr lang="es-ES_tradnl" sz="1200" dirty="0"/>
              <a:t>T: CONECTAR RB</a:t>
            </a:r>
          </a:p>
          <a:p>
            <a:r>
              <a:rPr lang="es-ES_tradnl" sz="1200" dirty="0"/>
              <a:t>P: ANOTAR</a:t>
            </a:r>
          </a:p>
        </p:txBody>
      </p:sp>
    </p:spTree>
    <p:extLst>
      <p:ext uri="{BB962C8B-B14F-4D97-AF65-F5344CB8AC3E}">
        <p14:creationId xmlns:p14="http://schemas.microsoft.com/office/powerpoint/2010/main" val="279187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9414E-FB39-0DBA-9ED4-3D4BC4541DE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0A9C0B3-E31B-EEDF-C96C-7406BFC136FF}"/>
              </a:ext>
            </a:extLst>
          </p:cNvPr>
          <p:cNvSpPr>
            <a:spLocks noGrp="1"/>
          </p:cNvSpPr>
          <p:nvPr>
            <p:ph type="title"/>
          </p:nvPr>
        </p:nvSpPr>
        <p:spPr>
          <a:xfrm>
            <a:off x="0" y="0"/>
            <a:ext cx="12099235" cy="1325563"/>
          </a:xfrm>
        </p:spPr>
        <p:txBody>
          <a:bodyPr>
            <a:normAutofit/>
          </a:bodyPr>
          <a:lstStyle/>
          <a:p>
            <a:r>
              <a:rPr lang="es-ES_tradnl" sz="3600" dirty="0">
                <a:latin typeface="Bauhaus 93"/>
              </a:rPr>
              <a:t>CONCEPTOS CLAVES: ESFUERZO PRINCIAL</a:t>
            </a:r>
          </a:p>
        </p:txBody>
      </p:sp>
      <p:sp>
        <p:nvSpPr>
          <p:cNvPr id="8" name="CuadroTexto 7">
            <a:extLst>
              <a:ext uri="{FF2B5EF4-FFF2-40B4-BE49-F238E27FC236}">
                <a16:creationId xmlns:a16="http://schemas.microsoft.com/office/drawing/2014/main" id="{C5A5C645-9CD7-B254-83CA-CC99ABB8A4A6}"/>
              </a:ext>
            </a:extLst>
          </p:cNvPr>
          <p:cNvSpPr txBox="1"/>
          <p:nvPr/>
        </p:nvSpPr>
        <p:spPr>
          <a:xfrm>
            <a:off x="196948" y="1505243"/>
            <a:ext cx="9679766" cy="3785652"/>
          </a:xfrm>
          <a:prstGeom prst="rect">
            <a:avLst/>
          </a:prstGeom>
          <a:noFill/>
        </p:spPr>
        <p:txBody>
          <a:bodyPr wrap="none" rtlCol="0">
            <a:spAutoFit/>
          </a:bodyPr>
          <a:lstStyle/>
          <a:p>
            <a:r>
              <a:rPr lang="es-ES_tradnl" sz="2400" dirty="0"/>
              <a:t>Esfuerzo principal: cumple tarea esencial (misión)</a:t>
            </a:r>
          </a:p>
          <a:p>
            <a:endParaRPr lang="es-ES_tradnl" sz="2400" dirty="0"/>
          </a:p>
          <a:p>
            <a:r>
              <a:rPr lang="es-ES_tradnl" sz="2400" dirty="0"/>
              <a:t>Un solo esfuerzo principal activo</a:t>
            </a:r>
          </a:p>
          <a:p>
            <a:endParaRPr lang="es-ES_tradnl" sz="2400" dirty="0"/>
          </a:p>
          <a:p>
            <a:r>
              <a:rPr lang="es-ES_tradnl" sz="2400" dirty="0"/>
              <a:t>No es necesariamente el que tiene más medios, pero </a:t>
            </a:r>
            <a:r>
              <a:rPr lang="es-ES_tradnl" sz="2400" b="1" dirty="0"/>
              <a:t>todos trabajan para él </a:t>
            </a:r>
          </a:p>
          <a:p>
            <a:endParaRPr lang="es-ES_tradnl" sz="2400" b="1" dirty="0"/>
          </a:p>
          <a:p>
            <a:r>
              <a:rPr lang="es-ES_tradnl" sz="2400" dirty="0"/>
              <a:t>Alinear tareas de Esfuerzos de Apoyo (</a:t>
            </a:r>
            <a:r>
              <a:rPr lang="es-ES_tradnl" sz="2400" dirty="0" err="1"/>
              <a:t>SEs</a:t>
            </a:r>
            <a:r>
              <a:rPr lang="es-ES_tradnl" sz="2400" dirty="0"/>
              <a:t>) con tarea de ME</a:t>
            </a:r>
          </a:p>
          <a:p>
            <a:endParaRPr lang="es-ES_tradnl" sz="2400" dirty="0"/>
          </a:p>
          <a:p>
            <a:r>
              <a:rPr lang="es-ES_tradnl" sz="2400" dirty="0"/>
              <a:t>¿Puede cambiar?</a:t>
            </a:r>
          </a:p>
          <a:p>
            <a:endParaRPr lang="es-ES_tradnl" sz="2400" dirty="0"/>
          </a:p>
        </p:txBody>
      </p:sp>
    </p:spTree>
    <p:extLst>
      <p:ext uri="{BB962C8B-B14F-4D97-AF65-F5344CB8AC3E}">
        <p14:creationId xmlns:p14="http://schemas.microsoft.com/office/powerpoint/2010/main" val="25653994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6577F-8A23-83E5-89F6-E55C421EF38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1C28D10-781C-4D4C-13B7-D2C9D96B6455}"/>
              </a:ext>
            </a:extLst>
          </p:cNvPr>
          <p:cNvSpPr>
            <a:spLocks noGrp="1"/>
          </p:cNvSpPr>
          <p:nvPr>
            <p:ph type="title"/>
          </p:nvPr>
        </p:nvSpPr>
        <p:spPr>
          <a:xfrm>
            <a:off x="0" y="0"/>
            <a:ext cx="12099235" cy="1325563"/>
          </a:xfrm>
        </p:spPr>
        <p:txBody>
          <a:bodyPr>
            <a:normAutofit/>
          </a:bodyPr>
          <a:lstStyle/>
          <a:p>
            <a:r>
              <a:rPr lang="es-ES_tradnl" sz="3600" dirty="0">
                <a:latin typeface="Bauhaus 93"/>
              </a:rPr>
              <a:t>CONCEPTOS CLAVES: ESFUERZO PRINCIAL</a:t>
            </a:r>
          </a:p>
        </p:txBody>
      </p:sp>
      <p:grpSp>
        <p:nvGrpSpPr>
          <p:cNvPr id="3" name="Grupo 2">
            <a:extLst>
              <a:ext uri="{FF2B5EF4-FFF2-40B4-BE49-F238E27FC236}">
                <a16:creationId xmlns:a16="http://schemas.microsoft.com/office/drawing/2014/main" id="{AA70907B-D5D4-A3C6-882E-9580D0E9C0BA}"/>
              </a:ext>
            </a:extLst>
          </p:cNvPr>
          <p:cNvGrpSpPr/>
          <p:nvPr/>
        </p:nvGrpSpPr>
        <p:grpSpPr>
          <a:xfrm>
            <a:off x="215042" y="1629898"/>
            <a:ext cx="5880958" cy="4095653"/>
            <a:chOff x="1714163" y="996852"/>
            <a:chExt cx="8736700" cy="5459828"/>
          </a:xfrm>
        </p:grpSpPr>
        <p:pic>
          <p:nvPicPr>
            <p:cNvPr id="4" name="Imagen 3">
              <a:extLst>
                <a:ext uri="{FF2B5EF4-FFF2-40B4-BE49-F238E27FC236}">
                  <a16:creationId xmlns:a16="http://schemas.microsoft.com/office/drawing/2014/main" id="{3F8361DD-9E63-5D76-31FA-B5333E17CD6B}"/>
                </a:ext>
              </a:extLst>
            </p:cNvPr>
            <p:cNvPicPr>
              <a:picLocks noChangeAspect="1"/>
            </p:cNvPicPr>
            <p:nvPr/>
          </p:nvPicPr>
          <p:blipFill>
            <a:blip r:embed="rId2"/>
            <a:stretch>
              <a:fillRect/>
            </a:stretch>
          </p:blipFill>
          <p:spPr>
            <a:xfrm>
              <a:off x="1714163" y="996852"/>
              <a:ext cx="8736700" cy="5459828"/>
            </a:xfrm>
            <a:prstGeom prst="rect">
              <a:avLst/>
            </a:prstGeom>
          </p:spPr>
        </p:pic>
        <p:sp>
          <p:nvSpPr>
            <p:cNvPr id="5" name="CuadroTexto 4">
              <a:extLst>
                <a:ext uri="{FF2B5EF4-FFF2-40B4-BE49-F238E27FC236}">
                  <a16:creationId xmlns:a16="http://schemas.microsoft.com/office/drawing/2014/main" id="{8631ACF5-62F8-6ABE-CCF9-AFCA815BF5A4}"/>
                </a:ext>
              </a:extLst>
            </p:cNvPr>
            <p:cNvSpPr txBox="1"/>
            <p:nvPr/>
          </p:nvSpPr>
          <p:spPr>
            <a:xfrm>
              <a:off x="1810043" y="4600135"/>
              <a:ext cx="2813538" cy="943668"/>
            </a:xfrm>
            <a:prstGeom prst="rect">
              <a:avLst/>
            </a:prstGeom>
            <a:solidFill>
              <a:schemeClr val="bg1"/>
            </a:solidFill>
          </p:spPr>
          <p:txBody>
            <a:bodyPr wrap="square" rtlCol="0">
              <a:spAutoFit/>
            </a:bodyPr>
            <a:lstStyle/>
            <a:p>
              <a:r>
                <a:rPr lang="es-ES_tradnl" sz="1000" dirty="0"/>
                <a:t>SE 1</a:t>
              </a:r>
            </a:p>
            <a:p>
              <a:r>
                <a:rPr lang="es-ES_tradnl" sz="1000" dirty="0"/>
                <a:t>T: BLOQUEAR</a:t>
              </a:r>
            </a:p>
            <a:p>
              <a:r>
                <a:rPr lang="es-ES_tradnl" sz="1000" dirty="0"/>
                <a:t>P: PERMITIR QB EFECTUAR LANZAMIENTO</a:t>
              </a:r>
            </a:p>
          </p:txBody>
        </p:sp>
        <p:sp>
          <p:nvSpPr>
            <p:cNvPr id="7" name="CuadroTexto 6">
              <a:extLst>
                <a:ext uri="{FF2B5EF4-FFF2-40B4-BE49-F238E27FC236}">
                  <a16:creationId xmlns:a16="http://schemas.microsoft.com/office/drawing/2014/main" id="{F1C25057-2D95-4CBA-5C17-2A6D0590902A}"/>
                </a:ext>
              </a:extLst>
            </p:cNvPr>
            <p:cNvSpPr txBox="1"/>
            <p:nvPr/>
          </p:nvSpPr>
          <p:spPr>
            <a:xfrm>
              <a:off x="7223759" y="5214817"/>
              <a:ext cx="2813538" cy="943668"/>
            </a:xfrm>
            <a:prstGeom prst="rect">
              <a:avLst/>
            </a:prstGeom>
            <a:solidFill>
              <a:schemeClr val="bg1"/>
            </a:solidFill>
          </p:spPr>
          <p:txBody>
            <a:bodyPr wrap="square" rtlCol="0">
              <a:spAutoFit/>
            </a:bodyPr>
            <a:lstStyle/>
            <a:p>
              <a:r>
                <a:rPr lang="es-ES_tradnl" sz="1000" dirty="0"/>
                <a:t>SE 2</a:t>
              </a:r>
            </a:p>
            <a:p>
              <a:r>
                <a:rPr lang="es-ES_tradnl" sz="1000" dirty="0"/>
                <a:t>T: FIJAR</a:t>
              </a:r>
            </a:p>
            <a:p>
              <a:r>
                <a:rPr lang="es-ES_tradnl" sz="1000" dirty="0"/>
                <a:t>P: PERMITIR QB EFECTUAR LANZAMIENTO</a:t>
              </a:r>
            </a:p>
          </p:txBody>
        </p:sp>
        <p:sp>
          <p:nvSpPr>
            <p:cNvPr id="9" name="CuadroTexto 8">
              <a:extLst>
                <a:ext uri="{FF2B5EF4-FFF2-40B4-BE49-F238E27FC236}">
                  <a16:creationId xmlns:a16="http://schemas.microsoft.com/office/drawing/2014/main" id="{3ADC11C7-74D4-1C7E-38C1-D7DE7717827F}"/>
                </a:ext>
              </a:extLst>
            </p:cNvPr>
            <p:cNvSpPr txBox="1"/>
            <p:nvPr/>
          </p:nvSpPr>
          <p:spPr>
            <a:xfrm>
              <a:off x="7020290" y="3918477"/>
              <a:ext cx="2813538" cy="943668"/>
            </a:xfrm>
            <a:prstGeom prst="rect">
              <a:avLst/>
            </a:prstGeom>
            <a:solidFill>
              <a:schemeClr val="bg1"/>
            </a:solidFill>
          </p:spPr>
          <p:txBody>
            <a:bodyPr wrap="square" rtlCol="0">
              <a:spAutoFit/>
            </a:bodyPr>
            <a:lstStyle/>
            <a:p>
              <a:r>
                <a:rPr lang="es-ES_tradnl" sz="1000" dirty="0"/>
                <a:t>SE 3</a:t>
              </a:r>
            </a:p>
            <a:p>
              <a:r>
                <a:rPr lang="es-ES_tradnl" sz="1000" dirty="0"/>
                <a:t>T: NEUTRALIZAR</a:t>
              </a:r>
            </a:p>
            <a:p>
              <a:r>
                <a:rPr lang="es-ES_tradnl" sz="1000" dirty="0"/>
                <a:t>P: PERMITIR QB EFECTUAR LANZAMIENTO</a:t>
              </a:r>
            </a:p>
          </p:txBody>
        </p:sp>
        <p:sp>
          <p:nvSpPr>
            <p:cNvPr id="14" name="CuadroTexto 13">
              <a:extLst>
                <a:ext uri="{FF2B5EF4-FFF2-40B4-BE49-F238E27FC236}">
                  <a16:creationId xmlns:a16="http://schemas.microsoft.com/office/drawing/2014/main" id="{AE539B28-4111-EC06-F8A9-329AE68CE462}"/>
                </a:ext>
              </a:extLst>
            </p:cNvPr>
            <p:cNvSpPr txBox="1"/>
            <p:nvPr/>
          </p:nvSpPr>
          <p:spPr>
            <a:xfrm>
              <a:off x="3932977" y="2946464"/>
              <a:ext cx="4299071" cy="738523"/>
            </a:xfrm>
            <a:prstGeom prst="rect">
              <a:avLst/>
            </a:prstGeom>
            <a:solidFill>
              <a:schemeClr val="accent6">
                <a:lumMod val="60000"/>
                <a:lumOff val="40000"/>
              </a:schemeClr>
            </a:solidFill>
          </p:spPr>
          <p:txBody>
            <a:bodyPr wrap="square" rtlCol="0">
              <a:spAutoFit/>
            </a:bodyPr>
            <a:lstStyle/>
            <a:p>
              <a:r>
                <a:rPr lang="es-ES_tradnl" sz="1000" dirty="0"/>
                <a:t>ME </a:t>
              </a:r>
            </a:p>
            <a:p>
              <a:r>
                <a:rPr lang="es-ES_tradnl" sz="1000" dirty="0"/>
                <a:t>T: CONECTAR CON RB </a:t>
              </a:r>
            </a:p>
            <a:p>
              <a:r>
                <a:rPr lang="es-ES_tradnl" sz="1000" dirty="0"/>
                <a:t>P: GENERAR CONDICIONES PARA ANOTAR </a:t>
              </a:r>
            </a:p>
          </p:txBody>
        </p:sp>
      </p:grpSp>
      <p:pic>
        <p:nvPicPr>
          <p:cNvPr id="1026" name="Picture 2" descr="Brian Robinson: The RB's agent isn't happy with the Commanders latest  statement regarding his shooting | Marca">
            <a:extLst>
              <a:ext uri="{FF2B5EF4-FFF2-40B4-BE49-F238E27FC236}">
                <a16:creationId xmlns:a16="http://schemas.microsoft.com/office/drawing/2014/main" id="{BB98F0F5-9D36-45C3-D9EF-D5242F8CC5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2372" y="1629898"/>
            <a:ext cx="5638227" cy="4072597"/>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276650E6-9D18-3E12-3079-14C974C8F995}"/>
              </a:ext>
            </a:extLst>
          </p:cNvPr>
          <p:cNvSpPr txBox="1"/>
          <p:nvPr/>
        </p:nvSpPr>
        <p:spPr>
          <a:xfrm>
            <a:off x="7853835" y="3159068"/>
            <a:ext cx="2893845" cy="553998"/>
          </a:xfrm>
          <a:prstGeom prst="rect">
            <a:avLst/>
          </a:prstGeom>
          <a:solidFill>
            <a:schemeClr val="accent6">
              <a:lumMod val="60000"/>
              <a:lumOff val="40000"/>
            </a:schemeClr>
          </a:solidFill>
        </p:spPr>
        <p:txBody>
          <a:bodyPr wrap="square" rtlCol="0">
            <a:spAutoFit/>
          </a:bodyPr>
          <a:lstStyle/>
          <a:p>
            <a:r>
              <a:rPr lang="es-ES_tradnl" sz="1000" dirty="0"/>
              <a:t>ME </a:t>
            </a:r>
          </a:p>
          <a:p>
            <a:r>
              <a:rPr lang="es-ES_tradnl" sz="1000" dirty="0"/>
              <a:t>T: LLEVAR PELOTA A END ZONE</a:t>
            </a:r>
          </a:p>
          <a:p>
            <a:r>
              <a:rPr lang="es-ES_tradnl" sz="1000" dirty="0"/>
              <a:t>P: ANOTAR PUNTO</a:t>
            </a:r>
          </a:p>
        </p:txBody>
      </p:sp>
      <p:sp>
        <p:nvSpPr>
          <p:cNvPr id="8" name="CuadroTexto 7">
            <a:extLst>
              <a:ext uri="{FF2B5EF4-FFF2-40B4-BE49-F238E27FC236}">
                <a16:creationId xmlns:a16="http://schemas.microsoft.com/office/drawing/2014/main" id="{62961D7E-0C04-AA6E-9543-04717B1B3428}"/>
              </a:ext>
            </a:extLst>
          </p:cNvPr>
          <p:cNvSpPr txBox="1"/>
          <p:nvPr/>
        </p:nvSpPr>
        <p:spPr>
          <a:xfrm>
            <a:off x="933245" y="6020651"/>
            <a:ext cx="4444550" cy="369332"/>
          </a:xfrm>
          <a:prstGeom prst="rect">
            <a:avLst/>
          </a:prstGeom>
          <a:noFill/>
        </p:spPr>
        <p:txBody>
          <a:bodyPr wrap="none" rtlCol="0">
            <a:spAutoFit/>
          </a:bodyPr>
          <a:lstStyle/>
          <a:p>
            <a:r>
              <a:rPr lang="es-ES_tradnl" dirty="0"/>
              <a:t>FASE 1 : QB USTES ES EL ESFUERZO PRINCIPAL</a:t>
            </a:r>
          </a:p>
        </p:txBody>
      </p:sp>
      <p:sp>
        <p:nvSpPr>
          <p:cNvPr id="10" name="CuadroTexto 9">
            <a:extLst>
              <a:ext uri="{FF2B5EF4-FFF2-40B4-BE49-F238E27FC236}">
                <a16:creationId xmlns:a16="http://schemas.microsoft.com/office/drawing/2014/main" id="{CC046DF8-9296-A5F9-ED08-C9660734260E}"/>
              </a:ext>
            </a:extLst>
          </p:cNvPr>
          <p:cNvSpPr txBox="1"/>
          <p:nvPr/>
        </p:nvSpPr>
        <p:spPr>
          <a:xfrm>
            <a:off x="6939210" y="6006830"/>
            <a:ext cx="4444550" cy="369332"/>
          </a:xfrm>
          <a:prstGeom prst="rect">
            <a:avLst/>
          </a:prstGeom>
          <a:noFill/>
        </p:spPr>
        <p:txBody>
          <a:bodyPr wrap="none" rtlCol="0">
            <a:spAutoFit/>
          </a:bodyPr>
          <a:lstStyle/>
          <a:p>
            <a:r>
              <a:rPr lang="es-ES_tradnl" dirty="0"/>
              <a:t>FASE 2 : RB USTES ES EL ESFUERZO PRINCIPAL</a:t>
            </a:r>
          </a:p>
        </p:txBody>
      </p:sp>
    </p:spTree>
    <p:extLst>
      <p:ext uri="{BB962C8B-B14F-4D97-AF65-F5344CB8AC3E}">
        <p14:creationId xmlns:p14="http://schemas.microsoft.com/office/powerpoint/2010/main" val="98982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A73DD24-BF4B-E692-6A55-B9FD83FC2CC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3E937397-FC1C-7445-DB03-E62E7B4A0696}"/>
              </a:ext>
            </a:extLst>
          </p:cNvPr>
          <p:cNvSpPr>
            <a:spLocks noGrp="1"/>
          </p:cNvSpPr>
          <p:nvPr>
            <p:ph type="title"/>
          </p:nvPr>
        </p:nvSpPr>
        <p:spPr>
          <a:xfrm>
            <a:off x="0" y="0"/>
            <a:ext cx="12099235" cy="1325563"/>
          </a:xfrm>
        </p:spPr>
        <p:txBody>
          <a:bodyPr>
            <a:normAutofit/>
          </a:bodyPr>
          <a:lstStyle/>
          <a:p>
            <a:r>
              <a:rPr lang="es-ES_tradnl" sz="3600" dirty="0">
                <a:latin typeface="Bauhaus 93"/>
              </a:rPr>
              <a:t>CONCEPTOS CLAVES: ESFUERZO PRINCIAL</a:t>
            </a:r>
          </a:p>
        </p:txBody>
      </p:sp>
      <p:grpSp>
        <p:nvGrpSpPr>
          <p:cNvPr id="3" name="Grupo 2">
            <a:extLst>
              <a:ext uri="{FF2B5EF4-FFF2-40B4-BE49-F238E27FC236}">
                <a16:creationId xmlns:a16="http://schemas.microsoft.com/office/drawing/2014/main" id="{901C692B-C170-7672-DD6D-4DB0FA2783BE}"/>
              </a:ext>
            </a:extLst>
          </p:cNvPr>
          <p:cNvGrpSpPr/>
          <p:nvPr/>
        </p:nvGrpSpPr>
        <p:grpSpPr>
          <a:xfrm>
            <a:off x="215042" y="1629898"/>
            <a:ext cx="5880958" cy="4095653"/>
            <a:chOff x="1714163" y="996852"/>
            <a:chExt cx="8736700" cy="5459828"/>
          </a:xfrm>
        </p:grpSpPr>
        <p:pic>
          <p:nvPicPr>
            <p:cNvPr id="4" name="Imagen 3">
              <a:extLst>
                <a:ext uri="{FF2B5EF4-FFF2-40B4-BE49-F238E27FC236}">
                  <a16:creationId xmlns:a16="http://schemas.microsoft.com/office/drawing/2014/main" id="{EBA0CDE1-DF9C-F064-2081-DB1FC3593807}"/>
                </a:ext>
              </a:extLst>
            </p:cNvPr>
            <p:cNvPicPr>
              <a:picLocks noChangeAspect="1"/>
            </p:cNvPicPr>
            <p:nvPr/>
          </p:nvPicPr>
          <p:blipFill>
            <a:blip r:embed="rId2"/>
            <a:stretch>
              <a:fillRect/>
            </a:stretch>
          </p:blipFill>
          <p:spPr>
            <a:xfrm>
              <a:off x="1714163" y="996852"/>
              <a:ext cx="8736700" cy="5459828"/>
            </a:xfrm>
            <a:prstGeom prst="rect">
              <a:avLst/>
            </a:prstGeom>
          </p:spPr>
        </p:pic>
        <p:sp>
          <p:nvSpPr>
            <p:cNvPr id="5" name="CuadroTexto 4">
              <a:extLst>
                <a:ext uri="{FF2B5EF4-FFF2-40B4-BE49-F238E27FC236}">
                  <a16:creationId xmlns:a16="http://schemas.microsoft.com/office/drawing/2014/main" id="{5B70B7B7-9DB7-EC6D-D31D-1C253B33BC3F}"/>
                </a:ext>
              </a:extLst>
            </p:cNvPr>
            <p:cNvSpPr txBox="1"/>
            <p:nvPr/>
          </p:nvSpPr>
          <p:spPr>
            <a:xfrm>
              <a:off x="1810043" y="4600135"/>
              <a:ext cx="2813538" cy="943668"/>
            </a:xfrm>
            <a:prstGeom prst="rect">
              <a:avLst/>
            </a:prstGeom>
            <a:solidFill>
              <a:schemeClr val="bg1"/>
            </a:solidFill>
          </p:spPr>
          <p:txBody>
            <a:bodyPr wrap="square" rtlCol="0">
              <a:spAutoFit/>
            </a:bodyPr>
            <a:lstStyle/>
            <a:p>
              <a:r>
                <a:rPr lang="es-ES_tradnl" sz="1000" dirty="0"/>
                <a:t>SE 1</a:t>
              </a:r>
            </a:p>
            <a:p>
              <a:r>
                <a:rPr lang="es-ES_tradnl" sz="1000" dirty="0"/>
                <a:t>T: BLOQUEAR</a:t>
              </a:r>
            </a:p>
            <a:p>
              <a:r>
                <a:rPr lang="es-ES_tradnl" sz="1000" dirty="0"/>
                <a:t>P: PERMITIR SE4  EFECTUAR LANZAMIENTO</a:t>
              </a:r>
            </a:p>
          </p:txBody>
        </p:sp>
        <p:sp>
          <p:nvSpPr>
            <p:cNvPr id="7" name="CuadroTexto 6">
              <a:extLst>
                <a:ext uri="{FF2B5EF4-FFF2-40B4-BE49-F238E27FC236}">
                  <a16:creationId xmlns:a16="http://schemas.microsoft.com/office/drawing/2014/main" id="{3A9CD203-7899-0CAA-F432-60CDD86D0D3A}"/>
                </a:ext>
              </a:extLst>
            </p:cNvPr>
            <p:cNvSpPr txBox="1"/>
            <p:nvPr/>
          </p:nvSpPr>
          <p:spPr>
            <a:xfrm>
              <a:off x="7223759" y="5214817"/>
              <a:ext cx="2813538" cy="943668"/>
            </a:xfrm>
            <a:prstGeom prst="rect">
              <a:avLst/>
            </a:prstGeom>
            <a:solidFill>
              <a:schemeClr val="bg1"/>
            </a:solidFill>
          </p:spPr>
          <p:txBody>
            <a:bodyPr wrap="square" rtlCol="0">
              <a:spAutoFit/>
            </a:bodyPr>
            <a:lstStyle/>
            <a:p>
              <a:r>
                <a:rPr lang="es-ES_tradnl" sz="1000" dirty="0"/>
                <a:t>SE 2</a:t>
              </a:r>
            </a:p>
            <a:p>
              <a:r>
                <a:rPr lang="es-ES_tradnl" sz="1000" dirty="0"/>
                <a:t>T: FIJAR</a:t>
              </a:r>
            </a:p>
            <a:p>
              <a:r>
                <a:rPr lang="es-ES_tradnl" sz="1000" dirty="0"/>
                <a:t>P: PERMITIR SE4  EFECTUAR LANZAMIENTO</a:t>
              </a:r>
            </a:p>
          </p:txBody>
        </p:sp>
        <p:sp>
          <p:nvSpPr>
            <p:cNvPr id="9" name="CuadroTexto 8">
              <a:extLst>
                <a:ext uri="{FF2B5EF4-FFF2-40B4-BE49-F238E27FC236}">
                  <a16:creationId xmlns:a16="http://schemas.microsoft.com/office/drawing/2014/main" id="{209123E5-2630-CDF4-5D52-85D418BDFA17}"/>
                </a:ext>
              </a:extLst>
            </p:cNvPr>
            <p:cNvSpPr txBox="1"/>
            <p:nvPr/>
          </p:nvSpPr>
          <p:spPr>
            <a:xfrm>
              <a:off x="7020290" y="3918477"/>
              <a:ext cx="2813538" cy="943668"/>
            </a:xfrm>
            <a:prstGeom prst="rect">
              <a:avLst/>
            </a:prstGeom>
            <a:solidFill>
              <a:schemeClr val="bg1"/>
            </a:solidFill>
          </p:spPr>
          <p:txBody>
            <a:bodyPr wrap="square" rtlCol="0">
              <a:spAutoFit/>
            </a:bodyPr>
            <a:lstStyle/>
            <a:p>
              <a:r>
                <a:rPr lang="es-ES_tradnl" sz="1000" dirty="0"/>
                <a:t>SE 3</a:t>
              </a:r>
            </a:p>
            <a:p>
              <a:r>
                <a:rPr lang="es-ES_tradnl" sz="1000" dirty="0"/>
                <a:t>T: NEUTRALIZAR</a:t>
              </a:r>
            </a:p>
            <a:p>
              <a:r>
                <a:rPr lang="es-ES_tradnl" sz="1000" dirty="0"/>
                <a:t>P: PERMITIR SE4 EFECTUAR LANZAMIENTO</a:t>
              </a:r>
            </a:p>
          </p:txBody>
        </p:sp>
        <p:sp>
          <p:nvSpPr>
            <p:cNvPr id="14" name="CuadroTexto 13">
              <a:extLst>
                <a:ext uri="{FF2B5EF4-FFF2-40B4-BE49-F238E27FC236}">
                  <a16:creationId xmlns:a16="http://schemas.microsoft.com/office/drawing/2014/main" id="{F617396C-2F91-C9A4-A32A-921D77CFF69A}"/>
                </a:ext>
              </a:extLst>
            </p:cNvPr>
            <p:cNvSpPr txBox="1"/>
            <p:nvPr/>
          </p:nvSpPr>
          <p:spPr>
            <a:xfrm>
              <a:off x="3932977" y="2946464"/>
              <a:ext cx="4299071" cy="738523"/>
            </a:xfrm>
            <a:prstGeom prst="rect">
              <a:avLst/>
            </a:prstGeom>
            <a:solidFill>
              <a:schemeClr val="bg1"/>
            </a:solidFill>
          </p:spPr>
          <p:txBody>
            <a:bodyPr wrap="square" rtlCol="0">
              <a:spAutoFit/>
            </a:bodyPr>
            <a:lstStyle/>
            <a:p>
              <a:r>
                <a:rPr lang="es-ES_tradnl" sz="1000" dirty="0"/>
                <a:t>SE 4: </a:t>
              </a:r>
            </a:p>
            <a:p>
              <a:r>
                <a:rPr lang="es-ES_tradnl" sz="1000" dirty="0"/>
                <a:t>T: CONECTAR CON ME </a:t>
              </a:r>
            </a:p>
            <a:p>
              <a:r>
                <a:rPr lang="es-ES_tradnl" sz="1000" dirty="0"/>
                <a:t>P: GENERAR CONDICIONES PARA ANOTAR </a:t>
              </a:r>
            </a:p>
          </p:txBody>
        </p:sp>
      </p:grpSp>
      <p:pic>
        <p:nvPicPr>
          <p:cNvPr id="1026" name="Picture 2" descr="Brian Robinson: The RB's agent isn't happy with the Commanders latest  statement regarding his shooting | Marca">
            <a:extLst>
              <a:ext uri="{FF2B5EF4-FFF2-40B4-BE49-F238E27FC236}">
                <a16:creationId xmlns:a16="http://schemas.microsoft.com/office/drawing/2014/main" id="{EC2694C1-794F-EB9D-B89D-090C918E0C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2372" y="1629898"/>
            <a:ext cx="5638227" cy="4072597"/>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C54885BA-5B53-3511-0856-39971C1A813F}"/>
              </a:ext>
            </a:extLst>
          </p:cNvPr>
          <p:cNvSpPr txBox="1"/>
          <p:nvPr/>
        </p:nvSpPr>
        <p:spPr>
          <a:xfrm>
            <a:off x="7853835" y="3159068"/>
            <a:ext cx="2893845" cy="553998"/>
          </a:xfrm>
          <a:prstGeom prst="rect">
            <a:avLst/>
          </a:prstGeom>
          <a:solidFill>
            <a:schemeClr val="accent6">
              <a:lumMod val="60000"/>
              <a:lumOff val="40000"/>
            </a:schemeClr>
          </a:solidFill>
        </p:spPr>
        <p:txBody>
          <a:bodyPr wrap="square" rtlCol="0">
            <a:spAutoFit/>
          </a:bodyPr>
          <a:lstStyle/>
          <a:p>
            <a:r>
              <a:rPr lang="es-ES_tradnl" sz="1000" dirty="0"/>
              <a:t>ME </a:t>
            </a:r>
          </a:p>
          <a:p>
            <a:r>
              <a:rPr lang="es-ES_tradnl" sz="1000" dirty="0"/>
              <a:t>T: LLEVAR PELOTA A END ZONE</a:t>
            </a:r>
          </a:p>
          <a:p>
            <a:r>
              <a:rPr lang="es-ES_tradnl" sz="1000" dirty="0"/>
              <a:t>P: ANOTAR PUNTOS</a:t>
            </a:r>
          </a:p>
        </p:txBody>
      </p:sp>
    </p:spTree>
    <p:extLst>
      <p:ext uri="{BB962C8B-B14F-4D97-AF65-F5344CB8AC3E}">
        <p14:creationId xmlns:p14="http://schemas.microsoft.com/office/powerpoint/2010/main" val="5215904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26C9E-EEB1-93BD-7F80-20BD815276B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15334FF-6242-8D7F-0A08-FE137D5F7860}"/>
              </a:ext>
            </a:extLst>
          </p:cNvPr>
          <p:cNvSpPr>
            <a:spLocks noGrp="1"/>
          </p:cNvSpPr>
          <p:nvPr>
            <p:ph type="title"/>
          </p:nvPr>
        </p:nvSpPr>
        <p:spPr/>
        <p:txBody>
          <a:bodyPr/>
          <a:lstStyle/>
          <a:p>
            <a:r>
              <a:rPr lang="es-ES_tradnl" dirty="0"/>
              <a:t>T/O (Organización de tarea)</a:t>
            </a:r>
          </a:p>
        </p:txBody>
      </p:sp>
      <p:sp>
        <p:nvSpPr>
          <p:cNvPr id="3" name="Marcador de contenido 2">
            <a:extLst>
              <a:ext uri="{FF2B5EF4-FFF2-40B4-BE49-F238E27FC236}">
                <a16:creationId xmlns:a16="http://schemas.microsoft.com/office/drawing/2014/main" id="{CC400726-0C3C-FC0E-4A41-BB7CA3F18A01}"/>
              </a:ext>
            </a:extLst>
          </p:cNvPr>
          <p:cNvSpPr>
            <a:spLocks noGrp="1"/>
          </p:cNvSpPr>
          <p:nvPr>
            <p:ph idx="1"/>
          </p:nvPr>
        </p:nvSpPr>
        <p:spPr/>
        <p:txBody>
          <a:bodyPr>
            <a:normAutofit fontScale="92500" lnSpcReduction="10000"/>
          </a:bodyPr>
          <a:lstStyle/>
          <a:p>
            <a:pPr marL="0" indent="0">
              <a:buNone/>
            </a:pPr>
            <a:r>
              <a:rPr lang="es-ES_tradnl" dirty="0"/>
              <a:t>¿Cuáles son las acciones principales que ejecutare?</a:t>
            </a:r>
          </a:p>
          <a:p>
            <a:pPr marL="0" indent="0">
              <a:buNone/>
            </a:pPr>
            <a:endParaRPr lang="es-ES_tradnl" dirty="0"/>
          </a:p>
          <a:p>
            <a:pPr marL="514350" indent="-514350">
              <a:buFont typeface="+mj-lt"/>
              <a:buAutoNum type="arabicPeriod"/>
            </a:pPr>
            <a:r>
              <a:rPr lang="es-ES_tradnl" dirty="0"/>
              <a:t>Voy a </a:t>
            </a:r>
            <a:r>
              <a:rPr lang="es-ES_tradnl" b="1" dirty="0">
                <a:solidFill>
                  <a:srgbClr val="FF0000"/>
                </a:solidFill>
              </a:rPr>
              <a:t>emboscar</a:t>
            </a:r>
            <a:r>
              <a:rPr lang="es-ES_tradnl" dirty="0"/>
              <a:t> en área de seguridad. Ese será mi Esfuerzo de Apoyo número 1; y será la primera escuadra.</a:t>
            </a:r>
          </a:p>
          <a:p>
            <a:pPr marL="514350" indent="-514350">
              <a:buFont typeface="+mj-lt"/>
              <a:buAutoNum type="arabicPeriod"/>
            </a:pPr>
            <a:r>
              <a:rPr lang="es-ES_tradnl" dirty="0"/>
              <a:t>Voy a </a:t>
            </a:r>
            <a:r>
              <a:rPr lang="es-ES_tradnl" b="1" dirty="0">
                <a:solidFill>
                  <a:srgbClr val="FF0000"/>
                </a:solidFill>
              </a:rPr>
              <a:t>bloquear</a:t>
            </a:r>
            <a:r>
              <a:rPr lang="es-ES_tradnl" dirty="0"/>
              <a:t> fuerzas enemigas en cercanías del puente. Esa es mi tarea esencial. Ese será mi Esfuerzo Principal. Sera la segunda escuadra + el LAV III + la escuadra de apoyo a la maniobra</a:t>
            </a:r>
          </a:p>
          <a:p>
            <a:pPr marL="514350" indent="-514350">
              <a:buFont typeface="+mj-lt"/>
              <a:buAutoNum type="arabicPeriod"/>
            </a:pPr>
            <a:r>
              <a:rPr lang="es-ES_tradnl" dirty="0"/>
              <a:t>Voy a </a:t>
            </a:r>
            <a:r>
              <a:rPr lang="es-ES_tradnl" b="1" dirty="0">
                <a:solidFill>
                  <a:srgbClr val="FF0000"/>
                </a:solidFill>
              </a:rPr>
              <a:t>atacar por fuego </a:t>
            </a:r>
            <a:r>
              <a:rPr lang="es-ES_tradnl" dirty="0"/>
              <a:t>intentos de cruce de rio: Ese será mi esfuerzo de apoyo número 2. Será el primer equipo de la tercera escuadra motorizadas en </a:t>
            </a:r>
            <a:r>
              <a:rPr lang="es-ES_tradnl" dirty="0" err="1"/>
              <a:t>KLTVs</a:t>
            </a:r>
            <a:r>
              <a:rPr lang="es-ES_tradnl" dirty="0"/>
              <a:t> con AAM.</a:t>
            </a:r>
          </a:p>
          <a:p>
            <a:pPr marL="514350" indent="-514350">
              <a:buFont typeface="+mj-lt"/>
              <a:buAutoNum type="arabicPeriod"/>
            </a:pPr>
            <a:r>
              <a:rPr lang="es-ES_tradnl" dirty="0"/>
              <a:t>Mi </a:t>
            </a:r>
            <a:r>
              <a:rPr lang="es-ES_tradnl" b="1" dirty="0">
                <a:solidFill>
                  <a:srgbClr val="FF0000"/>
                </a:solidFill>
              </a:rPr>
              <a:t>reserva</a:t>
            </a:r>
            <a:r>
              <a:rPr lang="es-ES_tradnl" dirty="0"/>
              <a:t> será el segundo equipo de la tercera escuadra.</a:t>
            </a:r>
          </a:p>
        </p:txBody>
      </p:sp>
    </p:spTree>
    <p:extLst>
      <p:ext uri="{BB962C8B-B14F-4D97-AF65-F5344CB8AC3E}">
        <p14:creationId xmlns:p14="http://schemas.microsoft.com/office/powerpoint/2010/main" val="3764030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19533-5CE5-1E00-901F-2EDD447BB2C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57BF886-3632-6A9E-6C70-14E4E31DADA9}"/>
              </a:ext>
            </a:extLst>
          </p:cNvPr>
          <p:cNvSpPr>
            <a:spLocks noGrp="1"/>
          </p:cNvSpPr>
          <p:nvPr>
            <p:ph type="title"/>
          </p:nvPr>
        </p:nvSpPr>
        <p:spPr/>
        <p:txBody>
          <a:bodyPr/>
          <a:lstStyle/>
          <a:p>
            <a:r>
              <a:rPr lang="es-ES_tradnl" dirty="0"/>
              <a:t>T/O (Organización de tarea)</a:t>
            </a:r>
          </a:p>
        </p:txBody>
      </p:sp>
      <p:sp>
        <p:nvSpPr>
          <p:cNvPr id="3" name="Marcador de contenido 2">
            <a:extLst>
              <a:ext uri="{FF2B5EF4-FFF2-40B4-BE49-F238E27FC236}">
                <a16:creationId xmlns:a16="http://schemas.microsoft.com/office/drawing/2014/main" id="{5687E1FE-8C8C-2DCE-AA09-889CCB474E93}"/>
              </a:ext>
            </a:extLst>
          </p:cNvPr>
          <p:cNvSpPr>
            <a:spLocks noGrp="1"/>
          </p:cNvSpPr>
          <p:nvPr>
            <p:ph idx="1"/>
          </p:nvPr>
        </p:nvSpPr>
        <p:spPr/>
        <p:txBody>
          <a:bodyPr>
            <a:normAutofit/>
          </a:bodyPr>
          <a:lstStyle/>
          <a:p>
            <a:pPr marL="0" indent="0">
              <a:buNone/>
            </a:pPr>
            <a:r>
              <a:rPr lang="es-ES_tradnl" dirty="0"/>
              <a:t>¿Cómo se ve esto gráficamente?</a:t>
            </a:r>
          </a:p>
          <a:p>
            <a:pPr marL="0" indent="0">
              <a:buNone/>
            </a:pPr>
            <a:endParaRPr lang="es-ES_tradnl" dirty="0"/>
          </a:p>
          <a:p>
            <a:pPr marL="0" indent="0">
              <a:buNone/>
            </a:pPr>
            <a:endParaRPr lang="es-ES_tradnl" dirty="0"/>
          </a:p>
        </p:txBody>
      </p:sp>
      <p:sp>
        <p:nvSpPr>
          <p:cNvPr id="30" name="CuadroTexto 29">
            <a:extLst>
              <a:ext uri="{FF2B5EF4-FFF2-40B4-BE49-F238E27FC236}">
                <a16:creationId xmlns:a16="http://schemas.microsoft.com/office/drawing/2014/main" id="{8117572F-F32D-FD7D-6462-C894EC40B773}"/>
              </a:ext>
            </a:extLst>
          </p:cNvPr>
          <p:cNvSpPr txBox="1"/>
          <p:nvPr/>
        </p:nvSpPr>
        <p:spPr>
          <a:xfrm>
            <a:off x="7494556" y="902295"/>
            <a:ext cx="4455515" cy="923330"/>
          </a:xfrm>
          <a:prstGeom prst="rect">
            <a:avLst/>
          </a:prstGeom>
          <a:noFill/>
          <a:ln w="38100">
            <a:solidFill>
              <a:srgbClr val="C00000"/>
            </a:solidFill>
          </a:ln>
        </p:spPr>
        <p:txBody>
          <a:bodyPr wrap="none" rtlCol="0">
            <a:spAutoFit/>
          </a:bodyPr>
          <a:lstStyle/>
          <a:p>
            <a:r>
              <a:rPr lang="es-ES_tradnl" dirty="0"/>
              <a:t>TODOS LOS PROPOSTIOS ALIENADOS</a:t>
            </a:r>
          </a:p>
          <a:p>
            <a:r>
              <a:rPr lang="es-ES_tradnl" dirty="0"/>
              <a:t>A LA MISIÓN. TODOS LOS PROPOSITOS</a:t>
            </a:r>
          </a:p>
          <a:p>
            <a:r>
              <a:rPr lang="es-ES_tradnl" dirty="0"/>
              <a:t>DE LOS </a:t>
            </a:r>
            <a:r>
              <a:rPr lang="es-ES_tradnl" dirty="0" err="1"/>
              <a:t>SEs</a:t>
            </a:r>
            <a:r>
              <a:rPr lang="es-ES_tradnl" dirty="0"/>
              <a:t> Y RESERVA, ALINEADOS AL ME</a:t>
            </a:r>
          </a:p>
        </p:txBody>
      </p:sp>
      <p:grpSp>
        <p:nvGrpSpPr>
          <p:cNvPr id="4" name="Grupo 3">
            <a:extLst>
              <a:ext uri="{FF2B5EF4-FFF2-40B4-BE49-F238E27FC236}">
                <a16:creationId xmlns:a16="http://schemas.microsoft.com/office/drawing/2014/main" id="{E038886A-B1BA-9C02-1031-73A6503DBF54}"/>
              </a:ext>
            </a:extLst>
          </p:cNvPr>
          <p:cNvGrpSpPr/>
          <p:nvPr/>
        </p:nvGrpSpPr>
        <p:grpSpPr>
          <a:xfrm>
            <a:off x="439937" y="2156133"/>
            <a:ext cx="11752063" cy="4319477"/>
            <a:chOff x="439937" y="2156133"/>
            <a:chExt cx="11752063" cy="4319477"/>
          </a:xfrm>
        </p:grpSpPr>
        <p:pic>
          <p:nvPicPr>
            <p:cNvPr id="15" name="Imagen 14">
              <a:extLst>
                <a:ext uri="{FF2B5EF4-FFF2-40B4-BE49-F238E27FC236}">
                  <a16:creationId xmlns:a16="http://schemas.microsoft.com/office/drawing/2014/main" id="{69F94921-C650-3316-2D4D-FEE16B589F64}"/>
                </a:ext>
              </a:extLst>
            </p:cNvPr>
            <p:cNvPicPr>
              <a:picLocks noChangeAspect="1"/>
            </p:cNvPicPr>
            <p:nvPr/>
          </p:nvPicPr>
          <p:blipFill>
            <a:blip r:embed="rId2"/>
            <a:stretch>
              <a:fillRect/>
            </a:stretch>
          </p:blipFill>
          <p:spPr>
            <a:xfrm>
              <a:off x="4785716" y="2156133"/>
              <a:ext cx="1361281" cy="816769"/>
            </a:xfrm>
            <a:prstGeom prst="rect">
              <a:avLst/>
            </a:prstGeom>
          </p:spPr>
        </p:pic>
        <p:sp>
          <p:nvSpPr>
            <p:cNvPr id="21" name="CuadroTexto 20">
              <a:extLst>
                <a:ext uri="{FF2B5EF4-FFF2-40B4-BE49-F238E27FC236}">
                  <a16:creationId xmlns:a16="http://schemas.microsoft.com/office/drawing/2014/main" id="{5A1CCDC8-9C2E-CCFB-BE0C-82B97B0FDCB7}"/>
                </a:ext>
              </a:extLst>
            </p:cNvPr>
            <p:cNvSpPr txBox="1"/>
            <p:nvPr/>
          </p:nvSpPr>
          <p:spPr>
            <a:xfrm>
              <a:off x="5967807" y="2534926"/>
              <a:ext cx="6029325" cy="523220"/>
            </a:xfrm>
            <a:prstGeom prst="rect">
              <a:avLst/>
            </a:prstGeom>
            <a:noFill/>
          </p:spPr>
          <p:txBody>
            <a:bodyPr wrap="square" rtlCol="0">
              <a:spAutoFit/>
            </a:bodyPr>
            <a:lstStyle/>
            <a:p>
              <a:r>
                <a:rPr lang="es-ES_tradnl" sz="1400" dirty="0"/>
                <a:t>T: Bloquear fuerzas enemigas IVO puente Alfa a contar 121900</a:t>
              </a:r>
            </a:p>
            <a:p>
              <a:r>
                <a:rPr lang="es-ES_tradnl" sz="1400" b="1" dirty="0"/>
                <a:t>P: Impedir que fuerzas adversarias interfieran con maniobra del </a:t>
              </a:r>
              <a:r>
                <a:rPr lang="es-ES_tradnl" sz="1400" b="1" dirty="0" err="1"/>
                <a:t>Bn</a:t>
              </a:r>
              <a:r>
                <a:rPr lang="es-ES_tradnl" sz="1400" b="1" dirty="0"/>
                <a:t> ME.</a:t>
              </a:r>
            </a:p>
          </p:txBody>
        </p:sp>
        <p:sp>
          <p:nvSpPr>
            <p:cNvPr id="22" name="CuadroTexto 21">
              <a:extLst>
                <a:ext uri="{FF2B5EF4-FFF2-40B4-BE49-F238E27FC236}">
                  <a16:creationId xmlns:a16="http://schemas.microsoft.com/office/drawing/2014/main" id="{BAAADEA5-C6C5-FF71-3489-625DDED3ADC7}"/>
                </a:ext>
              </a:extLst>
            </p:cNvPr>
            <p:cNvSpPr txBox="1"/>
            <p:nvPr/>
          </p:nvSpPr>
          <p:spPr>
            <a:xfrm>
              <a:off x="439937" y="5513834"/>
              <a:ext cx="2680932" cy="830997"/>
            </a:xfrm>
            <a:prstGeom prst="rect">
              <a:avLst/>
            </a:prstGeom>
            <a:noFill/>
          </p:spPr>
          <p:txBody>
            <a:bodyPr wrap="square" rtlCol="0">
              <a:spAutoFit/>
            </a:bodyPr>
            <a:lstStyle/>
            <a:p>
              <a:r>
                <a:rPr lang="es-ES_tradnl" sz="1200" dirty="0"/>
                <a:t>T: Bloquear puente Alfa a contar 121900</a:t>
              </a:r>
            </a:p>
            <a:p>
              <a:r>
                <a:rPr lang="es-ES_tradnl" sz="1200" b="1" dirty="0"/>
                <a:t>P: Negar cruce de fuerzas enemiga hacia rivera este</a:t>
              </a:r>
            </a:p>
          </p:txBody>
        </p:sp>
        <p:sp>
          <p:nvSpPr>
            <p:cNvPr id="23" name="CuadroTexto 22">
              <a:extLst>
                <a:ext uri="{FF2B5EF4-FFF2-40B4-BE49-F238E27FC236}">
                  <a16:creationId xmlns:a16="http://schemas.microsoft.com/office/drawing/2014/main" id="{FD314462-8894-7193-DB36-F7957DAEEF1D}"/>
                </a:ext>
              </a:extLst>
            </p:cNvPr>
            <p:cNvSpPr txBox="1"/>
            <p:nvPr/>
          </p:nvSpPr>
          <p:spPr>
            <a:xfrm>
              <a:off x="4177807" y="5459947"/>
              <a:ext cx="2404662" cy="1015663"/>
            </a:xfrm>
            <a:prstGeom prst="rect">
              <a:avLst/>
            </a:prstGeom>
            <a:noFill/>
          </p:spPr>
          <p:txBody>
            <a:bodyPr wrap="square" rtlCol="0">
              <a:spAutoFit/>
            </a:bodyPr>
            <a:lstStyle/>
            <a:p>
              <a:r>
                <a:rPr lang="es-ES_tradnl" sz="1200" dirty="0"/>
                <a:t>T: Emboscar fuerzas enemigas al oeste de puente alfa a contar 121700</a:t>
              </a:r>
            </a:p>
            <a:p>
              <a:r>
                <a:rPr lang="es-ES_tradnl" sz="1200" b="1" dirty="0"/>
                <a:t>P: Debilitar enemigo que intenten cruzar hacia rivera este </a:t>
              </a:r>
            </a:p>
          </p:txBody>
        </p:sp>
        <p:sp>
          <p:nvSpPr>
            <p:cNvPr id="24" name="CuadroTexto 23">
              <a:extLst>
                <a:ext uri="{FF2B5EF4-FFF2-40B4-BE49-F238E27FC236}">
                  <a16:creationId xmlns:a16="http://schemas.microsoft.com/office/drawing/2014/main" id="{AD3D6CA9-3999-D193-9577-C4FB73D7494A}"/>
                </a:ext>
              </a:extLst>
            </p:cNvPr>
            <p:cNvSpPr txBox="1"/>
            <p:nvPr/>
          </p:nvSpPr>
          <p:spPr>
            <a:xfrm>
              <a:off x="9787338" y="5312571"/>
              <a:ext cx="2404662" cy="954107"/>
            </a:xfrm>
            <a:prstGeom prst="rect">
              <a:avLst/>
            </a:prstGeom>
            <a:noFill/>
          </p:spPr>
          <p:txBody>
            <a:bodyPr wrap="square" rtlCol="0">
              <a:spAutoFit/>
            </a:bodyPr>
            <a:lstStyle/>
            <a:p>
              <a:r>
                <a:rPr lang="es-ES_tradnl" sz="1400" dirty="0"/>
                <a:t>BPT ser empleado en apoyo a siguientes prioridades:</a:t>
              </a:r>
            </a:p>
            <a:p>
              <a:r>
                <a:rPr lang="es-ES_tradnl" sz="1400" b="1" dirty="0"/>
                <a:t>ME </a:t>
              </a:r>
            </a:p>
            <a:p>
              <a:r>
                <a:rPr lang="es-ES_tradnl" sz="1400" dirty="0"/>
                <a:t>SE3</a:t>
              </a:r>
            </a:p>
          </p:txBody>
        </p:sp>
        <p:sp>
          <p:nvSpPr>
            <p:cNvPr id="25" name="CuadroTexto 24">
              <a:extLst>
                <a:ext uri="{FF2B5EF4-FFF2-40B4-BE49-F238E27FC236}">
                  <a16:creationId xmlns:a16="http://schemas.microsoft.com/office/drawing/2014/main" id="{DA68777C-902B-A087-96CA-67298ADE1C52}"/>
                </a:ext>
              </a:extLst>
            </p:cNvPr>
            <p:cNvSpPr txBox="1"/>
            <p:nvPr/>
          </p:nvSpPr>
          <p:spPr>
            <a:xfrm>
              <a:off x="6980732" y="5381629"/>
              <a:ext cx="2404662" cy="1046440"/>
            </a:xfrm>
            <a:prstGeom prst="rect">
              <a:avLst/>
            </a:prstGeom>
            <a:noFill/>
          </p:spPr>
          <p:txBody>
            <a:bodyPr wrap="square" rtlCol="0">
              <a:spAutoFit/>
            </a:bodyPr>
            <a:lstStyle/>
            <a:p>
              <a:r>
                <a:rPr lang="es-ES_tradnl" sz="1400" dirty="0"/>
                <a:t>T</a:t>
              </a:r>
              <a:r>
                <a:rPr lang="es-ES_tradnl" sz="1200" dirty="0"/>
                <a:t>: Atacar por fuego fuerzas enemigas que crucen vía rio IVO puente alfa a contar 121900</a:t>
              </a:r>
            </a:p>
            <a:p>
              <a:r>
                <a:rPr lang="es-ES_tradnl" sz="1200" b="1" dirty="0"/>
                <a:t>P: limitar cruce enemigo que no puedan ser contenidas por ME </a:t>
              </a:r>
            </a:p>
          </p:txBody>
        </p:sp>
        <p:sp>
          <p:nvSpPr>
            <p:cNvPr id="26" name="CuadroTexto 25">
              <a:extLst>
                <a:ext uri="{FF2B5EF4-FFF2-40B4-BE49-F238E27FC236}">
                  <a16:creationId xmlns:a16="http://schemas.microsoft.com/office/drawing/2014/main" id="{F75FF200-AF58-4843-D8ED-BCA32C8A9593}"/>
                </a:ext>
              </a:extLst>
            </p:cNvPr>
            <p:cNvSpPr txBox="1"/>
            <p:nvPr/>
          </p:nvSpPr>
          <p:spPr>
            <a:xfrm>
              <a:off x="1627980" y="3772218"/>
              <a:ext cx="542136" cy="369332"/>
            </a:xfrm>
            <a:prstGeom prst="rect">
              <a:avLst/>
            </a:prstGeom>
            <a:noFill/>
          </p:spPr>
          <p:txBody>
            <a:bodyPr wrap="none" rtlCol="0">
              <a:spAutoFit/>
            </a:bodyPr>
            <a:lstStyle/>
            <a:p>
              <a:r>
                <a:rPr lang="es-ES_tradnl" dirty="0"/>
                <a:t>ME </a:t>
              </a:r>
            </a:p>
          </p:txBody>
        </p:sp>
        <p:sp>
          <p:nvSpPr>
            <p:cNvPr id="27" name="CuadroTexto 26">
              <a:extLst>
                <a:ext uri="{FF2B5EF4-FFF2-40B4-BE49-F238E27FC236}">
                  <a16:creationId xmlns:a16="http://schemas.microsoft.com/office/drawing/2014/main" id="{3436DD62-F5B8-66AC-DFE9-532083A4D2AC}"/>
                </a:ext>
              </a:extLst>
            </p:cNvPr>
            <p:cNvSpPr txBox="1"/>
            <p:nvPr/>
          </p:nvSpPr>
          <p:spPr>
            <a:xfrm>
              <a:off x="5109070" y="3773608"/>
              <a:ext cx="566181" cy="369332"/>
            </a:xfrm>
            <a:prstGeom prst="rect">
              <a:avLst/>
            </a:prstGeom>
            <a:noFill/>
          </p:spPr>
          <p:txBody>
            <a:bodyPr wrap="none" rtlCol="0">
              <a:spAutoFit/>
            </a:bodyPr>
            <a:lstStyle/>
            <a:p>
              <a:r>
                <a:rPr lang="es-ES_tradnl" dirty="0"/>
                <a:t>SE1</a:t>
              </a:r>
            </a:p>
          </p:txBody>
        </p:sp>
        <p:sp>
          <p:nvSpPr>
            <p:cNvPr id="28" name="CuadroTexto 27">
              <a:extLst>
                <a:ext uri="{FF2B5EF4-FFF2-40B4-BE49-F238E27FC236}">
                  <a16:creationId xmlns:a16="http://schemas.microsoft.com/office/drawing/2014/main" id="{D4652CB0-E260-30ED-39D8-012F0D9B6336}"/>
                </a:ext>
              </a:extLst>
            </p:cNvPr>
            <p:cNvSpPr txBox="1"/>
            <p:nvPr/>
          </p:nvSpPr>
          <p:spPr>
            <a:xfrm>
              <a:off x="7734380" y="3765868"/>
              <a:ext cx="566181" cy="369332"/>
            </a:xfrm>
            <a:prstGeom prst="rect">
              <a:avLst/>
            </a:prstGeom>
            <a:noFill/>
          </p:spPr>
          <p:txBody>
            <a:bodyPr wrap="none" rtlCol="0">
              <a:spAutoFit/>
            </a:bodyPr>
            <a:lstStyle/>
            <a:p>
              <a:r>
                <a:rPr lang="es-ES_tradnl" dirty="0"/>
                <a:t>SE2</a:t>
              </a:r>
            </a:p>
          </p:txBody>
        </p:sp>
        <p:sp>
          <p:nvSpPr>
            <p:cNvPr id="29" name="CuadroTexto 28">
              <a:extLst>
                <a:ext uri="{FF2B5EF4-FFF2-40B4-BE49-F238E27FC236}">
                  <a16:creationId xmlns:a16="http://schemas.microsoft.com/office/drawing/2014/main" id="{1C6981F6-4516-B9ED-9857-93729C6AA4A2}"/>
                </a:ext>
              </a:extLst>
            </p:cNvPr>
            <p:cNvSpPr txBox="1"/>
            <p:nvPr/>
          </p:nvSpPr>
          <p:spPr>
            <a:xfrm>
              <a:off x="10107291" y="3871435"/>
              <a:ext cx="1111907" cy="369332"/>
            </a:xfrm>
            <a:prstGeom prst="rect">
              <a:avLst/>
            </a:prstGeom>
            <a:noFill/>
          </p:spPr>
          <p:txBody>
            <a:bodyPr wrap="none" rtlCol="0">
              <a:spAutoFit/>
            </a:bodyPr>
            <a:lstStyle/>
            <a:p>
              <a:r>
                <a:rPr lang="es-ES_tradnl" dirty="0"/>
                <a:t>RESERVA</a:t>
              </a:r>
            </a:p>
          </p:txBody>
        </p:sp>
        <p:cxnSp>
          <p:nvCxnSpPr>
            <p:cNvPr id="32" name="Conector recto 31">
              <a:extLst>
                <a:ext uri="{FF2B5EF4-FFF2-40B4-BE49-F238E27FC236}">
                  <a16:creationId xmlns:a16="http://schemas.microsoft.com/office/drawing/2014/main" id="{E4A21748-36C5-8D93-2345-3B8A2F70F0FB}"/>
                </a:ext>
              </a:extLst>
            </p:cNvPr>
            <p:cNvCxnSpPr/>
            <p:nvPr/>
          </p:nvCxnSpPr>
          <p:spPr>
            <a:xfrm>
              <a:off x="5466357" y="3228975"/>
              <a:ext cx="0" cy="200025"/>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Conector recto 32">
              <a:extLst>
                <a:ext uri="{FF2B5EF4-FFF2-40B4-BE49-F238E27FC236}">
                  <a16:creationId xmlns:a16="http://schemas.microsoft.com/office/drawing/2014/main" id="{89E69F64-310E-6182-8F1B-5FF81ADC8189}"/>
                </a:ext>
              </a:extLst>
            </p:cNvPr>
            <p:cNvCxnSpPr>
              <a:cxnSpLocks/>
            </p:cNvCxnSpPr>
            <p:nvPr/>
          </p:nvCxnSpPr>
          <p:spPr>
            <a:xfrm>
              <a:off x="1780403" y="3438525"/>
              <a:ext cx="888284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Conector recto 37">
              <a:extLst>
                <a:ext uri="{FF2B5EF4-FFF2-40B4-BE49-F238E27FC236}">
                  <a16:creationId xmlns:a16="http://schemas.microsoft.com/office/drawing/2014/main" id="{F91EC214-9EA4-400F-0702-D45BBC7CC198}"/>
                </a:ext>
              </a:extLst>
            </p:cNvPr>
            <p:cNvCxnSpPr>
              <a:cxnSpLocks/>
            </p:cNvCxnSpPr>
            <p:nvPr/>
          </p:nvCxnSpPr>
          <p:spPr>
            <a:xfrm>
              <a:off x="1784172" y="3429000"/>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Conector recto 39">
              <a:extLst>
                <a:ext uri="{FF2B5EF4-FFF2-40B4-BE49-F238E27FC236}">
                  <a16:creationId xmlns:a16="http://schemas.microsoft.com/office/drawing/2014/main" id="{C59CBFF6-0415-173A-7587-9C3623EC952D}"/>
                </a:ext>
              </a:extLst>
            </p:cNvPr>
            <p:cNvCxnSpPr>
              <a:cxnSpLocks/>
            </p:cNvCxnSpPr>
            <p:nvPr/>
          </p:nvCxnSpPr>
          <p:spPr>
            <a:xfrm>
              <a:off x="5459829"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Conector recto 40">
              <a:extLst>
                <a:ext uri="{FF2B5EF4-FFF2-40B4-BE49-F238E27FC236}">
                  <a16:creationId xmlns:a16="http://schemas.microsoft.com/office/drawing/2014/main" id="{D6BEFBFC-144B-6056-FF72-FEFB0FC02A5A}"/>
                </a:ext>
              </a:extLst>
            </p:cNvPr>
            <p:cNvCxnSpPr>
              <a:cxnSpLocks/>
            </p:cNvCxnSpPr>
            <p:nvPr/>
          </p:nvCxnSpPr>
          <p:spPr>
            <a:xfrm>
              <a:off x="8010942" y="3438525"/>
              <a:ext cx="0" cy="384493"/>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Conector recto 41">
              <a:extLst>
                <a:ext uri="{FF2B5EF4-FFF2-40B4-BE49-F238E27FC236}">
                  <a16:creationId xmlns:a16="http://schemas.microsoft.com/office/drawing/2014/main" id="{0341764D-B177-8A65-B999-A7AA0943EA00}"/>
                </a:ext>
              </a:extLst>
            </p:cNvPr>
            <p:cNvCxnSpPr>
              <a:cxnSpLocks/>
            </p:cNvCxnSpPr>
            <p:nvPr/>
          </p:nvCxnSpPr>
          <p:spPr>
            <a:xfrm>
              <a:off x="10663244" y="3438525"/>
              <a:ext cx="0" cy="384493"/>
            </a:xfrm>
            <a:prstGeom prst="line">
              <a:avLst/>
            </a:prstGeom>
          </p:spPr>
          <p:style>
            <a:lnRef idx="2">
              <a:schemeClr val="accent1"/>
            </a:lnRef>
            <a:fillRef idx="0">
              <a:schemeClr val="accent1"/>
            </a:fillRef>
            <a:effectRef idx="1">
              <a:schemeClr val="accent1"/>
            </a:effectRef>
            <a:fontRef idx="minor">
              <a:schemeClr val="tx1"/>
            </a:fontRef>
          </p:style>
        </p:cxnSp>
      </p:grpSp>
      <p:pic>
        <p:nvPicPr>
          <p:cNvPr id="7" name="Imagen 6">
            <a:extLst>
              <a:ext uri="{FF2B5EF4-FFF2-40B4-BE49-F238E27FC236}">
                <a16:creationId xmlns:a16="http://schemas.microsoft.com/office/drawing/2014/main" id="{31D80598-B463-6C14-B1A6-C8E591AA03B2}"/>
              </a:ext>
            </a:extLst>
          </p:cNvPr>
          <p:cNvPicPr>
            <a:picLocks noChangeAspect="1"/>
          </p:cNvPicPr>
          <p:nvPr/>
        </p:nvPicPr>
        <p:blipFill>
          <a:blip r:embed="rId3"/>
          <a:stretch>
            <a:fillRect/>
          </a:stretch>
        </p:blipFill>
        <p:spPr>
          <a:xfrm>
            <a:off x="965793" y="4290918"/>
            <a:ext cx="1587500" cy="952500"/>
          </a:xfrm>
          <a:prstGeom prst="rect">
            <a:avLst/>
          </a:prstGeom>
        </p:spPr>
      </p:pic>
      <p:pic>
        <p:nvPicPr>
          <p:cNvPr id="10" name="Imagen 9">
            <a:extLst>
              <a:ext uri="{FF2B5EF4-FFF2-40B4-BE49-F238E27FC236}">
                <a16:creationId xmlns:a16="http://schemas.microsoft.com/office/drawing/2014/main" id="{2A8789CC-5178-F392-7145-39CF9711FD30}"/>
              </a:ext>
            </a:extLst>
          </p:cNvPr>
          <p:cNvPicPr>
            <a:picLocks noChangeAspect="1"/>
          </p:cNvPicPr>
          <p:nvPr/>
        </p:nvPicPr>
        <p:blipFill>
          <a:blip r:embed="rId4"/>
          <a:stretch>
            <a:fillRect/>
          </a:stretch>
        </p:blipFill>
        <p:spPr>
          <a:xfrm>
            <a:off x="7255159" y="4211925"/>
            <a:ext cx="1587500" cy="952500"/>
          </a:xfrm>
          <a:prstGeom prst="rect">
            <a:avLst/>
          </a:prstGeom>
        </p:spPr>
      </p:pic>
      <p:pic>
        <p:nvPicPr>
          <p:cNvPr id="31" name="Imagen 30">
            <a:extLst>
              <a:ext uri="{FF2B5EF4-FFF2-40B4-BE49-F238E27FC236}">
                <a16:creationId xmlns:a16="http://schemas.microsoft.com/office/drawing/2014/main" id="{3BE967F2-C1D5-B079-D32C-5B6DF2AC1E22}"/>
              </a:ext>
            </a:extLst>
          </p:cNvPr>
          <p:cNvPicPr>
            <a:picLocks noChangeAspect="1"/>
          </p:cNvPicPr>
          <p:nvPr/>
        </p:nvPicPr>
        <p:blipFill>
          <a:blip r:embed="rId5"/>
          <a:stretch>
            <a:fillRect/>
          </a:stretch>
        </p:blipFill>
        <p:spPr>
          <a:xfrm>
            <a:off x="2029369" y="4374852"/>
            <a:ext cx="1587500" cy="952500"/>
          </a:xfrm>
          <a:prstGeom prst="rect">
            <a:avLst/>
          </a:prstGeom>
        </p:spPr>
      </p:pic>
      <p:pic>
        <p:nvPicPr>
          <p:cNvPr id="35" name="Imagen 34">
            <a:extLst>
              <a:ext uri="{FF2B5EF4-FFF2-40B4-BE49-F238E27FC236}">
                <a16:creationId xmlns:a16="http://schemas.microsoft.com/office/drawing/2014/main" id="{46DFD8C6-EAA9-B430-4EF1-73555A87CAE2}"/>
              </a:ext>
            </a:extLst>
          </p:cNvPr>
          <p:cNvPicPr>
            <a:picLocks noChangeAspect="1"/>
          </p:cNvPicPr>
          <p:nvPr/>
        </p:nvPicPr>
        <p:blipFill>
          <a:blip r:embed="rId6"/>
          <a:stretch>
            <a:fillRect/>
          </a:stretch>
        </p:blipFill>
        <p:spPr>
          <a:xfrm>
            <a:off x="0" y="4355554"/>
            <a:ext cx="1361280" cy="816768"/>
          </a:xfrm>
          <a:prstGeom prst="rect">
            <a:avLst/>
          </a:prstGeom>
        </p:spPr>
      </p:pic>
      <p:pic>
        <p:nvPicPr>
          <p:cNvPr id="36" name="Imagen 35">
            <a:extLst>
              <a:ext uri="{FF2B5EF4-FFF2-40B4-BE49-F238E27FC236}">
                <a16:creationId xmlns:a16="http://schemas.microsoft.com/office/drawing/2014/main" id="{F6026506-697A-7857-8034-9878A5818035}"/>
              </a:ext>
            </a:extLst>
          </p:cNvPr>
          <p:cNvPicPr>
            <a:picLocks noChangeAspect="1"/>
          </p:cNvPicPr>
          <p:nvPr/>
        </p:nvPicPr>
        <p:blipFill>
          <a:blip r:embed="rId6"/>
          <a:stretch>
            <a:fillRect/>
          </a:stretch>
        </p:blipFill>
        <p:spPr>
          <a:xfrm>
            <a:off x="4711520" y="4301851"/>
            <a:ext cx="1361280" cy="816768"/>
          </a:xfrm>
          <a:prstGeom prst="rect">
            <a:avLst/>
          </a:prstGeom>
        </p:spPr>
      </p:pic>
      <p:pic>
        <p:nvPicPr>
          <p:cNvPr id="39" name="Imagen 38">
            <a:extLst>
              <a:ext uri="{FF2B5EF4-FFF2-40B4-BE49-F238E27FC236}">
                <a16:creationId xmlns:a16="http://schemas.microsoft.com/office/drawing/2014/main" id="{662E8423-71FB-49C0-60B9-D6FBA7EA41B9}"/>
              </a:ext>
            </a:extLst>
          </p:cNvPr>
          <p:cNvPicPr>
            <a:picLocks noChangeAspect="1"/>
          </p:cNvPicPr>
          <p:nvPr/>
        </p:nvPicPr>
        <p:blipFill>
          <a:blip r:embed="rId7"/>
          <a:stretch>
            <a:fillRect/>
          </a:stretch>
        </p:blipFill>
        <p:spPr>
          <a:xfrm>
            <a:off x="9980916" y="4181351"/>
            <a:ext cx="1587500" cy="952500"/>
          </a:xfrm>
          <a:prstGeom prst="rect">
            <a:avLst/>
          </a:prstGeom>
        </p:spPr>
      </p:pic>
    </p:spTree>
    <p:extLst>
      <p:ext uri="{BB962C8B-B14F-4D97-AF65-F5344CB8AC3E}">
        <p14:creationId xmlns:p14="http://schemas.microsoft.com/office/powerpoint/2010/main" val="2223996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AA1AE-AC85-854C-40F9-7C9CF9055DF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B4186ED-114B-3B41-6CB3-627C902FCCC9}"/>
              </a:ext>
            </a:extLst>
          </p:cNvPr>
          <p:cNvSpPr>
            <a:spLocks noGrp="1"/>
          </p:cNvSpPr>
          <p:nvPr>
            <p:ph type="title"/>
          </p:nvPr>
        </p:nvSpPr>
        <p:spPr>
          <a:xfrm>
            <a:off x="-714374" y="-373921"/>
            <a:ext cx="10515600" cy="1325563"/>
          </a:xfrm>
        </p:spPr>
        <p:txBody>
          <a:bodyPr/>
          <a:lstStyle/>
          <a:p>
            <a:r>
              <a:rPr lang="es-ES_tradnl" dirty="0"/>
              <a:t>         CONOPS</a:t>
            </a:r>
          </a:p>
        </p:txBody>
      </p:sp>
      <p:sp>
        <p:nvSpPr>
          <p:cNvPr id="7" name="CuadroTexto 6">
            <a:extLst>
              <a:ext uri="{FF2B5EF4-FFF2-40B4-BE49-F238E27FC236}">
                <a16:creationId xmlns:a16="http://schemas.microsoft.com/office/drawing/2014/main" id="{7ECF479A-2A4F-75DD-326C-6A11E801080D}"/>
              </a:ext>
            </a:extLst>
          </p:cNvPr>
          <p:cNvSpPr txBox="1"/>
          <p:nvPr/>
        </p:nvSpPr>
        <p:spPr>
          <a:xfrm>
            <a:off x="142876" y="513116"/>
            <a:ext cx="6629400" cy="6463308"/>
          </a:xfrm>
          <a:prstGeom prst="rect">
            <a:avLst/>
          </a:prstGeom>
          <a:noFill/>
          <a:ln>
            <a:solidFill>
              <a:schemeClr val="tx1"/>
            </a:solidFill>
          </a:ln>
        </p:spPr>
        <p:txBody>
          <a:bodyPr wrap="square" rtlCol="0">
            <a:spAutoFit/>
          </a:bodyPr>
          <a:lstStyle/>
          <a:p>
            <a:endParaRPr lang="es-ES_tradnl" dirty="0"/>
          </a:p>
          <a:p>
            <a:pPr algn="just"/>
            <a:r>
              <a:rPr lang="es-ES_tradnl" dirty="0"/>
              <a:t>Este pelotón bloqueara fuerzas enemigas que intenten cruzar rio bravo IVO puente Alfa a contar 121900 con el propósito</a:t>
            </a:r>
            <a:endParaRPr lang="es-ES_tradnl" dirty="0">
              <a:solidFill>
                <a:srgbClr val="00B050"/>
              </a:solidFill>
            </a:endParaRPr>
          </a:p>
          <a:p>
            <a:pPr algn="just"/>
            <a:r>
              <a:rPr lang="es-ES_tradnl" dirty="0"/>
              <a:t>de impedir que interfieran con maniobra del esfuerzo principal de la Compañía 211. Esta operación se divide en tres fases:</a:t>
            </a:r>
          </a:p>
          <a:p>
            <a:endParaRPr lang="es-ES_tradnl" dirty="0"/>
          </a:p>
          <a:p>
            <a:r>
              <a:rPr lang="es-ES_tradnl" b="1" dirty="0">
                <a:solidFill>
                  <a:srgbClr val="00B050"/>
                </a:solidFill>
              </a:rPr>
              <a:t>Fase I</a:t>
            </a:r>
            <a:r>
              <a:rPr lang="es-ES_tradnl" b="1" dirty="0"/>
              <a:t>: </a:t>
            </a:r>
            <a:r>
              <a:rPr lang="es-ES_tradnl" b="1" dirty="0">
                <a:solidFill>
                  <a:srgbClr val="00B050"/>
                </a:solidFill>
              </a:rPr>
              <a:t>Configuración. Inicia con </a:t>
            </a:r>
            <a:r>
              <a:rPr lang="es-ES_tradnl" dirty="0"/>
              <a:t>emboscadas en escalón de seguridad y </a:t>
            </a:r>
            <a:r>
              <a:rPr lang="es-ES_tradnl" b="1" dirty="0">
                <a:solidFill>
                  <a:srgbClr val="00B050"/>
                </a:solidFill>
              </a:rPr>
              <a:t>termina con </a:t>
            </a:r>
            <a:r>
              <a:rPr lang="es-ES_tradnl" dirty="0"/>
              <a:t>fuerzas enigmas tomando contacto con ME. </a:t>
            </a:r>
            <a:r>
              <a:rPr lang="es-ES_tradnl" b="1" dirty="0">
                <a:solidFill>
                  <a:srgbClr val="00B050"/>
                </a:solidFill>
              </a:rPr>
              <a:t>Eventos críticos durante esta fase son: </a:t>
            </a:r>
            <a:r>
              <a:rPr lang="es-ES_tradnl" dirty="0"/>
              <a:t>emboscadas IVO R1y R y neutralización de material motorizado enemigo.</a:t>
            </a:r>
          </a:p>
          <a:p>
            <a:endParaRPr lang="es-ES_tradnl" dirty="0"/>
          </a:p>
          <a:p>
            <a:r>
              <a:rPr lang="es-ES_tradnl" b="1" dirty="0">
                <a:solidFill>
                  <a:srgbClr val="00B050"/>
                </a:solidFill>
              </a:rPr>
              <a:t>Fase II: Bloqueo. Inicia con </a:t>
            </a:r>
            <a:r>
              <a:rPr lang="es-ES_tradnl" dirty="0"/>
              <a:t>contacto del ME y </a:t>
            </a:r>
            <a:r>
              <a:rPr lang="es-ES_tradnl" b="1" dirty="0">
                <a:solidFill>
                  <a:srgbClr val="00B050"/>
                </a:solidFill>
              </a:rPr>
              <a:t>termina con</a:t>
            </a:r>
            <a:r>
              <a:rPr lang="es-ES_tradnl" dirty="0"/>
              <a:t> fuerzas enemigas rechazadas. </a:t>
            </a:r>
            <a:r>
              <a:rPr lang="es-ES_tradnl" b="1" dirty="0">
                <a:solidFill>
                  <a:srgbClr val="00B050"/>
                </a:solidFill>
              </a:rPr>
              <a:t>Eventos críticos durante esta fase son: </a:t>
            </a:r>
            <a:r>
              <a:rPr lang="es-ES_tradnl" dirty="0"/>
              <a:t>bloqueo de fuerzas enemigas en puente alfa y ataque por fuego sobre fuerzas que intenten cruzar vía rio bravo.  </a:t>
            </a:r>
          </a:p>
          <a:p>
            <a:endParaRPr lang="es-ES_tradnl" dirty="0"/>
          </a:p>
          <a:p>
            <a:r>
              <a:rPr lang="es-ES_tradnl" b="1" dirty="0">
                <a:solidFill>
                  <a:srgbClr val="00B050"/>
                </a:solidFill>
              </a:rPr>
              <a:t>Fase III: Persecución: Inicia con </a:t>
            </a:r>
            <a:r>
              <a:rPr lang="es-ES_tradnl" dirty="0"/>
              <a:t>persecución de fuerzas remanentes que hayan cruzado rio y </a:t>
            </a:r>
            <a:r>
              <a:rPr lang="es-ES_tradnl" b="1" dirty="0">
                <a:solidFill>
                  <a:srgbClr val="00B050"/>
                </a:solidFill>
              </a:rPr>
              <a:t>termina con </a:t>
            </a:r>
            <a:r>
              <a:rPr lang="es-ES_tradnl" dirty="0"/>
              <a:t>reagrupación de la unidad. </a:t>
            </a:r>
            <a:r>
              <a:rPr lang="es-ES_tradnl" b="1" dirty="0">
                <a:solidFill>
                  <a:srgbClr val="00B050"/>
                </a:solidFill>
              </a:rPr>
              <a:t>Eventos críticos durante esta fase son: </a:t>
            </a:r>
            <a:r>
              <a:rPr lang="es-ES_tradnl" dirty="0"/>
              <a:t>persecución por fuego, restablecimiento de dispositivo defensivo y reabastecimiento de los elementos. </a:t>
            </a:r>
            <a:endParaRPr lang="es-ES_tradnl" b="1" dirty="0">
              <a:solidFill>
                <a:srgbClr val="00B050"/>
              </a:solidFill>
            </a:endParaRPr>
          </a:p>
          <a:p>
            <a:r>
              <a:rPr lang="es-ES_tradnl" dirty="0"/>
              <a:t> </a:t>
            </a:r>
          </a:p>
          <a:p>
            <a:endParaRPr lang="es-ES_tradnl" dirty="0"/>
          </a:p>
        </p:txBody>
      </p:sp>
      <p:sp>
        <p:nvSpPr>
          <p:cNvPr id="8" name="CuadroTexto 7">
            <a:extLst>
              <a:ext uri="{FF2B5EF4-FFF2-40B4-BE49-F238E27FC236}">
                <a16:creationId xmlns:a16="http://schemas.microsoft.com/office/drawing/2014/main" id="{E0E623CB-94D3-7A7F-5DE8-EBE19DA327FC}"/>
              </a:ext>
            </a:extLst>
          </p:cNvPr>
          <p:cNvSpPr txBox="1"/>
          <p:nvPr/>
        </p:nvSpPr>
        <p:spPr>
          <a:xfrm>
            <a:off x="6772276" y="508749"/>
            <a:ext cx="5419724" cy="646331"/>
          </a:xfrm>
          <a:prstGeom prst="rect">
            <a:avLst/>
          </a:prstGeom>
          <a:noFill/>
          <a:ln>
            <a:solidFill>
              <a:schemeClr val="tx1"/>
            </a:solidFill>
          </a:ln>
        </p:spPr>
        <p:txBody>
          <a:bodyPr wrap="square" rtlCol="0" anchor="ctr">
            <a:spAutoFit/>
          </a:bodyPr>
          <a:lstStyle/>
          <a:p>
            <a:pPr algn="ctr"/>
            <a:r>
              <a:rPr lang="es-ES_tradnl" dirty="0"/>
              <a:t>SOM</a:t>
            </a:r>
          </a:p>
          <a:p>
            <a:pPr algn="ctr"/>
            <a:r>
              <a:rPr lang="es-ES_tradnl" dirty="0"/>
              <a:t> (GRAFICAR)</a:t>
            </a:r>
          </a:p>
        </p:txBody>
      </p:sp>
      <p:sp>
        <p:nvSpPr>
          <p:cNvPr id="10" name="CuadroTexto 9">
            <a:extLst>
              <a:ext uri="{FF2B5EF4-FFF2-40B4-BE49-F238E27FC236}">
                <a16:creationId xmlns:a16="http://schemas.microsoft.com/office/drawing/2014/main" id="{14D14D53-A0D9-1F27-492D-ECD57E511A96}"/>
              </a:ext>
            </a:extLst>
          </p:cNvPr>
          <p:cNvSpPr txBox="1"/>
          <p:nvPr/>
        </p:nvSpPr>
        <p:spPr>
          <a:xfrm>
            <a:off x="6772276" y="1339746"/>
            <a:ext cx="5419724" cy="584775"/>
          </a:xfrm>
          <a:prstGeom prst="rect">
            <a:avLst/>
          </a:prstGeom>
          <a:noFill/>
          <a:ln>
            <a:solidFill>
              <a:schemeClr val="tx1"/>
            </a:solidFill>
          </a:ln>
        </p:spPr>
        <p:txBody>
          <a:bodyPr wrap="square" rtlCol="0" anchor="ctr">
            <a:spAutoFit/>
          </a:bodyPr>
          <a:lstStyle/>
          <a:p>
            <a:pPr algn="ctr"/>
            <a:r>
              <a:rPr lang="es-ES_tradnl" sz="1600" dirty="0"/>
              <a:t>PLAN DE FUEGOS:</a:t>
            </a:r>
          </a:p>
          <a:p>
            <a:pPr algn="just"/>
            <a:r>
              <a:rPr lang="es-ES_tradnl" sz="1600" dirty="0"/>
              <a:t>Omitido</a:t>
            </a:r>
            <a:endParaRPr lang="es-ES_tradnl" sz="2400" dirty="0"/>
          </a:p>
        </p:txBody>
      </p:sp>
      <p:sp>
        <p:nvSpPr>
          <p:cNvPr id="12" name="CuadroTexto 11">
            <a:extLst>
              <a:ext uri="{FF2B5EF4-FFF2-40B4-BE49-F238E27FC236}">
                <a16:creationId xmlns:a16="http://schemas.microsoft.com/office/drawing/2014/main" id="{4DFEE786-F4C2-985C-EA6E-FF6A6A07C6EE}"/>
              </a:ext>
            </a:extLst>
          </p:cNvPr>
          <p:cNvSpPr txBox="1"/>
          <p:nvPr/>
        </p:nvSpPr>
        <p:spPr>
          <a:xfrm>
            <a:off x="6772276" y="2170743"/>
            <a:ext cx="5419724" cy="4585871"/>
          </a:xfrm>
          <a:prstGeom prst="rect">
            <a:avLst/>
          </a:prstGeom>
          <a:noFill/>
          <a:ln>
            <a:solidFill>
              <a:schemeClr val="tx1"/>
            </a:solidFill>
          </a:ln>
        </p:spPr>
        <p:txBody>
          <a:bodyPr wrap="square" rtlCol="0" anchor="ctr">
            <a:spAutoFit/>
          </a:bodyPr>
          <a:lstStyle/>
          <a:p>
            <a:r>
              <a:rPr lang="es-ES_tradnl" sz="1400" b="1" dirty="0"/>
              <a:t>TAREAS:</a:t>
            </a:r>
          </a:p>
          <a:p>
            <a:r>
              <a:rPr lang="es-ES_tradnl" sz="1400" b="1" dirty="0"/>
              <a:t>ME: </a:t>
            </a:r>
          </a:p>
          <a:p>
            <a:r>
              <a:rPr lang="es-ES_tradnl" sz="1400" dirty="0"/>
              <a:t>T: Bloquear puente Alfa a contar 121900</a:t>
            </a:r>
          </a:p>
          <a:p>
            <a:r>
              <a:rPr lang="es-ES_tradnl" sz="1400" dirty="0"/>
              <a:t>P: Negar cruce de fuerzas enemiga hacia rivera este</a:t>
            </a:r>
          </a:p>
          <a:p>
            <a:r>
              <a:rPr lang="es-ES_tradnl" sz="1400" b="1" dirty="0"/>
              <a:t>SE 1: </a:t>
            </a:r>
          </a:p>
          <a:p>
            <a:r>
              <a:rPr lang="es-ES_tradnl" sz="1400" dirty="0"/>
              <a:t>T: Emboscar fuerzas enemigas al oeste de puente alfa a contar 121700</a:t>
            </a:r>
          </a:p>
          <a:p>
            <a:r>
              <a:rPr lang="es-ES_tradnl" sz="1400" dirty="0"/>
              <a:t>P: Debilitar enemigo que intenten cruzar hacia rivera este </a:t>
            </a:r>
          </a:p>
          <a:p>
            <a:r>
              <a:rPr lang="es-ES_tradnl" sz="1400" b="1" dirty="0"/>
              <a:t>SE 2:</a:t>
            </a:r>
          </a:p>
          <a:p>
            <a:r>
              <a:rPr lang="es-ES_tradnl" sz="1400" dirty="0"/>
              <a:t>T: Atacar por fuego fuerzas enemigas que crucen vía rio IVO puente alfa a contar 121900</a:t>
            </a:r>
          </a:p>
          <a:p>
            <a:r>
              <a:rPr lang="es-ES_tradnl" sz="1400" dirty="0"/>
              <a:t>P: limitar cruce enemigo que no puedan ser contenidas por ME</a:t>
            </a:r>
          </a:p>
          <a:p>
            <a:r>
              <a:rPr lang="es-ES_tradnl" sz="1400" b="1" dirty="0"/>
              <a:t>SE3:</a:t>
            </a:r>
          </a:p>
          <a:p>
            <a:r>
              <a:rPr lang="es-ES_tradnl" sz="1400" dirty="0"/>
              <a:t>T: Atacar por fuego fuerzas enemigas que crucen vía rio IVO puente alfa a contar 121900</a:t>
            </a:r>
          </a:p>
          <a:p>
            <a:r>
              <a:rPr lang="es-ES_tradnl" sz="1400" dirty="0"/>
              <a:t>P: limitar cruce enemigo que no puedan ser contenidas por ME </a:t>
            </a:r>
          </a:p>
          <a:p>
            <a:r>
              <a:rPr lang="es-ES_tradnl" sz="1400" b="1" dirty="0"/>
              <a:t>RESERVA:</a:t>
            </a:r>
          </a:p>
          <a:p>
            <a:r>
              <a:rPr lang="es-ES_tradnl" sz="1400" dirty="0"/>
              <a:t>BPT ser empleado en apoyo a siguientes prioridades:</a:t>
            </a:r>
          </a:p>
          <a:p>
            <a:r>
              <a:rPr lang="es-ES_tradnl" sz="1400" dirty="0"/>
              <a:t>ME </a:t>
            </a:r>
          </a:p>
          <a:p>
            <a:r>
              <a:rPr lang="es-ES_tradnl" sz="1400" dirty="0"/>
              <a:t>SE3</a:t>
            </a:r>
          </a:p>
          <a:p>
            <a:endParaRPr lang="es-ES_tradnl" sz="1100" dirty="0"/>
          </a:p>
        </p:txBody>
      </p:sp>
    </p:spTree>
    <p:extLst>
      <p:ext uri="{BB962C8B-B14F-4D97-AF65-F5344CB8AC3E}">
        <p14:creationId xmlns:p14="http://schemas.microsoft.com/office/powerpoint/2010/main" val="304369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
                                            <p:txEl>
                                              <p:pRg st="0" end="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0" end="0"/>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2">
                                            <p:txEl>
                                              <p:pRg st="1" end="1"/>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2">
                                            <p:txEl>
                                              <p:pRg st="2" end="2"/>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2">
                                            <p:txEl>
                                              <p:pRg st="3" end="3"/>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2">
                                            <p:txEl>
                                              <p:pRg st="4" end="4"/>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2">
                                            <p:txEl>
                                              <p:pRg st="5" end="5"/>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2">
                                            <p:txEl>
                                              <p:pRg st="6" end="6"/>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2">
                                            <p:txEl>
                                              <p:pRg st="7" end="7"/>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2">
                                            <p:txEl>
                                              <p:pRg st="8" end="8"/>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2">
                                            <p:txEl>
                                              <p:pRg st="9" end="9"/>
                                            </p:txEl>
                                          </p:spTgt>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2">
                                            <p:txEl>
                                              <p:pRg st="10" end="10"/>
                                            </p:txEl>
                                          </p:spTgt>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2">
                                            <p:txEl>
                                              <p:pRg st="11" end="11"/>
                                            </p:txEl>
                                          </p:spTgt>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2">
                                            <p:txEl>
                                              <p:pRg st="12" end="12"/>
                                            </p:txEl>
                                          </p:spTgt>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12">
                                            <p:txEl>
                                              <p:pRg st="13" end="13"/>
                                            </p:txEl>
                                          </p:spTgt>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2">
                                            <p:txEl>
                                              <p:pRg st="14" end="14"/>
                                            </p:txEl>
                                          </p:spTgt>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2">
                                            <p:txEl>
                                              <p:pRg st="15" end="15"/>
                                            </p:txEl>
                                          </p:spTgt>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12">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2F02B61-2B4B-10C6-C293-75E8D017E07E}"/>
              </a:ext>
            </a:extLst>
          </p:cNvPr>
          <p:cNvSpPr>
            <a:spLocks noGrp="1"/>
          </p:cNvSpPr>
          <p:nvPr>
            <p:ph idx="1"/>
          </p:nvPr>
        </p:nvSpPr>
        <p:spPr>
          <a:xfrm>
            <a:off x="426244" y="1814511"/>
            <a:ext cx="11339512" cy="2843213"/>
          </a:xfrm>
        </p:spPr>
        <p:txBody>
          <a:bodyPr>
            <a:normAutofit/>
          </a:bodyPr>
          <a:lstStyle/>
          <a:p>
            <a:pPr marL="0" indent="0" algn="ctr">
              <a:buNone/>
            </a:pPr>
            <a:r>
              <a:rPr lang="es-ES_tradnl" b="1" dirty="0"/>
              <a:t>Ahora estoy listo para darle una orden preventiva a mi organización. Mientras antes, más tiempo les doy de prepararse y planificar sus propias acciones.</a:t>
            </a:r>
          </a:p>
          <a:p>
            <a:pPr marL="0" indent="0" algn="ctr">
              <a:buNone/>
            </a:pPr>
            <a:endParaRPr lang="es-ES_tradnl" b="1" dirty="0"/>
          </a:p>
          <a:p>
            <a:pPr marL="0" indent="0" algn="ctr">
              <a:buNone/>
            </a:pPr>
            <a:r>
              <a:rPr lang="es-ES_tradnl" b="1" dirty="0"/>
              <a:t>Si se fijan, este método se va nutriendo paso a paso, para entregar información útil a la organización </a:t>
            </a:r>
          </a:p>
        </p:txBody>
      </p:sp>
    </p:spTree>
    <p:extLst>
      <p:ext uri="{BB962C8B-B14F-4D97-AF65-F5344CB8AC3E}">
        <p14:creationId xmlns:p14="http://schemas.microsoft.com/office/powerpoint/2010/main" val="6858469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a:extLst>
            <a:ext uri="{FF2B5EF4-FFF2-40B4-BE49-F238E27FC236}">
              <a16:creationId xmlns:a16="http://schemas.microsoft.com/office/drawing/2014/main" id="{131C93EC-9518-B515-7472-725563630BC2}"/>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FF3E0B59-17C2-2B54-C266-6760CE9E1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arretera sucia serpenteante">
            <a:extLst>
              <a:ext uri="{FF2B5EF4-FFF2-40B4-BE49-F238E27FC236}">
                <a16:creationId xmlns:a16="http://schemas.microsoft.com/office/drawing/2014/main" id="{2F58812C-1A9C-BD8B-BAD8-BC94A9D67F52}"/>
              </a:ext>
            </a:extLst>
          </p:cNvPr>
          <p:cNvPicPr>
            <a:picLocks noChangeAspect="1"/>
          </p:cNvPicPr>
          <p:nvPr/>
        </p:nvPicPr>
        <p:blipFill rotWithShape="1">
          <a:blip r:embed="rId2">
            <a:alphaModFix amt="50000"/>
          </a:blip>
          <a:srcRect b="15730"/>
          <a:stretch/>
        </p:blipFill>
        <p:spPr>
          <a:xfrm>
            <a:off x="20" y="1"/>
            <a:ext cx="12191980" cy="6857999"/>
          </a:xfrm>
          <a:prstGeom prst="rect">
            <a:avLst/>
          </a:prstGeom>
        </p:spPr>
      </p:pic>
      <p:sp>
        <p:nvSpPr>
          <p:cNvPr id="4" name="Título 1">
            <a:extLst>
              <a:ext uri="{FF2B5EF4-FFF2-40B4-BE49-F238E27FC236}">
                <a16:creationId xmlns:a16="http://schemas.microsoft.com/office/drawing/2014/main" id="{12E737CD-51A7-0855-5734-B30F7B3DF22E}"/>
              </a:ext>
            </a:extLst>
          </p:cNvPr>
          <p:cNvSpPr txBox="1">
            <a:spLocks/>
          </p:cNvSpPr>
          <p:nvPr/>
        </p:nvSpPr>
        <p:spPr>
          <a:xfrm>
            <a:off x="1524000" y="3086099"/>
            <a:ext cx="9144000" cy="908205"/>
          </a:xfrm>
          <a:prstGeom prst="rect">
            <a:avLst/>
          </a:prstGeom>
        </p:spPr>
        <p:txBody>
          <a:bodyPr vert="horz" lIns="91440" tIns="45720" rIns="91440" bIns="45720" rtlCol="0" anchor="b">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6000" dirty="0">
                <a:solidFill>
                  <a:srgbClr val="FFFFFF"/>
                </a:solidFill>
              </a:rPr>
              <a:t>Paso 1: ¿</a:t>
            </a:r>
            <a:r>
              <a:rPr lang="en-US" sz="6000" dirty="0" err="1">
                <a:solidFill>
                  <a:srgbClr val="FFFFFF"/>
                </a:solidFill>
              </a:rPr>
              <a:t>Mucho</a:t>
            </a:r>
            <a:r>
              <a:rPr lang="en-US" sz="6000" dirty="0">
                <a:solidFill>
                  <a:srgbClr val="FFFFFF"/>
                </a:solidFill>
              </a:rPr>
              <a:t> </a:t>
            </a:r>
            <a:r>
              <a:rPr lang="en-US" sz="6000" dirty="0" err="1">
                <a:solidFill>
                  <a:srgbClr val="FFFFFF"/>
                </a:solidFill>
              </a:rPr>
              <a:t>Trabajo</a:t>
            </a:r>
            <a:r>
              <a:rPr lang="en-US" sz="6000" dirty="0">
                <a:solidFill>
                  <a:srgbClr val="FFFFFF"/>
                </a:solidFill>
              </a:rPr>
              <a:t>?</a:t>
            </a:r>
          </a:p>
        </p:txBody>
      </p:sp>
    </p:spTree>
    <p:extLst>
      <p:ext uri="{BB962C8B-B14F-4D97-AF65-F5344CB8AC3E}">
        <p14:creationId xmlns:p14="http://schemas.microsoft.com/office/powerpoint/2010/main" val="4056590818"/>
      </p:ext>
    </p:extLst>
  </p:cSld>
  <p:clrMapOvr>
    <a:overrideClrMapping bg1="dk1" tx1="lt1" bg2="dk2" tx2="lt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2DD57-1276-A0BB-E554-9B2FF56D5B4E}"/>
            </a:ext>
          </a:extLst>
        </p:cNvPr>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62A2F3B-55E3-BB22-DC66-D08C59A1D608}"/>
              </a:ext>
            </a:extLst>
          </p:cNvPr>
          <p:cNvSpPr>
            <a:spLocks noGrp="1"/>
          </p:cNvSpPr>
          <p:nvPr>
            <p:ph idx="1"/>
          </p:nvPr>
        </p:nvSpPr>
        <p:spPr>
          <a:xfrm>
            <a:off x="838200" y="3148012"/>
            <a:ext cx="10515600" cy="561975"/>
          </a:xfrm>
        </p:spPr>
        <p:txBody>
          <a:bodyPr>
            <a:normAutofit fontScale="92500" lnSpcReduction="10000"/>
          </a:bodyPr>
          <a:lstStyle/>
          <a:p>
            <a:pPr marL="0" indent="0" algn="ctr">
              <a:buNone/>
            </a:pPr>
            <a:r>
              <a:rPr lang="es-ES_tradnl" sz="4000" b="1" dirty="0"/>
              <a:t>Ejemplo de Briefing  </a:t>
            </a:r>
          </a:p>
        </p:txBody>
      </p:sp>
    </p:spTree>
    <p:extLst>
      <p:ext uri="{BB962C8B-B14F-4D97-AF65-F5344CB8AC3E}">
        <p14:creationId xmlns:p14="http://schemas.microsoft.com/office/powerpoint/2010/main" val="42415473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4CF576C-D0CF-1148-3831-B4464F530C6B}"/>
              </a:ext>
            </a:extLst>
          </p:cNvPr>
          <p:cNvSpPr>
            <a:spLocks noGrp="1"/>
          </p:cNvSpPr>
          <p:nvPr>
            <p:ph idx="1"/>
          </p:nvPr>
        </p:nvSpPr>
        <p:spPr>
          <a:xfrm>
            <a:off x="0" y="24440"/>
            <a:ext cx="4196938" cy="6809120"/>
          </a:xfrm>
          <a:ln>
            <a:solidFill>
              <a:schemeClr val="tx1"/>
            </a:solidFill>
          </a:ln>
        </p:spPr>
        <p:txBody>
          <a:bodyPr>
            <a:normAutofit/>
          </a:bodyPr>
          <a:lstStyle/>
          <a:p>
            <a:r>
              <a:rPr lang="es-ES_tradnl" sz="1400" b="1" dirty="0">
                <a:solidFill>
                  <a:srgbClr val="FF0000"/>
                </a:solidFill>
              </a:rPr>
              <a:t>Orientación:</a:t>
            </a:r>
          </a:p>
          <a:p>
            <a:pPr marL="0" indent="0">
              <a:buNone/>
            </a:pPr>
            <a:r>
              <a:rPr lang="es-ES_tradnl" sz="1400" dirty="0" err="1"/>
              <a:t>Bn</a:t>
            </a:r>
            <a:r>
              <a:rPr lang="es-ES_tradnl" sz="1400" dirty="0"/>
              <a:t> accionara simultáneamente sobre BN OBJ 1 y 2</a:t>
            </a:r>
          </a:p>
          <a:p>
            <a:pPr marL="0" indent="0">
              <a:buNone/>
            </a:pPr>
            <a:r>
              <a:rPr lang="es-ES_tradnl" sz="1400" dirty="0"/>
              <a:t>Coy 211 neutralizará OBJ 1 IVO 23-45 250600. OBJ 1=CO LOG ENY en la retaguardia AO //</a:t>
            </a:r>
            <a:r>
              <a:rPr lang="es-ES_tradnl" sz="1400" dirty="0" err="1"/>
              <a:t>Bn</a:t>
            </a:r>
            <a:r>
              <a:rPr lang="es-ES_tradnl" sz="1400" dirty="0"/>
              <a:t> HQ dispuso asignar 1 </a:t>
            </a:r>
            <a:r>
              <a:rPr lang="es-ES_tradnl" sz="1400" dirty="0" err="1"/>
              <a:t>Recon</a:t>
            </a:r>
            <a:r>
              <a:rPr lang="es-ES_tradnl" sz="1400" dirty="0"/>
              <a:t> </a:t>
            </a:r>
            <a:r>
              <a:rPr lang="es-ES_tradnl" sz="1400" dirty="0" err="1"/>
              <a:t>Team</a:t>
            </a:r>
            <a:r>
              <a:rPr lang="es-ES_tradnl" sz="1400" dirty="0"/>
              <a:t> en apoyo Coy 211. </a:t>
            </a:r>
          </a:p>
          <a:p>
            <a:pPr marL="0" indent="0">
              <a:buNone/>
            </a:pPr>
            <a:r>
              <a:rPr lang="es-ES_tradnl" sz="1400" b="1" dirty="0">
                <a:solidFill>
                  <a:srgbClr val="FF0000"/>
                </a:solidFill>
              </a:rPr>
              <a:t>M</a:t>
            </a:r>
            <a:r>
              <a:rPr lang="es-ES_tradnl" sz="1400" dirty="0"/>
              <a:t>isión: </a:t>
            </a:r>
          </a:p>
          <a:p>
            <a:pPr marL="0" indent="0">
              <a:buNone/>
            </a:pPr>
            <a:r>
              <a:rPr lang="es-ES_tradnl" sz="1400" dirty="0"/>
              <a:t>Ocupar OP IVO 23-45 NLT 240600 con el propósito de informar ubicación y </a:t>
            </a:r>
            <a:r>
              <a:rPr lang="es-ES_tradnl" sz="1400" dirty="0" err="1"/>
              <a:t>dispoción</a:t>
            </a:r>
            <a:r>
              <a:rPr lang="es-ES_tradnl" sz="1400" dirty="0"/>
              <a:t> fuerzas enemigas IVO OBJ 1.</a:t>
            </a:r>
          </a:p>
          <a:p>
            <a:pPr marL="0" indent="0">
              <a:buNone/>
            </a:pPr>
            <a:r>
              <a:rPr lang="es-ES_tradnl" sz="1400" b="1" dirty="0">
                <a:solidFill>
                  <a:srgbClr val="FF0000"/>
                </a:solidFill>
              </a:rPr>
              <a:t>E</a:t>
            </a:r>
            <a:r>
              <a:rPr lang="es-ES_tradnl" sz="1400" dirty="0"/>
              <a:t>nemigo: O: Coy LOG + PLT </a:t>
            </a:r>
            <a:r>
              <a:rPr lang="es-ES_tradnl" sz="1400" dirty="0" err="1"/>
              <a:t>Inf</a:t>
            </a:r>
            <a:r>
              <a:rPr lang="es-ES_tradnl" sz="1400" dirty="0"/>
              <a:t>// F: 120 // U: IVO 23-45// E: N/C// D: ADM+DEF // A: Apoyando fuerzas en vanguardia.</a:t>
            </a:r>
          </a:p>
          <a:p>
            <a:pPr marL="0" indent="0">
              <a:buNone/>
            </a:pPr>
            <a:r>
              <a:rPr lang="es-ES_tradnl" sz="1400" b="1" dirty="0">
                <a:solidFill>
                  <a:srgbClr val="FF0000"/>
                </a:solidFill>
              </a:rPr>
              <a:t>Terreno/Clima </a:t>
            </a:r>
            <a:r>
              <a:rPr lang="es-ES_tradnl" sz="1400" dirty="0"/>
              <a:t>: A: R-62// R-I// Caminos 2C// O: Buena (múltiples alturas) //P: Múltiples quebradas// O: S/O //  KT: C 145 – C235 // Conclusión: </a:t>
            </a:r>
            <a:r>
              <a:rPr lang="es-ES_tradnl" sz="1400" dirty="0" err="1"/>
              <a:t>fav</a:t>
            </a:r>
            <a:r>
              <a:rPr lang="es-ES_tradnl" sz="1400" dirty="0"/>
              <a:t> operación-</a:t>
            </a:r>
            <a:r>
              <a:rPr lang="es-ES_tradnl" sz="1400" dirty="0" err="1"/>
              <a:t>mov</a:t>
            </a:r>
            <a:r>
              <a:rPr lang="es-ES_tradnl" sz="1400" dirty="0"/>
              <a:t> nocturnos- PO altura. //</a:t>
            </a:r>
          </a:p>
          <a:p>
            <a:pPr marL="0" indent="0">
              <a:buNone/>
            </a:pPr>
            <a:r>
              <a:rPr lang="es-ES_tradnl" sz="1400" dirty="0"/>
              <a:t> C : vaguada costera// Favorece desplazamientos//Dificulta observación sobre OBJ ventana probable 0400-0800 </a:t>
            </a:r>
          </a:p>
          <a:p>
            <a:pPr marL="0" indent="0">
              <a:buNone/>
            </a:pPr>
            <a:r>
              <a:rPr lang="es-ES_tradnl" sz="1400" b="1" dirty="0">
                <a:solidFill>
                  <a:srgbClr val="FF0000"/>
                </a:solidFill>
              </a:rPr>
              <a:t>Tropas: </a:t>
            </a:r>
            <a:r>
              <a:rPr lang="es-ES_tradnl" sz="1400" dirty="0"/>
              <a:t>POF 105 </a:t>
            </a:r>
            <a:r>
              <a:rPr lang="es-ES_tradnl" sz="1400" dirty="0" err="1"/>
              <a:t>mm.</a:t>
            </a:r>
            <a:endParaRPr lang="es-ES_tradnl" sz="1400" dirty="0"/>
          </a:p>
          <a:p>
            <a:pPr marL="0" indent="0">
              <a:buNone/>
            </a:pPr>
            <a:endParaRPr lang="es-ES_tradnl" sz="1400" dirty="0"/>
          </a:p>
        </p:txBody>
      </p:sp>
      <p:sp>
        <p:nvSpPr>
          <p:cNvPr id="4" name="Marcador de contenido 2">
            <a:extLst>
              <a:ext uri="{FF2B5EF4-FFF2-40B4-BE49-F238E27FC236}">
                <a16:creationId xmlns:a16="http://schemas.microsoft.com/office/drawing/2014/main" id="{BBA546A8-ED37-2718-73A6-143E9B92480C}"/>
              </a:ext>
            </a:extLst>
          </p:cNvPr>
          <p:cNvSpPr txBox="1">
            <a:spLocks/>
          </p:cNvSpPr>
          <p:nvPr/>
        </p:nvSpPr>
        <p:spPr>
          <a:xfrm>
            <a:off x="4196938" y="24440"/>
            <a:ext cx="3443843" cy="2761623"/>
          </a:xfrm>
          <a:prstGeom prst="rect">
            <a:avLst/>
          </a:prstGeom>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400" b="1" dirty="0">
                <a:solidFill>
                  <a:srgbClr val="FF0000"/>
                </a:solidFill>
              </a:rPr>
              <a:t>Tiempo			</a:t>
            </a:r>
          </a:p>
          <a:p>
            <a:pPr marL="0" indent="0">
              <a:spcBef>
                <a:spcPts val="0"/>
              </a:spcBef>
              <a:buFont typeface="Arial" panose="020B0604020202020204" pitchFamily="34" charset="0"/>
              <a:buNone/>
            </a:pPr>
            <a:r>
              <a:rPr lang="es-ES_tradnl" sz="1400" dirty="0"/>
              <a:t>250300: COY ATK </a:t>
            </a:r>
          </a:p>
          <a:p>
            <a:pPr marL="0" indent="0">
              <a:spcBef>
                <a:spcPts val="0"/>
              </a:spcBef>
              <a:buFont typeface="Arial" panose="020B0604020202020204" pitchFamily="34" charset="0"/>
              <a:buNone/>
            </a:pPr>
            <a:r>
              <a:rPr lang="es-ES_tradnl" sz="1400" dirty="0"/>
              <a:t>250100: BPT </a:t>
            </a:r>
            <a:r>
              <a:rPr lang="es-ES_tradnl" sz="1400" dirty="0" err="1"/>
              <a:t>cond</a:t>
            </a:r>
            <a:r>
              <a:rPr lang="es-ES_tradnl" sz="1400" dirty="0"/>
              <a:t>. FA sobre OBJ 1</a:t>
            </a:r>
          </a:p>
          <a:p>
            <a:pPr marL="0" indent="0">
              <a:spcBef>
                <a:spcPts val="0"/>
              </a:spcBef>
              <a:buFont typeface="Arial" panose="020B0604020202020204" pitchFamily="34" charset="0"/>
              <a:buNone/>
            </a:pPr>
            <a:r>
              <a:rPr lang="es-ES_tradnl" sz="1400" dirty="0"/>
              <a:t>242100: </a:t>
            </a:r>
            <a:r>
              <a:rPr lang="es-ES_tradnl" sz="1400" dirty="0" err="1"/>
              <a:t>Recon</a:t>
            </a:r>
            <a:r>
              <a:rPr lang="es-ES_tradnl" sz="1400" dirty="0"/>
              <a:t> </a:t>
            </a:r>
            <a:r>
              <a:rPr lang="es-ES_tradnl" sz="1400" dirty="0" err="1"/>
              <a:t>report</a:t>
            </a:r>
            <a:r>
              <a:rPr lang="es-ES_tradnl" sz="1400" dirty="0"/>
              <a:t> 2</a:t>
            </a:r>
          </a:p>
          <a:p>
            <a:pPr marL="0" indent="0">
              <a:spcBef>
                <a:spcPts val="0"/>
              </a:spcBef>
              <a:buFont typeface="Arial" panose="020B0604020202020204" pitchFamily="34" charset="0"/>
              <a:buNone/>
            </a:pPr>
            <a:r>
              <a:rPr lang="es-ES_tradnl" sz="1400" dirty="0"/>
              <a:t>242000: Vigilancia (REDCON 1)</a:t>
            </a:r>
          </a:p>
          <a:p>
            <a:pPr marL="0" indent="0">
              <a:spcBef>
                <a:spcPts val="0"/>
              </a:spcBef>
              <a:buFont typeface="Arial" panose="020B0604020202020204" pitchFamily="34" charset="0"/>
              <a:buNone/>
            </a:pPr>
            <a:r>
              <a:rPr lang="es-ES_tradnl" sz="1400" dirty="0"/>
              <a:t>240800: Vigilancia (REDCON 2)</a:t>
            </a:r>
          </a:p>
          <a:p>
            <a:pPr marL="0" indent="0">
              <a:spcBef>
                <a:spcPts val="0"/>
              </a:spcBef>
              <a:buFont typeface="Arial" panose="020B0604020202020204" pitchFamily="34" charset="0"/>
              <a:buNone/>
            </a:pPr>
            <a:r>
              <a:rPr lang="es-ES_tradnl" sz="1400" dirty="0"/>
              <a:t>240700: Tc prueba/ </a:t>
            </a:r>
            <a:r>
              <a:rPr lang="es-ES_tradnl" sz="1400" dirty="0" err="1"/>
              <a:t>Recon</a:t>
            </a:r>
            <a:r>
              <a:rPr lang="es-ES_tradnl" sz="1400" dirty="0"/>
              <a:t> </a:t>
            </a:r>
            <a:r>
              <a:rPr lang="es-ES_tradnl" sz="1400" dirty="0" err="1"/>
              <a:t>report</a:t>
            </a:r>
            <a:r>
              <a:rPr lang="es-ES_tradnl" sz="1400" dirty="0"/>
              <a:t> 1</a:t>
            </a:r>
          </a:p>
          <a:p>
            <a:pPr marL="0" indent="0">
              <a:spcBef>
                <a:spcPts val="0"/>
              </a:spcBef>
              <a:buFont typeface="Arial" panose="020B0604020202020204" pitchFamily="34" charset="0"/>
              <a:buNone/>
            </a:pPr>
            <a:r>
              <a:rPr lang="es-ES_tradnl" sz="1400" dirty="0"/>
              <a:t>240600: OPT Ocupado</a:t>
            </a:r>
          </a:p>
          <a:p>
            <a:pPr marL="0" indent="0">
              <a:spcBef>
                <a:spcPts val="0"/>
              </a:spcBef>
              <a:buFont typeface="Arial" panose="020B0604020202020204" pitchFamily="34" charset="0"/>
              <a:buNone/>
            </a:pPr>
            <a:r>
              <a:rPr lang="es-ES_tradnl" sz="1400" dirty="0"/>
              <a:t>232200: Inicio desplazamiento</a:t>
            </a:r>
          </a:p>
          <a:p>
            <a:pPr marL="0" indent="0">
              <a:spcBef>
                <a:spcPts val="0"/>
              </a:spcBef>
              <a:buFont typeface="Arial" panose="020B0604020202020204" pitchFamily="34" charset="0"/>
              <a:buNone/>
            </a:pPr>
            <a:r>
              <a:rPr lang="es-ES_tradnl" sz="1400" dirty="0"/>
              <a:t>231900: Ensayo/Tc </a:t>
            </a:r>
            <a:r>
              <a:rPr lang="es-ES_tradnl" sz="1400" dirty="0" err="1"/>
              <a:t>check</a:t>
            </a:r>
            <a:endParaRPr lang="es-ES_tradnl" sz="1400" dirty="0"/>
          </a:p>
          <a:p>
            <a:pPr marL="0" indent="0">
              <a:spcBef>
                <a:spcPts val="0"/>
              </a:spcBef>
              <a:buFont typeface="Arial" panose="020B0604020202020204" pitchFamily="34" charset="0"/>
              <a:buNone/>
            </a:pPr>
            <a:r>
              <a:rPr lang="es-ES_tradnl" sz="1400" dirty="0"/>
              <a:t>231300: revista </a:t>
            </a:r>
          </a:p>
          <a:p>
            <a:pPr marL="0" indent="0">
              <a:spcBef>
                <a:spcPts val="0"/>
              </a:spcBef>
              <a:buFont typeface="Arial" panose="020B0604020202020204" pitchFamily="34" charset="0"/>
              <a:buNone/>
            </a:pPr>
            <a:r>
              <a:rPr lang="es-ES_tradnl" sz="1400" dirty="0"/>
              <a:t>231200: Emisión OPORD</a:t>
            </a:r>
          </a:p>
          <a:p>
            <a:pPr marL="0" indent="0">
              <a:spcBef>
                <a:spcPts val="0"/>
              </a:spcBef>
              <a:buFont typeface="Arial" panose="020B0604020202020204" pitchFamily="34" charset="0"/>
              <a:buNone/>
            </a:pPr>
            <a:r>
              <a:rPr lang="es-ES_tradnl" sz="1400" dirty="0"/>
              <a:t>230900: Coordinaciones Coy 211</a:t>
            </a:r>
          </a:p>
          <a:p>
            <a:pPr marL="0" indent="0">
              <a:spcBef>
                <a:spcPts val="0"/>
              </a:spcBef>
              <a:buFont typeface="Arial" panose="020B0604020202020204" pitchFamily="34" charset="0"/>
              <a:buNone/>
            </a:pPr>
            <a:r>
              <a:rPr lang="es-ES_tradnl" sz="1400" dirty="0"/>
              <a:t>230700: WARNORD 1</a:t>
            </a:r>
          </a:p>
          <a:p>
            <a:pPr marL="0" indent="0">
              <a:buFont typeface="Arial" panose="020B0604020202020204" pitchFamily="34" charset="0"/>
              <a:buNone/>
            </a:pPr>
            <a:endParaRPr lang="es-ES_tradnl" sz="1400" dirty="0"/>
          </a:p>
          <a:p>
            <a:pPr marL="0" indent="0">
              <a:buFont typeface="Arial" panose="020B0604020202020204" pitchFamily="34" charset="0"/>
              <a:buNone/>
            </a:pPr>
            <a:endParaRPr lang="es-ES_tradnl" sz="1400" dirty="0"/>
          </a:p>
        </p:txBody>
      </p:sp>
      <p:sp>
        <p:nvSpPr>
          <p:cNvPr id="5" name="Marcador de contenido 2">
            <a:extLst>
              <a:ext uri="{FF2B5EF4-FFF2-40B4-BE49-F238E27FC236}">
                <a16:creationId xmlns:a16="http://schemas.microsoft.com/office/drawing/2014/main" id="{3267DF79-62EA-C09D-2DD6-75AC5757A2DA}"/>
              </a:ext>
            </a:extLst>
          </p:cNvPr>
          <p:cNvSpPr txBox="1">
            <a:spLocks/>
          </p:cNvSpPr>
          <p:nvPr/>
        </p:nvSpPr>
        <p:spPr>
          <a:xfrm>
            <a:off x="7640781" y="0"/>
            <a:ext cx="4551219" cy="6858000"/>
          </a:xfrm>
          <a:prstGeom prst="rect">
            <a:avLst/>
          </a:prstGeom>
          <a:solidFill>
            <a:schemeClr val="bg1"/>
          </a:solidFill>
          <a:ln>
            <a:solidFill>
              <a:schemeClr val="tx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_tradnl" sz="1400" b="1" dirty="0">
                <a:solidFill>
                  <a:srgbClr val="FF0000"/>
                </a:solidFill>
              </a:rPr>
              <a:t>EMLCOA:</a:t>
            </a:r>
          </a:p>
          <a:p>
            <a:pPr marL="0" indent="0">
              <a:buFont typeface="Arial" panose="020B0604020202020204" pitchFamily="34" charset="0"/>
              <a:buNone/>
            </a:pPr>
            <a:r>
              <a:rPr lang="es-ES_tradnl" sz="1400" dirty="0"/>
              <a:t>Defender con hasta 1 PLT + CO LOG </a:t>
            </a:r>
          </a:p>
          <a:p>
            <a:pPr marL="0" indent="0">
              <a:buFont typeface="Arial" panose="020B0604020202020204" pitchFamily="34" charset="0"/>
              <a:buNone/>
            </a:pPr>
            <a:r>
              <a:rPr lang="es-ES_tradnl" sz="1400" b="1" dirty="0">
                <a:solidFill>
                  <a:srgbClr val="FF0000"/>
                </a:solidFill>
              </a:rPr>
              <a:t>COG:  </a:t>
            </a:r>
          </a:p>
          <a:p>
            <a:pPr marL="0" indent="0">
              <a:buFont typeface="Arial" panose="020B0604020202020204" pitchFamily="34" charset="0"/>
              <a:buNone/>
            </a:pPr>
            <a:r>
              <a:rPr lang="es-ES_tradnl" sz="1400" dirty="0"/>
              <a:t>1 PLT INF </a:t>
            </a:r>
          </a:p>
          <a:p>
            <a:pPr marL="0" indent="0">
              <a:buFont typeface="Arial" panose="020B0604020202020204" pitchFamily="34" charset="0"/>
              <a:buNone/>
            </a:pPr>
            <a:r>
              <a:rPr lang="es-ES_tradnl" sz="1400" b="1" dirty="0">
                <a:solidFill>
                  <a:srgbClr val="FF0000"/>
                </a:solidFill>
              </a:rPr>
              <a:t>VC:</a:t>
            </a:r>
          </a:p>
          <a:p>
            <a:pPr marL="0" indent="0">
              <a:buFont typeface="Arial" panose="020B0604020202020204" pitchFamily="34" charset="0"/>
              <a:buNone/>
            </a:pPr>
            <a:r>
              <a:rPr lang="es-ES_tradnl" sz="1400" dirty="0"/>
              <a:t>Escalón de seguridad disminuido </a:t>
            </a:r>
          </a:p>
          <a:p>
            <a:pPr marL="0" indent="0">
              <a:buFont typeface="Arial" panose="020B0604020202020204" pitchFamily="34" charset="0"/>
              <a:buNone/>
            </a:pPr>
            <a:r>
              <a:rPr lang="es-ES_tradnl" sz="1400" dirty="0"/>
              <a:t>Terreno amplio Vs magnitud de fuerza</a:t>
            </a:r>
          </a:p>
          <a:p>
            <a:pPr marL="0" indent="0">
              <a:buFont typeface="Arial" panose="020B0604020202020204" pitchFamily="34" charset="0"/>
              <a:buNone/>
            </a:pPr>
            <a:r>
              <a:rPr lang="es-ES_tradnl" sz="1400" dirty="0"/>
              <a:t>Unidad log alta emisión de olor y ruido </a:t>
            </a:r>
          </a:p>
          <a:p>
            <a:pPr marL="0" indent="0">
              <a:buFont typeface="Arial" panose="020B0604020202020204" pitchFamily="34" charset="0"/>
              <a:buNone/>
            </a:pPr>
            <a:r>
              <a:rPr lang="es-ES_tradnl" sz="1400" b="1" dirty="0">
                <a:solidFill>
                  <a:srgbClr val="FF0000"/>
                </a:solidFill>
              </a:rPr>
              <a:t>Plan de explotación:</a:t>
            </a:r>
          </a:p>
          <a:p>
            <a:pPr marL="0" indent="0">
              <a:buFont typeface="Arial" panose="020B0604020202020204" pitchFamily="34" charset="0"/>
              <a:buNone/>
            </a:pPr>
            <a:r>
              <a:rPr lang="es-ES_tradnl" sz="1400" dirty="0"/>
              <a:t>Movimientos nocturnos + Establecimiento OP en altura fuera alcance escalón de seguridad + aprovechando emisión de luz unidad log.</a:t>
            </a:r>
          </a:p>
          <a:p>
            <a:pPr marL="0" indent="0">
              <a:buFont typeface="Arial" panose="020B0604020202020204" pitchFamily="34" charset="0"/>
              <a:buNone/>
            </a:pPr>
            <a:r>
              <a:rPr lang="es-ES_tradnl" sz="1400" dirty="0"/>
              <a:t>SOM:</a:t>
            </a:r>
          </a:p>
          <a:p>
            <a:pPr marL="0" indent="0">
              <a:buFont typeface="Arial" panose="020B0604020202020204" pitchFamily="34" charset="0"/>
              <a:buNone/>
            </a:pPr>
            <a:r>
              <a:rPr lang="es-ES_tradnl" sz="1400" dirty="0" err="1"/>
              <a:t>Recon</a:t>
            </a:r>
            <a:r>
              <a:rPr lang="es-ES_tradnl" sz="1400" dirty="0"/>
              <a:t> dividido en 2 elementos// 1equipo observación// 1 equipo seguridad . Operación dividida en 3 fases: </a:t>
            </a:r>
          </a:p>
          <a:p>
            <a:pPr marL="0" indent="0">
              <a:buFont typeface="Arial" panose="020B0604020202020204" pitchFamily="34" charset="0"/>
              <a:buNone/>
            </a:pPr>
            <a:r>
              <a:rPr lang="es-ES_tradnl" sz="1400" b="1" dirty="0"/>
              <a:t>Fase 1 Aproximación: </a:t>
            </a:r>
            <a:r>
              <a:rPr lang="es-ES_tradnl" sz="1400" dirty="0"/>
              <a:t>Inicia con desplazamiento, termina con ocupación puesto de observación. Eventos críticos: Cruce R-23// </a:t>
            </a:r>
            <a:r>
              <a:rPr lang="es-ES_tradnl" sz="1400" dirty="0" err="1"/>
              <a:t>Recon</a:t>
            </a:r>
            <a:r>
              <a:rPr lang="es-ES_tradnl" sz="1400" dirty="0"/>
              <a:t> puesto de observación// </a:t>
            </a:r>
            <a:r>
              <a:rPr lang="es-ES_tradnl" sz="1400" dirty="0" err="1"/>
              <a:t>Est</a:t>
            </a:r>
            <a:r>
              <a:rPr lang="es-ES_tradnl" sz="1400" dirty="0"/>
              <a:t>. Seguridad IVO OP// ocupación OP.</a:t>
            </a:r>
          </a:p>
          <a:p>
            <a:pPr marL="0" indent="0">
              <a:buFont typeface="Arial" panose="020B0604020202020204" pitchFamily="34" charset="0"/>
              <a:buNone/>
            </a:pPr>
            <a:r>
              <a:rPr lang="es-ES_tradnl" sz="1400" b="1" dirty="0"/>
              <a:t>Fase 2 Observación: </a:t>
            </a:r>
            <a:r>
              <a:rPr lang="es-ES_tradnl" sz="1400" dirty="0"/>
              <a:t>Inicia con puesto de observación </a:t>
            </a:r>
            <a:r>
              <a:rPr lang="es-ES_tradnl" sz="1400" dirty="0" err="1"/>
              <a:t>est</a:t>
            </a:r>
            <a:r>
              <a:rPr lang="es-ES_tradnl" sz="1400" dirty="0"/>
              <a:t> y finaliza con solicitud de fuego sobre posiciones observadas. Eventos críticos: </a:t>
            </a:r>
            <a:r>
              <a:rPr lang="es-ES_tradnl" sz="1400" dirty="0" err="1"/>
              <a:t>Recon</a:t>
            </a:r>
            <a:r>
              <a:rPr lang="es-ES_tradnl" sz="1400" dirty="0"/>
              <a:t> </a:t>
            </a:r>
            <a:r>
              <a:rPr lang="es-ES_tradnl" sz="1400" dirty="0" err="1"/>
              <a:t>report</a:t>
            </a:r>
            <a:r>
              <a:rPr lang="es-ES_tradnl" sz="1400" dirty="0"/>
              <a:t> 1// </a:t>
            </a:r>
            <a:r>
              <a:rPr lang="es-ES_tradnl" sz="1400" dirty="0" err="1"/>
              <a:t>recon</a:t>
            </a:r>
            <a:r>
              <a:rPr lang="es-ES_tradnl" sz="1400" dirty="0"/>
              <a:t> </a:t>
            </a:r>
            <a:r>
              <a:rPr lang="es-ES_tradnl" sz="1400" dirty="0" err="1"/>
              <a:t>report</a:t>
            </a:r>
            <a:r>
              <a:rPr lang="es-ES_tradnl" sz="1400" dirty="0"/>
              <a:t> 2// FR. </a:t>
            </a:r>
          </a:p>
          <a:p>
            <a:pPr marL="0" indent="0">
              <a:buFont typeface="Arial" panose="020B0604020202020204" pitchFamily="34" charset="0"/>
              <a:buNone/>
            </a:pPr>
            <a:r>
              <a:rPr lang="es-ES_tradnl" sz="1200" b="1" dirty="0"/>
              <a:t>Fase 3 Repliegue: </a:t>
            </a:r>
            <a:r>
              <a:rPr lang="es-ES_tradnl" sz="1200" dirty="0"/>
              <a:t>Inicia con FR y termina con unidad en Base A. Eventos críticos: BPT conducir FA sobre unidades refuerzo enemigo// abandono puesto de OB// repliegue Base A.</a:t>
            </a:r>
          </a:p>
        </p:txBody>
      </p:sp>
      <p:sp>
        <p:nvSpPr>
          <p:cNvPr id="9" name="CuadroTexto 8">
            <a:extLst>
              <a:ext uri="{FF2B5EF4-FFF2-40B4-BE49-F238E27FC236}">
                <a16:creationId xmlns:a16="http://schemas.microsoft.com/office/drawing/2014/main" id="{2347495D-0576-BCBF-C6E3-7B5F22C30216}"/>
              </a:ext>
            </a:extLst>
          </p:cNvPr>
          <p:cNvSpPr txBox="1"/>
          <p:nvPr/>
        </p:nvSpPr>
        <p:spPr>
          <a:xfrm>
            <a:off x="4196937" y="2782888"/>
            <a:ext cx="3443844" cy="2289175"/>
          </a:xfrm>
          <a:prstGeom prst="rect">
            <a:avLst/>
          </a:prstGeom>
          <a:ln>
            <a:solidFill>
              <a:schemeClr val="tx1"/>
            </a:solidFill>
          </a:ln>
        </p:spPr>
        <p:txBody>
          <a:bodyPr vert="horz" lIns="91440" tIns="45720" rIns="91440" bIns="45720" rtlCol="0">
            <a:noAutofit/>
          </a:bodyPr>
          <a:lstStyle>
            <a:defPPr>
              <a:defRPr lang="es-US"/>
            </a:defPPr>
            <a:lvl1pPr indent="0">
              <a:lnSpc>
                <a:spcPct val="90000"/>
              </a:lnSpc>
              <a:spcBef>
                <a:spcPts val="1000"/>
              </a:spcBef>
              <a:buFont typeface="Arial" panose="020B0604020202020204" pitchFamily="34" charset="0"/>
              <a:buNone/>
              <a:defRPr sz="1000" b="1">
                <a:solidFill>
                  <a:srgbClr val="FF0000"/>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_tradnl" sz="1400" dirty="0"/>
              <a:t>Espacio:</a:t>
            </a:r>
          </a:p>
          <a:p>
            <a:pPr>
              <a:spcBef>
                <a:spcPts val="0"/>
              </a:spcBef>
            </a:pPr>
            <a:r>
              <a:rPr lang="es-ES_tradnl" sz="1400" b="0" dirty="0">
                <a:solidFill>
                  <a:schemeClr val="tx1"/>
                </a:solidFill>
              </a:rPr>
              <a:t>AO COY 211/</a:t>
            </a:r>
            <a:r>
              <a:rPr lang="es-ES_tradnl" sz="1400" b="0" dirty="0" err="1">
                <a:solidFill>
                  <a:schemeClr val="tx1"/>
                </a:solidFill>
              </a:rPr>
              <a:t>Recon</a:t>
            </a:r>
            <a:r>
              <a:rPr lang="es-ES_tradnl" sz="1400" b="0" dirty="0">
                <a:solidFill>
                  <a:schemeClr val="tx1"/>
                </a:solidFill>
              </a:rPr>
              <a:t> : 23-09/89-67/76-98/24-86</a:t>
            </a:r>
          </a:p>
          <a:p>
            <a:pPr>
              <a:spcBef>
                <a:spcPts val="0"/>
              </a:spcBef>
            </a:pPr>
            <a:r>
              <a:rPr lang="es-ES_tradnl" sz="1400" b="0" dirty="0">
                <a:solidFill>
                  <a:schemeClr val="tx1"/>
                </a:solidFill>
              </a:rPr>
              <a:t>LOG:</a:t>
            </a:r>
          </a:p>
          <a:p>
            <a:pPr>
              <a:spcBef>
                <a:spcPts val="0"/>
              </a:spcBef>
            </a:pPr>
            <a:r>
              <a:rPr lang="es-ES_tradnl" sz="1400" b="0" dirty="0">
                <a:solidFill>
                  <a:schemeClr val="tx1"/>
                </a:solidFill>
              </a:rPr>
              <a:t>EFL AB: CI: 3X DOS  /CV 2 </a:t>
            </a:r>
            <a:r>
              <a:rPr lang="es-ES_tradnl" sz="1400" b="0" dirty="0" err="1">
                <a:solidFill>
                  <a:schemeClr val="tx1"/>
                </a:solidFill>
              </a:rPr>
              <a:t>DOTx</a:t>
            </a:r>
            <a:r>
              <a:rPr lang="es-ES_tradnl" sz="1400" b="0" dirty="0">
                <a:solidFill>
                  <a:schemeClr val="tx1"/>
                </a:solidFill>
              </a:rPr>
              <a:t> arma/2 </a:t>
            </a:r>
            <a:r>
              <a:rPr lang="es-ES_tradnl" sz="1400" b="0" dirty="0" err="1">
                <a:solidFill>
                  <a:schemeClr val="tx1"/>
                </a:solidFill>
              </a:rPr>
              <a:t>BTYs</a:t>
            </a:r>
            <a:r>
              <a:rPr lang="es-ES_tradnl" sz="1400" b="0" dirty="0">
                <a:solidFill>
                  <a:schemeClr val="tx1"/>
                </a:solidFill>
              </a:rPr>
              <a:t> x equipo TC</a:t>
            </a:r>
          </a:p>
          <a:p>
            <a:pPr>
              <a:spcBef>
                <a:spcPts val="0"/>
              </a:spcBef>
            </a:pPr>
            <a:r>
              <a:rPr lang="es-ES_tradnl" sz="1400" b="0" dirty="0">
                <a:solidFill>
                  <a:schemeClr val="tx1"/>
                </a:solidFill>
              </a:rPr>
              <a:t>EFL SN: ROLE 1 (auto) - ROLE 2: BASE Alfa VIA MEDEVAC HH-32</a:t>
            </a:r>
          </a:p>
          <a:p>
            <a:pPr>
              <a:spcBef>
                <a:spcPts val="0"/>
              </a:spcBef>
            </a:pPr>
            <a:r>
              <a:rPr lang="es-ES_tradnl" sz="1400" b="0" dirty="0">
                <a:solidFill>
                  <a:schemeClr val="tx1"/>
                </a:solidFill>
              </a:rPr>
              <a:t>EFL transporte: TBD (1xVUMI probable)</a:t>
            </a:r>
          </a:p>
          <a:p>
            <a:endParaRPr lang="es-ES_tradnl" sz="1400" dirty="0"/>
          </a:p>
        </p:txBody>
      </p:sp>
      <p:sp>
        <p:nvSpPr>
          <p:cNvPr id="2" name="CuadroTexto 1">
            <a:extLst>
              <a:ext uri="{FF2B5EF4-FFF2-40B4-BE49-F238E27FC236}">
                <a16:creationId xmlns:a16="http://schemas.microsoft.com/office/drawing/2014/main" id="{1A35610B-5EE6-A2D8-FAD6-BB84A5732EC4}"/>
              </a:ext>
            </a:extLst>
          </p:cNvPr>
          <p:cNvSpPr txBox="1"/>
          <p:nvPr/>
        </p:nvSpPr>
        <p:spPr>
          <a:xfrm>
            <a:off x="162805" y="2948185"/>
            <a:ext cx="11866390" cy="646331"/>
          </a:xfrm>
          <a:prstGeom prst="rect">
            <a:avLst/>
          </a:prstGeom>
          <a:solidFill>
            <a:schemeClr val="bg1"/>
          </a:solidFill>
          <a:ln w="44450">
            <a:solidFill>
              <a:schemeClr val="tx1"/>
            </a:solidFill>
          </a:ln>
        </p:spPr>
        <p:txBody>
          <a:bodyPr wrap="none" rtlCol="0">
            <a:spAutoFit/>
          </a:bodyPr>
          <a:lstStyle/>
          <a:p>
            <a:r>
              <a:rPr lang="es-ES_tradnl" sz="3600" dirty="0"/>
              <a:t>¡Esto se entrena! Si la organización no lo entiende es inútil  </a:t>
            </a:r>
          </a:p>
        </p:txBody>
      </p:sp>
    </p:spTree>
    <p:extLst>
      <p:ext uri="{BB962C8B-B14F-4D97-AF65-F5344CB8AC3E}">
        <p14:creationId xmlns:p14="http://schemas.microsoft.com/office/powerpoint/2010/main" val="657273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9174" y="2790273"/>
            <a:ext cx="10515600" cy="1325563"/>
          </a:xfrm>
        </p:spPr>
        <p:txBody>
          <a:bodyPr/>
          <a:lstStyle/>
          <a:p>
            <a:pPr algn="ctr"/>
            <a:r>
              <a:rPr lang="es-MX" dirty="0"/>
              <a:t>EJERCICIO </a:t>
            </a:r>
            <a:endParaRPr lang="en-US" dirty="0"/>
          </a:p>
        </p:txBody>
      </p:sp>
    </p:spTree>
    <p:extLst>
      <p:ext uri="{BB962C8B-B14F-4D97-AF65-F5344CB8AC3E}">
        <p14:creationId xmlns:p14="http://schemas.microsoft.com/office/powerpoint/2010/main" val="29889941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9298" y="3364438"/>
            <a:ext cx="1217129" cy="730277"/>
          </a:xfrm>
          <a:prstGeom prst="rect">
            <a:avLst/>
          </a:prstGeom>
        </p:spPr>
      </p:pic>
      <p:cxnSp>
        <p:nvCxnSpPr>
          <p:cNvPr id="11" name="Conector recto 10"/>
          <p:cNvCxnSpPr/>
          <p:nvPr/>
        </p:nvCxnSpPr>
        <p:spPr>
          <a:xfrm>
            <a:off x="8969651" y="6427305"/>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CuadroTexto 11"/>
          <p:cNvSpPr txBox="1"/>
          <p:nvPr/>
        </p:nvSpPr>
        <p:spPr>
          <a:xfrm>
            <a:off x="9451906" y="6009862"/>
            <a:ext cx="643125" cy="369332"/>
          </a:xfrm>
          <a:prstGeom prst="rect">
            <a:avLst/>
          </a:prstGeom>
          <a:solidFill>
            <a:schemeClr val="bg1"/>
          </a:solidFill>
        </p:spPr>
        <p:txBody>
          <a:bodyPr wrap="none" rtlCol="0">
            <a:spAutoFit/>
          </a:bodyPr>
          <a:lstStyle/>
          <a:p>
            <a:r>
              <a:rPr lang="es-MX" dirty="0"/>
              <a:t>5 km</a:t>
            </a:r>
            <a:endParaRPr lang="en-US" dirty="0"/>
          </a:p>
        </p:txBody>
      </p:sp>
      <p:pic>
        <p:nvPicPr>
          <p:cNvPr id="14" name="Imagen 13">
            <a:extLst>
              <a:ext uri="{FF2B5EF4-FFF2-40B4-BE49-F238E27FC236}">
                <a16:creationId xmlns:a16="http://schemas.microsoft.com/office/drawing/2014/main" id="{F9C343B3-F91F-5E32-EFC3-DCD3C23E63C6}"/>
              </a:ext>
            </a:extLst>
          </p:cNvPr>
          <p:cNvPicPr>
            <a:picLocks noChangeAspect="1"/>
          </p:cNvPicPr>
          <p:nvPr/>
        </p:nvPicPr>
        <p:blipFill>
          <a:blip r:embed="rId4"/>
          <a:stretch>
            <a:fillRect/>
          </a:stretch>
        </p:blipFill>
        <p:spPr>
          <a:xfrm>
            <a:off x="5554926" y="1783245"/>
            <a:ext cx="1082147" cy="649288"/>
          </a:xfrm>
          <a:prstGeom prst="rect">
            <a:avLst/>
          </a:prstGeom>
        </p:spPr>
      </p:pic>
      <p:sp>
        <p:nvSpPr>
          <p:cNvPr id="5" name="Forma libre 4">
            <a:extLst>
              <a:ext uri="{FF2B5EF4-FFF2-40B4-BE49-F238E27FC236}">
                <a16:creationId xmlns:a16="http://schemas.microsoft.com/office/drawing/2014/main" id="{43AEF11E-DCEE-F097-B456-7F34BC8E9694}"/>
              </a:ext>
            </a:extLst>
          </p:cNvPr>
          <p:cNvSpPr/>
          <p:nvPr/>
        </p:nvSpPr>
        <p:spPr>
          <a:xfrm>
            <a:off x="5986463" y="2457450"/>
            <a:ext cx="485775" cy="1214438"/>
          </a:xfrm>
          <a:custGeom>
            <a:avLst/>
            <a:gdLst>
              <a:gd name="connsiteX0" fmla="*/ 0 w 485775"/>
              <a:gd name="connsiteY0" fmla="*/ 0 h 1214438"/>
              <a:gd name="connsiteX1" fmla="*/ 100012 w 485775"/>
              <a:gd name="connsiteY1" fmla="*/ 885825 h 1214438"/>
              <a:gd name="connsiteX2" fmla="*/ 485775 w 485775"/>
              <a:gd name="connsiteY2" fmla="*/ 1214438 h 1214438"/>
              <a:gd name="connsiteX3" fmla="*/ 485775 w 485775"/>
              <a:gd name="connsiteY3" fmla="*/ 1214438 h 1214438"/>
            </a:gdLst>
            <a:ahLst/>
            <a:cxnLst>
              <a:cxn ang="0">
                <a:pos x="connsiteX0" y="connsiteY0"/>
              </a:cxn>
              <a:cxn ang="0">
                <a:pos x="connsiteX1" y="connsiteY1"/>
              </a:cxn>
              <a:cxn ang="0">
                <a:pos x="connsiteX2" y="connsiteY2"/>
              </a:cxn>
              <a:cxn ang="0">
                <a:pos x="connsiteX3" y="connsiteY3"/>
              </a:cxn>
            </a:cxnLst>
            <a:rect l="l" t="t" r="r" b="b"/>
            <a:pathLst>
              <a:path w="485775" h="1214438">
                <a:moveTo>
                  <a:pt x="0" y="0"/>
                </a:moveTo>
                <a:cubicBezTo>
                  <a:pt x="9525" y="341709"/>
                  <a:pt x="19050" y="683419"/>
                  <a:pt x="100012" y="885825"/>
                </a:cubicBezTo>
                <a:cubicBezTo>
                  <a:pt x="180975" y="1088231"/>
                  <a:pt x="485775" y="1214438"/>
                  <a:pt x="485775" y="1214438"/>
                </a:cubicBezTo>
                <a:lnTo>
                  <a:pt x="485775" y="1214438"/>
                </a:lnTo>
              </a:path>
            </a:pathLst>
          </a:custGeom>
          <a:ln w="412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p>
        </p:txBody>
      </p:sp>
      <p:sp>
        <p:nvSpPr>
          <p:cNvPr id="6" name="Forma libre 5">
            <a:extLst>
              <a:ext uri="{FF2B5EF4-FFF2-40B4-BE49-F238E27FC236}">
                <a16:creationId xmlns:a16="http://schemas.microsoft.com/office/drawing/2014/main" id="{3D30B74F-1AE5-F766-959D-7F1D1B64767E}"/>
              </a:ext>
            </a:extLst>
          </p:cNvPr>
          <p:cNvSpPr/>
          <p:nvPr/>
        </p:nvSpPr>
        <p:spPr>
          <a:xfrm>
            <a:off x="6438122" y="2164702"/>
            <a:ext cx="895739" cy="1586204"/>
          </a:xfrm>
          <a:custGeom>
            <a:avLst/>
            <a:gdLst>
              <a:gd name="connsiteX0" fmla="*/ 0 w 895739"/>
              <a:gd name="connsiteY0" fmla="*/ 0 h 1586204"/>
              <a:gd name="connsiteX1" fmla="*/ 93307 w 895739"/>
              <a:gd name="connsiteY1" fmla="*/ 18661 h 1586204"/>
              <a:gd name="connsiteX2" fmla="*/ 205274 w 895739"/>
              <a:gd name="connsiteY2" fmla="*/ 55984 h 1586204"/>
              <a:gd name="connsiteX3" fmla="*/ 261258 w 895739"/>
              <a:gd name="connsiteY3" fmla="*/ 74645 h 1586204"/>
              <a:gd name="connsiteX4" fmla="*/ 317241 w 895739"/>
              <a:gd name="connsiteY4" fmla="*/ 93306 h 1586204"/>
              <a:gd name="connsiteX5" fmla="*/ 373225 w 895739"/>
              <a:gd name="connsiteY5" fmla="*/ 111967 h 1586204"/>
              <a:gd name="connsiteX6" fmla="*/ 447870 w 895739"/>
              <a:gd name="connsiteY6" fmla="*/ 205274 h 1586204"/>
              <a:gd name="connsiteX7" fmla="*/ 466531 w 895739"/>
              <a:gd name="connsiteY7" fmla="*/ 279918 h 1586204"/>
              <a:gd name="connsiteX8" fmla="*/ 503854 w 895739"/>
              <a:gd name="connsiteY8" fmla="*/ 391886 h 1586204"/>
              <a:gd name="connsiteX9" fmla="*/ 541176 w 895739"/>
              <a:gd name="connsiteY9" fmla="*/ 615820 h 1586204"/>
              <a:gd name="connsiteX10" fmla="*/ 615821 w 895739"/>
              <a:gd name="connsiteY10" fmla="*/ 690465 h 1586204"/>
              <a:gd name="connsiteX11" fmla="*/ 727788 w 895739"/>
              <a:gd name="connsiteY11" fmla="*/ 765110 h 1586204"/>
              <a:gd name="connsiteX12" fmla="*/ 765111 w 895739"/>
              <a:gd name="connsiteY12" fmla="*/ 821094 h 1586204"/>
              <a:gd name="connsiteX13" fmla="*/ 821094 w 895739"/>
              <a:gd name="connsiteY13" fmla="*/ 877078 h 1586204"/>
              <a:gd name="connsiteX14" fmla="*/ 858417 w 895739"/>
              <a:gd name="connsiteY14" fmla="*/ 989045 h 1586204"/>
              <a:gd name="connsiteX15" fmla="*/ 895739 w 895739"/>
              <a:gd name="connsiteY15" fmla="*/ 1119674 h 1586204"/>
              <a:gd name="connsiteX16" fmla="*/ 877078 w 895739"/>
              <a:gd name="connsiteY16" fmla="*/ 1306286 h 1586204"/>
              <a:gd name="connsiteX17" fmla="*/ 858417 w 895739"/>
              <a:gd name="connsiteY17" fmla="*/ 1362269 h 1586204"/>
              <a:gd name="connsiteX18" fmla="*/ 802433 w 895739"/>
              <a:gd name="connsiteY18" fmla="*/ 1399592 h 1586204"/>
              <a:gd name="connsiteX19" fmla="*/ 727788 w 895739"/>
              <a:gd name="connsiteY19" fmla="*/ 1492898 h 1586204"/>
              <a:gd name="connsiteX20" fmla="*/ 690466 w 895739"/>
              <a:gd name="connsiteY20" fmla="*/ 1548882 h 1586204"/>
              <a:gd name="connsiteX21" fmla="*/ 653143 w 895739"/>
              <a:gd name="connsiteY21" fmla="*/ 1586204 h 1586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95739" h="1586204">
                <a:moveTo>
                  <a:pt x="0" y="0"/>
                </a:moveTo>
                <a:cubicBezTo>
                  <a:pt x="31102" y="6220"/>
                  <a:pt x="62706" y="10315"/>
                  <a:pt x="93307" y="18661"/>
                </a:cubicBezTo>
                <a:cubicBezTo>
                  <a:pt x="131262" y="29012"/>
                  <a:pt x="167952" y="43543"/>
                  <a:pt x="205274" y="55984"/>
                </a:cubicBezTo>
                <a:lnTo>
                  <a:pt x="261258" y="74645"/>
                </a:lnTo>
                <a:lnTo>
                  <a:pt x="317241" y="93306"/>
                </a:lnTo>
                <a:lnTo>
                  <a:pt x="373225" y="111967"/>
                </a:lnTo>
                <a:cubicBezTo>
                  <a:pt x="403321" y="142064"/>
                  <a:pt x="430215" y="164079"/>
                  <a:pt x="447870" y="205274"/>
                </a:cubicBezTo>
                <a:cubicBezTo>
                  <a:pt x="457973" y="228847"/>
                  <a:pt x="459161" y="255353"/>
                  <a:pt x="466531" y="279918"/>
                </a:cubicBezTo>
                <a:cubicBezTo>
                  <a:pt x="477836" y="317600"/>
                  <a:pt x="503854" y="391886"/>
                  <a:pt x="503854" y="391886"/>
                </a:cubicBezTo>
                <a:cubicBezTo>
                  <a:pt x="516295" y="466531"/>
                  <a:pt x="487666" y="562310"/>
                  <a:pt x="541176" y="615820"/>
                </a:cubicBezTo>
                <a:cubicBezTo>
                  <a:pt x="566058" y="640702"/>
                  <a:pt x="586543" y="670946"/>
                  <a:pt x="615821" y="690465"/>
                </a:cubicBezTo>
                <a:lnTo>
                  <a:pt x="727788" y="765110"/>
                </a:lnTo>
                <a:cubicBezTo>
                  <a:pt x="740229" y="783771"/>
                  <a:pt x="750753" y="803864"/>
                  <a:pt x="765111" y="821094"/>
                </a:cubicBezTo>
                <a:cubicBezTo>
                  <a:pt x="782006" y="841368"/>
                  <a:pt x="808277" y="854008"/>
                  <a:pt x="821094" y="877078"/>
                </a:cubicBezTo>
                <a:cubicBezTo>
                  <a:pt x="840200" y="911468"/>
                  <a:pt x="845976" y="951723"/>
                  <a:pt x="858417" y="989045"/>
                </a:cubicBezTo>
                <a:cubicBezTo>
                  <a:pt x="885186" y="1069353"/>
                  <a:pt x="872310" y="1025956"/>
                  <a:pt x="895739" y="1119674"/>
                </a:cubicBezTo>
                <a:cubicBezTo>
                  <a:pt x="889519" y="1181878"/>
                  <a:pt x="886584" y="1244499"/>
                  <a:pt x="877078" y="1306286"/>
                </a:cubicBezTo>
                <a:cubicBezTo>
                  <a:pt x="874087" y="1325728"/>
                  <a:pt x="870705" y="1346909"/>
                  <a:pt x="858417" y="1362269"/>
                </a:cubicBezTo>
                <a:cubicBezTo>
                  <a:pt x="844406" y="1379782"/>
                  <a:pt x="821094" y="1387151"/>
                  <a:pt x="802433" y="1399592"/>
                </a:cubicBezTo>
                <a:cubicBezTo>
                  <a:pt x="687559" y="1571906"/>
                  <a:pt x="834151" y="1359945"/>
                  <a:pt x="727788" y="1492898"/>
                </a:cubicBezTo>
                <a:cubicBezTo>
                  <a:pt x="713777" y="1510411"/>
                  <a:pt x="704477" y="1531369"/>
                  <a:pt x="690466" y="1548882"/>
                </a:cubicBezTo>
                <a:cubicBezTo>
                  <a:pt x="679475" y="1562621"/>
                  <a:pt x="653143" y="1586204"/>
                  <a:pt x="653143" y="1586204"/>
                </a:cubicBezTo>
              </a:path>
            </a:pathLst>
          </a:custGeom>
          <a:ln w="41275"/>
        </p:spPr>
        <p:style>
          <a:lnRef idx="1">
            <a:schemeClr val="accent2"/>
          </a:lnRef>
          <a:fillRef idx="0">
            <a:schemeClr val="accent2"/>
          </a:fillRef>
          <a:effectRef idx="0">
            <a:schemeClr val="accent2"/>
          </a:effectRef>
          <a:fontRef idx="minor">
            <a:schemeClr val="tx1"/>
          </a:fontRef>
        </p:style>
        <p:txBody>
          <a:bodyPr rtlCol="0" anchor="ctr"/>
          <a:lstStyle/>
          <a:p>
            <a:pPr algn="ctr"/>
            <a:endParaRPr lang="es-ES_tradnl">
              <a:solidFill>
                <a:schemeClr val="tx1"/>
              </a:solidFill>
            </a:endParaRPr>
          </a:p>
        </p:txBody>
      </p:sp>
      <p:sp>
        <p:nvSpPr>
          <p:cNvPr id="7" name="CuadroTexto 6">
            <a:extLst>
              <a:ext uri="{FF2B5EF4-FFF2-40B4-BE49-F238E27FC236}">
                <a16:creationId xmlns:a16="http://schemas.microsoft.com/office/drawing/2014/main" id="{4B174A02-7DD1-7E98-72B0-9EAE4F7E0DE5}"/>
              </a:ext>
            </a:extLst>
          </p:cNvPr>
          <p:cNvSpPr txBox="1"/>
          <p:nvPr/>
        </p:nvSpPr>
        <p:spPr>
          <a:xfrm>
            <a:off x="6885991" y="2804378"/>
            <a:ext cx="508729" cy="369332"/>
          </a:xfrm>
          <a:prstGeom prst="rect">
            <a:avLst/>
          </a:prstGeom>
          <a:solidFill>
            <a:schemeClr val="bg1"/>
          </a:solidFill>
        </p:spPr>
        <p:txBody>
          <a:bodyPr wrap="none" rtlCol="0">
            <a:spAutoFit/>
          </a:bodyPr>
          <a:lstStyle/>
          <a:p>
            <a:r>
              <a:rPr lang="es-ES_tradnl" dirty="0"/>
              <a:t>R-1</a:t>
            </a:r>
          </a:p>
        </p:txBody>
      </p:sp>
      <p:sp>
        <p:nvSpPr>
          <p:cNvPr id="9" name="CuadroTexto 8">
            <a:extLst>
              <a:ext uri="{FF2B5EF4-FFF2-40B4-BE49-F238E27FC236}">
                <a16:creationId xmlns:a16="http://schemas.microsoft.com/office/drawing/2014/main" id="{D5F655B5-EA1C-DE2D-7257-8B64F2F7DE04}"/>
              </a:ext>
            </a:extLst>
          </p:cNvPr>
          <p:cNvSpPr txBox="1"/>
          <p:nvPr/>
        </p:nvSpPr>
        <p:spPr>
          <a:xfrm>
            <a:off x="5427843" y="2839821"/>
            <a:ext cx="526106" cy="369332"/>
          </a:xfrm>
          <a:prstGeom prst="rect">
            <a:avLst/>
          </a:prstGeom>
          <a:solidFill>
            <a:schemeClr val="bg1"/>
          </a:solidFill>
        </p:spPr>
        <p:txBody>
          <a:bodyPr wrap="none" rtlCol="0">
            <a:spAutoFit/>
          </a:bodyPr>
          <a:lstStyle/>
          <a:p>
            <a:r>
              <a:rPr lang="es-ES_tradnl" dirty="0"/>
              <a:t>R-2</a:t>
            </a:r>
          </a:p>
        </p:txBody>
      </p:sp>
    </p:spTree>
    <p:extLst>
      <p:ext uri="{BB962C8B-B14F-4D97-AF65-F5344CB8AC3E}">
        <p14:creationId xmlns:p14="http://schemas.microsoft.com/office/powerpoint/2010/main" val="30691712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34DD2F-5964-4E9D-1049-751E4987F8C2}"/>
              </a:ext>
            </a:extLst>
          </p:cNvPr>
          <p:cNvSpPr>
            <a:spLocks noGrp="1"/>
          </p:cNvSpPr>
          <p:nvPr>
            <p:ph type="title"/>
          </p:nvPr>
        </p:nvSpPr>
        <p:spPr/>
        <p:txBody>
          <a:bodyPr/>
          <a:lstStyle/>
          <a:p>
            <a:endParaRPr lang="es-ES_tradnl" dirty="0"/>
          </a:p>
        </p:txBody>
      </p:sp>
      <p:sp>
        <p:nvSpPr>
          <p:cNvPr id="3" name="Marcador de contenido 2">
            <a:extLst>
              <a:ext uri="{FF2B5EF4-FFF2-40B4-BE49-F238E27FC236}">
                <a16:creationId xmlns:a16="http://schemas.microsoft.com/office/drawing/2014/main" id="{A308640D-B2B2-3E7C-2918-BD7FEAEC78FC}"/>
              </a:ext>
            </a:extLst>
          </p:cNvPr>
          <p:cNvSpPr>
            <a:spLocks noGrp="1"/>
          </p:cNvSpPr>
          <p:nvPr>
            <p:ph idx="1"/>
          </p:nvPr>
        </p:nvSpPr>
        <p:spPr/>
        <p:txBody>
          <a:bodyPr>
            <a:normAutofit fontScale="55000" lnSpcReduction="20000"/>
          </a:bodyPr>
          <a:lstStyle/>
          <a:p>
            <a:r>
              <a:rPr lang="es-ES_tradnl" dirty="0"/>
              <a:t>Usted es el Comandante del 1 pelotón de la compañía 211 y es el elemento avanzado de la compañía en isla </a:t>
            </a:r>
            <a:r>
              <a:rPr lang="es-ES_tradnl" dirty="0" err="1"/>
              <a:t>Navarino</a:t>
            </a:r>
            <a:r>
              <a:rPr lang="es-ES_tradnl" dirty="0"/>
              <a:t>. Por malas condiciones meteorológicas , el resto de la compañía desembarcara en 6 horas mas. Se vive el 1 de enero y son las 1000 horas. Cuando esta reconociendo el área de reunión de la compañía, es visitado por el oficial de operaciones del distrito naval.  ST, una de nuestras lanchas detecto un pelotón enemigo al sur de la isla. Creemos que son una unidad adelantada enemiga, la cual esta asegurando una cabeza de playa para un desembarco mayor. Dadas las condiciones meteorológicas el desembarco debería ser a las 1600 horas. Hay un blindado disponible con ametrallaras, se lo asignare. Necesito que elimine esa unidad antes de las 1600 y después de eso establezca una defensa en la playa. Usted no tiene enlace con su mando, pero sabe que debe actuar. </a:t>
            </a:r>
          </a:p>
          <a:p>
            <a:r>
              <a:rPr lang="es-ES_tradnl" dirty="0"/>
              <a:t>Al poco tiempo llega el comandante de la lancha, le dice que el enemigo esta dividido en un dispositivo defensivo y tiene tres posiciones en línea. Dice que son mas o menos 20 personas y que vieron un par de fusiles y ametralladoras. Le dice que esta en un dispositivo defensivo, pero que solo llevan un par de horas en el lugar y que solo cuentan con palas chicas.</a:t>
            </a:r>
          </a:p>
          <a:p>
            <a:r>
              <a:rPr lang="es-ES_tradnl" dirty="0"/>
              <a:t>Efectué su análisis METTTC (15 minutos)</a:t>
            </a:r>
          </a:p>
          <a:p>
            <a:r>
              <a:rPr lang="es-ES_tradnl" dirty="0"/>
              <a:t>Determine el centro de gravedad enemigo (10 minutos)</a:t>
            </a:r>
          </a:p>
          <a:p>
            <a:r>
              <a:rPr lang="es-ES_tradnl" dirty="0"/>
              <a:t>Determine un plan de explotación </a:t>
            </a:r>
          </a:p>
          <a:p>
            <a:r>
              <a:rPr lang="es-ES_tradnl" dirty="0"/>
              <a:t>Cree su organización de tarea </a:t>
            </a:r>
          </a:p>
          <a:p>
            <a:r>
              <a:rPr lang="es-ES_tradnl" dirty="0"/>
              <a:t>Disponga las tareas a sus unidades </a:t>
            </a:r>
          </a:p>
          <a:p>
            <a:r>
              <a:rPr lang="es-ES_tradnl" dirty="0"/>
              <a:t>Dibuje un esquema de maniobra </a:t>
            </a:r>
          </a:p>
          <a:p>
            <a:pPr marL="0" indent="0">
              <a:buNone/>
            </a:pPr>
            <a:endParaRPr lang="es-ES_tradnl" dirty="0"/>
          </a:p>
        </p:txBody>
      </p:sp>
    </p:spTree>
    <p:extLst>
      <p:ext uri="{BB962C8B-B14F-4D97-AF65-F5344CB8AC3E}">
        <p14:creationId xmlns:p14="http://schemas.microsoft.com/office/powerpoint/2010/main" val="13450228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connaissance - Wikipedia">
            <a:extLst>
              <a:ext uri="{FF2B5EF4-FFF2-40B4-BE49-F238E27FC236}">
                <a16:creationId xmlns:a16="http://schemas.microsoft.com/office/drawing/2014/main" id="{9CF99AEE-E068-E834-9C69-AB918ACF37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52" r="3436" b="-1"/>
          <a:stretch/>
        </p:blipFill>
        <p:spPr bwMode="auto">
          <a:xfrm>
            <a:off x="255544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20C29481-F733-F4F9-DA95-2DE75E68C130}"/>
              </a:ext>
            </a:extLst>
          </p:cNvPr>
          <p:cNvSpPr>
            <a:spLocks noGrp="1"/>
          </p:cNvSpPr>
          <p:nvPr>
            <p:ph type="title"/>
          </p:nvPr>
        </p:nvSpPr>
        <p:spPr>
          <a:xfrm>
            <a:off x="795337" y="2479044"/>
            <a:ext cx="9948863" cy="1899912"/>
          </a:xfrm>
          <a:solidFill>
            <a:schemeClr val="bg1">
              <a:alpha val="47186"/>
            </a:schemeClr>
          </a:solidFill>
        </p:spPr>
        <p:txBody>
          <a:bodyPr>
            <a:normAutofit/>
          </a:bodyPr>
          <a:lstStyle/>
          <a:p>
            <a:r>
              <a:rPr lang="es-ES_tradnl" sz="4000" dirty="0"/>
              <a:t>PASO 2: PREPRAR RECONOCIMIENTO </a:t>
            </a:r>
          </a:p>
        </p:txBody>
      </p:sp>
    </p:spTree>
    <p:extLst>
      <p:ext uri="{BB962C8B-B14F-4D97-AF65-F5344CB8AC3E}">
        <p14:creationId xmlns:p14="http://schemas.microsoft.com/office/powerpoint/2010/main" val="349076688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90B4-78BE-861F-D401-7062F0EC26F4}"/>
              </a:ext>
            </a:extLst>
          </p:cNvPr>
          <p:cNvSpPr>
            <a:spLocks noGrp="1"/>
          </p:cNvSpPr>
          <p:nvPr>
            <p:ph type="title"/>
          </p:nvPr>
        </p:nvSpPr>
        <p:spPr>
          <a:xfrm>
            <a:off x="838200" y="1636712"/>
            <a:ext cx="10515600" cy="1325563"/>
          </a:xfrm>
        </p:spPr>
        <p:txBody>
          <a:bodyPr/>
          <a:lstStyle/>
          <a:p>
            <a:r>
              <a:rPr lang="es-ES_tradnl" dirty="0"/>
              <a:t>¿Qué preguntas necesito responder para confirmar mi plan inicial?</a:t>
            </a:r>
          </a:p>
        </p:txBody>
      </p:sp>
      <p:sp>
        <p:nvSpPr>
          <p:cNvPr id="4" name="Título 1">
            <a:extLst>
              <a:ext uri="{FF2B5EF4-FFF2-40B4-BE49-F238E27FC236}">
                <a16:creationId xmlns:a16="http://schemas.microsoft.com/office/drawing/2014/main" id="{F9CDD3CD-7CC3-9A29-8EEB-F83356004FC3}"/>
              </a:ext>
            </a:extLst>
          </p:cNvPr>
          <p:cNvSpPr txBox="1">
            <a:spLocks/>
          </p:cNvSpPr>
          <p:nvPr/>
        </p:nvSpPr>
        <p:spPr>
          <a:xfrm>
            <a:off x="962025" y="342900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dirty="0"/>
              <a:t>¿Cuáles son las prioridades de esas preguntas?</a:t>
            </a:r>
          </a:p>
        </p:txBody>
      </p:sp>
    </p:spTree>
    <p:extLst>
      <p:ext uri="{BB962C8B-B14F-4D97-AF65-F5344CB8AC3E}">
        <p14:creationId xmlns:p14="http://schemas.microsoft.com/office/powerpoint/2010/main" val="152449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4B783-4D46-BE09-52CA-D5D9FB4BFEB2}"/>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AD010D93-34CE-A4BA-E4DE-D38984033E51}"/>
              </a:ext>
            </a:extLst>
          </p:cNvPr>
          <p:cNvSpPr>
            <a:spLocks noGrp="1"/>
          </p:cNvSpPr>
          <p:nvPr>
            <p:ph type="title"/>
          </p:nvPr>
        </p:nvSpPr>
        <p:spPr>
          <a:xfrm>
            <a:off x="838200" y="2979737"/>
            <a:ext cx="10515600" cy="1325563"/>
          </a:xfrm>
        </p:spPr>
        <p:txBody>
          <a:bodyPr>
            <a:normAutofit fontScale="90000"/>
          </a:bodyPr>
          <a:lstStyle/>
          <a:p>
            <a:r>
              <a:rPr lang="es-ES_tradnl" dirty="0"/>
              <a:t>Prioridades: </a:t>
            </a:r>
            <a:br>
              <a:rPr lang="es-ES_tradnl" dirty="0"/>
            </a:br>
            <a:r>
              <a:rPr lang="es-ES_tradnl" dirty="0"/>
              <a:t>1. Ubicación del enemigo</a:t>
            </a:r>
            <a:br>
              <a:rPr lang="es-ES_tradnl" dirty="0"/>
            </a:br>
            <a:r>
              <a:rPr lang="es-ES_tradnl" dirty="0"/>
              <a:t>2. Orientación del enemigo</a:t>
            </a:r>
            <a:br>
              <a:rPr lang="es-ES_tradnl" dirty="0"/>
            </a:br>
            <a:r>
              <a:rPr lang="es-ES_tradnl" dirty="0"/>
              <a:t>3. Actividad </a:t>
            </a:r>
          </a:p>
        </p:txBody>
      </p:sp>
      <p:sp>
        <p:nvSpPr>
          <p:cNvPr id="4" name="Título 1">
            <a:extLst>
              <a:ext uri="{FF2B5EF4-FFF2-40B4-BE49-F238E27FC236}">
                <a16:creationId xmlns:a16="http://schemas.microsoft.com/office/drawing/2014/main" id="{B9868C83-6DCA-478B-6D83-209934468D7E}"/>
              </a:ext>
            </a:extLst>
          </p:cNvPr>
          <p:cNvSpPr txBox="1">
            <a:spLocks/>
          </p:cNvSpPr>
          <p:nvPr/>
        </p:nvSpPr>
        <p:spPr>
          <a:xfrm>
            <a:off x="838200" y="74295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dirty="0"/>
              <a:t>¿Cuáles son las prioridades de esas preguntas?</a:t>
            </a:r>
          </a:p>
        </p:txBody>
      </p:sp>
      <p:sp>
        <p:nvSpPr>
          <p:cNvPr id="3" name="Título 1">
            <a:extLst>
              <a:ext uri="{FF2B5EF4-FFF2-40B4-BE49-F238E27FC236}">
                <a16:creationId xmlns:a16="http://schemas.microsoft.com/office/drawing/2014/main" id="{BD0FE774-D0A7-407B-938E-00E6A38A876D}"/>
              </a:ext>
            </a:extLst>
          </p:cNvPr>
          <p:cNvSpPr txBox="1">
            <a:spLocks/>
          </p:cNvSpPr>
          <p:nvPr/>
        </p:nvSpPr>
        <p:spPr>
          <a:xfrm>
            <a:off x="947737" y="5216524"/>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dirty="0"/>
              <a:t>Si tengo más medio y/o tiempo … hago mas preguntas </a:t>
            </a:r>
          </a:p>
        </p:txBody>
      </p:sp>
    </p:spTree>
    <p:extLst>
      <p:ext uri="{BB962C8B-B14F-4D97-AF65-F5344CB8AC3E}">
        <p14:creationId xmlns:p14="http://schemas.microsoft.com/office/powerpoint/2010/main" val="1258797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B2632-283C-AC41-FA00-4B63173532D3}"/>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A60FBA2-7B09-CBF1-F8B8-846947255280}"/>
              </a:ext>
            </a:extLst>
          </p:cNvPr>
          <p:cNvSpPr>
            <a:spLocks noGrp="1"/>
          </p:cNvSpPr>
          <p:nvPr>
            <p:ph type="title"/>
          </p:nvPr>
        </p:nvSpPr>
        <p:spPr>
          <a:xfrm>
            <a:off x="838200" y="3429000"/>
            <a:ext cx="10515600" cy="1325563"/>
          </a:xfrm>
        </p:spPr>
        <p:txBody>
          <a:bodyPr>
            <a:noAutofit/>
          </a:bodyPr>
          <a:lstStyle/>
          <a:p>
            <a:r>
              <a:rPr lang="es-ES_tradnl" sz="3600" dirty="0"/>
              <a:t>Físico (mejor)…. Reconocimiento de lideres (mejor aún)</a:t>
            </a:r>
            <a:br>
              <a:rPr lang="es-ES_tradnl" sz="3600" dirty="0"/>
            </a:br>
            <a:r>
              <a:rPr lang="es-ES_tradnl" sz="3600" dirty="0"/>
              <a:t>Mapa</a:t>
            </a:r>
            <a:br>
              <a:rPr lang="es-ES_tradnl" sz="3600" dirty="0"/>
            </a:br>
            <a:r>
              <a:rPr lang="es-ES_tradnl" sz="3600" dirty="0"/>
              <a:t>Imágenes </a:t>
            </a:r>
            <a:br>
              <a:rPr lang="es-ES_tradnl" sz="3600" dirty="0"/>
            </a:br>
            <a:r>
              <a:rPr lang="es-ES_tradnl" sz="3600" dirty="0"/>
              <a:t>Aviación </a:t>
            </a:r>
            <a:br>
              <a:rPr lang="es-ES_tradnl" sz="3600" dirty="0"/>
            </a:br>
            <a:r>
              <a:rPr lang="es-ES_tradnl" sz="3600" dirty="0"/>
              <a:t>Drones </a:t>
            </a:r>
            <a:br>
              <a:rPr lang="es-ES_tradnl" sz="3600" dirty="0"/>
            </a:br>
            <a:r>
              <a:rPr lang="es-ES_tradnl" sz="3600" dirty="0"/>
              <a:t>Señales </a:t>
            </a:r>
            <a:br>
              <a:rPr lang="es-ES_tradnl" sz="3600" dirty="0"/>
            </a:br>
            <a:r>
              <a:rPr lang="es-ES_tradnl" sz="3600" dirty="0" err="1"/>
              <a:t>etc</a:t>
            </a:r>
            <a:endParaRPr lang="es-ES_tradnl" sz="3600" dirty="0"/>
          </a:p>
        </p:txBody>
      </p:sp>
      <p:sp>
        <p:nvSpPr>
          <p:cNvPr id="4" name="Título 1">
            <a:extLst>
              <a:ext uri="{FF2B5EF4-FFF2-40B4-BE49-F238E27FC236}">
                <a16:creationId xmlns:a16="http://schemas.microsoft.com/office/drawing/2014/main" id="{6DAB5F52-B0D9-9544-51F7-23745B5C8BB5}"/>
              </a:ext>
            </a:extLst>
          </p:cNvPr>
          <p:cNvSpPr txBox="1">
            <a:spLocks/>
          </p:cNvSpPr>
          <p:nvPr/>
        </p:nvSpPr>
        <p:spPr>
          <a:xfrm>
            <a:off x="838200" y="74295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dirty="0"/>
              <a:t>Considere todos los medios de reconocimiento</a:t>
            </a:r>
          </a:p>
        </p:txBody>
      </p:sp>
    </p:spTree>
    <p:extLst>
      <p:ext uri="{BB962C8B-B14F-4D97-AF65-F5344CB8AC3E}">
        <p14:creationId xmlns:p14="http://schemas.microsoft.com/office/powerpoint/2010/main" val="21051935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F71ED-010C-5D5B-FA8D-855E85BB9DB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A8D23A96-20EC-B725-ED4B-A8E8970AC501}"/>
              </a:ext>
            </a:extLst>
          </p:cNvPr>
          <p:cNvSpPr>
            <a:spLocks noGrp="1"/>
          </p:cNvSpPr>
          <p:nvPr>
            <p:ph type="title"/>
          </p:nvPr>
        </p:nvSpPr>
        <p:spPr>
          <a:xfrm>
            <a:off x="838200" y="2766218"/>
            <a:ext cx="10515600" cy="1325563"/>
          </a:xfrm>
        </p:spPr>
        <p:txBody>
          <a:bodyPr>
            <a:noAutofit/>
          </a:bodyPr>
          <a:lstStyle/>
          <a:p>
            <a:r>
              <a:rPr lang="es-ES_tradnl" sz="4800" dirty="0"/>
              <a:t>Primero: Determinar el área de búsqueda </a:t>
            </a:r>
          </a:p>
        </p:txBody>
      </p:sp>
      <p:sp>
        <p:nvSpPr>
          <p:cNvPr id="4" name="Título 1">
            <a:extLst>
              <a:ext uri="{FF2B5EF4-FFF2-40B4-BE49-F238E27FC236}">
                <a16:creationId xmlns:a16="http://schemas.microsoft.com/office/drawing/2014/main" id="{78FE301E-A0A9-F92F-3198-6F8565822694}"/>
              </a:ext>
            </a:extLst>
          </p:cNvPr>
          <p:cNvSpPr txBox="1">
            <a:spLocks/>
          </p:cNvSpPr>
          <p:nvPr/>
        </p:nvSpPr>
        <p:spPr>
          <a:xfrm>
            <a:off x="3609975" y="70008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b="1" dirty="0"/>
              <a:t>FORMULAR UN PIR </a:t>
            </a:r>
          </a:p>
        </p:txBody>
      </p:sp>
    </p:spTree>
    <p:extLst>
      <p:ext uri="{BB962C8B-B14F-4D97-AF65-F5344CB8AC3E}">
        <p14:creationId xmlns:p14="http://schemas.microsoft.com/office/powerpoint/2010/main" val="137590990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131;g1531ae4b4df_0_14">
            <a:extLst>
              <a:ext uri="{FF2B5EF4-FFF2-40B4-BE49-F238E27FC236}">
                <a16:creationId xmlns:a16="http://schemas.microsoft.com/office/drawing/2014/main" id="{31087B8F-09F8-9563-B308-078A48FE828F}"/>
              </a:ext>
            </a:extLst>
          </p:cNvPr>
          <p:cNvSpPr txBox="1">
            <a:spLocks/>
          </p:cNvSpPr>
          <p:nvPr/>
        </p:nvSpPr>
        <p:spPr>
          <a:xfrm>
            <a:off x="200025" y="394766"/>
            <a:ext cx="11472863" cy="2689860"/>
          </a:xfrm>
          <a:prstGeom prst="rect">
            <a:avLst/>
          </a:prstGeom>
          <a:noFill/>
          <a:ln>
            <a:noFill/>
          </a:ln>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6200" indent="0">
              <a:lnSpc>
                <a:spcPct val="100000"/>
              </a:lnSpc>
              <a:spcBef>
                <a:spcPts val="640"/>
              </a:spcBef>
              <a:buSzPts val="2400"/>
              <a:buNone/>
            </a:pPr>
            <a:r>
              <a:rPr lang="es-ES_tradnl" sz="3600" dirty="0" err="1"/>
              <a:t>Named</a:t>
            </a:r>
            <a:r>
              <a:rPr lang="es-ES_tradnl" sz="3600" dirty="0"/>
              <a:t> </a:t>
            </a:r>
            <a:r>
              <a:rPr lang="es-ES_tradnl" sz="3600" dirty="0" err="1"/>
              <a:t>Areas</a:t>
            </a:r>
            <a:r>
              <a:rPr lang="es-ES_tradnl" sz="3600" dirty="0"/>
              <a:t>  </a:t>
            </a:r>
            <a:r>
              <a:rPr lang="es-ES_tradnl" sz="3600" dirty="0" err="1"/>
              <a:t>of</a:t>
            </a:r>
            <a:r>
              <a:rPr lang="es-ES_tradnl" sz="3600" dirty="0"/>
              <a:t>  </a:t>
            </a:r>
            <a:r>
              <a:rPr lang="es-ES_tradnl" sz="3600" dirty="0" err="1"/>
              <a:t>Interest</a:t>
            </a:r>
            <a:r>
              <a:rPr lang="es-ES_tradnl" sz="3600" dirty="0"/>
              <a:t>  (</a:t>
            </a:r>
            <a:r>
              <a:rPr lang="es-ES_tradnl" sz="3600" dirty="0" err="1"/>
              <a:t>NAIs</a:t>
            </a:r>
            <a:r>
              <a:rPr lang="es-ES_tradnl" sz="3600" dirty="0"/>
              <a:t>)  lugares donde se presume coleccionar información. </a:t>
            </a:r>
            <a:r>
              <a:rPr lang="es-ES_tradnl" sz="3200" dirty="0"/>
              <a:t>Tipos:</a:t>
            </a:r>
          </a:p>
          <a:p>
            <a:pPr marL="1371600" lvl="2" indent="-381000">
              <a:lnSpc>
                <a:spcPct val="100000"/>
              </a:lnSpc>
              <a:spcBef>
                <a:spcPts val="0"/>
              </a:spcBef>
              <a:buSzPts val="2400"/>
            </a:pPr>
            <a:r>
              <a:rPr lang="es-ES_tradnl" sz="3200" dirty="0"/>
              <a:t>Punto</a:t>
            </a:r>
          </a:p>
          <a:p>
            <a:pPr marL="1371600" lvl="2" indent="-368300">
              <a:lnSpc>
                <a:spcPct val="100000"/>
              </a:lnSpc>
              <a:spcBef>
                <a:spcPts val="0"/>
              </a:spcBef>
              <a:buSzPts val="2200"/>
            </a:pPr>
            <a:r>
              <a:rPr lang="es-ES_tradnl" sz="3200" dirty="0"/>
              <a:t>Área</a:t>
            </a:r>
          </a:p>
          <a:p>
            <a:pPr marL="1371600" lvl="2" indent="-368300">
              <a:lnSpc>
                <a:spcPct val="100000"/>
              </a:lnSpc>
              <a:spcBef>
                <a:spcPts val="0"/>
              </a:spcBef>
              <a:buSzPts val="2200"/>
            </a:pPr>
            <a:r>
              <a:rPr lang="es-ES_tradnl" sz="3200" dirty="0"/>
              <a:t>Linear </a:t>
            </a:r>
            <a:endParaRPr lang="es-ES_tradnl" sz="1200" dirty="0"/>
          </a:p>
          <a:p>
            <a:pPr marL="0" indent="0">
              <a:lnSpc>
                <a:spcPct val="100000"/>
              </a:lnSpc>
              <a:spcBef>
                <a:spcPts val="640"/>
              </a:spcBef>
              <a:buSzPts val="3200"/>
              <a:buFont typeface="Arial" panose="020B0604020202020204" pitchFamily="34" charset="0"/>
              <a:buNone/>
            </a:pPr>
            <a:endParaRPr lang="es-ES_tradnl" sz="2400" dirty="0"/>
          </a:p>
        </p:txBody>
      </p:sp>
      <p:grpSp>
        <p:nvGrpSpPr>
          <p:cNvPr id="3" name="Google Shape;4133;g1531ae4b4df_0_14">
            <a:extLst>
              <a:ext uri="{FF2B5EF4-FFF2-40B4-BE49-F238E27FC236}">
                <a16:creationId xmlns:a16="http://schemas.microsoft.com/office/drawing/2014/main" id="{A7F4452C-2F9F-A7D1-D6FD-C33AB22E1D2B}"/>
              </a:ext>
            </a:extLst>
          </p:cNvPr>
          <p:cNvGrpSpPr/>
          <p:nvPr/>
        </p:nvGrpSpPr>
        <p:grpSpPr>
          <a:xfrm>
            <a:off x="3426000" y="3174719"/>
            <a:ext cx="245700" cy="457086"/>
            <a:chOff x="-589875" y="482150"/>
            <a:chExt cx="245700" cy="457086"/>
          </a:xfrm>
        </p:grpSpPr>
        <p:sp>
          <p:nvSpPr>
            <p:cNvPr id="4" name="Google Shape;4134;g1531ae4b4df_0_14">
              <a:extLst>
                <a:ext uri="{FF2B5EF4-FFF2-40B4-BE49-F238E27FC236}">
                  <a16:creationId xmlns:a16="http://schemas.microsoft.com/office/drawing/2014/main" id="{2995FF8B-D5D6-796A-3C82-8B9A04CB9D63}"/>
                </a:ext>
              </a:extLst>
            </p:cNvPr>
            <p:cNvSpPr/>
            <p:nvPr/>
          </p:nvSpPr>
          <p:spPr>
            <a:xfrm rot="10800000">
              <a:off x="-547728" y="662336"/>
              <a:ext cx="161400" cy="276900"/>
            </a:xfrm>
            <a:prstGeom prst="triangle">
              <a:avLst>
                <a:gd name="adj" fmla="val 50000"/>
              </a:avLst>
            </a:prstGeom>
            <a:solidFill>
              <a:srgbClr val="2E12FA"/>
            </a:solidFill>
            <a:ln w="952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4135;g1531ae4b4df_0_14">
              <a:extLst>
                <a:ext uri="{FF2B5EF4-FFF2-40B4-BE49-F238E27FC236}">
                  <a16:creationId xmlns:a16="http://schemas.microsoft.com/office/drawing/2014/main" id="{E0E982C2-F02D-51CF-AA49-1EF3397457AF}"/>
                </a:ext>
              </a:extLst>
            </p:cNvPr>
            <p:cNvSpPr/>
            <p:nvPr/>
          </p:nvSpPr>
          <p:spPr>
            <a:xfrm>
              <a:off x="-589875" y="482150"/>
              <a:ext cx="245700" cy="211200"/>
            </a:xfrm>
            <a:prstGeom prst="ellipse">
              <a:avLst/>
            </a:prstGeom>
            <a:noFill/>
            <a:ln w="952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 name="Google Shape;4136;g1531ae4b4df_0_14">
            <a:extLst>
              <a:ext uri="{FF2B5EF4-FFF2-40B4-BE49-F238E27FC236}">
                <a16:creationId xmlns:a16="http://schemas.microsoft.com/office/drawing/2014/main" id="{E1111E3B-EE71-49C5-5F6A-B204F20E91E8}"/>
              </a:ext>
            </a:extLst>
          </p:cNvPr>
          <p:cNvSpPr/>
          <p:nvPr/>
        </p:nvSpPr>
        <p:spPr>
          <a:xfrm>
            <a:off x="2755900" y="4502138"/>
            <a:ext cx="1585900" cy="171750"/>
          </a:xfrm>
          <a:custGeom>
            <a:avLst/>
            <a:gdLst/>
            <a:ahLst/>
            <a:cxnLst/>
            <a:rect l="l" t="t" r="r" b="b"/>
            <a:pathLst>
              <a:path w="63436" h="6870" extrusionOk="0">
                <a:moveTo>
                  <a:pt x="0" y="191"/>
                </a:moveTo>
                <a:cubicBezTo>
                  <a:pt x="3524" y="1302"/>
                  <a:pt x="16097" y="6763"/>
                  <a:pt x="21145" y="6858"/>
                </a:cubicBezTo>
                <a:cubicBezTo>
                  <a:pt x="26193" y="6953"/>
                  <a:pt x="26828" y="1175"/>
                  <a:pt x="30289" y="762"/>
                </a:cubicBezTo>
                <a:cubicBezTo>
                  <a:pt x="33750" y="349"/>
                  <a:pt x="36386" y="4509"/>
                  <a:pt x="41910" y="4382"/>
                </a:cubicBezTo>
                <a:cubicBezTo>
                  <a:pt x="47435" y="4255"/>
                  <a:pt x="59848" y="730"/>
                  <a:pt x="63436" y="0"/>
                </a:cubicBezTo>
              </a:path>
            </a:pathLst>
          </a:custGeom>
          <a:noFill/>
          <a:ln w="2857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 name="Google Shape;4137;g1531ae4b4df_0_14">
            <a:extLst>
              <a:ext uri="{FF2B5EF4-FFF2-40B4-BE49-F238E27FC236}">
                <a16:creationId xmlns:a16="http://schemas.microsoft.com/office/drawing/2014/main" id="{1144652F-7070-1619-346E-FEAFFC7D8EA9}"/>
              </a:ext>
            </a:extLst>
          </p:cNvPr>
          <p:cNvSpPr/>
          <p:nvPr/>
        </p:nvSpPr>
        <p:spPr>
          <a:xfrm>
            <a:off x="3358350" y="3806016"/>
            <a:ext cx="381000" cy="347700"/>
          </a:xfrm>
          <a:prstGeom prst="rect">
            <a:avLst/>
          </a:prstGeom>
          <a:solidFill>
            <a:schemeClr val="lt1"/>
          </a:solidFill>
          <a:ln w="28575" cap="flat" cmpd="sng">
            <a:solidFill>
              <a:srgbClr val="2E12F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3894100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E7F4C-5E42-2BEB-8C7C-70A199A4FCF3}"/>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D7EE83E-4D2A-6C6C-DB92-4850F791EB2E}"/>
              </a:ext>
            </a:extLst>
          </p:cNvPr>
          <p:cNvSpPr>
            <a:spLocks noGrp="1"/>
          </p:cNvSpPr>
          <p:nvPr>
            <p:ph type="title"/>
          </p:nvPr>
        </p:nvSpPr>
        <p:spPr>
          <a:xfrm>
            <a:off x="838200" y="2766218"/>
            <a:ext cx="10515600" cy="1325563"/>
          </a:xfrm>
        </p:spPr>
        <p:txBody>
          <a:bodyPr>
            <a:noAutofit/>
          </a:bodyPr>
          <a:lstStyle/>
          <a:p>
            <a:r>
              <a:rPr lang="es-ES_tradnl" sz="4800" dirty="0"/>
              <a:t>Segundo: Formular el PIR</a:t>
            </a:r>
          </a:p>
        </p:txBody>
      </p:sp>
      <p:sp>
        <p:nvSpPr>
          <p:cNvPr id="4" name="Título 1">
            <a:extLst>
              <a:ext uri="{FF2B5EF4-FFF2-40B4-BE49-F238E27FC236}">
                <a16:creationId xmlns:a16="http://schemas.microsoft.com/office/drawing/2014/main" id="{F27210A0-1132-C481-DADB-92AEBC56C24D}"/>
              </a:ext>
            </a:extLst>
          </p:cNvPr>
          <p:cNvSpPr txBox="1">
            <a:spLocks/>
          </p:cNvSpPr>
          <p:nvPr/>
        </p:nvSpPr>
        <p:spPr>
          <a:xfrm>
            <a:off x="3609975" y="70008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b="1" dirty="0"/>
              <a:t>FORMULAR UN PIR </a:t>
            </a:r>
          </a:p>
        </p:txBody>
      </p:sp>
    </p:spTree>
    <p:extLst>
      <p:ext uri="{BB962C8B-B14F-4D97-AF65-F5344CB8AC3E}">
        <p14:creationId xmlns:p14="http://schemas.microsoft.com/office/powerpoint/2010/main" val="279119930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131;g1531ae4b4df_0_14">
            <a:extLst>
              <a:ext uri="{FF2B5EF4-FFF2-40B4-BE49-F238E27FC236}">
                <a16:creationId xmlns:a16="http://schemas.microsoft.com/office/drawing/2014/main" id="{31087B8F-09F8-9563-B308-078A48FE828F}"/>
              </a:ext>
            </a:extLst>
          </p:cNvPr>
          <p:cNvSpPr txBox="1">
            <a:spLocks/>
          </p:cNvSpPr>
          <p:nvPr/>
        </p:nvSpPr>
        <p:spPr>
          <a:xfrm>
            <a:off x="60898" y="303113"/>
            <a:ext cx="11472863" cy="2689860"/>
          </a:xfrm>
          <a:prstGeom prst="rect">
            <a:avLst/>
          </a:prstGeom>
          <a:noFill/>
          <a:ln>
            <a:noFill/>
          </a:ln>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6200" indent="0">
              <a:lnSpc>
                <a:spcPct val="100000"/>
              </a:lnSpc>
              <a:spcBef>
                <a:spcPts val="640"/>
              </a:spcBef>
              <a:buSzPts val="2400"/>
              <a:buNone/>
            </a:pPr>
            <a:r>
              <a:rPr lang="es-ES_tradnl" sz="3600" dirty="0">
                <a:latin typeface="Bauhaus 93"/>
              </a:rPr>
              <a:t>CARACTERÍSTICAS DEL PIR </a:t>
            </a:r>
            <a:endParaRPr lang="es-ES_tradnl" sz="3600" b="1" dirty="0">
              <a:solidFill>
                <a:srgbClr val="FF0000"/>
              </a:solidFill>
              <a:latin typeface="Bauhaus 93"/>
            </a:endParaRPr>
          </a:p>
          <a:p>
            <a:pPr marL="0" indent="0">
              <a:lnSpc>
                <a:spcPct val="100000"/>
              </a:lnSpc>
              <a:spcBef>
                <a:spcPts val="640"/>
              </a:spcBef>
              <a:buSzPts val="3200"/>
              <a:buFont typeface="Arial" panose="020B0604020202020204" pitchFamily="34" charset="0"/>
              <a:buNone/>
            </a:pPr>
            <a:endParaRPr lang="es-ES_tradnl" sz="2400" dirty="0">
              <a:latin typeface="Bauhaus 93"/>
            </a:endParaRPr>
          </a:p>
        </p:txBody>
      </p:sp>
      <p:sp>
        <p:nvSpPr>
          <p:cNvPr id="3" name="Google Shape;4169;g1531ae4b4df_0_40">
            <a:extLst>
              <a:ext uri="{FF2B5EF4-FFF2-40B4-BE49-F238E27FC236}">
                <a16:creationId xmlns:a16="http://schemas.microsoft.com/office/drawing/2014/main" id="{87863141-9A37-2A2C-9611-50C14D91C418}"/>
              </a:ext>
            </a:extLst>
          </p:cNvPr>
          <p:cNvSpPr txBox="1">
            <a:spLocks/>
          </p:cNvSpPr>
          <p:nvPr/>
        </p:nvSpPr>
        <p:spPr>
          <a:xfrm>
            <a:off x="60898" y="933497"/>
            <a:ext cx="8839200" cy="3771900"/>
          </a:xfrm>
          <a:prstGeom prst="rect">
            <a:avLst/>
          </a:prstGeom>
          <a:noFill/>
          <a:ln>
            <a:noFill/>
          </a:ln>
        </p:spPr>
        <p:txBody>
          <a:bodyPr spcFirstLastPara="1" vert="horz" wrap="square" lIns="91425" tIns="91425" rIns="91425" bIns="91425"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40055">
              <a:lnSpc>
                <a:spcPct val="80000"/>
              </a:lnSpc>
              <a:spcBef>
                <a:spcPts val="560"/>
              </a:spcBef>
              <a:buSzPts val="3330"/>
              <a:buFont typeface="Arial" panose="020B0604020202020204" pitchFamily="34" charset="0"/>
              <a:buAutoNum type="arabicPeriod"/>
            </a:pPr>
            <a:r>
              <a:rPr lang="es-ES" sz="3330" dirty="0"/>
              <a:t>Pregunta solo una pregunta </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t>Se enfoca en una acción específica </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t>Relacionada a la misión</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solidFill>
                  <a:srgbClr val="FF0000"/>
                </a:solidFill>
              </a:rPr>
              <a:t>Clara y concisa </a:t>
            </a:r>
            <a:endParaRPr lang="es-ES" dirty="0"/>
          </a:p>
          <a:p>
            <a:pPr marL="457200" indent="-440055">
              <a:lnSpc>
                <a:spcPct val="80000"/>
              </a:lnSpc>
              <a:spcBef>
                <a:spcPts val="0"/>
              </a:spcBef>
              <a:buSzPts val="3330"/>
              <a:buFont typeface="Arial" panose="020B0604020202020204" pitchFamily="34" charset="0"/>
              <a:buAutoNum type="arabicPeriod"/>
            </a:pPr>
            <a:r>
              <a:rPr lang="es-ES" sz="3330" dirty="0"/>
              <a:t>Contiene geografía y tiempo específico</a:t>
            </a:r>
            <a:endParaRPr lang="es-ES" dirty="0"/>
          </a:p>
        </p:txBody>
      </p:sp>
      <p:sp>
        <p:nvSpPr>
          <p:cNvPr id="4" name="CuadroTexto 3">
            <a:extLst>
              <a:ext uri="{FF2B5EF4-FFF2-40B4-BE49-F238E27FC236}">
                <a16:creationId xmlns:a16="http://schemas.microsoft.com/office/drawing/2014/main" id="{51D79AC1-533D-1343-5AEC-3506B8AB35E7}"/>
              </a:ext>
            </a:extLst>
          </p:cNvPr>
          <p:cNvSpPr txBox="1"/>
          <p:nvPr/>
        </p:nvSpPr>
        <p:spPr>
          <a:xfrm>
            <a:off x="213298" y="3610389"/>
            <a:ext cx="11616752" cy="830997"/>
          </a:xfrm>
          <a:prstGeom prst="rect">
            <a:avLst/>
          </a:prstGeom>
          <a:noFill/>
          <a:ln w="22225">
            <a:solidFill>
              <a:srgbClr val="FF0000"/>
            </a:solidFill>
          </a:ln>
        </p:spPr>
        <p:txBody>
          <a:bodyPr wrap="square" rtlCol="0">
            <a:spAutoFit/>
          </a:bodyPr>
          <a:lstStyle/>
          <a:p>
            <a:r>
              <a:rPr lang="es-ES_tradnl" sz="2400" dirty="0"/>
              <a:t>¿Se encuentra una unidad materializada por al menos dos escuadras de infantería en cercanías del NAI 1 entre la hora H-8 y Hora H ?  </a:t>
            </a:r>
          </a:p>
        </p:txBody>
      </p:sp>
      <p:sp>
        <p:nvSpPr>
          <p:cNvPr id="6" name="CuadroTexto 5">
            <a:extLst>
              <a:ext uri="{FF2B5EF4-FFF2-40B4-BE49-F238E27FC236}">
                <a16:creationId xmlns:a16="http://schemas.microsoft.com/office/drawing/2014/main" id="{2772B1C1-3B96-50B5-019A-D2AC5622492B}"/>
              </a:ext>
            </a:extLst>
          </p:cNvPr>
          <p:cNvSpPr txBox="1"/>
          <p:nvPr/>
        </p:nvSpPr>
        <p:spPr>
          <a:xfrm>
            <a:off x="213298" y="4705397"/>
            <a:ext cx="11616752" cy="830997"/>
          </a:xfrm>
          <a:prstGeom prst="rect">
            <a:avLst/>
          </a:prstGeom>
          <a:noFill/>
          <a:ln w="28575">
            <a:solidFill>
              <a:srgbClr val="FF0000"/>
            </a:solidFill>
          </a:ln>
        </p:spPr>
        <p:txBody>
          <a:bodyPr wrap="square" rtlCol="0">
            <a:spAutoFit/>
          </a:bodyPr>
          <a:lstStyle/>
          <a:p>
            <a:r>
              <a:rPr lang="es-ES_tradnl" sz="2400" dirty="0"/>
              <a:t>¿Existen unidades anfibias moviéndose desde el este hacia el NAI 1, entre la hora H-1 y H+8?</a:t>
            </a:r>
          </a:p>
        </p:txBody>
      </p:sp>
    </p:spTree>
    <p:extLst>
      <p:ext uri="{BB962C8B-B14F-4D97-AF65-F5344CB8AC3E}">
        <p14:creationId xmlns:p14="http://schemas.microsoft.com/office/powerpoint/2010/main" val="98968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747D8C-3619-70C4-62E1-1DBEB1F54DA2}"/>
            </a:ext>
          </a:extLst>
        </p:cNvPr>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FC3D2873-2194-4FB0-BFBA-7E7EEB984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U.S. Army Buys Switchblade Small Loitering Weapons - Defense Update:">
            <a:extLst>
              <a:ext uri="{FF2B5EF4-FFF2-40B4-BE49-F238E27FC236}">
                <a16:creationId xmlns:a16="http://schemas.microsoft.com/office/drawing/2014/main" id="{1DCD240F-30D8-41FE-B536-0F7925E897A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44" r="5" b="5"/>
          <a:stretch/>
        </p:blipFill>
        <p:spPr bwMode="auto">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NEW up to 12GHz Detection RF WiFi Bluetooth GSM DECT Anti Spy Wireless  Signal Frequency Bug Detector TSCM">
            <a:extLst>
              <a:ext uri="{FF2B5EF4-FFF2-40B4-BE49-F238E27FC236}">
                <a16:creationId xmlns:a16="http://schemas.microsoft.com/office/drawing/2014/main" id="{4EDE25C9-43CB-3DDB-AAA4-F54F69AD63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302" r="-3" b="6096"/>
          <a:stretch/>
        </p:blipFill>
        <p:spPr bwMode="auto">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6148" name="Picture 4" descr="Recon Marines, Special Tactics groom joint ground leaders &gt; Air Force &gt;  Article Display">
            <a:extLst>
              <a:ext uri="{FF2B5EF4-FFF2-40B4-BE49-F238E27FC236}">
                <a16:creationId xmlns:a16="http://schemas.microsoft.com/office/drawing/2014/main" id="{5AD4B730-7A2F-FD22-07E0-34719D366E5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9886" r="-1" b="17286"/>
          <a:stretch/>
        </p:blipFill>
        <p:spPr bwMode="auto">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6157" name="Freeform: Shape 6156">
            <a:extLst>
              <a:ext uri="{FF2B5EF4-FFF2-40B4-BE49-F238E27FC236}">
                <a16:creationId xmlns:a16="http://schemas.microsoft.com/office/drawing/2014/main" id="{B228652A-FD81-4A3C-B164-2012BF4EE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7943" cy="6858000"/>
          </a:xfrm>
          <a:custGeom>
            <a:avLst/>
            <a:gdLst>
              <a:gd name="connsiteX0" fmla="*/ 0 w 5927943"/>
              <a:gd name="connsiteY0" fmla="*/ 0 h 6858000"/>
              <a:gd name="connsiteX1" fmla="*/ 5129522 w 5927943"/>
              <a:gd name="connsiteY1" fmla="*/ 0 h 6858000"/>
              <a:gd name="connsiteX2" fmla="*/ 5289639 w 5927943"/>
              <a:gd name="connsiteY2" fmla="*/ 323150 h 6858000"/>
              <a:gd name="connsiteX3" fmla="*/ 5927943 w 5927943"/>
              <a:gd name="connsiteY3" fmla="*/ 3476847 h 6858000"/>
              <a:gd name="connsiteX4" fmla="*/ 5289639 w 5927943"/>
              <a:gd name="connsiteY4" fmla="*/ 6630545 h 6858000"/>
              <a:gd name="connsiteX5" fmla="*/ 5176937 w 5927943"/>
              <a:gd name="connsiteY5" fmla="*/ 6858000 h 6858000"/>
              <a:gd name="connsiteX6" fmla="*/ 0 w 592794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7943" h="6858000">
                <a:moveTo>
                  <a:pt x="0" y="0"/>
                </a:moveTo>
                <a:lnTo>
                  <a:pt x="5129522" y="0"/>
                </a:lnTo>
                <a:lnTo>
                  <a:pt x="5289639" y="323150"/>
                </a:lnTo>
                <a:cubicBezTo>
                  <a:pt x="5692631" y="1223391"/>
                  <a:pt x="5927943" y="2308646"/>
                  <a:pt x="5927943" y="3476847"/>
                </a:cubicBezTo>
                <a:cubicBezTo>
                  <a:pt x="5927943" y="4645048"/>
                  <a:pt x="5692631" y="5730304"/>
                  <a:pt x="5289639" y="6630545"/>
                </a:cubicBezTo>
                <a:lnTo>
                  <a:pt x="517693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6159" name="Freeform: Shape 6158">
            <a:extLst>
              <a:ext uri="{FF2B5EF4-FFF2-40B4-BE49-F238E27FC236}">
                <a16:creationId xmlns:a16="http://schemas.microsoft.com/office/drawing/2014/main" id="{FE8F25D8-4980-4C67-9E0C-7BE94C9CB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17310" cy="6858000"/>
          </a:xfrm>
          <a:custGeom>
            <a:avLst/>
            <a:gdLst>
              <a:gd name="connsiteX0" fmla="*/ 0 w 5917310"/>
              <a:gd name="connsiteY0" fmla="*/ 0 h 6858000"/>
              <a:gd name="connsiteX1" fmla="*/ 5118889 w 5917310"/>
              <a:gd name="connsiteY1" fmla="*/ 0 h 6858000"/>
              <a:gd name="connsiteX2" fmla="*/ 5279006 w 5917310"/>
              <a:gd name="connsiteY2" fmla="*/ 323150 h 6858000"/>
              <a:gd name="connsiteX3" fmla="*/ 5917310 w 5917310"/>
              <a:gd name="connsiteY3" fmla="*/ 3476847 h 6858000"/>
              <a:gd name="connsiteX4" fmla="*/ 5279006 w 5917310"/>
              <a:gd name="connsiteY4" fmla="*/ 6630545 h 6858000"/>
              <a:gd name="connsiteX5" fmla="*/ 5166304 w 5917310"/>
              <a:gd name="connsiteY5" fmla="*/ 6858000 h 6858000"/>
              <a:gd name="connsiteX6" fmla="*/ 0 w 591731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17310" h="6858000">
                <a:moveTo>
                  <a:pt x="0" y="0"/>
                </a:moveTo>
                <a:lnTo>
                  <a:pt x="5118889" y="0"/>
                </a:lnTo>
                <a:lnTo>
                  <a:pt x="5279006" y="323150"/>
                </a:lnTo>
                <a:cubicBezTo>
                  <a:pt x="5681998" y="1223391"/>
                  <a:pt x="5917310" y="2308646"/>
                  <a:pt x="5917310" y="3476847"/>
                </a:cubicBezTo>
                <a:cubicBezTo>
                  <a:pt x="5917310" y="4645048"/>
                  <a:pt x="5681998" y="5730304"/>
                  <a:pt x="5279006" y="6630545"/>
                </a:cubicBezTo>
                <a:lnTo>
                  <a:pt x="516630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ítulo 1">
            <a:extLst>
              <a:ext uri="{FF2B5EF4-FFF2-40B4-BE49-F238E27FC236}">
                <a16:creationId xmlns:a16="http://schemas.microsoft.com/office/drawing/2014/main" id="{D07215E2-2571-00AC-CC83-3A6F69446A13}"/>
              </a:ext>
            </a:extLst>
          </p:cNvPr>
          <p:cNvSpPr>
            <a:spLocks noGrp="1"/>
          </p:cNvSpPr>
          <p:nvPr>
            <p:ph type="title"/>
          </p:nvPr>
        </p:nvSpPr>
        <p:spPr>
          <a:xfrm>
            <a:off x="448548" y="1512756"/>
            <a:ext cx="5020056" cy="2770632"/>
          </a:xfrm>
        </p:spPr>
        <p:txBody>
          <a:bodyPr vert="horz" lIns="91440" tIns="45720" rIns="91440" bIns="45720" rtlCol="0" anchor="b">
            <a:normAutofit/>
          </a:bodyPr>
          <a:lstStyle/>
          <a:p>
            <a:r>
              <a:rPr lang="en-US" sz="4600" kern="1200" dirty="0">
                <a:solidFill>
                  <a:schemeClr val="tx1"/>
                </a:solidFill>
                <a:latin typeface="+mj-lt"/>
                <a:ea typeface="+mj-ea"/>
                <a:cs typeface="+mj-cs"/>
              </a:rPr>
              <a:t>PASO 3: </a:t>
            </a:r>
            <a:br>
              <a:rPr lang="en-US" sz="4600" kern="1200" dirty="0">
                <a:solidFill>
                  <a:schemeClr val="tx1"/>
                </a:solidFill>
                <a:latin typeface="+mj-lt"/>
                <a:ea typeface="+mj-ea"/>
                <a:cs typeface="+mj-cs"/>
              </a:rPr>
            </a:br>
            <a:r>
              <a:rPr lang="en-US" sz="4600" kern="1200" dirty="0">
                <a:solidFill>
                  <a:schemeClr val="tx1"/>
                </a:solidFill>
                <a:latin typeface="+mj-lt"/>
                <a:ea typeface="+mj-ea"/>
                <a:cs typeface="+mj-cs"/>
              </a:rPr>
              <a:t>EJECUTAR RECONOCIMIENTO </a:t>
            </a:r>
          </a:p>
        </p:txBody>
      </p:sp>
      <p:sp>
        <p:nvSpPr>
          <p:cNvPr id="6161" name="Rectangle 6160">
            <a:extLst>
              <a:ext uri="{FF2B5EF4-FFF2-40B4-BE49-F238E27FC236}">
                <a16:creationId xmlns:a16="http://schemas.microsoft.com/office/drawing/2014/main" id="{1A214C69-1234-4E5D-91CD-BEA002042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63" name="Rectangle 6162">
            <a:extLst>
              <a:ext uri="{FF2B5EF4-FFF2-40B4-BE49-F238E27FC236}">
                <a16:creationId xmlns:a16="http://schemas.microsoft.com/office/drawing/2014/main" id="{F86E49C8-40C0-4E80-BAC0-9A66298F1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150663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9C0BD17-1921-338B-52FF-ADE9BBF39936}"/>
            </a:ext>
          </a:extLst>
        </p:cNvPr>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FA0393D5-EDBB-8AFA-6427-0621731BC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157" name="Freeform: Shape 6156">
            <a:extLst>
              <a:ext uri="{FF2B5EF4-FFF2-40B4-BE49-F238E27FC236}">
                <a16:creationId xmlns:a16="http://schemas.microsoft.com/office/drawing/2014/main" id="{7C11B5E3-26A6-FCB5-EAFA-C250E1C1FC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7943" cy="6858000"/>
          </a:xfrm>
          <a:custGeom>
            <a:avLst/>
            <a:gdLst>
              <a:gd name="connsiteX0" fmla="*/ 0 w 5927943"/>
              <a:gd name="connsiteY0" fmla="*/ 0 h 6858000"/>
              <a:gd name="connsiteX1" fmla="*/ 5129522 w 5927943"/>
              <a:gd name="connsiteY1" fmla="*/ 0 h 6858000"/>
              <a:gd name="connsiteX2" fmla="*/ 5289639 w 5927943"/>
              <a:gd name="connsiteY2" fmla="*/ 323150 h 6858000"/>
              <a:gd name="connsiteX3" fmla="*/ 5927943 w 5927943"/>
              <a:gd name="connsiteY3" fmla="*/ 3476847 h 6858000"/>
              <a:gd name="connsiteX4" fmla="*/ 5289639 w 5927943"/>
              <a:gd name="connsiteY4" fmla="*/ 6630545 h 6858000"/>
              <a:gd name="connsiteX5" fmla="*/ 5176937 w 5927943"/>
              <a:gd name="connsiteY5" fmla="*/ 6858000 h 6858000"/>
              <a:gd name="connsiteX6" fmla="*/ 0 w 592794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7943" h="6858000">
                <a:moveTo>
                  <a:pt x="0" y="0"/>
                </a:moveTo>
                <a:lnTo>
                  <a:pt x="5129522" y="0"/>
                </a:lnTo>
                <a:lnTo>
                  <a:pt x="5289639" y="323150"/>
                </a:lnTo>
                <a:cubicBezTo>
                  <a:pt x="5692631" y="1223391"/>
                  <a:pt x="5927943" y="2308646"/>
                  <a:pt x="5927943" y="3476847"/>
                </a:cubicBezTo>
                <a:cubicBezTo>
                  <a:pt x="5927943" y="4645048"/>
                  <a:pt x="5692631" y="5730304"/>
                  <a:pt x="5289639" y="6630545"/>
                </a:cubicBezTo>
                <a:lnTo>
                  <a:pt x="517693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6159" name="Freeform: Shape 6158">
            <a:extLst>
              <a:ext uri="{FF2B5EF4-FFF2-40B4-BE49-F238E27FC236}">
                <a16:creationId xmlns:a16="http://schemas.microsoft.com/office/drawing/2014/main" id="{0CA8F8A5-EC2E-E39D-6781-E1D298542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17310" cy="6858000"/>
          </a:xfrm>
          <a:custGeom>
            <a:avLst/>
            <a:gdLst>
              <a:gd name="connsiteX0" fmla="*/ 0 w 5917310"/>
              <a:gd name="connsiteY0" fmla="*/ 0 h 6858000"/>
              <a:gd name="connsiteX1" fmla="*/ 5118889 w 5917310"/>
              <a:gd name="connsiteY1" fmla="*/ 0 h 6858000"/>
              <a:gd name="connsiteX2" fmla="*/ 5279006 w 5917310"/>
              <a:gd name="connsiteY2" fmla="*/ 323150 h 6858000"/>
              <a:gd name="connsiteX3" fmla="*/ 5917310 w 5917310"/>
              <a:gd name="connsiteY3" fmla="*/ 3476847 h 6858000"/>
              <a:gd name="connsiteX4" fmla="*/ 5279006 w 5917310"/>
              <a:gd name="connsiteY4" fmla="*/ 6630545 h 6858000"/>
              <a:gd name="connsiteX5" fmla="*/ 5166304 w 5917310"/>
              <a:gd name="connsiteY5" fmla="*/ 6858000 h 6858000"/>
              <a:gd name="connsiteX6" fmla="*/ 0 w 591731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17310" h="6858000">
                <a:moveTo>
                  <a:pt x="0" y="0"/>
                </a:moveTo>
                <a:lnTo>
                  <a:pt x="5118889" y="0"/>
                </a:lnTo>
                <a:lnTo>
                  <a:pt x="5279006" y="323150"/>
                </a:lnTo>
                <a:cubicBezTo>
                  <a:pt x="5681998" y="1223391"/>
                  <a:pt x="5917310" y="2308646"/>
                  <a:pt x="5917310" y="3476847"/>
                </a:cubicBezTo>
                <a:cubicBezTo>
                  <a:pt x="5917310" y="4645048"/>
                  <a:pt x="5681998" y="5730304"/>
                  <a:pt x="5279006" y="6630545"/>
                </a:cubicBezTo>
                <a:lnTo>
                  <a:pt x="516630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ítulo 1">
            <a:extLst>
              <a:ext uri="{FF2B5EF4-FFF2-40B4-BE49-F238E27FC236}">
                <a16:creationId xmlns:a16="http://schemas.microsoft.com/office/drawing/2014/main" id="{BA46C84A-90A1-B2A1-DCFF-8C0F883A7671}"/>
              </a:ext>
            </a:extLst>
          </p:cNvPr>
          <p:cNvSpPr>
            <a:spLocks noGrp="1"/>
          </p:cNvSpPr>
          <p:nvPr>
            <p:ph type="title"/>
          </p:nvPr>
        </p:nvSpPr>
        <p:spPr>
          <a:xfrm>
            <a:off x="438912" y="1527048"/>
            <a:ext cx="5020056" cy="2770632"/>
          </a:xfrm>
        </p:spPr>
        <p:txBody>
          <a:bodyPr vert="horz" lIns="91440" tIns="45720" rIns="91440" bIns="45720" rtlCol="0" anchor="b">
            <a:normAutofit/>
          </a:bodyPr>
          <a:lstStyle/>
          <a:p>
            <a:r>
              <a:rPr lang="en-US" sz="4600" kern="1200" dirty="0">
                <a:solidFill>
                  <a:schemeClr val="tx1"/>
                </a:solidFill>
                <a:latin typeface="+mj-lt"/>
                <a:ea typeface="+mj-ea"/>
                <a:cs typeface="+mj-cs"/>
              </a:rPr>
              <a:t>PASO </a:t>
            </a:r>
            <a:r>
              <a:rPr lang="en-US" sz="4600" dirty="0"/>
              <a:t>4 Y 5</a:t>
            </a:r>
            <a:r>
              <a:rPr lang="en-US" sz="4600" kern="1200" dirty="0">
                <a:solidFill>
                  <a:schemeClr val="tx1"/>
                </a:solidFill>
                <a:latin typeface="+mj-lt"/>
                <a:ea typeface="+mj-ea"/>
                <a:cs typeface="+mj-cs"/>
              </a:rPr>
              <a:t>: COMPLETAR Y EMITIR ORDEN </a:t>
            </a:r>
          </a:p>
        </p:txBody>
      </p:sp>
      <p:sp>
        <p:nvSpPr>
          <p:cNvPr id="6161" name="Rectangle 6160">
            <a:extLst>
              <a:ext uri="{FF2B5EF4-FFF2-40B4-BE49-F238E27FC236}">
                <a16:creationId xmlns:a16="http://schemas.microsoft.com/office/drawing/2014/main" id="{310B0152-A487-F0D3-91EB-3BB60B45B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63" name="Rectangle 6162">
            <a:extLst>
              <a:ext uri="{FF2B5EF4-FFF2-40B4-BE49-F238E27FC236}">
                <a16:creationId xmlns:a16="http://schemas.microsoft.com/office/drawing/2014/main" id="{8CCCF062-C84F-7356-C5F7-DA265598B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3" name="Tabla 2">
            <a:extLst>
              <a:ext uri="{FF2B5EF4-FFF2-40B4-BE49-F238E27FC236}">
                <a16:creationId xmlns:a16="http://schemas.microsoft.com/office/drawing/2014/main" id="{F05BD1BD-45A4-6844-39A9-2279A34238A1}"/>
              </a:ext>
            </a:extLst>
          </p:cNvPr>
          <p:cNvGraphicFramePr>
            <a:graphicFrameLocks noGrp="1"/>
          </p:cNvGraphicFramePr>
          <p:nvPr>
            <p:extLst>
              <p:ext uri="{D42A27DB-BD31-4B8C-83A1-F6EECF244321}">
                <p14:modId xmlns:p14="http://schemas.microsoft.com/office/powerpoint/2010/main" val="1441287237"/>
              </p:ext>
            </p:extLst>
          </p:nvPr>
        </p:nvGraphicFramePr>
        <p:xfrm>
          <a:off x="4508047" y="1527048"/>
          <a:ext cx="7564889" cy="3977640"/>
        </p:xfrm>
        <a:graphic>
          <a:graphicData uri="http://schemas.openxmlformats.org/drawingml/2006/table">
            <a:tbl>
              <a:tblPr firstRow="1" bandRow="1">
                <a:tableStyleId>{5C22544A-7EE6-4342-B048-85BDC9FD1C3A}</a:tableStyleId>
              </a:tblPr>
              <a:tblGrid>
                <a:gridCol w="1483150">
                  <a:extLst>
                    <a:ext uri="{9D8B030D-6E8A-4147-A177-3AD203B41FA5}">
                      <a16:colId xmlns:a16="http://schemas.microsoft.com/office/drawing/2014/main" val="2809981251"/>
                    </a:ext>
                  </a:extLst>
                </a:gridCol>
                <a:gridCol w="6081739">
                  <a:extLst>
                    <a:ext uri="{9D8B030D-6E8A-4147-A177-3AD203B41FA5}">
                      <a16:colId xmlns:a16="http://schemas.microsoft.com/office/drawing/2014/main" val="530148500"/>
                    </a:ext>
                  </a:extLst>
                </a:gridCol>
              </a:tblGrid>
              <a:tr h="370840">
                <a:tc>
                  <a:txBody>
                    <a:bodyPr/>
                    <a:lstStyle/>
                    <a:p>
                      <a:r>
                        <a:rPr lang="es-ES_tradnl" dirty="0"/>
                        <a:t>Fecha/hora </a:t>
                      </a:r>
                    </a:p>
                  </a:txBody>
                  <a:tcPr/>
                </a:tc>
                <a:tc>
                  <a:txBody>
                    <a:bodyPr/>
                    <a:lstStyle/>
                    <a:p>
                      <a:r>
                        <a:rPr lang="es-ES_tradnl" dirty="0"/>
                        <a:t>Acción </a:t>
                      </a:r>
                    </a:p>
                  </a:txBody>
                  <a:tcPr/>
                </a:tc>
                <a:extLst>
                  <a:ext uri="{0D108BD9-81ED-4DB2-BD59-A6C34878D82A}">
                    <a16:rowId xmlns:a16="http://schemas.microsoft.com/office/drawing/2014/main" val="3038769213"/>
                  </a:ext>
                </a:extLst>
              </a:tr>
              <a:tr h="370840">
                <a:tc>
                  <a:txBody>
                    <a:bodyPr/>
                    <a:lstStyle/>
                    <a:p>
                      <a:r>
                        <a:rPr lang="es-ES_tradnl" dirty="0"/>
                        <a:t>1900</a:t>
                      </a:r>
                    </a:p>
                  </a:txBody>
                  <a:tcPr/>
                </a:tc>
                <a:tc>
                  <a:txBody>
                    <a:bodyPr/>
                    <a:lstStyle/>
                    <a:p>
                      <a:r>
                        <a:rPr lang="es-ES_tradnl" dirty="0"/>
                        <a:t>Posición de bloqueo establecida </a:t>
                      </a:r>
                    </a:p>
                  </a:txBody>
                  <a:tcPr/>
                </a:tc>
                <a:extLst>
                  <a:ext uri="{0D108BD9-81ED-4DB2-BD59-A6C34878D82A}">
                    <a16:rowId xmlns:a16="http://schemas.microsoft.com/office/drawing/2014/main" val="2874034607"/>
                  </a:ext>
                </a:extLst>
              </a:tr>
              <a:tr h="370840">
                <a:tc>
                  <a:txBody>
                    <a:bodyPr/>
                    <a:lstStyle/>
                    <a:p>
                      <a:r>
                        <a:rPr lang="es-ES_tradnl" dirty="0"/>
                        <a:t>1800</a:t>
                      </a:r>
                    </a:p>
                  </a:txBody>
                  <a:tcPr/>
                </a:tc>
                <a:tc>
                  <a:txBody>
                    <a:bodyPr/>
                    <a:lstStyle/>
                    <a:p>
                      <a:r>
                        <a:rPr lang="es-ES_tradnl" dirty="0"/>
                        <a:t>Ensayo (terreno reducido) (BAMCI</a:t>
                      </a:r>
                      <a:r>
                        <a:rPr lang="es-ES_tradnl" b="1" dirty="0">
                          <a:solidFill>
                            <a:srgbClr val="FF0000"/>
                          </a:solidFill>
                        </a:rPr>
                        <a:t>S</a:t>
                      </a:r>
                      <a:r>
                        <a:rPr lang="es-ES_tradnl" b="0" dirty="0">
                          <a:solidFill>
                            <a:schemeClr val="tx1"/>
                          </a:solidFill>
                        </a:rPr>
                        <a:t>)</a:t>
                      </a:r>
                    </a:p>
                  </a:txBody>
                  <a:tcPr/>
                </a:tc>
                <a:extLst>
                  <a:ext uri="{0D108BD9-81ED-4DB2-BD59-A6C34878D82A}">
                    <a16:rowId xmlns:a16="http://schemas.microsoft.com/office/drawing/2014/main" val="3566552514"/>
                  </a:ext>
                </a:extLst>
              </a:tr>
              <a:tr h="370840">
                <a:tc>
                  <a:txBody>
                    <a:bodyPr/>
                    <a:lstStyle/>
                    <a:p>
                      <a:r>
                        <a:rPr lang="es-ES_tradnl" dirty="0">
                          <a:highlight>
                            <a:srgbClr val="FFFF00"/>
                          </a:highlight>
                        </a:rPr>
                        <a:t>1745</a:t>
                      </a:r>
                    </a:p>
                  </a:txBody>
                  <a:tcPr/>
                </a:tc>
                <a:tc>
                  <a:txBody>
                    <a:bodyPr/>
                    <a:lstStyle/>
                    <a:p>
                      <a:r>
                        <a:rPr lang="es-ES_tradnl" dirty="0">
                          <a:highlight>
                            <a:srgbClr val="FFFF00"/>
                          </a:highlight>
                        </a:rPr>
                        <a:t>Impartición de la orden (BAMC</a:t>
                      </a:r>
                      <a:r>
                        <a:rPr lang="es-ES_tradnl" b="1" dirty="0">
                          <a:solidFill>
                            <a:srgbClr val="FF0000"/>
                          </a:solidFill>
                          <a:highlight>
                            <a:srgbClr val="FFFF00"/>
                          </a:highlight>
                        </a:rPr>
                        <a:t>I</a:t>
                      </a:r>
                      <a:r>
                        <a:rPr lang="es-ES_tradnl" dirty="0">
                          <a:highlight>
                            <a:srgbClr val="FFFF00"/>
                          </a:highlight>
                        </a:rPr>
                        <a:t>S)</a:t>
                      </a:r>
                    </a:p>
                  </a:txBody>
                  <a:tcPr/>
                </a:tc>
                <a:extLst>
                  <a:ext uri="{0D108BD9-81ED-4DB2-BD59-A6C34878D82A}">
                    <a16:rowId xmlns:a16="http://schemas.microsoft.com/office/drawing/2014/main" val="1133637860"/>
                  </a:ext>
                </a:extLst>
              </a:tr>
              <a:tr h="370840">
                <a:tc>
                  <a:txBody>
                    <a:bodyPr/>
                    <a:lstStyle/>
                    <a:p>
                      <a:r>
                        <a:rPr lang="es-ES_tradnl" dirty="0">
                          <a:highlight>
                            <a:srgbClr val="FFFF00"/>
                          </a:highlight>
                        </a:rPr>
                        <a:t>1700</a:t>
                      </a:r>
                    </a:p>
                  </a:txBody>
                  <a:tcPr/>
                </a:tc>
                <a:tc>
                  <a:txBody>
                    <a:bodyPr/>
                    <a:lstStyle/>
                    <a:p>
                      <a:r>
                        <a:rPr lang="es-ES_tradnl" dirty="0">
                          <a:highlight>
                            <a:srgbClr val="FFFF00"/>
                          </a:highlight>
                        </a:rPr>
                        <a:t>Lideres toman contacto con RECON (BAM</a:t>
                      </a:r>
                      <a:r>
                        <a:rPr lang="es-ES_tradnl" b="1" dirty="0">
                          <a:solidFill>
                            <a:srgbClr val="FF0000"/>
                          </a:solidFill>
                          <a:highlight>
                            <a:srgbClr val="FFFF00"/>
                          </a:highlight>
                        </a:rPr>
                        <a:t>C</a:t>
                      </a:r>
                      <a:r>
                        <a:rPr lang="es-ES_tradnl" dirty="0">
                          <a:highlight>
                            <a:srgbClr val="FFFF00"/>
                          </a:highlight>
                        </a:rPr>
                        <a:t>IS)</a:t>
                      </a:r>
                    </a:p>
                  </a:txBody>
                  <a:tcPr/>
                </a:tc>
                <a:extLst>
                  <a:ext uri="{0D108BD9-81ED-4DB2-BD59-A6C34878D82A}">
                    <a16:rowId xmlns:a16="http://schemas.microsoft.com/office/drawing/2014/main" val="2336573223"/>
                  </a:ext>
                </a:extLst>
              </a:tr>
              <a:tr h="370840">
                <a:tc>
                  <a:txBody>
                    <a:bodyPr/>
                    <a:lstStyle/>
                    <a:p>
                      <a:r>
                        <a:rPr lang="es-ES_tradnl" dirty="0"/>
                        <a:t>1500</a:t>
                      </a:r>
                    </a:p>
                  </a:txBody>
                  <a:tcPr/>
                </a:tc>
                <a:tc>
                  <a:txBody>
                    <a:bodyPr/>
                    <a:lstStyle/>
                    <a:p>
                      <a:r>
                        <a:rPr lang="es-ES_tradnl" dirty="0"/>
                        <a:t>Ingreso Área de reunión </a:t>
                      </a:r>
                    </a:p>
                  </a:txBody>
                  <a:tcPr/>
                </a:tc>
                <a:extLst>
                  <a:ext uri="{0D108BD9-81ED-4DB2-BD59-A6C34878D82A}">
                    <a16:rowId xmlns:a16="http://schemas.microsoft.com/office/drawing/2014/main" val="2056610859"/>
                  </a:ext>
                </a:extLst>
              </a:tr>
              <a:tr h="370840">
                <a:tc>
                  <a:txBody>
                    <a:bodyPr/>
                    <a:lstStyle/>
                    <a:p>
                      <a:r>
                        <a:rPr lang="es-ES_tradnl" dirty="0"/>
                        <a:t>1400</a:t>
                      </a:r>
                    </a:p>
                  </a:txBody>
                  <a:tcPr/>
                </a:tc>
                <a:tc>
                  <a:txBody>
                    <a:bodyPr/>
                    <a:lstStyle/>
                    <a:p>
                      <a:r>
                        <a:rPr lang="es-ES_tradnl" dirty="0"/>
                        <a:t>Inicio movimiento desde posición de ocultamiento </a:t>
                      </a:r>
                    </a:p>
                  </a:txBody>
                  <a:tcPr/>
                </a:tc>
                <a:extLst>
                  <a:ext uri="{0D108BD9-81ED-4DB2-BD59-A6C34878D82A}">
                    <a16:rowId xmlns:a16="http://schemas.microsoft.com/office/drawing/2014/main" val="312368505"/>
                  </a:ext>
                </a:extLst>
              </a:tr>
              <a:tr h="370840">
                <a:tc>
                  <a:txBody>
                    <a:bodyPr/>
                    <a:lstStyle/>
                    <a:p>
                      <a:r>
                        <a:rPr lang="es-ES_tradnl" dirty="0"/>
                        <a:t>1330 </a:t>
                      </a:r>
                    </a:p>
                  </a:txBody>
                  <a:tcPr/>
                </a:tc>
                <a:tc>
                  <a:txBody>
                    <a:bodyPr/>
                    <a:lstStyle/>
                    <a:p>
                      <a:r>
                        <a:rPr lang="es-ES_tradnl" dirty="0"/>
                        <a:t>Despliegue EQ RECON (BA</a:t>
                      </a:r>
                      <a:r>
                        <a:rPr lang="es-ES_tradnl" b="1" dirty="0">
                          <a:solidFill>
                            <a:srgbClr val="FF0000"/>
                          </a:solidFill>
                        </a:rPr>
                        <a:t>M</a:t>
                      </a:r>
                      <a:r>
                        <a:rPr lang="es-ES_tradnl" dirty="0"/>
                        <a:t>CIS)</a:t>
                      </a:r>
                    </a:p>
                  </a:txBody>
                  <a:tcPr/>
                </a:tc>
                <a:extLst>
                  <a:ext uri="{0D108BD9-81ED-4DB2-BD59-A6C34878D82A}">
                    <a16:rowId xmlns:a16="http://schemas.microsoft.com/office/drawing/2014/main" val="1975252960"/>
                  </a:ext>
                </a:extLst>
              </a:tr>
              <a:tr h="370840">
                <a:tc>
                  <a:txBody>
                    <a:bodyPr/>
                    <a:lstStyle/>
                    <a:p>
                      <a:r>
                        <a:rPr lang="es-ES_tradnl" dirty="0"/>
                        <a:t>1300</a:t>
                      </a:r>
                    </a:p>
                  </a:txBody>
                  <a:tcPr/>
                </a:tc>
                <a:tc>
                  <a:txBody>
                    <a:bodyPr/>
                    <a:lstStyle/>
                    <a:p>
                      <a:r>
                        <a:rPr lang="es-ES_tradnl" dirty="0"/>
                        <a:t>Prueba de comunicaciones/ unidades con autosuficiencia 48 horas AB C1 y 5/ Entrega de PIR a </a:t>
                      </a:r>
                      <a:r>
                        <a:rPr lang="es-ES_tradnl" dirty="0" err="1"/>
                        <a:t>Eq</a:t>
                      </a:r>
                      <a:r>
                        <a:rPr lang="es-ES_tradnl" dirty="0"/>
                        <a:t> RECON (B</a:t>
                      </a:r>
                      <a:r>
                        <a:rPr lang="es-ES_tradnl" b="1" dirty="0">
                          <a:solidFill>
                            <a:srgbClr val="FF0000"/>
                          </a:solidFill>
                        </a:rPr>
                        <a:t>A</a:t>
                      </a:r>
                      <a:r>
                        <a:rPr lang="es-ES_tradnl" b="0" dirty="0">
                          <a:solidFill>
                            <a:schemeClr val="tx1"/>
                          </a:solidFill>
                        </a:rPr>
                        <a:t>MCIS)</a:t>
                      </a:r>
                    </a:p>
                  </a:txBody>
                  <a:tcPr/>
                </a:tc>
                <a:extLst>
                  <a:ext uri="{0D108BD9-81ED-4DB2-BD59-A6C34878D82A}">
                    <a16:rowId xmlns:a16="http://schemas.microsoft.com/office/drawing/2014/main" val="1733901690"/>
                  </a:ext>
                </a:extLst>
              </a:tr>
              <a:tr h="370840">
                <a:tc>
                  <a:txBody>
                    <a:bodyPr/>
                    <a:lstStyle/>
                    <a:p>
                      <a:r>
                        <a:rPr lang="es-ES_tradnl" dirty="0"/>
                        <a:t>1000</a:t>
                      </a:r>
                    </a:p>
                  </a:txBody>
                  <a:tcPr/>
                </a:tc>
                <a:tc>
                  <a:txBody>
                    <a:bodyPr/>
                    <a:lstStyle/>
                    <a:p>
                      <a:r>
                        <a:rPr lang="es-ES_tradnl" dirty="0"/>
                        <a:t>Impartición WARNORD (</a:t>
                      </a:r>
                      <a:r>
                        <a:rPr lang="es-ES_tradnl" b="1" dirty="0">
                          <a:solidFill>
                            <a:srgbClr val="FF0000"/>
                          </a:solidFill>
                        </a:rPr>
                        <a:t>B</a:t>
                      </a:r>
                      <a:r>
                        <a:rPr lang="es-ES_tradnl" dirty="0"/>
                        <a:t>AMCIS)</a:t>
                      </a:r>
                    </a:p>
                  </a:txBody>
                  <a:tcPr/>
                </a:tc>
                <a:extLst>
                  <a:ext uri="{0D108BD9-81ED-4DB2-BD59-A6C34878D82A}">
                    <a16:rowId xmlns:a16="http://schemas.microsoft.com/office/drawing/2014/main" val="3633444148"/>
                  </a:ext>
                </a:extLst>
              </a:tr>
            </a:tbl>
          </a:graphicData>
        </a:graphic>
      </p:graphicFrame>
    </p:spTree>
    <p:extLst>
      <p:ext uri="{BB962C8B-B14F-4D97-AF65-F5344CB8AC3E}">
        <p14:creationId xmlns:p14="http://schemas.microsoft.com/office/powerpoint/2010/main" val="45266545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36ABB4-32B4-11CB-E1A9-F28BCC1C31EE}"/>
              </a:ext>
            </a:extLst>
          </p:cNvPr>
          <p:cNvSpPr>
            <a:spLocks noGrp="1"/>
          </p:cNvSpPr>
          <p:nvPr>
            <p:ph type="title"/>
          </p:nvPr>
        </p:nvSpPr>
        <p:spPr>
          <a:xfrm>
            <a:off x="838200" y="2522537"/>
            <a:ext cx="10515600" cy="1325563"/>
          </a:xfrm>
        </p:spPr>
        <p:txBody>
          <a:bodyPr>
            <a:normAutofit fontScale="90000"/>
          </a:bodyPr>
          <a:lstStyle/>
          <a:p>
            <a:r>
              <a:rPr lang="es-ES_tradnl" b="1" dirty="0"/>
              <a:t>IMPARTIR LA ORDEN: </a:t>
            </a:r>
            <a:br>
              <a:rPr lang="es-ES_tradnl" b="1" dirty="0"/>
            </a:br>
            <a:br>
              <a:rPr lang="es-ES_tradnl" b="1" dirty="0"/>
            </a:br>
            <a:r>
              <a:rPr lang="es-ES_tradnl" b="1" dirty="0"/>
              <a:t>COMO PUEDEN VER, LA EMISIÓN DE LA ORDEN NO ES LO MISMO QUE PLANIFICAR, ES UNA FORMA DE COMUNICAR EL PLAN DEFINITIVO.</a:t>
            </a:r>
          </a:p>
        </p:txBody>
      </p:sp>
    </p:spTree>
    <p:extLst>
      <p:ext uri="{BB962C8B-B14F-4D97-AF65-F5344CB8AC3E}">
        <p14:creationId xmlns:p14="http://schemas.microsoft.com/office/powerpoint/2010/main" val="235742863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6960A-0077-502E-1E9E-E80390A87BC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5558D69A-E214-440F-3BFF-31AB57FBEEC4}"/>
              </a:ext>
            </a:extLst>
          </p:cNvPr>
          <p:cNvSpPr>
            <a:spLocks noGrp="1"/>
          </p:cNvSpPr>
          <p:nvPr>
            <p:ph type="title"/>
          </p:nvPr>
        </p:nvSpPr>
        <p:spPr>
          <a:xfrm>
            <a:off x="638175" y="650874"/>
            <a:ext cx="10515600" cy="1325563"/>
          </a:xfrm>
        </p:spPr>
        <p:txBody>
          <a:bodyPr anchor="t">
            <a:normAutofit fontScale="90000"/>
          </a:bodyPr>
          <a:lstStyle/>
          <a:p>
            <a:r>
              <a:rPr lang="es-ES_tradnl" b="1" dirty="0"/>
              <a:t>UN MÉTODO PROPUESTO: </a:t>
            </a:r>
            <a:br>
              <a:rPr lang="es-ES_tradnl" b="1" dirty="0"/>
            </a:br>
            <a:br>
              <a:rPr lang="es-ES_tradnl" b="1" dirty="0"/>
            </a:br>
            <a:r>
              <a:rPr lang="es-ES_tradnl" b="1" dirty="0"/>
              <a:t>Situación</a:t>
            </a:r>
            <a:br>
              <a:rPr lang="es-ES_tradnl" b="1" dirty="0"/>
            </a:br>
            <a:br>
              <a:rPr lang="es-ES_tradnl" b="1" dirty="0"/>
            </a:br>
            <a:r>
              <a:rPr lang="es-ES_tradnl" b="1" dirty="0"/>
              <a:t>Misión</a:t>
            </a:r>
            <a:br>
              <a:rPr lang="es-ES_tradnl" b="1" dirty="0"/>
            </a:br>
            <a:br>
              <a:rPr lang="es-ES_tradnl" b="1" dirty="0"/>
            </a:br>
            <a:r>
              <a:rPr lang="es-ES_tradnl" b="1" dirty="0"/>
              <a:t>Ejecución</a:t>
            </a:r>
            <a:br>
              <a:rPr lang="es-ES_tradnl" b="1" dirty="0"/>
            </a:br>
            <a:br>
              <a:rPr lang="es-ES_tradnl" b="1" dirty="0"/>
            </a:br>
            <a:r>
              <a:rPr lang="es-ES_tradnl" b="1" dirty="0"/>
              <a:t>Logística</a:t>
            </a:r>
            <a:br>
              <a:rPr lang="es-ES_tradnl" b="1" dirty="0"/>
            </a:br>
            <a:br>
              <a:rPr lang="es-ES_tradnl" b="1" dirty="0"/>
            </a:br>
            <a:r>
              <a:rPr lang="es-ES_tradnl" b="1" dirty="0"/>
              <a:t>CS </a:t>
            </a:r>
            <a:endParaRPr lang="es-ES_tradnl" sz="2000" dirty="0">
              <a:latin typeface="+mn-lt"/>
              <a:ea typeface="+mn-ea"/>
              <a:cs typeface="+mn-cs"/>
            </a:endParaRPr>
          </a:p>
        </p:txBody>
      </p:sp>
      <p:cxnSp>
        <p:nvCxnSpPr>
          <p:cNvPr id="4" name="Conector recto de flecha 3">
            <a:extLst>
              <a:ext uri="{FF2B5EF4-FFF2-40B4-BE49-F238E27FC236}">
                <a16:creationId xmlns:a16="http://schemas.microsoft.com/office/drawing/2014/main" id="{026729B1-11F9-F357-E80B-0693357C304D}"/>
              </a:ext>
            </a:extLst>
          </p:cNvPr>
          <p:cNvCxnSpPr/>
          <p:nvPr/>
        </p:nvCxnSpPr>
        <p:spPr>
          <a:xfrm>
            <a:off x="2857500" y="2085975"/>
            <a:ext cx="4557713"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5" name="CuadroTexto 4">
            <a:extLst>
              <a:ext uri="{FF2B5EF4-FFF2-40B4-BE49-F238E27FC236}">
                <a16:creationId xmlns:a16="http://schemas.microsoft.com/office/drawing/2014/main" id="{B03B803B-CDC6-5D13-364C-57D0A7B4D8AF}"/>
              </a:ext>
            </a:extLst>
          </p:cNvPr>
          <p:cNvSpPr txBox="1"/>
          <p:nvPr/>
        </p:nvSpPr>
        <p:spPr>
          <a:xfrm>
            <a:off x="7519987" y="350042"/>
            <a:ext cx="4557713" cy="2308324"/>
          </a:xfrm>
          <a:prstGeom prst="rect">
            <a:avLst/>
          </a:prstGeom>
          <a:noFill/>
        </p:spPr>
        <p:txBody>
          <a:bodyPr wrap="square" rtlCol="0">
            <a:spAutoFit/>
          </a:bodyPr>
          <a:lstStyle/>
          <a:p>
            <a:r>
              <a:rPr lang="es-ES_tradnl" dirty="0"/>
              <a:t>¿ Cual es la condición actual del enemigo ?</a:t>
            </a:r>
          </a:p>
          <a:p>
            <a:r>
              <a:rPr lang="es-ES_tradnl" dirty="0"/>
              <a:t>¿ Cual es su COA mas probable?</a:t>
            </a:r>
          </a:p>
          <a:p>
            <a:endParaRPr lang="es-ES_tradnl" dirty="0"/>
          </a:p>
          <a:p>
            <a:r>
              <a:rPr lang="es-ES_tradnl" dirty="0"/>
              <a:t>¿Qué están haciendo las fuerzas amigas?     (2 niveles)</a:t>
            </a:r>
          </a:p>
          <a:p>
            <a:r>
              <a:rPr lang="es-ES_tradnl" dirty="0"/>
              <a:t>¿Quiénes están operando cerca de nuestra área de operaciones?</a:t>
            </a:r>
          </a:p>
          <a:p>
            <a:r>
              <a:rPr lang="es-ES_tradnl" dirty="0"/>
              <a:t>¿Quienes nos están apoyando?</a:t>
            </a:r>
          </a:p>
        </p:txBody>
      </p:sp>
      <p:cxnSp>
        <p:nvCxnSpPr>
          <p:cNvPr id="8" name="Conector recto de flecha 7">
            <a:extLst>
              <a:ext uri="{FF2B5EF4-FFF2-40B4-BE49-F238E27FC236}">
                <a16:creationId xmlns:a16="http://schemas.microsoft.com/office/drawing/2014/main" id="{5D90E78F-E183-088C-4CEC-6CE1ACF5C283}"/>
              </a:ext>
            </a:extLst>
          </p:cNvPr>
          <p:cNvCxnSpPr>
            <a:cxnSpLocks/>
          </p:cNvCxnSpPr>
          <p:nvPr/>
        </p:nvCxnSpPr>
        <p:spPr>
          <a:xfrm>
            <a:off x="2209800" y="3181350"/>
            <a:ext cx="1833563"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9" name="CuadroTexto 8">
            <a:extLst>
              <a:ext uri="{FF2B5EF4-FFF2-40B4-BE49-F238E27FC236}">
                <a16:creationId xmlns:a16="http://schemas.microsoft.com/office/drawing/2014/main" id="{95A7CEC5-8CA6-FDEE-8314-0C80E5FDBB54}"/>
              </a:ext>
            </a:extLst>
          </p:cNvPr>
          <p:cNvSpPr txBox="1"/>
          <p:nvPr/>
        </p:nvSpPr>
        <p:spPr>
          <a:xfrm>
            <a:off x="4043363" y="2955327"/>
            <a:ext cx="4557713" cy="369332"/>
          </a:xfrm>
          <a:prstGeom prst="rect">
            <a:avLst/>
          </a:prstGeom>
          <a:noFill/>
        </p:spPr>
        <p:txBody>
          <a:bodyPr wrap="square" rtlCol="0">
            <a:spAutoFit/>
          </a:bodyPr>
          <a:lstStyle/>
          <a:p>
            <a:r>
              <a:rPr lang="es-ES_tradnl" dirty="0"/>
              <a:t>¿Qué, cuando, donde, quien, para que?</a:t>
            </a:r>
          </a:p>
        </p:txBody>
      </p:sp>
      <p:sp>
        <p:nvSpPr>
          <p:cNvPr id="11" name="CuadroTexto 10">
            <a:extLst>
              <a:ext uri="{FF2B5EF4-FFF2-40B4-BE49-F238E27FC236}">
                <a16:creationId xmlns:a16="http://schemas.microsoft.com/office/drawing/2014/main" id="{4D7462B1-2A02-E7F9-E127-D773ACC22242}"/>
              </a:ext>
            </a:extLst>
          </p:cNvPr>
          <p:cNvSpPr txBox="1"/>
          <p:nvPr/>
        </p:nvSpPr>
        <p:spPr>
          <a:xfrm>
            <a:off x="4593439" y="3980382"/>
            <a:ext cx="7604774" cy="646331"/>
          </a:xfrm>
          <a:prstGeom prst="rect">
            <a:avLst/>
          </a:prstGeom>
          <a:noFill/>
        </p:spPr>
        <p:txBody>
          <a:bodyPr wrap="none" rtlCol="0">
            <a:spAutoFit/>
          </a:bodyPr>
          <a:lstStyle/>
          <a:p>
            <a:r>
              <a:rPr lang="es-ES_tradnl" sz="1800" dirty="0">
                <a:latin typeface="+mn-lt"/>
                <a:ea typeface="+mn-ea"/>
                <a:cs typeface="+mn-cs"/>
              </a:rPr>
              <a:t>Intención </a:t>
            </a:r>
            <a:r>
              <a:rPr lang="es-ES_tradnl" dirty="0"/>
              <a:t>+ </a:t>
            </a:r>
            <a:r>
              <a:rPr lang="es-ES_tradnl" sz="1800" dirty="0">
                <a:latin typeface="+mn-lt"/>
                <a:ea typeface="+mn-ea"/>
                <a:cs typeface="+mn-cs"/>
              </a:rPr>
              <a:t>CONOPS+ SOM + FSP+TAREAS (todas la tareas con propósito)+</a:t>
            </a:r>
          </a:p>
          <a:p>
            <a:r>
              <a:rPr lang="es-ES_tradnl" dirty="0"/>
              <a:t>Medidas de control táctico (solo las necesarias)</a:t>
            </a:r>
          </a:p>
        </p:txBody>
      </p:sp>
      <p:cxnSp>
        <p:nvCxnSpPr>
          <p:cNvPr id="12" name="Conector recto de flecha 11">
            <a:extLst>
              <a:ext uri="{FF2B5EF4-FFF2-40B4-BE49-F238E27FC236}">
                <a16:creationId xmlns:a16="http://schemas.microsoft.com/office/drawing/2014/main" id="{9774ECA8-037A-ED19-F17B-D404F323692E}"/>
              </a:ext>
            </a:extLst>
          </p:cNvPr>
          <p:cNvCxnSpPr>
            <a:cxnSpLocks/>
          </p:cNvCxnSpPr>
          <p:nvPr/>
        </p:nvCxnSpPr>
        <p:spPr>
          <a:xfrm>
            <a:off x="3126581" y="4303548"/>
            <a:ext cx="1385015"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4DD33E3A-379D-B93B-282D-4887D85DDD96}"/>
              </a:ext>
            </a:extLst>
          </p:cNvPr>
          <p:cNvCxnSpPr>
            <a:cxnSpLocks/>
          </p:cNvCxnSpPr>
          <p:nvPr/>
        </p:nvCxnSpPr>
        <p:spPr>
          <a:xfrm>
            <a:off x="2857500" y="5327485"/>
            <a:ext cx="2000250"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16" name="CuadroTexto 15">
            <a:extLst>
              <a:ext uri="{FF2B5EF4-FFF2-40B4-BE49-F238E27FC236}">
                <a16:creationId xmlns:a16="http://schemas.microsoft.com/office/drawing/2014/main" id="{FCD6AB7B-7FBD-96C5-6637-B80490349566}"/>
              </a:ext>
            </a:extLst>
          </p:cNvPr>
          <p:cNvSpPr txBox="1"/>
          <p:nvPr/>
        </p:nvSpPr>
        <p:spPr>
          <a:xfrm>
            <a:off x="4986072" y="4896598"/>
            <a:ext cx="6943991" cy="1077218"/>
          </a:xfrm>
          <a:prstGeom prst="rect">
            <a:avLst/>
          </a:prstGeom>
          <a:noFill/>
        </p:spPr>
        <p:txBody>
          <a:bodyPr wrap="square" rtlCol="0">
            <a:spAutoFit/>
          </a:bodyPr>
          <a:lstStyle/>
          <a:p>
            <a:r>
              <a:rPr lang="es-ES_tradnl" sz="1600" dirty="0"/>
              <a:t>5</a:t>
            </a:r>
            <a:r>
              <a:rPr lang="es-ES_tradnl" sz="1600" dirty="0">
                <a:latin typeface="+mn-lt"/>
                <a:ea typeface="+mn-ea"/>
                <a:cs typeface="+mn-cs"/>
              </a:rPr>
              <a:t>B: </a:t>
            </a:r>
            <a:r>
              <a:rPr lang="es-ES_tradnl" sz="1600" dirty="0" err="1">
                <a:latin typeface="+mn-lt"/>
                <a:ea typeface="+mn-ea"/>
                <a:cs typeface="+mn-cs"/>
              </a:rPr>
              <a:t>Bean</a:t>
            </a:r>
            <a:r>
              <a:rPr lang="es-ES_tradnl" sz="1600" dirty="0"/>
              <a:t>, </a:t>
            </a:r>
            <a:r>
              <a:rPr lang="es-ES_tradnl" sz="1600" dirty="0" err="1"/>
              <a:t>Bandage</a:t>
            </a:r>
            <a:r>
              <a:rPr lang="es-ES_tradnl" sz="1600" dirty="0"/>
              <a:t>, </a:t>
            </a:r>
            <a:r>
              <a:rPr lang="es-ES_tradnl" sz="1600" dirty="0" err="1"/>
              <a:t>Bullets</a:t>
            </a:r>
            <a:r>
              <a:rPr lang="es-ES_tradnl" sz="1600" dirty="0"/>
              <a:t> , </a:t>
            </a:r>
            <a:r>
              <a:rPr lang="es-ES_tradnl" sz="1600" dirty="0" err="1"/>
              <a:t>Bad</a:t>
            </a:r>
            <a:r>
              <a:rPr lang="es-ES_tradnl" sz="1600" dirty="0"/>
              <a:t> </a:t>
            </a:r>
            <a:r>
              <a:rPr lang="es-ES_tradnl" sz="1600" dirty="0" err="1"/>
              <a:t>guys</a:t>
            </a:r>
            <a:r>
              <a:rPr lang="es-ES_tradnl" sz="1600" dirty="0"/>
              <a:t> &amp; </a:t>
            </a:r>
            <a:r>
              <a:rPr lang="es-ES_tradnl" sz="1600" dirty="0" err="1"/>
              <a:t>Batteries</a:t>
            </a:r>
            <a:r>
              <a:rPr lang="es-ES_tradnl" sz="1600" dirty="0"/>
              <a:t> ¿Que vamos a comer, como vamos a atender a nuestros heridos, que vamos a llevar a la pelea, que vamos a hacer con los prisioneros de guerra? ¿Cómo vamos a alimentar nuestras radios?</a:t>
            </a:r>
          </a:p>
        </p:txBody>
      </p:sp>
      <p:cxnSp>
        <p:nvCxnSpPr>
          <p:cNvPr id="17" name="Conector recto de flecha 16">
            <a:extLst>
              <a:ext uri="{FF2B5EF4-FFF2-40B4-BE49-F238E27FC236}">
                <a16:creationId xmlns:a16="http://schemas.microsoft.com/office/drawing/2014/main" id="{D98A6CA6-7541-EA5A-3E76-493BC79E7E6F}"/>
              </a:ext>
            </a:extLst>
          </p:cNvPr>
          <p:cNvCxnSpPr>
            <a:cxnSpLocks/>
          </p:cNvCxnSpPr>
          <p:nvPr/>
        </p:nvCxnSpPr>
        <p:spPr>
          <a:xfrm>
            <a:off x="1818838" y="6408572"/>
            <a:ext cx="3038912" cy="0"/>
          </a:xfrm>
          <a:prstGeom prst="straightConnector1">
            <a:avLst/>
          </a:prstGeom>
          <a:ln w="53975">
            <a:tailEnd type="triangle"/>
          </a:ln>
        </p:spPr>
        <p:style>
          <a:lnRef idx="2">
            <a:schemeClr val="accent1"/>
          </a:lnRef>
          <a:fillRef idx="0">
            <a:schemeClr val="accent1"/>
          </a:fillRef>
          <a:effectRef idx="1">
            <a:schemeClr val="accent1"/>
          </a:effectRef>
          <a:fontRef idx="minor">
            <a:schemeClr val="tx1"/>
          </a:fontRef>
        </p:style>
      </p:cxnSp>
      <p:sp>
        <p:nvSpPr>
          <p:cNvPr id="19" name="CuadroTexto 18">
            <a:extLst>
              <a:ext uri="{FF2B5EF4-FFF2-40B4-BE49-F238E27FC236}">
                <a16:creationId xmlns:a16="http://schemas.microsoft.com/office/drawing/2014/main" id="{7C1CAFFF-4811-6DD4-9A13-FBEA1766F63A}"/>
              </a:ext>
            </a:extLst>
          </p:cNvPr>
          <p:cNvSpPr txBox="1"/>
          <p:nvPr/>
        </p:nvSpPr>
        <p:spPr>
          <a:xfrm>
            <a:off x="4922044" y="5948729"/>
            <a:ext cx="6943991" cy="584775"/>
          </a:xfrm>
          <a:prstGeom prst="rect">
            <a:avLst/>
          </a:prstGeom>
          <a:noFill/>
        </p:spPr>
        <p:txBody>
          <a:bodyPr wrap="square" rtlCol="0">
            <a:spAutoFit/>
          </a:bodyPr>
          <a:lstStyle/>
          <a:p>
            <a:r>
              <a:rPr lang="es-ES_tradnl" sz="1600" dirty="0"/>
              <a:t>¿Dónde estarán los lideres de la organización? ¿Cuál es la sucesión de mando? ¿Cómo nos comunicaremos? </a:t>
            </a:r>
          </a:p>
        </p:txBody>
      </p:sp>
      <p:sp>
        <p:nvSpPr>
          <p:cNvPr id="20" name="CuadroTexto 19">
            <a:extLst>
              <a:ext uri="{FF2B5EF4-FFF2-40B4-BE49-F238E27FC236}">
                <a16:creationId xmlns:a16="http://schemas.microsoft.com/office/drawing/2014/main" id="{52333998-8771-B300-6739-5DE2A7CA6F5C}"/>
              </a:ext>
            </a:extLst>
          </p:cNvPr>
          <p:cNvSpPr txBox="1"/>
          <p:nvPr/>
        </p:nvSpPr>
        <p:spPr>
          <a:xfrm rot="20428256">
            <a:off x="1319213" y="3085807"/>
            <a:ext cx="9553574" cy="1569660"/>
          </a:xfrm>
          <a:prstGeom prst="rect">
            <a:avLst/>
          </a:prstGeom>
          <a:solidFill>
            <a:schemeClr val="bg1"/>
          </a:solidFill>
          <a:ln w="44450">
            <a:solidFill>
              <a:schemeClr val="accent1"/>
            </a:solidFill>
          </a:ln>
        </p:spPr>
        <p:txBody>
          <a:bodyPr wrap="square" rtlCol="0">
            <a:spAutoFit/>
          </a:bodyPr>
          <a:lstStyle/>
          <a:p>
            <a:pPr algn="ctr"/>
            <a:r>
              <a:rPr lang="es-ES_tradnl" sz="2400" dirty="0"/>
              <a:t>El tiempo es vital … ¡Énfasis en ejecución!</a:t>
            </a:r>
          </a:p>
          <a:p>
            <a:pPr algn="ctr"/>
            <a:r>
              <a:rPr lang="es-ES_tradnl" sz="2400" dirty="0"/>
              <a:t>Si su briefing inicial fue bueno y la situación no ha cambiado bien por usted…. Probablemente esta ganando el ciclo OODA al enemigo y sus posibilidades de alcanzar la iniciativa táctica son altas.  </a:t>
            </a:r>
          </a:p>
        </p:txBody>
      </p:sp>
    </p:spTree>
    <p:extLst>
      <p:ext uri="{BB962C8B-B14F-4D97-AF65-F5344CB8AC3E}">
        <p14:creationId xmlns:p14="http://schemas.microsoft.com/office/powerpoint/2010/main" val="205412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128B5E-F960-95A8-D1EA-E296855F577A}"/>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39AC0928-EB1C-3314-4391-678352B5BEA4}"/>
              </a:ext>
            </a:extLst>
          </p:cNvPr>
          <p:cNvSpPr>
            <a:spLocks noGrp="1"/>
          </p:cNvSpPr>
          <p:nvPr>
            <p:ph idx="1"/>
          </p:nvPr>
        </p:nvSpPr>
        <p:spPr>
          <a:xfrm>
            <a:off x="838200" y="2897659"/>
            <a:ext cx="10515600" cy="653493"/>
          </a:xfrm>
        </p:spPr>
        <p:txBody>
          <a:bodyPr>
            <a:normAutofit/>
          </a:bodyPr>
          <a:lstStyle/>
          <a:p>
            <a:pPr marL="0" indent="0" algn="ctr">
              <a:buNone/>
            </a:pPr>
            <a:r>
              <a:rPr lang="es-ES_tradnl" sz="4000" b="1" dirty="0"/>
              <a:t>EJERCICIO</a:t>
            </a:r>
          </a:p>
        </p:txBody>
      </p:sp>
    </p:spTree>
    <p:extLst>
      <p:ext uri="{BB962C8B-B14F-4D97-AF65-F5344CB8AC3E}">
        <p14:creationId xmlns:p14="http://schemas.microsoft.com/office/powerpoint/2010/main" val="15699821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n-US"/>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1008" y="3331632"/>
            <a:ext cx="1055687" cy="633412"/>
          </a:xfrm>
          <a:prstGeom prst="rect">
            <a:avLst/>
          </a:prstGeom>
        </p:spPr>
      </p:pic>
      <p:cxnSp>
        <p:nvCxnSpPr>
          <p:cNvPr id="11" name="Conector recto 10"/>
          <p:cNvCxnSpPr/>
          <p:nvPr/>
        </p:nvCxnSpPr>
        <p:spPr>
          <a:xfrm>
            <a:off x="8969651" y="6427305"/>
            <a:ext cx="1698349" cy="1325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CuadroTexto 11"/>
          <p:cNvSpPr txBox="1"/>
          <p:nvPr/>
        </p:nvSpPr>
        <p:spPr>
          <a:xfrm>
            <a:off x="9451906" y="6009862"/>
            <a:ext cx="643125" cy="369332"/>
          </a:xfrm>
          <a:prstGeom prst="rect">
            <a:avLst/>
          </a:prstGeom>
          <a:solidFill>
            <a:schemeClr val="bg1"/>
          </a:solidFill>
        </p:spPr>
        <p:txBody>
          <a:bodyPr wrap="none" rtlCol="0">
            <a:spAutoFit/>
          </a:bodyPr>
          <a:lstStyle/>
          <a:p>
            <a:r>
              <a:rPr lang="es-MX" dirty="0"/>
              <a:t>5 km</a:t>
            </a:r>
            <a:endParaRPr lang="en-US" dirty="0"/>
          </a:p>
        </p:txBody>
      </p:sp>
      <p:pic>
        <p:nvPicPr>
          <p:cNvPr id="13" name="Imagen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3881" y="1702143"/>
            <a:ext cx="1157128" cy="694277"/>
          </a:xfrm>
          <a:prstGeom prst="rect">
            <a:avLst/>
          </a:prstGeom>
        </p:spPr>
      </p:pic>
      <p:pic>
        <p:nvPicPr>
          <p:cNvPr id="10" name="Imagen 9"/>
          <p:cNvPicPr>
            <a:picLocks noChangeAspect="1"/>
          </p:cNvPicPr>
          <p:nvPr/>
        </p:nvPicPr>
        <p:blipFill>
          <a:blip r:embed="rId5"/>
          <a:stretch>
            <a:fillRect/>
          </a:stretch>
        </p:blipFill>
        <p:spPr>
          <a:xfrm>
            <a:off x="416104" y="3239294"/>
            <a:ext cx="4344282" cy="3060258"/>
          </a:xfrm>
          <a:prstGeom prst="rect">
            <a:avLst/>
          </a:prstGeom>
          <a:ln w="38100">
            <a:solidFill>
              <a:schemeClr val="bg1"/>
            </a:solidFill>
          </a:ln>
        </p:spPr>
      </p:pic>
      <p:cxnSp>
        <p:nvCxnSpPr>
          <p:cNvPr id="15" name="Conector recto de flecha 14"/>
          <p:cNvCxnSpPr/>
          <p:nvPr/>
        </p:nvCxnSpPr>
        <p:spPr>
          <a:xfrm>
            <a:off x="4892096" y="3239294"/>
            <a:ext cx="1274304" cy="324224"/>
          </a:xfrm>
          <a:prstGeom prst="straightConnector1">
            <a:avLst/>
          </a:prstGeom>
          <a:ln w="44450">
            <a:solidFill>
              <a:schemeClr val="bg1"/>
            </a:solidFill>
            <a:tailEnd type="triangle"/>
          </a:ln>
        </p:spPr>
        <p:style>
          <a:lnRef idx="3">
            <a:schemeClr val="dk1"/>
          </a:lnRef>
          <a:fillRef idx="0">
            <a:schemeClr val="dk1"/>
          </a:fillRef>
          <a:effectRef idx="2">
            <a:schemeClr val="dk1"/>
          </a:effectRef>
          <a:fontRef idx="minor">
            <a:schemeClr val="tx1"/>
          </a:fontRef>
        </p:style>
      </p:cxnSp>
      <p:pic>
        <p:nvPicPr>
          <p:cNvPr id="16" name="Imagen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33046" y="4880735"/>
            <a:ext cx="748435" cy="449061"/>
          </a:xfrm>
          <a:prstGeom prst="rect">
            <a:avLst/>
          </a:prstGeom>
        </p:spPr>
      </p:pic>
      <p:pic>
        <p:nvPicPr>
          <p:cNvPr id="18" name="Imagen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17236" y="4522660"/>
            <a:ext cx="971009" cy="582606"/>
          </a:xfrm>
          <a:prstGeom prst="rect">
            <a:avLst/>
          </a:prstGeom>
        </p:spPr>
      </p:pic>
      <p:pic>
        <p:nvPicPr>
          <p:cNvPr id="20" name="Imagen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38495" y="5143786"/>
            <a:ext cx="971009" cy="582606"/>
          </a:xfrm>
          <a:prstGeom prst="rect">
            <a:avLst/>
          </a:prstGeom>
        </p:spPr>
      </p:pic>
      <p:pic>
        <p:nvPicPr>
          <p:cNvPr id="21" name="Imagen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59988" y="5349875"/>
            <a:ext cx="971009" cy="582606"/>
          </a:xfrm>
          <a:prstGeom prst="rect">
            <a:avLst/>
          </a:prstGeom>
        </p:spPr>
      </p:pic>
      <p:pic>
        <p:nvPicPr>
          <p:cNvPr id="22" name="Imagen 21"/>
          <p:cNvPicPr>
            <a:picLocks noChangeAspect="1"/>
          </p:cNvPicPr>
          <p:nvPr/>
        </p:nvPicPr>
        <p:blipFill>
          <a:blip r:embed="rId8"/>
          <a:stretch>
            <a:fillRect/>
          </a:stretch>
        </p:blipFill>
        <p:spPr>
          <a:xfrm>
            <a:off x="5811008" y="2453604"/>
            <a:ext cx="817657" cy="490594"/>
          </a:xfrm>
          <a:prstGeom prst="rect">
            <a:avLst/>
          </a:prstGeom>
        </p:spPr>
      </p:pic>
      <p:pic>
        <p:nvPicPr>
          <p:cNvPr id="23" name="Imagen 2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80849" y="3866156"/>
            <a:ext cx="700295" cy="420177"/>
          </a:xfrm>
          <a:prstGeom prst="rect">
            <a:avLst/>
          </a:prstGeom>
        </p:spPr>
      </p:pic>
    </p:spTree>
    <p:extLst>
      <p:ext uri="{BB962C8B-B14F-4D97-AF65-F5344CB8AC3E}">
        <p14:creationId xmlns:p14="http://schemas.microsoft.com/office/powerpoint/2010/main" val="35468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3C32D-8CCB-B308-DA84-6865B39B80C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A8F01E33-EACF-3C05-4569-DBDC7D42E162}"/>
              </a:ext>
            </a:extLst>
          </p:cNvPr>
          <p:cNvSpPr>
            <a:spLocks noGrp="1"/>
          </p:cNvSpPr>
          <p:nvPr>
            <p:ph type="title"/>
          </p:nvPr>
        </p:nvSpPr>
        <p:spPr/>
        <p:txBody>
          <a:bodyPr/>
          <a:lstStyle/>
          <a:p>
            <a:endParaRPr lang="es-ES_tradnl" dirty="0"/>
          </a:p>
        </p:txBody>
      </p:sp>
      <p:sp>
        <p:nvSpPr>
          <p:cNvPr id="3" name="Marcador de contenido 2">
            <a:extLst>
              <a:ext uri="{FF2B5EF4-FFF2-40B4-BE49-F238E27FC236}">
                <a16:creationId xmlns:a16="http://schemas.microsoft.com/office/drawing/2014/main" id="{96966C13-B9B1-19E8-45F2-0FEBDB047E66}"/>
              </a:ext>
            </a:extLst>
          </p:cNvPr>
          <p:cNvSpPr>
            <a:spLocks noGrp="1"/>
          </p:cNvSpPr>
          <p:nvPr>
            <p:ph idx="1"/>
          </p:nvPr>
        </p:nvSpPr>
        <p:spPr/>
        <p:txBody>
          <a:bodyPr>
            <a:normAutofit/>
          </a:bodyPr>
          <a:lstStyle/>
          <a:p>
            <a:r>
              <a:rPr lang="es-ES_tradnl" dirty="0"/>
              <a:t>Modifique su plan inicial </a:t>
            </a:r>
          </a:p>
          <a:p>
            <a:r>
              <a:rPr lang="es-ES_tradnl" dirty="0"/>
              <a:t>Emita su orden de 5 párrafos </a:t>
            </a:r>
          </a:p>
          <a:p>
            <a:pPr marL="0" indent="0">
              <a:buNone/>
            </a:pPr>
            <a:endParaRPr lang="es-ES_tradnl" dirty="0"/>
          </a:p>
        </p:txBody>
      </p:sp>
    </p:spTree>
    <p:extLst>
      <p:ext uri="{BB962C8B-B14F-4D97-AF65-F5344CB8AC3E}">
        <p14:creationId xmlns:p14="http://schemas.microsoft.com/office/powerpoint/2010/main" val="196665048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stretch>
            <a:fillRect/>
          </a:stretch>
        </p:blipFill>
        <p:spPr>
          <a:xfrm>
            <a:off x="406497" y="336535"/>
            <a:ext cx="10809191" cy="6184929"/>
          </a:xfrm>
          <a:prstGeom prst="rect">
            <a:avLst/>
          </a:prstGeom>
        </p:spPr>
      </p:pic>
    </p:spTree>
    <p:extLst>
      <p:ext uri="{BB962C8B-B14F-4D97-AF65-F5344CB8AC3E}">
        <p14:creationId xmlns:p14="http://schemas.microsoft.com/office/powerpoint/2010/main" val="268834415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7730F-EC2A-9330-8175-AA19B26C3FD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49BDCCD-9CC4-1C72-DAA7-B97553877AE5}"/>
              </a:ext>
            </a:extLst>
          </p:cNvPr>
          <p:cNvSpPr>
            <a:spLocks noGrp="1"/>
          </p:cNvSpPr>
          <p:nvPr>
            <p:ph type="title"/>
          </p:nvPr>
        </p:nvSpPr>
        <p:spPr>
          <a:xfrm>
            <a:off x="609600" y="179386"/>
            <a:ext cx="10515600" cy="1325563"/>
          </a:xfrm>
        </p:spPr>
        <p:txBody>
          <a:bodyPr anchor="t">
            <a:noAutofit/>
          </a:bodyPr>
          <a:lstStyle/>
          <a:p>
            <a:r>
              <a:rPr lang="es-ES_tradnl" sz="3200" b="1" dirty="0"/>
              <a:t>Buenas prácticas para emisión:</a:t>
            </a:r>
            <a:br>
              <a:rPr lang="es-ES_tradnl" sz="3200" b="1" dirty="0"/>
            </a:br>
            <a:br>
              <a:rPr lang="es-ES_tradnl" sz="3200" b="1" dirty="0"/>
            </a:br>
            <a:r>
              <a:rPr lang="es-ES_tradnl" sz="2800" dirty="0"/>
              <a:t>Apóyese de algo gráfico, idealmente un terreno reducido. Si no tiene tiempo una pizarra portátil es bueno.</a:t>
            </a:r>
            <a:br>
              <a:rPr lang="es-ES_tradnl" sz="2800" dirty="0"/>
            </a:br>
            <a:br>
              <a:rPr lang="es-ES_tradnl" sz="2800" dirty="0"/>
            </a:br>
            <a:r>
              <a:rPr lang="es-ES_tradnl" sz="2800" dirty="0"/>
              <a:t>Sea breve y simple. Depure la información. La capacidad de atención se agota.</a:t>
            </a:r>
            <a:br>
              <a:rPr lang="es-ES_tradnl" sz="2800" dirty="0"/>
            </a:br>
            <a:br>
              <a:rPr lang="es-ES_tradnl" sz="2800" dirty="0"/>
            </a:br>
            <a:r>
              <a:rPr lang="es-ES_tradnl" sz="2800" dirty="0"/>
              <a:t>Ensaye lo que va a decir. Improvisar consume tiempo y baja su credibilidad.</a:t>
            </a:r>
            <a:br>
              <a:rPr lang="es-ES_tradnl" sz="2800" dirty="0"/>
            </a:br>
            <a:br>
              <a:rPr lang="es-ES_tradnl" sz="2800" dirty="0"/>
            </a:br>
            <a:r>
              <a:rPr lang="es-ES_tradnl" sz="2800" dirty="0"/>
              <a:t>Regla 1/3.</a:t>
            </a:r>
            <a:br>
              <a:rPr lang="es-ES_tradnl" sz="2800" dirty="0"/>
            </a:br>
            <a:br>
              <a:rPr lang="es-ES_tradnl" sz="2800" dirty="0"/>
            </a:br>
            <a:r>
              <a:rPr lang="es-ES_tradnl" sz="2800" dirty="0"/>
              <a:t>Comunique en forma oral. </a:t>
            </a:r>
            <a:br>
              <a:rPr lang="es-ES_tradnl" sz="2800" dirty="0"/>
            </a:br>
            <a:br>
              <a:rPr lang="es-ES_tradnl" sz="2800" b="1" dirty="0"/>
            </a:br>
            <a:r>
              <a:rPr lang="es-ES_tradnl" sz="2800" b="1" dirty="0"/>
              <a:t>Haga preguntas. Verifique que su orden fue comprendida. </a:t>
            </a:r>
            <a:br>
              <a:rPr lang="es-ES_tradnl" sz="2800" b="1" dirty="0"/>
            </a:br>
            <a:br>
              <a:rPr lang="es-ES_tradnl" sz="2800" b="1" dirty="0"/>
            </a:br>
            <a:br>
              <a:rPr lang="es-ES_tradnl" sz="3200" b="1" dirty="0"/>
            </a:br>
            <a:endParaRPr lang="es-ES_tradnl" sz="1400" dirty="0">
              <a:latin typeface="+mn-lt"/>
              <a:ea typeface="+mn-ea"/>
              <a:cs typeface="+mn-cs"/>
            </a:endParaRPr>
          </a:p>
        </p:txBody>
      </p:sp>
    </p:spTree>
    <p:extLst>
      <p:ext uri="{BB962C8B-B14F-4D97-AF65-F5344CB8AC3E}">
        <p14:creationId xmlns:p14="http://schemas.microsoft.com/office/powerpoint/2010/main" val="99274613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3B47FC9C-2ED3-4100-A4EF-E8CDFEE10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DVIDS - Images - Bravo Co. Pre-Combat Checks and Inspections [Image 3 of 6]">
            <a:extLst>
              <a:ext uri="{FF2B5EF4-FFF2-40B4-BE49-F238E27FC236}">
                <a16:creationId xmlns:a16="http://schemas.microsoft.com/office/drawing/2014/main" id="{FB40E4DA-63E9-5966-507C-ECA8CCBAC9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749300"/>
            <a:ext cx="5472113" cy="4241800"/>
          </a:xfrm>
          <a:prstGeom prst="rect">
            <a:avLst/>
          </a:prstGeom>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2C25BF3B-9018-E134-A81B-5230CB0E3D07}"/>
              </a:ext>
            </a:extLst>
          </p:cNvPr>
          <p:cNvSpPr txBox="1"/>
          <p:nvPr/>
        </p:nvSpPr>
        <p:spPr>
          <a:xfrm>
            <a:off x="642938" y="4143375"/>
            <a:ext cx="5472113" cy="847725"/>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dirty="0">
                <a:solidFill>
                  <a:srgbClr val="FFFFFF"/>
                </a:solidFill>
              </a:rPr>
              <a:t>PRE COMBAT CHECK: ENFOQUE EN LAS PERSONAS </a:t>
            </a:r>
          </a:p>
        </p:txBody>
      </p:sp>
      <p:pic>
        <p:nvPicPr>
          <p:cNvPr id="1028" name="Picture 4" descr="DVIDS - Images - Rehearsal of Concept Drill [Image 10 of 10]">
            <a:extLst>
              <a:ext uri="{FF2B5EF4-FFF2-40B4-BE49-F238E27FC236}">
                <a16:creationId xmlns:a16="http://schemas.microsoft.com/office/drawing/2014/main" id="{C5388AC6-7061-9270-419D-FF789B7AE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9663" y="749300"/>
            <a:ext cx="5357813" cy="4241800"/>
          </a:xfrm>
          <a:prstGeom prst="rect">
            <a:avLst/>
          </a:prstGeom>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C1DE2A41-0429-0896-4CA4-3A8AA800CD26}"/>
              </a:ext>
            </a:extLst>
          </p:cNvPr>
          <p:cNvSpPr txBox="1"/>
          <p:nvPr/>
        </p:nvSpPr>
        <p:spPr>
          <a:xfrm>
            <a:off x="6189663" y="4143375"/>
            <a:ext cx="5357813" cy="847725"/>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dirty="0">
                <a:solidFill>
                  <a:srgbClr val="FFFFFF"/>
                </a:solidFill>
              </a:rPr>
              <a:t>ENSAYAR: ENFOQUE EN EL PLAN  </a:t>
            </a:r>
          </a:p>
        </p:txBody>
      </p:sp>
      <p:sp>
        <p:nvSpPr>
          <p:cNvPr id="2" name="Título 1">
            <a:extLst>
              <a:ext uri="{FF2B5EF4-FFF2-40B4-BE49-F238E27FC236}">
                <a16:creationId xmlns:a16="http://schemas.microsoft.com/office/drawing/2014/main" id="{A2AED27C-84D4-465B-8792-FF30E894593B}"/>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kern="1200" dirty="0">
                <a:solidFill>
                  <a:schemeClr val="tx1"/>
                </a:solidFill>
                <a:latin typeface="+mj-lt"/>
                <a:ea typeface="+mj-ea"/>
                <a:cs typeface="+mj-cs"/>
              </a:rPr>
              <a:t>Paso 6: SUPERVISAR </a:t>
            </a:r>
          </a:p>
        </p:txBody>
      </p:sp>
    </p:spTree>
    <p:extLst>
      <p:ext uri="{BB962C8B-B14F-4D97-AF65-F5344CB8AC3E}">
        <p14:creationId xmlns:p14="http://schemas.microsoft.com/office/powerpoint/2010/main" val="76898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612DB-F9DD-56E9-B59C-6D81080D596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F7354BE1-D852-C734-AB4C-CB6D6EF04B9A}"/>
              </a:ext>
            </a:extLst>
          </p:cNvPr>
          <p:cNvSpPr>
            <a:spLocks noGrp="1"/>
          </p:cNvSpPr>
          <p:nvPr>
            <p:ph type="title"/>
          </p:nvPr>
        </p:nvSpPr>
        <p:spPr>
          <a:xfrm>
            <a:off x="4410075" y="67061"/>
            <a:ext cx="3686175" cy="1325563"/>
          </a:xfrm>
        </p:spPr>
        <p:txBody>
          <a:bodyPr/>
          <a:lstStyle/>
          <a:p>
            <a:r>
              <a:rPr lang="es-ES_tradnl" dirty="0"/>
              <a:t>SUPERVISAR </a:t>
            </a:r>
          </a:p>
        </p:txBody>
      </p:sp>
      <p:sp>
        <p:nvSpPr>
          <p:cNvPr id="4" name="CuadroTexto 3">
            <a:extLst>
              <a:ext uri="{FF2B5EF4-FFF2-40B4-BE49-F238E27FC236}">
                <a16:creationId xmlns:a16="http://schemas.microsoft.com/office/drawing/2014/main" id="{4FE8BA4A-FFB2-B1A5-C1EA-35DFF8C435F2}"/>
              </a:ext>
            </a:extLst>
          </p:cNvPr>
          <p:cNvSpPr txBox="1"/>
          <p:nvPr/>
        </p:nvSpPr>
        <p:spPr>
          <a:xfrm>
            <a:off x="314325" y="1161066"/>
            <a:ext cx="7207871" cy="461665"/>
          </a:xfrm>
          <a:prstGeom prst="rect">
            <a:avLst/>
          </a:prstGeom>
          <a:noFill/>
        </p:spPr>
        <p:txBody>
          <a:bodyPr wrap="none" rtlCol="0">
            <a:spAutoFit/>
          </a:bodyPr>
          <a:lstStyle/>
          <a:p>
            <a:r>
              <a:rPr lang="es-ES_tradnl" sz="2400" dirty="0"/>
              <a:t>PRE COMBAT CHECK: ENFOQUE EN LAS PERSONAS </a:t>
            </a:r>
          </a:p>
        </p:txBody>
      </p:sp>
      <p:sp>
        <p:nvSpPr>
          <p:cNvPr id="3" name="CuadroTexto 2">
            <a:extLst>
              <a:ext uri="{FF2B5EF4-FFF2-40B4-BE49-F238E27FC236}">
                <a16:creationId xmlns:a16="http://schemas.microsoft.com/office/drawing/2014/main" id="{215E64FB-2A56-A47B-6454-8386424FF5A6}"/>
              </a:ext>
            </a:extLst>
          </p:cNvPr>
          <p:cNvSpPr txBox="1"/>
          <p:nvPr/>
        </p:nvSpPr>
        <p:spPr>
          <a:xfrm>
            <a:off x="314325" y="1852839"/>
            <a:ext cx="11877674" cy="4985980"/>
          </a:xfrm>
          <a:prstGeom prst="rect">
            <a:avLst/>
          </a:prstGeom>
          <a:noFill/>
        </p:spPr>
        <p:txBody>
          <a:bodyPr wrap="square" rtlCol="0">
            <a:spAutoFit/>
          </a:bodyPr>
          <a:lstStyle/>
          <a:p>
            <a:pPr marL="342900" indent="-342900">
              <a:buFont typeface="Wingdings" pitchFamily="2" charset="2"/>
              <a:buChar char="q"/>
            </a:pPr>
            <a:r>
              <a:rPr lang="es-ES_tradnl" sz="2000" dirty="0"/>
              <a:t>Su organización entiende la misión, intención del comandante y sus responsabilidades</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Armas, óptica y munición, limpias y  funcionando</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Uniforme OK (si andan todos distintos, es posible que se maten entre ellos mismos)</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Kit primeros auxilios, salvavidas.</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Mapas </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Plan de comunicaciones funcionando, baterías OK</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Comida y agua </a:t>
            </a:r>
          </a:p>
          <a:p>
            <a:pPr marL="342900" indent="-342900">
              <a:buFont typeface="Wingdings" pitchFamily="2" charset="2"/>
              <a:buChar char="q"/>
            </a:pPr>
            <a:endParaRPr lang="es-ES_tradnl" sz="2000" dirty="0"/>
          </a:p>
          <a:p>
            <a:pPr marL="342900" indent="-342900">
              <a:buFont typeface="Wingdings" pitchFamily="2" charset="2"/>
              <a:buChar char="q"/>
            </a:pPr>
            <a:r>
              <a:rPr lang="es-ES_tradnl" sz="2000" dirty="0"/>
              <a:t>Para los vehículos: combustible, kit de reparación , recuperación ¿Cómo lo saco de una pana?</a:t>
            </a:r>
          </a:p>
          <a:p>
            <a:pPr marL="342900" indent="-342900">
              <a:buFont typeface="Wingdings" pitchFamily="2" charset="2"/>
              <a:buChar char="q"/>
            </a:pPr>
            <a:endParaRPr lang="es-ES_tradnl" sz="2000" dirty="0"/>
          </a:p>
        </p:txBody>
      </p:sp>
    </p:spTree>
    <p:extLst>
      <p:ext uri="{BB962C8B-B14F-4D97-AF65-F5344CB8AC3E}">
        <p14:creationId xmlns:p14="http://schemas.microsoft.com/office/powerpoint/2010/main" val="41616005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71F3F-D776-484C-A702-04BA7FE60C2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B0E85FD-25C8-7680-5A73-8A82797231AD}"/>
              </a:ext>
            </a:extLst>
          </p:cNvPr>
          <p:cNvSpPr>
            <a:spLocks noGrp="1"/>
          </p:cNvSpPr>
          <p:nvPr>
            <p:ph type="title"/>
          </p:nvPr>
        </p:nvSpPr>
        <p:spPr>
          <a:xfrm>
            <a:off x="4410075" y="67061"/>
            <a:ext cx="3686175" cy="1325563"/>
          </a:xfrm>
        </p:spPr>
        <p:txBody>
          <a:bodyPr/>
          <a:lstStyle/>
          <a:p>
            <a:r>
              <a:rPr lang="es-ES_tradnl" dirty="0"/>
              <a:t>SUPERVISAR </a:t>
            </a:r>
          </a:p>
        </p:txBody>
      </p:sp>
      <p:sp>
        <p:nvSpPr>
          <p:cNvPr id="4" name="CuadroTexto 3">
            <a:extLst>
              <a:ext uri="{FF2B5EF4-FFF2-40B4-BE49-F238E27FC236}">
                <a16:creationId xmlns:a16="http://schemas.microsoft.com/office/drawing/2014/main" id="{29E6CD33-C7E1-1BB3-FDC0-BB55EC3E8DA4}"/>
              </a:ext>
            </a:extLst>
          </p:cNvPr>
          <p:cNvSpPr txBox="1"/>
          <p:nvPr/>
        </p:nvSpPr>
        <p:spPr>
          <a:xfrm>
            <a:off x="314325" y="1161066"/>
            <a:ext cx="4727320" cy="461665"/>
          </a:xfrm>
          <a:prstGeom prst="rect">
            <a:avLst/>
          </a:prstGeom>
          <a:noFill/>
        </p:spPr>
        <p:txBody>
          <a:bodyPr wrap="none" rtlCol="0">
            <a:spAutoFit/>
          </a:bodyPr>
          <a:lstStyle/>
          <a:p>
            <a:r>
              <a:rPr lang="es-ES_tradnl" sz="2400" dirty="0"/>
              <a:t>ENSAYAR: ENFOQUE EN EL PLAN  </a:t>
            </a:r>
          </a:p>
        </p:txBody>
      </p:sp>
      <p:cxnSp>
        <p:nvCxnSpPr>
          <p:cNvPr id="6" name="Conector recto de flecha 5">
            <a:extLst>
              <a:ext uri="{FF2B5EF4-FFF2-40B4-BE49-F238E27FC236}">
                <a16:creationId xmlns:a16="http://schemas.microsoft.com/office/drawing/2014/main" id="{3FCADA01-4C1B-3543-33A7-B53398DA6E19}"/>
              </a:ext>
            </a:extLst>
          </p:cNvPr>
          <p:cNvCxnSpPr>
            <a:cxnSpLocks/>
          </p:cNvCxnSpPr>
          <p:nvPr/>
        </p:nvCxnSpPr>
        <p:spPr>
          <a:xfrm flipV="1">
            <a:off x="557213" y="1793081"/>
            <a:ext cx="0" cy="455056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Conector recto de flecha 8">
            <a:extLst>
              <a:ext uri="{FF2B5EF4-FFF2-40B4-BE49-F238E27FC236}">
                <a16:creationId xmlns:a16="http://schemas.microsoft.com/office/drawing/2014/main" id="{E1B2D6C4-C920-024F-A130-435A1F747CDF}"/>
              </a:ext>
            </a:extLst>
          </p:cNvPr>
          <p:cNvCxnSpPr>
            <a:cxnSpLocks/>
          </p:cNvCxnSpPr>
          <p:nvPr/>
        </p:nvCxnSpPr>
        <p:spPr>
          <a:xfrm>
            <a:off x="557213" y="6343650"/>
            <a:ext cx="10787062"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CuadroTexto 11">
            <a:extLst>
              <a:ext uri="{FF2B5EF4-FFF2-40B4-BE49-F238E27FC236}">
                <a16:creationId xmlns:a16="http://schemas.microsoft.com/office/drawing/2014/main" id="{3DB0E9A8-7938-A65E-51F1-5DFAAB3BFA50}"/>
              </a:ext>
            </a:extLst>
          </p:cNvPr>
          <p:cNvSpPr txBox="1"/>
          <p:nvPr/>
        </p:nvSpPr>
        <p:spPr>
          <a:xfrm>
            <a:off x="557213" y="1793081"/>
            <a:ext cx="1000595" cy="369332"/>
          </a:xfrm>
          <a:prstGeom prst="rect">
            <a:avLst/>
          </a:prstGeom>
          <a:noFill/>
        </p:spPr>
        <p:txBody>
          <a:bodyPr wrap="none" rtlCol="0">
            <a:spAutoFit/>
          </a:bodyPr>
          <a:lstStyle/>
          <a:p>
            <a:r>
              <a:rPr lang="es-ES_tradnl" b="1" dirty="0"/>
              <a:t>TIEMPO</a:t>
            </a:r>
          </a:p>
        </p:txBody>
      </p:sp>
      <p:sp>
        <p:nvSpPr>
          <p:cNvPr id="13" name="CuadroTexto 12">
            <a:extLst>
              <a:ext uri="{FF2B5EF4-FFF2-40B4-BE49-F238E27FC236}">
                <a16:creationId xmlns:a16="http://schemas.microsoft.com/office/drawing/2014/main" id="{97E0B29C-D1BA-BC8E-168E-091F7A316935}"/>
              </a:ext>
            </a:extLst>
          </p:cNvPr>
          <p:cNvSpPr txBox="1"/>
          <p:nvPr/>
        </p:nvSpPr>
        <p:spPr>
          <a:xfrm>
            <a:off x="10410826" y="6343650"/>
            <a:ext cx="1100045" cy="369332"/>
          </a:xfrm>
          <a:prstGeom prst="rect">
            <a:avLst/>
          </a:prstGeom>
          <a:noFill/>
        </p:spPr>
        <p:txBody>
          <a:bodyPr wrap="none" rtlCol="0">
            <a:spAutoFit/>
          </a:bodyPr>
          <a:lstStyle/>
          <a:p>
            <a:r>
              <a:rPr lang="es-ES_tradnl" b="1" dirty="0"/>
              <a:t>DETALLE</a:t>
            </a:r>
          </a:p>
        </p:txBody>
      </p:sp>
      <p:sp>
        <p:nvSpPr>
          <p:cNvPr id="14" name="CuadroTexto 13">
            <a:extLst>
              <a:ext uri="{FF2B5EF4-FFF2-40B4-BE49-F238E27FC236}">
                <a16:creationId xmlns:a16="http://schemas.microsoft.com/office/drawing/2014/main" id="{096F800D-4C25-D7EC-30D5-1BC868E614FD}"/>
              </a:ext>
            </a:extLst>
          </p:cNvPr>
          <p:cNvSpPr txBox="1"/>
          <p:nvPr/>
        </p:nvSpPr>
        <p:spPr>
          <a:xfrm>
            <a:off x="900347" y="5650293"/>
            <a:ext cx="3811364" cy="369332"/>
          </a:xfrm>
          <a:prstGeom prst="rect">
            <a:avLst/>
          </a:prstGeom>
          <a:noFill/>
          <a:ln w="15875">
            <a:solidFill>
              <a:schemeClr val="tx1"/>
            </a:solidFill>
          </a:ln>
        </p:spPr>
        <p:txBody>
          <a:bodyPr wrap="none" rtlCol="0">
            <a:spAutoFit/>
          </a:bodyPr>
          <a:lstStyle/>
          <a:p>
            <a:r>
              <a:rPr lang="es-ES_tradnl" dirty="0"/>
              <a:t>Ensayo de la acción mediante radios</a:t>
            </a:r>
          </a:p>
        </p:txBody>
      </p:sp>
      <p:sp>
        <p:nvSpPr>
          <p:cNvPr id="15" name="CuadroTexto 14">
            <a:extLst>
              <a:ext uri="{FF2B5EF4-FFF2-40B4-BE49-F238E27FC236}">
                <a16:creationId xmlns:a16="http://schemas.microsoft.com/office/drawing/2014/main" id="{E457FD6C-A87D-1709-915D-B45B08A2926D}"/>
              </a:ext>
            </a:extLst>
          </p:cNvPr>
          <p:cNvSpPr txBox="1"/>
          <p:nvPr/>
        </p:nvSpPr>
        <p:spPr>
          <a:xfrm>
            <a:off x="3174085" y="4859329"/>
            <a:ext cx="2166683" cy="369332"/>
          </a:xfrm>
          <a:prstGeom prst="rect">
            <a:avLst/>
          </a:prstGeom>
          <a:noFill/>
          <a:ln w="15875">
            <a:solidFill>
              <a:schemeClr val="tx1"/>
            </a:solidFill>
          </a:ln>
        </p:spPr>
        <p:txBody>
          <a:bodyPr wrap="none" rtlCol="0">
            <a:spAutoFit/>
          </a:bodyPr>
          <a:lstStyle/>
          <a:p>
            <a:r>
              <a:rPr lang="es-ES_tradnl" dirty="0"/>
              <a:t>Ensayo en un mapa </a:t>
            </a:r>
          </a:p>
        </p:txBody>
      </p:sp>
      <p:sp>
        <p:nvSpPr>
          <p:cNvPr id="16" name="CuadroTexto 15">
            <a:extLst>
              <a:ext uri="{FF2B5EF4-FFF2-40B4-BE49-F238E27FC236}">
                <a16:creationId xmlns:a16="http://schemas.microsoft.com/office/drawing/2014/main" id="{E4717BA5-55B3-9495-78BC-AEE0ECE09131}"/>
              </a:ext>
            </a:extLst>
          </p:cNvPr>
          <p:cNvSpPr txBox="1"/>
          <p:nvPr/>
        </p:nvSpPr>
        <p:spPr>
          <a:xfrm>
            <a:off x="4257427" y="4068365"/>
            <a:ext cx="3386633" cy="369332"/>
          </a:xfrm>
          <a:prstGeom prst="rect">
            <a:avLst/>
          </a:prstGeom>
          <a:noFill/>
          <a:ln w="15875">
            <a:solidFill>
              <a:schemeClr val="tx1"/>
            </a:solidFill>
          </a:ln>
        </p:spPr>
        <p:txBody>
          <a:bodyPr wrap="none" rtlCol="0">
            <a:spAutoFit/>
          </a:bodyPr>
          <a:lstStyle/>
          <a:p>
            <a:r>
              <a:rPr lang="es-ES_tradnl" dirty="0"/>
              <a:t>Ensayo con unidades reducidas </a:t>
            </a:r>
          </a:p>
        </p:txBody>
      </p:sp>
      <p:sp>
        <p:nvSpPr>
          <p:cNvPr id="17" name="CuadroTexto 16">
            <a:extLst>
              <a:ext uri="{FF2B5EF4-FFF2-40B4-BE49-F238E27FC236}">
                <a16:creationId xmlns:a16="http://schemas.microsoft.com/office/drawing/2014/main" id="{5DB2380D-B060-2AA6-F6CA-6A35D316459D}"/>
              </a:ext>
            </a:extLst>
          </p:cNvPr>
          <p:cNvSpPr txBox="1"/>
          <p:nvPr/>
        </p:nvSpPr>
        <p:spPr>
          <a:xfrm>
            <a:off x="6353175" y="3141539"/>
            <a:ext cx="3072957" cy="369332"/>
          </a:xfrm>
          <a:prstGeom prst="rect">
            <a:avLst/>
          </a:prstGeom>
          <a:noFill/>
          <a:ln w="15875">
            <a:solidFill>
              <a:schemeClr val="tx1"/>
            </a:solidFill>
          </a:ln>
        </p:spPr>
        <p:txBody>
          <a:bodyPr wrap="none" rtlCol="0">
            <a:spAutoFit/>
          </a:bodyPr>
          <a:lstStyle/>
          <a:p>
            <a:r>
              <a:rPr lang="es-ES_tradnl" dirty="0"/>
              <a:t>Ensayo con terreno reducido </a:t>
            </a:r>
          </a:p>
        </p:txBody>
      </p:sp>
      <p:sp>
        <p:nvSpPr>
          <p:cNvPr id="18" name="CuadroTexto 17">
            <a:extLst>
              <a:ext uri="{FF2B5EF4-FFF2-40B4-BE49-F238E27FC236}">
                <a16:creationId xmlns:a16="http://schemas.microsoft.com/office/drawing/2014/main" id="{A0841646-7A74-B3EA-BC15-265540641E9B}"/>
              </a:ext>
            </a:extLst>
          </p:cNvPr>
          <p:cNvSpPr txBox="1"/>
          <p:nvPr/>
        </p:nvSpPr>
        <p:spPr>
          <a:xfrm>
            <a:off x="8271318" y="2172419"/>
            <a:ext cx="2840393" cy="369332"/>
          </a:xfrm>
          <a:prstGeom prst="rect">
            <a:avLst/>
          </a:prstGeom>
          <a:noFill/>
          <a:ln w="15875">
            <a:solidFill>
              <a:schemeClr val="tx1"/>
            </a:solidFill>
          </a:ln>
        </p:spPr>
        <p:txBody>
          <a:bodyPr wrap="none" rtlCol="0">
            <a:spAutoFit/>
          </a:bodyPr>
          <a:lstStyle/>
          <a:p>
            <a:r>
              <a:rPr lang="es-ES_tradnl" dirty="0"/>
              <a:t>Ensayo con toda la unidad </a:t>
            </a:r>
          </a:p>
        </p:txBody>
      </p:sp>
      <p:sp>
        <p:nvSpPr>
          <p:cNvPr id="19" name="CuadroTexto 18">
            <a:extLst>
              <a:ext uri="{FF2B5EF4-FFF2-40B4-BE49-F238E27FC236}">
                <a16:creationId xmlns:a16="http://schemas.microsoft.com/office/drawing/2014/main" id="{D34D5954-34CA-6831-B176-D98026873EE2}"/>
              </a:ext>
            </a:extLst>
          </p:cNvPr>
          <p:cNvSpPr txBox="1"/>
          <p:nvPr/>
        </p:nvSpPr>
        <p:spPr>
          <a:xfrm>
            <a:off x="1378975" y="3517005"/>
            <a:ext cx="9748374" cy="523220"/>
          </a:xfrm>
          <a:prstGeom prst="rect">
            <a:avLst/>
          </a:prstGeom>
          <a:solidFill>
            <a:schemeClr val="bg1"/>
          </a:solidFill>
          <a:ln>
            <a:solidFill>
              <a:srgbClr val="FF0000"/>
            </a:solidFill>
          </a:ln>
        </p:spPr>
        <p:txBody>
          <a:bodyPr wrap="none" rtlCol="0">
            <a:spAutoFit/>
          </a:bodyPr>
          <a:lstStyle/>
          <a:p>
            <a:r>
              <a:rPr lang="es-ES_tradnl" sz="2800" dirty="0"/>
              <a:t>MEJOR FORMA DE LOGRAR INTEGRACIÓN ORGANIZACIONAL</a:t>
            </a:r>
          </a:p>
        </p:txBody>
      </p:sp>
    </p:spTree>
    <p:extLst>
      <p:ext uri="{BB962C8B-B14F-4D97-AF65-F5344CB8AC3E}">
        <p14:creationId xmlns:p14="http://schemas.microsoft.com/office/powerpoint/2010/main" val="246924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6" name="Rectangle 307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Marine Raiders demonstrate competency and reliability during company  collective exercise">
            <a:extLst>
              <a:ext uri="{FF2B5EF4-FFF2-40B4-BE49-F238E27FC236}">
                <a16:creationId xmlns:a16="http://schemas.microsoft.com/office/drawing/2014/main" id="{E31CCC41-2964-DA80-3E7F-1151B02FCD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5364" b="909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7" name="Rectangle 308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4A6FBA22-CC9A-2298-0950-B0F2ACF415F9}"/>
              </a:ext>
            </a:extLst>
          </p:cNvPr>
          <p:cNvSpPr>
            <a:spLocks noGrp="1"/>
          </p:cNvSpPr>
          <p:nvPr>
            <p:ph type="title"/>
          </p:nvPr>
        </p:nvSpPr>
        <p:spPr>
          <a:xfrm>
            <a:off x="419289" y="418085"/>
            <a:ext cx="3438144" cy="1124712"/>
          </a:xfrm>
        </p:spPr>
        <p:txBody>
          <a:bodyPr anchor="b">
            <a:normAutofit/>
          </a:bodyPr>
          <a:lstStyle/>
          <a:p>
            <a:r>
              <a:rPr lang="es-ES_tradnl" sz="2800" b="1" i="1" dirty="0"/>
              <a:t>PUNTOS FUERTES</a:t>
            </a:r>
          </a:p>
        </p:txBody>
      </p:sp>
      <p:sp>
        <p:nvSpPr>
          <p:cNvPr id="3088" name="Rectangle 308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5" name="Rectangle 308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contenido 2">
            <a:extLst>
              <a:ext uri="{FF2B5EF4-FFF2-40B4-BE49-F238E27FC236}">
                <a16:creationId xmlns:a16="http://schemas.microsoft.com/office/drawing/2014/main" id="{937CA4CB-15FF-F714-4A96-C5BF8D0E49A7}"/>
              </a:ext>
            </a:extLst>
          </p:cNvPr>
          <p:cNvSpPr>
            <a:spLocks noGrp="1"/>
          </p:cNvSpPr>
          <p:nvPr>
            <p:ph idx="1"/>
          </p:nvPr>
        </p:nvSpPr>
        <p:spPr>
          <a:xfrm>
            <a:off x="284985" y="1542797"/>
            <a:ext cx="6973065" cy="3207258"/>
          </a:xfrm>
        </p:spPr>
        <p:txBody>
          <a:bodyPr anchor="t">
            <a:noAutofit/>
          </a:bodyPr>
          <a:lstStyle/>
          <a:p>
            <a:pPr marL="514350" indent="-514350" algn="just">
              <a:buFont typeface="+mj-lt"/>
              <a:buAutoNum type="arabicPeriod"/>
            </a:pPr>
            <a:r>
              <a:rPr lang="es-ES_tradnl" sz="2000" dirty="0"/>
              <a:t>BAMCIS=Metodología. </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No es una ciencia, es una guía …. Probada en combate.</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Aplicable en todas las organizaciones ejecutoras. Las unidades con staff ejecutan un proceso más complejo, pero similar …. Excelente forma de entendimiento y comunicación vertical.</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Debe entrenarse. Si se entrena bien y se asocia a </a:t>
            </a:r>
            <a:r>
              <a:rPr lang="es-ES_tradnl" sz="2000" dirty="0" err="1"/>
              <a:t>SOPs</a:t>
            </a:r>
            <a:r>
              <a:rPr lang="es-ES_tradnl" sz="2000" dirty="0"/>
              <a:t>, gana recursos vitales :  velocidad y tiempo.</a:t>
            </a:r>
          </a:p>
          <a:p>
            <a:pPr marL="514350" indent="-514350" algn="just">
              <a:buFont typeface="+mj-lt"/>
              <a:buAutoNum type="arabicPeriod"/>
            </a:pPr>
            <a:endParaRPr lang="es-ES_tradnl" sz="2000" dirty="0"/>
          </a:p>
          <a:p>
            <a:pPr marL="514350" indent="-514350" algn="just">
              <a:buFont typeface="+mj-lt"/>
              <a:buAutoNum type="arabicPeriod"/>
            </a:pPr>
            <a:r>
              <a:rPr lang="es-ES_tradnl" sz="2000" dirty="0"/>
              <a:t>Debemos ser hábiles en estos procesos a todo nivel. La valentía por si sola,  es inútil frente a balas educadas.</a:t>
            </a:r>
          </a:p>
        </p:txBody>
      </p:sp>
    </p:spTree>
    <p:extLst>
      <p:ext uri="{BB962C8B-B14F-4D97-AF65-F5344CB8AC3E}">
        <p14:creationId xmlns:p14="http://schemas.microsoft.com/office/powerpoint/2010/main" val="563008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A8CCD-30F8-C1DA-1E91-520C14BE4881}"/>
            </a:ext>
          </a:extLst>
        </p:cNvPr>
        <p:cNvGrpSpPr/>
        <p:nvPr/>
      </p:nvGrpSpPr>
      <p:grpSpPr>
        <a:xfrm>
          <a:off x="0" y="0"/>
          <a:ext cx="0" cy="0"/>
          <a:chOff x="0" y="0"/>
          <a:chExt cx="0" cy="0"/>
        </a:xfrm>
      </p:grpSpPr>
      <p:pic>
        <p:nvPicPr>
          <p:cNvPr id="1026" name="Picture 2" descr="Georges Scott (1873-1943) illustration &quot;American Marines in Belleau Wood (1918)&quot;">
            <a:extLst>
              <a:ext uri="{FF2B5EF4-FFF2-40B4-BE49-F238E27FC236}">
                <a16:creationId xmlns:a16="http://schemas.microsoft.com/office/drawing/2014/main" id="{88A057C1-320C-D13F-6F71-F54F8C561027}"/>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t="3545" b="21455"/>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8818A33-3EB6-8255-A94A-0BEC8C31F45E}"/>
              </a:ext>
            </a:extLst>
          </p:cNvPr>
          <p:cNvSpPr>
            <a:spLocks noGrp="1"/>
          </p:cNvSpPr>
          <p:nvPr>
            <p:ph type="ctrTitle"/>
          </p:nvPr>
        </p:nvSpPr>
        <p:spPr>
          <a:xfrm>
            <a:off x="1524000" y="1122362"/>
            <a:ext cx="9144000" cy="2900518"/>
          </a:xfrm>
        </p:spPr>
        <p:txBody>
          <a:bodyPr>
            <a:normAutofit/>
          </a:bodyPr>
          <a:lstStyle/>
          <a:p>
            <a:r>
              <a:rPr lang="es-ES_tradnl" dirty="0">
                <a:solidFill>
                  <a:srgbClr val="FFFFFF"/>
                </a:solidFill>
              </a:rPr>
              <a:t>OFENSA+BAMCIS </a:t>
            </a:r>
          </a:p>
        </p:txBody>
      </p:sp>
      <p:sp>
        <p:nvSpPr>
          <p:cNvPr id="3" name="Subtítulo 2">
            <a:extLst>
              <a:ext uri="{FF2B5EF4-FFF2-40B4-BE49-F238E27FC236}">
                <a16:creationId xmlns:a16="http://schemas.microsoft.com/office/drawing/2014/main" id="{D0BE371E-F771-8A2C-6705-781BFC007F4E}"/>
              </a:ext>
            </a:extLst>
          </p:cNvPr>
          <p:cNvSpPr>
            <a:spLocks noGrp="1"/>
          </p:cNvSpPr>
          <p:nvPr>
            <p:ph type="subTitle" idx="1"/>
          </p:nvPr>
        </p:nvSpPr>
        <p:spPr>
          <a:xfrm>
            <a:off x="1524000" y="4159404"/>
            <a:ext cx="9144000" cy="1098395"/>
          </a:xfrm>
        </p:spPr>
        <p:txBody>
          <a:bodyPr>
            <a:normAutofit/>
          </a:bodyPr>
          <a:lstStyle/>
          <a:p>
            <a:r>
              <a:rPr lang="es-ES_tradnl" dirty="0">
                <a:solidFill>
                  <a:srgbClr val="FFFFFF"/>
                </a:solidFill>
              </a:rPr>
              <a:t>TÁCTICA II</a:t>
            </a:r>
          </a:p>
          <a:p>
            <a:r>
              <a:rPr lang="es-ES_tradnl" dirty="0">
                <a:solidFill>
                  <a:srgbClr val="FFFFFF"/>
                </a:solidFill>
              </a:rPr>
              <a:t>CC IM VON DER WETH </a:t>
            </a:r>
          </a:p>
        </p:txBody>
      </p:sp>
    </p:spTree>
    <p:extLst>
      <p:ext uri="{BB962C8B-B14F-4D97-AF65-F5344CB8AC3E}">
        <p14:creationId xmlns:p14="http://schemas.microsoft.com/office/powerpoint/2010/main" val="383446763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3297</TotalTime>
  <Words>5429</Words>
  <Application>Microsoft Macintosh PowerPoint</Application>
  <PresentationFormat>Panorámica</PresentationFormat>
  <Paragraphs>693</Paragraphs>
  <Slides>80</Slides>
  <Notes>1</Notes>
  <HiddenSlides>4</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80</vt:i4>
      </vt:variant>
    </vt:vector>
  </HeadingPairs>
  <TitlesOfParts>
    <vt:vector size="87" baseType="lpstr">
      <vt:lpstr>Aptos</vt:lpstr>
      <vt:lpstr>Aptos Display</vt:lpstr>
      <vt:lpstr>Arial</vt:lpstr>
      <vt:lpstr>Bauhaus 93</vt:lpstr>
      <vt:lpstr>Calibri</vt:lpstr>
      <vt:lpstr>Wingdings</vt:lpstr>
      <vt:lpstr>Tema de Office</vt:lpstr>
      <vt:lpstr>SESIÓN 5: REPASO OFENSA Y METODOLOGÍA BAMCIS</vt:lpstr>
      <vt:lpstr>Objetivo y Temario </vt:lpstr>
      <vt:lpstr>CONDICIONES PARA EL ÉXITO EN LA OFENSA</vt:lpstr>
      <vt:lpstr>Actividad (10/10)</vt:lpstr>
      <vt:lpstr>MÉTODO DE PLANIFICACIÓN: BAMCIS </vt:lpstr>
      <vt:lpstr>¿Para qué planificamos?</vt:lpstr>
      <vt:lpstr>¿Qué es el proceso BAMCIS ?</vt:lpstr>
      <vt:lpstr>¿Qué ventaja nos aporta este modelo?</vt:lpstr>
      <vt:lpstr>¿Qué significa BAMCIS?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CONCEPTOS CLAVES: ESFUERZO PRINCIPAL</vt:lpstr>
      <vt:lpstr>CONCEPTOS CLAVES: ESFUERZO PRINCIAL</vt:lpstr>
      <vt:lpstr>CONCEPTOS CLAVES: ESFUERZO PRINCIAL</vt:lpstr>
      <vt:lpstr>CONCEPTOS CLAVES: ESFUERZO PRINCIAL</vt:lpstr>
      <vt:lpstr>CONCEPTOS CLAVES: ESFUERZO PRINCIAL</vt:lpstr>
      <vt:lpstr>CONCEPTOS CLAVES: ESFUERZO PRINCIAL</vt:lpstr>
      <vt:lpstr>T/O (Organización de tarea)</vt:lpstr>
      <vt:lpstr>T/O (Organización de tarea)</vt:lpstr>
      <vt:lpstr>         CONOPS</vt:lpstr>
      <vt:lpstr>Presentación de PowerPoint</vt:lpstr>
      <vt:lpstr>Presentación de PowerPoint</vt:lpstr>
      <vt:lpstr>Presentación de PowerPoint</vt:lpstr>
      <vt:lpstr>Presentación de PowerPoint</vt:lpstr>
      <vt:lpstr>EJERCICIO </vt:lpstr>
      <vt:lpstr>Presentación de PowerPoint</vt:lpstr>
      <vt:lpstr>Presentación de PowerPoint</vt:lpstr>
      <vt:lpstr>PASO 2: PREPRAR RECONOCIMIENTO </vt:lpstr>
      <vt:lpstr>¿Qué preguntas necesito responder para confirmar mi plan inicial?</vt:lpstr>
      <vt:lpstr>Prioridades:  1. Ubicación del enemigo 2. Orientación del enemigo 3. Actividad </vt:lpstr>
      <vt:lpstr>Físico (mejor)…. Reconocimiento de lideres (mejor aún) Mapa Imágenes  Aviación  Drones  Señales  etc</vt:lpstr>
      <vt:lpstr>Primero: Determinar el área de búsqueda </vt:lpstr>
      <vt:lpstr>Presentación de PowerPoint</vt:lpstr>
      <vt:lpstr>Segundo: Formular el PIR</vt:lpstr>
      <vt:lpstr>Presentación de PowerPoint</vt:lpstr>
      <vt:lpstr>PASO 3:  EJECUTAR RECONOCIMIENTO </vt:lpstr>
      <vt:lpstr>PASO 4 Y 5: COMPLETAR Y EMITIR ORDEN </vt:lpstr>
      <vt:lpstr>IMPARTIR LA ORDEN:   COMO PUEDEN VER, LA EMISIÓN DE LA ORDEN NO ES LO MISMO QUE PLANIFICAR, ES UNA FORMA DE COMUNICAR EL PLAN DEFINITIVO.</vt:lpstr>
      <vt:lpstr>UN MÉTODO PROPUESTO:   Situación  Misión  Ejecución  Logística  CS </vt:lpstr>
      <vt:lpstr>Presentación de PowerPoint</vt:lpstr>
      <vt:lpstr>Presentación de PowerPoint</vt:lpstr>
      <vt:lpstr>Presentación de PowerPoint</vt:lpstr>
      <vt:lpstr>Presentación de PowerPoint</vt:lpstr>
      <vt:lpstr>Buenas prácticas para emisión:  Apóyese de algo gráfico, idealmente un terreno reducido. Si no tiene tiempo una pizarra portátil es bueno.  Sea breve y simple. Depure la información. La capacidad de atención se agota.  Ensaye lo que va a decir. Improvisar consume tiempo y baja su credibilidad.  Regla 1/3.  Comunique en forma oral.   Haga preguntas. Verifique que su orden fue comprendida.    </vt:lpstr>
      <vt:lpstr>Paso 6: SUPERVISAR </vt:lpstr>
      <vt:lpstr>SUPERVISAR </vt:lpstr>
      <vt:lpstr>SUPERVISAR </vt:lpstr>
      <vt:lpstr>PUNTOS FUERTES</vt:lpstr>
      <vt:lpstr>OFENSA+BAMCIS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MÉTODO DE PLANIFICACIÓN: BAMCIS </dc:title>
  <dc:creator>federico vonderweth</dc:creator>
  <cp:lastModifiedBy>Friedrich von der Weth</cp:lastModifiedBy>
  <cp:revision>39</cp:revision>
  <dcterms:created xsi:type="dcterms:W3CDTF">2024-02-14T19:23:34Z</dcterms:created>
  <dcterms:modified xsi:type="dcterms:W3CDTF">2025-03-11T19:50:21Z</dcterms:modified>
</cp:coreProperties>
</file>