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comments+xml" PartName="/ppt/comments/comment2.xml"/>
  <Override ContentType="application/vnd.openxmlformats-officedocument.presentationml.comments+xml" PartName="/ppt/comments/comment5.xml"/>
  <Override ContentType="application/vnd.openxmlformats-officedocument.presentationml.comments+xml" PartName="/ppt/comments/comment4.xml"/>
  <Override ContentType="application/vnd.openxmlformats-officedocument.presentationml.comments+xml" PartName="/ppt/comments/comment3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6"/>
    <p:sldMasterId id="2147483666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</p:sldIdLst>
  <p:sldSz cy="9753600" cx="13004800"/>
  <p:notesSz cx="6858000" cy="9144000"/>
  <p:embeddedFontLst>
    <p:embeddedFont>
      <p:font typeface="Merriweather Sans"/>
      <p:regular r:id="rId47"/>
      <p:bold r:id="rId48"/>
      <p:italic r:id="rId49"/>
      <p:boldItalic r:id="rId50"/>
    </p:embeddedFont>
    <p:embeddedFont>
      <p:font typeface="Arial Narrow"/>
      <p:regular r:id="rId51"/>
      <p:bold r:id="rId52"/>
      <p:italic r:id="rId53"/>
      <p:boldItalic r:id="rId54"/>
    </p:embeddedFont>
    <p:embeddedFont>
      <p:font typeface="Corbel"/>
      <p:regular r:id="rId55"/>
      <p:bold r:id="rId56"/>
      <p:italic r:id="rId57"/>
      <p:boldItalic r:id="rId5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59" roundtripDataSignature="AMtx7mhx3GGUReJCR5qbrr5ruAraulNOt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5" name="steban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DF026F3-B775-4EEC-99AA-6EFBFA768181}">
  <a:tblStyle styleId="{8DF026F3-B775-4EEC-99AA-6EFBFA768181}" styleName="Table_0">
    <a:wholeTbl>
      <a:tcTxStyle b="off" i="off">
        <a:font>
          <a:latin typeface="Corbel"/>
          <a:ea typeface="Corbel"/>
          <a:cs typeface="Corbel"/>
        </a:font>
        <a:schemeClr val="lt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072" orient="horz"/>
        <p:guide pos="4096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2.xml"/><Relationship Id="rId42" Type="http://schemas.openxmlformats.org/officeDocument/2006/relationships/slide" Target="slides/slide34.xml"/><Relationship Id="rId41" Type="http://schemas.openxmlformats.org/officeDocument/2006/relationships/slide" Target="slides/slide33.xml"/><Relationship Id="rId44" Type="http://schemas.openxmlformats.org/officeDocument/2006/relationships/slide" Target="slides/slide36.xml"/><Relationship Id="rId43" Type="http://schemas.openxmlformats.org/officeDocument/2006/relationships/slide" Target="slides/slide35.xml"/><Relationship Id="rId46" Type="http://schemas.openxmlformats.org/officeDocument/2006/relationships/slide" Target="slides/slide38.xml"/><Relationship Id="rId45" Type="http://schemas.openxmlformats.org/officeDocument/2006/relationships/slide" Target="slides/slide3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1.xml"/><Relationship Id="rId48" Type="http://schemas.openxmlformats.org/officeDocument/2006/relationships/font" Target="fonts/MerriweatherSans-bold.fntdata"/><Relationship Id="rId47" Type="http://schemas.openxmlformats.org/officeDocument/2006/relationships/font" Target="fonts/MerriweatherSans-regular.fntdata"/><Relationship Id="rId49" Type="http://schemas.openxmlformats.org/officeDocument/2006/relationships/font" Target="fonts/MerriweatherSans-italic.fntdata"/><Relationship Id="rId5" Type="http://schemas.openxmlformats.org/officeDocument/2006/relationships/commentAuthors" Target="commentAuthors.xml"/><Relationship Id="rId6" Type="http://schemas.openxmlformats.org/officeDocument/2006/relationships/slideMaster" Target="slideMasters/slideMaster1.xml"/><Relationship Id="rId7" Type="http://schemas.openxmlformats.org/officeDocument/2006/relationships/slideMaster" Target="slideMasters/slideMaster2.xml"/><Relationship Id="rId8" Type="http://schemas.openxmlformats.org/officeDocument/2006/relationships/notesMaster" Target="notesMasters/notesMaster1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5" Type="http://schemas.openxmlformats.org/officeDocument/2006/relationships/slide" Target="slides/slide27.xml"/><Relationship Id="rId34" Type="http://schemas.openxmlformats.org/officeDocument/2006/relationships/slide" Target="slides/slide26.xml"/><Relationship Id="rId37" Type="http://schemas.openxmlformats.org/officeDocument/2006/relationships/slide" Target="slides/slide29.xml"/><Relationship Id="rId36" Type="http://schemas.openxmlformats.org/officeDocument/2006/relationships/slide" Target="slides/slide28.xml"/><Relationship Id="rId39" Type="http://schemas.openxmlformats.org/officeDocument/2006/relationships/slide" Target="slides/slide31.xml"/><Relationship Id="rId38" Type="http://schemas.openxmlformats.org/officeDocument/2006/relationships/slide" Target="slides/slide30.xml"/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9" Type="http://schemas.openxmlformats.org/officeDocument/2006/relationships/slide" Target="slides/slide21.xml"/><Relationship Id="rId51" Type="http://schemas.openxmlformats.org/officeDocument/2006/relationships/font" Target="fonts/ArialNarrow-regular.fntdata"/><Relationship Id="rId50" Type="http://schemas.openxmlformats.org/officeDocument/2006/relationships/font" Target="fonts/MerriweatherSans-boldItalic.fntdata"/><Relationship Id="rId53" Type="http://schemas.openxmlformats.org/officeDocument/2006/relationships/font" Target="fonts/ArialNarrow-italic.fntdata"/><Relationship Id="rId52" Type="http://schemas.openxmlformats.org/officeDocument/2006/relationships/font" Target="fonts/ArialNarrow-bold.fntdata"/><Relationship Id="rId11" Type="http://schemas.openxmlformats.org/officeDocument/2006/relationships/slide" Target="slides/slide3.xml"/><Relationship Id="rId55" Type="http://schemas.openxmlformats.org/officeDocument/2006/relationships/font" Target="fonts/Corbel-regular.fntdata"/><Relationship Id="rId10" Type="http://schemas.openxmlformats.org/officeDocument/2006/relationships/slide" Target="slides/slide2.xml"/><Relationship Id="rId54" Type="http://schemas.openxmlformats.org/officeDocument/2006/relationships/font" Target="fonts/ArialNarrow-boldItalic.fntdata"/><Relationship Id="rId13" Type="http://schemas.openxmlformats.org/officeDocument/2006/relationships/slide" Target="slides/slide5.xml"/><Relationship Id="rId57" Type="http://schemas.openxmlformats.org/officeDocument/2006/relationships/font" Target="fonts/Corbel-italic.fntdata"/><Relationship Id="rId12" Type="http://schemas.openxmlformats.org/officeDocument/2006/relationships/slide" Target="slides/slide4.xml"/><Relationship Id="rId56" Type="http://schemas.openxmlformats.org/officeDocument/2006/relationships/font" Target="fonts/Corbel-bold.fntdata"/><Relationship Id="rId15" Type="http://schemas.openxmlformats.org/officeDocument/2006/relationships/slide" Target="slides/slide7.xml"/><Relationship Id="rId59" Type="http://customschemas.google.com/relationships/presentationmetadata" Target="metadata"/><Relationship Id="rId14" Type="http://schemas.openxmlformats.org/officeDocument/2006/relationships/slide" Target="slides/slide6.xml"/><Relationship Id="rId58" Type="http://schemas.openxmlformats.org/officeDocument/2006/relationships/font" Target="fonts/Corbel-boldItalic.fntdata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1-06-21T19:28:42.318">
    <p:pos x="8108" y="1272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RBCrSIo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2" dt="2021-06-21T19:28:42.318">
    <p:pos x="8108" y="1272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RBCrSIg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3" dt="2021-06-21T19:28:42.318">
    <p:pos x="8108" y="1272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RBCrSIs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4" dt="2021-06-21T19:28:42.318">
    <p:pos x="8108" y="1272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RBCrSIk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5" dt="2021-06-21T19:28:42.318">
    <p:pos x="8108" y="1272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RBCrSIw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3" name="Google Shape;263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7" name="Google Shape;277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5" name="Google Shape;295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3" name="Google Shape;313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6" name="Google Shape;326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2" name="Google Shape;342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5" name="Google Shape;355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7" name="Google Shape;367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0" name="Google Shape;380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3" name="Google Shape;393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7" name="Google Shape;407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8" name="Google Shape;408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1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4" name="Google Shape;434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1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3" name="Google Shape;45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1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1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3" name="Google Shape;503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" name="Google Shape;529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1" name="Google Shape;541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2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7" name="Google Shape;577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2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2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2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" name="Google Shape;624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8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2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0" name="Google Shape;640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2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0" name="Google Shape;650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2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" name="Google Shape;660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2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0" name="Google Shape;670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3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1" name="Google Shape;681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3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3" name="Google Shape;693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p3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4" name="Google Shape;704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3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" name="Google Shape;716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3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0" name="Google Shape;730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3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" name="Google Shape;746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5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3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" name="Google Shape;757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3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9" name="Google Shape;769;p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79" name="Google Shape;779;p3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0" name="Google Shape;780;p3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fld id="{00000000-1234-1234-1234-123412341234}" type="slidenum">
              <a:rPr b="0" i="0" lang="es-ES" sz="4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0"/>
          <p:cNvSpPr txBox="1"/>
          <p:nvPr>
            <p:ph type="ctrTitle"/>
          </p:nvPr>
        </p:nvSpPr>
        <p:spPr>
          <a:xfrm>
            <a:off x="911501" y="6348840"/>
            <a:ext cx="9753600" cy="1699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10240"/>
              <a:buFont typeface="Corbel"/>
              <a:buNone/>
              <a:defRPr b="0" sz="1024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0"/>
          <p:cNvSpPr txBox="1"/>
          <p:nvPr>
            <p:ph idx="1" type="subTitle"/>
          </p:nvPr>
        </p:nvSpPr>
        <p:spPr>
          <a:xfrm>
            <a:off x="911501" y="5446938"/>
            <a:ext cx="9753600" cy="87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413"/>
              <a:buNone/>
              <a:defRPr b="0" sz="3413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sz="2133"/>
            </a:lvl2pPr>
            <a:lvl3pPr lvl="2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sz="1920"/>
            </a:lvl3pPr>
            <a:lvl4pPr lvl="3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4pPr>
            <a:lvl5pPr lvl="4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5pPr>
            <a:lvl6pPr lvl="5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6pPr>
            <a:lvl7pPr lvl="6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7pPr>
            <a:lvl8pPr lvl="7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8pPr>
            <a:lvl9pPr lvl="8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9pPr>
          </a:lstStyle>
          <a:p/>
        </p:txBody>
      </p:sp>
      <p:sp>
        <p:nvSpPr>
          <p:cNvPr id="14" name="Google Shape;14;p40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5" name="Google Shape;15;p40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6" name="Google Shape;16;p40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3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3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0" name="Google Shape;20;p43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1" name="Google Shape;21;p43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4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4"/>
          <p:cNvSpPr txBox="1"/>
          <p:nvPr>
            <p:ph idx="1" type="body"/>
          </p:nvPr>
        </p:nvSpPr>
        <p:spPr>
          <a:xfrm>
            <a:off x="1194667" y="2596444"/>
            <a:ext cx="10916053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44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6" name="Google Shape;26;p44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7" name="Google Shape;27;p44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5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0" name="Google Shape;30;p45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1" name="Google Shape;31;p45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6"/>
          <p:cNvSpPr txBox="1"/>
          <p:nvPr>
            <p:ph type="ctrTitle"/>
          </p:nvPr>
        </p:nvSpPr>
        <p:spPr>
          <a:xfrm>
            <a:off x="2357120" y="6348840"/>
            <a:ext cx="9753600" cy="1699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10240"/>
              <a:buFont typeface="Corbel"/>
              <a:buNone/>
              <a:defRPr b="0" sz="1024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6"/>
          <p:cNvSpPr txBox="1"/>
          <p:nvPr>
            <p:ph idx="1" type="subTitle"/>
          </p:nvPr>
        </p:nvSpPr>
        <p:spPr>
          <a:xfrm>
            <a:off x="2357119" y="5446938"/>
            <a:ext cx="9753600" cy="87967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3413"/>
              <a:buNone/>
              <a:defRPr b="0" sz="3413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sz="2133"/>
            </a:lvl2pPr>
            <a:lvl3pPr lvl="2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sz="1920"/>
            </a:lvl3pPr>
            <a:lvl4pPr lvl="3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4pPr>
            <a:lvl5pPr lvl="4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5pPr>
            <a:lvl6pPr lvl="5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6pPr>
            <a:lvl7pPr lvl="6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7pPr>
            <a:lvl8pPr lvl="7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8pPr>
            <a:lvl9pPr lvl="8" algn="ctr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sz="1707"/>
            </a:lvl9pPr>
          </a:lstStyle>
          <a:p/>
        </p:txBody>
      </p:sp>
      <p:sp>
        <p:nvSpPr>
          <p:cNvPr id="35" name="Google Shape;35;p46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6" name="Google Shape;36;p46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7" name="Google Shape;37;p46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47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7"/>
          <p:cNvSpPr txBox="1"/>
          <p:nvPr>
            <p:ph idx="1" type="body"/>
          </p:nvPr>
        </p:nvSpPr>
        <p:spPr>
          <a:xfrm>
            <a:off x="1194667" y="2596444"/>
            <a:ext cx="5360230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47"/>
          <p:cNvSpPr txBox="1"/>
          <p:nvPr>
            <p:ph idx="2" type="body"/>
          </p:nvPr>
        </p:nvSpPr>
        <p:spPr>
          <a:xfrm>
            <a:off x="6741163" y="2596444"/>
            <a:ext cx="5369557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47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43" name="Google Shape;43;p47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44" name="Google Shape;44;p4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8"/>
          <p:cNvSpPr txBox="1"/>
          <p:nvPr>
            <p:ph type="title"/>
          </p:nvPr>
        </p:nvSpPr>
        <p:spPr>
          <a:xfrm>
            <a:off x="895774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8"/>
          <p:cNvSpPr txBox="1"/>
          <p:nvPr>
            <p:ph idx="1" type="body"/>
          </p:nvPr>
        </p:nvSpPr>
        <p:spPr>
          <a:xfrm>
            <a:off x="1194667" y="2390987"/>
            <a:ext cx="5360230" cy="11717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2844"/>
              <a:buNone/>
              <a:defRPr b="0" sz="2844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b="1" sz="213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1" sz="192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9pPr>
          </a:lstStyle>
          <a:p/>
        </p:txBody>
      </p:sp>
      <p:sp>
        <p:nvSpPr>
          <p:cNvPr id="48" name="Google Shape;48;p48"/>
          <p:cNvSpPr txBox="1"/>
          <p:nvPr>
            <p:ph idx="2" type="body"/>
          </p:nvPr>
        </p:nvSpPr>
        <p:spPr>
          <a:xfrm>
            <a:off x="1194667" y="3562773"/>
            <a:ext cx="5360230" cy="52403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48"/>
          <p:cNvSpPr txBox="1"/>
          <p:nvPr>
            <p:ph idx="3" type="body"/>
          </p:nvPr>
        </p:nvSpPr>
        <p:spPr>
          <a:xfrm>
            <a:off x="6741163" y="2390987"/>
            <a:ext cx="5371251" cy="11717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2844"/>
              <a:buNone/>
              <a:defRPr b="0" sz="2844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48"/>
          <p:cNvSpPr txBox="1"/>
          <p:nvPr>
            <p:ph idx="4" type="body"/>
          </p:nvPr>
        </p:nvSpPr>
        <p:spPr>
          <a:xfrm>
            <a:off x="6741163" y="3562773"/>
            <a:ext cx="5371251" cy="52403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48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52" name="Google Shape;52;p48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53" name="Google Shape;53;p4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9"/>
          <p:cNvSpPr txBox="1"/>
          <p:nvPr>
            <p:ph type="title"/>
          </p:nvPr>
        </p:nvSpPr>
        <p:spPr>
          <a:xfrm>
            <a:off x="895774" y="650240"/>
            <a:ext cx="4194386" cy="2275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413"/>
              <a:buFont typeface="Corbel"/>
              <a:buNone/>
              <a:defRPr sz="341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9"/>
          <p:cNvSpPr txBox="1"/>
          <p:nvPr>
            <p:ph idx="1" type="body"/>
          </p:nvPr>
        </p:nvSpPr>
        <p:spPr>
          <a:xfrm>
            <a:off x="5528734" y="1404340"/>
            <a:ext cx="6583680" cy="6931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49"/>
          <p:cNvSpPr txBox="1"/>
          <p:nvPr>
            <p:ph idx="2" type="body"/>
          </p:nvPr>
        </p:nvSpPr>
        <p:spPr>
          <a:xfrm>
            <a:off x="1194667" y="2926080"/>
            <a:ext cx="3895494" cy="5420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1991"/>
              <a:buNone/>
              <a:defRPr sz="1991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58" name="Google Shape;58;p49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59" name="Google Shape;59;p49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60" name="Google Shape;60;p49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0"/>
          <p:cNvSpPr txBox="1"/>
          <p:nvPr>
            <p:ph type="title"/>
          </p:nvPr>
        </p:nvSpPr>
        <p:spPr>
          <a:xfrm>
            <a:off x="895774" y="650240"/>
            <a:ext cx="4194386" cy="2275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413"/>
              <a:buFont typeface="Corbel"/>
              <a:buNone/>
              <a:defRPr sz="341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0"/>
          <p:cNvSpPr/>
          <p:nvPr>
            <p:ph idx="2" type="pic"/>
          </p:nvPr>
        </p:nvSpPr>
        <p:spPr>
          <a:xfrm>
            <a:off x="5528734" y="1404340"/>
            <a:ext cx="6583680" cy="6931378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50"/>
          <p:cNvSpPr txBox="1"/>
          <p:nvPr>
            <p:ph idx="1" type="body"/>
          </p:nvPr>
        </p:nvSpPr>
        <p:spPr>
          <a:xfrm>
            <a:off x="1194667" y="2926080"/>
            <a:ext cx="3895494" cy="5420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1991"/>
              <a:buNone/>
              <a:defRPr sz="1991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65" name="Google Shape;65;p50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66" name="Google Shape;66;p50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67" name="Google Shape;67;p50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panorámica con descripción">
  <p:cSld name="Imagen panorámica con descripción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1"/>
          <p:cNvSpPr txBox="1"/>
          <p:nvPr>
            <p:ph type="title"/>
          </p:nvPr>
        </p:nvSpPr>
        <p:spPr>
          <a:xfrm>
            <a:off x="895774" y="6211074"/>
            <a:ext cx="11216640" cy="11653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413"/>
              <a:buFont typeface="Corbel"/>
              <a:buNone/>
              <a:defRPr sz="341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1"/>
          <p:cNvSpPr/>
          <p:nvPr>
            <p:ph idx="2" type="pic"/>
          </p:nvPr>
        </p:nvSpPr>
        <p:spPr>
          <a:xfrm>
            <a:off x="895774" y="1404340"/>
            <a:ext cx="11216640" cy="4806734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51"/>
          <p:cNvSpPr txBox="1"/>
          <p:nvPr>
            <p:ph idx="1" type="body"/>
          </p:nvPr>
        </p:nvSpPr>
        <p:spPr>
          <a:xfrm>
            <a:off x="895775" y="7376378"/>
            <a:ext cx="11214946" cy="970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1707"/>
              <a:buNone/>
              <a:defRPr sz="1707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72" name="Google Shape;72;p51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73" name="Google Shape;73;p51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74" name="Google Shape;74;p51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descripción">
  <p:cSld name="Título y descripción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2"/>
          <p:cNvSpPr txBox="1"/>
          <p:nvPr>
            <p:ph type="title"/>
          </p:nvPr>
        </p:nvSpPr>
        <p:spPr>
          <a:xfrm>
            <a:off x="895774" y="519289"/>
            <a:ext cx="11216640" cy="50266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413"/>
              <a:buFont typeface="Corbel"/>
              <a:buNone/>
              <a:defRPr sz="341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52"/>
          <p:cNvSpPr txBox="1"/>
          <p:nvPr>
            <p:ph idx="1" type="body"/>
          </p:nvPr>
        </p:nvSpPr>
        <p:spPr>
          <a:xfrm>
            <a:off x="895775" y="6384923"/>
            <a:ext cx="11214946" cy="2135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78" name="Google Shape;78;p52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79" name="Google Shape;79;p52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80" name="Google Shape;80;p52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a con descripción">
  <p:cSld name="Cita con descripció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3"/>
          <p:cNvSpPr txBox="1"/>
          <p:nvPr>
            <p:ph type="title"/>
          </p:nvPr>
        </p:nvSpPr>
        <p:spPr>
          <a:xfrm>
            <a:off x="1542626" y="519289"/>
            <a:ext cx="9922935" cy="42565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4693"/>
              <a:buFont typeface="Corbel"/>
              <a:buNone/>
              <a:defRPr sz="469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3"/>
          <p:cNvSpPr txBox="1"/>
          <p:nvPr>
            <p:ph idx="1" type="body"/>
          </p:nvPr>
        </p:nvSpPr>
        <p:spPr>
          <a:xfrm>
            <a:off x="1835355" y="4786570"/>
            <a:ext cx="9335785" cy="7807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84" name="Google Shape;84;p53"/>
          <p:cNvSpPr txBox="1"/>
          <p:nvPr>
            <p:ph idx="2" type="body"/>
          </p:nvPr>
        </p:nvSpPr>
        <p:spPr>
          <a:xfrm>
            <a:off x="894080" y="6402459"/>
            <a:ext cx="11213252" cy="21183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85" name="Google Shape;85;p53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86" name="Google Shape;86;p53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87" name="Google Shape;87;p53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  <p:sp>
        <p:nvSpPr>
          <p:cNvPr id="88" name="Google Shape;88;p53"/>
          <p:cNvSpPr txBox="1"/>
          <p:nvPr/>
        </p:nvSpPr>
        <p:spPr>
          <a:xfrm>
            <a:off x="1185114" y="1119039"/>
            <a:ext cx="650240" cy="8316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8750" lIns="97525" spcFirstLastPara="1" rIns="97525" wrap="square" tIns="487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33"/>
              <a:buFont typeface="Arial"/>
              <a:buNone/>
            </a:pPr>
            <a:r>
              <a:rPr b="0" i="0" lang="es-ES" sz="8533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89" name="Google Shape;89;p53"/>
          <p:cNvSpPr txBox="1"/>
          <p:nvPr/>
        </p:nvSpPr>
        <p:spPr>
          <a:xfrm>
            <a:off x="11133666" y="3901440"/>
            <a:ext cx="650240" cy="8316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8750" lIns="97525" spcFirstLastPara="1" rIns="97525" wrap="square" tIns="487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33"/>
              <a:buFont typeface="Arial"/>
              <a:buNone/>
            </a:pPr>
            <a:r>
              <a:rPr b="0" i="0" lang="es-ES" sz="8533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jeta de nombre">
  <p:cSld name="Tarjeta de nombr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4"/>
          <p:cNvSpPr txBox="1"/>
          <p:nvPr>
            <p:ph type="title"/>
          </p:nvPr>
        </p:nvSpPr>
        <p:spPr>
          <a:xfrm>
            <a:off x="895774" y="3309466"/>
            <a:ext cx="11216640" cy="35723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5760"/>
              <a:buFont typeface="Corbel"/>
              <a:buNone/>
              <a:defRPr sz="576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54"/>
          <p:cNvSpPr txBox="1"/>
          <p:nvPr>
            <p:ph idx="1" type="body"/>
          </p:nvPr>
        </p:nvSpPr>
        <p:spPr>
          <a:xfrm>
            <a:off x="895775" y="6898604"/>
            <a:ext cx="11214946" cy="16222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sz="1707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067"/>
              <a:buNone/>
              <a:defRPr sz="1067"/>
            </a:lvl9pPr>
          </a:lstStyle>
          <a:p/>
        </p:txBody>
      </p:sp>
      <p:sp>
        <p:nvSpPr>
          <p:cNvPr id="93" name="Google Shape;93;p54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94" name="Google Shape;94;p54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95" name="Google Shape;95;p54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3">
  <p:cSld name="Columna 3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55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5"/>
          <p:cNvSpPr txBox="1"/>
          <p:nvPr>
            <p:ph idx="1" type="body"/>
          </p:nvPr>
        </p:nvSpPr>
        <p:spPr>
          <a:xfrm>
            <a:off x="1426434" y="2682240"/>
            <a:ext cx="314332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2560"/>
              <a:buNone/>
              <a:defRPr b="0" sz="2560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b="1" sz="213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1" sz="192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9pPr>
          </a:lstStyle>
          <a:p/>
        </p:txBody>
      </p:sp>
      <p:sp>
        <p:nvSpPr>
          <p:cNvPr id="99" name="Google Shape;99;p55"/>
          <p:cNvSpPr txBox="1"/>
          <p:nvPr>
            <p:ph idx="2" type="body"/>
          </p:nvPr>
        </p:nvSpPr>
        <p:spPr>
          <a:xfrm>
            <a:off x="1447251" y="3657600"/>
            <a:ext cx="3122507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00" name="Google Shape;100;p55"/>
          <p:cNvSpPr txBox="1"/>
          <p:nvPr>
            <p:ph idx="3" type="body"/>
          </p:nvPr>
        </p:nvSpPr>
        <p:spPr>
          <a:xfrm>
            <a:off x="4893862" y="2682240"/>
            <a:ext cx="3131991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2560"/>
              <a:buNone/>
              <a:defRPr b="0" sz="2560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1" name="Google Shape;101;p55"/>
          <p:cNvSpPr txBox="1"/>
          <p:nvPr>
            <p:ph idx="4" type="body"/>
          </p:nvPr>
        </p:nvSpPr>
        <p:spPr>
          <a:xfrm>
            <a:off x="4882604" y="3657600"/>
            <a:ext cx="3143248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02" name="Google Shape;102;p55"/>
          <p:cNvSpPr txBox="1"/>
          <p:nvPr>
            <p:ph idx="5" type="body"/>
          </p:nvPr>
        </p:nvSpPr>
        <p:spPr>
          <a:xfrm>
            <a:off x="8350972" y="2682240"/>
            <a:ext cx="3127588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2"/>
              </a:buClr>
              <a:buSzPts val="2560"/>
              <a:buNone/>
              <a:defRPr b="0" sz="2560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3" name="Google Shape;103;p55"/>
          <p:cNvSpPr txBox="1"/>
          <p:nvPr>
            <p:ph idx="6" type="body"/>
          </p:nvPr>
        </p:nvSpPr>
        <p:spPr>
          <a:xfrm>
            <a:off x="8350972" y="3657600"/>
            <a:ext cx="3127588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04" name="Google Shape;104;p55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05" name="Google Shape;105;p55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06" name="Google Shape;106;p55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de imagen 3">
  <p:cSld name="Columna de imagen 3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6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6"/>
          <p:cNvSpPr txBox="1"/>
          <p:nvPr>
            <p:ph idx="1" type="body"/>
          </p:nvPr>
        </p:nvSpPr>
        <p:spPr>
          <a:xfrm>
            <a:off x="1420891" y="6112004"/>
            <a:ext cx="313605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2560"/>
              <a:buNone/>
              <a:defRPr b="0" sz="256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b="1" sz="213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1" sz="192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9pPr>
          </a:lstStyle>
          <a:p/>
        </p:txBody>
      </p:sp>
      <p:sp>
        <p:nvSpPr>
          <p:cNvPr id="110" name="Google Shape;110;p56"/>
          <p:cNvSpPr/>
          <p:nvPr>
            <p:ph idx="2" type="pic"/>
          </p:nvPr>
        </p:nvSpPr>
        <p:spPr>
          <a:xfrm>
            <a:off x="1420891" y="3209037"/>
            <a:ext cx="3136054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11" name="Google Shape;111;p56"/>
          <p:cNvSpPr txBox="1"/>
          <p:nvPr>
            <p:ph idx="3" type="body"/>
          </p:nvPr>
        </p:nvSpPr>
        <p:spPr>
          <a:xfrm>
            <a:off x="1420891" y="6931579"/>
            <a:ext cx="3136054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12" name="Google Shape;112;p56"/>
          <p:cNvSpPr txBox="1"/>
          <p:nvPr>
            <p:ph idx="4" type="body"/>
          </p:nvPr>
        </p:nvSpPr>
        <p:spPr>
          <a:xfrm>
            <a:off x="4873597" y="6112004"/>
            <a:ext cx="312589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2560"/>
              <a:buNone/>
              <a:defRPr b="0" sz="256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b="1" sz="213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1" sz="192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9pPr>
          </a:lstStyle>
          <a:p/>
        </p:txBody>
      </p:sp>
      <p:sp>
        <p:nvSpPr>
          <p:cNvPr id="113" name="Google Shape;113;p56"/>
          <p:cNvSpPr/>
          <p:nvPr>
            <p:ph idx="5" type="pic"/>
          </p:nvPr>
        </p:nvSpPr>
        <p:spPr>
          <a:xfrm>
            <a:off x="4873596" y="3209037"/>
            <a:ext cx="3125894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14" name="Google Shape;114;p56"/>
          <p:cNvSpPr txBox="1"/>
          <p:nvPr>
            <p:ph idx="6" type="body"/>
          </p:nvPr>
        </p:nvSpPr>
        <p:spPr>
          <a:xfrm>
            <a:off x="4872154" y="6931578"/>
            <a:ext cx="3130034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15" name="Google Shape;115;p56"/>
          <p:cNvSpPr txBox="1"/>
          <p:nvPr>
            <p:ph idx="7" type="body"/>
          </p:nvPr>
        </p:nvSpPr>
        <p:spPr>
          <a:xfrm>
            <a:off x="8324611" y="6112004"/>
            <a:ext cx="3127588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2560"/>
              <a:buNone/>
              <a:defRPr b="0" sz="256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133"/>
              <a:buNone/>
              <a:defRPr b="1" sz="2133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1" sz="1920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707"/>
              <a:buNone/>
              <a:defRPr b="1" sz="1707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707"/>
              <a:buNone/>
              <a:defRPr b="1" sz="1707"/>
            </a:lvl9pPr>
          </a:lstStyle>
          <a:p/>
        </p:txBody>
      </p:sp>
      <p:sp>
        <p:nvSpPr>
          <p:cNvPr id="116" name="Google Shape;116;p56"/>
          <p:cNvSpPr/>
          <p:nvPr>
            <p:ph idx="8" type="pic"/>
          </p:nvPr>
        </p:nvSpPr>
        <p:spPr>
          <a:xfrm>
            <a:off x="8324610" y="3209037"/>
            <a:ext cx="3127588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17" name="Google Shape;117;p56"/>
          <p:cNvSpPr txBox="1"/>
          <p:nvPr>
            <p:ph idx="9" type="body"/>
          </p:nvPr>
        </p:nvSpPr>
        <p:spPr>
          <a:xfrm>
            <a:off x="8324477" y="6931575"/>
            <a:ext cx="3131730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493"/>
              <a:buNone/>
              <a:defRPr sz="1493"/>
            </a:lvl1pPr>
            <a:lvl2pPr indent="-2286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2pPr>
            <a:lvl3pPr indent="-2286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067"/>
              <a:buNone/>
              <a:defRPr sz="1067"/>
            </a:lvl3pPr>
            <a:lvl4pPr indent="-2286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4pPr>
            <a:lvl5pPr indent="-2286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5pPr>
            <a:lvl6pPr indent="-2286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6pPr>
            <a:lvl7pPr indent="-2286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7pPr>
            <a:lvl8pPr indent="-2286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8pPr>
            <a:lvl9pPr indent="-2286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960"/>
              <a:buNone/>
              <a:defRPr sz="960"/>
            </a:lvl9pPr>
          </a:lstStyle>
          <a:p/>
        </p:txBody>
      </p:sp>
      <p:sp>
        <p:nvSpPr>
          <p:cNvPr id="118" name="Google Shape;118;p56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19" name="Google Shape;119;p56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20" name="Google Shape;120;p56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7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57"/>
          <p:cNvSpPr txBox="1"/>
          <p:nvPr>
            <p:ph idx="1" type="body"/>
          </p:nvPr>
        </p:nvSpPr>
        <p:spPr>
          <a:xfrm rot="5400000">
            <a:off x="3558409" y="232703"/>
            <a:ext cx="6188570" cy="109160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4" name="Google Shape;124;p57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25" name="Google Shape;125;p57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26" name="Google Shape;126;p5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8"/>
          <p:cNvSpPr txBox="1"/>
          <p:nvPr>
            <p:ph type="title"/>
          </p:nvPr>
        </p:nvSpPr>
        <p:spPr>
          <a:xfrm rot="5400000">
            <a:off x="6575779" y="3250071"/>
            <a:ext cx="8265725" cy="2804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8"/>
          <p:cNvSpPr txBox="1"/>
          <p:nvPr>
            <p:ph idx="1" type="body"/>
          </p:nvPr>
        </p:nvSpPr>
        <p:spPr>
          <a:xfrm rot="5400000">
            <a:off x="886178" y="527192"/>
            <a:ext cx="8265725" cy="8249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0" name="Google Shape;130;p58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31" name="Google Shape;131;p58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32" name="Google Shape;132;p5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2"/>
          <p:cNvSpPr txBox="1"/>
          <p:nvPr>
            <p:ph type="ctrTitle"/>
          </p:nvPr>
        </p:nvSpPr>
        <p:spPr>
          <a:xfrm>
            <a:off x="2357120" y="6348840"/>
            <a:ext cx="9753600" cy="1699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7680"/>
              <a:buFont typeface="Corbel"/>
              <a:buNone/>
              <a:defRPr b="0" sz="768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42"/>
          <p:cNvSpPr txBox="1"/>
          <p:nvPr>
            <p:ph idx="1" type="subTitle"/>
          </p:nvPr>
        </p:nvSpPr>
        <p:spPr>
          <a:xfrm>
            <a:off x="2357119" y="5446940"/>
            <a:ext cx="9753600" cy="87967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2560"/>
              <a:buNone/>
              <a:defRPr b="0" sz="256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sz="144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9pPr>
          </a:lstStyle>
          <a:p/>
        </p:txBody>
      </p:sp>
      <p:sp>
        <p:nvSpPr>
          <p:cNvPr id="142" name="Google Shape;142;p42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43" name="Google Shape;143;p42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44" name="Google Shape;144;p42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9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59"/>
          <p:cNvSpPr txBox="1"/>
          <p:nvPr>
            <p:ph idx="1" type="body"/>
          </p:nvPr>
        </p:nvSpPr>
        <p:spPr>
          <a:xfrm>
            <a:off x="1194668" y="2596444"/>
            <a:ext cx="10916053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8" name="Google Shape;148;p59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49" name="Google Shape;149;p59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50" name="Google Shape;150;p59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0"/>
          <p:cNvSpPr txBox="1"/>
          <p:nvPr>
            <p:ph type="ctrTitle"/>
          </p:nvPr>
        </p:nvSpPr>
        <p:spPr>
          <a:xfrm>
            <a:off x="911501" y="6348840"/>
            <a:ext cx="9753600" cy="1699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7680"/>
              <a:buFont typeface="Corbel"/>
              <a:buNone/>
              <a:defRPr b="0" sz="768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60"/>
          <p:cNvSpPr txBox="1"/>
          <p:nvPr>
            <p:ph idx="1" type="subTitle"/>
          </p:nvPr>
        </p:nvSpPr>
        <p:spPr>
          <a:xfrm>
            <a:off x="911501" y="5446938"/>
            <a:ext cx="9753600" cy="87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2560"/>
              <a:buNone/>
              <a:defRPr b="0" sz="256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sz="144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sz="1280"/>
            </a:lvl9pPr>
          </a:lstStyle>
          <a:p/>
        </p:txBody>
      </p:sp>
      <p:sp>
        <p:nvSpPr>
          <p:cNvPr id="154" name="Google Shape;154;p60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55" name="Google Shape;155;p60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56" name="Google Shape;156;p60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1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61"/>
          <p:cNvSpPr txBox="1"/>
          <p:nvPr>
            <p:ph idx="1" type="body"/>
          </p:nvPr>
        </p:nvSpPr>
        <p:spPr>
          <a:xfrm>
            <a:off x="1194667" y="2596444"/>
            <a:ext cx="5360230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0" name="Google Shape;160;p61"/>
          <p:cNvSpPr txBox="1"/>
          <p:nvPr>
            <p:ph idx="2" type="body"/>
          </p:nvPr>
        </p:nvSpPr>
        <p:spPr>
          <a:xfrm>
            <a:off x="6741164" y="2596444"/>
            <a:ext cx="5369557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1" name="Google Shape;161;p61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62" name="Google Shape;162;p61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63" name="Google Shape;163;p61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2"/>
          <p:cNvSpPr txBox="1"/>
          <p:nvPr>
            <p:ph type="title"/>
          </p:nvPr>
        </p:nvSpPr>
        <p:spPr>
          <a:xfrm>
            <a:off x="895774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62"/>
          <p:cNvSpPr txBox="1"/>
          <p:nvPr>
            <p:ph idx="1" type="body"/>
          </p:nvPr>
        </p:nvSpPr>
        <p:spPr>
          <a:xfrm>
            <a:off x="1194667" y="2390987"/>
            <a:ext cx="5360230" cy="11717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2133"/>
              <a:buNone/>
              <a:defRPr b="0" sz="2133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b="1" sz="16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b="1" sz="144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9pPr>
          </a:lstStyle>
          <a:p/>
        </p:txBody>
      </p:sp>
      <p:sp>
        <p:nvSpPr>
          <p:cNvPr id="167" name="Google Shape;167;p62"/>
          <p:cNvSpPr txBox="1"/>
          <p:nvPr>
            <p:ph idx="2" type="body"/>
          </p:nvPr>
        </p:nvSpPr>
        <p:spPr>
          <a:xfrm>
            <a:off x="1194667" y="3562773"/>
            <a:ext cx="5360230" cy="52403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8" name="Google Shape;168;p62"/>
          <p:cNvSpPr txBox="1"/>
          <p:nvPr>
            <p:ph idx="3" type="body"/>
          </p:nvPr>
        </p:nvSpPr>
        <p:spPr>
          <a:xfrm>
            <a:off x="6741164" y="2390987"/>
            <a:ext cx="5371251" cy="11717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2133"/>
              <a:buNone/>
              <a:defRPr b="0" sz="2133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9" name="Google Shape;169;p62"/>
          <p:cNvSpPr txBox="1"/>
          <p:nvPr>
            <p:ph idx="4" type="body"/>
          </p:nvPr>
        </p:nvSpPr>
        <p:spPr>
          <a:xfrm>
            <a:off x="6741164" y="3562773"/>
            <a:ext cx="5371251" cy="52403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0" name="Google Shape;170;p62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1" name="Google Shape;171;p62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2" name="Google Shape;172;p62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3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63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6" name="Google Shape;176;p63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7" name="Google Shape;177;p63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4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80" name="Google Shape;180;p64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81" name="Google Shape;181;p64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5"/>
          <p:cNvSpPr txBox="1"/>
          <p:nvPr>
            <p:ph type="title"/>
          </p:nvPr>
        </p:nvSpPr>
        <p:spPr>
          <a:xfrm>
            <a:off x="895774" y="650240"/>
            <a:ext cx="4194386" cy="2275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2560"/>
              <a:buFont typeface="Corbel"/>
              <a:buNone/>
              <a:defRPr sz="256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4" name="Google Shape;184;p65"/>
          <p:cNvSpPr txBox="1"/>
          <p:nvPr>
            <p:ph idx="1" type="body"/>
          </p:nvPr>
        </p:nvSpPr>
        <p:spPr>
          <a:xfrm>
            <a:off x="5528734" y="1404341"/>
            <a:ext cx="6583680" cy="6931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5" name="Google Shape;185;p65"/>
          <p:cNvSpPr txBox="1"/>
          <p:nvPr>
            <p:ph idx="2" type="body"/>
          </p:nvPr>
        </p:nvSpPr>
        <p:spPr>
          <a:xfrm>
            <a:off x="1194667" y="2926080"/>
            <a:ext cx="3895494" cy="5420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493"/>
              <a:buNone/>
              <a:defRPr sz="1493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86" name="Google Shape;186;p65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87" name="Google Shape;187;p65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88" name="Google Shape;188;p65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6"/>
          <p:cNvSpPr txBox="1"/>
          <p:nvPr>
            <p:ph type="title"/>
          </p:nvPr>
        </p:nvSpPr>
        <p:spPr>
          <a:xfrm>
            <a:off x="895774" y="650240"/>
            <a:ext cx="4194386" cy="22758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2560"/>
              <a:buFont typeface="Corbel"/>
              <a:buNone/>
              <a:defRPr sz="256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66"/>
          <p:cNvSpPr/>
          <p:nvPr>
            <p:ph idx="2" type="pic"/>
          </p:nvPr>
        </p:nvSpPr>
        <p:spPr>
          <a:xfrm>
            <a:off x="5528734" y="1404341"/>
            <a:ext cx="6583680" cy="6931378"/>
          </a:xfrm>
          <a:prstGeom prst="rect">
            <a:avLst/>
          </a:prstGeom>
          <a:noFill/>
          <a:ln>
            <a:noFill/>
          </a:ln>
        </p:spPr>
      </p:sp>
      <p:sp>
        <p:nvSpPr>
          <p:cNvPr id="192" name="Google Shape;192;p66"/>
          <p:cNvSpPr txBox="1"/>
          <p:nvPr>
            <p:ph idx="1" type="body"/>
          </p:nvPr>
        </p:nvSpPr>
        <p:spPr>
          <a:xfrm>
            <a:off x="1194667" y="2926080"/>
            <a:ext cx="3895494" cy="5420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493"/>
              <a:buNone/>
              <a:defRPr sz="1493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93" name="Google Shape;193;p66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94" name="Google Shape;194;p66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95" name="Google Shape;195;p66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panorámica con descripción">
  <p:cSld name="Imagen panorámica con descripción"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67"/>
          <p:cNvSpPr txBox="1"/>
          <p:nvPr>
            <p:ph type="title"/>
          </p:nvPr>
        </p:nvSpPr>
        <p:spPr>
          <a:xfrm>
            <a:off x="895774" y="6211076"/>
            <a:ext cx="11216640" cy="11653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2560"/>
              <a:buFont typeface="Corbel"/>
              <a:buNone/>
              <a:defRPr sz="256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67"/>
          <p:cNvSpPr/>
          <p:nvPr>
            <p:ph idx="2" type="pic"/>
          </p:nvPr>
        </p:nvSpPr>
        <p:spPr>
          <a:xfrm>
            <a:off x="895774" y="1404340"/>
            <a:ext cx="11216640" cy="4806734"/>
          </a:xfrm>
          <a:prstGeom prst="rect">
            <a:avLst/>
          </a:prstGeom>
          <a:noFill/>
          <a:ln>
            <a:noFill/>
          </a:ln>
        </p:spPr>
      </p:sp>
      <p:sp>
        <p:nvSpPr>
          <p:cNvPr id="199" name="Google Shape;199;p67"/>
          <p:cNvSpPr txBox="1"/>
          <p:nvPr>
            <p:ph idx="1" type="body"/>
          </p:nvPr>
        </p:nvSpPr>
        <p:spPr>
          <a:xfrm>
            <a:off x="895775" y="7376378"/>
            <a:ext cx="11214946" cy="970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280"/>
              <a:buNone/>
              <a:defRPr sz="1280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00" name="Google Shape;200;p67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01" name="Google Shape;201;p67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02" name="Google Shape;202;p67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descripción">
  <p:cSld name="Título y descripción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68"/>
          <p:cNvSpPr txBox="1"/>
          <p:nvPr>
            <p:ph type="title"/>
          </p:nvPr>
        </p:nvSpPr>
        <p:spPr>
          <a:xfrm>
            <a:off x="895774" y="519290"/>
            <a:ext cx="11216640" cy="50266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2560"/>
              <a:buFont typeface="Corbel"/>
              <a:buNone/>
              <a:defRPr sz="256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68"/>
          <p:cNvSpPr txBox="1"/>
          <p:nvPr>
            <p:ph idx="1" type="body"/>
          </p:nvPr>
        </p:nvSpPr>
        <p:spPr>
          <a:xfrm>
            <a:off x="895775" y="6384923"/>
            <a:ext cx="11214946" cy="2135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06" name="Google Shape;206;p68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07" name="Google Shape;207;p68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08" name="Google Shape;208;p68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a con descripción">
  <p:cSld name="Cita con descripción"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69"/>
          <p:cNvSpPr txBox="1"/>
          <p:nvPr>
            <p:ph type="title"/>
          </p:nvPr>
        </p:nvSpPr>
        <p:spPr>
          <a:xfrm>
            <a:off x="1542626" y="519290"/>
            <a:ext cx="9922935" cy="42565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520"/>
              <a:buFont typeface="Corbel"/>
              <a:buNone/>
              <a:defRPr sz="352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69"/>
          <p:cNvSpPr txBox="1"/>
          <p:nvPr>
            <p:ph idx="1" type="body"/>
          </p:nvPr>
        </p:nvSpPr>
        <p:spPr>
          <a:xfrm>
            <a:off x="1835356" y="4786570"/>
            <a:ext cx="9335785" cy="7807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12" name="Google Shape;212;p69"/>
          <p:cNvSpPr txBox="1"/>
          <p:nvPr>
            <p:ph idx="2" type="body"/>
          </p:nvPr>
        </p:nvSpPr>
        <p:spPr>
          <a:xfrm>
            <a:off x="894080" y="6402459"/>
            <a:ext cx="11213252" cy="21183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13" name="Google Shape;213;p69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14" name="Google Shape;214;p69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15" name="Google Shape;215;p69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  <p:sp>
        <p:nvSpPr>
          <p:cNvPr id="216" name="Google Shape;216;p69"/>
          <p:cNvSpPr txBox="1"/>
          <p:nvPr/>
        </p:nvSpPr>
        <p:spPr>
          <a:xfrm>
            <a:off x="1185114" y="1119040"/>
            <a:ext cx="650240" cy="831681"/>
          </a:xfrm>
          <a:prstGeom prst="rect">
            <a:avLst/>
          </a:prstGeom>
          <a:noFill/>
          <a:ln>
            <a:noFill/>
          </a:ln>
        </p:spPr>
        <p:txBody>
          <a:bodyPr anchorCtr="0" anchor="ctr" bIns="36575" lIns="73150" spcFirstLastPara="1" rIns="73150" wrap="square" tIns="3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Arial"/>
              <a:buNone/>
            </a:pPr>
            <a:r>
              <a:rPr b="0" i="0" lang="es-ES" sz="6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217" name="Google Shape;217;p69"/>
          <p:cNvSpPr txBox="1"/>
          <p:nvPr/>
        </p:nvSpPr>
        <p:spPr>
          <a:xfrm>
            <a:off x="11133666" y="3901440"/>
            <a:ext cx="650240" cy="831681"/>
          </a:xfrm>
          <a:prstGeom prst="rect">
            <a:avLst/>
          </a:prstGeom>
          <a:noFill/>
          <a:ln>
            <a:noFill/>
          </a:ln>
        </p:spPr>
        <p:txBody>
          <a:bodyPr anchorCtr="0" anchor="ctr" bIns="36575" lIns="73150" spcFirstLastPara="1" rIns="73150" wrap="square" tIns="365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Arial"/>
              <a:buNone/>
            </a:pPr>
            <a:r>
              <a:rPr b="0" i="0" lang="es-ES" sz="6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jeta de nombre">
  <p:cSld name="Tarjeta de nombre"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70"/>
          <p:cNvSpPr txBox="1"/>
          <p:nvPr>
            <p:ph type="title"/>
          </p:nvPr>
        </p:nvSpPr>
        <p:spPr>
          <a:xfrm>
            <a:off x="895774" y="3309466"/>
            <a:ext cx="11216640" cy="35723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4320"/>
              <a:buFont typeface="Corbel"/>
              <a:buNone/>
              <a:defRPr sz="432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70"/>
          <p:cNvSpPr txBox="1"/>
          <p:nvPr>
            <p:ph idx="1" type="body"/>
          </p:nvPr>
        </p:nvSpPr>
        <p:spPr>
          <a:xfrm>
            <a:off x="895775" y="6898604"/>
            <a:ext cx="11214946" cy="16222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sz="128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21" name="Google Shape;221;p70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22" name="Google Shape;222;p70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23" name="Google Shape;223;p70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3">
  <p:cSld name="Columna 3"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71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71"/>
          <p:cNvSpPr txBox="1"/>
          <p:nvPr>
            <p:ph idx="1" type="body"/>
          </p:nvPr>
        </p:nvSpPr>
        <p:spPr>
          <a:xfrm>
            <a:off x="1426434" y="2682240"/>
            <a:ext cx="314332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920"/>
              <a:buNone/>
              <a:defRPr b="0" sz="1920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b="1" sz="16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b="1" sz="144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9pPr>
          </a:lstStyle>
          <a:p/>
        </p:txBody>
      </p:sp>
      <p:sp>
        <p:nvSpPr>
          <p:cNvPr id="227" name="Google Shape;227;p71"/>
          <p:cNvSpPr txBox="1"/>
          <p:nvPr>
            <p:ph idx="2" type="body"/>
          </p:nvPr>
        </p:nvSpPr>
        <p:spPr>
          <a:xfrm>
            <a:off x="1447251" y="3657600"/>
            <a:ext cx="3122507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28" name="Google Shape;228;p71"/>
          <p:cNvSpPr txBox="1"/>
          <p:nvPr>
            <p:ph idx="3" type="body"/>
          </p:nvPr>
        </p:nvSpPr>
        <p:spPr>
          <a:xfrm>
            <a:off x="4893863" y="2682240"/>
            <a:ext cx="3131991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920"/>
              <a:buNone/>
              <a:defRPr b="0" sz="1920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9" name="Google Shape;229;p71"/>
          <p:cNvSpPr txBox="1"/>
          <p:nvPr>
            <p:ph idx="4" type="body"/>
          </p:nvPr>
        </p:nvSpPr>
        <p:spPr>
          <a:xfrm>
            <a:off x="4882604" y="3657600"/>
            <a:ext cx="3143248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30" name="Google Shape;230;p71"/>
          <p:cNvSpPr txBox="1"/>
          <p:nvPr>
            <p:ph idx="5" type="body"/>
          </p:nvPr>
        </p:nvSpPr>
        <p:spPr>
          <a:xfrm>
            <a:off x="8350972" y="2682240"/>
            <a:ext cx="3127588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1920"/>
              <a:buNone/>
              <a:defRPr b="0" sz="1920">
                <a:solidFill>
                  <a:schemeClr val="lt2"/>
                </a:solidFill>
              </a:defRPr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31" name="Google Shape;231;p71"/>
          <p:cNvSpPr txBox="1"/>
          <p:nvPr>
            <p:ph idx="6" type="body"/>
          </p:nvPr>
        </p:nvSpPr>
        <p:spPr>
          <a:xfrm>
            <a:off x="8350972" y="3657600"/>
            <a:ext cx="3127588" cy="5104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32" name="Google Shape;232;p71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33" name="Google Shape;233;p71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34" name="Google Shape;234;p71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de imagen 3">
  <p:cSld name="Columna de imagen 3"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72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7" name="Google Shape;237;p72"/>
          <p:cNvSpPr txBox="1"/>
          <p:nvPr>
            <p:ph idx="1" type="body"/>
          </p:nvPr>
        </p:nvSpPr>
        <p:spPr>
          <a:xfrm>
            <a:off x="1420891" y="6112004"/>
            <a:ext cx="313605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0" sz="192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b="1" sz="16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b="1" sz="144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9pPr>
          </a:lstStyle>
          <a:p/>
        </p:txBody>
      </p:sp>
      <p:sp>
        <p:nvSpPr>
          <p:cNvPr id="238" name="Google Shape;238;p72"/>
          <p:cNvSpPr/>
          <p:nvPr>
            <p:ph idx="2" type="pic"/>
          </p:nvPr>
        </p:nvSpPr>
        <p:spPr>
          <a:xfrm>
            <a:off x="1420891" y="3209038"/>
            <a:ext cx="3136054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239" name="Google Shape;239;p72"/>
          <p:cNvSpPr txBox="1"/>
          <p:nvPr>
            <p:ph idx="3" type="body"/>
          </p:nvPr>
        </p:nvSpPr>
        <p:spPr>
          <a:xfrm>
            <a:off x="1420891" y="6931581"/>
            <a:ext cx="3136054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40" name="Google Shape;240;p72"/>
          <p:cNvSpPr txBox="1"/>
          <p:nvPr>
            <p:ph idx="4" type="body"/>
          </p:nvPr>
        </p:nvSpPr>
        <p:spPr>
          <a:xfrm>
            <a:off x="4873597" y="6112004"/>
            <a:ext cx="3125894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0" sz="192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b="1" sz="16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b="1" sz="144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9pPr>
          </a:lstStyle>
          <a:p/>
        </p:txBody>
      </p:sp>
      <p:sp>
        <p:nvSpPr>
          <p:cNvPr id="241" name="Google Shape;241;p72"/>
          <p:cNvSpPr/>
          <p:nvPr>
            <p:ph idx="5" type="pic"/>
          </p:nvPr>
        </p:nvSpPr>
        <p:spPr>
          <a:xfrm>
            <a:off x="4873596" y="3209038"/>
            <a:ext cx="3125894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242" name="Google Shape;242;p72"/>
          <p:cNvSpPr txBox="1"/>
          <p:nvPr>
            <p:ph idx="6" type="body"/>
          </p:nvPr>
        </p:nvSpPr>
        <p:spPr>
          <a:xfrm>
            <a:off x="4872154" y="6931579"/>
            <a:ext cx="3130034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43" name="Google Shape;243;p72"/>
          <p:cNvSpPr txBox="1"/>
          <p:nvPr>
            <p:ph idx="7" type="body"/>
          </p:nvPr>
        </p:nvSpPr>
        <p:spPr>
          <a:xfrm>
            <a:off x="8324611" y="6112004"/>
            <a:ext cx="3127588" cy="8195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920"/>
              <a:buNone/>
              <a:defRPr b="0" sz="1920">
                <a:solidFill>
                  <a:srgbClr val="EDEDED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b="1" sz="16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40"/>
              <a:buNone/>
              <a:defRPr b="1" sz="144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280"/>
              <a:buNone/>
              <a:defRPr b="1" sz="128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280"/>
              <a:buNone/>
              <a:defRPr b="1" sz="1280"/>
            </a:lvl9pPr>
          </a:lstStyle>
          <a:p/>
        </p:txBody>
      </p:sp>
      <p:sp>
        <p:nvSpPr>
          <p:cNvPr id="244" name="Google Shape;244;p72"/>
          <p:cNvSpPr/>
          <p:nvPr>
            <p:ph idx="8" type="pic"/>
          </p:nvPr>
        </p:nvSpPr>
        <p:spPr>
          <a:xfrm>
            <a:off x="8324610" y="3209038"/>
            <a:ext cx="3127588" cy="2167467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245" name="Google Shape;245;p72"/>
          <p:cNvSpPr txBox="1"/>
          <p:nvPr>
            <p:ph idx="9" type="body"/>
          </p:nvPr>
        </p:nvSpPr>
        <p:spPr>
          <a:xfrm>
            <a:off x="8324477" y="6931576"/>
            <a:ext cx="3131730" cy="937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120"/>
              <a:buNone/>
              <a:defRPr sz="112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960"/>
              <a:buNone/>
              <a:defRPr sz="96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800"/>
              <a:buNone/>
              <a:defRPr sz="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720"/>
              <a:buNone/>
              <a:defRPr sz="72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720"/>
              <a:buNone/>
              <a:defRPr sz="720"/>
            </a:lvl9pPr>
          </a:lstStyle>
          <a:p/>
        </p:txBody>
      </p:sp>
      <p:sp>
        <p:nvSpPr>
          <p:cNvPr id="246" name="Google Shape;246;p72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47" name="Google Shape;247;p72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48" name="Google Shape;248;p72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73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1" name="Google Shape;251;p73"/>
          <p:cNvSpPr txBox="1"/>
          <p:nvPr>
            <p:ph idx="1" type="body"/>
          </p:nvPr>
        </p:nvSpPr>
        <p:spPr>
          <a:xfrm rot="5400000">
            <a:off x="3558410" y="232703"/>
            <a:ext cx="6188570" cy="109160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2" name="Google Shape;252;p73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53" name="Google Shape;253;p73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54" name="Google Shape;254;p73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74"/>
          <p:cNvSpPr txBox="1"/>
          <p:nvPr>
            <p:ph type="title"/>
          </p:nvPr>
        </p:nvSpPr>
        <p:spPr>
          <a:xfrm rot="5400000">
            <a:off x="6575779" y="3250071"/>
            <a:ext cx="8265725" cy="2804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" name="Google Shape;257;p74"/>
          <p:cNvSpPr txBox="1"/>
          <p:nvPr>
            <p:ph idx="1" type="body"/>
          </p:nvPr>
        </p:nvSpPr>
        <p:spPr>
          <a:xfrm rot="5400000">
            <a:off x="886178" y="527192"/>
            <a:ext cx="8265725" cy="8249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8" name="Google Shape;258;p74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59" name="Google Shape;259;p74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60" name="Google Shape;260;p74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00"/>
              <a:buFont typeface="Corbel"/>
              <a:buNone/>
              <a:defRPr>
                <a:solidFill>
                  <a:srgbClr val="EDEDED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9.xml"/><Relationship Id="rId3" Type="http://schemas.openxmlformats.org/officeDocument/2006/relationships/slideLayout" Target="../slideLayouts/slideLayout20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3.xml"/><Relationship Id="rId18" Type="http://schemas.openxmlformats.org/officeDocument/2006/relationships/theme" Target="../theme/theme3.xml"/><Relationship Id="rId7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2F50"/>
            </a:gs>
            <a:gs pos="10000">
              <a:srgbClr val="002F50"/>
            </a:gs>
            <a:gs pos="99000">
              <a:srgbClr val="15345C"/>
            </a:gs>
            <a:gs pos="100000">
              <a:srgbClr val="15345C"/>
            </a:gs>
          </a:gsLst>
          <a:lin ang="612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9"/>
          <p:cNvSpPr txBox="1"/>
          <p:nvPr>
            <p:ph type="title"/>
          </p:nvPr>
        </p:nvSpPr>
        <p:spPr>
          <a:xfrm>
            <a:off x="894080" y="519291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6258"/>
              <a:buFont typeface="Corbel"/>
              <a:buNone/>
              <a:defRPr b="0" i="0" sz="6258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9"/>
          <p:cNvSpPr txBox="1"/>
          <p:nvPr>
            <p:ph idx="1" type="body"/>
          </p:nvPr>
        </p:nvSpPr>
        <p:spPr>
          <a:xfrm>
            <a:off x="1194667" y="2596444"/>
            <a:ext cx="10916053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45325" lvl="0" marL="457200" marR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413"/>
              <a:buFont typeface="Arial"/>
              <a:buChar char="•"/>
              <a:defRPr b="0" i="0" sz="3413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409194" lvl="1" marL="9144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844"/>
              <a:buFont typeface="Arial"/>
              <a:buChar char="•"/>
              <a:defRPr b="0" i="0" sz="2844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73125" lvl="2" marL="13716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2276"/>
              <a:buFont typeface="Arial"/>
              <a:buChar char="•"/>
              <a:defRPr b="0" i="0" sz="2276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55028" lvl="3" marL="18288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91"/>
              <a:buFont typeface="Arial"/>
              <a:buChar char="•"/>
              <a:defRPr b="0" i="0" sz="1991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55028" lvl="4" marL="22860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EDEDED"/>
              </a:buClr>
              <a:buSzPts val="1991"/>
              <a:buFont typeface="Arial"/>
              <a:buChar char="•"/>
              <a:defRPr b="0" i="0" sz="1991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50520" lvl="5" marL="27432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Char char="•"/>
              <a:defRPr b="0" i="0" sz="192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50520" lvl="6" marL="32004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Char char="•"/>
              <a:defRPr b="0" i="0" sz="192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50520" lvl="7" marL="36576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Char char="•"/>
              <a:defRPr b="0" i="0" sz="192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50520" lvl="8" marL="4114800" marR="0" rtl="0" algn="l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Char char="•"/>
              <a:defRPr b="0" i="0" sz="192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" name="Google Shape;8;p39"/>
          <p:cNvSpPr txBox="1"/>
          <p:nvPr>
            <p:ph idx="10" type="dt"/>
          </p:nvPr>
        </p:nvSpPr>
        <p:spPr>
          <a:xfrm>
            <a:off x="89408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  <a:defRPr b="0" i="0" sz="1280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9" name="Google Shape;9;p39"/>
          <p:cNvSpPr txBox="1"/>
          <p:nvPr>
            <p:ph idx="11" type="ftr"/>
          </p:nvPr>
        </p:nvSpPr>
        <p:spPr>
          <a:xfrm>
            <a:off x="4307840" y="9040144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  <a:defRPr b="0" i="0" sz="1280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0" name="Google Shape;10;p39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Arial"/>
              <a:buNone/>
              <a:defRPr b="0" i="0" sz="128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2F50"/>
            </a:gs>
            <a:gs pos="10000">
              <a:srgbClr val="002F50"/>
            </a:gs>
            <a:gs pos="99000">
              <a:srgbClr val="15345C"/>
            </a:gs>
            <a:gs pos="100000">
              <a:srgbClr val="15345C"/>
            </a:gs>
          </a:gsLst>
          <a:lin ang="6120000" scaled="0"/>
        </a:gra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1"/>
          <p:cNvSpPr txBox="1"/>
          <p:nvPr>
            <p:ph type="title"/>
          </p:nvPr>
        </p:nvSpPr>
        <p:spPr>
          <a:xfrm>
            <a:off x="894080" y="519293"/>
            <a:ext cx="11216640" cy="188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4693"/>
              <a:buFont typeface="Corbel"/>
              <a:buNone/>
              <a:defRPr b="0" i="0" sz="4693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5" name="Google Shape;135;p41"/>
          <p:cNvSpPr txBox="1"/>
          <p:nvPr>
            <p:ph idx="1" type="body"/>
          </p:nvPr>
        </p:nvSpPr>
        <p:spPr>
          <a:xfrm>
            <a:off x="1194668" y="2596444"/>
            <a:ext cx="10916053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DEDED"/>
              </a:buClr>
              <a:buSzPts val="2560"/>
              <a:buFont typeface="Arial"/>
              <a:buChar char="•"/>
              <a:defRPr b="0" i="0" sz="2560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6404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2133"/>
              <a:buFont typeface="Arial"/>
              <a:buChar char="•"/>
              <a:defRPr b="0" i="0" sz="2133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36994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707"/>
              <a:buFont typeface="Arial"/>
              <a:buChar char="•"/>
              <a:defRPr b="0" i="0" sz="1707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23405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93"/>
              <a:buFont typeface="Arial"/>
              <a:buChar char="•"/>
              <a:defRPr b="0" i="0" sz="1493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23405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EDEDED"/>
              </a:buClr>
              <a:buSzPts val="1493"/>
              <a:buFont typeface="Arial"/>
              <a:buChar char="•"/>
              <a:defRPr b="0" i="0" sz="1493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20039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Arial"/>
              <a:buChar char="•"/>
              <a:defRPr b="0" i="0" sz="144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20039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Arial"/>
              <a:buChar char="•"/>
              <a:defRPr b="0" i="0" sz="144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2004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Arial"/>
              <a:buChar char="•"/>
              <a:defRPr b="0" i="0" sz="144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2004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Arial"/>
              <a:buChar char="•"/>
              <a:defRPr b="0" i="0" sz="144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36" name="Google Shape;136;p41"/>
          <p:cNvSpPr txBox="1"/>
          <p:nvPr>
            <p:ph idx="10" type="dt"/>
          </p:nvPr>
        </p:nvSpPr>
        <p:spPr>
          <a:xfrm>
            <a:off x="89408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Corbel"/>
              <a:buNone/>
              <a:defRPr b="0" i="0" sz="960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37" name="Google Shape;137;p41"/>
          <p:cNvSpPr txBox="1"/>
          <p:nvPr>
            <p:ph idx="11" type="ftr"/>
          </p:nvPr>
        </p:nvSpPr>
        <p:spPr>
          <a:xfrm>
            <a:off x="4307840" y="9040146"/>
            <a:ext cx="438912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Corbel"/>
              <a:buNone/>
              <a:defRPr b="0" i="0" sz="960" u="none" cap="none" strike="noStrik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  <a:defRPr b="0" i="0" sz="4200" u="none" cap="none" strike="noStrike">
                <a:solidFill>
                  <a:srgbClr val="000000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38" name="Google Shape;138;p41"/>
          <p:cNvSpPr txBox="1"/>
          <p:nvPr>
            <p:ph idx="12" type="sldNum"/>
          </p:nvPr>
        </p:nvSpPr>
        <p:spPr>
          <a:xfrm>
            <a:off x="9184640" y="9040146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960"/>
              <a:buFont typeface="Arial"/>
              <a:buNone/>
              <a:defRPr b="0" i="0" sz="960" u="none" cap="none" strike="noStrike">
                <a:solidFill>
                  <a:srgbClr val="EDEDED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image" Target="../media/image2.png"/><Relationship Id="rId6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13.png"/><Relationship Id="rId1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6.png"/><Relationship Id="rId7" Type="http://schemas.openxmlformats.org/officeDocument/2006/relationships/image" Target="../media/image9.png"/><Relationship Id="rId8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16.png"/><Relationship Id="rId5" Type="http://schemas.openxmlformats.org/officeDocument/2006/relationships/image" Target="../media/image19.png"/><Relationship Id="rId6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jp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jpg"/><Relationship Id="rId4" Type="http://schemas.openxmlformats.org/officeDocument/2006/relationships/image" Target="../media/image22.jpg"/><Relationship Id="rId5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6.jp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27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Relationship Id="rId4" Type="http://schemas.openxmlformats.org/officeDocument/2006/relationships/image" Target="../media/image4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2.png"/><Relationship Id="rId4" Type="http://schemas.openxmlformats.org/officeDocument/2006/relationships/image" Target="../media/image1.png"/><Relationship Id="rId5" Type="http://schemas.openxmlformats.org/officeDocument/2006/relationships/image" Target="../media/image2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3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Relationship Id="rId4" Type="http://schemas.openxmlformats.org/officeDocument/2006/relationships/image" Target="../media/image31.png"/><Relationship Id="rId5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Relationship Id="rId4" Type="http://schemas.openxmlformats.org/officeDocument/2006/relationships/image" Target="../media/image30.png"/><Relationship Id="rId5" Type="http://schemas.openxmlformats.org/officeDocument/2006/relationships/image" Target="../media/image33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Relationship Id="rId4" Type="http://schemas.openxmlformats.org/officeDocument/2006/relationships/image" Target="../media/image4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Relationship Id="rId4" Type="http://schemas.openxmlformats.org/officeDocument/2006/relationships/image" Target="../media/image40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7.png"/><Relationship Id="rId4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Relationship Id="rId4" Type="http://schemas.openxmlformats.org/officeDocument/2006/relationships/image" Target="../media/image3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Relationship Id="rId4" Type="http://schemas.openxmlformats.org/officeDocument/2006/relationships/image" Target="../media/image39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Relationship Id="rId4" Type="http://schemas.openxmlformats.org/officeDocument/2006/relationships/image" Target="../media/image45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comments" Target="../comments/comment1.xml"/><Relationship Id="rId4" Type="http://schemas.openxmlformats.org/officeDocument/2006/relationships/image" Target="../media/image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comments" Target="../comments/comment2.xml"/><Relationship Id="rId4" Type="http://schemas.openxmlformats.org/officeDocument/2006/relationships/image" Target="../media/image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comments" Target="../comments/comment3.xml"/><Relationship Id="rId4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comments" Target="../comments/comment4.xml"/><Relationship Id="rId4" Type="http://schemas.openxmlformats.org/officeDocument/2006/relationships/image" Target="../media/image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comments" Target="../comments/comment5.xml"/><Relationship Id="rId4" Type="http://schemas.openxmlformats.org/officeDocument/2006/relationships/image" Target="../media/image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Relationship Id="rId4" Type="http://schemas.openxmlformats.org/officeDocument/2006/relationships/image" Target="../media/image43.jpg"/><Relationship Id="rId5" Type="http://schemas.openxmlformats.org/officeDocument/2006/relationships/image" Target="../media/image44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png"/><Relationship Id="rId4" Type="http://schemas.openxmlformats.org/officeDocument/2006/relationships/image" Target="../media/image49.gif"/><Relationship Id="rId5" Type="http://schemas.openxmlformats.org/officeDocument/2006/relationships/image" Target="../media/image50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Relationship Id="rId4" Type="http://schemas.openxmlformats.org/officeDocument/2006/relationships/image" Target="../media/image41.png"/><Relationship Id="rId5" Type="http://schemas.openxmlformats.org/officeDocument/2006/relationships/image" Target="../media/image46.png"/><Relationship Id="rId6" Type="http://schemas.openxmlformats.org/officeDocument/2006/relationships/image" Target="../media/image5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png"/><Relationship Id="rId4" Type="http://schemas.openxmlformats.org/officeDocument/2006/relationships/image" Target="../media/image47.png"/><Relationship Id="rId5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Teorías del liderazgo</a:t>
            </a:r>
            <a:endParaRPr/>
          </a:p>
        </p:txBody>
      </p:sp>
      <p:sp>
        <p:nvSpPr>
          <p:cNvPr id="267" name="Google Shape;267;p1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268" name="Google Shape;268;p1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269" name="Google Shape;26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0" name="Google Shape;270;p1"/>
          <p:cNvGrpSpPr/>
          <p:nvPr/>
        </p:nvGrpSpPr>
        <p:grpSpPr>
          <a:xfrm>
            <a:off x="495342" y="1268631"/>
            <a:ext cx="5658130" cy="7098440"/>
            <a:chOff x="375466" y="1472354"/>
            <a:chExt cx="5658130" cy="7098440"/>
          </a:xfrm>
        </p:grpSpPr>
        <p:pic>
          <p:nvPicPr>
            <p:cNvPr id="271" name="Google Shape;271;p1"/>
            <p:cNvPicPr preferRelativeResize="0"/>
            <p:nvPr/>
          </p:nvPicPr>
          <p:blipFill rotWithShape="1">
            <a:blip r:embed="rId4">
              <a:alphaModFix/>
            </a:blip>
            <a:srcRect b="1637" l="0" r="0" t="1431"/>
            <a:stretch/>
          </p:blipFill>
          <p:spPr>
            <a:xfrm>
              <a:off x="375466" y="1472354"/>
              <a:ext cx="5658130" cy="70984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2" name="Google Shape;272;p1"/>
            <p:cNvPicPr preferRelativeResize="0"/>
            <p:nvPr/>
          </p:nvPicPr>
          <p:blipFill rotWithShape="1">
            <a:blip r:embed="rId5">
              <a:alphaModFix/>
            </a:blip>
            <a:srcRect b="24962" l="28058" r="32385" t="68700"/>
            <a:stretch/>
          </p:blipFill>
          <p:spPr>
            <a:xfrm>
              <a:off x="2085414" y="7815052"/>
              <a:ext cx="2238234" cy="4640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73" name="Google Shape;273;p1"/>
          <p:cNvSpPr txBox="1"/>
          <p:nvPr/>
        </p:nvSpPr>
        <p:spPr>
          <a:xfrm>
            <a:off x="44964" y="8189764"/>
            <a:ext cx="658504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rbel"/>
              <a:buNone/>
            </a:pPr>
            <a:r>
              <a:rPr b="0" i="0" lang="es-ES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Comportamiento organizacional, 13va Edición – Stephen P. Robbins </a:t>
            </a:r>
            <a:endParaRPr b="0" i="0" sz="16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74" name="Google Shape;274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94202" y="1287621"/>
            <a:ext cx="5567625" cy="707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“¿Qué es el liderazgo?”</a:t>
            </a:r>
            <a:endParaRPr/>
          </a:p>
        </p:txBody>
      </p:sp>
      <p:sp>
        <p:nvSpPr>
          <p:cNvPr id="281" name="Google Shape;281;p2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282" name="Google Shape;282;p2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283" name="Google Shape;28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2"/>
          <p:cNvSpPr txBox="1"/>
          <p:nvPr/>
        </p:nvSpPr>
        <p:spPr>
          <a:xfrm>
            <a:off x="1117600" y="1212502"/>
            <a:ext cx="10400638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Para definirlo, podemos compararlo con administración </a:t>
            </a:r>
            <a:endParaRPr/>
          </a:p>
        </p:txBody>
      </p:sp>
      <p:cxnSp>
        <p:nvCxnSpPr>
          <p:cNvPr id="285" name="Google Shape;285;p2"/>
          <p:cNvCxnSpPr>
            <a:stCxn id="284" idx="2"/>
          </p:cNvCxnSpPr>
          <p:nvPr/>
        </p:nvCxnSpPr>
        <p:spPr>
          <a:xfrm flipH="1" rot="-5400000">
            <a:off x="7757769" y="1157647"/>
            <a:ext cx="951300" cy="3831000"/>
          </a:xfrm>
          <a:prstGeom prst="bentConnector2">
            <a:avLst/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86" name="Google Shape;286;p2"/>
          <p:cNvCxnSpPr>
            <a:stCxn id="284" idx="2"/>
          </p:cNvCxnSpPr>
          <p:nvPr/>
        </p:nvCxnSpPr>
        <p:spPr>
          <a:xfrm rot="5400000">
            <a:off x="4136769" y="1366747"/>
            <a:ext cx="950400" cy="3411900"/>
          </a:xfrm>
          <a:prstGeom prst="bentConnector2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87" name="Google Shape;287;p2"/>
          <p:cNvCxnSpPr/>
          <p:nvPr/>
        </p:nvCxnSpPr>
        <p:spPr>
          <a:xfrm>
            <a:off x="2905937" y="3561233"/>
            <a:ext cx="0" cy="808127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88" name="Google Shape;288;p2"/>
          <p:cNvCxnSpPr/>
          <p:nvPr/>
        </p:nvCxnSpPr>
        <p:spPr>
          <a:xfrm>
            <a:off x="10121528" y="3582325"/>
            <a:ext cx="0" cy="808127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289" name="Google Shape;289;p2"/>
          <p:cNvSpPr/>
          <p:nvPr/>
        </p:nvSpPr>
        <p:spPr>
          <a:xfrm>
            <a:off x="8307329" y="4368936"/>
            <a:ext cx="3682990" cy="1014881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Administración</a:t>
            </a:r>
            <a:endParaRPr/>
          </a:p>
        </p:txBody>
      </p:sp>
      <p:sp>
        <p:nvSpPr>
          <p:cNvPr id="290" name="Google Shape;290;p2"/>
          <p:cNvSpPr/>
          <p:nvPr/>
        </p:nvSpPr>
        <p:spPr>
          <a:xfrm>
            <a:off x="1384672" y="4382659"/>
            <a:ext cx="2997197" cy="1014881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Liderazgo</a:t>
            </a:r>
            <a:endParaRPr/>
          </a:p>
        </p:txBody>
      </p:sp>
      <p:sp>
        <p:nvSpPr>
          <p:cNvPr id="291" name="Google Shape;291;p2"/>
          <p:cNvSpPr txBox="1"/>
          <p:nvPr/>
        </p:nvSpPr>
        <p:spPr>
          <a:xfrm>
            <a:off x="77548" y="5509075"/>
            <a:ext cx="6240370" cy="2431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s-ES" sz="3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Actitud para influir en un grupo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s-ES" sz="3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Crear visiones e inspirarlas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s-ES" sz="3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Tratar con el cambio </a:t>
            </a:r>
            <a:endParaRPr/>
          </a:p>
          <a:p>
            <a:pPr indent="-3937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937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92" name="Google Shape;292;p2"/>
          <p:cNvSpPr txBox="1"/>
          <p:nvPr/>
        </p:nvSpPr>
        <p:spPr>
          <a:xfrm>
            <a:off x="7340601" y="5383817"/>
            <a:ext cx="617220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s-ES" sz="3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Trabajar con complejidad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s-ES" sz="3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Diseñar estructuras rígidas y vigilar los resultados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“Teorías de las Características”</a:t>
            </a:r>
            <a:endParaRPr/>
          </a:p>
        </p:txBody>
      </p:sp>
      <p:sp>
        <p:nvSpPr>
          <p:cNvPr id="299" name="Google Shape;299;p3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00" name="Google Shape;300;p3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301" name="Google Shape;30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62327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7070" y="1771368"/>
            <a:ext cx="2847975" cy="160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7070" y="3516991"/>
            <a:ext cx="2847975" cy="139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3"/>
          <p:cNvPicPr preferRelativeResize="0"/>
          <p:nvPr/>
        </p:nvPicPr>
        <p:blipFill rotWithShape="1">
          <a:blip r:embed="rId6">
            <a:alphaModFix/>
          </a:blip>
          <a:srcRect b="26084" l="0" r="0" t="0"/>
          <a:stretch/>
        </p:blipFill>
        <p:spPr>
          <a:xfrm>
            <a:off x="847070" y="5049839"/>
            <a:ext cx="2895336" cy="1727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0750" y="6913222"/>
            <a:ext cx="284797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886703" y="1774082"/>
            <a:ext cx="2290845" cy="16070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886703" y="3516991"/>
            <a:ext cx="2290845" cy="13978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916135" y="5049839"/>
            <a:ext cx="2306974" cy="1709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3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886703" y="6894385"/>
            <a:ext cx="2336406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"/>
          <p:cNvSpPr txBox="1"/>
          <p:nvPr/>
        </p:nvSpPr>
        <p:spPr>
          <a:xfrm>
            <a:off x="6951944" y="1528175"/>
            <a:ext cx="5563053" cy="104951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1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~“Son las que consideran cualidades y características personales, diferenciando a los lideres de quienes no lo son”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rbe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~Tras numerosos estudios se descubrió que el termino que mejor envuelve a los lideres es la “extroversión”.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rbe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~Lideres extrovertidos v/s lideres estables.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rbe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~¿Lideres con mayor IQ o lideres con inteligencia emocional (IE)?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rbe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~Según estudios los lideres con IE son mejores lideres que los con mayor IQ, ya que estos últimos pueden tener mejores y mayor cantidad de ideas, pero los con IE sienten las necesidades de su equipo y los apoyan.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“Big Five”</a:t>
            </a:r>
            <a:endParaRPr/>
          </a:p>
        </p:txBody>
      </p:sp>
      <p:sp>
        <p:nvSpPr>
          <p:cNvPr id="317" name="Google Shape;317;p4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18" name="Google Shape;318;p4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319" name="Google Shape;31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11387" y="1605793"/>
            <a:ext cx="4748866" cy="6828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98099" y="2970089"/>
            <a:ext cx="5573776" cy="5466588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4"/>
          <p:cNvSpPr txBox="1"/>
          <p:nvPr/>
        </p:nvSpPr>
        <p:spPr>
          <a:xfrm>
            <a:off x="232954" y="1374052"/>
            <a:ext cx="3331398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“Extroversión se relaciona con mayor intensidad a la emergencia del líder que a la eficacia de éste.”</a:t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23" name="Google Shape;323;p4"/>
          <p:cNvSpPr txBox="1"/>
          <p:nvPr/>
        </p:nvSpPr>
        <p:spPr>
          <a:xfrm>
            <a:off x="4134701" y="1327279"/>
            <a:ext cx="3621974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Amabilidad y estabilidad emocional no se correlacionaban de manera consistente con el liderazgo.</a:t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5"/>
          <p:cNvSpPr txBox="1"/>
          <p:nvPr/>
        </p:nvSpPr>
        <p:spPr>
          <a:xfrm>
            <a:off x="1117512" y="28769"/>
            <a:ext cx="11917171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“Liderazgo e Inteligencia Emocional (EI)”</a:t>
            </a:r>
            <a:endParaRPr/>
          </a:p>
        </p:txBody>
      </p:sp>
      <p:sp>
        <p:nvSpPr>
          <p:cNvPr id="330" name="Google Shape;330;p5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31" name="Google Shape;331;p5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332" name="Google Shape;33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37097" y="1373338"/>
            <a:ext cx="3300975" cy="3300975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5"/>
          <p:cNvSpPr txBox="1"/>
          <p:nvPr/>
        </p:nvSpPr>
        <p:spPr>
          <a:xfrm>
            <a:off x="274005" y="2241470"/>
            <a:ext cx="4557301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Estudios más recientes indican que otra característica que señala un liderazgo efectivo es la inteligencia emocional.</a:t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5" name="Google Shape;335;p5"/>
          <p:cNvSpPr txBox="1"/>
          <p:nvPr/>
        </p:nvSpPr>
        <p:spPr>
          <a:xfrm>
            <a:off x="274006" y="4035330"/>
            <a:ext cx="46710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rbe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“Sin ella una persona puede tener una capacitación extraordinaria, una mente muy analítica, visión que inspira y una cantidad infinita de ideas excelentes, pero aún así no será un gran líder.”</a:t>
            </a:r>
            <a:endParaRPr b="0" i="0" sz="20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36" name="Google Shape;336;p5"/>
          <p:cNvSpPr txBox="1"/>
          <p:nvPr/>
        </p:nvSpPr>
        <p:spPr>
          <a:xfrm>
            <a:off x="182842" y="6583759"/>
            <a:ext cx="44541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Empatía es la característica más importante.</a:t>
            </a:r>
            <a:endParaRPr/>
          </a:p>
        </p:txBody>
      </p:sp>
      <p:sp>
        <p:nvSpPr>
          <p:cNvPr id="337" name="Google Shape;337;p5"/>
          <p:cNvSpPr txBox="1"/>
          <p:nvPr/>
        </p:nvSpPr>
        <p:spPr>
          <a:xfrm>
            <a:off x="698750" y="8024175"/>
            <a:ext cx="11607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chemeClr val="lt1"/>
                </a:solidFill>
              </a:rPr>
              <a:t>https://www.sciencedirect.com/science/article/pii/S0160289621000507/pdfft?md5=a4856781e33504cc51cb9b0d0725ac8e&amp;pid=1-s2.0-S0160289621000507-main.pdf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338" name="Google Shape;338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30176" y="1344825"/>
            <a:ext cx="3300975" cy="330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0425" y="4953000"/>
            <a:ext cx="3934330" cy="2994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6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“Teoría del Liderazgo Ohio State”</a:t>
            </a:r>
            <a:endParaRPr/>
          </a:p>
        </p:txBody>
      </p:sp>
      <p:sp>
        <p:nvSpPr>
          <p:cNvPr id="346" name="Google Shape;346;p6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47" name="Google Shape;347;p6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348" name="Google Shape;34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derazgo - disquisiciones (página 2) - Monografias.com" id="349" name="Google Shape;34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9666" y="5922083"/>
            <a:ext cx="10425467" cy="2690445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6"/>
          <p:cNvSpPr txBox="1"/>
          <p:nvPr/>
        </p:nvSpPr>
        <p:spPr>
          <a:xfrm>
            <a:off x="1076245" y="4430035"/>
            <a:ext cx="10638888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“Un líder con calificación alta en consideración se describiría como aquel que ayuda a los empleados con sus problemas personales, es amistoso y permite que se le acerquen, y trata a todos los trabajadores como iguales.”</a:t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1" name="Google Shape;351;p6"/>
          <p:cNvSpPr txBox="1"/>
          <p:nvPr/>
        </p:nvSpPr>
        <p:spPr>
          <a:xfrm>
            <a:off x="998257" y="2634613"/>
            <a:ext cx="106388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“El líder que calificaba alto en la estructura de iniciación podía ser descrito como alguien que “asigna miembros del grupo a tareas particulares”, “espera que los trabajadores mantengan estándares definidos de desempeño” y “hace énfasis en el cumplimiento de los plazos finales”.”</a:t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52" name="Google Shape;352;p6"/>
          <p:cNvSpPr txBox="1"/>
          <p:nvPr/>
        </p:nvSpPr>
        <p:spPr>
          <a:xfrm>
            <a:off x="998257" y="1483825"/>
            <a:ext cx="1063888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rbel"/>
              <a:buNone/>
            </a:pPr>
            <a:r>
              <a:rPr b="0" i="0" lang="es-ES" sz="24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En los estudios realizados por Ohio State, los empleados habían descrito a los lideres en dos dimensiones; la estructura de iniciación y la consideración.</a:t>
            </a:r>
            <a:endParaRPr b="0" i="0" sz="24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iderazgo - disquisiciones (página 2) - Monografias.com" id="358" name="Google Shape;35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6562" y="6054984"/>
            <a:ext cx="10386504" cy="2662754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7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“Teoría del Liderazgo Michigan”</a:t>
            </a:r>
            <a:endParaRPr/>
          </a:p>
        </p:txBody>
      </p:sp>
      <p:sp>
        <p:nvSpPr>
          <p:cNvPr id="360" name="Google Shape;360;p7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61" name="Google Shape;361;p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362" name="Google Shape;36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7"/>
          <p:cNvSpPr txBox="1"/>
          <p:nvPr/>
        </p:nvSpPr>
        <p:spPr>
          <a:xfrm>
            <a:off x="1119115" y="1001933"/>
            <a:ext cx="1108790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rbel"/>
              <a:buNone/>
            </a:pPr>
            <a:r>
              <a:rPr b="0" i="0" lang="es-ES" sz="2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Michigan también discriminó dos dimensiones del comportamiento de los lideres, que denominaron orientado al empleado y orientado a la tarea.</a:t>
            </a:r>
            <a:endParaRPr b="0" i="0" sz="2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64" name="Google Shape;364;p7"/>
          <p:cNvSpPr txBox="1"/>
          <p:nvPr/>
        </p:nvSpPr>
        <p:spPr>
          <a:xfrm>
            <a:off x="1074457" y="1868009"/>
            <a:ext cx="11194879" cy="3816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rbel"/>
              <a:buNone/>
            </a:pPr>
            <a:r>
              <a:rPr b="1" i="0" lang="es-ES" sz="2200" u="sng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Orientado al empleado</a:t>
            </a:r>
            <a:r>
              <a:rPr b="0" i="0" lang="es-ES" sz="2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: personas que hacían énfasis en las relaciones interpersonales, tenían interés personal en las necesidades de sus emplea dos y aceptaban las diferencias individuales de los miembros.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rbe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rbel"/>
              <a:buNone/>
            </a:pPr>
            <a:r>
              <a:rPr b="1" i="0" lang="es-ES" sz="2200" u="sng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Orientado a la tarea</a:t>
            </a:r>
            <a:r>
              <a:rPr b="0" i="0" lang="es-ES" sz="2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: suelen poner énfasis en los aspectos técnicos o de la tarea o de los deberes del puesto: su preocupación principal era cumplir con las tareas del grupo y los miembros de éste eran los medios para ese fin.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rbe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rbel"/>
              <a:buNone/>
            </a:pPr>
            <a:r>
              <a:rPr b="0" i="0" lang="es-ES" sz="2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Michigan concluyó que los líderes orientados al empleado se asociaban con una productividad más alta del grupo y una mayor satisfacción del trabajo. Los líderes orientados a la tarea tendían a asociarse con una productividad más baja del grupo y menor satisfacción con el trabajo.</a:t>
            </a:r>
            <a:endParaRPr b="0" i="0" sz="2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8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“Grid Gerencial de Blake y Mouton”</a:t>
            </a:r>
            <a:endParaRPr/>
          </a:p>
        </p:txBody>
      </p:sp>
      <p:sp>
        <p:nvSpPr>
          <p:cNvPr id="371" name="Google Shape;371;p8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72" name="Google Shape;372;p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sp>
        <p:nvSpPr>
          <p:cNvPr id="373" name="Google Shape;373;p8"/>
          <p:cNvSpPr txBox="1"/>
          <p:nvPr/>
        </p:nvSpPr>
        <p:spPr>
          <a:xfrm>
            <a:off x="241796" y="4272253"/>
            <a:ext cx="5244603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Estilo indiferente 1.1 (no hay jefe)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 encuentra en la esquina inferior izquierda de la malla, y se caracteriza por la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poca preocupación tanto por las personas como por la tarea.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principal meta de los gerentes que usan este estilo es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mantenerse lejos de los problemas.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Ejercen el mínimo esfuerzo 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requerido para conseguir que se haga el trabajo, evitando ser degradados o despedidos.</a:t>
            </a:r>
            <a:endParaRPr/>
          </a:p>
        </p:txBody>
      </p:sp>
      <p:pic>
        <p:nvPicPr>
          <p:cNvPr descr="Interfaz de usuario gráfica&#10;&#10;Descripción generada automáticamente con confianza baja" id="374" name="Google Shape;37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1894" y="1275017"/>
            <a:ext cx="4764505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8"/>
          <p:cNvSpPr txBox="1"/>
          <p:nvPr/>
        </p:nvSpPr>
        <p:spPr>
          <a:xfrm>
            <a:off x="6883276" y="3579712"/>
            <a:ext cx="5335461" cy="53245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Estilo autoritario 9.1 (produce o muere)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 encuentra en la esquina inferior derecha de la malla, y se caracteriza por una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gran preocupación por la tarea y poca preocupación por las personas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Los gerentes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no consideran que sean relevantes las necesidades personales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los empleados para lograr los objetivos de la organización. Estos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usan técnicas coercitivas 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para que se cumplan las metas de producción.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Cuando está fallando la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rentabilidad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una compañía,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muestran más preocupación por la producción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nterfaz de usuario gráfica&#10;&#10;Descripción generada automáticamente" id="376" name="Google Shape;37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46215" y="1028999"/>
            <a:ext cx="4764505" cy="2382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94081" y="-168568"/>
            <a:ext cx="1631950" cy="14435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9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“Grid Gerencial de Blake y Mouton”</a:t>
            </a:r>
            <a:endParaRPr/>
          </a:p>
        </p:txBody>
      </p:sp>
      <p:sp>
        <p:nvSpPr>
          <p:cNvPr id="384" name="Google Shape;384;p9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85" name="Google Shape;385;p9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sp>
        <p:nvSpPr>
          <p:cNvPr id="386" name="Google Shape;386;p9"/>
          <p:cNvSpPr txBox="1"/>
          <p:nvPr/>
        </p:nvSpPr>
        <p:spPr>
          <a:xfrm>
            <a:off x="80209" y="4272252"/>
            <a:ext cx="5474305" cy="47089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Estilo complaciente 1.9 (el club social)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 encuentra en la esquina superior izquierda de la malla, y se caracteriza por una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gran preocupación por las personas y poca preocupación por la tarea.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Los gerentes que usan este estilo tratan de crear una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atmósfera confortable y segura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confiando en que sus subordinados responderán con un alto desempeño.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Este estilo conduce a un ritmo de trabajo amistoso,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aunque no necesariamente productivo.</a:t>
            </a:r>
            <a:endParaRPr/>
          </a:p>
        </p:txBody>
      </p:sp>
      <p:pic>
        <p:nvPicPr>
          <p:cNvPr id="387" name="Google Shape;38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7304" y="1326379"/>
            <a:ext cx="505721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Un dibujo de un par de personas&#10;&#10;Descripción generada automáticamente con confianza baja" id="388" name="Google Shape;388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08785" y="1271742"/>
            <a:ext cx="5511552" cy="2857499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9"/>
          <p:cNvSpPr txBox="1"/>
          <p:nvPr/>
        </p:nvSpPr>
        <p:spPr>
          <a:xfrm>
            <a:off x="6490362" y="4272252"/>
            <a:ext cx="5829975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Estilo participativo 9,9 (democrático)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 encuentra en la esquina superior derecha de la malla, este estilo refleja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altos niveles de preocupación tanto por la gente como por la producción.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Los gerentes que usan este estilo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distribuyen el poder de decisión (empowerment).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Involucra a los miembros en la planificación 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 en el desarrollo de las actividades</a:t>
            </a:r>
            <a:endParaRPr b="0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0" name="Google Shape;390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31512" y="-158394"/>
            <a:ext cx="1631950" cy="14435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10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“Grid Gerencial de Blake y Mouton”</a:t>
            </a:r>
            <a:endParaRPr/>
          </a:p>
        </p:txBody>
      </p:sp>
      <p:sp>
        <p:nvSpPr>
          <p:cNvPr id="397" name="Google Shape;397;p10"/>
          <p:cNvSpPr txBox="1"/>
          <p:nvPr/>
        </p:nvSpPr>
        <p:spPr>
          <a:xfrm>
            <a:off x="1460664" y="2865729"/>
            <a:ext cx="99574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rbel"/>
              <a:buNone/>
            </a:pPr>
            <a:r>
              <a:t/>
            </a:r>
            <a:endParaRPr b="1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10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399" name="Google Shape;399;p10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sp>
        <p:nvSpPr>
          <p:cNvPr id="400" name="Google Shape;400;p10"/>
          <p:cNvSpPr txBox="1"/>
          <p:nvPr/>
        </p:nvSpPr>
        <p:spPr>
          <a:xfrm>
            <a:off x="219771" y="2945847"/>
            <a:ext cx="5385224" cy="5940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Estilo equilibrado 5.5 (mediocridad)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 encuentra al medio de la malla, se caracteriza por intentar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equilibrar a las personas y los resultados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lo que representa una preocupación moderada por los mismos. 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 se apuesta definitivamente por ninguno de esos intereses,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es un estilo conservador.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El directivo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no se decide ni por el castigo ni por el reconocimiento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sus subordinados. 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Puede definirse como quien prefiere que las cosas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sigan como estan 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 poco que funcionen.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10"/>
          <p:cNvSpPr txBox="1"/>
          <p:nvPr/>
        </p:nvSpPr>
        <p:spPr>
          <a:xfrm>
            <a:off x="6999705" y="6417650"/>
            <a:ext cx="5385224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r>
              <a:rPr b="1" i="0" lang="es-ES" sz="2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¿Cómo líderes, nos preocupamos más por la consecución de los </a:t>
            </a:r>
            <a:r>
              <a:rPr b="1" i="0" lang="es-ES" sz="25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b="1" i="0" lang="es-ES" sz="2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o nuestra principal inquietud son las </a:t>
            </a:r>
            <a:r>
              <a:rPr b="1" i="0" lang="es-ES" sz="25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personas</a:t>
            </a:r>
            <a:r>
              <a:rPr b="1" i="0" lang="es-ES" sz="2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https://creartecoaching.com/test-estilos-de-liderazgo-blake-mouton/</a:t>
            </a:r>
            <a:endParaRPr/>
          </a:p>
        </p:txBody>
      </p:sp>
      <p:sp>
        <p:nvSpPr>
          <p:cNvPr id="402" name="Google Shape;402;p10"/>
          <p:cNvSpPr txBox="1"/>
          <p:nvPr/>
        </p:nvSpPr>
        <p:spPr>
          <a:xfrm>
            <a:off x="6292810" y="1009319"/>
            <a:ext cx="6377992" cy="57092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b="1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</a:t>
            </a:r>
            <a:r>
              <a:rPr b="1" i="0" lang="es-ES" sz="25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1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malla gerencial tiene 9 posiciones posibles en cada eje, lo que da 81 diferentes posibilidades en las cuales colocar el estilo del líder.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rejilla muestra los factores dominantes en el pensamiento de un líder con respecto a la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obtención de resultados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b="0" i="0" lang="es-E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 base en los hallazgos de Blake y Mouton, se descubrió que los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gerentes</a:t>
            </a:r>
            <a:r>
              <a:rPr b="0" i="0" lang="es-E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se desempeñaban mejor</a:t>
            </a:r>
            <a:r>
              <a:rPr b="0" i="0" lang="es-E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con un estilo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9.9 (participativo)</a:t>
            </a:r>
            <a:r>
              <a:rPr b="0" i="0" lang="es-E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a diferencia de un estilo </a:t>
            </a: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9,1 (autoritario)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rbe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Este modelo ignora la importancia de las características de la situación y de las personas.</a:t>
            </a:r>
            <a:endParaRPr b="0" i="0" sz="2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Dibujo animado de un personaje animado&#10;&#10;Descripción generada automáticamente con confianza baja" id="403" name="Google Shape;40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3950" y="900001"/>
            <a:ext cx="4210050" cy="2005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71286" y="-227853"/>
            <a:ext cx="1631950" cy="14435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11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“Grid Gerencial de Blake y Mouton”</a:t>
            </a:r>
            <a:endParaRPr/>
          </a:p>
        </p:txBody>
      </p:sp>
      <p:sp>
        <p:nvSpPr>
          <p:cNvPr id="411" name="Google Shape;411;p11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412" name="Google Shape;412;p11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413" name="Google Shape;41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1286" y="-227853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0610" y="1410091"/>
            <a:ext cx="11180180" cy="678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12"/>
          <p:cNvSpPr txBox="1"/>
          <p:nvPr/>
        </p:nvSpPr>
        <p:spPr>
          <a:xfrm>
            <a:off x="155692" y="7624329"/>
            <a:ext cx="12693418" cy="8417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Century"/>
              <a:buNone/>
            </a:pPr>
            <a:r>
              <a:rPr b="1" i="0" lang="es-ES" sz="2133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80"/>
              <a:buFont typeface="Century"/>
              <a:buNone/>
            </a:pPr>
            <a:r>
              <a:rPr b="0" i="0" lang="es-ES" sz="128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VALENTÍA		INTEGRIDAD		DEBER</a:t>
            </a:r>
            <a:endParaRPr/>
          </a:p>
        </p:txBody>
      </p:sp>
      <p:pic>
        <p:nvPicPr>
          <p:cNvPr id="420" name="Google Shape;42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693" y="1219201"/>
            <a:ext cx="1454311" cy="1645061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12"/>
          <p:cNvSpPr txBox="1"/>
          <p:nvPr/>
        </p:nvSpPr>
        <p:spPr>
          <a:xfrm>
            <a:off x="451047" y="2798393"/>
            <a:ext cx="12102706" cy="4819781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lg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Teoría de liderazgo desarrollada en 1967 que propone que el desempeño efectivo de un grupo depende de la coincidencia adecuada entre el Estilo de un líder y el grado en que la situación le permite tener el control e influencia.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El modelo se basa en la premisa de que cierto estilo de liderazgo sería más efectivo en diferentes tipos de situaciones.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Las claves eran: definir el estilo de liderazgo y los diferentes tipos de situaciones y luego identificar las combinaciones adecuadas del estilo y situación.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Creó un cuestionario llamado "CMP“ colega menos preferido, mide si  un líder está orientado a la TAREA o a la RELACIÓN. Se les pide que describan a la persona con quien menos disfrutaría trabajar. </a:t>
            </a:r>
            <a:endParaRPr/>
          </a:p>
        </p:txBody>
      </p:sp>
      <p:sp>
        <p:nvSpPr>
          <p:cNvPr id="422" name="Google Shape;422;p12"/>
          <p:cNvSpPr txBox="1"/>
          <p:nvPr/>
        </p:nvSpPr>
        <p:spPr>
          <a:xfrm>
            <a:off x="2284126" y="1467215"/>
            <a:ext cx="9347552" cy="1142749"/>
          </a:xfrm>
          <a:prstGeom prst="rect">
            <a:avLst/>
          </a:prstGeom>
          <a:noFill/>
          <a:ln cap="flat" cmpd="dbl" w="3810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La teoría de la contingencia 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teoría de la efectividad del liderazgo de Fiedler </a:t>
            </a:r>
            <a:endParaRPr b="0" i="0" sz="3413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13"/>
          <p:cNvSpPr txBox="1"/>
          <p:nvPr/>
        </p:nvSpPr>
        <p:spPr>
          <a:xfrm>
            <a:off x="155692" y="7072034"/>
            <a:ext cx="12693418" cy="1169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Century"/>
              <a:buNone/>
            </a:pPr>
            <a:r>
              <a:rPr b="1" i="0" lang="es-ES" sz="2133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80"/>
              <a:buFont typeface="Century"/>
              <a:buNone/>
            </a:pPr>
            <a:r>
              <a:rPr b="0" i="0" lang="es-ES" sz="128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VALENTÍA		INTEGRIDAD		DEBER</a:t>
            </a:r>
            <a:endParaRPr/>
          </a:p>
        </p:txBody>
      </p:sp>
      <p:pic>
        <p:nvPicPr>
          <p:cNvPr id="428" name="Google Shape;42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693" y="1219201"/>
            <a:ext cx="1454311" cy="1645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0928" y="2462022"/>
            <a:ext cx="5013358" cy="4692601"/>
          </a:xfrm>
          <a:prstGeom prst="rect">
            <a:avLst/>
          </a:prstGeom>
          <a:noFill/>
          <a:ln cap="sq" cmpd="dbl" w="76200">
            <a:solidFill>
              <a:srgbClr val="CF8A02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sp>
        <p:nvSpPr>
          <p:cNvPr id="430" name="Google Shape;430;p13"/>
          <p:cNvSpPr txBox="1"/>
          <p:nvPr/>
        </p:nvSpPr>
        <p:spPr>
          <a:xfrm>
            <a:off x="1295835" y="2462022"/>
            <a:ext cx="5710271" cy="4752648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lg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5771" lvl="0" marL="365771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Noto Sans Symbols"/>
              <a:buChar char="⮚"/>
            </a:pPr>
            <a:r>
              <a:rPr b="0" i="0" lang="es-ES" sz="213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Contiene 16 adjetivos contrastantes. 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Noto Sans Symbols"/>
              <a:buChar char="⮚"/>
            </a:pPr>
            <a:r>
              <a:rPr b="0" i="0" lang="es-ES" sz="213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Quien responda debe pensar en todos los compañeros y describa con quien menos disfrutaría trabajar.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Noto Sans Symbols"/>
              <a:buChar char="⮚"/>
            </a:pPr>
            <a:r>
              <a:rPr b="0" i="0" lang="es-ES" sz="213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En base a las respuestas es posible determinar el estilo básico de liderazgo.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Noto Sans Symbols"/>
              <a:buChar char="⮚"/>
            </a:pPr>
            <a:r>
              <a:rPr b="0" i="0" lang="es-ES" sz="213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Si se describe favorablemente a la persona con quien menos le gustaría trabajar Fiedler dice que ud. es orientado a la relación y si es descrito desfavorablemente quien responde sería calificado orientado a la tarea.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Noto Sans Symbols"/>
              <a:buChar char="⮚"/>
            </a:pPr>
            <a:r>
              <a:rPr b="0" i="0" lang="es-ES" sz="213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16% rango medio; 84% rango alto o bajo</a:t>
            </a:r>
            <a:endParaRPr b="0" i="0" sz="2133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31" name="Google Shape;431;p13"/>
          <p:cNvSpPr txBox="1"/>
          <p:nvPr/>
        </p:nvSpPr>
        <p:spPr>
          <a:xfrm>
            <a:off x="3738725" y="1505381"/>
            <a:ext cx="6534764" cy="617541"/>
          </a:xfrm>
          <a:prstGeom prst="rect">
            <a:avLst/>
          </a:prstGeom>
          <a:noFill/>
          <a:ln cap="flat" cmpd="dbl" w="3810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Test de liderazgo CMP</a:t>
            </a:r>
            <a:endParaRPr b="0" i="0" sz="3413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14"/>
          <p:cNvSpPr txBox="1"/>
          <p:nvPr/>
        </p:nvSpPr>
        <p:spPr>
          <a:xfrm>
            <a:off x="155692" y="7072034"/>
            <a:ext cx="12693418" cy="1169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Century"/>
              <a:buNone/>
            </a:pPr>
            <a:r>
              <a:rPr b="1" i="0" lang="es-ES" sz="2133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80"/>
              <a:buFont typeface="Century"/>
              <a:buNone/>
            </a:pPr>
            <a:r>
              <a:rPr b="0" i="0" lang="es-ES" sz="128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VALENTÍA		INTEGRIDAD		DEBER</a:t>
            </a:r>
            <a:endParaRPr/>
          </a:p>
        </p:txBody>
      </p:sp>
      <p:pic>
        <p:nvPicPr>
          <p:cNvPr id="437" name="Google Shape;43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693" y="1162051"/>
            <a:ext cx="1454311" cy="1645061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14"/>
          <p:cNvSpPr txBox="1"/>
          <p:nvPr/>
        </p:nvSpPr>
        <p:spPr>
          <a:xfrm>
            <a:off x="2644093" y="1432392"/>
            <a:ext cx="8759951" cy="1142749"/>
          </a:xfrm>
          <a:prstGeom prst="rect">
            <a:avLst/>
          </a:prstGeom>
          <a:noFill/>
          <a:ln cap="flat" cmpd="dbl" w="3810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Dimensiones para conocer el análisis  de la situación organizacional </a:t>
            </a:r>
            <a:endParaRPr/>
          </a:p>
        </p:txBody>
      </p:sp>
      <p:sp>
        <p:nvSpPr>
          <p:cNvPr id="439" name="Google Shape;439;p14"/>
          <p:cNvSpPr txBox="1"/>
          <p:nvPr/>
        </p:nvSpPr>
        <p:spPr>
          <a:xfrm>
            <a:off x="566666" y="2712334"/>
            <a:ext cx="11871469" cy="48197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Una vez identificado el tipo de liderazgo se evalúa la situación de ese modo coincidir al líder con la situación. Contingencias situacionales de  Fiedler: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1.-</a:t>
            </a:r>
            <a:r>
              <a:rPr b="1" i="1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Relación líder - miembro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: Grado de confianza y respeto que los miembros sienten por su líder.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2.-</a:t>
            </a:r>
            <a:r>
              <a:rPr b="1" i="1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Estructura de la tarea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: Que tan definidos están los procedimientos para las tareas del puesto.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3.-</a:t>
            </a:r>
            <a:r>
              <a:rPr b="1" i="1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Poder de la posición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: atribuciones que tiene el líder, de que manera tiene el control en relación a contratación, despido, disciplina, ascensos e incremento de salarios.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40" name="Google Shape;440;p14"/>
          <p:cNvSpPr txBox="1"/>
          <p:nvPr/>
        </p:nvSpPr>
        <p:spPr>
          <a:xfrm>
            <a:off x="566666" y="2801897"/>
            <a:ext cx="11871469" cy="387798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lg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20"/>
              <a:buFont typeface="Corbel"/>
              <a:buNone/>
            </a:pPr>
            <a:r>
              <a:t/>
            </a:r>
            <a:endParaRPr b="0" i="0" sz="192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15"/>
          <p:cNvSpPr txBox="1"/>
          <p:nvPr/>
        </p:nvSpPr>
        <p:spPr>
          <a:xfrm>
            <a:off x="155692" y="7072034"/>
            <a:ext cx="12693418" cy="1169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Century"/>
              <a:buNone/>
            </a:pPr>
            <a:r>
              <a:rPr b="1" i="0" lang="es-ES" sz="2133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80"/>
              <a:buFont typeface="Century"/>
              <a:buNone/>
            </a:pPr>
            <a:r>
              <a:rPr b="0" i="0" lang="es-ES" sz="128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VALENTÍA		INTEGRIDAD		DEBER</a:t>
            </a:r>
            <a:endParaRPr/>
          </a:p>
        </p:txBody>
      </p:sp>
      <p:pic>
        <p:nvPicPr>
          <p:cNvPr id="446" name="Google Shape;44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693" y="1219201"/>
            <a:ext cx="1454311" cy="1645061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15"/>
          <p:cNvSpPr txBox="1"/>
          <p:nvPr/>
        </p:nvSpPr>
        <p:spPr>
          <a:xfrm>
            <a:off x="3769674" y="1506456"/>
            <a:ext cx="6329054" cy="629339"/>
          </a:xfrm>
          <a:prstGeom prst="rect">
            <a:avLst/>
          </a:prstGeom>
          <a:noFill/>
          <a:ln cap="flat" cmpd="dbl" w="3810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Tabla de contingencia</a:t>
            </a:r>
            <a:endParaRPr/>
          </a:p>
        </p:txBody>
      </p:sp>
      <p:sp>
        <p:nvSpPr>
          <p:cNvPr id="448" name="Google Shape;448;p15"/>
          <p:cNvSpPr txBox="1"/>
          <p:nvPr/>
        </p:nvSpPr>
        <p:spPr>
          <a:xfrm>
            <a:off x="1743351" y="2420679"/>
            <a:ext cx="4759050" cy="7107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20"/>
              <a:buFont typeface="Calibri"/>
              <a:buNone/>
            </a:pPr>
            <a:r>
              <a:rPr b="0" i="0" lang="es-ES" sz="192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Variaciones en el estilo del liderazgo efectivo, de acuerdo con la situación</a:t>
            </a:r>
            <a:endParaRPr/>
          </a:p>
        </p:txBody>
      </p:sp>
      <p:sp>
        <p:nvSpPr>
          <p:cNvPr id="449" name="Google Shape;449;p15"/>
          <p:cNvSpPr txBox="1"/>
          <p:nvPr/>
        </p:nvSpPr>
        <p:spPr>
          <a:xfrm>
            <a:off x="8090057" y="2379521"/>
            <a:ext cx="4575689" cy="5445401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5771" lvl="0" marL="365771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47"/>
              <a:buFont typeface="Noto Sans Symbols"/>
              <a:buChar char="⮚"/>
            </a:pPr>
            <a:r>
              <a:rPr b="0" i="0" lang="es-ES" sz="2347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Al unir las 3 dimensiones surgen 8 diferentes situaciones potenciales o categorías. 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347"/>
              <a:buFont typeface="Noto Sans Symbols"/>
              <a:buChar char="⮚"/>
            </a:pPr>
            <a:r>
              <a:rPr b="0" i="0" lang="es-ES" sz="2347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En una situación muy favorable el líder tiene mucho control. 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347"/>
              <a:buFont typeface="Noto Sans Symbols"/>
              <a:buChar char="⮚"/>
            </a:pPr>
            <a:r>
              <a:rPr b="0" i="0" lang="es-ES" sz="2347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En una situación desfavorable el líder tiene poco control. </a:t>
            </a:r>
            <a:endParaRPr/>
          </a:p>
          <a:p>
            <a:pPr indent="-365771" lvl="0" marL="365771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347"/>
              <a:buFont typeface="Noto Sans Symbols"/>
              <a:buChar char="⮚"/>
            </a:pPr>
            <a:r>
              <a:rPr b="0" i="0" lang="es-ES" sz="2347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Con el conocimiento del CMP de un individuo y la evaluación de las 3 dimensiones de la contingencia Fiedler propone hacerlas coincidir para lograr máxima eficacia del liderazgo.</a:t>
            </a:r>
            <a:endParaRPr/>
          </a:p>
        </p:txBody>
      </p:sp>
      <p:pic>
        <p:nvPicPr>
          <p:cNvPr descr="Modelo de Contingencia de Fiedler -" id="450" name="Google Shape;450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1315" y="3137388"/>
            <a:ext cx="7183120" cy="4114800"/>
          </a:xfrm>
          <a:prstGeom prst="rect">
            <a:avLst/>
          </a:prstGeom>
          <a:noFill/>
          <a:ln cap="flat" cmpd="dbl" w="5715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16"/>
          <p:cNvSpPr txBox="1"/>
          <p:nvPr/>
        </p:nvSpPr>
        <p:spPr>
          <a:xfrm>
            <a:off x="155692" y="7072034"/>
            <a:ext cx="12693418" cy="1169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33"/>
              <a:buFont typeface="Century"/>
              <a:buNone/>
            </a:pPr>
            <a:r>
              <a:rPr b="1" i="0" lang="es-ES" sz="2133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80"/>
              <a:buFont typeface="Century"/>
              <a:buNone/>
            </a:pPr>
            <a:r>
              <a:rPr b="0" i="0" lang="es-ES" sz="128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VALENTÍA		INTEGRIDAD		DEBER</a:t>
            </a:r>
            <a:endParaRPr/>
          </a:p>
        </p:txBody>
      </p:sp>
      <p:pic>
        <p:nvPicPr>
          <p:cNvPr id="456" name="Google Shape;45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693" y="1219201"/>
            <a:ext cx="1454311" cy="1645061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16"/>
          <p:cNvSpPr txBox="1"/>
          <p:nvPr/>
        </p:nvSpPr>
        <p:spPr>
          <a:xfrm>
            <a:off x="3769674" y="1621689"/>
            <a:ext cx="6329054" cy="629339"/>
          </a:xfrm>
          <a:prstGeom prst="rect">
            <a:avLst/>
          </a:prstGeom>
          <a:noFill/>
          <a:ln cap="flat" cmpd="dbl" w="38100">
            <a:solidFill>
              <a:srgbClr val="CF8A0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13"/>
              <a:buFont typeface="Corbel"/>
              <a:buNone/>
            </a:pPr>
            <a:r>
              <a:rPr b="0" i="0" lang="es-ES" sz="3413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Tipos de liderazgo</a:t>
            </a:r>
            <a:endParaRPr b="0" i="0" sz="3413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58" name="Google Shape;458;p16"/>
          <p:cNvSpPr txBox="1"/>
          <p:nvPr/>
        </p:nvSpPr>
        <p:spPr>
          <a:xfrm>
            <a:off x="621390" y="2711260"/>
            <a:ext cx="12053199" cy="49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Fiedler señala que existen dos tipos de liderazgo con base en el nivel obtenido del CMP:</a:t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59" name="Google Shape;459;p16"/>
          <p:cNvSpPr txBox="1"/>
          <p:nvPr/>
        </p:nvSpPr>
        <p:spPr>
          <a:xfrm>
            <a:off x="395057" y="3194521"/>
            <a:ext cx="12279532" cy="22967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1.-</a:t>
            </a:r>
            <a:r>
              <a:rPr b="1" i="1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Líder orientado a las tareas 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(CMP bajo):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Son más autoritarios, pero sobre todo más efectivos en situaciones extremas.</a:t>
            </a:r>
            <a:endParaRPr/>
          </a:p>
          <a:p>
            <a:pPr indent="0" lvl="0" marL="0" marR="0" rtl="0" algn="just">
              <a:lnSpc>
                <a:spcPct val="107000"/>
              </a:lnSpc>
              <a:spcBef>
                <a:spcPts val="853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2.-</a:t>
            </a:r>
            <a:r>
              <a:rPr b="1" i="1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Líder orientado a las relaciones 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(CMP alto): 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Suelen obtener éxito en situaciones donde su poder e influencia son moderados, y</a:t>
            </a: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a que las habilidades de relaciones humanas son importantes para el logro de un alto desempeño grupal. </a:t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60" name="Google Shape;460;p16"/>
          <p:cNvSpPr txBox="1"/>
          <p:nvPr/>
        </p:nvSpPr>
        <p:spPr>
          <a:xfrm>
            <a:off x="459903" y="5627971"/>
            <a:ext cx="12214685" cy="1668149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lg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60"/>
              <a:buFont typeface="Corbel"/>
              <a:buNone/>
            </a:pPr>
            <a:r>
              <a:rPr b="0" i="0" lang="es-ES" sz="256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Cuando el estilo del líder no se adecúa a la situación se pueden adoptar dos medidas : cambiar el líder o cambiar la situación. Con situación nos referimos a reestructurar las tareas, aumentar o disminuir el poder que tiene el líder sobre temas como aumento de salario, ascensos, disciplina o al mejorar las relaciones líder miembro.</a:t>
            </a:r>
            <a:endParaRPr b="0" i="0" sz="256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61" name="Google Shape;461;p16"/>
          <p:cNvSpPr txBox="1"/>
          <p:nvPr/>
        </p:nvSpPr>
        <p:spPr>
          <a:xfrm>
            <a:off x="492326" y="2711260"/>
            <a:ext cx="12149840" cy="387798"/>
          </a:xfrm>
          <a:prstGeom prst="rect">
            <a:avLst/>
          </a:prstGeom>
          <a:noFill/>
          <a:ln cap="flat" cmpd="sng" w="9525">
            <a:solidFill>
              <a:srgbClr val="CF8A02"/>
            </a:solidFill>
            <a:prstDash val="lgDash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20"/>
              <a:buFont typeface="Corbel"/>
              <a:buNone/>
            </a:pPr>
            <a:r>
              <a:t/>
            </a:r>
            <a:endParaRPr b="0" i="0" sz="1920" u="none" cap="none" strike="noStrik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39159" y="5110254"/>
            <a:ext cx="2983257" cy="1930650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17"/>
          <p:cNvSpPr/>
          <p:nvPr/>
        </p:nvSpPr>
        <p:spPr>
          <a:xfrm>
            <a:off x="766763" y="1600200"/>
            <a:ext cx="11571287" cy="712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17"/>
          <p:cNvSpPr txBox="1"/>
          <p:nvPr/>
        </p:nvSpPr>
        <p:spPr>
          <a:xfrm>
            <a:off x="19050" y="-30163"/>
            <a:ext cx="13004800" cy="1624013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TEORÍA DEL RECURSO COGNITIVO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FIEDLER Y JOE GARCÍA </a:t>
            </a:r>
            <a:endParaRPr/>
          </a:p>
        </p:txBody>
      </p:sp>
      <p:sp>
        <p:nvSpPr>
          <p:cNvPr id="469" name="Google Shape;469;p17"/>
          <p:cNvSpPr/>
          <p:nvPr/>
        </p:nvSpPr>
        <p:spPr>
          <a:xfrm>
            <a:off x="-12700" y="8301038"/>
            <a:ext cx="13017500" cy="144145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470" name="Google Shape;470;p1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</a:pPr>
            <a:fld id="{00000000-1234-1234-1234-123412341234}" type="slidenum">
              <a:rPr lang="es-ES" sz="1280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rPr>
              <a:t>‹#›</a:t>
            </a:fld>
            <a:endParaRPr sz="1280">
              <a:solidFill>
                <a:srgbClr val="EDEDED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71" name="Google Shape;47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9213" y="155575"/>
            <a:ext cx="1631951" cy="14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17"/>
          <p:cNvSpPr txBox="1"/>
          <p:nvPr/>
        </p:nvSpPr>
        <p:spPr>
          <a:xfrm>
            <a:off x="227013" y="1708150"/>
            <a:ext cx="12258675" cy="12001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 TEORÍA SEÑALA QUE EL </a:t>
            </a:r>
            <a:r>
              <a:rPr b="1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NIVEL DE ESTRÉS SITUACIONAL</a:t>
            </a: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ES LO QUE </a:t>
            </a:r>
            <a:r>
              <a:rPr b="1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DETERMINARÁ</a:t>
            </a: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SI LA </a:t>
            </a:r>
            <a:r>
              <a:rPr b="1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INTELIGENCIA</a:t>
            </a: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b="1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EXPERIENCIA</a:t>
            </a: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CONTRIBUIRÁN</a:t>
            </a: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MEJOR MANERA EN EL DESEMPEÑO DE UN LÍDER.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17"/>
          <p:cNvSpPr txBox="1"/>
          <p:nvPr/>
        </p:nvSpPr>
        <p:spPr>
          <a:xfrm>
            <a:off x="3575050" y="6438900"/>
            <a:ext cx="184150" cy="738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74" name="Google Shape;474;p17"/>
          <p:cNvSpPr txBox="1"/>
          <p:nvPr/>
        </p:nvSpPr>
        <p:spPr>
          <a:xfrm>
            <a:off x="227013" y="4035425"/>
            <a:ext cx="4800600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Nivel de estrés bajo,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capacidad intelectual es alta. 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5" name="Google Shape;475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7597" y="5124471"/>
            <a:ext cx="2926342" cy="2198942"/>
          </a:xfrm>
          <a:prstGeom prst="rect">
            <a:avLst/>
          </a:prstGeom>
          <a:noFill/>
          <a:ln>
            <a:noFill/>
          </a:ln>
        </p:spPr>
      </p:pic>
      <p:sp>
        <p:nvSpPr>
          <p:cNvPr id="476" name="Google Shape;476;p17"/>
          <p:cNvSpPr txBox="1"/>
          <p:nvPr/>
        </p:nvSpPr>
        <p:spPr>
          <a:xfrm>
            <a:off x="384175" y="7396163"/>
            <a:ext cx="4146550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Correlaciona de manera positiva con el desempeño.</a:t>
            </a:r>
            <a:endParaRPr/>
          </a:p>
        </p:txBody>
      </p:sp>
      <p:sp>
        <p:nvSpPr>
          <p:cNvPr id="477" name="Google Shape;477;p17"/>
          <p:cNvSpPr txBox="1"/>
          <p:nvPr/>
        </p:nvSpPr>
        <p:spPr>
          <a:xfrm>
            <a:off x="7442200" y="4035425"/>
            <a:ext cx="5238750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Nivel de estrés alto,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capacidad intelectual es baja.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p17"/>
          <p:cNvSpPr txBox="1"/>
          <p:nvPr/>
        </p:nvSpPr>
        <p:spPr>
          <a:xfrm>
            <a:off x="7886700" y="7348538"/>
            <a:ext cx="4349750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Correlaciona de manera negativa con el desempeño.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17"/>
          <p:cNvSpPr txBox="1"/>
          <p:nvPr/>
        </p:nvSpPr>
        <p:spPr>
          <a:xfrm>
            <a:off x="5303838" y="5124450"/>
            <a:ext cx="1751012" cy="26781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Estas situaciones difieren en mucho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poco estrés  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17"/>
          <p:cNvSpPr/>
          <p:nvPr/>
        </p:nvSpPr>
        <p:spPr>
          <a:xfrm>
            <a:off x="3789363" y="5856288"/>
            <a:ext cx="1347787" cy="592137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81" name="Google Shape;481;p17"/>
          <p:cNvSpPr/>
          <p:nvPr/>
        </p:nvSpPr>
        <p:spPr>
          <a:xfrm>
            <a:off x="7188200" y="5811838"/>
            <a:ext cx="1111250" cy="59213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482" name="Google Shape;482;p17"/>
          <p:cNvSpPr txBox="1"/>
          <p:nvPr/>
        </p:nvSpPr>
        <p:spPr>
          <a:xfrm>
            <a:off x="4021138" y="3055938"/>
            <a:ext cx="4143375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EL ESTRÉS Y LA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INTELIGENCIA</a:t>
            </a:r>
            <a:endParaRPr b="1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18"/>
          <p:cNvSpPr txBox="1"/>
          <p:nvPr/>
        </p:nvSpPr>
        <p:spPr>
          <a:xfrm>
            <a:off x="0" y="0"/>
            <a:ext cx="12860338" cy="1624013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EL ESTRÉS ES ENEMIGO DE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LA RACIONALIDAD</a:t>
            </a:r>
            <a:endParaRPr/>
          </a:p>
        </p:txBody>
      </p:sp>
      <p:sp>
        <p:nvSpPr>
          <p:cNvPr id="488" name="Google Shape;488;p18"/>
          <p:cNvSpPr/>
          <p:nvPr/>
        </p:nvSpPr>
        <p:spPr>
          <a:xfrm>
            <a:off x="-12700" y="8301038"/>
            <a:ext cx="13017500" cy="144145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489" name="Google Shape;489;p1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</a:pPr>
            <a:fld id="{00000000-1234-1234-1234-123412341234}" type="slidenum">
              <a:rPr lang="es-ES" sz="1280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rPr>
              <a:t>‹#›</a:t>
            </a:fld>
            <a:endParaRPr sz="1280">
              <a:solidFill>
                <a:srgbClr val="EDEDED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490" name="Google Shape;49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9213" y="155575"/>
            <a:ext cx="1631951" cy="14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18"/>
          <p:cNvSpPr txBox="1"/>
          <p:nvPr/>
        </p:nvSpPr>
        <p:spPr>
          <a:xfrm>
            <a:off x="815975" y="4283075"/>
            <a:ext cx="2886075" cy="8302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 permite actuar por estímulo</a:t>
            </a:r>
            <a:endParaRPr/>
          </a:p>
        </p:txBody>
      </p:sp>
      <p:pic>
        <p:nvPicPr>
          <p:cNvPr id="492" name="Google Shape;492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96647" y="4754320"/>
            <a:ext cx="4160498" cy="2343610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18"/>
          <p:cNvSpPr txBox="1"/>
          <p:nvPr/>
        </p:nvSpPr>
        <p:spPr>
          <a:xfrm>
            <a:off x="4470400" y="3409950"/>
            <a:ext cx="4051300" cy="8302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EL ESTRÉS Y LA EXPERIENCIA</a:t>
            </a:r>
            <a:endParaRPr b="1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18"/>
          <p:cNvSpPr txBox="1"/>
          <p:nvPr/>
        </p:nvSpPr>
        <p:spPr>
          <a:xfrm>
            <a:off x="493713" y="1889125"/>
            <a:ext cx="12006261" cy="83026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FIEDLER SEÑALA CON ESTA TEORÍA QUE: LA INTELIGENCIA Y LA EXPERIENCIA PODRÍAN </a:t>
            </a:r>
            <a:r>
              <a:rPr b="1" i="0" lang="es-E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DISMINUIR</a:t>
            </a:r>
            <a:r>
              <a:rPr b="0" i="0" lang="es-E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LA INFLUENCIA DEL ESTRÉS EN EL LÍDER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18"/>
          <p:cNvSpPr txBox="1"/>
          <p:nvPr/>
        </p:nvSpPr>
        <p:spPr>
          <a:xfrm>
            <a:off x="365125" y="3729038"/>
            <a:ext cx="3786188" cy="4619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NIVEL DE ESTRÉS ALTO 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18"/>
          <p:cNvSpPr txBox="1"/>
          <p:nvPr/>
        </p:nvSpPr>
        <p:spPr>
          <a:xfrm>
            <a:off x="112713" y="7262813"/>
            <a:ext cx="4144962" cy="8302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Correlaciona de manera positiva con el desempeño.</a:t>
            </a:r>
            <a:endParaRPr/>
          </a:p>
        </p:txBody>
      </p:sp>
      <p:sp>
        <p:nvSpPr>
          <p:cNvPr id="497" name="Google Shape;497;p18"/>
          <p:cNvSpPr txBox="1"/>
          <p:nvPr/>
        </p:nvSpPr>
        <p:spPr>
          <a:xfrm>
            <a:off x="9074150" y="3860800"/>
            <a:ext cx="3786188" cy="4619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NIVEL DE ESTRÉS BAJO 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18"/>
          <p:cNvSpPr txBox="1"/>
          <p:nvPr/>
        </p:nvSpPr>
        <p:spPr>
          <a:xfrm>
            <a:off x="8472488" y="7297738"/>
            <a:ext cx="4349750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Correlaciona de manera negativa con el desempeño.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p18"/>
          <p:cNvSpPr/>
          <p:nvPr/>
        </p:nvSpPr>
        <p:spPr>
          <a:xfrm>
            <a:off x="1849438" y="5616575"/>
            <a:ext cx="671512" cy="151288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00" name="Google Shape;500;p18"/>
          <p:cNvSpPr/>
          <p:nvPr/>
        </p:nvSpPr>
        <p:spPr>
          <a:xfrm>
            <a:off x="10433050" y="5715000"/>
            <a:ext cx="669925" cy="15113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19"/>
          <p:cNvSpPr txBox="1"/>
          <p:nvPr/>
        </p:nvSpPr>
        <p:spPr>
          <a:xfrm>
            <a:off x="0" y="39688"/>
            <a:ext cx="12839700" cy="1624012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 CONFIRMACIÓN DE LOS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RESULTADOS DE LA TEORÍA</a:t>
            </a:r>
            <a:endParaRPr/>
          </a:p>
        </p:txBody>
      </p:sp>
      <p:sp>
        <p:nvSpPr>
          <p:cNvPr id="506" name="Google Shape;506;p19"/>
          <p:cNvSpPr/>
          <p:nvPr/>
        </p:nvSpPr>
        <p:spPr>
          <a:xfrm>
            <a:off x="-12700" y="8301038"/>
            <a:ext cx="13017500" cy="144145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507" name="Google Shape;507;p19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</a:pPr>
            <a:fld id="{00000000-1234-1234-1234-123412341234}" type="slidenum">
              <a:rPr lang="es-ES" sz="1280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rPr>
              <a:t>‹#›</a:t>
            </a:fld>
            <a:endParaRPr sz="1280">
              <a:solidFill>
                <a:srgbClr val="EDEDED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508" name="Google Shape;50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9213" y="155575"/>
            <a:ext cx="1631951" cy="14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Google Shape;509;p19"/>
          <p:cNvSpPr txBox="1"/>
          <p:nvPr/>
        </p:nvSpPr>
        <p:spPr>
          <a:xfrm>
            <a:off x="3043238" y="3522663"/>
            <a:ext cx="1731962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Líder directivo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19"/>
          <p:cNvSpPr txBox="1"/>
          <p:nvPr/>
        </p:nvSpPr>
        <p:spPr>
          <a:xfrm>
            <a:off x="6084888" y="3444875"/>
            <a:ext cx="3355975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Inteligencia es importante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1" name="Google Shape;511;p19"/>
          <p:cNvSpPr txBox="1"/>
          <p:nvPr/>
        </p:nvSpPr>
        <p:spPr>
          <a:xfrm>
            <a:off x="190500" y="3324225"/>
            <a:ext cx="1582738" cy="1200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Situación bajo estrés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p19"/>
          <p:cNvSpPr txBox="1"/>
          <p:nvPr/>
        </p:nvSpPr>
        <p:spPr>
          <a:xfrm>
            <a:off x="10721975" y="3429000"/>
            <a:ext cx="2073275" cy="8318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Eficacia del líder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19"/>
          <p:cNvSpPr txBox="1"/>
          <p:nvPr/>
        </p:nvSpPr>
        <p:spPr>
          <a:xfrm>
            <a:off x="238125" y="5662613"/>
            <a:ext cx="1477963" cy="1200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Situación mucho estrés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19"/>
          <p:cNvSpPr txBox="1"/>
          <p:nvPr/>
        </p:nvSpPr>
        <p:spPr>
          <a:xfrm>
            <a:off x="10774363" y="5757863"/>
            <a:ext cx="2073275" cy="8302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Ineficiencia del líder 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19"/>
          <p:cNvSpPr txBox="1"/>
          <p:nvPr/>
        </p:nvSpPr>
        <p:spPr>
          <a:xfrm>
            <a:off x="6165850" y="5010150"/>
            <a:ext cx="3355975" cy="8302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Inteligencia es de poca ayuda (restricciones)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19"/>
          <p:cNvSpPr txBox="1"/>
          <p:nvPr/>
        </p:nvSpPr>
        <p:spPr>
          <a:xfrm>
            <a:off x="3154363" y="6648450"/>
            <a:ext cx="1663700" cy="8302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Líder no directivo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19"/>
          <p:cNvSpPr txBox="1"/>
          <p:nvPr/>
        </p:nvSpPr>
        <p:spPr>
          <a:xfrm>
            <a:off x="6180138" y="6594475"/>
            <a:ext cx="3355975" cy="8302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Inteligencia es de poca ayuda (temor a usarla)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19"/>
          <p:cNvSpPr/>
          <p:nvPr/>
        </p:nvSpPr>
        <p:spPr>
          <a:xfrm>
            <a:off x="4954588" y="5073650"/>
            <a:ext cx="1089025" cy="801688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19" name="Google Shape;519;p19"/>
          <p:cNvSpPr txBox="1"/>
          <p:nvPr/>
        </p:nvSpPr>
        <p:spPr>
          <a:xfrm>
            <a:off x="3062288" y="5113338"/>
            <a:ext cx="1733550" cy="8302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C4835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rgbClr val="AC4835"/>
                </a:solidFill>
                <a:latin typeface="Arial"/>
                <a:ea typeface="Arial"/>
                <a:cs typeface="Arial"/>
                <a:sym typeface="Arial"/>
              </a:rPr>
              <a:t>Líder directivo</a:t>
            </a:r>
            <a:endParaRPr b="0" i="0" sz="2400" u="none" cap="none" strike="noStrike">
              <a:solidFill>
                <a:srgbClr val="AC48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19"/>
          <p:cNvSpPr/>
          <p:nvPr/>
        </p:nvSpPr>
        <p:spPr>
          <a:xfrm>
            <a:off x="1857375" y="5822950"/>
            <a:ext cx="1089025" cy="803275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1" name="Google Shape;521;p19"/>
          <p:cNvSpPr/>
          <p:nvPr/>
        </p:nvSpPr>
        <p:spPr>
          <a:xfrm>
            <a:off x="9536113" y="3467100"/>
            <a:ext cx="1090612" cy="801688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2" name="Google Shape;522;p19"/>
          <p:cNvSpPr/>
          <p:nvPr/>
        </p:nvSpPr>
        <p:spPr>
          <a:xfrm>
            <a:off x="4878388" y="3522663"/>
            <a:ext cx="1089025" cy="803275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3" name="Google Shape;523;p19"/>
          <p:cNvSpPr/>
          <p:nvPr/>
        </p:nvSpPr>
        <p:spPr>
          <a:xfrm>
            <a:off x="1857375" y="3560763"/>
            <a:ext cx="1089025" cy="803275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4" name="Google Shape;524;p19"/>
          <p:cNvSpPr/>
          <p:nvPr/>
        </p:nvSpPr>
        <p:spPr>
          <a:xfrm>
            <a:off x="9602788" y="5749925"/>
            <a:ext cx="1090612" cy="801688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5" name="Google Shape;525;p19"/>
          <p:cNvSpPr/>
          <p:nvPr/>
        </p:nvSpPr>
        <p:spPr>
          <a:xfrm>
            <a:off x="4954588" y="6592888"/>
            <a:ext cx="1089025" cy="80168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526" name="Google Shape;526;p19"/>
          <p:cNvSpPr txBox="1"/>
          <p:nvPr/>
        </p:nvSpPr>
        <p:spPr>
          <a:xfrm>
            <a:off x="180975" y="2079625"/>
            <a:ext cx="6308725" cy="6302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b="0" i="0" lang="es-ES" sz="3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 estudio confirmo que…</a:t>
            </a:r>
            <a:endParaRPr b="0" i="0" sz="3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20"/>
          <p:cNvSpPr/>
          <p:nvPr/>
        </p:nvSpPr>
        <p:spPr>
          <a:xfrm>
            <a:off x="766763" y="1600200"/>
            <a:ext cx="11571287" cy="712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20"/>
          <p:cNvSpPr txBox="1"/>
          <p:nvPr/>
        </p:nvSpPr>
        <p:spPr>
          <a:xfrm>
            <a:off x="0" y="39688"/>
            <a:ext cx="13004800" cy="2543175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DD075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DD075"/>
                </a:solidFill>
                <a:latin typeface="Arial"/>
                <a:ea typeface="Arial"/>
                <a:cs typeface="Arial"/>
                <a:sym typeface="Arial"/>
              </a:rPr>
              <a:t>TEORÍA DEL RECURSO COGNITIVO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chemeClr val="lt1"/>
              </a:buClr>
              <a:buSzPts val="3982"/>
              <a:buFont typeface="Arial"/>
              <a:buNone/>
            </a:pPr>
            <a:r>
              <a:t/>
            </a:r>
            <a:endParaRPr b="1" i="0" sz="3982" u="none" cap="none" strike="noStrike">
              <a:solidFill>
                <a:srgbClr val="FDD07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20"/>
          <p:cNvSpPr/>
          <p:nvPr/>
        </p:nvSpPr>
        <p:spPr>
          <a:xfrm>
            <a:off x="-12700" y="8301038"/>
            <a:ext cx="13017500" cy="144145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534" name="Google Shape;534;p20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80"/>
              <a:buFont typeface="Corbel"/>
              <a:buNone/>
            </a:pPr>
            <a:fld id="{00000000-1234-1234-1234-123412341234}" type="slidenum">
              <a:rPr lang="es-ES" sz="1280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rPr>
              <a:t>‹#›</a:t>
            </a:fld>
            <a:endParaRPr sz="1280">
              <a:solidFill>
                <a:srgbClr val="EDEDED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535" name="Google Shape;53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9213" y="155575"/>
            <a:ext cx="1690688" cy="1858963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20"/>
          <p:cNvSpPr txBox="1"/>
          <p:nvPr/>
        </p:nvSpPr>
        <p:spPr>
          <a:xfrm>
            <a:off x="6102350" y="2014538"/>
            <a:ext cx="6902450" cy="738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537" name="Google Shape;537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41475" y="2693988"/>
            <a:ext cx="9236075" cy="485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Google Shape;538;p20"/>
          <p:cNvPicPr preferRelativeResize="0"/>
          <p:nvPr/>
        </p:nvPicPr>
        <p:blipFill rotWithShape="1">
          <a:blip r:embed="rId5">
            <a:alphaModFix/>
          </a:blip>
          <a:srcRect b="35014" l="29092" r="26735" t="27013"/>
          <a:stretch/>
        </p:blipFill>
        <p:spPr>
          <a:xfrm>
            <a:off x="3479800" y="3167063"/>
            <a:ext cx="5154613" cy="332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21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21"/>
          <p:cNvSpPr txBox="1"/>
          <p:nvPr/>
        </p:nvSpPr>
        <p:spPr>
          <a:xfrm>
            <a:off x="0" y="389933"/>
            <a:ext cx="13004800" cy="705129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 Narrow"/>
              <a:buNone/>
            </a:pPr>
            <a:r>
              <a:rPr b="0" i="0" lang="es-ES" sz="3982" u="none" cap="none" strike="noStrik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MODELO DE PAUL HERSEY Y KEN BLANCHARD</a:t>
            </a:r>
            <a:endParaRPr b="0" i="0" sz="3982" u="none" cap="none" strike="noStrik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545" name="Google Shape;545;p21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546" name="Google Shape;546;p21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547" name="Google Shape;54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8" name="Google Shape;548;p21"/>
          <p:cNvGrpSpPr/>
          <p:nvPr/>
        </p:nvGrpSpPr>
        <p:grpSpPr>
          <a:xfrm>
            <a:off x="-412222" y="610000"/>
            <a:ext cx="12482813" cy="6337767"/>
            <a:chOff x="-310341" y="467317"/>
            <a:chExt cx="12482813" cy="6337767"/>
          </a:xfrm>
        </p:grpSpPr>
        <p:grpSp>
          <p:nvGrpSpPr>
            <p:cNvPr id="549" name="Google Shape;549;p21"/>
            <p:cNvGrpSpPr/>
            <p:nvPr/>
          </p:nvGrpSpPr>
          <p:grpSpPr>
            <a:xfrm>
              <a:off x="-310341" y="467317"/>
              <a:ext cx="12482813" cy="6337767"/>
              <a:chOff x="-5322066" y="-815101"/>
              <a:chExt cx="12482813" cy="6337767"/>
            </a:xfrm>
          </p:grpSpPr>
          <p:sp>
            <p:nvSpPr>
              <p:cNvPr id="550" name="Google Shape;550;p21"/>
              <p:cNvSpPr/>
              <p:nvPr/>
            </p:nvSpPr>
            <p:spPr>
              <a:xfrm>
                <a:off x="-5322066" y="-815101"/>
                <a:ext cx="6337767" cy="6337767"/>
              </a:xfrm>
              <a:prstGeom prst="blockArc">
                <a:avLst>
                  <a:gd fmla="val 18900000" name="adj1"/>
                  <a:gd fmla="val 2700000" name="adj2"/>
                  <a:gd fmla="val 341" name="adj3"/>
                </a:avLst>
              </a:prstGeom>
              <a:noFill/>
              <a:ln cap="flat" cmpd="sng" w="12700">
                <a:solidFill>
                  <a:srgbClr val="308995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1" name="Google Shape;551;p21"/>
              <p:cNvSpPr/>
              <p:nvPr/>
            </p:nvSpPr>
            <p:spPr>
              <a:xfrm>
                <a:off x="653410" y="470756"/>
                <a:ext cx="6507337" cy="941513"/>
              </a:xfrm>
              <a:prstGeom prst="rect">
                <a:avLst/>
              </a:prstGeom>
              <a:solidFill>
                <a:schemeClr val="lt1"/>
              </a:solidFill>
              <a:ln cap="flat" cmpd="sng" w="12700">
                <a:solidFill>
                  <a:srgbClr val="379DAA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2" name="Google Shape;552;p21"/>
              <p:cNvSpPr txBox="1"/>
              <p:nvPr/>
            </p:nvSpPr>
            <p:spPr>
              <a:xfrm>
                <a:off x="653410" y="470756"/>
                <a:ext cx="6507337" cy="9415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71100" lIns="747325" spcFirstLastPara="1" rIns="71100" wrap="square" tIns="7110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800"/>
                  <a:buFont typeface="Corbel"/>
                  <a:buNone/>
                </a:pPr>
                <a:r>
                  <a:rPr b="0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Teoría de la contingencia</a:t>
                </a:r>
                <a:endParaRPr/>
              </a:p>
            </p:txBody>
          </p:sp>
          <p:sp>
            <p:nvSpPr>
              <p:cNvPr id="553" name="Google Shape;553;p21"/>
              <p:cNvSpPr/>
              <p:nvPr/>
            </p:nvSpPr>
            <p:spPr>
              <a:xfrm>
                <a:off x="64964" y="353067"/>
                <a:ext cx="1176891" cy="1176891"/>
              </a:xfrm>
              <a:prstGeom prst="ellipse">
                <a:avLst/>
              </a:prstGeom>
              <a:blipFill rotWithShape="1">
                <a:blip r:embed="rId4">
                  <a:alphaModFix/>
                </a:blip>
                <a:stretch>
                  <a:fillRect b="0" l="-38996" r="-38996" t="0"/>
                </a:stretch>
              </a:blipFill>
              <a:ln cap="flat" cmpd="sng" w="12700">
                <a:solidFill>
                  <a:srgbClr val="3EAEBD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4" name="Google Shape;554;p21"/>
              <p:cNvSpPr/>
              <p:nvPr/>
            </p:nvSpPr>
            <p:spPr>
              <a:xfrm>
                <a:off x="995649" y="1883026"/>
                <a:ext cx="6165097" cy="941513"/>
              </a:xfrm>
              <a:prstGeom prst="rect">
                <a:avLst/>
              </a:prstGeom>
              <a:solidFill>
                <a:schemeClr val="lt1"/>
              </a:solidFill>
              <a:ln cap="flat" cmpd="sng" w="12700">
                <a:solidFill>
                  <a:srgbClr val="379DAA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5" name="Google Shape;555;p21"/>
              <p:cNvSpPr txBox="1"/>
              <p:nvPr/>
            </p:nvSpPr>
            <p:spPr>
              <a:xfrm>
                <a:off x="995649" y="1883026"/>
                <a:ext cx="6165097" cy="9415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71100" lIns="747325" spcFirstLastPara="1" rIns="71100" wrap="square" tIns="7110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800"/>
                  <a:buFont typeface="Corbel"/>
                  <a:buNone/>
                </a:pPr>
                <a:r>
                  <a:rPr b="0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Se enfoca en los </a:t>
                </a:r>
                <a:r>
                  <a:rPr b="1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seguidores</a:t>
                </a:r>
                <a:endParaRPr/>
              </a:p>
            </p:txBody>
          </p:sp>
          <p:sp>
            <p:nvSpPr>
              <p:cNvPr id="556" name="Google Shape;556;p21"/>
              <p:cNvSpPr/>
              <p:nvPr/>
            </p:nvSpPr>
            <p:spPr>
              <a:xfrm>
                <a:off x="407204" y="1765336"/>
                <a:ext cx="1176891" cy="1176891"/>
              </a:xfrm>
              <a:prstGeom prst="ellipse">
                <a:avLst/>
              </a:prstGeom>
              <a:blipFill rotWithShape="1">
                <a:blip r:embed="rId5">
                  <a:alphaModFix/>
                </a:blip>
                <a:stretch>
                  <a:fillRect b="0" l="-36996" r="-36998" t="0"/>
                </a:stretch>
              </a:blipFill>
              <a:ln cap="flat" cmpd="sng" w="12700">
                <a:solidFill>
                  <a:srgbClr val="3EAEBD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7" name="Google Shape;557;p21"/>
              <p:cNvSpPr/>
              <p:nvPr/>
            </p:nvSpPr>
            <p:spPr>
              <a:xfrm>
                <a:off x="653410" y="3295295"/>
                <a:ext cx="6507337" cy="941513"/>
              </a:xfrm>
              <a:prstGeom prst="rect">
                <a:avLst/>
              </a:prstGeom>
              <a:solidFill>
                <a:schemeClr val="lt1"/>
              </a:solidFill>
              <a:ln cap="flat" cmpd="sng" w="12700">
                <a:solidFill>
                  <a:srgbClr val="379DAA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8" name="Google Shape;558;p21"/>
              <p:cNvSpPr txBox="1"/>
              <p:nvPr/>
            </p:nvSpPr>
            <p:spPr>
              <a:xfrm>
                <a:off x="653410" y="3295295"/>
                <a:ext cx="6507337" cy="9415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71100" lIns="747325" spcFirstLastPara="1" rIns="71100" wrap="square" tIns="71100">
                <a:noAutofit/>
              </a:bodyPr>
              <a:lstStyle/>
              <a:p>
                <a:pPr indent="0" lvl="0" marL="0" marR="0" rtl="0" algn="l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800"/>
                  <a:buFont typeface="Corbel"/>
                  <a:buNone/>
                </a:pPr>
                <a:r>
                  <a:rPr b="0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Es contingente en el nivel de la </a:t>
                </a:r>
                <a:r>
                  <a:rPr b="1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disponibilidad</a:t>
                </a:r>
                <a:r>
                  <a:rPr b="0" i="0" lang="es-ES" sz="2800" u="none" cap="none" strike="noStrike">
                    <a:solidFill>
                      <a:schemeClr val="lt1"/>
                    </a:solidFill>
                    <a:latin typeface="Corbel"/>
                    <a:ea typeface="Corbel"/>
                    <a:cs typeface="Corbel"/>
                    <a:sym typeface="Corbel"/>
                  </a:rPr>
                  <a:t> de los seguidores</a:t>
                </a:r>
                <a:endParaRPr/>
              </a:p>
            </p:txBody>
          </p:sp>
          <p:sp>
            <p:nvSpPr>
              <p:cNvPr id="559" name="Google Shape;559;p21"/>
              <p:cNvSpPr/>
              <p:nvPr/>
            </p:nvSpPr>
            <p:spPr>
              <a:xfrm>
                <a:off x="64964" y="3177606"/>
                <a:ext cx="1176891" cy="1176891"/>
              </a:xfrm>
              <a:prstGeom prst="ellipse">
                <a:avLst/>
              </a:prstGeom>
              <a:blipFill rotWithShape="1">
                <a:blip r:embed="rId6">
                  <a:alphaModFix/>
                </a:blip>
                <a:stretch>
                  <a:fillRect b="0" l="-15999" r="-15998" t="0"/>
                </a:stretch>
              </a:blipFill>
              <a:ln cap="flat" cmpd="sng" w="12700">
                <a:solidFill>
                  <a:srgbClr val="3EAEBD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60" name="Google Shape;560;p21"/>
            <p:cNvGrpSpPr/>
            <p:nvPr/>
          </p:nvGrpSpPr>
          <p:grpSpPr>
            <a:xfrm>
              <a:off x="1072163" y="1895682"/>
              <a:ext cx="2900465" cy="3274424"/>
              <a:chOff x="767363" y="1687153"/>
              <a:chExt cx="3479745" cy="3666727"/>
            </a:xfrm>
          </p:grpSpPr>
          <p:grpSp>
            <p:nvGrpSpPr>
              <p:cNvPr id="561" name="Google Shape;561;p21"/>
              <p:cNvGrpSpPr/>
              <p:nvPr/>
            </p:nvGrpSpPr>
            <p:grpSpPr>
              <a:xfrm>
                <a:off x="767363" y="1687153"/>
                <a:ext cx="3479745" cy="3479745"/>
                <a:chOff x="0" y="0"/>
                <a:chExt cx="3479745" cy="3479745"/>
              </a:xfrm>
            </p:grpSpPr>
            <p:sp>
              <p:nvSpPr>
                <p:cNvPr id="562" name="Google Shape;562;p21"/>
                <p:cNvSpPr/>
                <p:nvPr/>
              </p:nvSpPr>
              <p:spPr>
                <a:xfrm>
                  <a:off x="0" y="0"/>
                  <a:ext cx="3479745" cy="3479745"/>
                </a:xfrm>
                <a:prstGeom prst="ellipse">
                  <a:avLst/>
                </a:prstGeom>
                <a:solidFill>
                  <a:schemeClr val="lt1"/>
                </a:solidFill>
                <a:ln cap="flat" cmpd="sng" w="127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63" name="Google Shape;563;p21"/>
                <p:cNvSpPr txBox="1"/>
                <p:nvPr/>
              </p:nvSpPr>
              <p:spPr>
                <a:xfrm>
                  <a:off x="509597" y="509597"/>
                  <a:ext cx="2460551" cy="246055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ctr" bIns="41900" lIns="41900" spcFirstLastPara="1" rIns="41900" wrap="square" tIns="41900">
                  <a:noAutofit/>
                </a:bodyPr>
                <a:lstStyle/>
                <a:p>
                  <a:pPr indent="0" lvl="0" marL="0" marR="0" rtl="0" algn="ctr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3300"/>
                    <a:buFont typeface="Arial Narrow"/>
                    <a:buNone/>
                  </a:pPr>
                  <a:r>
                    <a:rPr b="1" i="0" lang="es-ES" sz="3300" u="none" cap="none" strike="noStrike">
                      <a:solidFill>
                        <a:schemeClr val="dk1"/>
                      </a:solidFill>
                      <a:latin typeface="Arial Narrow"/>
                      <a:ea typeface="Arial Narrow"/>
                      <a:cs typeface="Arial Narrow"/>
                      <a:sym typeface="Arial Narrow"/>
                    </a:rPr>
                    <a:t>LIDERAZGO </a:t>
                  </a:r>
                  <a:endParaRPr/>
                </a:p>
                <a:p>
                  <a:pPr indent="0" lvl="0" marL="0" marR="0" rtl="0" algn="ctr">
                    <a:lnSpc>
                      <a:spcPct val="90000"/>
                    </a:lnSpc>
                    <a:spcBef>
                      <a:spcPts val="1155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3300"/>
                    <a:buFont typeface="Arial Narrow"/>
                    <a:buNone/>
                  </a:pPr>
                  <a:r>
                    <a:rPr b="1" i="0" lang="es-ES" sz="3300" u="none" cap="none" strike="noStrike">
                      <a:solidFill>
                        <a:schemeClr val="dk1"/>
                      </a:solidFill>
                      <a:latin typeface="Arial Narrow"/>
                      <a:ea typeface="Arial Narrow"/>
                      <a:cs typeface="Arial Narrow"/>
                      <a:sym typeface="Arial Narrow"/>
                    </a:rPr>
                    <a:t>SITUACIONAL</a:t>
                  </a:r>
                  <a:endParaRPr/>
                </a:p>
              </p:txBody>
            </p:sp>
          </p:grpSp>
          <p:pic>
            <p:nvPicPr>
              <p:cNvPr id="564" name="Google Shape;564;p21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2013650" y="4179318"/>
                <a:ext cx="1306132" cy="11745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565" name="Google Shape;565;p21"/>
          <p:cNvGrpSpPr/>
          <p:nvPr/>
        </p:nvGrpSpPr>
        <p:grpSpPr>
          <a:xfrm>
            <a:off x="6762643" y="5948679"/>
            <a:ext cx="5330317" cy="2240496"/>
            <a:chOff x="0" y="151099"/>
            <a:chExt cx="5330317" cy="2240496"/>
          </a:xfrm>
        </p:grpSpPr>
        <p:sp>
          <p:nvSpPr>
            <p:cNvPr id="566" name="Google Shape;566;p21"/>
            <p:cNvSpPr/>
            <p:nvPr/>
          </p:nvSpPr>
          <p:spPr>
            <a:xfrm>
              <a:off x="0" y="151099"/>
              <a:ext cx="5330317" cy="720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21"/>
            <p:cNvSpPr txBox="1"/>
            <p:nvPr/>
          </p:nvSpPr>
          <p:spPr>
            <a:xfrm>
              <a:off x="0" y="151099"/>
              <a:ext cx="5330317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1600" lIns="177800" spcFirstLastPara="1" rIns="177800" wrap="square" tIns="1016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Arial Narrow"/>
                <a:buNone/>
              </a:pPr>
              <a:r>
                <a:rPr b="1" i="0" lang="es-ES" sz="2500" u="none" cap="none" strike="noStrike">
                  <a:solidFill>
                    <a:schemeClr val="lt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¿Qué quiere decir disponibilidad?</a:t>
              </a:r>
              <a:endParaRPr/>
            </a:p>
          </p:txBody>
        </p:sp>
        <p:sp>
          <p:nvSpPr>
            <p:cNvPr id="568" name="Google Shape;568;p21"/>
            <p:cNvSpPr/>
            <p:nvPr/>
          </p:nvSpPr>
          <p:spPr>
            <a:xfrm>
              <a:off x="0" y="744595"/>
              <a:ext cx="5330317" cy="1647000"/>
            </a:xfrm>
            <a:prstGeom prst="rect">
              <a:avLst/>
            </a:prstGeom>
            <a:solidFill>
              <a:srgbClr val="CDE3E7">
                <a:alpha val="89803"/>
              </a:srgbClr>
            </a:solidFill>
            <a:ln cap="flat" cmpd="sng" w="9525">
              <a:solidFill>
                <a:srgbClr val="CDE3E7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21"/>
            <p:cNvSpPr txBox="1"/>
            <p:nvPr/>
          </p:nvSpPr>
          <p:spPr>
            <a:xfrm>
              <a:off x="0" y="744595"/>
              <a:ext cx="5330317" cy="164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00025" lIns="133350" spcFirstLastPara="1" rIns="177800" wrap="square" tIns="133350">
              <a:noAutofit/>
            </a:bodyPr>
            <a:lstStyle/>
            <a:p>
              <a:pPr indent="-228600" lvl="1" marL="228600" marR="0" rtl="0" algn="just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500"/>
                <a:buFont typeface="Arial Narrow"/>
                <a:buNone/>
              </a:pPr>
              <a:r>
                <a:rPr b="1" i="0" lang="es-ES" sz="2500" u="none" cap="none" strike="noStrike">
                  <a:solidFill>
                    <a:srgbClr val="000000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	Se refiere a la medida en la cual la gente tiene la capacidad y la voluntad de llevar a acabo las tareas específicas.</a:t>
              </a:r>
              <a:endParaRPr/>
            </a:p>
          </p:txBody>
        </p:sp>
      </p:grpSp>
      <p:grpSp>
        <p:nvGrpSpPr>
          <p:cNvPr id="570" name="Google Shape;570;p21"/>
          <p:cNvGrpSpPr/>
          <p:nvPr/>
        </p:nvGrpSpPr>
        <p:grpSpPr>
          <a:xfrm>
            <a:off x="652924" y="5974544"/>
            <a:ext cx="5330317" cy="2183705"/>
            <a:chOff x="0" y="176964"/>
            <a:chExt cx="5330317" cy="2183705"/>
          </a:xfrm>
        </p:grpSpPr>
        <p:sp>
          <p:nvSpPr>
            <p:cNvPr id="571" name="Google Shape;571;p21"/>
            <p:cNvSpPr/>
            <p:nvPr/>
          </p:nvSpPr>
          <p:spPr>
            <a:xfrm>
              <a:off x="0" y="176964"/>
              <a:ext cx="5330317" cy="75685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21"/>
            <p:cNvSpPr txBox="1"/>
            <p:nvPr/>
          </p:nvSpPr>
          <p:spPr>
            <a:xfrm>
              <a:off x="0" y="176964"/>
              <a:ext cx="5330317" cy="7568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1600" lIns="177800" spcFirstLastPara="1" rIns="177800" wrap="square" tIns="1016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Arial Narrow"/>
                <a:buNone/>
              </a:pPr>
              <a:r>
                <a:rPr b="1" i="0" lang="es-ES" sz="2500" u="none" cap="none" strike="noStrike">
                  <a:solidFill>
                    <a:schemeClr val="lt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¿Por qué centrarse en los seguidores?</a:t>
              </a:r>
              <a:endParaRPr/>
            </a:p>
          </p:txBody>
        </p:sp>
        <p:sp>
          <p:nvSpPr>
            <p:cNvPr id="573" name="Google Shape;573;p21"/>
            <p:cNvSpPr/>
            <p:nvPr/>
          </p:nvSpPr>
          <p:spPr>
            <a:xfrm>
              <a:off x="0" y="779549"/>
              <a:ext cx="5330317" cy="1581120"/>
            </a:xfrm>
            <a:prstGeom prst="rect">
              <a:avLst/>
            </a:prstGeom>
            <a:solidFill>
              <a:srgbClr val="CDE3E7">
                <a:alpha val="89803"/>
              </a:srgbClr>
            </a:solidFill>
            <a:ln cap="flat" cmpd="sng" w="9525">
              <a:solidFill>
                <a:srgbClr val="CDE3E7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4" name="Google Shape;574;p21"/>
            <p:cNvSpPr txBox="1"/>
            <p:nvPr/>
          </p:nvSpPr>
          <p:spPr>
            <a:xfrm>
              <a:off x="0" y="779549"/>
              <a:ext cx="5330317" cy="15811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92000" lIns="128000" spcFirstLastPara="1" rIns="170675" wrap="square" tIns="128000">
              <a:noAutofit/>
            </a:bodyPr>
            <a:lstStyle/>
            <a:p>
              <a:pPr indent="-228600" lvl="1" marL="228600" marR="0" rtl="0" algn="just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 Narrow"/>
                <a:buNone/>
              </a:pPr>
              <a:r>
                <a:rPr b="1" i="0" lang="es-ES" sz="2400" u="none" cap="none" strike="noStrike">
                  <a:solidFill>
                    <a:srgbClr val="000000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	El énfasis en los seguidores en relación con la eficacia del liderazgo refleja la realidad que constituye el que los seguidores acepten o rechacen al líder.</a:t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22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0" name="Google Shape;580;p22"/>
          <p:cNvSpPr txBox="1"/>
          <p:nvPr/>
        </p:nvSpPr>
        <p:spPr>
          <a:xfrm>
            <a:off x="0" y="389933"/>
            <a:ext cx="13004800" cy="705129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 Narrow"/>
              <a:buNone/>
            </a:pPr>
            <a:r>
              <a:rPr b="0" i="0" lang="es-ES" sz="3982" u="none" cap="none" strike="noStrik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MODELO DE HERSEY Y BLANCHARD</a:t>
            </a:r>
            <a:endParaRPr b="0" i="0" sz="3982" u="none" cap="none" strike="noStrik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581" name="Google Shape;581;p22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582" name="Google Shape;582;p22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583" name="Google Shape;58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22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4138" y="1550504"/>
            <a:ext cx="8369043" cy="6644996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900000" rotWithShape="0" algn="br" dir="10500000" dist="95250" sy="23000">
              <a:srgbClr val="000000">
                <a:alpha val="20000"/>
              </a:srgbClr>
            </a:outerShdw>
          </a:effectLst>
        </p:spPr>
      </p:pic>
      <p:grpSp>
        <p:nvGrpSpPr>
          <p:cNvPr id="585" name="Google Shape;585;p22"/>
          <p:cNvGrpSpPr/>
          <p:nvPr/>
        </p:nvGrpSpPr>
        <p:grpSpPr>
          <a:xfrm>
            <a:off x="8984037" y="1450463"/>
            <a:ext cx="3757663" cy="1814088"/>
            <a:chOff x="0" y="121519"/>
            <a:chExt cx="3757663" cy="1814088"/>
          </a:xfrm>
        </p:grpSpPr>
        <p:sp>
          <p:nvSpPr>
            <p:cNvPr id="586" name="Google Shape;586;p22"/>
            <p:cNvSpPr/>
            <p:nvPr/>
          </p:nvSpPr>
          <p:spPr>
            <a:xfrm>
              <a:off x="0" y="121519"/>
              <a:ext cx="3757663" cy="576000"/>
            </a:xfrm>
            <a:prstGeom prst="rect">
              <a:avLst/>
            </a:prstGeom>
            <a:gradFill>
              <a:gsLst>
                <a:gs pos="0">
                  <a:srgbClr val="FFB94B"/>
                </a:gs>
                <a:gs pos="50000">
                  <a:srgbClr val="FFB40F"/>
                </a:gs>
                <a:gs pos="100000">
                  <a:srgbClr val="E3A30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7" name="Google Shape;587;p22"/>
            <p:cNvSpPr txBox="1"/>
            <p:nvPr/>
          </p:nvSpPr>
          <p:spPr>
            <a:xfrm>
              <a:off x="0" y="121519"/>
              <a:ext cx="3757663" cy="576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1275" lIns="142225" spcFirstLastPara="1" rIns="142225" wrap="square" tIns="81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 Narrow"/>
                <a:buNone/>
              </a:pPr>
              <a:r>
                <a:rPr b="1" i="0" lang="es-ES" sz="2000" u="none" cap="none" strike="noStrike">
                  <a:solidFill>
                    <a:schemeClr val="lt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ENFASIS</a:t>
              </a:r>
              <a:endParaRPr/>
            </a:p>
          </p:txBody>
        </p:sp>
        <p:sp>
          <p:nvSpPr>
            <p:cNvPr id="588" name="Google Shape;588;p22"/>
            <p:cNvSpPr/>
            <p:nvPr/>
          </p:nvSpPr>
          <p:spPr>
            <a:xfrm>
              <a:off x="0" y="618008"/>
              <a:ext cx="3757663" cy="1317599"/>
            </a:xfrm>
            <a:prstGeom prst="rect">
              <a:avLst/>
            </a:prstGeom>
            <a:solidFill>
              <a:srgbClr val="CDE3E7">
                <a:alpha val="89803"/>
              </a:srgbClr>
            </a:solidFill>
            <a:ln cap="flat" cmpd="sng" w="12700">
              <a:solidFill>
                <a:srgbClr val="CDE3E7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9" name="Google Shape;589;p22"/>
            <p:cNvSpPr txBox="1"/>
            <p:nvPr/>
          </p:nvSpPr>
          <p:spPr>
            <a:xfrm>
              <a:off x="0" y="618008"/>
              <a:ext cx="3757663" cy="1317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60000" lIns="106675" spcFirstLastPara="1" rIns="142225" wrap="square" tIns="106675">
              <a:noAutofit/>
            </a:bodyPr>
            <a:lstStyle/>
            <a:p>
              <a:pPr indent="-228600" lvl="1" marL="228600" marR="0" rtl="0" algn="just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 Narrow"/>
                <a:buNone/>
              </a:pPr>
              <a:r>
                <a:rPr b="1" i="0" lang="es-ES" sz="2000" u="none" cap="none" strike="noStrike">
                  <a:solidFill>
                    <a:srgbClr val="000000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	Está dado a la situación, es decir no existirá un mejor estilo, si no uno que será más efectivo según la contingencia.</a:t>
              </a:r>
              <a:endParaRPr/>
            </a:p>
          </p:txBody>
        </p:sp>
      </p:grpSp>
      <p:grpSp>
        <p:nvGrpSpPr>
          <p:cNvPr id="590" name="Google Shape;590;p22"/>
          <p:cNvGrpSpPr/>
          <p:nvPr/>
        </p:nvGrpSpPr>
        <p:grpSpPr>
          <a:xfrm>
            <a:off x="8984036" y="3811135"/>
            <a:ext cx="3757663" cy="1609191"/>
            <a:chOff x="0" y="0"/>
            <a:chExt cx="3757663" cy="1609191"/>
          </a:xfrm>
        </p:grpSpPr>
        <p:sp>
          <p:nvSpPr>
            <p:cNvPr id="591" name="Google Shape;591;p22"/>
            <p:cNvSpPr/>
            <p:nvPr/>
          </p:nvSpPr>
          <p:spPr>
            <a:xfrm>
              <a:off x="0" y="0"/>
              <a:ext cx="3757663" cy="633600"/>
            </a:xfrm>
            <a:prstGeom prst="rect">
              <a:avLst/>
            </a:prstGeom>
            <a:gradFill>
              <a:gsLst>
                <a:gs pos="0">
                  <a:srgbClr val="FFB94B"/>
                </a:gs>
                <a:gs pos="50000">
                  <a:srgbClr val="FFB40F"/>
                </a:gs>
                <a:gs pos="100000">
                  <a:srgbClr val="E3A30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2" name="Google Shape;592;p22"/>
            <p:cNvSpPr txBox="1"/>
            <p:nvPr/>
          </p:nvSpPr>
          <p:spPr>
            <a:xfrm>
              <a:off x="0" y="0"/>
              <a:ext cx="3757663" cy="63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9400" lIns="156450" spcFirstLastPara="1" rIns="156450" wrap="square" tIns="894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Arial Narrow"/>
                <a:buNone/>
              </a:pPr>
              <a:r>
                <a:rPr b="1" i="0" lang="es-ES" sz="2200" u="none" cap="none" strike="noStrike">
                  <a:solidFill>
                    <a:schemeClr val="lt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DIMENSIONES</a:t>
              </a:r>
              <a:endParaRPr/>
            </a:p>
          </p:txBody>
        </p:sp>
        <p:sp>
          <p:nvSpPr>
            <p:cNvPr id="593" name="Google Shape;593;p22"/>
            <p:cNvSpPr/>
            <p:nvPr/>
          </p:nvSpPr>
          <p:spPr>
            <a:xfrm>
              <a:off x="0" y="642951"/>
              <a:ext cx="3757663" cy="966240"/>
            </a:xfrm>
            <a:prstGeom prst="rect">
              <a:avLst/>
            </a:prstGeom>
            <a:solidFill>
              <a:srgbClr val="CDE3E7">
                <a:alpha val="89803"/>
              </a:srgbClr>
            </a:solidFill>
            <a:ln cap="flat" cmpd="sng" w="12700">
              <a:solidFill>
                <a:srgbClr val="CDE3E7">
                  <a:alpha val="89803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22"/>
            <p:cNvSpPr txBox="1"/>
            <p:nvPr/>
          </p:nvSpPr>
          <p:spPr>
            <a:xfrm>
              <a:off x="0" y="642951"/>
              <a:ext cx="3757663" cy="9662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76000" lIns="117325" spcFirstLastPara="1" rIns="156450" wrap="square" tIns="117325">
              <a:noAutofit/>
            </a:bodyPr>
            <a:lstStyle/>
            <a:p>
              <a:pPr indent="-228600" lvl="1" marL="2286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200"/>
                <a:buFont typeface="Noto Sans Symbols"/>
                <a:buChar char="❑"/>
              </a:pPr>
              <a:r>
                <a:rPr b="1" i="0" lang="es-ES" sz="2200" u="none" cap="none" strike="noStrike">
                  <a:solidFill>
                    <a:srgbClr val="000000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 Comportamientos de tareas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000000"/>
                </a:buClr>
                <a:buSzPts val="2200"/>
                <a:buFont typeface="Noto Sans Symbols"/>
                <a:buChar char="❑"/>
              </a:pPr>
              <a:r>
                <a:rPr b="1" i="0" lang="es-ES" sz="2200" u="none" cap="none" strike="noStrike">
                  <a:solidFill>
                    <a:srgbClr val="000000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 Relaciones</a:t>
              </a:r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23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23"/>
          <p:cNvSpPr txBox="1"/>
          <p:nvPr/>
        </p:nvSpPr>
        <p:spPr>
          <a:xfrm>
            <a:off x="0" y="389933"/>
            <a:ext cx="13004800" cy="705129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 Narrow"/>
              <a:buNone/>
            </a:pPr>
            <a:r>
              <a:rPr b="0" i="0" lang="es-ES" sz="3982" u="none" cap="none" strike="noStrik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MODELO DE HERSEY Y BLANCHARD</a:t>
            </a:r>
            <a:endParaRPr b="0" i="0" sz="3982" u="none" cap="none" strike="noStrik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601" name="Google Shape;601;p23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02" name="Google Shape;602;p23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03" name="Google Shape;60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23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68731" y="1412280"/>
            <a:ext cx="7202906" cy="636873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graphicFrame>
        <p:nvGraphicFramePr>
          <p:cNvPr id="605" name="Google Shape;605;p23"/>
          <p:cNvGraphicFramePr/>
          <p:nvPr/>
        </p:nvGraphicFramePr>
        <p:xfrm>
          <a:off x="2697247" y="338958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2581275"/>
              </a:tblGrid>
              <a:tr h="323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920" u="none" cap="none" strike="noStrik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M1 INSTRUCTOR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23925"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Poco competente</a:t>
                      </a:r>
                      <a:endParaRPr/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Motivado/ inseguro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606" name="Google Shape;606;p23"/>
          <p:cNvGraphicFramePr/>
          <p:nvPr/>
        </p:nvGraphicFramePr>
        <p:xfrm>
          <a:off x="2697247" y="212553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2604900"/>
              </a:tblGrid>
              <a:tr h="323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920" u="none" cap="none" strike="noStrik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M2 PERSUASIVO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23925"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Poco competente</a:t>
                      </a:r>
                      <a:endParaRPr/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Motivado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607" name="Google Shape;607;p23"/>
          <p:cNvGraphicFramePr/>
          <p:nvPr/>
        </p:nvGraphicFramePr>
        <p:xfrm>
          <a:off x="112879" y="21160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2417775"/>
              </a:tblGrid>
              <a:tr h="323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920" u="none" cap="none" strike="noStrik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M3 PARTICIPATIVO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23925"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Muy competente</a:t>
                      </a:r>
                      <a:endParaRPr/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Poco motivado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608" name="Google Shape;608;p23"/>
          <p:cNvGraphicFramePr/>
          <p:nvPr/>
        </p:nvGraphicFramePr>
        <p:xfrm>
          <a:off x="167778" y="337954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2417775"/>
              </a:tblGrid>
              <a:tr h="323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920" u="none" cap="none" strike="noStrike"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M4 DELEGADOR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23925"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Muy competente</a:t>
                      </a:r>
                      <a:endParaRPr/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920"/>
                        <a:buFont typeface="Arial"/>
                        <a:buChar char="•"/>
                      </a:pPr>
                      <a:r>
                        <a:rPr lang="es-ES" sz="1920" u="none" cap="none" strike="noStrike"/>
                        <a:t>Muy motivado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609" name="Google Shape;609;p23"/>
          <p:cNvGraphicFramePr/>
          <p:nvPr/>
        </p:nvGraphicFramePr>
        <p:xfrm>
          <a:off x="333163" y="141655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4985575"/>
              </a:tblGrid>
              <a:tr h="5164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92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GRADO DE MADUREZ DEL GRUPO</a:t>
                      </a:r>
                      <a:endParaRPr/>
                    </a:p>
                  </a:txBody>
                  <a:tcPr marT="45725" marB="45725" marR="91450" marL="91450" anchor="ctr">
                    <a:solidFill>
                      <a:srgbClr val="7DA62B"/>
                    </a:solidFill>
                  </a:tcPr>
                </a:tc>
              </a:tr>
            </a:tbl>
          </a:graphicData>
        </a:graphic>
      </p:graphicFrame>
      <p:sp>
        <p:nvSpPr>
          <p:cNvPr id="610" name="Google Shape;610;p23"/>
          <p:cNvSpPr txBox="1"/>
          <p:nvPr/>
        </p:nvSpPr>
        <p:spPr>
          <a:xfrm>
            <a:off x="167778" y="4643032"/>
            <a:ext cx="5110750" cy="41242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❑"/>
            </a:pPr>
            <a:r>
              <a:rPr b="1" i="0" lang="es-ES" sz="2000" u="sng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Instructor: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define roles e instruye sobre qué, dónde, cómo y cuándo realizar las tareas.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❑"/>
            </a:pPr>
            <a:r>
              <a:rPr b="1" i="0" lang="es-ES" sz="2000" u="sng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Persuasivo: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busca que el seguidor se entusiasme con la ideas y decisiones.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❑"/>
            </a:pPr>
            <a:r>
              <a:rPr b="1" i="0" lang="es-ES" sz="2000" u="sng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Participativo: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comparte y facilita el proceso de decisión como un miembro más del equipo dando apoyo emocional.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❑"/>
            </a:pPr>
            <a:r>
              <a:rPr b="1" i="0" lang="es-ES" sz="2000" u="sng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Delegador:</a:t>
            </a:r>
            <a:r>
              <a:rPr b="0" i="0" lang="es-ES" sz="2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 da autonomía a los seguidores permitiendo que estos se desarrollen en forma autónoma.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" name="Google Shape;615;p24"/>
          <p:cNvPicPr preferRelativeResize="0"/>
          <p:nvPr/>
        </p:nvPicPr>
        <p:blipFill rotWithShape="1">
          <a:blip r:embed="rId3">
            <a:alphaModFix amt="15000"/>
          </a:blip>
          <a:srcRect b="0" l="0" r="0" t="0"/>
          <a:stretch/>
        </p:blipFill>
        <p:spPr>
          <a:xfrm>
            <a:off x="0" y="1127226"/>
            <a:ext cx="13016838" cy="7123290"/>
          </a:xfrm>
          <a:prstGeom prst="rect">
            <a:avLst/>
          </a:prstGeom>
          <a:noFill/>
          <a:ln>
            <a:noFill/>
          </a:ln>
        </p:spPr>
      </p:pic>
      <p:sp>
        <p:nvSpPr>
          <p:cNvPr id="616" name="Google Shape;616;p24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7" name="Google Shape;617;p24"/>
          <p:cNvSpPr txBox="1"/>
          <p:nvPr/>
        </p:nvSpPr>
        <p:spPr>
          <a:xfrm>
            <a:off x="0" y="389933"/>
            <a:ext cx="13004800" cy="705129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 Narrow"/>
              <a:buNone/>
            </a:pPr>
            <a:r>
              <a:rPr b="0" i="0" lang="es-ES" sz="3982" u="none" cap="none" strike="noStrik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MODELO DE HERSEY Y BLANCHARD</a:t>
            </a:r>
            <a:endParaRPr b="0" i="0" sz="3982" u="none" cap="none" strike="noStrik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618" name="Google Shape;618;p24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19" name="Google Shape;619;p24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20" name="Google Shape;620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621" name="Google Shape;621;p24"/>
          <p:cNvSpPr txBox="1"/>
          <p:nvPr>
            <p:ph idx="1" type="body"/>
          </p:nvPr>
        </p:nvSpPr>
        <p:spPr>
          <a:xfrm>
            <a:off x="666326" y="1607893"/>
            <a:ext cx="11571110" cy="6188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ct val="99619"/>
              <a:buNone/>
            </a:pPr>
            <a:r>
              <a:rPr lang="es-ES"/>
              <a:t>	</a:t>
            </a:r>
            <a:r>
              <a:rPr b="1" i="1" lang="es-ES" sz="3600" u="sng">
                <a:latin typeface="Arial Narrow"/>
                <a:ea typeface="Arial Narrow"/>
                <a:cs typeface="Arial Narrow"/>
                <a:sym typeface="Arial Narrow"/>
              </a:rPr>
              <a:t>Conclusión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ct val="100000"/>
              <a:buNone/>
            </a:pPr>
            <a:r>
              <a:t/>
            </a:r>
            <a:endParaRPr b="1" i="1" sz="3600" u="sng">
              <a:latin typeface="Arial Narrow"/>
              <a:ea typeface="Arial Narrow"/>
              <a:cs typeface="Arial Narrow"/>
              <a:sym typeface="Arial Narrow"/>
            </a:endParaRPr>
          </a:p>
          <a:p>
            <a:pPr indent="-622300" lvl="0" marL="62230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EDEDED"/>
              </a:buClr>
              <a:buSzPct val="99619"/>
              <a:buFont typeface="Noto Sans Symbols"/>
              <a:buChar char="❑"/>
            </a:pPr>
            <a:r>
              <a:rPr b="1" lang="es-ES">
                <a:latin typeface="Arial Narrow"/>
                <a:ea typeface="Arial Narrow"/>
                <a:cs typeface="Arial Narrow"/>
                <a:sym typeface="Arial Narrow"/>
              </a:rPr>
              <a:t>La teoría  del liderazgo situacional fue desarrollada por Hersey y Blanchard a fines de los años sesenta.</a:t>
            </a:r>
            <a:endParaRPr/>
          </a:p>
          <a:p>
            <a:pPr indent="-622300" lvl="0" marL="622300" rtl="0" algn="just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EDEDED"/>
              </a:buClr>
              <a:buSzPct val="99619"/>
              <a:buFont typeface="Noto Sans Symbols"/>
              <a:buChar char="❑"/>
            </a:pPr>
            <a:r>
              <a:rPr b="1" lang="es-ES">
                <a:latin typeface="Arial Narrow"/>
                <a:ea typeface="Arial Narrow"/>
                <a:cs typeface="Arial Narrow"/>
                <a:sym typeface="Arial Narrow"/>
              </a:rPr>
              <a:t>Este enfoque define cuatro estilos de Liderazgo: instructor, persuasivo, participativo y delegador.</a:t>
            </a:r>
            <a:endParaRPr/>
          </a:p>
          <a:p>
            <a:pPr indent="-622300" lvl="0" marL="622300" rtl="0" algn="just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EDEDED"/>
              </a:buClr>
              <a:buSzPct val="99619"/>
              <a:buFont typeface="Noto Sans Symbols"/>
              <a:buChar char="❑"/>
            </a:pPr>
            <a:r>
              <a:rPr b="1" lang="es-ES">
                <a:latin typeface="Arial Narrow"/>
                <a:ea typeface="Arial Narrow"/>
                <a:cs typeface="Arial Narrow"/>
                <a:sym typeface="Arial Narrow"/>
              </a:rPr>
              <a:t>Estos estilos, según los autores serán más efectivos de acuerdo al grado de madurez del grupo al cual se supervisa.</a:t>
            </a:r>
            <a:endParaRPr/>
          </a:p>
          <a:p>
            <a:pPr indent="-622300" lvl="0" marL="622300" rtl="0" algn="just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EDEDED"/>
              </a:buClr>
              <a:buSzPct val="99619"/>
              <a:buFont typeface="Noto Sans Symbols"/>
              <a:buChar char="❑"/>
            </a:pPr>
            <a:r>
              <a:rPr b="1" lang="es-ES">
                <a:latin typeface="Arial Narrow"/>
                <a:ea typeface="Arial Narrow"/>
                <a:cs typeface="Arial Narrow"/>
                <a:sym typeface="Arial Narrow"/>
              </a:rPr>
              <a:t>Esta teoría permite identificar el contexto y las condiciones de madurez de un equipo de trabajo. </a:t>
            </a:r>
            <a:endParaRPr/>
          </a:p>
          <a:p>
            <a:pPr indent="-622300" lvl="0" marL="622300" rtl="0" algn="just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EDEDED"/>
              </a:buClr>
              <a:buSzPct val="99619"/>
              <a:buFont typeface="Noto Sans Symbols"/>
              <a:buChar char="❑"/>
            </a:pPr>
            <a:r>
              <a:rPr b="1" lang="es-ES">
                <a:latin typeface="Arial Narrow"/>
                <a:ea typeface="Arial Narrow"/>
                <a:cs typeface="Arial Narrow"/>
                <a:sym typeface="Arial Narrow"/>
              </a:rPr>
              <a:t>Además permite al líder desplegar un estilo de liderazgo adecuado al equipo, que lo hará más efectivo en su accionar.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25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7" name="Google Shape;627;p25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28" name="Google Shape;628;p25"/>
          <p:cNvSpPr txBox="1"/>
          <p:nvPr>
            <p:ph type="title"/>
          </p:nvPr>
        </p:nvSpPr>
        <p:spPr>
          <a:xfrm>
            <a:off x="1194666" y="82699"/>
            <a:ext cx="10916053" cy="8936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8918A"/>
              </a:buClr>
              <a:buSzPts val="4400"/>
              <a:buFont typeface="Arial"/>
              <a:buNone/>
            </a:pPr>
            <a: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  <a:t>Teoría del camino - meta</a:t>
            </a:r>
            <a:endParaRPr b="1" sz="4400">
              <a:solidFill>
                <a:srgbClr val="C89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p25"/>
          <p:cNvSpPr txBox="1"/>
          <p:nvPr>
            <p:ph idx="1" type="body"/>
          </p:nvPr>
        </p:nvSpPr>
        <p:spPr>
          <a:xfrm>
            <a:off x="1194665" y="863567"/>
            <a:ext cx="10916053" cy="74374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rPr lang="es-ES" sz="3200">
                <a:latin typeface="Arial"/>
                <a:ea typeface="Arial"/>
                <a:cs typeface="Arial"/>
                <a:sym typeface="Arial"/>
              </a:rPr>
              <a:t>                    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rPr lang="es-ES" sz="3200">
                <a:latin typeface="Arial"/>
                <a:ea typeface="Arial"/>
                <a:cs typeface="Arial"/>
                <a:sym typeface="Arial"/>
              </a:rPr>
              <a:t>                                    Se basó en: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rPr lang="es-ES" sz="3200">
                <a:latin typeface="Arial"/>
                <a:ea typeface="Arial"/>
                <a:cs typeface="Arial"/>
                <a:sym typeface="Arial"/>
              </a:rPr>
              <a:t>                   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rPr lang="es-ES" sz="3200"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Nos dice que: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EDEDED"/>
              </a:buClr>
              <a:buSzPts val="3200"/>
              <a:buNone/>
            </a:pPr>
            <a:r>
              <a:rPr lang="es-ES" sz="3200">
                <a:latin typeface="Arial"/>
                <a:ea typeface="Arial"/>
                <a:cs typeface="Arial"/>
                <a:sym typeface="Arial"/>
              </a:rPr>
              <a:t>Y su esencia radica en: </a:t>
            </a:r>
            <a:endParaRPr/>
          </a:p>
        </p:txBody>
      </p:sp>
      <p:sp>
        <p:nvSpPr>
          <p:cNvPr id="630" name="Google Shape;630;p25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31" name="Google Shape;63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25"/>
          <p:cNvSpPr/>
          <p:nvPr/>
        </p:nvSpPr>
        <p:spPr>
          <a:xfrm>
            <a:off x="8126146" y="1147631"/>
            <a:ext cx="3474770" cy="135255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s-E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Universidad Estatal de Ohio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s-E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1945</a:t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3" name="Google Shape;633;p25"/>
          <p:cNvSpPr/>
          <p:nvPr/>
        </p:nvSpPr>
        <p:spPr>
          <a:xfrm>
            <a:off x="1047750" y="5319806"/>
            <a:ext cx="11571109" cy="1087117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oto Sans Symbols"/>
              <a:buChar char="❖"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Satisfacción de las necesidades del subordinado</a:t>
            </a:r>
            <a:endParaRPr/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oto Sans Symbols"/>
              <a:buChar char="❖"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Proporcione lo necesario para su desempeño eficaz</a:t>
            </a:r>
            <a:endParaRPr/>
          </a:p>
        </p:txBody>
      </p:sp>
      <p:sp>
        <p:nvSpPr>
          <p:cNvPr id="634" name="Google Shape;634;p25"/>
          <p:cNvSpPr/>
          <p:nvPr/>
        </p:nvSpPr>
        <p:spPr>
          <a:xfrm rot="10800000">
            <a:off x="8878261" y="2602417"/>
            <a:ext cx="1222883" cy="1357263"/>
          </a:xfrm>
          <a:prstGeom prst="bentArrow">
            <a:avLst>
              <a:gd fmla="val 25000" name="adj1"/>
              <a:gd fmla="val 25000" name="adj2"/>
              <a:gd fmla="val 25000" name="adj3"/>
              <a:gd fmla="val 46091" name="adj4"/>
            </a:avLst>
          </a:prstGeom>
          <a:solidFill>
            <a:schemeClr val="accent1"/>
          </a:solidFill>
          <a:ln cap="flat" cmpd="sng" w="12700">
            <a:solidFill>
              <a:srgbClr val="2F7E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35" name="Google Shape;635;p25"/>
          <p:cNvSpPr/>
          <p:nvPr/>
        </p:nvSpPr>
        <p:spPr>
          <a:xfrm>
            <a:off x="1583339" y="984247"/>
            <a:ext cx="3849972" cy="1450053"/>
          </a:xfrm>
          <a:prstGeom prst="ellipse">
            <a:avLst/>
          </a:prstGeom>
          <a:solidFill>
            <a:schemeClr val="accent3"/>
          </a:solidFill>
          <a:ln cap="flat" cmpd="sng" w="12700">
            <a:solidFill>
              <a:srgbClr val="76973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s-E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Robert House 1971</a:t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25"/>
          <p:cNvSpPr/>
          <p:nvPr/>
        </p:nvSpPr>
        <p:spPr>
          <a:xfrm>
            <a:off x="1194664" y="2953835"/>
            <a:ext cx="7256296" cy="1483547"/>
          </a:xfrm>
          <a:prstGeom prst="homePlate">
            <a:avLst>
              <a:gd fmla="val 50000" name="adj"/>
            </a:avLst>
          </a:prstGeom>
          <a:solidFill>
            <a:schemeClr val="accent6"/>
          </a:solidFill>
          <a:ln cap="flat" cmpd="sng" w="190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oto Sans Symbols"/>
              <a:buChar char="❖"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estructura de iniciación</a:t>
            </a:r>
            <a:endParaRPr/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oto Sans Symbols"/>
              <a:buChar char="❖"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consideración </a:t>
            </a:r>
            <a:endParaRPr/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❖"/>
            </a:pPr>
            <a:r>
              <a:rPr b="0" i="0" lang="es-E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teoría de las expectativas</a:t>
            </a:r>
            <a:endParaRPr/>
          </a:p>
        </p:txBody>
      </p:sp>
      <p:sp>
        <p:nvSpPr>
          <p:cNvPr id="637" name="Google Shape;637;p25"/>
          <p:cNvSpPr/>
          <p:nvPr/>
        </p:nvSpPr>
        <p:spPr>
          <a:xfrm>
            <a:off x="6325993" y="6589937"/>
            <a:ext cx="5104535" cy="1485098"/>
          </a:xfrm>
          <a:prstGeom prst="flowChartPunchedTape">
            <a:avLst/>
          </a:prstGeom>
          <a:gradFill>
            <a:gsLst>
              <a:gs pos="0">
                <a:srgbClr val="ABD562"/>
              </a:gs>
              <a:gs pos="50000">
                <a:srgbClr val="A3D541"/>
              </a:gs>
              <a:gs pos="100000">
                <a:srgbClr val="92C332"/>
              </a:gs>
            </a:gsLst>
            <a:lin ang="5400000" scaled="0"/>
          </a:gradFill>
          <a:ln>
            <a:noFill/>
          </a:ln>
          <a:effectLst>
            <a:outerShdw blurRad="57150" rotWithShape="0" algn="ctr" dir="5400000" dist="19050">
              <a:srgbClr val="000000">
                <a:alpha val="6274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El trabajo del líder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26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3" name="Google Shape;643;p26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44" name="Google Shape;644;p26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45" name="Google Shape;645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26"/>
          <p:cNvSpPr txBox="1"/>
          <p:nvPr/>
        </p:nvSpPr>
        <p:spPr>
          <a:xfrm>
            <a:off x="1822721" y="361950"/>
            <a:ext cx="9993796" cy="12376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8918A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  <a:t>Representación de la teoría del camino - meta </a:t>
            </a:r>
            <a:endParaRPr b="1" i="0" sz="4400" u="none" cap="none" strike="noStrike">
              <a:solidFill>
                <a:srgbClr val="C89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7" name="Google Shape;647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22721" y="1859137"/>
            <a:ext cx="9993796" cy="56818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27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27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54" name="Google Shape;654;p27"/>
          <p:cNvSpPr txBox="1"/>
          <p:nvPr>
            <p:ph type="title"/>
          </p:nvPr>
        </p:nvSpPr>
        <p:spPr>
          <a:xfrm>
            <a:off x="2038350" y="194167"/>
            <a:ext cx="9886950" cy="18119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8918A"/>
              </a:buClr>
              <a:buSzPct val="100000"/>
              <a:buFont typeface="Arial"/>
              <a:buNone/>
            </a:pPr>
            <a:b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  <a:t>Comportamientos de un líder y las variables de la </a:t>
            </a:r>
            <a:r>
              <a:rPr b="1" lang="es-ES" sz="49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  <a:t>teoría del        camino - meta</a:t>
            </a:r>
            <a:b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4400">
              <a:solidFill>
                <a:srgbClr val="C89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5" name="Google Shape;655;p2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56" name="Google Shape;65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iagram&#10;&#10;Description automatically generated" id="657" name="Google Shape;657;p27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9750" y="2230505"/>
            <a:ext cx="10115550" cy="5861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28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3" name="Google Shape;663;p28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 b="0" i="0" sz="1100" u="none" cap="none" strike="noStrike">
              <a:solidFill>
                <a:srgbClr val="FFFFFF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664" name="Google Shape;664;p28"/>
          <p:cNvSpPr txBox="1"/>
          <p:nvPr>
            <p:ph type="title"/>
          </p:nvPr>
        </p:nvSpPr>
        <p:spPr>
          <a:xfrm>
            <a:off x="1970229" y="156051"/>
            <a:ext cx="9753600" cy="11704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8918A"/>
              </a:buClr>
              <a:buSzPct val="100000"/>
              <a:buFont typeface="Arial"/>
              <a:buNone/>
            </a:pPr>
            <a:b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s-ES" sz="49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  <a:t>Pronósticos basados en la teoría del camino - meta</a:t>
            </a:r>
            <a:br>
              <a:rPr b="1" lang="es-ES" sz="4400">
                <a:solidFill>
                  <a:srgbClr val="C8918A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4400">
              <a:solidFill>
                <a:srgbClr val="C89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p2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66" name="Google Shape;66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28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64456" y="1752600"/>
            <a:ext cx="10829925" cy="617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29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3" name="Google Shape;673;p29"/>
          <p:cNvSpPr txBox="1"/>
          <p:nvPr/>
        </p:nvSpPr>
        <p:spPr>
          <a:xfrm>
            <a:off x="101038" y="231324"/>
            <a:ext cx="13004800" cy="1624355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	TEORÍA CONTINGENCIALES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chemeClr val="lt1"/>
              </a:buClr>
              <a:buSzPts val="3982"/>
              <a:buFont typeface="Arial"/>
              <a:buNone/>
            </a:pPr>
            <a:r>
              <a:t/>
            </a:r>
            <a:endParaRPr b="1" i="0" sz="3982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4" name="Google Shape;674;p29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75" name="Google Shape;675;p29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76" name="Google Shape;676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29"/>
          <p:cNvSpPr txBox="1"/>
          <p:nvPr/>
        </p:nvSpPr>
        <p:spPr>
          <a:xfrm>
            <a:off x="6102221" y="2014288"/>
            <a:ext cx="69025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78" name="Google Shape;678;p29"/>
          <p:cNvSpPr txBox="1"/>
          <p:nvPr/>
        </p:nvSpPr>
        <p:spPr>
          <a:xfrm>
            <a:off x="0" y="1416622"/>
            <a:ext cx="13004800" cy="55399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orbel"/>
              <a:buNone/>
            </a:pPr>
            <a:r>
              <a:t/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orbel"/>
              <a:buNone/>
            </a:pPr>
            <a:r>
              <a:t/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1" i="0" lang="es-E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TEORÍA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1" i="0" lang="es-E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INTERCAMBIO LÍDER – MIEMBRO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1" i="0" lang="es-E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(ILM)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30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4" name="Google Shape;684;p30"/>
          <p:cNvSpPr txBox="1"/>
          <p:nvPr/>
        </p:nvSpPr>
        <p:spPr>
          <a:xfrm>
            <a:off x="101038" y="231324"/>
            <a:ext cx="13004800" cy="705129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	TEORÍA INTERCAMBIO LÍDER – MIEMBRO</a:t>
            </a:r>
            <a:endParaRPr/>
          </a:p>
        </p:txBody>
      </p:sp>
      <p:sp>
        <p:nvSpPr>
          <p:cNvPr id="685" name="Google Shape;685;p30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86" name="Google Shape;686;p30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87" name="Google Shape;687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688" name="Google Shape;688;p30"/>
          <p:cNvSpPr txBox="1"/>
          <p:nvPr/>
        </p:nvSpPr>
        <p:spPr>
          <a:xfrm>
            <a:off x="6102221" y="2014288"/>
            <a:ext cx="69025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89" name="Google Shape;689;p30"/>
          <p:cNvSpPr txBox="1"/>
          <p:nvPr/>
        </p:nvSpPr>
        <p:spPr>
          <a:xfrm>
            <a:off x="0" y="1416622"/>
            <a:ext cx="13004800" cy="3323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EL LÍDER POR PRESIONES DE TIEMPO, ESTABLECE UNA RELACIÓN MÁS ESPECIAL CON UN GRUPO PEQUEÑO DE SEGUIDORES, CREANDO DIFERENCIAS CON EL RESTO DE LOS MIEMBROS. </a:t>
            </a:r>
            <a:endParaRPr/>
          </a:p>
        </p:txBody>
      </p:sp>
      <p:sp>
        <p:nvSpPr>
          <p:cNvPr id="690" name="Google Shape;690;p30"/>
          <p:cNvSpPr txBox="1"/>
          <p:nvPr/>
        </p:nvSpPr>
        <p:spPr>
          <a:xfrm>
            <a:off x="0" y="4740609"/>
            <a:ext cx="13004800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ESTO SE MANIFIESTA AL INICIO DE LA INTERACCIÓN EN DONDE EL LÍDER EN FORMA IMPLÍCITA CATEGORIZA EN ALGÚN GRUPO A LOS MIEMBROS Y ESTA DIVISIÓN SE MANTIENE A TRAVÉS DEL TIEMPO.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31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6" name="Google Shape;696;p31"/>
          <p:cNvSpPr txBox="1"/>
          <p:nvPr/>
        </p:nvSpPr>
        <p:spPr>
          <a:xfrm>
            <a:off x="0" y="525278"/>
            <a:ext cx="13004800" cy="1624355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INTERCAMBIO LÍDER – MIEMBRO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(ILM).</a:t>
            </a:r>
            <a:endParaRPr/>
          </a:p>
        </p:txBody>
      </p:sp>
      <p:sp>
        <p:nvSpPr>
          <p:cNvPr id="697" name="Google Shape;697;p31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698" name="Google Shape;698;p31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699" name="Google Shape;699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Google Shape;700;p31"/>
          <p:cNvSpPr txBox="1"/>
          <p:nvPr/>
        </p:nvSpPr>
        <p:spPr>
          <a:xfrm>
            <a:off x="6102221" y="2014288"/>
            <a:ext cx="69025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01" name="Google Shape;701;p31"/>
          <p:cNvSpPr txBox="1"/>
          <p:nvPr/>
        </p:nvSpPr>
        <p:spPr>
          <a:xfrm>
            <a:off x="0" y="1599636"/>
            <a:ext cx="13004800" cy="52629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Corbe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Corbe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Corbe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0" i="0" lang="es-ES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EL LÍDER CATEGORIZA A SUS MIEMBROS EN 2 GRUPOS NORMALMENTE POR SIMILITUD  EN ACTITUD Y PERSONALIDAD CON ÉL O POR SU NIVEL DE COMPETENCIAS</a:t>
            </a:r>
            <a:r>
              <a:rPr b="0" i="0" lang="es-E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orbe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orbe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32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7" name="Google Shape;707;p32"/>
          <p:cNvSpPr txBox="1"/>
          <p:nvPr/>
        </p:nvSpPr>
        <p:spPr>
          <a:xfrm>
            <a:off x="0" y="389933"/>
            <a:ext cx="13004800" cy="1624355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CATEGORIZACIÓN INTERCAMBIO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991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LÍDER – MIEMBRO (ILM).</a:t>
            </a:r>
            <a:endParaRPr/>
          </a:p>
        </p:txBody>
      </p:sp>
      <p:sp>
        <p:nvSpPr>
          <p:cNvPr id="708" name="Google Shape;708;p32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09" name="Google Shape;709;p32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10" name="Google Shape;710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32"/>
          <p:cNvSpPr txBox="1"/>
          <p:nvPr/>
        </p:nvSpPr>
        <p:spPr>
          <a:xfrm>
            <a:off x="6102221" y="2014288"/>
            <a:ext cx="69025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descr="Corte Suprema informa funcionamiento del máximo tribunal en febrero de 2018  - Colegio de Abogados" id="712" name="Google Shape;712;p32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graphicFrame>
        <p:nvGraphicFramePr>
          <p:cNvPr id="713" name="Google Shape;713;p32"/>
          <p:cNvGraphicFramePr/>
          <p:nvPr/>
        </p:nvGraphicFramePr>
        <p:xfrm>
          <a:off x="101038" y="224388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{8DF026F3-B775-4EEC-99AA-6EFBFA768181}</a:tableStyleId>
              </a:tblPr>
              <a:tblGrid>
                <a:gridCol w="6451875"/>
                <a:gridCol w="6451875"/>
              </a:tblGrid>
              <a:tr h="2555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GRUPO INTERNO</a:t>
                      </a:r>
                      <a:endParaRPr b="1"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GRUPO EXTERNO</a:t>
                      </a:r>
                      <a:endParaRPr b="1"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255525"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GRUPO PEQUEÑO DE SEGUIDORES.</a:t>
                      </a:r>
                      <a:endParaRPr/>
                    </a:p>
                    <a:p>
                      <a:pPr indent="-1651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RELACIÓN ESPECIAL CON MAYOR TIEMPO .</a:t>
                      </a:r>
                      <a:endParaRPr/>
                    </a:p>
                    <a:p>
                      <a:pPr indent="-1651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HAY MAYOR CONFIANZA, PRIVILEGIOS Y ATENCIÓN.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HAY MAYORES RECOMPENSAS A EMPLEADOS, CON LOS QUE HAY UNA RELACIÓN MÁS ESTRECHA.</a:t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ESTÁ EL RESTO DE LOS SEGUIDORES.</a:t>
                      </a:r>
                      <a:endParaRPr/>
                    </a:p>
                    <a:p>
                      <a:pPr indent="-1651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TIENEN MENOR TIEMPO POR PARTE DEL LÍDER.</a:t>
                      </a:r>
                      <a:endParaRPr/>
                    </a:p>
                    <a:p>
                      <a:pPr indent="-1651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MENORES RECOMPENSAS Y RELACIÓN ES FORMAL.</a:t>
                      </a:r>
                      <a:endParaRPr/>
                    </a:p>
                    <a:p>
                      <a:pPr indent="-1651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-342900" lvl="0" marL="3429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Char char="•"/>
                      </a:pPr>
                      <a:r>
                        <a:rPr lang="es-ES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HAY CASTIGOS PARA SEGUIDORES QUE NO SE TIENE UNA RELACIÓN ESTRECHA.</a:t>
                      </a:r>
                      <a:endParaRPr sz="2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" name="Google Shape;718;p33"/>
          <p:cNvSpPr/>
          <p:nvPr/>
        </p:nvSpPr>
        <p:spPr>
          <a:xfrm>
            <a:off x="767364" y="1599636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9" name="Google Shape;719;p33"/>
          <p:cNvSpPr txBox="1"/>
          <p:nvPr/>
        </p:nvSpPr>
        <p:spPr>
          <a:xfrm>
            <a:off x="0" y="389933"/>
            <a:ext cx="13004800" cy="1317925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82"/>
              <a:buFont typeface="Arial"/>
              <a:buNone/>
            </a:pPr>
            <a:r>
              <a:rPr b="1" i="0" lang="es-ES" sz="3982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INTERCAMBIO LIDER – MIEMBRO (ILM). REFLEXIONES:</a:t>
            </a:r>
            <a:endParaRPr/>
          </a:p>
        </p:txBody>
      </p:sp>
      <p:sp>
        <p:nvSpPr>
          <p:cNvPr id="720" name="Google Shape;720;p33"/>
          <p:cNvSpPr/>
          <p:nvPr/>
        </p:nvSpPr>
        <p:spPr>
          <a:xfrm>
            <a:off x="-12038" y="8662261"/>
            <a:ext cx="13016838" cy="1080185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21" name="Google Shape;721;p33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22" name="Google Shape;72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723" name="Google Shape;723;p33"/>
          <p:cNvSpPr txBox="1"/>
          <p:nvPr/>
        </p:nvSpPr>
        <p:spPr>
          <a:xfrm>
            <a:off x="6102221" y="2014288"/>
            <a:ext cx="690257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descr="Corte Suprema informa funcionamiento del máximo tribunal en febrero de 2018  - Colegio de Abogados" id="724" name="Google Shape;724;p33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25" name="Google Shape;725;p33"/>
          <p:cNvSpPr txBox="1"/>
          <p:nvPr/>
        </p:nvSpPr>
        <p:spPr>
          <a:xfrm>
            <a:off x="-12038" y="1772816"/>
            <a:ext cx="13016838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 SI BIEN EL LÍDER ELIGE DONDE QUEDA CADA SEGUIDOR, SON ESTOS ÚLTIMOS QUIENES CON SU CARACTERÍSTICAS INDUCEN LA DECISIÓN”.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726" name="Google Shape;726;p33"/>
          <p:cNvSpPr txBox="1"/>
          <p:nvPr/>
        </p:nvSpPr>
        <p:spPr>
          <a:xfrm>
            <a:off x="-12038" y="3600450"/>
            <a:ext cx="13016838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“LOS LÍDERES INVIERTEN SUS RECURSOS EN GRUPO INTERIOR, DEDIDO A QUE SABE QUE SON MÁS COMPETENTES Y LOGRARÁN MEJORES DESEMPEÑOS”.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7" name="Google Shape;727;p33"/>
          <p:cNvSpPr txBox="1"/>
          <p:nvPr/>
        </p:nvSpPr>
        <p:spPr>
          <a:xfrm>
            <a:off x="155575" y="5829300"/>
            <a:ext cx="12849225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orbel"/>
              <a:buNone/>
            </a:pPr>
            <a:r>
              <a:t/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s-E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“LAS INVESTIGACIONES HAN DEMOSTRADO QUE MIEMBROS DEL GRUPO INTERIOR TIENEN MEJORES RENDIMIENTOS, COOPERACIÓN Y SATISFACCIÓN CON SUS SUPERIORES”.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34"/>
          <p:cNvSpPr/>
          <p:nvPr/>
        </p:nvSpPr>
        <p:spPr>
          <a:xfrm>
            <a:off x="710826" y="1833518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3" name="Google Shape;733;p34"/>
          <p:cNvSpPr txBox="1"/>
          <p:nvPr/>
        </p:nvSpPr>
        <p:spPr>
          <a:xfrm>
            <a:off x="0" y="389933"/>
            <a:ext cx="13004800" cy="1785104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 de la Decisión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Modelo de la Participación del Líder</a:t>
            </a:r>
            <a:endParaRPr b="0" i="0" sz="36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4" name="Google Shape;734;p34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35" name="Google Shape;735;p34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36" name="Google Shape;73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Un hombre con traje formal&#10;&#10;Descripción generada automáticamente" id="737" name="Google Shape;737;p34"/>
          <p:cNvPicPr preferRelativeResize="0"/>
          <p:nvPr/>
        </p:nvPicPr>
        <p:blipFill rotWithShape="1">
          <a:blip r:embed="rId4">
            <a:alphaModFix/>
          </a:blip>
          <a:srcRect b="0" l="0" r="6174" t="0"/>
          <a:stretch/>
        </p:blipFill>
        <p:spPr>
          <a:xfrm>
            <a:off x="3236258" y="2258373"/>
            <a:ext cx="2760041" cy="33879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en blanco y negro de un hombre con traje y corbata&#10;&#10;Descripción generada automáticamente" id="738" name="Google Shape;738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19163" y="2258373"/>
            <a:ext cx="2540966" cy="33879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9" name="Google Shape;739;p34"/>
          <p:cNvGrpSpPr/>
          <p:nvPr/>
        </p:nvGrpSpPr>
        <p:grpSpPr>
          <a:xfrm>
            <a:off x="1349634" y="6123517"/>
            <a:ext cx="9938514" cy="1993492"/>
            <a:chOff x="638808" y="1013"/>
            <a:chExt cx="9938514" cy="1993492"/>
          </a:xfrm>
        </p:grpSpPr>
        <p:sp>
          <p:nvSpPr>
            <p:cNvPr id="740" name="Google Shape;740;p34"/>
            <p:cNvSpPr/>
            <p:nvPr/>
          </p:nvSpPr>
          <p:spPr>
            <a:xfrm>
              <a:off x="638808" y="1013"/>
              <a:ext cx="5168606" cy="1993492"/>
            </a:xfrm>
            <a:prstGeom prst="ellipse">
              <a:avLst/>
            </a:prstGeom>
            <a:solidFill>
              <a:srgbClr val="3EAEBD">
                <a:alpha val="49803"/>
              </a:srgbClr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1" name="Google Shape;741;p34"/>
            <p:cNvSpPr txBox="1"/>
            <p:nvPr/>
          </p:nvSpPr>
          <p:spPr>
            <a:xfrm>
              <a:off x="1395733" y="292953"/>
              <a:ext cx="3654756" cy="14096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6975" lIns="109700" spcFirstLastPara="1" rIns="109700" wrap="square" tIns="469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700"/>
                <a:buFont typeface="Corbel"/>
                <a:buNone/>
              </a:pPr>
              <a:r>
                <a:rPr b="0" i="0" lang="es-ES" sz="37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Comportamiento de liderazgo</a:t>
              </a:r>
              <a:endParaRPr b="0" i="0" sz="37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742" name="Google Shape;742;p34"/>
            <p:cNvSpPr/>
            <p:nvPr/>
          </p:nvSpPr>
          <p:spPr>
            <a:xfrm>
              <a:off x="5408716" y="1013"/>
              <a:ext cx="5168606" cy="1993492"/>
            </a:xfrm>
            <a:prstGeom prst="ellipse">
              <a:avLst/>
            </a:prstGeom>
            <a:solidFill>
              <a:srgbClr val="3EAEBD">
                <a:alpha val="49803"/>
              </a:srgbClr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3" name="Google Shape;743;p34"/>
            <p:cNvSpPr txBox="1"/>
            <p:nvPr/>
          </p:nvSpPr>
          <p:spPr>
            <a:xfrm>
              <a:off x="6165641" y="292953"/>
              <a:ext cx="3654756" cy="14096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109700" spcFirstLastPara="1" rIns="1097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300"/>
                <a:buFont typeface="Corbel"/>
                <a:buNone/>
              </a:pPr>
              <a:r>
                <a:rPr b="0" i="0" lang="es-ES" sz="33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Participación de toma de decisiones</a:t>
              </a:r>
              <a:endParaRPr b="0" i="0" sz="33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7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35"/>
          <p:cNvSpPr/>
          <p:nvPr/>
        </p:nvSpPr>
        <p:spPr>
          <a:xfrm>
            <a:off x="710826" y="1833518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9" name="Google Shape;749;p35"/>
          <p:cNvSpPr txBox="1"/>
          <p:nvPr/>
        </p:nvSpPr>
        <p:spPr>
          <a:xfrm>
            <a:off x="0" y="389933"/>
            <a:ext cx="13004800" cy="1785104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 de la Decisión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Modelo de la Participación del Líder</a:t>
            </a:r>
            <a:endParaRPr b="0" i="0" sz="36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0" name="Google Shape;750;p35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51" name="Google Shape;751;p35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52" name="Google Shape;75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áfico, Diagrama&#10;&#10;Descripción generada automáticamente" id="753" name="Google Shape;753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71168" y="2375446"/>
            <a:ext cx="8462463" cy="58348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áfico&#10;&#10;Descripción generada automáticamente" id="754" name="Google Shape;754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815851" y="2362304"/>
            <a:ext cx="9361059" cy="58479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36"/>
          <p:cNvSpPr/>
          <p:nvPr/>
        </p:nvSpPr>
        <p:spPr>
          <a:xfrm>
            <a:off x="710826" y="1833518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0" name="Google Shape;760;p36"/>
          <p:cNvSpPr txBox="1"/>
          <p:nvPr/>
        </p:nvSpPr>
        <p:spPr>
          <a:xfrm>
            <a:off x="0" y="389933"/>
            <a:ext cx="13004800" cy="1785104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 de la Decisión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Modelo de la Participación del Líder</a:t>
            </a:r>
            <a:endParaRPr b="0" i="0" sz="36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1" name="Google Shape;761;p36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62" name="Google Shape;762;p36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63" name="Google Shape;763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36"/>
          <p:cNvPicPr preferRelativeResize="0"/>
          <p:nvPr/>
        </p:nvPicPr>
        <p:blipFill rotWithShape="1">
          <a:blip r:embed="rId4">
            <a:alphaModFix/>
          </a:blip>
          <a:srcRect b="8564" l="0" r="0" t="0"/>
          <a:stretch/>
        </p:blipFill>
        <p:spPr>
          <a:xfrm>
            <a:off x="1738858" y="2325202"/>
            <a:ext cx="9515045" cy="5892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5" name="Google Shape;765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2864" y="2396001"/>
            <a:ext cx="11926697" cy="5119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66" name="Google Shape;766;p3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39750" y="2281237"/>
            <a:ext cx="11925300" cy="519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0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37"/>
          <p:cNvSpPr/>
          <p:nvPr/>
        </p:nvSpPr>
        <p:spPr>
          <a:xfrm>
            <a:off x="710826" y="1833518"/>
            <a:ext cx="11571110" cy="7123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60"/>
              <a:buFont typeface="Corbel"/>
              <a:buNone/>
            </a:pPr>
            <a:r>
              <a:t/>
            </a:r>
            <a:endParaRPr b="0" i="0" sz="25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2" name="Google Shape;772;p37"/>
          <p:cNvSpPr txBox="1"/>
          <p:nvPr/>
        </p:nvSpPr>
        <p:spPr>
          <a:xfrm>
            <a:off x="0" y="389933"/>
            <a:ext cx="13004800" cy="1785104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 de la Decisión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Modelo de la Participación del Líder</a:t>
            </a:r>
            <a:endParaRPr b="0" i="0" sz="36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3" name="Google Shape;773;p37"/>
          <p:cNvSpPr/>
          <p:nvPr/>
        </p:nvSpPr>
        <p:spPr>
          <a:xfrm>
            <a:off x="-12038" y="8301037"/>
            <a:ext cx="13016838" cy="1441410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74" name="Google Shape;774;p37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75" name="Google Shape;775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8611" y="156051"/>
            <a:ext cx="1631950" cy="1443585"/>
          </a:xfrm>
          <a:prstGeom prst="rect">
            <a:avLst/>
          </a:prstGeom>
          <a:noFill/>
          <a:ln>
            <a:noFill/>
          </a:ln>
        </p:spPr>
      </p:pic>
      <p:sp>
        <p:nvSpPr>
          <p:cNvPr id="776" name="Google Shape;776;p37"/>
          <p:cNvSpPr txBox="1"/>
          <p:nvPr/>
        </p:nvSpPr>
        <p:spPr>
          <a:xfrm>
            <a:off x="894080" y="2408919"/>
            <a:ext cx="11072191" cy="72019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sng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Ventajas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Múltiples puntos de vista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Mayor motivación, implicación y compromiso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Ayuda a elegir estilo de liderazgo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orbe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orbel"/>
              <a:buNone/>
            </a:pPr>
            <a:r>
              <a:rPr b="0" i="0" lang="es-ES" sz="4200" u="sng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Críticas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Modelo complejo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Omite variables importantes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Char char="•"/>
            </a:pPr>
            <a:r>
              <a:rPr b="0" i="0" lang="es-ES" sz="4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Resultados sobre participación del líder</a:t>
            </a:r>
            <a:endParaRPr/>
          </a:p>
          <a:p>
            <a:pPr indent="-3048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-3048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None/>
            </a:pPr>
            <a:r>
              <a:t/>
            </a:r>
            <a:endParaRPr b="0" i="0" sz="42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76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p38"/>
          <p:cNvSpPr txBox="1"/>
          <p:nvPr/>
        </p:nvSpPr>
        <p:spPr>
          <a:xfrm>
            <a:off x="-12038" y="28769"/>
            <a:ext cx="13004800" cy="769441"/>
          </a:xfrm>
          <a:prstGeom prst="rect">
            <a:avLst/>
          </a:prstGeom>
          <a:solidFill>
            <a:schemeClr val="dk1">
              <a:alpha val="31764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s-E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Teorías del liderazgo</a:t>
            </a:r>
            <a:endParaRPr/>
          </a:p>
        </p:txBody>
      </p:sp>
      <p:sp>
        <p:nvSpPr>
          <p:cNvPr id="783" name="Google Shape;783;p38"/>
          <p:cNvSpPr/>
          <p:nvPr/>
        </p:nvSpPr>
        <p:spPr>
          <a:xfrm>
            <a:off x="-12038" y="8904247"/>
            <a:ext cx="13016838" cy="886326"/>
          </a:xfrm>
          <a:prstGeom prst="rect">
            <a:avLst/>
          </a:prstGeom>
          <a:solidFill>
            <a:srgbClr val="001848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Font typeface="Century"/>
              <a:buNone/>
            </a:pPr>
            <a:r>
              <a:rPr b="1" i="0" lang="es-ES" sz="14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100"/>
              <a:buFont typeface="Century"/>
              <a:buNone/>
            </a:pPr>
            <a:r>
              <a:rPr b="0" i="0" lang="es-ES" sz="1100" u="none" cap="none" strike="noStrike">
                <a:solidFill>
                  <a:srgbClr val="FFFF00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784" name="Google Shape;784;p38"/>
          <p:cNvSpPr txBox="1"/>
          <p:nvPr>
            <p:ph idx="12" type="sldNum"/>
          </p:nvPr>
        </p:nvSpPr>
        <p:spPr>
          <a:xfrm>
            <a:off x="9184640" y="9040144"/>
            <a:ext cx="2926080" cy="519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200"/>
              <a:buFont typeface="Corbel"/>
              <a:buNone/>
            </a:pPr>
            <a:fld id="{00000000-1234-1234-1234-123412341234}" type="slidenum">
              <a:rPr lang="es-ES">
                <a:solidFill>
                  <a:srgbClr val="EDEDED"/>
                </a:solidFill>
              </a:rPr>
              <a:t>‹#›</a:t>
            </a:fld>
            <a:endParaRPr>
              <a:solidFill>
                <a:srgbClr val="EDEDED"/>
              </a:solidFill>
            </a:endParaRPr>
          </a:p>
        </p:txBody>
      </p:sp>
      <p:pic>
        <p:nvPicPr>
          <p:cNvPr id="785" name="Google Shape;785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5388" y="-174954"/>
            <a:ext cx="1631950" cy="14435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6" name="Google Shape;786;p38"/>
          <p:cNvGrpSpPr/>
          <p:nvPr/>
        </p:nvGrpSpPr>
        <p:grpSpPr>
          <a:xfrm>
            <a:off x="495342" y="1268631"/>
            <a:ext cx="5658130" cy="7098440"/>
            <a:chOff x="375466" y="1472354"/>
            <a:chExt cx="5658130" cy="7098440"/>
          </a:xfrm>
        </p:grpSpPr>
        <p:pic>
          <p:nvPicPr>
            <p:cNvPr id="787" name="Google Shape;787;p38"/>
            <p:cNvPicPr preferRelativeResize="0"/>
            <p:nvPr/>
          </p:nvPicPr>
          <p:blipFill rotWithShape="1">
            <a:blip r:embed="rId4">
              <a:alphaModFix/>
            </a:blip>
            <a:srcRect b="1637" l="0" r="0" t="1431"/>
            <a:stretch/>
          </p:blipFill>
          <p:spPr>
            <a:xfrm>
              <a:off x="375466" y="1472354"/>
              <a:ext cx="5658130" cy="70984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88" name="Google Shape;788;p38"/>
            <p:cNvPicPr preferRelativeResize="0"/>
            <p:nvPr/>
          </p:nvPicPr>
          <p:blipFill rotWithShape="1">
            <a:blip r:embed="rId4">
              <a:alphaModFix/>
            </a:blip>
            <a:srcRect b="24962" l="28058" r="32385" t="68700"/>
            <a:stretch/>
          </p:blipFill>
          <p:spPr>
            <a:xfrm>
              <a:off x="2085414" y="7815052"/>
              <a:ext cx="2238234" cy="4640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89" name="Google Shape;789;p38"/>
          <p:cNvSpPr txBox="1"/>
          <p:nvPr/>
        </p:nvSpPr>
        <p:spPr>
          <a:xfrm>
            <a:off x="44964" y="8189764"/>
            <a:ext cx="658504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rbel"/>
              <a:buNone/>
            </a:pPr>
            <a:r>
              <a:rPr b="0" i="0" lang="es-ES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Comportamiento organizacional, 13va Edición – Stephen P. Robbins </a:t>
            </a:r>
            <a:endParaRPr b="0" i="0" sz="16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790" name="Google Shape;790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94202" y="1287621"/>
            <a:ext cx="5567625" cy="707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3_Profundidad">
  <a:themeElements>
    <a:clrScheme name="Profundidad">
      <a:dk1>
        <a:srgbClr val="000000"/>
      </a:dk1>
      <a:lt1>
        <a:srgbClr val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Profundidad">
  <a:themeElements>
    <a:clrScheme name="Profundidad">
      <a:dk1>
        <a:srgbClr val="000000"/>
      </a:dk1>
      <a:lt1>
        <a:srgbClr val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mario ormeño</dc:creator>
</cp:coreProperties>
</file>