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61" r:id="rId2"/>
    <p:sldId id="274" r:id="rId3"/>
    <p:sldId id="275" r:id="rId4"/>
    <p:sldId id="276" r:id="rId5"/>
    <p:sldId id="271" r:id="rId6"/>
    <p:sldId id="272" r:id="rId7"/>
    <p:sldId id="273" r:id="rId8"/>
    <p:sldId id="277" r:id="rId9"/>
    <p:sldId id="278" r:id="rId10"/>
    <p:sldId id="279" r:id="rId11"/>
    <p:sldId id="280" r:id="rId12"/>
    <p:sldId id="281" r:id="rId13"/>
    <p:sldId id="282" r:id="rId14"/>
    <p:sldId id="283" r:id="rId15"/>
    <p:sldId id="284" r:id="rId16"/>
    <p:sldId id="285" r:id="rId17"/>
    <p:sldId id="286" r:id="rId18"/>
    <p:sldId id="287" r:id="rId19"/>
    <p:sldId id="288" r:id="rId20"/>
    <p:sldId id="289" r:id="rId21"/>
    <p:sldId id="290" r:id="rId22"/>
    <p:sldId id="291" r:id="rId23"/>
    <p:sldId id="292" r:id="rId24"/>
    <p:sldId id="293" r:id="rId25"/>
    <p:sldId id="294" r:id="rId26"/>
    <p:sldId id="295" r:id="rId27"/>
    <p:sldId id="296" r:id="rId28"/>
    <p:sldId id="297" r:id="rId29"/>
    <p:sldId id="298" r:id="rId30"/>
    <p:sldId id="299" r:id="rId31"/>
    <p:sldId id="300" r:id="rId32"/>
    <p:sldId id="301" r:id="rId33"/>
    <p:sldId id="302" r:id="rId34"/>
    <p:sldId id="303" r:id="rId35"/>
    <p:sldId id="305" r:id="rId36"/>
    <p:sldId id="304" r:id="rId37"/>
    <p:sldId id="306" r:id="rId38"/>
    <p:sldId id="307" r:id="rId39"/>
    <p:sldId id="308" r:id="rId40"/>
    <p:sldId id="309" r:id="rId41"/>
    <p:sldId id="310" r:id="rId42"/>
    <p:sldId id="311" r:id="rId43"/>
    <p:sldId id="270" r:id="rId4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ción predeterminada" id="{C4529AE5-FECB-E348-8302-15285C0CDCCD}">
          <p14:sldIdLst>
            <p14:sldId id="261"/>
            <p14:sldId id="274"/>
            <p14:sldId id="275"/>
            <p14:sldId id="276"/>
            <p14:sldId id="271"/>
            <p14:sldId id="272"/>
            <p14:sldId id="273"/>
            <p14:sldId id="277"/>
            <p14:sldId id="278"/>
            <p14:sldId id="279"/>
            <p14:sldId id="280"/>
            <p14:sldId id="281"/>
            <p14:sldId id="282"/>
            <p14:sldId id="283"/>
            <p14:sldId id="284"/>
            <p14:sldId id="285"/>
            <p14:sldId id="286"/>
            <p14:sldId id="287"/>
            <p14:sldId id="288"/>
            <p14:sldId id="289"/>
            <p14:sldId id="290"/>
            <p14:sldId id="291"/>
            <p14:sldId id="292"/>
            <p14:sldId id="293"/>
            <p14:sldId id="294"/>
            <p14:sldId id="295"/>
            <p14:sldId id="296"/>
            <p14:sldId id="297"/>
            <p14:sldId id="298"/>
            <p14:sldId id="299"/>
            <p14:sldId id="300"/>
            <p14:sldId id="301"/>
            <p14:sldId id="302"/>
            <p14:sldId id="303"/>
            <p14:sldId id="305"/>
            <p14:sldId id="304"/>
            <p14:sldId id="306"/>
            <p14:sldId id="307"/>
            <p14:sldId id="308"/>
            <p14:sldId id="309"/>
            <p14:sldId id="310"/>
            <p14:sldId id="311"/>
            <p14:sldId id="270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566"/>
    <p:restoredTop sz="94686"/>
  </p:normalViewPr>
  <p:slideViewPr>
    <p:cSldViewPr snapToGrid="0" snapToObjects="1">
      <p:cViewPr varScale="1">
        <p:scale>
          <a:sx n="67" d="100"/>
          <a:sy n="67" d="100"/>
        </p:scale>
        <p:origin x="184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C4A85DB-C04E-2D45-B404-BE7A4C424EAF}" type="doc">
      <dgm:prSet loTypeId="urn:microsoft.com/office/officeart/2005/8/layout/chevron2" loCatId="" qsTypeId="urn:microsoft.com/office/officeart/2005/8/quickstyle/3d2" qsCatId="3D" csTypeId="urn:microsoft.com/office/officeart/2005/8/colors/accent2_2" csCatId="accent2" phldr="1"/>
      <dgm:spPr/>
      <dgm:t>
        <a:bodyPr/>
        <a:lstStyle/>
        <a:p>
          <a:endParaRPr lang="es-ES"/>
        </a:p>
      </dgm:t>
    </dgm:pt>
    <dgm:pt modelId="{2B7EF38E-E7B1-7142-82E6-99AD27B6CDC4}">
      <dgm:prSet phldrT="[Texto]"/>
      <dgm:spPr/>
      <dgm:t>
        <a:bodyPr/>
        <a:lstStyle/>
        <a:p>
          <a:r>
            <a:rPr lang="es-ES" dirty="0"/>
            <a:t>FUERZAS ECONÓMICAS</a:t>
          </a:r>
        </a:p>
      </dgm:t>
    </dgm:pt>
    <dgm:pt modelId="{42F59CE0-2AA2-DD45-AEA2-7F0CFD81226B}" type="sibTrans" cxnId="{A1F93F44-8D76-0941-907E-3968D92900E1}">
      <dgm:prSet/>
      <dgm:spPr/>
      <dgm:t>
        <a:bodyPr/>
        <a:lstStyle/>
        <a:p>
          <a:endParaRPr lang="es-ES"/>
        </a:p>
      </dgm:t>
    </dgm:pt>
    <dgm:pt modelId="{ADCFA01C-3213-5142-9A1D-C27EB0240DA7}" type="parTrans" cxnId="{A1F93F44-8D76-0941-907E-3968D92900E1}">
      <dgm:prSet/>
      <dgm:spPr/>
      <dgm:t>
        <a:bodyPr/>
        <a:lstStyle/>
        <a:p>
          <a:endParaRPr lang="es-ES"/>
        </a:p>
      </dgm:t>
    </dgm:pt>
    <dgm:pt modelId="{AA36FDEB-CB12-0648-882F-2FE06AFC2180}">
      <dgm:prSet phldrT="[Texto]"/>
      <dgm:spPr/>
      <dgm:t>
        <a:bodyPr/>
        <a:lstStyle/>
        <a:p>
          <a:r>
            <a:rPr lang="es-ES" dirty="0"/>
            <a:t>FUERZAS SOCIALES</a:t>
          </a:r>
        </a:p>
      </dgm:t>
    </dgm:pt>
    <dgm:pt modelId="{6726B79E-FED2-8140-96EB-33A11C268EAB}" type="sibTrans" cxnId="{D6A585FF-C97D-1D4F-A395-FB3553BFE66D}">
      <dgm:prSet/>
      <dgm:spPr/>
      <dgm:t>
        <a:bodyPr/>
        <a:lstStyle/>
        <a:p>
          <a:endParaRPr lang="es-ES"/>
        </a:p>
      </dgm:t>
    </dgm:pt>
    <dgm:pt modelId="{E16E98E2-541D-E343-9ABB-3130139DCDB8}" type="parTrans" cxnId="{D6A585FF-C97D-1D4F-A395-FB3553BFE66D}">
      <dgm:prSet/>
      <dgm:spPr/>
      <dgm:t>
        <a:bodyPr/>
        <a:lstStyle/>
        <a:p>
          <a:endParaRPr lang="es-ES"/>
        </a:p>
      </dgm:t>
    </dgm:pt>
    <dgm:pt modelId="{67CE147C-7785-B84B-9572-046EA9CF56D0}">
      <dgm:prSet phldrT="[Texto]"/>
      <dgm:spPr/>
      <dgm:t>
        <a:bodyPr/>
        <a:lstStyle/>
        <a:p>
          <a:r>
            <a:rPr lang="es-ES" dirty="0"/>
            <a:t>FUERZAS POLÍTICAS</a:t>
          </a:r>
        </a:p>
      </dgm:t>
    </dgm:pt>
    <dgm:pt modelId="{EDDF50B4-3A14-9B4E-902C-78CE421F2D17}" type="sibTrans" cxnId="{3D2694C6-B140-354A-8E5E-B832EEDDB6C1}">
      <dgm:prSet/>
      <dgm:spPr/>
      <dgm:t>
        <a:bodyPr/>
        <a:lstStyle/>
        <a:p>
          <a:endParaRPr lang="es-ES"/>
        </a:p>
      </dgm:t>
    </dgm:pt>
    <dgm:pt modelId="{4527412C-F177-9A44-BCA1-8E321D64E253}" type="parTrans" cxnId="{3D2694C6-B140-354A-8E5E-B832EEDDB6C1}">
      <dgm:prSet/>
      <dgm:spPr/>
      <dgm:t>
        <a:bodyPr/>
        <a:lstStyle/>
        <a:p>
          <a:endParaRPr lang="es-ES"/>
        </a:p>
      </dgm:t>
    </dgm:pt>
    <dgm:pt modelId="{1FB2555F-839E-AD45-82FF-A228FA40E92F}">
      <dgm:prSet phldrT="[Texto]" custT="1"/>
      <dgm:spPr/>
      <dgm:t>
        <a:bodyPr/>
        <a:lstStyle/>
        <a:p>
          <a:r>
            <a:rPr lang="es-ES" sz="1600" dirty="0"/>
            <a:t>Las regulaciones gubernamentales y las políticas comerciales, afectan las áreas de análisis ambiental, diseño, estructura organizacional y derechos de los empleados. </a:t>
          </a:r>
        </a:p>
      </dgm:t>
    </dgm:pt>
    <dgm:pt modelId="{69E00538-3F0D-EC4A-8E54-81F159A1CBF6}" type="sibTrans" cxnId="{0A445944-D5A9-0543-90EB-99FC9C721124}">
      <dgm:prSet/>
      <dgm:spPr/>
      <dgm:t>
        <a:bodyPr/>
        <a:lstStyle/>
        <a:p>
          <a:endParaRPr lang="es-ES"/>
        </a:p>
      </dgm:t>
    </dgm:pt>
    <dgm:pt modelId="{3CCECBF5-24FA-4540-BE2D-D3DEBA5F4794}" type="parTrans" cxnId="{0A445944-D5A9-0543-90EB-99FC9C721124}">
      <dgm:prSet/>
      <dgm:spPr/>
      <dgm:t>
        <a:bodyPr/>
        <a:lstStyle/>
        <a:p>
          <a:endParaRPr lang="es-ES"/>
        </a:p>
      </dgm:t>
    </dgm:pt>
    <dgm:pt modelId="{7F0F8231-8B12-104D-8622-B16B24E682D9}">
      <dgm:prSet/>
      <dgm:spPr/>
      <dgm:t>
        <a:bodyPr/>
        <a:lstStyle/>
        <a:p>
          <a:r>
            <a:rPr lang="es-ES" dirty="0"/>
            <a:t>Pueden ser la forma de las normas sociales derivadas de los valores y creencias de las personas en una sociedad. </a:t>
          </a:r>
        </a:p>
      </dgm:t>
    </dgm:pt>
    <dgm:pt modelId="{E0C31484-042A-454D-909A-9343BD496ED0}" type="parTrans" cxnId="{2F7A890F-0C08-734C-B656-0C54B22443E0}">
      <dgm:prSet/>
      <dgm:spPr/>
      <dgm:t>
        <a:bodyPr/>
        <a:lstStyle/>
        <a:p>
          <a:endParaRPr lang="es-ES"/>
        </a:p>
      </dgm:t>
    </dgm:pt>
    <dgm:pt modelId="{EADE8926-3D34-6E4B-B10B-49CBAB511B5C}" type="sibTrans" cxnId="{2F7A890F-0C08-734C-B656-0C54B22443E0}">
      <dgm:prSet/>
      <dgm:spPr/>
      <dgm:t>
        <a:bodyPr/>
        <a:lstStyle/>
        <a:p>
          <a:endParaRPr lang="es-ES"/>
        </a:p>
      </dgm:t>
    </dgm:pt>
    <dgm:pt modelId="{93755DA2-5836-8D48-8073-7D918D856B87}">
      <dgm:prSet/>
      <dgm:spPr/>
      <dgm:t>
        <a:bodyPr/>
        <a:lstStyle/>
        <a:p>
          <a:r>
            <a:rPr lang="es-ES" dirty="0"/>
            <a:t>Estas fuerzas son responsables de la formación de la economía de mercado base y otros conceptos, como la propiedad privada, la libertad económica y los mercados competitivos. </a:t>
          </a:r>
        </a:p>
      </dgm:t>
    </dgm:pt>
    <dgm:pt modelId="{EB476F3F-070C-0640-9DBA-4A7A1B8080C4}" type="parTrans" cxnId="{0EFEAA1D-3BB1-884F-B286-934BA0A30D77}">
      <dgm:prSet/>
      <dgm:spPr/>
      <dgm:t>
        <a:bodyPr/>
        <a:lstStyle/>
        <a:p>
          <a:endParaRPr lang="es-ES"/>
        </a:p>
      </dgm:t>
    </dgm:pt>
    <dgm:pt modelId="{5E926802-320D-F444-87F6-933A55AC07FA}" type="sibTrans" cxnId="{0EFEAA1D-3BB1-884F-B286-934BA0A30D77}">
      <dgm:prSet/>
      <dgm:spPr/>
      <dgm:t>
        <a:bodyPr/>
        <a:lstStyle/>
        <a:p>
          <a:endParaRPr lang="es-ES"/>
        </a:p>
      </dgm:t>
    </dgm:pt>
    <dgm:pt modelId="{C9625B6F-6731-164C-86A1-AE6837ADA454}">
      <dgm:prSet phldrT="[Texto]" custT="1"/>
      <dgm:spPr/>
      <dgm:t>
        <a:bodyPr/>
        <a:lstStyle/>
        <a:p>
          <a:r>
            <a:rPr lang="es-ES" sz="1600" dirty="0"/>
            <a:t>La presión política tiene un gran impacto en la gestión de las organizaciones, ya que los derechos de los clientes, proveedores, trabajadores, acreedores, propietarios y otros segmentos, siguen cambiando con respecto al entorno político de un país.</a:t>
          </a:r>
        </a:p>
      </dgm:t>
    </dgm:pt>
    <dgm:pt modelId="{8CE8C7F9-33F8-A54D-8102-620D4D60F11A}" type="parTrans" cxnId="{7A1C712D-3A86-BB4C-9993-D199318EF7B5}">
      <dgm:prSet/>
      <dgm:spPr/>
      <dgm:t>
        <a:bodyPr/>
        <a:lstStyle/>
        <a:p>
          <a:endParaRPr lang="es-ES"/>
        </a:p>
      </dgm:t>
    </dgm:pt>
    <dgm:pt modelId="{A9BD8CAE-90C8-4945-98E3-2BC5D62686D9}" type="sibTrans" cxnId="{7A1C712D-3A86-BB4C-9993-D199318EF7B5}">
      <dgm:prSet/>
      <dgm:spPr/>
      <dgm:t>
        <a:bodyPr/>
        <a:lstStyle/>
        <a:p>
          <a:endParaRPr lang="es-ES"/>
        </a:p>
      </dgm:t>
    </dgm:pt>
    <dgm:pt modelId="{041C3265-51D3-824E-8811-AEBD3DF4182F}">
      <dgm:prSet/>
      <dgm:spPr/>
      <dgm:t>
        <a:bodyPr/>
        <a:lstStyle/>
        <a:p>
          <a:r>
            <a:rPr lang="es-ES" dirty="0"/>
            <a:t>Las personas interactúan entre sí sobre la base de estas normas. </a:t>
          </a:r>
        </a:p>
      </dgm:t>
    </dgm:pt>
    <dgm:pt modelId="{E95196CB-05E9-9F47-A999-E9B5587A6190}" type="parTrans" cxnId="{71D50488-3CB7-1E42-8A92-2E7D03F59A7B}">
      <dgm:prSet/>
      <dgm:spPr/>
      <dgm:t>
        <a:bodyPr/>
        <a:lstStyle/>
        <a:p>
          <a:endParaRPr lang="es-ES"/>
        </a:p>
      </dgm:t>
    </dgm:pt>
    <dgm:pt modelId="{47BDAE18-3EFB-0941-B5EF-9874287E2E23}" type="sibTrans" cxnId="{71D50488-3CB7-1E42-8A92-2E7D03F59A7B}">
      <dgm:prSet/>
      <dgm:spPr/>
      <dgm:t>
        <a:bodyPr/>
        <a:lstStyle/>
        <a:p>
          <a:endParaRPr lang="es-ES"/>
        </a:p>
      </dgm:t>
    </dgm:pt>
    <dgm:pt modelId="{92B39679-691D-7842-863E-9CAF3B30DB54}">
      <dgm:prSet/>
      <dgm:spPr/>
      <dgm:t>
        <a:bodyPr/>
        <a:lstStyle/>
        <a:p>
          <a:r>
            <a:rPr lang="es-ES" dirty="0"/>
            <a:t>Del mismo modo, los contratos sociales también se forman entre las organizaciones y sus trabajadores, acreedores, inversores y clientes.</a:t>
          </a:r>
        </a:p>
      </dgm:t>
    </dgm:pt>
    <dgm:pt modelId="{45CA5EF6-4492-7F4F-95A7-50FC8FFD06C9}" type="parTrans" cxnId="{A30F1BCC-6740-9D4D-9DBB-D0F81CBB5C5E}">
      <dgm:prSet/>
      <dgm:spPr/>
      <dgm:t>
        <a:bodyPr/>
        <a:lstStyle/>
        <a:p>
          <a:endParaRPr lang="es-ES"/>
        </a:p>
      </dgm:t>
    </dgm:pt>
    <dgm:pt modelId="{9519BC66-41A7-2745-BB40-F14699208130}" type="sibTrans" cxnId="{A30F1BCC-6740-9D4D-9DBB-D0F81CBB5C5E}">
      <dgm:prSet/>
      <dgm:spPr/>
      <dgm:t>
        <a:bodyPr/>
        <a:lstStyle/>
        <a:p>
          <a:endParaRPr lang="es-ES"/>
        </a:p>
      </dgm:t>
    </dgm:pt>
    <dgm:pt modelId="{68843270-3360-3844-9F1C-63DD879D8560}">
      <dgm:prSet/>
      <dgm:spPr/>
      <dgm:t>
        <a:bodyPr/>
        <a:lstStyle/>
        <a:p>
          <a:r>
            <a:rPr lang="es-ES" dirty="0"/>
            <a:t>Estas fuerzas también juegan un papel importante en la determinación de la distribución de bienes y servicios en una sociedad.</a:t>
          </a:r>
        </a:p>
      </dgm:t>
    </dgm:pt>
    <dgm:pt modelId="{7432BA28-19DB-D941-AE2F-0468DFFF5182}" type="parTrans" cxnId="{09CFB0F1-D24D-3A47-A8E1-83A8B4EC2C15}">
      <dgm:prSet/>
      <dgm:spPr/>
      <dgm:t>
        <a:bodyPr/>
        <a:lstStyle/>
        <a:p>
          <a:endParaRPr lang="es-ES"/>
        </a:p>
      </dgm:t>
    </dgm:pt>
    <dgm:pt modelId="{8EE918BA-450C-CB40-B41F-8102EC34FF6F}" type="sibTrans" cxnId="{09CFB0F1-D24D-3A47-A8E1-83A8B4EC2C15}">
      <dgm:prSet/>
      <dgm:spPr/>
      <dgm:t>
        <a:bodyPr/>
        <a:lstStyle/>
        <a:p>
          <a:endParaRPr lang="es-ES"/>
        </a:p>
      </dgm:t>
    </dgm:pt>
    <dgm:pt modelId="{DF43DCD2-6705-C042-9856-D8E0E4B11280}" type="pres">
      <dgm:prSet presAssocID="{BC4A85DB-C04E-2D45-B404-BE7A4C424EAF}" presName="linearFlow" presStyleCnt="0">
        <dgm:presLayoutVars>
          <dgm:dir/>
          <dgm:animLvl val="lvl"/>
          <dgm:resizeHandles val="exact"/>
        </dgm:presLayoutVars>
      </dgm:prSet>
      <dgm:spPr/>
    </dgm:pt>
    <dgm:pt modelId="{4D9E8835-D2CC-274D-AFF4-F9247D174A20}" type="pres">
      <dgm:prSet presAssocID="{67CE147C-7785-B84B-9572-046EA9CF56D0}" presName="composite" presStyleCnt="0"/>
      <dgm:spPr/>
    </dgm:pt>
    <dgm:pt modelId="{EC5CDB3F-6B70-0745-8CEB-CC58A9E97746}" type="pres">
      <dgm:prSet presAssocID="{67CE147C-7785-B84B-9572-046EA9CF56D0}" presName="parentText" presStyleLbl="alignNode1" presStyleIdx="0" presStyleCnt="3">
        <dgm:presLayoutVars>
          <dgm:chMax val="1"/>
          <dgm:bulletEnabled val="1"/>
        </dgm:presLayoutVars>
      </dgm:prSet>
      <dgm:spPr/>
    </dgm:pt>
    <dgm:pt modelId="{3326B20F-B852-6046-A41B-7AAD8321D97F}" type="pres">
      <dgm:prSet presAssocID="{67CE147C-7785-B84B-9572-046EA9CF56D0}" presName="descendantText" presStyleLbl="alignAcc1" presStyleIdx="0" presStyleCnt="3">
        <dgm:presLayoutVars>
          <dgm:bulletEnabled val="1"/>
        </dgm:presLayoutVars>
      </dgm:prSet>
      <dgm:spPr/>
    </dgm:pt>
    <dgm:pt modelId="{10B7D764-2247-EE45-B694-C234F229DC6D}" type="pres">
      <dgm:prSet presAssocID="{EDDF50B4-3A14-9B4E-902C-78CE421F2D17}" presName="sp" presStyleCnt="0"/>
      <dgm:spPr/>
    </dgm:pt>
    <dgm:pt modelId="{71E2637D-2358-C446-9F92-9F2663CFEFC2}" type="pres">
      <dgm:prSet presAssocID="{AA36FDEB-CB12-0648-882F-2FE06AFC2180}" presName="composite" presStyleCnt="0"/>
      <dgm:spPr/>
    </dgm:pt>
    <dgm:pt modelId="{4B73C936-C177-3141-B6CE-C529B083F926}" type="pres">
      <dgm:prSet presAssocID="{AA36FDEB-CB12-0648-882F-2FE06AFC2180}" presName="parentText" presStyleLbl="alignNode1" presStyleIdx="1" presStyleCnt="3">
        <dgm:presLayoutVars>
          <dgm:chMax val="1"/>
          <dgm:bulletEnabled val="1"/>
        </dgm:presLayoutVars>
      </dgm:prSet>
      <dgm:spPr/>
    </dgm:pt>
    <dgm:pt modelId="{DAD32ECD-D8C2-6841-A371-5AC654FCEDF6}" type="pres">
      <dgm:prSet presAssocID="{AA36FDEB-CB12-0648-882F-2FE06AFC2180}" presName="descendantText" presStyleLbl="alignAcc1" presStyleIdx="1" presStyleCnt="3">
        <dgm:presLayoutVars>
          <dgm:bulletEnabled val="1"/>
        </dgm:presLayoutVars>
      </dgm:prSet>
      <dgm:spPr/>
    </dgm:pt>
    <dgm:pt modelId="{12626229-12E3-474D-88CD-468D5BC319BC}" type="pres">
      <dgm:prSet presAssocID="{6726B79E-FED2-8140-96EB-33A11C268EAB}" presName="sp" presStyleCnt="0"/>
      <dgm:spPr/>
    </dgm:pt>
    <dgm:pt modelId="{9A3716EA-EE97-3146-BD83-F87D6142E032}" type="pres">
      <dgm:prSet presAssocID="{2B7EF38E-E7B1-7142-82E6-99AD27B6CDC4}" presName="composite" presStyleCnt="0"/>
      <dgm:spPr/>
    </dgm:pt>
    <dgm:pt modelId="{EA41C330-37D8-AC42-8719-DA48C8CF00DB}" type="pres">
      <dgm:prSet presAssocID="{2B7EF38E-E7B1-7142-82E6-99AD27B6CDC4}" presName="parentText" presStyleLbl="alignNode1" presStyleIdx="2" presStyleCnt="3">
        <dgm:presLayoutVars>
          <dgm:chMax val="1"/>
          <dgm:bulletEnabled val="1"/>
        </dgm:presLayoutVars>
      </dgm:prSet>
      <dgm:spPr/>
    </dgm:pt>
    <dgm:pt modelId="{A81785D5-E5A0-174E-A0DA-D79F19924307}" type="pres">
      <dgm:prSet presAssocID="{2B7EF38E-E7B1-7142-82E6-99AD27B6CDC4}" presName="descendantText" presStyleLbl="alignAcc1" presStyleIdx="2" presStyleCnt="3">
        <dgm:presLayoutVars>
          <dgm:bulletEnabled val="1"/>
        </dgm:presLayoutVars>
      </dgm:prSet>
      <dgm:spPr/>
    </dgm:pt>
  </dgm:ptLst>
  <dgm:cxnLst>
    <dgm:cxn modelId="{C2CA2406-324D-D24E-8D74-6AC70E514C7C}" type="presOf" srcId="{92B39679-691D-7842-863E-9CAF3B30DB54}" destId="{DAD32ECD-D8C2-6841-A371-5AC654FCEDF6}" srcOrd="0" destOrd="2" presId="urn:microsoft.com/office/officeart/2005/8/layout/chevron2"/>
    <dgm:cxn modelId="{2F7A890F-0C08-734C-B656-0C54B22443E0}" srcId="{AA36FDEB-CB12-0648-882F-2FE06AFC2180}" destId="{7F0F8231-8B12-104D-8622-B16B24E682D9}" srcOrd="0" destOrd="0" parTransId="{E0C31484-042A-454D-909A-9343BD496ED0}" sibTransId="{EADE8926-3D34-6E4B-B10B-49CBAB511B5C}"/>
    <dgm:cxn modelId="{0EFEAA1D-3BB1-884F-B286-934BA0A30D77}" srcId="{2B7EF38E-E7B1-7142-82E6-99AD27B6CDC4}" destId="{93755DA2-5836-8D48-8073-7D918D856B87}" srcOrd="0" destOrd="0" parTransId="{EB476F3F-070C-0640-9DBA-4A7A1B8080C4}" sibTransId="{5E926802-320D-F444-87F6-933A55AC07FA}"/>
    <dgm:cxn modelId="{7A1C712D-3A86-BB4C-9993-D199318EF7B5}" srcId="{67CE147C-7785-B84B-9572-046EA9CF56D0}" destId="{C9625B6F-6731-164C-86A1-AE6837ADA454}" srcOrd="1" destOrd="0" parTransId="{8CE8C7F9-33F8-A54D-8102-620D4D60F11A}" sibTransId="{A9BD8CAE-90C8-4945-98E3-2BC5D62686D9}"/>
    <dgm:cxn modelId="{CBC0E02F-076B-B14F-ACDB-4EA9A27283D3}" type="presOf" srcId="{C9625B6F-6731-164C-86A1-AE6837ADA454}" destId="{3326B20F-B852-6046-A41B-7AAD8321D97F}" srcOrd="0" destOrd="1" presId="urn:microsoft.com/office/officeart/2005/8/layout/chevron2"/>
    <dgm:cxn modelId="{A1F93F44-8D76-0941-907E-3968D92900E1}" srcId="{BC4A85DB-C04E-2D45-B404-BE7A4C424EAF}" destId="{2B7EF38E-E7B1-7142-82E6-99AD27B6CDC4}" srcOrd="2" destOrd="0" parTransId="{ADCFA01C-3213-5142-9A1D-C27EB0240DA7}" sibTransId="{42F59CE0-2AA2-DD45-AEA2-7F0CFD81226B}"/>
    <dgm:cxn modelId="{0A445944-D5A9-0543-90EB-99FC9C721124}" srcId="{67CE147C-7785-B84B-9572-046EA9CF56D0}" destId="{1FB2555F-839E-AD45-82FF-A228FA40E92F}" srcOrd="0" destOrd="0" parTransId="{3CCECBF5-24FA-4540-BE2D-D3DEBA5F4794}" sibTransId="{69E00538-3F0D-EC4A-8E54-81F159A1CBF6}"/>
    <dgm:cxn modelId="{443D4352-5F0C-C842-9E6C-3005A43055D6}" type="presOf" srcId="{2B7EF38E-E7B1-7142-82E6-99AD27B6CDC4}" destId="{EA41C330-37D8-AC42-8719-DA48C8CF00DB}" srcOrd="0" destOrd="0" presId="urn:microsoft.com/office/officeart/2005/8/layout/chevron2"/>
    <dgm:cxn modelId="{51361C6C-94FB-C341-A88A-F00D01F89ED5}" type="presOf" srcId="{93755DA2-5836-8D48-8073-7D918D856B87}" destId="{A81785D5-E5A0-174E-A0DA-D79F19924307}" srcOrd="0" destOrd="0" presId="urn:microsoft.com/office/officeart/2005/8/layout/chevron2"/>
    <dgm:cxn modelId="{71D50488-3CB7-1E42-8A92-2E7D03F59A7B}" srcId="{AA36FDEB-CB12-0648-882F-2FE06AFC2180}" destId="{041C3265-51D3-824E-8811-AEBD3DF4182F}" srcOrd="1" destOrd="0" parTransId="{E95196CB-05E9-9F47-A999-E9B5587A6190}" sibTransId="{47BDAE18-3EFB-0941-B5EF-9874287E2E23}"/>
    <dgm:cxn modelId="{7F8D1FA6-ACEB-964E-9718-E67C06079707}" type="presOf" srcId="{AA36FDEB-CB12-0648-882F-2FE06AFC2180}" destId="{4B73C936-C177-3141-B6CE-C529B083F926}" srcOrd="0" destOrd="0" presId="urn:microsoft.com/office/officeart/2005/8/layout/chevron2"/>
    <dgm:cxn modelId="{826E92B9-334A-5047-972D-7C11AD37A8A1}" type="presOf" srcId="{68843270-3360-3844-9F1C-63DD879D8560}" destId="{A81785D5-E5A0-174E-A0DA-D79F19924307}" srcOrd="0" destOrd="1" presId="urn:microsoft.com/office/officeart/2005/8/layout/chevron2"/>
    <dgm:cxn modelId="{FC5AE1C2-600A-5D41-8282-B4E5E8C72407}" type="presOf" srcId="{041C3265-51D3-824E-8811-AEBD3DF4182F}" destId="{DAD32ECD-D8C2-6841-A371-5AC654FCEDF6}" srcOrd="0" destOrd="1" presId="urn:microsoft.com/office/officeart/2005/8/layout/chevron2"/>
    <dgm:cxn modelId="{3D2694C6-B140-354A-8E5E-B832EEDDB6C1}" srcId="{BC4A85DB-C04E-2D45-B404-BE7A4C424EAF}" destId="{67CE147C-7785-B84B-9572-046EA9CF56D0}" srcOrd="0" destOrd="0" parTransId="{4527412C-F177-9A44-BCA1-8E321D64E253}" sibTransId="{EDDF50B4-3A14-9B4E-902C-78CE421F2D17}"/>
    <dgm:cxn modelId="{C5C2B8CA-716F-364F-88BB-ED17E41A4D62}" type="presOf" srcId="{BC4A85DB-C04E-2D45-B404-BE7A4C424EAF}" destId="{DF43DCD2-6705-C042-9856-D8E0E4B11280}" srcOrd="0" destOrd="0" presId="urn:microsoft.com/office/officeart/2005/8/layout/chevron2"/>
    <dgm:cxn modelId="{A30F1BCC-6740-9D4D-9DBB-D0F81CBB5C5E}" srcId="{AA36FDEB-CB12-0648-882F-2FE06AFC2180}" destId="{92B39679-691D-7842-863E-9CAF3B30DB54}" srcOrd="2" destOrd="0" parTransId="{45CA5EF6-4492-7F4F-95A7-50FC8FFD06C9}" sibTransId="{9519BC66-41A7-2745-BB40-F14699208130}"/>
    <dgm:cxn modelId="{62C3D2D4-963C-624B-822D-A6212DB67E7C}" type="presOf" srcId="{1FB2555F-839E-AD45-82FF-A228FA40E92F}" destId="{3326B20F-B852-6046-A41B-7AAD8321D97F}" srcOrd="0" destOrd="0" presId="urn:microsoft.com/office/officeart/2005/8/layout/chevron2"/>
    <dgm:cxn modelId="{19D76CDC-CCEE-CE46-AF78-C39A90F9B0C3}" type="presOf" srcId="{7F0F8231-8B12-104D-8622-B16B24E682D9}" destId="{DAD32ECD-D8C2-6841-A371-5AC654FCEDF6}" srcOrd="0" destOrd="0" presId="urn:microsoft.com/office/officeart/2005/8/layout/chevron2"/>
    <dgm:cxn modelId="{719D26DD-9833-2A41-98DF-988E57F08AF8}" type="presOf" srcId="{67CE147C-7785-B84B-9572-046EA9CF56D0}" destId="{EC5CDB3F-6B70-0745-8CEB-CC58A9E97746}" srcOrd="0" destOrd="0" presId="urn:microsoft.com/office/officeart/2005/8/layout/chevron2"/>
    <dgm:cxn modelId="{09CFB0F1-D24D-3A47-A8E1-83A8B4EC2C15}" srcId="{2B7EF38E-E7B1-7142-82E6-99AD27B6CDC4}" destId="{68843270-3360-3844-9F1C-63DD879D8560}" srcOrd="1" destOrd="0" parTransId="{7432BA28-19DB-D941-AE2F-0468DFFF5182}" sibTransId="{8EE918BA-450C-CB40-B41F-8102EC34FF6F}"/>
    <dgm:cxn modelId="{D6A585FF-C97D-1D4F-A395-FB3553BFE66D}" srcId="{BC4A85DB-C04E-2D45-B404-BE7A4C424EAF}" destId="{AA36FDEB-CB12-0648-882F-2FE06AFC2180}" srcOrd="1" destOrd="0" parTransId="{E16E98E2-541D-E343-9ABB-3130139DCDB8}" sibTransId="{6726B79E-FED2-8140-96EB-33A11C268EAB}"/>
    <dgm:cxn modelId="{03A0689A-EF13-C942-B79D-710AC8826957}" type="presParOf" srcId="{DF43DCD2-6705-C042-9856-D8E0E4B11280}" destId="{4D9E8835-D2CC-274D-AFF4-F9247D174A20}" srcOrd="0" destOrd="0" presId="urn:microsoft.com/office/officeart/2005/8/layout/chevron2"/>
    <dgm:cxn modelId="{FBC5E1A8-6BDA-534C-B26A-89542E58D50E}" type="presParOf" srcId="{4D9E8835-D2CC-274D-AFF4-F9247D174A20}" destId="{EC5CDB3F-6B70-0745-8CEB-CC58A9E97746}" srcOrd="0" destOrd="0" presId="urn:microsoft.com/office/officeart/2005/8/layout/chevron2"/>
    <dgm:cxn modelId="{04CE2185-3DF5-DF43-BB66-BCD67860B993}" type="presParOf" srcId="{4D9E8835-D2CC-274D-AFF4-F9247D174A20}" destId="{3326B20F-B852-6046-A41B-7AAD8321D97F}" srcOrd="1" destOrd="0" presId="urn:microsoft.com/office/officeart/2005/8/layout/chevron2"/>
    <dgm:cxn modelId="{A5DEA49F-C7B7-0644-841B-8A13F6039C67}" type="presParOf" srcId="{DF43DCD2-6705-C042-9856-D8E0E4B11280}" destId="{10B7D764-2247-EE45-B694-C234F229DC6D}" srcOrd="1" destOrd="0" presId="urn:microsoft.com/office/officeart/2005/8/layout/chevron2"/>
    <dgm:cxn modelId="{AB8915D8-DC80-E846-A47F-10E616637B35}" type="presParOf" srcId="{DF43DCD2-6705-C042-9856-D8E0E4B11280}" destId="{71E2637D-2358-C446-9F92-9F2663CFEFC2}" srcOrd="2" destOrd="0" presId="urn:microsoft.com/office/officeart/2005/8/layout/chevron2"/>
    <dgm:cxn modelId="{D3DCFA16-6A8A-FB40-BF78-6459FF2DDB18}" type="presParOf" srcId="{71E2637D-2358-C446-9F92-9F2663CFEFC2}" destId="{4B73C936-C177-3141-B6CE-C529B083F926}" srcOrd="0" destOrd="0" presId="urn:microsoft.com/office/officeart/2005/8/layout/chevron2"/>
    <dgm:cxn modelId="{2856D4E6-89A9-584C-82A1-1CC6687EEC2A}" type="presParOf" srcId="{71E2637D-2358-C446-9F92-9F2663CFEFC2}" destId="{DAD32ECD-D8C2-6841-A371-5AC654FCEDF6}" srcOrd="1" destOrd="0" presId="urn:microsoft.com/office/officeart/2005/8/layout/chevron2"/>
    <dgm:cxn modelId="{F1632066-D3B1-9B44-9FE5-FE663CBDE0A7}" type="presParOf" srcId="{DF43DCD2-6705-C042-9856-D8E0E4B11280}" destId="{12626229-12E3-474D-88CD-468D5BC319BC}" srcOrd="3" destOrd="0" presId="urn:microsoft.com/office/officeart/2005/8/layout/chevron2"/>
    <dgm:cxn modelId="{CDB77D66-33AB-9B45-878C-EBB106A9B840}" type="presParOf" srcId="{DF43DCD2-6705-C042-9856-D8E0E4B11280}" destId="{9A3716EA-EE97-3146-BD83-F87D6142E032}" srcOrd="4" destOrd="0" presId="urn:microsoft.com/office/officeart/2005/8/layout/chevron2"/>
    <dgm:cxn modelId="{8D2FD964-B206-064C-8F8E-CE87949DE5C4}" type="presParOf" srcId="{9A3716EA-EE97-3146-BD83-F87D6142E032}" destId="{EA41C330-37D8-AC42-8719-DA48C8CF00DB}" srcOrd="0" destOrd="0" presId="urn:microsoft.com/office/officeart/2005/8/layout/chevron2"/>
    <dgm:cxn modelId="{6EDDDB42-752F-3E44-B55C-0F8402CD0BDC}" type="presParOf" srcId="{9A3716EA-EE97-3146-BD83-F87D6142E032}" destId="{A81785D5-E5A0-174E-A0DA-D79F19924307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C4A85DB-C04E-2D45-B404-BE7A4C424EAF}" type="doc">
      <dgm:prSet loTypeId="urn:microsoft.com/office/officeart/2005/8/layout/lProcess3" loCatId="" qsTypeId="urn:microsoft.com/office/officeart/2005/8/quickstyle/3d2" qsCatId="3D" csTypeId="urn:microsoft.com/office/officeart/2005/8/colors/accent2_2" csCatId="accent2" phldr="1"/>
      <dgm:spPr/>
      <dgm:t>
        <a:bodyPr/>
        <a:lstStyle/>
        <a:p>
          <a:endParaRPr lang="es-ES"/>
        </a:p>
      </dgm:t>
    </dgm:pt>
    <dgm:pt modelId="{67CE147C-7785-B84B-9572-046EA9CF56D0}">
      <dgm:prSet phldrT="[Texto]"/>
      <dgm:spPr/>
      <dgm:t>
        <a:bodyPr/>
        <a:lstStyle/>
        <a:p>
          <a:r>
            <a:rPr lang="es-ES" dirty="0"/>
            <a:t>ENFOQUE CLÁSICO</a:t>
          </a:r>
        </a:p>
      </dgm:t>
    </dgm:pt>
    <dgm:pt modelId="{EDDF50B4-3A14-9B4E-902C-78CE421F2D17}" type="sibTrans" cxnId="{3D2694C6-B140-354A-8E5E-B832EEDDB6C1}">
      <dgm:prSet/>
      <dgm:spPr/>
      <dgm:t>
        <a:bodyPr/>
        <a:lstStyle/>
        <a:p>
          <a:endParaRPr lang="es-ES"/>
        </a:p>
      </dgm:t>
    </dgm:pt>
    <dgm:pt modelId="{4527412C-F177-9A44-BCA1-8E321D64E253}" type="parTrans" cxnId="{3D2694C6-B140-354A-8E5E-B832EEDDB6C1}">
      <dgm:prSet/>
      <dgm:spPr/>
      <dgm:t>
        <a:bodyPr/>
        <a:lstStyle/>
        <a:p>
          <a:endParaRPr lang="es-ES"/>
        </a:p>
      </dgm:t>
    </dgm:pt>
    <dgm:pt modelId="{1FB2555F-839E-AD45-82FF-A228FA40E92F}">
      <dgm:prSet phldrT="[Texto]" custT="1"/>
      <dgm:spPr/>
      <dgm:t>
        <a:bodyPr/>
        <a:lstStyle/>
        <a:p>
          <a:pPr algn="just"/>
          <a:r>
            <a:rPr lang="es-ES" sz="1800" dirty="0"/>
            <a:t>El enfoque clásico de Administración se desarrolló en el período comprendido entre 1880 y 1920. En este enfoque, se recomendó que la </a:t>
          </a:r>
          <a:r>
            <a:rPr lang="es-ES" sz="1800" u="sng" dirty="0"/>
            <a:t>producción se puede aumentar al mejorar la eficiencia de una organización</a:t>
          </a:r>
          <a:r>
            <a:rPr lang="es-ES" sz="1800" dirty="0"/>
            <a:t>. Por lo tanto, los gerentes deben centrarse en determinar las mejores formas de realizar trabajos. El enfoque clásico de Administración puede estudiarse en tres áreas principales:</a:t>
          </a:r>
        </a:p>
      </dgm:t>
    </dgm:pt>
    <dgm:pt modelId="{69E00538-3F0D-EC4A-8E54-81F159A1CBF6}" type="sibTrans" cxnId="{0A445944-D5A9-0543-90EB-99FC9C721124}">
      <dgm:prSet/>
      <dgm:spPr/>
      <dgm:t>
        <a:bodyPr/>
        <a:lstStyle/>
        <a:p>
          <a:endParaRPr lang="es-ES"/>
        </a:p>
      </dgm:t>
    </dgm:pt>
    <dgm:pt modelId="{3CCECBF5-24FA-4540-BE2D-D3DEBA5F4794}" type="parTrans" cxnId="{0A445944-D5A9-0543-90EB-99FC9C721124}">
      <dgm:prSet/>
      <dgm:spPr/>
      <dgm:t>
        <a:bodyPr/>
        <a:lstStyle/>
        <a:p>
          <a:endParaRPr lang="es-ES"/>
        </a:p>
      </dgm:t>
    </dgm:pt>
    <dgm:pt modelId="{0D2DBDEA-D400-404B-AE91-294B9AA13C45}" type="pres">
      <dgm:prSet presAssocID="{BC4A85DB-C04E-2D45-B404-BE7A4C424EAF}" presName="Name0" presStyleCnt="0">
        <dgm:presLayoutVars>
          <dgm:chPref val="3"/>
          <dgm:dir/>
          <dgm:animLvl val="lvl"/>
          <dgm:resizeHandles/>
        </dgm:presLayoutVars>
      </dgm:prSet>
      <dgm:spPr/>
    </dgm:pt>
    <dgm:pt modelId="{5B921F32-9E47-6746-B84A-BC161F9D275B}" type="pres">
      <dgm:prSet presAssocID="{67CE147C-7785-B84B-9572-046EA9CF56D0}" presName="horFlow" presStyleCnt="0"/>
      <dgm:spPr/>
    </dgm:pt>
    <dgm:pt modelId="{72FC0600-7CB2-0E41-A675-F4BDBA87B723}" type="pres">
      <dgm:prSet presAssocID="{67CE147C-7785-B84B-9572-046EA9CF56D0}" presName="bigChev" presStyleLbl="node1" presStyleIdx="0" presStyleCnt="1"/>
      <dgm:spPr/>
    </dgm:pt>
    <dgm:pt modelId="{B24F2825-C0B9-724C-AB3F-6D2329D31FD3}" type="pres">
      <dgm:prSet presAssocID="{3CCECBF5-24FA-4540-BE2D-D3DEBA5F4794}" presName="parTrans" presStyleCnt="0"/>
      <dgm:spPr/>
    </dgm:pt>
    <dgm:pt modelId="{874CD56F-B7D0-8441-890D-6B953F14DF96}" type="pres">
      <dgm:prSet presAssocID="{1FB2555F-839E-AD45-82FF-A228FA40E92F}" presName="node" presStyleLbl="alignAccFollowNode1" presStyleIdx="0" presStyleCnt="1" custScaleX="159443" custScaleY="214133">
        <dgm:presLayoutVars>
          <dgm:bulletEnabled val="1"/>
        </dgm:presLayoutVars>
      </dgm:prSet>
      <dgm:spPr/>
    </dgm:pt>
  </dgm:ptLst>
  <dgm:cxnLst>
    <dgm:cxn modelId="{0A445944-D5A9-0543-90EB-99FC9C721124}" srcId="{67CE147C-7785-B84B-9572-046EA9CF56D0}" destId="{1FB2555F-839E-AD45-82FF-A228FA40E92F}" srcOrd="0" destOrd="0" parTransId="{3CCECBF5-24FA-4540-BE2D-D3DEBA5F4794}" sibTransId="{69E00538-3F0D-EC4A-8E54-81F159A1CBF6}"/>
    <dgm:cxn modelId="{2B013188-BC8F-3242-86AA-703101CBE4D6}" type="presOf" srcId="{BC4A85DB-C04E-2D45-B404-BE7A4C424EAF}" destId="{0D2DBDEA-D400-404B-AE91-294B9AA13C45}" srcOrd="0" destOrd="0" presId="urn:microsoft.com/office/officeart/2005/8/layout/lProcess3"/>
    <dgm:cxn modelId="{A27B289F-103F-8D4E-8E03-7F736A598585}" type="presOf" srcId="{1FB2555F-839E-AD45-82FF-A228FA40E92F}" destId="{874CD56F-B7D0-8441-890D-6B953F14DF96}" srcOrd="0" destOrd="0" presId="urn:microsoft.com/office/officeart/2005/8/layout/lProcess3"/>
    <dgm:cxn modelId="{50926BAA-0EBA-224C-B307-9C7CFBA923E7}" type="presOf" srcId="{67CE147C-7785-B84B-9572-046EA9CF56D0}" destId="{72FC0600-7CB2-0E41-A675-F4BDBA87B723}" srcOrd="0" destOrd="0" presId="urn:microsoft.com/office/officeart/2005/8/layout/lProcess3"/>
    <dgm:cxn modelId="{3D2694C6-B140-354A-8E5E-B832EEDDB6C1}" srcId="{BC4A85DB-C04E-2D45-B404-BE7A4C424EAF}" destId="{67CE147C-7785-B84B-9572-046EA9CF56D0}" srcOrd="0" destOrd="0" parTransId="{4527412C-F177-9A44-BCA1-8E321D64E253}" sibTransId="{EDDF50B4-3A14-9B4E-902C-78CE421F2D17}"/>
    <dgm:cxn modelId="{DC258DBE-0726-4D44-9BC7-6303C7B658CA}" type="presParOf" srcId="{0D2DBDEA-D400-404B-AE91-294B9AA13C45}" destId="{5B921F32-9E47-6746-B84A-BC161F9D275B}" srcOrd="0" destOrd="0" presId="urn:microsoft.com/office/officeart/2005/8/layout/lProcess3"/>
    <dgm:cxn modelId="{8A850ED1-F778-B949-9155-E5A086DBF3BD}" type="presParOf" srcId="{5B921F32-9E47-6746-B84A-BC161F9D275B}" destId="{72FC0600-7CB2-0E41-A675-F4BDBA87B723}" srcOrd="0" destOrd="0" presId="urn:microsoft.com/office/officeart/2005/8/layout/lProcess3"/>
    <dgm:cxn modelId="{05D9F3E8-B4A6-A048-814C-2549326F2CF9}" type="presParOf" srcId="{5B921F32-9E47-6746-B84A-BC161F9D275B}" destId="{B24F2825-C0B9-724C-AB3F-6D2329D31FD3}" srcOrd="1" destOrd="0" presId="urn:microsoft.com/office/officeart/2005/8/layout/lProcess3"/>
    <dgm:cxn modelId="{5A7B39DB-BD14-BA40-B538-3DFC7FEEA861}" type="presParOf" srcId="{5B921F32-9E47-6746-B84A-BC161F9D275B}" destId="{874CD56F-B7D0-8441-890D-6B953F14DF96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E25FF72-469C-5E47-B17B-2FE210068CB1}" type="doc">
      <dgm:prSet loTypeId="urn:microsoft.com/office/officeart/2005/8/layout/StepDownProcess" loCatId="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s-ES"/>
        </a:p>
      </dgm:t>
    </dgm:pt>
    <dgm:pt modelId="{35E0F966-E83F-124B-9CF4-B1F5FD847339}" type="pres">
      <dgm:prSet presAssocID="{9E25FF72-469C-5E47-B17B-2FE210068CB1}" presName="rootnode" presStyleCnt="0">
        <dgm:presLayoutVars>
          <dgm:chMax/>
          <dgm:chPref/>
          <dgm:dir/>
          <dgm:animLvl val="lvl"/>
        </dgm:presLayoutVars>
      </dgm:prSet>
      <dgm:spPr/>
    </dgm:pt>
  </dgm:ptLst>
  <dgm:cxnLst>
    <dgm:cxn modelId="{CAFDA2B3-0D83-0641-9298-2862442D3CE9}" type="presOf" srcId="{9E25FF72-469C-5E47-B17B-2FE210068CB1}" destId="{35E0F966-E83F-124B-9CF4-B1F5FD847339}" srcOrd="0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E25FF72-469C-5E47-B17B-2FE210068CB1}" type="doc">
      <dgm:prSet loTypeId="urn:microsoft.com/office/officeart/2005/8/layout/StepDownProcess" loCatId="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s-ES"/>
        </a:p>
      </dgm:t>
    </dgm:pt>
    <dgm:pt modelId="{35E0F966-E83F-124B-9CF4-B1F5FD847339}" type="pres">
      <dgm:prSet presAssocID="{9E25FF72-469C-5E47-B17B-2FE210068CB1}" presName="rootnode" presStyleCnt="0">
        <dgm:presLayoutVars>
          <dgm:chMax/>
          <dgm:chPref/>
          <dgm:dir/>
          <dgm:animLvl val="lvl"/>
        </dgm:presLayoutVars>
      </dgm:prSet>
      <dgm:spPr/>
    </dgm:pt>
  </dgm:ptLst>
  <dgm:cxnLst>
    <dgm:cxn modelId="{CAFDA2B3-0D83-0641-9298-2862442D3CE9}" type="presOf" srcId="{9E25FF72-469C-5E47-B17B-2FE210068CB1}" destId="{35E0F966-E83F-124B-9CF4-B1F5FD847339}" srcOrd="0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E25FF72-469C-5E47-B17B-2FE210068CB1}" type="doc">
      <dgm:prSet loTypeId="urn:microsoft.com/office/officeart/2005/8/layout/StepDownProcess" loCatId="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s-ES"/>
        </a:p>
      </dgm:t>
    </dgm:pt>
    <dgm:pt modelId="{35E0F966-E83F-124B-9CF4-B1F5FD847339}" type="pres">
      <dgm:prSet presAssocID="{9E25FF72-469C-5E47-B17B-2FE210068CB1}" presName="rootnode" presStyleCnt="0">
        <dgm:presLayoutVars>
          <dgm:chMax/>
          <dgm:chPref/>
          <dgm:dir/>
          <dgm:animLvl val="lvl"/>
        </dgm:presLayoutVars>
      </dgm:prSet>
      <dgm:spPr/>
    </dgm:pt>
  </dgm:ptLst>
  <dgm:cxnLst>
    <dgm:cxn modelId="{CAFDA2B3-0D83-0641-9298-2862442D3CE9}" type="presOf" srcId="{9E25FF72-469C-5E47-B17B-2FE210068CB1}" destId="{35E0F966-E83F-124B-9CF4-B1F5FD847339}" srcOrd="0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9E25FF72-469C-5E47-B17B-2FE210068CB1}" type="doc">
      <dgm:prSet loTypeId="urn:microsoft.com/office/officeart/2005/8/layout/StepDownProcess" loCatId="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s-ES"/>
        </a:p>
      </dgm:t>
    </dgm:pt>
    <dgm:pt modelId="{35E0F966-E83F-124B-9CF4-B1F5FD847339}" type="pres">
      <dgm:prSet presAssocID="{9E25FF72-469C-5E47-B17B-2FE210068CB1}" presName="rootnode" presStyleCnt="0">
        <dgm:presLayoutVars>
          <dgm:chMax/>
          <dgm:chPref/>
          <dgm:dir/>
          <dgm:animLvl val="lvl"/>
        </dgm:presLayoutVars>
      </dgm:prSet>
      <dgm:spPr/>
    </dgm:pt>
  </dgm:ptLst>
  <dgm:cxnLst>
    <dgm:cxn modelId="{CAFDA2B3-0D83-0641-9298-2862442D3CE9}" type="presOf" srcId="{9E25FF72-469C-5E47-B17B-2FE210068CB1}" destId="{35E0F966-E83F-124B-9CF4-B1F5FD847339}" srcOrd="0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C5CDB3F-6B70-0745-8CEB-CC58A9E97746}">
      <dsp:nvSpPr>
        <dsp:cNvPr id="0" name=""/>
        <dsp:cNvSpPr/>
      </dsp:nvSpPr>
      <dsp:spPr>
        <a:xfrm rot="5400000">
          <a:off x="-294527" y="300522"/>
          <a:ext cx="1963515" cy="1374460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/>
            <a:t>FUERZAS POLÍTICAS</a:t>
          </a:r>
        </a:p>
      </dsp:txBody>
      <dsp:txXfrm rot="-5400000">
        <a:off x="1" y="693224"/>
        <a:ext cx="1374460" cy="589055"/>
      </dsp:txXfrm>
    </dsp:sp>
    <dsp:sp modelId="{3326B20F-B852-6046-A41B-7AAD8321D97F}">
      <dsp:nvSpPr>
        <dsp:cNvPr id="0" name=""/>
        <dsp:cNvSpPr/>
      </dsp:nvSpPr>
      <dsp:spPr>
        <a:xfrm rot="5400000">
          <a:off x="5554513" y="-4174057"/>
          <a:ext cx="1276285" cy="963639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600" kern="1200" dirty="0"/>
            <a:t>Las regulaciones gubernamentales y las políticas comerciales, afectan las áreas de análisis ambiental, diseño, estructura organizacional y derechos de los empleados. 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600" kern="1200" dirty="0"/>
            <a:t>La presión política tiene un gran impacto en la gestión de las organizaciones, ya que los derechos de los clientes, proveedores, trabajadores, acreedores, propietarios y otros segmentos, siguen cambiando con respecto al entorno político de un país.</a:t>
          </a:r>
        </a:p>
      </dsp:txBody>
      <dsp:txXfrm rot="-5400000">
        <a:off x="1374461" y="68298"/>
        <a:ext cx="9574088" cy="1151679"/>
      </dsp:txXfrm>
    </dsp:sp>
    <dsp:sp modelId="{4B73C936-C177-3141-B6CE-C529B083F926}">
      <dsp:nvSpPr>
        <dsp:cNvPr id="0" name=""/>
        <dsp:cNvSpPr/>
      </dsp:nvSpPr>
      <dsp:spPr>
        <a:xfrm rot="5400000">
          <a:off x="-294527" y="2073545"/>
          <a:ext cx="1963515" cy="1374460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/>
            <a:t>FUERZAS SOCIALES</a:t>
          </a:r>
        </a:p>
      </dsp:txBody>
      <dsp:txXfrm rot="-5400000">
        <a:off x="1" y="2466247"/>
        <a:ext cx="1374460" cy="589055"/>
      </dsp:txXfrm>
    </dsp:sp>
    <dsp:sp modelId="{DAD32ECD-D8C2-6841-A371-5AC654FCEDF6}">
      <dsp:nvSpPr>
        <dsp:cNvPr id="0" name=""/>
        <dsp:cNvSpPr/>
      </dsp:nvSpPr>
      <dsp:spPr>
        <a:xfrm rot="5400000">
          <a:off x="5554513" y="-2401035"/>
          <a:ext cx="1276285" cy="963639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600" kern="1200" dirty="0"/>
            <a:t>Pueden ser la forma de las normas sociales derivadas de los valores y creencias de las personas en una sociedad. 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600" kern="1200" dirty="0"/>
            <a:t>Las personas interactúan entre sí sobre la base de estas normas. 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600" kern="1200" dirty="0"/>
            <a:t>Del mismo modo, los contratos sociales también se forman entre las organizaciones y sus trabajadores, acreedores, inversores y clientes.</a:t>
          </a:r>
        </a:p>
      </dsp:txBody>
      <dsp:txXfrm rot="-5400000">
        <a:off x="1374461" y="1841320"/>
        <a:ext cx="9574088" cy="1151679"/>
      </dsp:txXfrm>
    </dsp:sp>
    <dsp:sp modelId="{EA41C330-37D8-AC42-8719-DA48C8CF00DB}">
      <dsp:nvSpPr>
        <dsp:cNvPr id="0" name=""/>
        <dsp:cNvSpPr/>
      </dsp:nvSpPr>
      <dsp:spPr>
        <a:xfrm rot="5400000">
          <a:off x="-294527" y="3846567"/>
          <a:ext cx="1963515" cy="1374460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/>
            <a:t>FUERZAS ECONÓMICAS</a:t>
          </a:r>
        </a:p>
      </dsp:txBody>
      <dsp:txXfrm rot="-5400000">
        <a:off x="1" y="4239269"/>
        <a:ext cx="1374460" cy="589055"/>
      </dsp:txXfrm>
    </dsp:sp>
    <dsp:sp modelId="{A81785D5-E5A0-174E-A0DA-D79F19924307}">
      <dsp:nvSpPr>
        <dsp:cNvPr id="0" name=""/>
        <dsp:cNvSpPr/>
      </dsp:nvSpPr>
      <dsp:spPr>
        <a:xfrm rot="5400000">
          <a:off x="5554513" y="-628012"/>
          <a:ext cx="1276285" cy="963639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600" kern="1200" dirty="0"/>
            <a:t>Estas fuerzas son responsables de la formación de la economía de mercado base y otros conceptos, como la propiedad privada, la libertad económica y los mercados competitivos. 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600" kern="1200" dirty="0"/>
            <a:t>Estas fuerzas también juegan un papel importante en la determinación de la distribución de bienes y servicios en una sociedad.</a:t>
          </a:r>
        </a:p>
      </dsp:txBody>
      <dsp:txXfrm rot="-5400000">
        <a:off x="1374461" y="3614343"/>
        <a:ext cx="9574088" cy="115167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2FC0600-7CB2-0E41-A675-F4BDBA87B723}">
      <dsp:nvSpPr>
        <dsp:cNvPr id="0" name=""/>
        <dsp:cNvSpPr/>
      </dsp:nvSpPr>
      <dsp:spPr>
        <a:xfrm>
          <a:off x="4245" y="1757540"/>
          <a:ext cx="5016174" cy="2006469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0" bIns="36195" numCol="1" spcCol="1270" anchor="ctr" anchorCtr="0">
          <a:noAutofit/>
        </a:bodyPr>
        <a:lstStyle/>
        <a:p>
          <a:pPr marL="0" lvl="0" indent="0" algn="ctr" defTabSz="2533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5700" kern="1200" dirty="0"/>
            <a:t>ENFOQUE CLÁSICO</a:t>
          </a:r>
        </a:p>
      </dsp:txBody>
      <dsp:txXfrm>
        <a:off x="1007480" y="1757540"/>
        <a:ext cx="3009705" cy="2006469"/>
      </dsp:txXfrm>
    </dsp:sp>
    <dsp:sp modelId="{874CD56F-B7D0-8441-890D-6B953F14DF96}">
      <dsp:nvSpPr>
        <dsp:cNvPr id="0" name=""/>
        <dsp:cNvSpPr/>
      </dsp:nvSpPr>
      <dsp:spPr>
        <a:xfrm>
          <a:off x="4368317" y="977722"/>
          <a:ext cx="6638289" cy="3566106"/>
        </a:xfrm>
        <a:prstGeom prst="chevron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2860" tIns="11430" rIns="0" bIns="11430" numCol="1" spcCol="1270" anchor="ctr" anchorCtr="0">
          <a:noAutofit/>
        </a:bodyPr>
        <a:lstStyle/>
        <a:p>
          <a:pPr marL="0" lvl="0" indent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/>
            <a:t>El enfoque clásico de Administración se desarrolló en el período comprendido entre 1880 y 1920. En este enfoque, se recomendó que la </a:t>
          </a:r>
          <a:r>
            <a:rPr lang="es-ES" sz="1800" u="sng" kern="1200" dirty="0"/>
            <a:t>producción se puede aumentar al mejorar la eficiencia de una organización</a:t>
          </a:r>
          <a:r>
            <a:rPr lang="es-ES" sz="1800" kern="1200" dirty="0"/>
            <a:t>. Por lo tanto, los gerentes deben centrarse en determinar las mejores formas de realizar trabajos. El enfoque clásico de Administración puede estudiarse en tres áreas principales:</a:t>
          </a:r>
        </a:p>
      </dsp:txBody>
      <dsp:txXfrm>
        <a:off x="6151370" y="977722"/>
        <a:ext cx="3072183" cy="356610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2/13/20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2/13/20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2/13/20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2/13/20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2/13/20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2/13/20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2/13/20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2/13/20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2/13/20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2/13/20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2/13/20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2/13/20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2/13/20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2/13/20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2/13/20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2/13/20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2/13/20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2/13/20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8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8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9.tiff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10.tiff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openxmlformats.org/officeDocument/2006/relationships/image" Target="../media/image11.tiff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C10239C-1C2A-8345-9D80-2638B05B2BF2}"/>
              </a:ext>
            </a:extLst>
          </p:cNvPr>
          <p:cNvSpPr txBox="1"/>
          <p:nvPr/>
        </p:nvSpPr>
        <p:spPr>
          <a:xfrm>
            <a:off x="1421297" y="2395331"/>
            <a:ext cx="967077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6000" dirty="0"/>
              <a:t>¿QUÉ ENTENDEMOS POR </a:t>
            </a:r>
            <a:r>
              <a:rPr lang="es-CL" sz="6000" u="sng" dirty="0"/>
              <a:t>ADMINISTRACIÓN</a:t>
            </a:r>
            <a:r>
              <a:rPr lang="es-CL" sz="6000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0228583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C10239C-1C2A-8345-9D80-2638B05B2BF2}"/>
              </a:ext>
            </a:extLst>
          </p:cNvPr>
          <p:cNvSpPr txBox="1"/>
          <p:nvPr/>
        </p:nvSpPr>
        <p:spPr>
          <a:xfrm>
            <a:off x="1391480" y="1977888"/>
            <a:ext cx="967077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6000" dirty="0"/>
              <a:t>ADMINISTRACIÓN</a:t>
            </a:r>
          </a:p>
          <a:p>
            <a:pPr algn="ctr"/>
            <a:r>
              <a:rPr lang="es-CL" sz="6000" dirty="0"/>
              <a:t>= </a:t>
            </a:r>
          </a:p>
          <a:p>
            <a:pPr algn="ctr"/>
            <a:r>
              <a:rPr lang="es-CL" sz="6000" dirty="0"/>
              <a:t>MANAGEMENT </a:t>
            </a:r>
          </a:p>
          <a:p>
            <a:pPr algn="ctr"/>
            <a:r>
              <a:rPr lang="es-CL" sz="6000" dirty="0"/>
              <a:t>(INGLÉS)</a:t>
            </a:r>
          </a:p>
        </p:txBody>
      </p:sp>
    </p:spTree>
    <p:extLst>
      <p:ext uri="{BB962C8B-B14F-4D97-AF65-F5344CB8AC3E}">
        <p14:creationId xmlns:p14="http://schemas.microsoft.com/office/powerpoint/2010/main" val="35531822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7BE15FD-B213-014A-AFE2-02925BC2DB23}"/>
              </a:ext>
            </a:extLst>
          </p:cNvPr>
          <p:cNvSpPr txBox="1"/>
          <p:nvPr/>
        </p:nvSpPr>
        <p:spPr>
          <a:xfrm>
            <a:off x="571547" y="1390741"/>
            <a:ext cx="11139055" cy="4339650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 fontAlgn="b"/>
            <a:r>
              <a:rPr lang="es-CL" sz="2400" b="1" dirty="0"/>
              <a:t>ADMINISTRACIÓN </a:t>
            </a:r>
          </a:p>
          <a:p>
            <a:pPr fontAlgn="b"/>
            <a:endParaRPr lang="es-CL" b="1" dirty="0"/>
          </a:p>
          <a:p>
            <a:r>
              <a:rPr lang="es-CL" b="1" dirty="0"/>
              <a:t>1. </a:t>
            </a:r>
            <a:r>
              <a:rPr lang="es-CL" dirty="0"/>
              <a:t>Acción y efecto de administrar.</a:t>
            </a:r>
          </a:p>
          <a:p>
            <a:r>
              <a:rPr lang="es-CL" b="1" dirty="0"/>
              <a:t>2. </a:t>
            </a:r>
            <a:r>
              <a:rPr lang="es-CL" dirty="0"/>
              <a:t>Cargo o actividad del administrador.</a:t>
            </a:r>
          </a:p>
          <a:p>
            <a:r>
              <a:rPr lang="es-CL" b="1" dirty="0"/>
              <a:t>3. </a:t>
            </a:r>
            <a:r>
              <a:rPr lang="es-CL" dirty="0"/>
              <a:t>Oficina o despacho del administrador.</a:t>
            </a:r>
          </a:p>
          <a:p>
            <a:r>
              <a:rPr lang="es-CL" b="1" dirty="0"/>
              <a:t>4. </a:t>
            </a:r>
            <a:r>
              <a:rPr lang="es-CL" dirty="0"/>
              <a:t>Conjunto de los organismos de gobierno de una nación o de una entidad política inferior. </a:t>
            </a:r>
          </a:p>
          <a:p>
            <a:r>
              <a:rPr lang="es-CL" b="1" dirty="0"/>
              <a:t>5. </a:t>
            </a:r>
            <a:r>
              <a:rPr lang="es-CL" dirty="0"/>
              <a:t>Conjunto de los organismos destinados a la gestión y el funcionamiento de una parcela determinada de la vida social. </a:t>
            </a:r>
            <a:r>
              <a:rPr lang="es-CL" i="1" dirty="0"/>
              <a:t>Administración tributaria, militar, municipal, provincial, diocesana, etc.</a:t>
            </a:r>
            <a:endParaRPr lang="es-CL" dirty="0"/>
          </a:p>
          <a:p>
            <a:r>
              <a:rPr lang="es-CL" b="1" dirty="0"/>
              <a:t>6. </a:t>
            </a:r>
            <a:r>
              <a:rPr lang="es-CL" dirty="0"/>
              <a:t>En los Estados Unidos de América, México y algunos otros países, equipo de gobierno que actúa bajo un presidente.</a:t>
            </a:r>
          </a:p>
          <a:p>
            <a:r>
              <a:rPr lang="es-CL" b="1" dirty="0"/>
              <a:t>7. </a:t>
            </a:r>
            <a:r>
              <a:rPr lang="es-CL" dirty="0"/>
              <a:t>Oficina o establecimiento dedicados a la gestión de ciertas actividades que tienen intervención del Estado. </a:t>
            </a:r>
            <a:r>
              <a:rPr lang="es-CL" i="1" dirty="0"/>
              <a:t>Administración de correos, de lotería.</a:t>
            </a:r>
            <a:endParaRPr lang="es-CL" dirty="0"/>
          </a:p>
          <a:p>
            <a:pPr fontAlgn="b"/>
            <a:endParaRPr lang="es-CL" dirty="0"/>
          </a:p>
          <a:p>
            <a:pPr algn="r" fontAlgn="b"/>
            <a:r>
              <a:rPr lang="es-CL" dirty="0">
                <a:solidFill>
                  <a:srgbClr val="FFFF00"/>
                </a:solidFill>
              </a:rPr>
              <a:t>Definición de “</a:t>
            </a:r>
            <a:r>
              <a:rPr lang="es-CL" b="1" i="1" dirty="0">
                <a:solidFill>
                  <a:srgbClr val="FFFF00"/>
                </a:solidFill>
              </a:rPr>
              <a:t>Administración</a:t>
            </a:r>
            <a:r>
              <a:rPr lang="es-CL" dirty="0">
                <a:solidFill>
                  <a:srgbClr val="FFFF00"/>
                </a:solidFill>
              </a:rPr>
              <a:t>”, Dicccionario de la Real Academia de la Lengua Española</a:t>
            </a:r>
            <a:br>
              <a:rPr lang="es-CL" dirty="0">
                <a:solidFill>
                  <a:srgbClr val="FFFF00"/>
                </a:solidFill>
              </a:rPr>
            </a:br>
            <a:r>
              <a:rPr lang="es-CL" dirty="0">
                <a:solidFill>
                  <a:srgbClr val="FFFF00"/>
                </a:solidFill>
              </a:rPr>
              <a:t>© Real Academia Española, 2020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B0FA882-AE68-464E-B598-5806067701C9}"/>
              </a:ext>
            </a:extLst>
          </p:cNvPr>
          <p:cNvSpPr txBox="1"/>
          <p:nvPr/>
        </p:nvSpPr>
        <p:spPr>
          <a:xfrm>
            <a:off x="571547" y="325046"/>
            <a:ext cx="111390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/>
              <a:t>¿QUÉ ENTENDEMOS POR “</a:t>
            </a:r>
            <a:r>
              <a:rPr lang="es-CL" sz="4000" b="1" u="sng" dirty="0"/>
              <a:t>ADMINISTRACIÓN</a:t>
            </a:r>
            <a:r>
              <a:rPr lang="es-CL" sz="4000" b="1" dirty="0"/>
              <a:t>”?</a:t>
            </a:r>
          </a:p>
        </p:txBody>
      </p:sp>
    </p:spTree>
    <p:extLst>
      <p:ext uri="{BB962C8B-B14F-4D97-AF65-F5344CB8AC3E}">
        <p14:creationId xmlns:p14="http://schemas.microsoft.com/office/powerpoint/2010/main" val="1212490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7BE15FD-B213-014A-AFE2-02925BC2DB23}"/>
              </a:ext>
            </a:extLst>
          </p:cNvPr>
          <p:cNvSpPr txBox="1"/>
          <p:nvPr/>
        </p:nvSpPr>
        <p:spPr>
          <a:xfrm>
            <a:off x="571547" y="1390741"/>
            <a:ext cx="11139055" cy="2677656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 fontAlgn="b"/>
            <a:r>
              <a:rPr lang="es-CL" sz="2400" b="1" dirty="0"/>
              <a:t>ADMINISTRAR</a:t>
            </a:r>
          </a:p>
          <a:p>
            <a:pPr fontAlgn="b"/>
            <a:endParaRPr lang="es-CL" b="1" dirty="0"/>
          </a:p>
          <a:p>
            <a:r>
              <a:rPr lang="es-CL" b="1" dirty="0"/>
              <a:t>1. </a:t>
            </a:r>
            <a:r>
              <a:rPr lang="es-CL" u="sng" dirty="0"/>
              <a:t>Gobernar</a:t>
            </a:r>
            <a:r>
              <a:rPr lang="es-CL" dirty="0"/>
              <a:t>, ejercer la </a:t>
            </a:r>
            <a:r>
              <a:rPr lang="es-CL" u="sng" dirty="0"/>
              <a:t>autoridad o el mando</a:t>
            </a:r>
            <a:r>
              <a:rPr lang="es-CL" dirty="0"/>
              <a:t> sobre un territorio y sobre las personas que lo habitan.</a:t>
            </a:r>
          </a:p>
          <a:p>
            <a:r>
              <a:rPr lang="es-CL" b="1" dirty="0"/>
              <a:t>2. </a:t>
            </a:r>
            <a:r>
              <a:rPr lang="es-CL" u="sng" dirty="0"/>
              <a:t>Dirigir</a:t>
            </a:r>
            <a:r>
              <a:rPr lang="es-CL" dirty="0"/>
              <a:t> una institución.</a:t>
            </a:r>
          </a:p>
          <a:p>
            <a:r>
              <a:rPr lang="es-CL" b="1" dirty="0"/>
              <a:t>3. </a:t>
            </a:r>
            <a:r>
              <a:rPr lang="es-CL" u="sng" dirty="0"/>
              <a:t>Ordenar</a:t>
            </a:r>
            <a:r>
              <a:rPr lang="es-CL" dirty="0"/>
              <a:t>, </a:t>
            </a:r>
            <a:r>
              <a:rPr lang="es-CL" u="sng" dirty="0"/>
              <a:t>disponer</a:t>
            </a:r>
            <a:r>
              <a:rPr lang="es-CL" dirty="0"/>
              <a:t>, </a:t>
            </a:r>
            <a:r>
              <a:rPr lang="es-CL" u="sng" dirty="0"/>
              <a:t>organizar</a:t>
            </a:r>
            <a:r>
              <a:rPr lang="es-CL" dirty="0"/>
              <a:t>, en especial la hacienda o los bienes.</a:t>
            </a:r>
          </a:p>
          <a:p>
            <a:r>
              <a:rPr lang="es-CL" b="1" dirty="0"/>
              <a:t>4. </a:t>
            </a:r>
            <a:r>
              <a:rPr lang="es-CL" dirty="0"/>
              <a:t>Desempeñar o </a:t>
            </a:r>
            <a:r>
              <a:rPr lang="es-CL" u="sng" dirty="0"/>
              <a:t>ejercer un cargo</a:t>
            </a:r>
            <a:r>
              <a:rPr lang="es-CL" dirty="0"/>
              <a:t>, oficio o dignidad.</a:t>
            </a:r>
          </a:p>
          <a:p>
            <a:pPr fontAlgn="b"/>
            <a:endParaRPr lang="es-CL" dirty="0"/>
          </a:p>
          <a:p>
            <a:pPr algn="r" fontAlgn="b"/>
            <a:r>
              <a:rPr lang="es-CL" dirty="0">
                <a:solidFill>
                  <a:srgbClr val="FFFF00"/>
                </a:solidFill>
              </a:rPr>
              <a:t>Definición de “</a:t>
            </a:r>
            <a:r>
              <a:rPr lang="es-CL" i="1" dirty="0">
                <a:solidFill>
                  <a:srgbClr val="FFFF00"/>
                </a:solidFill>
              </a:rPr>
              <a:t>Administrar</a:t>
            </a:r>
            <a:r>
              <a:rPr lang="es-CL" dirty="0">
                <a:solidFill>
                  <a:srgbClr val="FFFF00"/>
                </a:solidFill>
              </a:rPr>
              <a:t>”, Dicccionario de la Real Academia de la Lengua Española</a:t>
            </a:r>
            <a:br>
              <a:rPr lang="es-CL" dirty="0">
                <a:solidFill>
                  <a:srgbClr val="FFFF00"/>
                </a:solidFill>
              </a:rPr>
            </a:br>
            <a:r>
              <a:rPr lang="es-CL" dirty="0">
                <a:solidFill>
                  <a:srgbClr val="FFFF00"/>
                </a:solidFill>
              </a:rPr>
              <a:t>© Real Academia Española, 2020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B0FA882-AE68-464E-B598-5806067701C9}"/>
              </a:ext>
            </a:extLst>
          </p:cNvPr>
          <p:cNvSpPr txBox="1"/>
          <p:nvPr/>
        </p:nvSpPr>
        <p:spPr>
          <a:xfrm>
            <a:off x="571547" y="325046"/>
            <a:ext cx="111390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/>
              <a:t>¿QUÉ ENTENDEMOS POR “</a:t>
            </a:r>
            <a:r>
              <a:rPr lang="es-CL" sz="4000" b="1" u="sng" dirty="0"/>
              <a:t>ADMINISTRACIÓN</a:t>
            </a:r>
            <a:r>
              <a:rPr lang="es-CL" sz="4000" b="1" dirty="0"/>
              <a:t>”?</a:t>
            </a:r>
          </a:p>
        </p:txBody>
      </p:sp>
    </p:spTree>
    <p:extLst>
      <p:ext uri="{BB962C8B-B14F-4D97-AF65-F5344CB8AC3E}">
        <p14:creationId xmlns:p14="http://schemas.microsoft.com/office/powerpoint/2010/main" val="919599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7BE15FD-B213-014A-AFE2-02925BC2DB23}"/>
              </a:ext>
            </a:extLst>
          </p:cNvPr>
          <p:cNvSpPr txBox="1"/>
          <p:nvPr/>
        </p:nvSpPr>
        <p:spPr>
          <a:xfrm>
            <a:off x="571547" y="1182019"/>
            <a:ext cx="11139055" cy="5262979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 fontAlgn="b"/>
            <a:r>
              <a:rPr lang="es-CL" sz="2400" b="1" dirty="0"/>
              <a:t>MANAGEMENT</a:t>
            </a:r>
          </a:p>
          <a:p>
            <a:pPr fontAlgn="b"/>
            <a:endParaRPr lang="es-CL" b="1" dirty="0"/>
          </a:p>
          <a:p>
            <a:pPr algn="ctr" fontAlgn="b"/>
            <a:r>
              <a:rPr lang="es-CL" sz="2400" b="1" dirty="0"/>
              <a:t>(1) The </a:t>
            </a:r>
            <a:r>
              <a:rPr lang="es-CL" sz="2400" b="1" u="sng" dirty="0"/>
              <a:t>activity</a:t>
            </a:r>
            <a:r>
              <a:rPr lang="es-CL" sz="2400" b="1" dirty="0"/>
              <a:t> of </a:t>
            </a:r>
            <a:r>
              <a:rPr lang="es-CL" sz="2400" b="1" u="sng" dirty="0"/>
              <a:t>running and controlling</a:t>
            </a:r>
            <a:r>
              <a:rPr lang="es-CL" sz="2400" b="1" dirty="0"/>
              <a:t> a business or similar organization </a:t>
            </a:r>
          </a:p>
          <a:p>
            <a:pPr fontAlgn="b"/>
            <a:endParaRPr lang="es-CL" b="1" dirty="0"/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s-CL" i="1" dirty="0"/>
              <a:t>A career in management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s-CL" i="1" dirty="0"/>
              <a:t>Hotel/project management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s-CL" i="1" dirty="0"/>
              <a:t>A management training course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s-CL" i="1" dirty="0"/>
              <a:t>The day-to-day management of the business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s-CL" i="1" dirty="0"/>
              <a:t>The report blames bad management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s-CL" i="1" dirty="0"/>
              <a:t>Effective financial management is essential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s-CL" i="1" dirty="0"/>
              <a:t>The company's top-down management style made decision-making slow and inflexible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s-CL" i="1" dirty="0"/>
              <a:t>She eliminated several layers of management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s-CL" i="1" dirty="0"/>
              <a:t>The business thrives under his unique style of management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s-CL" i="1" dirty="0"/>
              <a:t>He is one of the highest paid management gurus in the world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s-CL" i="1" dirty="0"/>
              <a:t>Does he have the necessary management skills?</a:t>
            </a:r>
          </a:p>
          <a:p>
            <a:pPr fontAlgn="b"/>
            <a:endParaRPr lang="es-CL" dirty="0"/>
          </a:p>
          <a:p>
            <a:pPr algn="r" fontAlgn="b"/>
            <a:r>
              <a:rPr lang="es-CL" dirty="0">
                <a:solidFill>
                  <a:srgbClr val="FFFF00"/>
                </a:solidFill>
              </a:rPr>
              <a:t>Definition of ”</a:t>
            </a:r>
            <a:r>
              <a:rPr lang="es-CL" b="1" i="1" dirty="0">
                <a:solidFill>
                  <a:srgbClr val="FFFF00"/>
                </a:solidFill>
              </a:rPr>
              <a:t>Management”, </a:t>
            </a:r>
            <a:r>
              <a:rPr lang="es-CL" dirty="0">
                <a:solidFill>
                  <a:srgbClr val="FFFF00"/>
                </a:solidFill>
              </a:rPr>
              <a:t>from the Oxford Advanced Learner's Dictionary</a:t>
            </a:r>
            <a:br>
              <a:rPr lang="es-CL" dirty="0">
                <a:solidFill>
                  <a:srgbClr val="FFFF00"/>
                </a:solidFill>
              </a:rPr>
            </a:br>
            <a:r>
              <a:rPr lang="es-CL" dirty="0">
                <a:solidFill>
                  <a:srgbClr val="FFFF00"/>
                </a:solidFill>
              </a:rPr>
              <a:t>© 2020 Oxford University Press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B0FA882-AE68-464E-B598-5806067701C9}"/>
              </a:ext>
            </a:extLst>
          </p:cNvPr>
          <p:cNvSpPr txBox="1"/>
          <p:nvPr/>
        </p:nvSpPr>
        <p:spPr>
          <a:xfrm>
            <a:off x="571547" y="325046"/>
            <a:ext cx="111390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/>
              <a:t>¿QUÉ ENTENDEMOS POR “</a:t>
            </a:r>
            <a:r>
              <a:rPr lang="es-CL" sz="4000" b="1" u="sng" dirty="0"/>
              <a:t>ADMINISTRACIÓN</a:t>
            </a:r>
            <a:r>
              <a:rPr lang="es-CL" sz="4000" b="1" dirty="0"/>
              <a:t>”?</a:t>
            </a:r>
          </a:p>
        </p:txBody>
      </p:sp>
    </p:spTree>
    <p:extLst>
      <p:ext uri="{BB962C8B-B14F-4D97-AF65-F5344CB8AC3E}">
        <p14:creationId xmlns:p14="http://schemas.microsoft.com/office/powerpoint/2010/main" val="1243711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7BE15FD-B213-014A-AFE2-02925BC2DB23}"/>
              </a:ext>
            </a:extLst>
          </p:cNvPr>
          <p:cNvSpPr txBox="1"/>
          <p:nvPr/>
        </p:nvSpPr>
        <p:spPr>
          <a:xfrm>
            <a:off x="571549" y="1588420"/>
            <a:ext cx="11139055" cy="4708981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 fontAlgn="b"/>
            <a:r>
              <a:rPr lang="es-CL" sz="2400" b="1" dirty="0"/>
              <a:t>MANAGEMENT</a:t>
            </a:r>
          </a:p>
          <a:p>
            <a:pPr fontAlgn="b"/>
            <a:endParaRPr lang="es-CL" b="1" dirty="0"/>
          </a:p>
          <a:p>
            <a:pPr algn="ctr" fontAlgn="b"/>
            <a:r>
              <a:rPr lang="es-CL" sz="2400" b="1" dirty="0"/>
              <a:t>(2) The </a:t>
            </a:r>
            <a:r>
              <a:rPr lang="es-CL" sz="2400" b="1" u="sng" dirty="0"/>
              <a:t>people</a:t>
            </a:r>
            <a:r>
              <a:rPr lang="es-CL" sz="2400" b="1" dirty="0"/>
              <a:t> who </a:t>
            </a:r>
            <a:r>
              <a:rPr lang="es-CL" sz="2400" b="1" u="sng" dirty="0"/>
              <a:t>run and control</a:t>
            </a:r>
            <a:r>
              <a:rPr lang="es-CL" sz="2400" b="1" dirty="0"/>
              <a:t> a business or similar organization</a:t>
            </a:r>
          </a:p>
          <a:p>
            <a:pPr fontAlgn="b"/>
            <a:endParaRPr lang="es-CL" b="1" dirty="0"/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s-CL" i="1" dirty="0"/>
              <a:t>The management is/are considering closing the factory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s-CL" i="1" dirty="0"/>
              <a:t>The shop is now under new management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s-CL" i="1" dirty="0"/>
              <a:t>Junior/middle/senior management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s-CL" i="1" dirty="0"/>
              <a:t>The bank's/airline's/hospital's management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s-CL" i="1" dirty="0"/>
              <a:t>A management decision/job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s-CL" i="1" dirty="0"/>
              <a:t>A new board and management team took over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s-CL" i="1" dirty="0"/>
              <a:t>My role is to act as a mediator between employees and management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s-CL" i="1" dirty="0"/>
              <a:t>Most managements are keen to avoid strikes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s-CL" i="1" dirty="0"/>
              <a:t>Management expects demand to grow faster than supply. Management is confident about future growth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endParaRPr lang="es-CL" i="1" dirty="0"/>
          </a:p>
          <a:p>
            <a:pPr algn="r" fontAlgn="base"/>
            <a:r>
              <a:rPr lang="es-CL" dirty="0">
                <a:solidFill>
                  <a:srgbClr val="FFFF00"/>
                </a:solidFill>
              </a:rPr>
              <a:t>Definition of ”</a:t>
            </a:r>
            <a:r>
              <a:rPr lang="es-CL" b="1" i="1" dirty="0">
                <a:solidFill>
                  <a:srgbClr val="FFFF00"/>
                </a:solidFill>
              </a:rPr>
              <a:t>Management”, </a:t>
            </a:r>
            <a:r>
              <a:rPr lang="es-CL" dirty="0">
                <a:solidFill>
                  <a:srgbClr val="FFFF00"/>
                </a:solidFill>
              </a:rPr>
              <a:t>from the Oxford Advanced Learner's Dictionary</a:t>
            </a:r>
            <a:br>
              <a:rPr lang="es-CL" dirty="0">
                <a:solidFill>
                  <a:srgbClr val="FFFF00"/>
                </a:solidFill>
              </a:rPr>
            </a:br>
            <a:r>
              <a:rPr lang="es-CL" dirty="0">
                <a:solidFill>
                  <a:srgbClr val="FFFF00"/>
                </a:solidFill>
              </a:rPr>
              <a:t>© 2020 Oxford University Press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9779904E-4268-C141-B1AC-2F8CC65A8E7B}"/>
              </a:ext>
            </a:extLst>
          </p:cNvPr>
          <p:cNvSpPr txBox="1"/>
          <p:nvPr/>
        </p:nvSpPr>
        <p:spPr>
          <a:xfrm>
            <a:off x="571549" y="454255"/>
            <a:ext cx="111390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/>
              <a:t>¿QUÉ ENTENDEMOS POR “</a:t>
            </a:r>
            <a:r>
              <a:rPr lang="es-CL" sz="4000" b="1" u="sng" dirty="0"/>
              <a:t>ADMINISTRACIÓN</a:t>
            </a:r>
            <a:r>
              <a:rPr lang="es-CL" sz="4000" b="1" dirty="0"/>
              <a:t>”?</a:t>
            </a:r>
          </a:p>
        </p:txBody>
      </p:sp>
    </p:spTree>
    <p:extLst>
      <p:ext uri="{BB962C8B-B14F-4D97-AF65-F5344CB8AC3E}">
        <p14:creationId xmlns:p14="http://schemas.microsoft.com/office/powerpoint/2010/main" val="2158301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7BE15FD-B213-014A-AFE2-02925BC2DB23}"/>
              </a:ext>
            </a:extLst>
          </p:cNvPr>
          <p:cNvSpPr txBox="1"/>
          <p:nvPr/>
        </p:nvSpPr>
        <p:spPr>
          <a:xfrm>
            <a:off x="571549" y="1588420"/>
            <a:ext cx="11139055" cy="4708981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 fontAlgn="b"/>
            <a:r>
              <a:rPr lang="es-CL" sz="2400" b="1" dirty="0"/>
              <a:t>MANAGEMENT</a:t>
            </a:r>
          </a:p>
          <a:p>
            <a:pPr fontAlgn="b"/>
            <a:endParaRPr lang="es-CL" b="1" dirty="0"/>
          </a:p>
          <a:p>
            <a:pPr algn="ctr" fontAlgn="b"/>
            <a:r>
              <a:rPr lang="es-CL" sz="2400" b="1" dirty="0"/>
              <a:t>(3) The </a:t>
            </a:r>
            <a:r>
              <a:rPr lang="es-CL" sz="2400" b="1" u="sng" dirty="0"/>
              <a:t>act or skill</a:t>
            </a:r>
            <a:r>
              <a:rPr lang="es-CL" sz="2400" b="1" dirty="0"/>
              <a:t> of </a:t>
            </a:r>
            <a:r>
              <a:rPr lang="es-CL" sz="2400" b="1" u="sng" dirty="0"/>
              <a:t>dealing with people or situations</a:t>
            </a:r>
            <a:r>
              <a:rPr lang="es-CL" sz="2400" b="1" dirty="0"/>
              <a:t> in a successful way</a:t>
            </a:r>
          </a:p>
          <a:p>
            <a:pPr algn="ctr" fontAlgn="b"/>
            <a:endParaRPr lang="es-CL" b="1" dirty="0"/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s-CL" i="1" dirty="0"/>
              <a:t>Classroom management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s-CL" i="1" dirty="0"/>
              <a:t>Time management </a:t>
            </a:r>
            <a:r>
              <a:rPr lang="es-CL" dirty="0"/>
              <a:t>(= the way in which you organize how you spend your time)</a:t>
            </a:r>
            <a:endParaRPr lang="es-CL" i="1" dirty="0"/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s-CL" i="1" dirty="0"/>
              <a:t>Security is all about risk management.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s-CL" i="1" dirty="0"/>
              <a:t>A waste management system/company/plan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s-CL" i="1" dirty="0"/>
              <a:t>management of staff/patients/resources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s-CL" i="1" dirty="0"/>
              <a:t>Diet plays an important role in the management of heart disease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s-CL" i="1" dirty="0"/>
              <a:t>The clinic makes pain management in children a priority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s-CL" i="1" dirty="0"/>
              <a:t>The NGO carries out projects around wildlife and natural resource management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s-CL" i="1" dirty="0"/>
              <a:t>Changes in land management practices can improve water quality in streams over time</a:t>
            </a:r>
          </a:p>
          <a:p>
            <a:pPr fontAlgn="base"/>
            <a:endParaRPr lang="es-CL" i="1" dirty="0"/>
          </a:p>
          <a:p>
            <a:pPr algn="r" fontAlgn="base"/>
            <a:r>
              <a:rPr lang="es-CL" dirty="0">
                <a:solidFill>
                  <a:srgbClr val="FFFF00"/>
                </a:solidFill>
              </a:rPr>
              <a:t>Definition of ”</a:t>
            </a:r>
            <a:r>
              <a:rPr lang="es-CL" b="1" i="1" dirty="0">
                <a:solidFill>
                  <a:srgbClr val="FFFF00"/>
                </a:solidFill>
              </a:rPr>
              <a:t>Management”, </a:t>
            </a:r>
            <a:r>
              <a:rPr lang="es-CL" dirty="0">
                <a:solidFill>
                  <a:srgbClr val="FFFF00"/>
                </a:solidFill>
              </a:rPr>
              <a:t>from the Oxford Advanced Learner's Dictionary</a:t>
            </a:r>
            <a:br>
              <a:rPr lang="es-CL" dirty="0">
                <a:solidFill>
                  <a:srgbClr val="FFFF00"/>
                </a:solidFill>
              </a:rPr>
            </a:br>
            <a:r>
              <a:rPr lang="es-CL" dirty="0">
                <a:solidFill>
                  <a:srgbClr val="FFFF00"/>
                </a:solidFill>
              </a:rPr>
              <a:t>© 2020 Oxford University Press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CB51C15E-109E-F948-8C2F-CB0C23B0B80E}"/>
              </a:ext>
            </a:extLst>
          </p:cNvPr>
          <p:cNvSpPr txBox="1"/>
          <p:nvPr/>
        </p:nvSpPr>
        <p:spPr>
          <a:xfrm>
            <a:off x="571548" y="543706"/>
            <a:ext cx="111390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/>
              <a:t>¿QUÉ ENTENDEMOS POR “</a:t>
            </a:r>
            <a:r>
              <a:rPr lang="es-CL" sz="4000" b="1" u="sng" dirty="0"/>
              <a:t>ADMINISTRACIÓN</a:t>
            </a:r>
            <a:r>
              <a:rPr lang="es-CL" sz="4000" b="1" dirty="0"/>
              <a:t>”?</a:t>
            </a:r>
          </a:p>
        </p:txBody>
      </p:sp>
    </p:spTree>
    <p:extLst>
      <p:ext uri="{BB962C8B-B14F-4D97-AF65-F5344CB8AC3E}">
        <p14:creationId xmlns:p14="http://schemas.microsoft.com/office/powerpoint/2010/main" val="1803245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C10239C-1C2A-8345-9D80-2638B05B2BF2}"/>
              </a:ext>
            </a:extLst>
          </p:cNvPr>
          <p:cNvSpPr txBox="1"/>
          <p:nvPr/>
        </p:nvSpPr>
        <p:spPr>
          <a:xfrm>
            <a:off x="1391480" y="1977888"/>
            <a:ext cx="967077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6000" dirty="0"/>
              <a:t>¿LA ADMINISTRACIÓN ES COMO LA CONOCEMOS HOY DESDE SIEMPRE?</a:t>
            </a:r>
          </a:p>
        </p:txBody>
      </p:sp>
    </p:spTree>
    <p:extLst>
      <p:ext uri="{BB962C8B-B14F-4D97-AF65-F5344CB8AC3E}">
        <p14:creationId xmlns:p14="http://schemas.microsoft.com/office/powerpoint/2010/main" val="40383935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7BE15FD-B213-014A-AFE2-02925BC2DB23}"/>
              </a:ext>
            </a:extLst>
          </p:cNvPr>
          <p:cNvSpPr txBox="1"/>
          <p:nvPr/>
        </p:nvSpPr>
        <p:spPr>
          <a:xfrm>
            <a:off x="571549" y="1588420"/>
            <a:ext cx="11139055" cy="4524315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just" fontAlgn="b"/>
            <a:r>
              <a:rPr lang="es-CL" dirty="0"/>
              <a:t>El concepto de Administración no es nuevo y ha surgido como resultado de un proceso evolutivo complejo:</a:t>
            </a:r>
          </a:p>
          <a:p>
            <a:pPr algn="just" fontAlgn="b"/>
            <a:endParaRPr lang="es-CL" dirty="0"/>
          </a:p>
          <a:p>
            <a:pPr marL="285750" indent="-285750" algn="just" fontAlgn="b">
              <a:buFont typeface="Arial" panose="020B0604020202020204" pitchFamily="34" charset="0"/>
              <a:buChar char="•"/>
            </a:pPr>
            <a:r>
              <a:rPr lang="es-CL" dirty="0"/>
              <a:t>Administración desde la época de las cavernas: ¿quién cazaba?, ¿quién cocinaba?, ¿quién criaba a los niños? </a:t>
            </a:r>
          </a:p>
          <a:p>
            <a:pPr algn="just" fontAlgn="b"/>
            <a:endParaRPr lang="es-CL" dirty="0"/>
          </a:p>
          <a:p>
            <a:pPr marL="285750" indent="-285750" algn="just" fontAlgn="b">
              <a:buFont typeface="Arial" panose="020B0604020202020204" pitchFamily="34" charset="0"/>
              <a:buChar char="•"/>
            </a:pPr>
            <a:r>
              <a:rPr lang="es-CL" dirty="0"/>
              <a:t>Egipto 2.900 A.C.: las pirámides se construyeron de una manera altamente organizada y coordinada. Estas pirámides se han convertido en un ejemplo clásico de Administración.</a:t>
            </a:r>
          </a:p>
          <a:p>
            <a:pPr algn="just" fontAlgn="b"/>
            <a:endParaRPr lang="es-CL" dirty="0"/>
          </a:p>
          <a:p>
            <a:pPr marL="285750" indent="-285750" algn="just" fontAlgn="b">
              <a:buFont typeface="Arial" panose="020B0604020202020204" pitchFamily="34" charset="0"/>
              <a:buChar char="•"/>
            </a:pPr>
            <a:r>
              <a:rPr lang="es-CL" dirty="0"/>
              <a:t>Otro gran ejemplo de Administración se relaciona con el ejército organizado de Alejandro Magno durante sus conquistas militares en 336 a 323 A.C. </a:t>
            </a:r>
          </a:p>
          <a:p>
            <a:pPr algn="just" fontAlgn="b"/>
            <a:endParaRPr lang="es-CL" dirty="0"/>
          </a:p>
          <a:p>
            <a:pPr marL="285750" indent="-285750" algn="just" fontAlgn="b">
              <a:buFont typeface="Arial" panose="020B0604020202020204" pitchFamily="34" charset="0"/>
              <a:buChar char="•"/>
            </a:pPr>
            <a:r>
              <a:rPr lang="es-CL" dirty="0"/>
              <a:t>La Administración también era parte del Imperio Romano, que organizaba su administración general y controlaba sus problemas políticos, militares y de justicia.</a:t>
            </a:r>
          </a:p>
          <a:p>
            <a:pPr algn="just" fontAlgn="b"/>
            <a:endParaRPr lang="es-CL" dirty="0"/>
          </a:p>
          <a:p>
            <a:pPr marL="285750" indent="-285750" algn="just" fontAlgn="b">
              <a:buFont typeface="Arial" panose="020B0604020202020204" pitchFamily="34" charset="0"/>
              <a:buChar char="•"/>
            </a:pPr>
            <a:r>
              <a:rPr lang="es-CL" dirty="0"/>
              <a:t>La Administración que observamos en la gran mayoría de las organizaciones modernas, se atribuye a la Revolución Industrial de fines del siglo XVIII.</a:t>
            </a:r>
          </a:p>
          <a:p>
            <a:pPr marL="285750" indent="-285750" fontAlgn="b">
              <a:buFont typeface="Arial" panose="020B0604020202020204" pitchFamily="34" charset="0"/>
              <a:buChar char="•"/>
            </a:pPr>
            <a:endParaRPr lang="es-CL" dirty="0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CB51C15E-109E-F948-8C2F-CB0C23B0B80E}"/>
              </a:ext>
            </a:extLst>
          </p:cNvPr>
          <p:cNvSpPr txBox="1"/>
          <p:nvPr/>
        </p:nvSpPr>
        <p:spPr>
          <a:xfrm>
            <a:off x="571548" y="543706"/>
            <a:ext cx="111390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/>
              <a:t>UN POCO DE HISTORIA</a:t>
            </a:r>
          </a:p>
        </p:txBody>
      </p:sp>
    </p:spTree>
    <p:extLst>
      <p:ext uri="{BB962C8B-B14F-4D97-AF65-F5344CB8AC3E}">
        <p14:creationId xmlns:p14="http://schemas.microsoft.com/office/powerpoint/2010/main" val="34602547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upo 12">
            <a:extLst>
              <a:ext uri="{FF2B5EF4-FFF2-40B4-BE49-F238E27FC236}">
                <a16:creationId xmlns:a16="http://schemas.microsoft.com/office/drawing/2014/main" id="{C2076AB3-DFC6-4F42-A25B-E331603E0F78}"/>
              </a:ext>
            </a:extLst>
          </p:cNvPr>
          <p:cNvGrpSpPr/>
          <p:nvPr/>
        </p:nvGrpSpPr>
        <p:grpSpPr>
          <a:xfrm>
            <a:off x="762000" y="1549400"/>
            <a:ext cx="10591799" cy="4829163"/>
            <a:chOff x="571500" y="927100"/>
            <a:chExt cx="10528299" cy="5565763"/>
          </a:xfrm>
        </p:grpSpPr>
        <p:sp>
          <p:nvSpPr>
            <p:cNvPr id="6" name="Elipse 5">
              <a:extLst>
                <a:ext uri="{FF2B5EF4-FFF2-40B4-BE49-F238E27FC236}">
                  <a16:creationId xmlns:a16="http://schemas.microsoft.com/office/drawing/2014/main" id="{12FBAC31-F466-794B-8BC6-6C9212DAB173}"/>
                </a:ext>
              </a:extLst>
            </p:cNvPr>
            <p:cNvSpPr/>
            <p:nvPr/>
          </p:nvSpPr>
          <p:spPr>
            <a:xfrm>
              <a:off x="4737100" y="927100"/>
              <a:ext cx="2235199" cy="1441451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s-CL" dirty="0"/>
                <a:t>FUERZAS POLÍTICAS</a:t>
              </a:r>
            </a:p>
          </p:txBody>
        </p:sp>
        <p:sp>
          <p:nvSpPr>
            <p:cNvPr id="26" name="Elipse 25">
              <a:extLst>
                <a:ext uri="{FF2B5EF4-FFF2-40B4-BE49-F238E27FC236}">
                  <a16:creationId xmlns:a16="http://schemas.microsoft.com/office/drawing/2014/main" id="{DA70E729-EF96-2D49-91BC-BD0BBB30D9EF}"/>
                </a:ext>
              </a:extLst>
            </p:cNvPr>
            <p:cNvSpPr/>
            <p:nvPr/>
          </p:nvSpPr>
          <p:spPr>
            <a:xfrm>
              <a:off x="8940800" y="4375150"/>
              <a:ext cx="2158999" cy="1587500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s-CL" dirty="0"/>
                <a:t>FUERZAS SOCIALES</a:t>
              </a:r>
            </a:p>
          </p:txBody>
        </p:sp>
        <p:sp>
          <p:nvSpPr>
            <p:cNvPr id="10" name="Elipse 9">
              <a:extLst>
                <a:ext uri="{FF2B5EF4-FFF2-40B4-BE49-F238E27FC236}">
                  <a16:creationId xmlns:a16="http://schemas.microsoft.com/office/drawing/2014/main" id="{86585972-9BCF-D741-A275-08E9F025C77A}"/>
                </a:ext>
              </a:extLst>
            </p:cNvPr>
            <p:cNvSpPr/>
            <p:nvPr/>
          </p:nvSpPr>
          <p:spPr>
            <a:xfrm>
              <a:off x="4420449" y="3898900"/>
              <a:ext cx="2956573" cy="2593963"/>
            </a:xfrm>
            <a:prstGeom prst="ellipse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CL" b="1" dirty="0"/>
                <a:t>FUERZAS QUE SUSTENTAN EL CONCEPTO MODERNO DE “ADMINISTRACIÓN”</a:t>
              </a:r>
            </a:p>
          </p:txBody>
        </p:sp>
        <p:sp>
          <p:nvSpPr>
            <p:cNvPr id="32" name="Flecha arriba 31">
              <a:extLst>
                <a:ext uri="{FF2B5EF4-FFF2-40B4-BE49-F238E27FC236}">
                  <a16:creationId xmlns:a16="http://schemas.microsoft.com/office/drawing/2014/main" id="{9A54BE23-41FC-0D4D-A75D-969AF3945AA9}"/>
                </a:ext>
              </a:extLst>
            </p:cNvPr>
            <p:cNvSpPr/>
            <p:nvPr/>
          </p:nvSpPr>
          <p:spPr>
            <a:xfrm rot="5400000">
              <a:off x="7780313" y="4523506"/>
              <a:ext cx="515898" cy="1092223"/>
            </a:xfrm>
            <a:prstGeom prst="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33" name="Flecha arriba 32">
              <a:extLst>
                <a:ext uri="{FF2B5EF4-FFF2-40B4-BE49-F238E27FC236}">
                  <a16:creationId xmlns:a16="http://schemas.microsoft.com/office/drawing/2014/main" id="{47DAC0E0-35C1-5741-A380-4F41ABC553C2}"/>
                </a:ext>
              </a:extLst>
            </p:cNvPr>
            <p:cNvSpPr/>
            <p:nvPr/>
          </p:nvSpPr>
          <p:spPr>
            <a:xfrm rot="16200000">
              <a:off x="3476688" y="4521188"/>
              <a:ext cx="515898" cy="1092223"/>
            </a:xfrm>
            <a:prstGeom prst="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34" name="Flecha arriba 33">
              <a:extLst>
                <a:ext uri="{FF2B5EF4-FFF2-40B4-BE49-F238E27FC236}">
                  <a16:creationId xmlns:a16="http://schemas.microsoft.com/office/drawing/2014/main" id="{14CB3D49-EC9D-DB4E-8A0D-D5A11936717F}"/>
                </a:ext>
              </a:extLst>
            </p:cNvPr>
            <p:cNvSpPr/>
            <p:nvPr/>
          </p:nvSpPr>
          <p:spPr>
            <a:xfrm>
              <a:off x="5577700" y="2587614"/>
              <a:ext cx="515898" cy="1092223"/>
            </a:xfrm>
            <a:prstGeom prst="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35" name="Elipse 34">
              <a:extLst>
                <a:ext uri="{FF2B5EF4-FFF2-40B4-BE49-F238E27FC236}">
                  <a16:creationId xmlns:a16="http://schemas.microsoft.com/office/drawing/2014/main" id="{94469A99-66E8-9A4C-867D-30F5B8EF0C50}"/>
                </a:ext>
              </a:extLst>
            </p:cNvPr>
            <p:cNvSpPr/>
            <p:nvPr/>
          </p:nvSpPr>
          <p:spPr>
            <a:xfrm>
              <a:off x="571500" y="4375150"/>
              <a:ext cx="2260599" cy="1587500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s-CL" dirty="0"/>
                <a:t>FUERZAS ECONÓMICAS</a:t>
              </a:r>
            </a:p>
          </p:txBody>
        </p:sp>
      </p:grpSp>
      <p:sp>
        <p:nvSpPr>
          <p:cNvPr id="38" name="CuadroTexto 37">
            <a:extLst>
              <a:ext uri="{FF2B5EF4-FFF2-40B4-BE49-F238E27FC236}">
                <a16:creationId xmlns:a16="http://schemas.microsoft.com/office/drawing/2014/main" id="{0632F158-2EFB-364F-BD30-CF9B3823BD67}"/>
              </a:ext>
            </a:extLst>
          </p:cNvPr>
          <p:cNvSpPr txBox="1"/>
          <p:nvPr/>
        </p:nvSpPr>
        <p:spPr>
          <a:xfrm>
            <a:off x="571548" y="543706"/>
            <a:ext cx="111390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u="sng" dirty="0"/>
              <a:t>REVOLUCIÓN INDUSTRIAL</a:t>
            </a:r>
            <a:r>
              <a:rPr lang="es-CL" sz="4000" b="1" dirty="0"/>
              <a:t>: “ADMINISTRACIÓN”</a:t>
            </a:r>
          </a:p>
        </p:txBody>
      </p:sp>
      <p:pic>
        <p:nvPicPr>
          <p:cNvPr id="1026" name="Picture 2" descr="page10image50499712">
            <a:extLst>
              <a:ext uri="{FF2B5EF4-FFF2-40B4-BE49-F238E27FC236}">
                <a16:creationId xmlns:a16="http://schemas.microsoft.com/office/drawing/2014/main" id="{E6F046F6-F438-3348-8C76-E9F4DFEEC3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700" cy="8216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page10image50506816">
            <a:extLst>
              <a:ext uri="{FF2B5EF4-FFF2-40B4-BE49-F238E27FC236}">
                <a16:creationId xmlns:a16="http://schemas.microsoft.com/office/drawing/2014/main" id="{B33F34E4-A5B9-7845-BBFC-3E17D4CAE4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62000" cy="63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page10image50510848">
            <a:extLst>
              <a:ext uri="{FF2B5EF4-FFF2-40B4-BE49-F238E27FC236}">
                <a16:creationId xmlns:a16="http://schemas.microsoft.com/office/drawing/2014/main" id="{40288B8A-0439-7440-BBAC-837ECCB7F4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62000" cy="63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page10image50503360">
            <a:extLst>
              <a:ext uri="{FF2B5EF4-FFF2-40B4-BE49-F238E27FC236}">
                <a16:creationId xmlns:a16="http://schemas.microsoft.com/office/drawing/2014/main" id="{4F2D13F9-2B13-8746-B43A-9E5FDBA23B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62000" cy="63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page10image50506816">
            <a:extLst>
              <a:ext uri="{FF2B5EF4-FFF2-40B4-BE49-F238E27FC236}">
                <a16:creationId xmlns:a16="http://schemas.microsoft.com/office/drawing/2014/main" id="{8BDB99D6-ADFC-4746-B469-AC498DA73D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62000" cy="63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page10image50510848">
            <a:extLst>
              <a:ext uri="{FF2B5EF4-FFF2-40B4-BE49-F238E27FC236}">
                <a16:creationId xmlns:a16="http://schemas.microsoft.com/office/drawing/2014/main" id="{73CF4CC0-78EC-8143-89A0-5E12681ECB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62000" cy="63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page10image50503360">
            <a:extLst>
              <a:ext uri="{FF2B5EF4-FFF2-40B4-BE49-F238E27FC236}">
                <a16:creationId xmlns:a16="http://schemas.microsoft.com/office/drawing/2014/main" id="{3EB38EFF-CB66-4944-98CD-B9E761909A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62000" cy="63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page10image50506816">
            <a:extLst>
              <a:ext uri="{FF2B5EF4-FFF2-40B4-BE49-F238E27FC236}">
                <a16:creationId xmlns:a16="http://schemas.microsoft.com/office/drawing/2014/main" id="{5BBF9291-E5F7-AA48-85FE-B68E70ACFB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62000" cy="63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page10image50510848">
            <a:extLst>
              <a:ext uri="{FF2B5EF4-FFF2-40B4-BE49-F238E27FC236}">
                <a16:creationId xmlns:a16="http://schemas.microsoft.com/office/drawing/2014/main" id="{193A1624-06D2-CF4C-8751-19F57E8828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62000" cy="63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page10image50503360">
            <a:extLst>
              <a:ext uri="{FF2B5EF4-FFF2-40B4-BE49-F238E27FC236}">
                <a16:creationId xmlns:a16="http://schemas.microsoft.com/office/drawing/2014/main" id="{4CC42730-6880-D641-AC0B-545B07D10C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62000" cy="63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page10image50506816">
            <a:extLst>
              <a:ext uri="{FF2B5EF4-FFF2-40B4-BE49-F238E27FC236}">
                <a16:creationId xmlns:a16="http://schemas.microsoft.com/office/drawing/2014/main" id="{B170FA84-A81B-F248-AF96-7DDF0834F8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62000" cy="63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3" name="Picture 19" descr="page10image50510848">
            <a:extLst>
              <a:ext uri="{FF2B5EF4-FFF2-40B4-BE49-F238E27FC236}">
                <a16:creationId xmlns:a16="http://schemas.microsoft.com/office/drawing/2014/main" id="{D3B85A4B-EA43-E547-8550-8B7162169A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62000" cy="63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page10image50503360">
            <a:extLst>
              <a:ext uri="{FF2B5EF4-FFF2-40B4-BE49-F238E27FC236}">
                <a16:creationId xmlns:a16="http://schemas.microsoft.com/office/drawing/2014/main" id="{B1A7F805-F41D-4D46-96DF-851E034819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62000" cy="63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58037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CuadroTexto 37">
            <a:extLst>
              <a:ext uri="{FF2B5EF4-FFF2-40B4-BE49-F238E27FC236}">
                <a16:creationId xmlns:a16="http://schemas.microsoft.com/office/drawing/2014/main" id="{0632F158-2EFB-364F-BD30-CF9B3823BD67}"/>
              </a:ext>
            </a:extLst>
          </p:cNvPr>
          <p:cNvSpPr txBox="1"/>
          <p:nvPr/>
        </p:nvSpPr>
        <p:spPr>
          <a:xfrm>
            <a:off x="571548" y="315106"/>
            <a:ext cx="111390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/>
              <a:t>“ADMINISTRACIÓN”</a:t>
            </a:r>
          </a:p>
        </p:txBody>
      </p: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id="{30B6FEFD-701F-5246-9D1A-F22CD632C54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98383529"/>
              </p:ext>
            </p:extLst>
          </p:nvPr>
        </p:nvGraphicFramePr>
        <p:xfrm>
          <a:off x="571548" y="1181100"/>
          <a:ext cx="11010852" cy="55215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875988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7BE15FD-B213-014A-AFE2-02925BC2DB23}"/>
              </a:ext>
            </a:extLst>
          </p:cNvPr>
          <p:cNvSpPr txBox="1"/>
          <p:nvPr/>
        </p:nvSpPr>
        <p:spPr>
          <a:xfrm>
            <a:off x="571549" y="1673086"/>
            <a:ext cx="11139055" cy="3539430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marL="674688" indent="-665163" algn="just" fontAlgn="base"/>
            <a:r>
              <a:rPr lang="es-CL" sz="3200" dirty="0"/>
              <a:t>➡  </a:t>
            </a:r>
            <a:r>
              <a:rPr lang="es-ES" sz="3200" dirty="0"/>
              <a:t>La </a:t>
            </a:r>
            <a:r>
              <a:rPr lang="es-ES" sz="3200" u="sng" dirty="0"/>
              <a:t>Revolución Industrial</a:t>
            </a:r>
            <a:r>
              <a:rPr lang="es-ES" sz="3200" dirty="0"/>
              <a:t> de fines del siglo XIX sentó las bases para varios enfoques de Administración. Cada enfoque ha intentado explicar el concepto de Administración desde diferentes aspectos. </a:t>
            </a:r>
          </a:p>
          <a:p>
            <a:pPr marL="674688" indent="-665163" algn="just" fontAlgn="base"/>
            <a:endParaRPr lang="es-ES" sz="3200" dirty="0"/>
          </a:p>
          <a:p>
            <a:pPr marL="674688" indent="-665163" algn="just" fontAlgn="base"/>
            <a:r>
              <a:rPr lang="es-CL" sz="3200" dirty="0"/>
              <a:t>➡  </a:t>
            </a:r>
            <a:r>
              <a:rPr lang="es-ES" sz="3200" dirty="0"/>
              <a:t>Los </a:t>
            </a:r>
            <a:r>
              <a:rPr lang="es-ES" sz="3200" u="sng" dirty="0"/>
              <a:t>dos enfoques</a:t>
            </a:r>
            <a:r>
              <a:rPr lang="es-ES" sz="3200" dirty="0"/>
              <a:t> más conocidos de Administración son:</a:t>
            </a:r>
            <a:endParaRPr lang="es-CL" sz="3200" dirty="0"/>
          </a:p>
          <a:p>
            <a:pPr algn="just" fontAlgn="base"/>
            <a:r>
              <a:rPr lang="es-CL" sz="3200" dirty="0"/>
              <a:t>	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B0FA882-AE68-464E-B598-5806067701C9}"/>
              </a:ext>
            </a:extLst>
          </p:cNvPr>
          <p:cNvSpPr txBox="1"/>
          <p:nvPr/>
        </p:nvSpPr>
        <p:spPr>
          <a:xfrm>
            <a:off x="373224" y="207692"/>
            <a:ext cx="114953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/>
              <a:t>ENFOQUES DE ADMINISTRACIÓN</a:t>
            </a:r>
          </a:p>
        </p:txBody>
      </p:sp>
    </p:spTree>
    <p:extLst>
      <p:ext uri="{BB962C8B-B14F-4D97-AF65-F5344CB8AC3E}">
        <p14:creationId xmlns:p14="http://schemas.microsoft.com/office/powerpoint/2010/main" val="2133267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FB0FA882-AE68-464E-B598-5806067701C9}"/>
              </a:ext>
            </a:extLst>
          </p:cNvPr>
          <p:cNvSpPr txBox="1"/>
          <p:nvPr/>
        </p:nvSpPr>
        <p:spPr>
          <a:xfrm>
            <a:off x="373224" y="207692"/>
            <a:ext cx="114953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/>
              <a:t>ENFOQUES DE ADMINISTRACIÓN</a:t>
            </a:r>
          </a:p>
        </p:txBody>
      </p:sp>
      <p:grpSp>
        <p:nvGrpSpPr>
          <p:cNvPr id="4" name="Grupo 3">
            <a:extLst>
              <a:ext uri="{FF2B5EF4-FFF2-40B4-BE49-F238E27FC236}">
                <a16:creationId xmlns:a16="http://schemas.microsoft.com/office/drawing/2014/main" id="{33EE641F-AC79-084A-86A9-2F54CA6377E7}"/>
              </a:ext>
            </a:extLst>
          </p:cNvPr>
          <p:cNvGrpSpPr/>
          <p:nvPr/>
        </p:nvGrpSpPr>
        <p:grpSpPr>
          <a:xfrm>
            <a:off x="571550" y="1673086"/>
            <a:ext cx="10843040" cy="3539430"/>
            <a:chOff x="571550" y="1673086"/>
            <a:chExt cx="10843040" cy="3539430"/>
          </a:xfrm>
        </p:grpSpPr>
        <p:sp>
          <p:nvSpPr>
            <p:cNvPr id="7" name="CuadroTexto 6">
              <a:extLst>
                <a:ext uri="{FF2B5EF4-FFF2-40B4-BE49-F238E27FC236}">
                  <a16:creationId xmlns:a16="http://schemas.microsoft.com/office/drawing/2014/main" id="{87BE15FD-B213-014A-AFE2-02925BC2DB23}"/>
                </a:ext>
              </a:extLst>
            </p:cNvPr>
            <p:cNvSpPr txBox="1"/>
            <p:nvPr/>
          </p:nvSpPr>
          <p:spPr>
            <a:xfrm>
              <a:off x="571550" y="1673086"/>
              <a:ext cx="10843040" cy="3539430"/>
            </a:xfrm>
            <a:prstGeom prst="rect">
              <a:avLst/>
            </a:prstGeom>
            <a:solidFill>
              <a:srgbClr val="0070C0"/>
            </a:solidFill>
          </p:spPr>
          <p:txBody>
            <a:bodyPr wrap="square" rtlCol="0">
              <a:spAutoFit/>
            </a:bodyPr>
            <a:lstStyle/>
            <a:p>
              <a:pPr algn="just" fontAlgn="base"/>
              <a:endParaRPr lang="es-CL" sz="3200" dirty="0"/>
            </a:p>
            <a:p>
              <a:pPr algn="just" fontAlgn="base"/>
              <a:endParaRPr lang="es-CL" sz="3200" dirty="0"/>
            </a:p>
            <a:p>
              <a:pPr algn="just" fontAlgn="base"/>
              <a:endParaRPr lang="es-CL" sz="3200" dirty="0"/>
            </a:p>
            <a:p>
              <a:pPr algn="just" fontAlgn="base"/>
              <a:endParaRPr lang="es-CL" sz="3200" dirty="0"/>
            </a:p>
            <a:p>
              <a:pPr algn="just" fontAlgn="base"/>
              <a:endParaRPr lang="es-CL" sz="3200" dirty="0"/>
            </a:p>
            <a:p>
              <a:pPr algn="just" fontAlgn="base"/>
              <a:endParaRPr lang="es-CL" sz="3200" dirty="0"/>
            </a:p>
            <a:p>
              <a:pPr algn="just" fontAlgn="base"/>
              <a:r>
                <a:rPr lang="es-CL" sz="3200" dirty="0"/>
                <a:t>	</a:t>
              </a:r>
            </a:p>
          </p:txBody>
        </p:sp>
        <p:pic>
          <p:nvPicPr>
            <p:cNvPr id="8" name="Imagen 7">
              <a:extLst>
                <a:ext uri="{FF2B5EF4-FFF2-40B4-BE49-F238E27FC236}">
                  <a16:creationId xmlns:a16="http://schemas.microsoft.com/office/drawing/2014/main" id="{3E856A46-4268-9A43-9D0C-E5D94825359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233409" y="2013734"/>
              <a:ext cx="8081845" cy="292618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878671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CuadroTexto 37">
            <a:extLst>
              <a:ext uri="{FF2B5EF4-FFF2-40B4-BE49-F238E27FC236}">
                <a16:creationId xmlns:a16="http://schemas.microsoft.com/office/drawing/2014/main" id="{0632F158-2EFB-364F-BD30-CF9B3823BD67}"/>
              </a:ext>
            </a:extLst>
          </p:cNvPr>
          <p:cNvSpPr txBox="1"/>
          <p:nvPr/>
        </p:nvSpPr>
        <p:spPr>
          <a:xfrm>
            <a:off x="571548" y="315106"/>
            <a:ext cx="111390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/>
              <a:t>ENFOQUES DE ADMINISTRACIÓN</a:t>
            </a:r>
          </a:p>
        </p:txBody>
      </p: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id="{30B6FEFD-701F-5246-9D1A-F22CD632C54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60024379"/>
              </p:ext>
            </p:extLst>
          </p:nvPr>
        </p:nvGraphicFramePr>
        <p:xfrm>
          <a:off x="571548" y="1181100"/>
          <a:ext cx="11010852" cy="55215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453008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CuadroTexto 37">
            <a:extLst>
              <a:ext uri="{FF2B5EF4-FFF2-40B4-BE49-F238E27FC236}">
                <a16:creationId xmlns:a16="http://schemas.microsoft.com/office/drawing/2014/main" id="{0632F158-2EFB-364F-BD30-CF9B3823BD67}"/>
              </a:ext>
            </a:extLst>
          </p:cNvPr>
          <p:cNvSpPr txBox="1"/>
          <p:nvPr/>
        </p:nvSpPr>
        <p:spPr>
          <a:xfrm>
            <a:off x="571548" y="315106"/>
            <a:ext cx="111390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/>
              <a:t>ENFOQUES CLÁSICO</a:t>
            </a:r>
          </a:p>
        </p:txBody>
      </p:sp>
      <p:graphicFrame>
        <p:nvGraphicFramePr>
          <p:cNvPr id="2" name="Diagrama 1">
            <a:extLst>
              <a:ext uri="{FF2B5EF4-FFF2-40B4-BE49-F238E27FC236}">
                <a16:creationId xmlns:a16="http://schemas.microsoft.com/office/drawing/2014/main" id="{6EC1DC39-B1F6-C843-8C49-44FAC5CF914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66525093"/>
              </p:ext>
            </p:extLst>
          </p:nvPr>
        </p:nvGraphicFramePr>
        <p:xfrm>
          <a:off x="128016" y="1170603"/>
          <a:ext cx="11868912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Imagen 6">
            <a:extLst>
              <a:ext uri="{FF2B5EF4-FFF2-40B4-BE49-F238E27FC236}">
                <a16:creationId xmlns:a16="http://schemas.microsoft.com/office/drawing/2014/main" id="{03C72BEB-6865-EE45-BA69-FBA1BE513BE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93112" y="1607323"/>
            <a:ext cx="5846110" cy="3698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97475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CuadroTexto 37">
            <a:extLst>
              <a:ext uri="{FF2B5EF4-FFF2-40B4-BE49-F238E27FC236}">
                <a16:creationId xmlns:a16="http://schemas.microsoft.com/office/drawing/2014/main" id="{0632F158-2EFB-364F-BD30-CF9B3823BD67}"/>
              </a:ext>
            </a:extLst>
          </p:cNvPr>
          <p:cNvSpPr txBox="1"/>
          <p:nvPr/>
        </p:nvSpPr>
        <p:spPr>
          <a:xfrm>
            <a:off x="571548" y="315106"/>
            <a:ext cx="111390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/>
              <a:t>ENFOQUES CLÁSICO</a:t>
            </a:r>
          </a:p>
        </p:txBody>
      </p:sp>
      <p:graphicFrame>
        <p:nvGraphicFramePr>
          <p:cNvPr id="2" name="Diagrama 1">
            <a:extLst>
              <a:ext uri="{FF2B5EF4-FFF2-40B4-BE49-F238E27FC236}">
                <a16:creationId xmlns:a16="http://schemas.microsoft.com/office/drawing/2014/main" id="{6EC1DC39-B1F6-C843-8C49-44FAC5CF914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40182640"/>
              </p:ext>
            </p:extLst>
          </p:nvPr>
        </p:nvGraphicFramePr>
        <p:xfrm>
          <a:off x="128016" y="1170603"/>
          <a:ext cx="11868912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CuadroTexto 4">
            <a:extLst>
              <a:ext uri="{FF2B5EF4-FFF2-40B4-BE49-F238E27FC236}">
                <a16:creationId xmlns:a16="http://schemas.microsoft.com/office/drawing/2014/main" id="{90D30FE1-326F-4B40-B615-856CA8D05E20}"/>
              </a:ext>
            </a:extLst>
          </p:cNvPr>
          <p:cNvSpPr txBox="1"/>
          <p:nvPr/>
        </p:nvSpPr>
        <p:spPr>
          <a:xfrm>
            <a:off x="419792" y="1914517"/>
            <a:ext cx="11139055" cy="923330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just" fontAlgn="b"/>
            <a:r>
              <a:rPr lang="es-ES" dirty="0"/>
              <a:t>Fue desarrollada por Frederick </a:t>
            </a:r>
            <a:r>
              <a:rPr lang="es-ES" dirty="0" err="1"/>
              <a:t>Winslow</a:t>
            </a:r>
            <a:r>
              <a:rPr lang="es-ES" dirty="0"/>
              <a:t> Taylor (1856-1915), que era un ingeniero estadounidense. Por lo tanto, popularmente con el nombre de taylorismo. Realizó una serie de experimentos que influyeron mucho en los pensamientos de la gerencia.</a:t>
            </a:r>
            <a:endParaRPr lang="es-CL" b="1" dirty="0"/>
          </a:p>
        </p:txBody>
      </p:sp>
      <p:sp>
        <p:nvSpPr>
          <p:cNvPr id="3" name="Pentágono 2">
            <a:extLst>
              <a:ext uri="{FF2B5EF4-FFF2-40B4-BE49-F238E27FC236}">
                <a16:creationId xmlns:a16="http://schemas.microsoft.com/office/drawing/2014/main" id="{DF849F96-DABC-7144-8580-F8103554EFEC}"/>
              </a:ext>
            </a:extLst>
          </p:cNvPr>
          <p:cNvSpPr/>
          <p:nvPr/>
        </p:nvSpPr>
        <p:spPr>
          <a:xfrm>
            <a:off x="3090672" y="1067562"/>
            <a:ext cx="5641848" cy="704088"/>
          </a:xfrm>
          <a:prstGeom prst="homePlat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b="1" dirty="0"/>
              <a:t>ADMINISTRACIÓN CIENTÍFICA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DB6182A1-A7A8-6F41-B68E-7116EC44772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57419" y="2940888"/>
            <a:ext cx="2463800" cy="330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64951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7BE15FD-B213-014A-AFE2-02925BC2DB23}"/>
              </a:ext>
            </a:extLst>
          </p:cNvPr>
          <p:cNvSpPr txBox="1"/>
          <p:nvPr/>
        </p:nvSpPr>
        <p:spPr>
          <a:xfrm>
            <a:off x="571549" y="1368286"/>
            <a:ext cx="11139055" cy="4524315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just" fontAlgn="base"/>
            <a:r>
              <a:rPr lang="es-CL" sz="3200" dirty="0"/>
              <a:t>➡ </a:t>
            </a:r>
            <a:r>
              <a:rPr lang="es-ES" sz="3200" b="1" u="sng" dirty="0"/>
              <a:t>Estudio de tiempo y movimiento</a:t>
            </a:r>
            <a:r>
              <a:rPr lang="es-ES" sz="3200" b="1" dirty="0"/>
              <a:t>: </a:t>
            </a:r>
          </a:p>
          <a:p>
            <a:pPr algn="just" fontAlgn="base"/>
            <a:endParaRPr lang="es-ES" sz="3200" dirty="0"/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ES" sz="2800" dirty="0"/>
              <a:t>Técnica desarrollada para definir los estándares de productividad de los empleados. </a:t>
            </a:r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ES" sz="2800" dirty="0"/>
              <a:t>Un trabajo complejo se divide primero en una serie de tareas simples. </a:t>
            </a:r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ES" sz="2800" dirty="0"/>
              <a:t>Después de eso, se observa la forma en que se realizan estas tareas para determinar y eliminar los movimientos de desperdicio.</a:t>
            </a:r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ES" sz="2800" dirty="0"/>
              <a:t>Se determina el tiempo preciso que se tarda en completar el trabajo, </a:t>
            </a:r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ES" sz="2800" dirty="0"/>
              <a:t>El estudio del tiempo y el movimiento es el más apropiado para trabajos repetitivos.</a:t>
            </a:r>
            <a:endParaRPr lang="es-CL" sz="2800" dirty="0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B0FA882-AE68-464E-B598-5806067701C9}"/>
              </a:ext>
            </a:extLst>
          </p:cNvPr>
          <p:cNvSpPr txBox="1"/>
          <p:nvPr/>
        </p:nvSpPr>
        <p:spPr>
          <a:xfrm>
            <a:off x="2271809" y="254000"/>
            <a:ext cx="77385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/>
              <a:t>ADMINISTRACIÓN CIENTÍFICA</a:t>
            </a:r>
          </a:p>
        </p:txBody>
      </p:sp>
    </p:spTree>
    <p:extLst>
      <p:ext uri="{BB962C8B-B14F-4D97-AF65-F5344CB8AC3E}">
        <p14:creationId xmlns:p14="http://schemas.microsoft.com/office/powerpoint/2010/main" val="2492585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7BE15FD-B213-014A-AFE2-02925BC2DB23}"/>
              </a:ext>
            </a:extLst>
          </p:cNvPr>
          <p:cNvSpPr txBox="1"/>
          <p:nvPr/>
        </p:nvSpPr>
        <p:spPr>
          <a:xfrm>
            <a:off x="571549" y="1368286"/>
            <a:ext cx="11139055" cy="4893647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just" fontAlgn="base"/>
            <a:r>
              <a:rPr lang="es-CL" sz="3200" dirty="0"/>
              <a:t>➡ </a:t>
            </a:r>
            <a:r>
              <a:rPr lang="es-ES" sz="2800" b="1" u="sng" dirty="0"/>
              <a:t>Plan de tarifa por pieza diferencial</a:t>
            </a:r>
            <a:r>
              <a:rPr lang="es-ES" sz="2800" b="1" dirty="0"/>
              <a:t>:</a:t>
            </a:r>
            <a:r>
              <a:rPr lang="es-ES" sz="2800" b="1" u="sng" dirty="0"/>
              <a:t> </a:t>
            </a:r>
          </a:p>
          <a:p>
            <a:pPr algn="just" fontAlgn="base"/>
            <a:endParaRPr lang="es-ES" sz="2800" b="1" u="sng" dirty="0"/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ES" sz="2800" dirty="0"/>
              <a:t>Supuesto de que todos los trabajadores tienen capacidades diferentes y deben pagarse en consecuencia. </a:t>
            </a:r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ES" sz="2800" dirty="0"/>
              <a:t>Se usa para estimar el tiempo estándar de completar un trabajo. </a:t>
            </a:r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ES" sz="2800" dirty="0"/>
              <a:t>En función del tiempo estándar, se diseñan tarifas de dos piezas, es decir, más altas y más bajas. </a:t>
            </a:r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ES" sz="2800" dirty="0"/>
              <a:t>Los trabajadores que exceden el tiempo estándar reciben tarifas por pieza más altas como salarios. </a:t>
            </a:r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ES" sz="2800" dirty="0"/>
              <a:t>Se otorgan tarifas por pieza más bajas a aquellos trabajadores que no cumplen con el estándar.</a:t>
            </a:r>
            <a:endParaRPr lang="es-CL" sz="2800" dirty="0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B0FA882-AE68-464E-B598-5806067701C9}"/>
              </a:ext>
            </a:extLst>
          </p:cNvPr>
          <p:cNvSpPr txBox="1"/>
          <p:nvPr/>
        </p:nvSpPr>
        <p:spPr>
          <a:xfrm>
            <a:off x="2271809" y="254000"/>
            <a:ext cx="77385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/>
              <a:t>ADMINISTRACIÓN CIENTÍFICA</a:t>
            </a:r>
          </a:p>
        </p:txBody>
      </p:sp>
    </p:spTree>
    <p:extLst>
      <p:ext uri="{BB962C8B-B14F-4D97-AF65-F5344CB8AC3E}">
        <p14:creationId xmlns:p14="http://schemas.microsoft.com/office/powerpoint/2010/main" val="3206315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7BE15FD-B213-014A-AFE2-02925BC2DB23}"/>
              </a:ext>
            </a:extLst>
          </p:cNvPr>
          <p:cNvSpPr txBox="1"/>
          <p:nvPr/>
        </p:nvSpPr>
        <p:spPr>
          <a:xfrm>
            <a:off x="571549" y="1368286"/>
            <a:ext cx="11139055" cy="3600986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just" fontAlgn="base"/>
            <a:r>
              <a:rPr lang="es-CL" sz="3200" dirty="0"/>
              <a:t>➡ </a:t>
            </a:r>
            <a:r>
              <a:rPr lang="es-ES" sz="2800" b="1" u="sng" dirty="0"/>
              <a:t>Supervisión</a:t>
            </a:r>
            <a:r>
              <a:rPr lang="es-ES" sz="2800" b="1" dirty="0"/>
              <a:t>:</a:t>
            </a:r>
            <a:r>
              <a:rPr lang="es-ES" sz="2800" b="1" u="sng" dirty="0"/>
              <a:t> </a:t>
            </a:r>
          </a:p>
          <a:p>
            <a:pPr algn="just" fontAlgn="base"/>
            <a:endParaRPr lang="es-ES" sz="2800" b="1" u="sng" dirty="0"/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ES" sz="2800" dirty="0"/>
              <a:t>Taylor sugirió que el trabajo en una organización debe ser planeado y asignado a los trabajadores por los capataces/supervisores. </a:t>
            </a:r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ES" sz="2800" dirty="0"/>
              <a:t>Los capataces deben asignar el trabajo en función de la especialidad de los trabajadores y supervisar el desempeño de los trabajadores. </a:t>
            </a:r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ES" sz="2800" dirty="0"/>
              <a:t>Para eso, una organización debe contratar un número adecuado de capataces.</a:t>
            </a:r>
            <a:endParaRPr lang="es-CL" sz="2800" dirty="0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B0FA882-AE68-464E-B598-5806067701C9}"/>
              </a:ext>
            </a:extLst>
          </p:cNvPr>
          <p:cNvSpPr txBox="1"/>
          <p:nvPr/>
        </p:nvSpPr>
        <p:spPr>
          <a:xfrm>
            <a:off x="2271809" y="254000"/>
            <a:ext cx="77385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/>
              <a:t>ADMINISTRACIÓN CIENTÍFICA</a:t>
            </a:r>
          </a:p>
        </p:txBody>
      </p:sp>
    </p:spTree>
    <p:extLst>
      <p:ext uri="{BB962C8B-B14F-4D97-AF65-F5344CB8AC3E}">
        <p14:creationId xmlns:p14="http://schemas.microsoft.com/office/powerpoint/2010/main" val="564698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7BE15FD-B213-014A-AFE2-02925BC2DB23}"/>
              </a:ext>
            </a:extLst>
          </p:cNvPr>
          <p:cNvSpPr txBox="1"/>
          <p:nvPr/>
        </p:nvSpPr>
        <p:spPr>
          <a:xfrm>
            <a:off x="571549" y="1368286"/>
            <a:ext cx="11139055" cy="2308324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just" fontAlgn="base"/>
            <a:r>
              <a:rPr lang="es-CL" sz="3200" dirty="0"/>
              <a:t>➡ </a:t>
            </a:r>
            <a:r>
              <a:rPr lang="es-ES" sz="2800" b="1" u="sng" dirty="0"/>
              <a:t>Reclutamiento y capacitación</a:t>
            </a:r>
            <a:r>
              <a:rPr lang="es-ES" sz="2800" b="1" dirty="0"/>
              <a:t>: </a:t>
            </a:r>
          </a:p>
          <a:p>
            <a:pPr algn="just" fontAlgn="base"/>
            <a:endParaRPr lang="es-ES" sz="2800" b="1" u="sng" dirty="0"/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ES" sz="2800" dirty="0"/>
              <a:t>Taylor hizo hincapié en capacitar a los trabajadores y desarrollar sus habilidades para que puedan realizar eficientemente más de un tipo de trabajo.</a:t>
            </a:r>
            <a:endParaRPr lang="es-CL" sz="2800" dirty="0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B0FA882-AE68-464E-B598-5806067701C9}"/>
              </a:ext>
            </a:extLst>
          </p:cNvPr>
          <p:cNvSpPr txBox="1"/>
          <p:nvPr/>
        </p:nvSpPr>
        <p:spPr>
          <a:xfrm>
            <a:off x="2271809" y="254000"/>
            <a:ext cx="77385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/>
              <a:t>ADMINISTRACIÓN CIENTÍFICA</a:t>
            </a:r>
          </a:p>
        </p:txBody>
      </p:sp>
    </p:spTree>
    <p:extLst>
      <p:ext uri="{BB962C8B-B14F-4D97-AF65-F5344CB8AC3E}">
        <p14:creationId xmlns:p14="http://schemas.microsoft.com/office/powerpoint/2010/main" val="4009529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7BE15FD-B213-014A-AFE2-02925BC2DB23}"/>
              </a:ext>
            </a:extLst>
          </p:cNvPr>
          <p:cNvSpPr txBox="1"/>
          <p:nvPr/>
        </p:nvSpPr>
        <p:spPr>
          <a:xfrm>
            <a:off x="571549" y="1368286"/>
            <a:ext cx="11139055" cy="2677656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just" fontAlgn="base"/>
            <a:r>
              <a:rPr lang="es-CL" sz="2800" dirty="0"/>
              <a:t>➡ </a:t>
            </a:r>
            <a:r>
              <a:rPr lang="es-CL" sz="2800" b="1" u="sng" dirty="0"/>
              <a:t>Cooperación amistosa entre la gerencia y los trabajadores</a:t>
            </a:r>
            <a:r>
              <a:rPr lang="es-CL" sz="2800" dirty="0"/>
              <a:t>: </a:t>
            </a:r>
          </a:p>
          <a:p>
            <a:pPr algn="just" fontAlgn="base"/>
            <a:endParaRPr lang="es-CL" sz="2800" dirty="0"/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CL" sz="2800" dirty="0"/>
              <a:t>Taylor creía que tanto la gerencia como los trabajadores tienen un objetivo común, es decir, aumentar la producción. </a:t>
            </a:r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CL" sz="2800" dirty="0"/>
              <a:t>Tanto la gerencia como los trabajadores deben trabajar juntos en armonía para lograr el objetivo común.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B0FA882-AE68-464E-B598-5806067701C9}"/>
              </a:ext>
            </a:extLst>
          </p:cNvPr>
          <p:cNvSpPr txBox="1"/>
          <p:nvPr/>
        </p:nvSpPr>
        <p:spPr>
          <a:xfrm>
            <a:off x="2271809" y="254000"/>
            <a:ext cx="77385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/>
              <a:t>ADMINISTRACIÓN CIENTÍFICA</a:t>
            </a:r>
          </a:p>
        </p:txBody>
      </p:sp>
    </p:spTree>
    <p:extLst>
      <p:ext uri="{BB962C8B-B14F-4D97-AF65-F5344CB8AC3E}">
        <p14:creationId xmlns:p14="http://schemas.microsoft.com/office/powerpoint/2010/main" val="52624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CuadroTexto 37">
            <a:extLst>
              <a:ext uri="{FF2B5EF4-FFF2-40B4-BE49-F238E27FC236}">
                <a16:creationId xmlns:a16="http://schemas.microsoft.com/office/drawing/2014/main" id="{0632F158-2EFB-364F-BD30-CF9B3823BD67}"/>
              </a:ext>
            </a:extLst>
          </p:cNvPr>
          <p:cNvSpPr txBox="1"/>
          <p:nvPr/>
        </p:nvSpPr>
        <p:spPr>
          <a:xfrm>
            <a:off x="571548" y="315106"/>
            <a:ext cx="111390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/>
              <a:t>ENFOQUES DE ADMINISTRACIÓN</a:t>
            </a:r>
          </a:p>
        </p:txBody>
      </p:sp>
      <p:graphicFrame>
        <p:nvGraphicFramePr>
          <p:cNvPr id="2" name="Diagrama 1">
            <a:extLst>
              <a:ext uri="{FF2B5EF4-FFF2-40B4-BE49-F238E27FC236}">
                <a16:creationId xmlns:a16="http://schemas.microsoft.com/office/drawing/2014/main" id="{6EC1DC39-B1F6-C843-8C49-44FAC5CF9145}"/>
              </a:ext>
            </a:extLst>
          </p:cNvPr>
          <p:cNvGraphicFramePr/>
          <p:nvPr/>
        </p:nvGraphicFramePr>
        <p:xfrm>
          <a:off x="128016" y="1170603"/>
          <a:ext cx="11868912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CuadroTexto 4">
            <a:extLst>
              <a:ext uri="{FF2B5EF4-FFF2-40B4-BE49-F238E27FC236}">
                <a16:creationId xmlns:a16="http://schemas.microsoft.com/office/drawing/2014/main" id="{90D30FE1-326F-4B40-B615-856CA8D05E20}"/>
              </a:ext>
            </a:extLst>
          </p:cNvPr>
          <p:cNvSpPr txBox="1"/>
          <p:nvPr/>
        </p:nvSpPr>
        <p:spPr>
          <a:xfrm>
            <a:off x="419792" y="1914517"/>
            <a:ext cx="11139055" cy="923330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just" fontAlgn="b"/>
            <a:r>
              <a:rPr lang="es-ES" dirty="0"/>
              <a:t>Henri Fayol (1841-1925), un ingeniero de minas francés, promovió el concepto de “Management” administrativo. Se centró en el desarrollo de principios administrativos que pudieran ser aplicables tanto a niveles generales como superiores de gestión. Fayol presentó 14 principios de gestión, que actúan como guía. </a:t>
            </a:r>
            <a:endParaRPr lang="es-CL" b="1" dirty="0"/>
          </a:p>
        </p:txBody>
      </p:sp>
      <p:sp>
        <p:nvSpPr>
          <p:cNvPr id="3" name="Pentágono 2">
            <a:extLst>
              <a:ext uri="{FF2B5EF4-FFF2-40B4-BE49-F238E27FC236}">
                <a16:creationId xmlns:a16="http://schemas.microsoft.com/office/drawing/2014/main" id="{DF849F96-DABC-7144-8580-F8103554EFEC}"/>
              </a:ext>
            </a:extLst>
          </p:cNvPr>
          <p:cNvSpPr/>
          <p:nvPr/>
        </p:nvSpPr>
        <p:spPr>
          <a:xfrm>
            <a:off x="3090672" y="1067562"/>
            <a:ext cx="5641848" cy="704088"/>
          </a:xfrm>
          <a:prstGeom prst="homePlat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b="1" dirty="0"/>
              <a:t>”MANAGEMENT” ADMINISTRATIVO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4BEED1DD-ADE1-2C41-BECB-B5B1C2C93CF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49140" y="2980714"/>
            <a:ext cx="2505456" cy="3156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012261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7BE15FD-B213-014A-AFE2-02925BC2DB23}"/>
              </a:ext>
            </a:extLst>
          </p:cNvPr>
          <p:cNvSpPr txBox="1"/>
          <p:nvPr/>
        </p:nvSpPr>
        <p:spPr>
          <a:xfrm>
            <a:off x="571549" y="1368286"/>
            <a:ext cx="11139055" cy="2246769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just" fontAlgn="base"/>
            <a:r>
              <a:rPr lang="es-CL" sz="2800" dirty="0"/>
              <a:t>➡ (1) </a:t>
            </a:r>
            <a:r>
              <a:rPr lang="es-ES" sz="2800" b="1" u="sng" dirty="0"/>
              <a:t>División del Trabajo</a:t>
            </a:r>
            <a:r>
              <a:rPr lang="es-ES" sz="2800" b="1" dirty="0"/>
              <a:t>: </a:t>
            </a:r>
          </a:p>
          <a:p>
            <a:pPr algn="just" fontAlgn="base"/>
            <a:endParaRPr lang="es-ES" sz="2800" dirty="0"/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CL" sz="2800" dirty="0"/>
              <a:t>El trabajo debe dividirse entre individuos y grupos de acuerdo con sus habilidades y conocimientos. Esto ayuda a completar el trabajo con mayor eficiencia.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B0FA882-AE68-464E-B598-5806067701C9}"/>
              </a:ext>
            </a:extLst>
          </p:cNvPr>
          <p:cNvSpPr txBox="1"/>
          <p:nvPr/>
        </p:nvSpPr>
        <p:spPr>
          <a:xfrm>
            <a:off x="2271809" y="254000"/>
            <a:ext cx="77385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/>
              <a:t>MANAGEMENT ADMINISTRATIVO</a:t>
            </a:r>
          </a:p>
        </p:txBody>
      </p:sp>
    </p:spTree>
    <p:extLst>
      <p:ext uri="{BB962C8B-B14F-4D97-AF65-F5344CB8AC3E}">
        <p14:creationId xmlns:p14="http://schemas.microsoft.com/office/powerpoint/2010/main" val="272050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7BE15FD-B213-014A-AFE2-02925BC2DB23}"/>
              </a:ext>
            </a:extLst>
          </p:cNvPr>
          <p:cNvSpPr txBox="1"/>
          <p:nvPr/>
        </p:nvSpPr>
        <p:spPr>
          <a:xfrm>
            <a:off x="571549" y="1368286"/>
            <a:ext cx="11139055" cy="3970318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just" fontAlgn="base"/>
            <a:r>
              <a:rPr lang="es-CL" sz="2800" dirty="0"/>
              <a:t>➡ (2) </a:t>
            </a:r>
            <a:r>
              <a:rPr lang="es-ES" sz="2800" b="1" u="sng" dirty="0"/>
              <a:t>Autoridad y Responsabilidad</a:t>
            </a:r>
            <a:r>
              <a:rPr lang="es-ES" sz="2800" b="1" dirty="0"/>
              <a:t>: </a:t>
            </a:r>
          </a:p>
          <a:p>
            <a:pPr algn="just" fontAlgn="base"/>
            <a:endParaRPr lang="es-ES" sz="2800" dirty="0"/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CL" sz="2800" dirty="0"/>
              <a:t>la autoridad es un derecho de un individuo para dar órdenes e instrucciones. </a:t>
            </a:r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CL" sz="2800" dirty="0"/>
              <a:t>El derecho de autoridad surge de la posición, inteligencia, experiencia y habilidades de un gerente. </a:t>
            </a:r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CL" sz="2800" dirty="0"/>
              <a:t>La responsabilidad es un estado de rendición de cuentas por las consecuencias de las decisiones tomadas por un individuo. </a:t>
            </a:r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CL" sz="2800" dirty="0"/>
              <a:t>Los gerentes deben ser responsables de las acciones tomadas por ellos.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B0FA882-AE68-464E-B598-5806067701C9}"/>
              </a:ext>
            </a:extLst>
          </p:cNvPr>
          <p:cNvSpPr txBox="1"/>
          <p:nvPr/>
        </p:nvSpPr>
        <p:spPr>
          <a:xfrm>
            <a:off x="2271809" y="254000"/>
            <a:ext cx="77385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/>
              <a:t>MANAGEMENT ADMINISTRATIVO</a:t>
            </a:r>
          </a:p>
        </p:txBody>
      </p:sp>
    </p:spTree>
    <p:extLst>
      <p:ext uri="{BB962C8B-B14F-4D97-AF65-F5344CB8AC3E}">
        <p14:creationId xmlns:p14="http://schemas.microsoft.com/office/powerpoint/2010/main" val="1326352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7BE15FD-B213-014A-AFE2-02925BC2DB23}"/>
              </a:ext>
            </a:extLst>
          </p:cNvPr>
          <p:cNvSpPr txBox="1"/>
          <p:nvPr/>
        </p:nvSpPr>
        <p:spPr>
          <a:xfrm>
            <a:off x="571549" y="1368286"/>
            <a:ext cx="11139055" cy="3970318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just" fontAlgn="base"/>
            <a:r>
              <a:rPr lang="es-CL" sz="2800" dirty="0"/>
              <a:t>➡ (3) </a:t>
            </a:r>
            <a:r>
              <a:rPr lang="es-ES" sz="2800" b="1" u="sng" dirty="0"/>
              <a:t>Disciplina</a:t>
            </a:r>
            <a:r>
              <a:rPr lang="es-ES" sz="2800" b="1" dirty="0"/>
              <a:t>: </a:t>
            </a:r>
          </a:p>
          <a:p>
            <a:pPr algn="just" fontAlgn="base"/>
            <a:endParaRPr lang="es-ES" sz="2800" dirty="0"/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ES" sz="2800" dirty="0"/>
              <a:t>La disciplina en una organización se refiere a la obediencia a la autoridad. </a:t>
            </a:r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ES" sz="2800" dirty="0"/>
              <a:t>Los empleados deben obedecer y respetar las políticas y reglas de gobierno de la organización. </a:t>
            </a:r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ES" sz="2800" dirty="0"/>
              <a:t>Para mantener una buena disciplina en una organización, se necesita una buena supervisión en todos los niveles; claro entendimiento entre la gerencia y los trabajadores; y uso racional de las sanciones.</a:t>
            </a:r>
            <a:endParaRPr lang="es-CL" sz="2800" dirty="0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B0FA882-AE68-464E-B598-5806067701C9}"/>
              </a:ext>
            </a:extLst>
          </p:cNvPr>
          <p:cNvSpPr txBox="1"/>
          <p:nvPr/>
        </p:nvSpPr>
        <p:spPr>
          <a:xfrm>
            <a:off x="2271809" y="254000"/>
            <a:ext cx="77385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/>
              <a:t>MANAGEMENT ADMINISTRATIVO</a:t>
            </a:r>
          </a:p>
        </p:txBody>
      </p:sp>
    </p:spTree>
    <p:extLst>
      <p:ext uri="{BB962C8B-B14F-4D97-AF65-F5344CB8AC3E}">
        <p14:creationId xmlns:p14="http://schemas.microsoft.com/office/powerpoint/2010/main" val="619194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7BE15FD-B213-014A-AFE2-02925BC2DB23}"/>
              </a:ext>
            </a:extLst>
          </p:cNvPr>
          <p:cNvSpPr txBox="1"/>
          <p:nvPr/>
        </p:nvSpPr>
        <p:spPr>
          <a:xfrm>
            <a:off x="571549" y="1368286"/>
            <a:ext cx="11139055" cy="2246769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just" fontAlgn="base"/>
            <a:r>
              <a:rPr lang="es-CL" sz="2800" dirty="0"/>
              <a:t>➡ (4) </a:t>
            </a:r>
            <a:r>
              <a:rPr lang="es-ES" sz="2800" b="1" u="sng" dirty="0"/>
              <a:t>Unidad de Mando</a:t>
            </a:r>
            <a:r>
              <a:rPr lang="es-ES" sz="2800" b="1" dirty="0"/>
              <a:t>: </a:t>
            </a:r>
          </a:p>
          <a:p>
            <a:pPr algn="just" fontAlgn="base"/>
            <a:endParaRPr lang="es-ES" sz="2800" dirty="0"/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ES" sz="2800" dirty="0"/>
              <a:t>Los empleados asociados con un tipo particular de trabajo deben reportarse solo a un superior. </a:t>
            </a:r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ES" sz="2800" dirty="0"/>
              <a:t>Esto ayuda a evitar confusiones en el papel de los empleados.</a:t>
            </a:r>
            <a:endParaRPr lang="es-CL" sz="2800" dirty="0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B0FA882-AE68-464E-B598-5806067701C9}"/>
              </a:ext>
            </a:extLst>
          </p:cNvPr>
          <p:cNvSpPr txBox="1"/>
          <p:nvPr/>
        </p:nvSpPr>
        <p:spPr>
          <a:xfrm>
            <a:off x="2271809" y="254000"/>
            <a:ext cx="77385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/>
              <a:t>MANAGEMENT ADMINISTRATIVO</a:t>
            </a:r>
          </a:p>
        </p:txBody>
      </p:sp>
    </p:spTree>
    <p:extLst>
      <p:ext uri="{BB962C8B-B14F-4D97-AF65-F5344CB8AC3E}">
        <p14:creationId xmlns:p14="http://schemas.microsoft.com/office/powerpoint/2010/main" val="2935975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7BE15FD-B213-014A-AFE2-02925BC2DB23}"/>
              </a:ext>
            </a:extLst>
          </p:cNvPr>
          <p:cNvSpPr txBox="1"/>
          <p:nvPr/>
        </p:nvSpPr>
        <p:spPr>
          <a:xfrm>
            <a:off x="571549" y="1368286"/>
            <a:ext cx="11139055" cy="2677656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just" fontAlgn="base"/>
            <a:r>
              <a:rPr lang="es-CL" sz="2800" dirty="0"/>
              <a:t>➡ (5) </a:t>
            </a:r>
            <a:r>
              <a:rPr lang="es-ES" sz="2800" b="1" u="sng" dirty="0"/>
              <a:t>Unidad de Dirección</a:t>
            </a:r>
            <a:r>
              <a:rPr lang="es-ES" sz="2800" b="1" dirty="0"/>
              <a:t>:</a:t>
            </a:r>
          </a:p>
          <a:p>
            <a:pPr algn="just" fontAlgn="base"/>
            <a:r>
              <a:rPr lang="es-ES" sz="2800" b="1" dirty="0"/>
              <a:t> </a:t>
            </a:r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ES" sz="2800" dirty="0"/>
              <a:t>Debe haber una dirección en la que los empleados deben moverse para lograr un objetivo particular. </a:t>
            </a:r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ES" sz="2800" dirty="0"/>
              <a:t>Si los empleados son arrastrados en diferentes direcciones, puede ser difícil para ellos lograr el objetivo.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B0FA882-AE68-464E-B598-5806067701C9}"/>
              </a:ext>
            </a:extLst>
          </p:cNvPr>
          <p:cNvSpPr txBox="1"/>
          <p:nvPr/>
        </p:nvSpPr>
        <p:spPr>
          <a:xfrm>
            <a:off x="2271809" y="254000"/>
            <a:ext cx="77385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/>
              <a:t>MANAGEMENT ADMINISTRATIVO</a:t>
            </a:r>
          </a:p>
        </p:txBody>
      </p:sp>
    </p:spTree>
    <p:extLst>
      <p:ext uri="{BB962C8B-B14F-4D97-AF65-F5344CB8AC3E}">
        <p14:creationId xmlns:p14="http://schemas.microsoft.com/office/powerpoint/2010/main" val="1737058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7BE15FD-B213-014A-AFE2-02925BC2DB23}"/>
              </a:ext>
            </a:extLst>
          </p:cNvPr>
          <p:cNvSpPr txBox="1"/>
          <p:nvPr/>
        </p:nvSpPr>
        <p:spPr>
          <a:xfrm>
            <a:off x="571549" y="1368286"/>
            <a:ext cx="11139055" cy="1815882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just" fontAlgn="base"/>
            <a:r>
              <a:rPr lang="es-CL" sz="2800" dirty="0"/>
              <a:t>➡ (6) </a:t>
            </a:r>
            <a:r>
              <a:rPr lang="es-ES" sz="2800" b="1" u="sng" dirty="0"/>
              <a:t>Subordinación del interés individual al general</a:t>
            </a:r>
            <a:r>
              <a:rPr lang="es-ES" sz="2800" b="1" dirty="0"/>
              <a:t>:</a:t>
            </a:r>
          </a:p>
          <a:p>
            <a:pPr algn="just" fontAlgn="base"/>
            <a:endParaRPr lang="es-ES" sz="2800" b="1" dirty="0"/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CL" sz="2800" dirty="0"/>
              <a:t>Fayol hizo hincapié en alinear los objetivos personales de los individuos con los objetivos de la organización.</a:t>
            </a:r>
            <a:endParaRPr lang="es-ES" sz="2800" b="1" dirty="0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B0FA882-AE68-464E-B598-5806067701C9}"/>
              </a:ext>
            </a:extLst>
          </p:cNvPr>
          <p:cNvSpPr txBox="1"/>
          <p:nvPr/>
        </p:nvSpPr>
        <p:spPr>
          <a:xfrm>
            <a:off x="2271809" y="254000"/>
            <a:ext cx="77385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/>
              <a:t>MANAGEMENT ADMINISTRATIVO</a:t>
            </a:r>
          </a:p>
        </p:txBody>
      </p:sp>
    </p:spTree>
    <p:extLst>
      <p:ext uri="{BB962C8B-B14F-4D97-AF65-F5344CB8AC3E}">
        <p14:creationId xmlns:p14="http://schemas.microsoft.com/office/powerpoint/2010/main" val="69999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7BE15FD-B213-014A-AFE2-02925BC2DB23}"/>
              </a:ext>
            </a:extLst>
          </p:cNvPr>
          <p:cNvSpPr txBox="1"/>
          <p:nvPr/>
        </p:nvSpPr>
        <p:spPr>
          <a:xfrm>
            <a:off x="571549" y="1368286"/>
            <a:ext cx="11139055" cy="2677656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just" fontAlgn="base"/>
            <a:r>
              <a:rPr lang="es-CL" sz="2800" dirty="0"/>
              <a:t>➡ (7) </a:t>
            </a:r>
            <a:r>
              <a:rPr lang="es-ES" sz="2800" b="1" u="sng" dirty="0"/>
              <a:t>Remuneración</a:t>
            </a:r>
            <a:r>
              <a:rPr lang="es-ES" sz="2800" b="1" dirty="0"/>
              <a:t>:</a:t>
            </a:r>
          </a:p>
          <a:p>
            <a:pPr algn="just" fontAlgn="base"/>
            <a:endParaRPr lang="es-ES" sz="2800" b="1" dirty="0"/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CL" sz="2800" dirty="0"/>
              <a:t>Debe haber una provisión de salarios justos para los trabajadores. </a:t>
            </a:r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CL" sz="2800" dirty="0"/>
              <a:t>El cálculo de los salarios debe hacerse considerando varios factores, como el entorno empresarial, el costo de vida, la capacidad de la organización para pagar y la productividad de los empleados.</a:t>
            </a:r>
            <a:endParaRPr lang="es-ES" sz="2800" b="1" dirty="0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B0FA882-AE68-464E-B598-5806067701C9}"/>
              </a:ext>
            </a:extLst>
          </p:cNvPr>
          <p:cNvSpPr txBox="1"/>
          <p:nvPr/>
        </p:nvSpPr>
        <p:spPr>
          <a:xfrm>
            <a:off x="2271809" y="254000"/>
            <a:ext cx="77385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/>
              <a:t>MANAGEMENT ADMINISTRATIVO</a:t>
            </a:r>
          </a:p>
        </p:txBody>
      </p:sp>
    </p:spTree>
    <p:extLst>
      <p:ext uri="{BB962C8B-B14F-4D97-AF65-F5344CB8AC3E}">
        <p14:creationId xmlns:p14="http://schemas.microsoft.com/office/powerpoint/2010/main" val="3537047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7BE15FD-B213-014A-AFE2-02925BC2DB23}"/>
              </a:ext>
            </a:extLst>
          </p:cNvPr>
          <p:cNvSpPr txBox="1"/>
          <p:nvPr/>
        </p:nvSpPr>
        <p:spPr>
          <a:xfrm>
            <a:off x="571549" y="1368286"/>
            <a:ext cx="11139055" cy="1815882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just" fontAlgn="base"/>
            <a:r>
              <a:rPr lang="es-CL" sz="2800" dirty="0"/>
              <a:t>➡ (8) </a:t>
            </a:r>
            <a:r>
              <a:rPr lang="es-ES" sz="2800" b="1" u="sng" dirty="0"/>
              <a:t>Centralización</a:t>
            </a:r>
            <a:r>
              <a:rPr lang="es-ES" sz="2800" b="1" dirty="0"/>
              <a:t>:</a:t>
            </a:r>
          </a:p>
          <a:p>
            <a:pPr algn="just" fontAlgn="base"/>
            <a:endParaRPr lang="es-ES" sz="2800" b="1" dirty="0"/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ES" sz="2800" dirty="0"/>
              <a:t>El grado de centralización debe decidirse para aprovechar al máximo las habilidades de los empleados.</a:t>
            </a:r>
            <a:endParaRPr lang="es-ES" sz="2800" b="1" dirty="0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B0FA882-AE68-464E-B598-5806067701C9}"/>
              </a:ext>
            </a:extLst>
          </p:cNvPr>
          <p:cNvSpPr txBox="1"/>
          <p:nvPr/>
        </p:nvSpPr>
        <p:spPr>
          <a:xfrm>
            <a:off x="2271809" y="254000"/>
            <a:ext cx="77385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/>
              <a:t>MANAGEMENT ADMINISTRATIVO</a:t>
            </a:r>
          </a:p>
        </p:txBody>
      </p:sp>
    </p:spTree>
    <p:extLst>
      <p:ext uri="{BB962C8B-B14F-4D97-AF65-F5344CB8AC3E}">
        <p14:creationId xmlns:p14="http://schemas.microsoft.com/office/powerpoint/2010/main" val="4248092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7BE15FD-B213-014A-AFE2-02925BC2DB23}"/>
              </a:ext>
            </a:extLst>
          </p:cNvPr>
          <p:cNvSpPr txBox="1"/>
          <p:nvPr/>
        </p:nvSpPr>
        <p:spPr>
          <a:xfrm>
            <a:off x="571549" y="1368286"/>
            <a:ext cx="11139055" cy="3539430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just" fontAlgn="base"/>
            <a:r>
              <a:rPr lang="es-CL" sz="2800" dirty="0"/>
              <a:t>➡ (9) </a:t>
            </a:r>
            <a:r>
              <a:rPr lang="es-ES" sz="2800" b="1" u="sng" dirty="0"/>
              <a:t>Cadena Escalar</a:t>
            </a:r>
            <a:r>
              <a:rPr lang="es-ES" sz="2800" b="1" dirty="0"/>
              <a:t>:</a:t>
            </a:r>
          </a:p>
          <a:p>
            <a:pPr algn="just" fontAlgn="base"/>
            <a:endParaRPr lang="es-ES" sz="2800" b="1" dirty="0"/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ES" sz="2800" dirty="0"/>
              <a:t>Se refiere a la jerarquía seguida en una organización desde los gerentes superiores hasta los empleados que trabajan en los niveles inferiores.</a:t>
            </a:r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ES" sz="2800" dirty="0"/>
              <a:t>Toda comunicación debe pasar por los canales adecuados de la jerarquía. </a:t>
            </a:r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ES" sz="2800" dirty="0"/>
              <a:t>En caso de que haya retrasos en la comunicación debido a la jerarquía, debe haber una provisión de comunicación cruzada.</a:t>
            </a:r>
            <a:endParaRPr lang="es-ES" sz="2800" b="1" dirty="0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B0FA882-AE68-464E-B598-5806067701C9}"/>
              </a:ext>
            </a:extLst>
          </p:cNvPr>
          <p:cNvSpPr txBox="1"/>
          <p:nvPr/>
        </p:nvSpPr>
        <p:spPr>
          <a:xfrm>
            <a:off x="2271809" y="254000"/>
            <a:ext cx="77385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/>
              <a:t>MANAGEMENT ADMINISTRATIVO</a:t>
            </a:r>
          </a:p>
        </p:txBody>
      </p:sp>
    </p:spTree>
    <p:extLst>
      <p:ext uri="{BB962C8B-B14F-4D97-AF65-F5344CB8AC3E}">
        <p14:creationId xmlns:p14="http://schemas.microsoft.com/office/powerpoint/2010/main" val="2495324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7BE15FD-B213-014A-AFE2-02925BC2DB23}"/>
              </a:ext>
            </a:extLst>
          </p:cNvPr>
          <p:cNvSpPr txBox="1"/>
          <p:nvPr/>
        </p:nvSpPr>
        <p:spPr>
          <a:xfrm>
            <a:off x="571549" y="1368286"/>
            <a:ext cx="11139055" cy="2677656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just" fontAlgn="base"/>
            <a:r>
              <a:rPr lang="es-CL" sz="2800" dirty="0"/>
              <a:t>➡ (10) </a:t>
            </a:r>
            <a:r>
              <a:rPr lang="es-ES" sz="2800" b="1" u="sng" dirty="0"/>
              <a:t>Orden</a:t>
            </a:r>
            <a:r>
              <a:rPr lang="es-ES" sz="2800" b="1" dirty="0"/>
              <a:t>:</a:t>
            </a:r>
          </a:p>
          <a:p>
            <a:pPr algn="just" fontAlgn="base"/>
            <a:endParaRPr lang="es-ES" sz="2800" b="1" dirty="0"/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CL" sz="2800" dirty="0"/>
              <a:t>Se requiere orden para la coordinación eficiente de todos los elementos de una organización. </a:t>
            </a:r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CL" sz="2800" dirty="0"/>
              <a:t>La gerencia debe seguir el principio del lugar correcto para todo y cada hombre.</a:t>
            </a:r>
            <a:endParaRPr lang="es-ES" sz="2800" b="1" dirty="0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B0FA882-AE68-464E-B598-5806067701C9}"/>
              </a:ext>
            </a:extLst>
          </p:cNvPr>
          <p:cNvSpPr txBox="1"/>
          <p:nvPr/>
        </p:nvSpPr>
        <p:spPr>
          <a:xfrm>
            <a:off x="2271809" y="254000"/>
            <a:ext cx="77385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/>
              <a:t>MANAGEMENT ADMINISTRATIVO</a:t>
            </a:r>
          </a:p>
        </p:txBody>
      </p:sp>
    </p:spTree>
    <p:extLst>
      <p:ext uri="{BB962C8B-B14F-4D97-AF65-F5344CB8AC3E}">
        <p14:creationId xmlns:p14="http://schemas.microsoft.com/office/powerpoint/2010/main" val="1448986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7BE15FD-B213-014A-AFE2-02925BC2DB23}"/>
              </a:ext>
            </a:extLst>
          </p:cNvPr>
          <p:cNvSpPr txBox="1"/>
          <p:nvPr/>
        </p:nvSpPr>
        <p:spPr>
          <a:xfrm>
            <a:off x="571549" y="1368286"/>
            <a:ext cx="11139055" cy="2246769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just" fontAlgn="base"/>
            <a:r>
              <a:rPr lang="es-CL" sz="2800" dirty="0"/>
              <a:t>➡ (11) </a:t>
            </a:r>
            <a:r>
              <a:rPr lang="es-ES" sz="2800" b="1" u="sng" dirty="0"/>
              <a:t>Equidad</a:t>
            </a:r>
            <a:r>
              <a:rPr lang="es-ES" sz="2800" b="1" dirty="0"/>
              <a:t>:</a:t>
            </a:r>
          </a:p>
          <a:p>
            <a:pPr algn="just" fontAlgn="base"/>
            <a:endParaRPr lang="es-ES" sz="2800" b="1" dirty="0"/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ES" sz="2800" dirty="0"/>
              <a:t>Significa un trato justo para todos los empleados. </a:t>
            </a:r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ES" sz="2800" dirty="0"/>
              <a:t>La gerencia debe tratar a todos los empleados por igual y debe estar libre de prejuicios y prejuicios.</a:t>
            </a:r>
            <a:endParaRPr lang="es-ES" sz="2800" b="1" dirty="0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B0FA882-AE68-464E-B598-5806067701C9}"/>
              </a:ext>
            </a:extLst>
          </p:cNvPr>
          <p:cNvSpPr txBox="1"/>
          <p:nvPr/>
        </p:nvSpPr>
        <p:spPr>
          <a:xfrm>
            <a:off x="2271809" y="254000"/>
            <a:ext cx="77385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/>
              <a:t>MANAGEMENT ADMINISTRATIVO</a:t>
            </a:r>
          </a:p>
        </p:txBody>
      </p:sp>
    </p:spTree>
    <p:extLst>
      <p:ext uri="{BB962C8B-B14F-4D97-AF65-F5344CB8AC3E}">
        <p14:creationId xmlns:p14="http://schemas.microsoft.com/office/powerpoint/2010/main" val="1791179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7BE15FD-B213-014A-AFE2-02925BC2DB23}"/>
              </a:ext>
            </a:extLst>
          </p:cNvPr>
          <p:cNvSpPr txBox="1"/>
          <p:nvPr/>
        </p:nvSpPr>
        <p:spPr>
          <a:xfrm>
            <a:off x="571549" y="1368286"/>
            <a:ext cx="11139055" cy="3108543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just" fontAlgn="base"/>
            <a:r>
              <a:rPr lang="es-CL" sz="2800" dirty="0"/>
              <a:t>➡ (12) </a:t>
            </a:r>
            <a:r>
              <a:rPr lang="es-ES" sz="2800" b="1" u="sng" dirty="0"/>
              <a:t>Estabilidad Laboral</a:t>
            </a:r>
            <a:r>
              <a:rPr lang="es-ES" sz="2800" b="1" dirty="0"/>
              <a:t>:</a:t>
            </a:r>
          </a:p>
          <a:p>
            <a:pPr algn="just" fontAlgn="base"/>
            <a:endParaRPr lang="es-ES" sz="2800" b="1" dirty="0"/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ES" sz="2800" dirty="0"/>
              <a:t>La gerencia debe esforzarse por estabilizar la tenencia de los empleados brindándoles seguridad laboral. </a:t>
            </a:r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ES" sz="2800" dirty="0"/>
              <a:t>La mayor rotación siempre da como resultado una producción ineficiente; por lo tanto, las organizaciones deben intentar reducirlo mejorando la moral y la motivación de los empleados.</a:t>
            </a:r>
            <a:endParaRPr lang="es-ES" sz="2800" b="1" dirty="0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B0FA882-AE68-464E-B598-5806067701C9}"/>
              </a:ext>
            </a:extLst>
          </p:cNvPr>
          <p:cNvSpPr txBox="1"/>
          <p:nvPr/>
        </p:nvSpPr>
        <p:spPr>
          <a:xfrm>
            <a:off x="2271809" y="254000"/>
            <a:ext cx="77385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/>
              <a:t>MANAGEMENT ADMINISTRATIVO</a:t>
            </a:r>
          </a:p>
        </p:txBody>
      </p:sp>
    </p:spTree>
    <p:extLst>
      <p:ext uri="{BB962C8B-B14F-4D97-AF65-F5344CB8AC3E}">
        <p14:creationId xmlns:p14="http://schemas.microsoft.com/office/powerpoint/2010/main" val="3156826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7BE15FD-B213-014A-AFE2-02925BC2DB23}"/>
              </a:ext>
            </a:extLst>
          </p:cNvPr>
          <p:cNvSpPr txBox="1"/>
          <p:nvPr/>
        </p:nvSpPr>
        <p:spPr>
          <a:xfrm>
            <a:off x="571549" y="1368286"/>
            <a:ext cx="11139055" cy="2677656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just" fontAlgn="base"/>
            <a:r>
              <a:rPr lang="es-CL" sz="2800" dirty="0"/>
              <a:t>➡ (13) </a:t>
            </a:r>
            <a:r>
              <a:rPr lang="es-ES" sz="2800" b="1" u="sng" dirty="0"/>
              <a:t>Iniciativa</a:t>
            </a:r>
            <a:r>
              <a:rPr lang="es-ES" sz="2800" b="1" dirty="0"/>
              <a:t>:</a:t>
            </a:r>
          </a:p>
          <a:p>
            <a:pPr algn="just" fontAlgn="base"/>
            <a:endParaRPr lang="es-ES" sz="2800" b="1" dirty="0"/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ES" sz="2800" dirty="0"/>
              <a:t>Se </a:t>
            </a:r>
            <a:r>
              <a:rPr lang="es-CL" sz="2800" dirty="0"/>
              <a:t>La gerencia debe brindar libertad a los empleados para que puedan llevar a cabo las órdenes de manera efectiva. </a:t>
            </a:r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CL" sz="2800" dirty="0"/>
              <a:t>Se debe alentar a los empleados a tomar iniciativas en sus respectivos campos para realizar sus trabajos de manera eficiente.</a:t>
            </a:r>
            <a:endParaRPr lang="es-ES" sz="2800" b="1" dirty="0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B0FA882-AE68-464E-B598-5806067701C9}"/>
              </a:ext>
            </a:extLst>
          </p:cNvPr>
          <p:cNvSpPr txBox="1"/>
          <p:nvPr/>
        </p:nvSpPr>
        <p:spPr>
          <a:xfrm>
            <a:off x="2271809" y="254000"/>
            <a:ext cx="77385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/>
              <a:t>MANAGEMENT ADMINISTRATIVO</a:t>
            </a:r>
          </a:p>
        </p:txBody>
      </p:sp>
    </p:spTree>
    <p:extLst>
      <p:ext uri="{BB962C8B-B14F-4D97-AF65-F5344CB8AC3E}">
        <p14:creationId xmlns:p14="http://schemas.microsoft.com/office/powerpoint/2010/main" val="4005272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7BE15FD-B213-014A-AFE2-02925BC2DB23}"/>
              </a:ext>
            </a:extLst>
          </p:cNvPr>
          <p:cNvSpPr txBox="1"/>
          <p:nvPr/>
        </p:nvSpPr>
        <p:spPr>
          <a:xfrm>
            <a:off x="571549" y="1368286"/>
            <a:ext cx="11139055" cy="2677656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just" fontAlgn="base"/>
            <a:r>
              <a:rPr lang="es-CL" sz="2800" dirty="0"/>
              <a:t>➡ (14) </a:t>
            </a:r>
            <a:r>
              <a:rPr lang="es-ES" sz="2800" b="1" u="sng" dirty="0"/>
              <a:t>Espíritu de Cuerpo</a:t>
            </a:r>
            <a:r>
              <a:rPr lang="es-ES" sz="2800" b="1" dirty="0"/>
              <a:t>:</a:t>
            </a:r>
          </a:p>
          <a:p>
            <a:pPr algn="just" fontAlgn="base"/>
            <a:endParaRPr lang="es-ES" sz="2800" b="1" dirty="0"/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ES" sz="2800" dirty="0"/>
              <a:t>Se refiere al espíritu de equipo. </a:t>
            </a:r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ES" sz="2800" dirty="0"/>
              <a:t>La gerencia debe adoptar nuevas formas de mejorar el espíritu de equipo entre los empleados. </a:t>
            </a:r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ES" sz="2800" dirty="0"/>
              <a:t>Esto ayuda a los empleados a trabajar en armonía.</a:t>
            </a:r>
            <a:endParaRPr lang="es-ES" sz="2800" b="1" dirty="0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B0FA882-AE68-464E-B598-5806067701C9}"/>
              </a:ext>
            </a:extLst>
          </p:cNvPr>
          <p:cNvSpPr txBox="1"/>
          <p:nvPr/>
        </p:nvSpPr>
        <p:spPr>
          <a:xfrm>
            <a:off x="2271809" y="254000"/>
            <a:ext cx="77385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/>
              <a:t>MANAGEMENT ADMINISTRATIVO</a:t>
            </a:r>
          </a:p>
        </p:txBody>
      </p:sp>
    </p:spTree>
    <p:extLst>
      <p:ext uri="{BB962C8B-B14F-4D97-AF65-F5344CB8AC3E}">
        <p14:creationId xmlns:p14="http://schemas.microsoft.com/office/powerpoint/2010/main" val="2108465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CuadroTexto 37">
            <a:extLst>
              <a:ext uri="{FF2B5EF4-FFF2-40B4-BE49-F238E27FC236}">
                <a16:creationId xmlns:a16="http://schemas.microsoft.com/office/drawing/2014/main" id="{0632F158-2EFB-364F-BD30-CF9B3823BD67}"/>
              </a:ext>
            </a:extLst>
          </p:cNvPr>
          <p:cNvSpPr txBox="1"/>
          <p:nvPr/>
        </p:nvSpPr>
        <p:spPr>
          <a:xfrm>
            <a:off x="571548" y="315106"/>
            <a:ext cx="111390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/>
              <a:t>ENFOQUES DE ADMINISTRACIÓN</a:t>
            </a:r>
          </a:p>
        </p:txBody>
      </p:sp>
      <p:graphicFrame>
        <p:nvGraphicFramePr>
          <p:cNvPr id="2" name="Diagrama 1">
            <a:extLst>
              <a:ext uri="{FF2B5EF4-FFF2-40B4-BE49-F238E27FC236}">
                <a16:creationId xmlns:a16="http://schemas.microsoft.com/office/drawing/2014/main" id="{6EC1DC39-B1F6-C843-8C49-44FAC5CF9145}"/>
              </a:ext>
            </a:extLst>
          </p:cNvPr>
          <p:cNvGraphicFramePr/>
          <p:nvPr/>
        </p:nvGraphicFramePr>
        <p:xfrm>
          <a:off x="128016" y="1170603"/>
          <a:ext cx="11868912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CuadroTexto 4">
            <a:extLst>
              <a:ext uri="{FF2B5EF4-FFF2-40B4-BE49-F238E27FC236}">
                <a16:creationId xmlns:a16="http://schemas.microsoft.com/office/drawing/2014/main" id="{90D30FE1-326F-4B40-B615-856CA8D05E20}"/>
              </a:ext>
            </a:extLst>
          </p:cNvPr>
          <p:cNvSpPr txBox="1"/>
          <p:nvPr/>
        </p:nvSpPr>
        <p:spPr>
          <a:xfrm>
            <a:off x="419792" y="1914517"/>
            <a:ext cx="11139055" cy="646331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just" fontAlgn="b"/>
            <a:r>
              <a:rPr lang="es-ES" dirty="0"/>
              <a:t>Fue promovida por Max Webber (1864-1920), que era un sociólogo alemán. Según Webber, la gestión burocrática es la administración más adecuada. </a:t>
            </a:r>
            <a:endParaRPr lang="es-CL" b="1" dirty="0"/>
          </a:p>
        </p:txBody>
      </p:sp>
      <p:sp>
        <p:nvSpPr>
          <p:cNvPr id="3" name="Pentágono 2">
            <a:extLst>
              <a:ext uri="{FF2B5EF4-FFF2-40B4-BE49-F238E27FC236}">
                <a16:creationId xmlns:a16="http://schemas.microsoft.com/office/drawing/2014/main" id="{DF849F96-DABC-7144-8580-F8103554EFEC}"/>
              </a:ext>
            </a:extLst>
          </p:cNvPr>
          <p:cNvSpPr/>
          <p:nvPr/>
        </p:nvSpPr>
        <p:spPr>
          <a:xfrm>
            <a:off x="3090672" y="1067562"/>
            <a:ext cx="5641848" cy="704088"/>
          </a:xfrm>
          <a:prstGeom prst="homePlat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b="1" dirty="0"/>
              <a:t>ADMINISTRACIÓN BURUCRÁTICA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7517C650-5D73-A04B-986F-4194F4BAEA0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59046" y="2921011"/>
            <a:ext cx="2705100" cy="345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662842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7BE15FD-B213-014A-AFE2-02925BC2DB23}"/>
              </a:ext>
            </a:extLst>
          </p:cNvPr>
          <p:cNvSpPr txBox="1"/>
          <p:nvPr/>
        </p:nvSpPr>
        <p:spPr>
          <a:xfrm>
            <a:off x="571549" y="1368286"/>
            <a:ext cx="11139055" cy="2246769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just" fontAlgn="base"/>
            <a:r>
              <a:rPr lang="es-CL" sz="2800" dirty="0"/>
              <a:t>➡ </a:t>
            </a:r>
            <a:r>
              <a:rPr lang="es-ES" sz="2800" b="1" u="sng" dirty="0"/>
              <a:t>Administración por Reglas Estándar</a:t>
            </a:r>
            <a:r>
              <a:rPr lang="es-ES" sz="2800" b="1" dirty="0"/>
              <a:t>:</a:t>
            </a:r>
          </a:p>
          <a:p>
            <a:pPr algn="just" fontAlgn="base"/>
            <a:endParaRPr lang="es-ES" sz="2800" b="1" dirty="0"/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ES" sz="2800" dirty="0"/>
              <a:t>Una organización debe regirse por un conjunto de reglas. </a:t>
            </a:r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ES" sz="2800" dirty="0"/>
              <a:t>Los gerentes de nivel superior deben seguir estas reglas mientras controlan a los trabajadores de nivel inferior.</a:t>
            </a:r>
            <a:endParaRPr lang="es-ES" sz="2800" b="1" dirty="0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B0FA882-AE68-464E-B598-5806067701C9}"/>
              </a:ext>
            </a:extLst>
          </p:cNvPr>
          <p:cNvSpPr txBox="1"/>
          <p:nvPr/>
        </p:nvSpPr>
        <p:spPr>
          <a:xfrm>
            <a:off x="2271809" y="254000"/>
            <a:ext cx="77385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/>
              <a:t>ADMINISTRACIÓN BUROCRÁTICA</a:t>
            </a:r>
          </a:p>
        </p:txBody>
      </p:sp>
    </p:spTree>
    <p:extLst>
      <p:ext uri="{BB962C8B-B14F-4D97-AF65-F5344CB8AC3E}">
        <p14:creationId xmlns:p14="http://schemas.microsoft.com/office/powerpoint/2010/main" val="2733545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7BE15FD-B213-014A-AFE2-02925BC2DB23}"/>
              </a:ext>
            </a:extLst>
          </p:cNvPr>
          <p:cNvSpPr txBox="1"/>
          <p:nvPr/>
        </p:nvSpPr>
        <p:spPr>
          <a:xfrm>
            <a:off x="571549" y="1368286"/>
            <a:ext cx="11139055" cy="2677656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just" fontAlgn="base"/>
            <a:r>
              <a:rPr lang="es-CL" sz="2800" dirty="0"/>
              <a:t>➡ </a:t>
            </a:r>
            <a:r>
              <a:rPr lang="es-ES" sz="2800" b="1" u="sng" dirty="0"/>
              <a:t>División del Trabajo</a:t>
            </a:r>
            <a:r>
              <a:rPr lang="es-ES" sz="2800" b="1" dirty="0"/>
              <a:t>:</a:t>
            </a:r>
          </a:p>
          <a:p>
            <a:pPr algn="just" fontAlgn="base"/>
            <a:endParaRPr lang="es-ES" sz="2800" b="1" dirty="0"/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CL" sz="2800" dirty="0"/>
              <a:t>promovió el principio de la división del trabajo al asignar el trabajo a todos los empleados. </a:t>
            </a:r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CL" sz="2800" dirty="0"/>
              <a:t>Según él, la división del trabajo resulta en un ahorro de tiempo consumido durante el cambio de un trabajo a otro.</a:t>
            </a:r>
            <a:endParaRPr lang="es-ES" sz="2800" b="1" dirty="0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B0FA882-AE68-464E-B598-5806067701C9}"/>
              </a:ext>
            </a:extLst>
          </p:cNvPr>
          <p:cNvSpPr txBox="1"/>
          <p:nvPr/>
        </p:nvSpPr>
        <p:spPr>
          <a:xfrm>
            <a:off x="2271809" y="254000"/>
            <a:ext cx="77385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/>
              <a:t>ADMINISTRACIÓN BUROCRÁTICA</a:t>
            </a:r>
          </a:p>
        </p:txBody>
      </p:sp>
    </p:spTree>
    <p:extLst>
      <p:ext uri="{BB962C8B-B14F-4D97-AF65-F5344CB8AC3E}">
        <p14:creationId xmlns:p14="http://schemas.microsoft.com/office/powerpoint/2010/main" val="3342554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7BE15FD-B213-014A-AFE2-02925BC2DB23}"/>
              </a:ext>
            </a:extLst>
          </p:cNvPr>
          <p:cNvSpPr txBox="1"/>
          <p:nvPr/>
        </p:nvSpPr>
        <p:spPr>
          <a:xfrm>
            <a:off x="571549" y="1368286"/>
            <a:ext cx="11139055" cy="1815882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just" fontAlgn="base"/>
            <a:r>
              <a:rPr lang="es-CL" sz="2800" dirty="0"/>
              <a:t>➡ </a:t>
            </a:r>
            <a:r>
              <a:rPr lang="es-ES" sz="2800" b="1" u="sng" dirty="0"/>
              <a:t>Selección de Personal con habilidades técnicas</a:t>
            </a:r>
            <a:r>
              <a:rPr lang="es-ES" sz="2800" b="1" dirty="0"/>
              <a:t>:</a:t>
            </a:r>
          </a:p>
          <a:p>
            <a:pPr algn="just" fontAlgn="base"/>
            <a:endParaRPr lang="es-ES" sz="2800" b="1" dirty="0"/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ES" sz="2800" dirty="0"/>
              <a:t>Los empleados que tengan habilidades técnicas requeridas deben ser contratados para realizar sus trabajos de manera eficiente.</a:t>
            </a:r>
            <a:endParaRPr lang="es-ES" sz="2800" b="1" dirty="0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B0FA882-AE68-464E-B598-5806067701C9}"/>
              </a:ext>
            </a:extLst>
          </p:cNvPr>
          <p:cNvSpPr txBox="1"/>
          <p:nvPr/>
        </p:nvSpPr>
        <p:spPr>
          <a:xfrm>
            <a:off x="2271809" y="254000"/>
            <a:ext cx="77385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/>
              <a:t>ADMINISTRACIÓN BUROCRÁTICA</a:t>
            </a:r>
          </a:p>
        </p:txBody>
      </p:sp>
    </p:spTree>
    <p:extLst>
      <p:ext uri="{BB962C8B-B14F-4D97-AF65-F5344CB8AC3E}">
        <p14:creationId xmlns:p14="http://schemas.microsoft.com/office/powerpoint/2010/main" val="745850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7BE15FD-B213-014A-AFE2-02925BC2DB23}"/>
              </a:ext>
            </a:extLst>
          </p:cNvPr>
          <p:cNvSpPr txBox="1"/>
          <p:nvPr/>
        </p:nvSpPr>
        <p:spPr>
          <a:xfrm>
            <a:off x="571549" y="1368286"/>
            <a:ext cx="11139055" cy="2246769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just" fontAlgn="base"/>
            <a:r>
              <a:rPr lang="es-CL" sz="2800" dirty="0"/>
              <a:t>➡ </a:t>
            </a:r>
            <a:r>
              <a:rPr lang="es-ES" sz="2800" b="1" u="sng" dirty="0"/>
              <a:t>Estructura Organizativa Jerárquica</a:t>
            </a:r>
            <a:r>
              <a:rPr lang="es-ES" sz="2800" b="1" dirty="0"/>
              <a:t>:</a:t>
            </a:r>
          </a:p>
          <a:p>
            <a:pPr algn="just" fontAlgn="base"/>
            <a:endParaRPr lang="es-ES" sz="2800" b="1" dirty="0"/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ES" sz="2800" dirty="0"/>
              <a:t>Para tener éxito, una organización debe adoptar una estructura jerárquica en la que los empleados de nivel inferior deben estar bajo la supervisión de gerentes de nivel superior.</a:t>
            </a:r>
            <a:endParaRPr lang="es-ES" sz="2800" b="1" dirty="0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B0FA882-AE68-464E-B598-5806067701C9}"/>
              </a:ext>
            </a:extLst>
          </p:cNvPr>
          <p:cNvSpPr txBox="1"/>
          <p:nvPr/>
        </p:nvSpPr>
        <p:spPr>
          <a:xfrm>
            <a:off x="2271809" y="254000"/>
            <a:ext cx="77385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/>
              <a:t>ADMINISTRACIÓN BUROCRÁTICA</a:t>
            </a:r>
          </a:p>
        </p:txBody>
      </p:sp>
    </p:spTree>
    <p:extLst>
      <p:ext uri="{BB962C8B-B14F-4D97-AF65-F5344CB8AC3E}">
        <p14:creationId xmlns:p14="http://schemas.microsoft.com/office/powerpoint/2010/main" val="4151535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7BE15FD-B213-014A-AFE2-02925BC2DB23}"/>
              </a:ext>
            </a:extLst>
          </p:cNvPr>
          <p:cNvSpPr txBox="1"/>
          <p:nvPr/>
        </p:nvSpPr>
        <p:spPr>
          <a:xfrm>
            <a:off x="571549" y="1368286"/>
            <a:ext cx="11139055" cy="2677656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just" fontAlgn="base"/>
            <a:r>
              <a:rPr lang="es-CL" sz="2800" dirty="0"/>
              <a:t>➡ </a:t>
            </a:r>
            <a:r>
              <a:rPr lang="es-ES" sz="2800" b="1" u="sng" dirty="0"/>
              <a:t>Registro de todos los actos, decisiones y reglas administrativas</a:t>
            </a:r>
            <a:r>
              <a:rPr lang="es-ES" sz="2800" b="1" dirty="0"/>
              <a:t>:</a:t>
            </a:r>
          </a:p>
          <a:p>
            <a:pPr algn="just" fontAlgn="base"/>
            <a:endParaRPr lang="es-ES" sz="2800" b="1" dirty="0"/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ES" sz="2800" dirty="0"/>
              <a:t>Una organización debe mantener un registro de todas sus actividades administrativas, incluidas las políticas, reglas y decisiones. </a:t>
            </a:r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ES" sz="2800" dirty="0"/>
              <a:t>El registro puede usarse en el futuro para estudiar la naturaleza de las actividades y las personas de la organización.</a:t>
            </a:r>
            <a:endParaRPr lang="es-ES" sz="2800" b="1" dirty="0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B0FA882-AE68-464E-B598-5806067701C9}"/>
              </a:ext>
            </a:extLst>
          </p:cNvPr>
          <p:cNvSpPr txBox="1"/>
          <p:nvPr/>
        </p:nvSpPr>
        <p:spPr>
          <a:xfrm>
            <a:off x="2271809" y="254000"/>
            <a:ext cx="77385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/>
              <a:t>ADMINISTRACIÓN BUROCRÁTICA</a:t>
            </a:r>
          </a:p>
        </p:txBody>
      </p:sp>
    </p:spTree>
    <p:extLst>
      <p:ext uri="{BB962C8B-B14F-4D97-AF65-F5344CB8AC3E}">
        <p14:creationId xmlns:p14="http://schemas.microsoft.com/office/powerpoint/2010/main" val="937450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C10239C-1C2A-8345-9D80-2638B05B2BF2}"/>
              </a:ext>
            </a:extLst>
          </p:cNvPr>
          <p:cNvSpPr txBox="1"/>
          <p:nvPr/>
        </p:nvSpPr>
        <p:spPr>
          <a:xfrm>
            <a:off x="2004699" y="2034073"/>
            <a:ext cx="804333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6000" dirty="0"/>
              <a:t>ADMINISTRACIÓN</a:t>
            </a:r>
          </a:p>
          <a:p>
            <a:pPr algn="ctr"/>
            <a:endParaRPr lang="es-CL" sz="6000" dirty="0"/>
          </a:p>
          <a:p>
            <a:pPr algn="ctr"/>
            <a:r>
              <a:rPr lang="es-CL" sz="6000" dirty="0"/>
              <a:t>MANAGEMENT</a:t>
            </a:r>
          </a:p>
        </p:txBody>
      </p:sp>
    </p:spTree>
    <p:extLst>
      <p:ext uri="{BB962C8B-B14F-4D97-AF65-F5344CB8AC3E}">
        <p14:creationId xmlns:p14="http://schemas.microsoft.com/office/powerpoint/2010/main" val="234157326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Celestial</Template>
  <TotalTime>3789</TotalTime>
  <Words>2555</Words>
  <Application>Microsoft Macintosh PowerPoint</Application>
  <PresentationFormat>Panorámica</PresentationFormat>
  <Paragraphs>260</Paragraphs>
  <Slides>43</Slides>
  <Notes>0</Notes>
  <HiddenSlides>1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43</vt:i4>
      </vt:variant>
    </vt:vector>
  </HeadingPairs>
  <TitlesOfParts>
    <vt:vector size="47" baseType="lpstr">
      <vt:lpstr>Arial</vt:lpstr>
      <vt:lpstr>Calibri</vt:lpstr>
      <vt:lpstr>Calibri Light</vt:lpstr>
      <vt:lpstr>Celestial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                 CUC 1: 1 E “Náutica”  1.- Defina en sus palabras que entiende por buque.  2.- Mencione los tipos de buques Mercantes, e indique 3 ejemplos.  3.- Mencione los tipos de buques de guerra y de un ejemplo de cada tipo.    Tiempo: 5 minutos.  Buena suerte. </dc:title>
  <dc:creator>Usuario de Microsoft Office</dc:creator>
  <cp:lastModifiedBy>Usuario de Microsoft Office</cp:lastModifiedBy>
  <cp:revision>53</cp:revision>
  <dcterms:created xsi:type="dcterms:W3CDTF">2019-02-20T12:09:41Z</dcterms:created>
  <dcterms:modified xsi:type="dcterms:W3CDTF">2020-02-14T02:13:13Z</dcterms:modified>
</cp:coreProperties>
</file>