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3"/>
  </p:notesMasterIdLst>
  <p:sldIdLst>
    <p:sldId id="1053" r:id="rId2"/>
    <p:sldId id="1054" r:id="rId3"/>
    <p:sldId id="1055" r:id="rId4"/>
    <p:sldId id="1056" r:id="rId5"/>
    <p:sldId id="1057" r:id="rId6"/>
    <p:sldId id="1058" r:id="rId7"/>
    <p:sldId id="1059" r:id="rId8"/>
    <p:sldId id="1062" r:id="rId9"/>
    <p:sldId id="1063" r:id="rId10"/>
    <p:sldId id="1037" r:id="rId11"/>
    <p:sldId id="1064" r:id="rId12"/>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72" d="100"/>
          <a:sy n="72" d="100"/>
        </p:scale>
        <p:origin x="1350" y="78"/>
      </p:cViewPr>
      <p:guideLst>
        <p:guide orient="horz" pos="2160"/>
        <p:guide pos="2880"/>
      </p:guideLst>
    </p:cSldViewPr>
  </p:slideViewPr>
  <p:notesTextViewPr>
    <p:cViewPr>
      <p:scale>
        <a:sx n="3" d="2"/>
        <a:sy n="3" d="2"/>
      </p:scale>
      <p:origin x="0" y="0"/>
    </p:cViewPr>
  </p:notesTextViewPr>
  <p:sorterViewPr>
    <p:cViewPr varScale="1">
      <p:scale>
        <a:sx n="1" d="1"/>
        <a:sy n="1" d="1"/>
      </p:scale>
      <p:origin x="0" y="-265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286724"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BD6D141-8137-41EA-9B10-A16ED89FB06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p:spPr>
          <p:txBody>
            <a:bodyPr/>
            <a:lstStyle/>
            <a:p>
              <a:pPr>
                <a:defRPr/>
              </a:pPr>
              <a:endParaRPr lang="es-CL"/>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es-CL"/>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p:cNvSpPr>
            <a:spLocks noGrp="1" noChangeArrowheads="1"/>
          </p:cNvSpPr>
          <p:nvPr>
            <p:ph type="dt" sz="half" idx="10"/>
          </p:nvPr>
        </p:nvSpPr>
        <p:spPr/>
        <p:txBody>
          <a:bodyPr/>
          <a:lstStyle>
            <a:lvl1pPr>
              <a:defRPr/>
            </a:lvl1pPr>
          </a:lstStyle>
          <a:p>
            <a:pPr>
              <a:defRPr/>
            </a:pPr>
            <a:r>
              <a:rPr lang="es-ES"/>
              <a:t>Abril 2012</a:t>
            </a:r>
          </a:p>
        </p:txBody>
      </p:sp>
      <p:sp>
        <p:nvSpPr>
          <p:cNvPr id="9" name="Rectangle 9"/>
          <p:cNvSpPr>
            <a:spLocks noGrp="1" noChangeArrowheads="1"/>
          </p:cNvSpPr>
          <p:nvPr>
            <p:ph type="ftr" sz="quarter" idx="11"/>
          </p:nvPr>
        </p:nvSpPr>
        <p:spPr/>
        <p:txBody>
          <a:bodyPr/>
          <a:lstStyle>
            <a:lvl1pPr>
              <a:defRPr/>
            </a:lvl1pPr>
          </a:lstStyle>
          <a:p>
            <a:pPr>
              <a:defRPr/>
            </a:pPr>
            <a:endParaRPr lang="es-ES"/>
          </a:p>
        </p:txBody>
      </p:sp>
      <p:sp>
        <p:nvSpPr>
          <p:cNvPr id="10" name="Rectangle 10"/>
          <p:cNvSpPr>
            <a:spLocks noGrp="1" noChangeArrowheads="1"/>
          </p:cNvSpPr>
          <p:nvPr>
            <p:ph type="sldNum" sz="quarter" idx="12"/>
          </p:nvPr>
        </p:nvSpPr>
        <p:spPr/>
        <p:txBody>
          <a:bodyPr/>
          <a:lstStyle>
            <a:lvl1pPr>
              <a:defRPr/>
            </a:lvl1pPr>
          </a:lstStyle>
          <a:p>
            <a:pPr>
              <a:defRPr/>
            </a:pPr>
            <a:fld id="{1A7C0913-E9C6-40B7-BF82-D58D6211A0F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29A2B34-734F-4B34-8732-30EEDE62E9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E88C6CD8-C838-4383-9096-9E57D55FD6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098B50F1-15B8-4D96-BCEC-08ABE097205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2BA45B83-E56C-40CC-8E7E-EDE6E293B81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2E28B895-A66C-4B56-85E1-C0307E19470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s-ES"/>
          </a:p>
        </p:txBody>
      </p:sp>
      <p:sp>
        <p:nvSpPr>
          <p:cNvPr id="3" name="Rectangle 9"/>
          <p:cNvSpPr>
            <a:spLocks noGrp="1" noChangeArrowheads="1"/>
          </p:cNvSpPr>
          <p:nvPr>
            <p:ph type="ftr" sz="quarter" idx="11"/>
          </p:nvPr>
        </p:nvSpPr>
        <p:spPr>
          <a:ln/>
        </p:spPr>
        <p:txBody>
          <a:bodyPr/>
          <a:lstStyle>
            <a:lvl1pPr>
              <a:defRPr/>
            </a:lvl1pPr>
          </a:lstStyle>
          <a:p>
            <a:pPr>
              <a:defRPr/>
            </a:pPr>
            <a:endParaRPr lang="es-ES"/>
          </a:p>
        </p:txBody>
      </p:sp>
      <p:sp>
        <p:nvSpPr>
          <p:cNvPr id="4" name="Rectangle 10"/>
          <p:cNvSpPr>
            <a:spLocks noGrp="1" noChangeArrowheads="1"/>
          </p:cNvSpPr>
          <p:nvPr>
            <p:ph type="sldNum" sz="quarter" idx="12"/>
          </p:nvPr>
        </p:nvSpPr>
        <p:spPr>
          <a:ln/>
        </p:spPr>
        <p:txBody>
          <a:bodyPr/>
          <a:lstStyle>
            <a:lvl1pPr>
              <a:defRPr/>
            </a:lvl1pPr>
          </a:lstStyle>
          <a:p>
            <a:pPr>
              <a:defRPr/>
            </a:pPr>
            <a:fld id="{10FE1BB6-94FD-4593-BBF9-E8478D946A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FCD1B77-BDF7-49C4-85D6-508019A4124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5376A55-5026-4B7A-9A5B-4C72CDA4EB1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BA6EB71-2E62-4D7D-AED8-76BC1D10D94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248A28E-B408-410E-96F0-A8457EA9613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SmartArt"/>
          <p:cNvSpPr>
            <a:spLocks noGrp="1"/>
          </p:cNvSpPr>
          <p:nvPr>
            <p:ph type="dgm"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FBD87861-03F8-4F5C-84A4-690514FD747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0CBC1F38-9A94-4428-8383-9319FAB18754}"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BD4702D-D660-422A-8423-0A8E85D43D00}"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AndObj" preserve="1">
  <p:cSld name="Título, 2 objetos y 1 obje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C67EFEF8-017E-4240-A40E-18BC066246F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02DB59C-5224-4F16-AD97-474A4536449D}"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A94BA00-508F-4FBA-9C7D-55199BD914AA}"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D361DCE-2330-4581-B5CF-21DEE303CA85}"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370013" y="301625"/>
            <a:ext cx="7313612" cy="56403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3E04CBEF-87B2-4288-8C7D-D4B04F790F1F}"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5BBE300-209C-4D96-BD1C-53DC00E86C5A}"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370013" y="1827213"/>
            <a:ext cx="3579812" cy="4114800"/>
          </a:xfrm>
        </p:spPr>
        <p:txBody>
          <a:bodyPr/>
          <a:lstStyle/>
          <a:p>
            <a:pPr lvl="0"/>
            <a:endParaRPr lang="es-CL" noProof="0"/>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A3D79D93-17B7-428B-BB11-7A27417132CE}"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Media" preserve="1">
  <p:cSld name="Título, texto y clip multimedi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medios"/>
          <p:cNvSpPr>
            <a:spLocks noGrp="1"/>
          </p:cNvSpPr>
          <p:nvPr>
            <p:ph type="media"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F2EE2F6D-3337-476E-9BA5-8BADCCD8C5CC}"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5BC28D1-BAD6-45E2-8661-E1F6D27EDC2E}"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4FF5E581-4196-463F-A2B3-16DE8F528721}"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verTx" preserve="1">
  <p:cSld name="Título y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E7DDE5D9-7AE6-439F-9E41-63ADB0E1012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F00D305B-8CF6-468D-945E-0A7D03A79BD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8E060A92-1DB0-4836-BFF5-39150B55ACED}"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3238500" y="0"/>
            <a:ext cx="11925300" cy="3810000"/>
            <a:chOff x="-2040" y="0"/>
            <a:chExt cx="7512" cy="2400"/>
          </a:xfrm>
        </p:grpSpPr>
        <p:sp>
          <p:nvSpPr>
            <p:cNvPr id="2056"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es-CL"/>
            </a:p>
          </p:txBody>
        </p:sp>
        <p:sp>
          <p:nvSpPr>
            <p:cNvPr id="2057"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es-CL"/>
            </a:p>
          </p:txBody>
        </p:sp>
        <p:sp>
          <p:nvSpPr>
            <p:cNvPr id="2058" name="Line 5"/>
            <p:cNvSpPr>
              <a:spLocks noChangeShapeType="1"/>
            </p:cNvSpPr>
            <p:nvPr/>
          </p:nvSpPr>
          <p:spPr bwMode="auto">
            <a:xfrm>
              <a:off x="864" y="960"/>
              <a:ext cx="4608" cy="0"/>
            </a:xfrm>
            <a:prstGeom prst="line">
              <a:avLst/>
            </a:prstGeom>
            <a:noFill/>
            <a:ln w="12700">
              <a:solidFill>
                <a:schemeClr val="tx1"/>
              </a:solidFill>
              <a:round/>
              <a:headEnd/>
              <a:tailEnd/>
            </a:ln>
          </p:spPr>
          <p:txBody>
            <a:bodyPr/>
            <a:lstStyle/>
            <a:p>
              <a:pPr>
                <a:defRPr/>
              </a:pPr>
              <a:endParaRPr lang="es-CL"/>
            </a:p>
          </p:txBody>
        </p:sp>
      </p:grpSp>
      <p:sp>
        <p:nvSpPr>
          <p:cNvPr id="7171"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t>Haga clic para cambiar el estilo de título	</a:t>
            </a:r>
          </a:p>
        </p:txBody>
      </p:sp>
      <p:sp>
        <p:nvSpPr>
          <p:cNvPr id="7172"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8440"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41"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s-ES"/>
          </a:p>
        </p:txBody>
      </p:sp>
      <p:sp>
        <p:nvSpPr>
          <p:cNvPr id="18442"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CAB3128-4F4C-4699-B792-86F29826C69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5144" r:id="rId1"/>
    <p:sldLayoutId id="2147485118" r:id="rId2"/>
    <p:sldLayoutId id="2147485119" r:id="rId3"/>
    <p:sldLayoutId id="2147485120" r:id="rId4"/>
    <p:sldLayoutId id="2147485121" r:id="rId5"/>
    <p:sldLayoutId id="2147485122" r:id="rId6"/>
    <p:sldLayoutId id="2147485123" r:id="rId7"/>
    <p:sldLayoutId id="2147485124" r:id="rId8"/>
    <p:sldLayoutId id="2147485125" r:id="rId9"/>
    <p:sldLayoutId id="2147485126" r:id="rId10"/>
    <p:sldLayoutId id="2147485127" r:id="rId11"/>
    <p:sldLayoutId id="2147485128" r:id="rId12"/>
    <p:sldLayoutId id="2147485129" r:id="rId13"/>
    <p:sldLayoutId id="2147485130" r:id="rId14"/>
    <p:sldLayoutId id="2147485131" r:id="rId15"/>
    <p:sldLayoutId id="2147485132" r:id="rId16"/>
    <p:sldLayoutId id="2147485133" r:id="rId17"/>
    <p:sldLayoutId id="2147485134" r:id="rId18"/>
    <p:sldLayoutId id="2147485135" r:id="rId19"/>
    <p:sldLayoutId id="2147485136" r:id="rId20"/>
    <p:sldLayoutId id="2147485137" r:id="rId21"/>
    <p:sldLayoutId id="2147485138" r:id="rId22"/>
    <p:sldLayoutId id="2147485139" r:id="rId23"/>
    <p:sldLayoutId id="2147485140" r:id="rId24"/>
    <p:sldLayoutId id="2147485141" r:id="rId25"/>
    <p:sldLayoutId id="2147485142" r:id="rId26"/>
    <p:sldLayoutId id="2147485143" r:id="rId27"/>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6.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8"/>
          <p:cNvSpPr>
            <a:spLocks noGrp="1" noChangeArrowheads="1"/>
          </p:cNvSpPr>
          <p:nvPr>
            <p:ph type="dt" sz="quarter" idx="10"/>
          </p:nvPr>
        </p:nvSpPr>
        <p:spPr>
          <a:noFill/>
        </p:spPr>
        <p:txBody>
          <a:bodyPr/>
          <a:lstStyle/>
          <a:p>
            <a:r>
              <a:rPr lang="es-ES"/>
              <a:t>Abril 2008</a:t>
            </a:r>
          </a:p>
        </p:txBody>
      </p:sp>
      <p:sp>
        <p:nvSpPr>
          <p:cNvPr id="272387"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72388" name="Rectangle 4"/>
          <p:cNvSpPr>
            <a:spLocks noGrp="1" noChangeArrowheads="1"/>
          </p:cNvSpPr>
          <p:nvPr>
            <p:ph type="subTitle" idx="1"/>
          </p:nvPr>
        </p:nvSpPr>
        <p:spPr/>
        <p:txBody>
          <a:bodyPr/>
          <a:lstStyle/>
          <a:p>
            <a:pPr eaLnBrk="1" hangingPunct="1"/>
            <a:r>
              <a:rPr lang="es-ES"/>
              <a:t>Sistema de Partida</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3411" name="Rectangle 3"/>
          <p:cNvSpPr>
            <a:spLocks noGrp="1" noChangeArrowheads="1"/>
          </p:cNvSpPr>
          <p:nvPr>
            <p:ph type="body" idx="1"/>
          </p:nvPr>
        </p:nvSpPr>
        <p:spPr/>
        <p:txBody>
          <a:bodyPr/>
          <a:lstStyle/>
          <a:p>
            <a:pPr eaLnBrk="1" hangingPunct="1"/>
            <a:r>
              <a:rPr lang="es-ES"/>
              <a:t>El sistema de partida de las turbinas navales inicia la rotación del generador de gases hasta que el motor queda autosustentado.</a:t>
            </a:r>
          </a:p>
          <a:p>
            <a:pPr lvl="1" eaLnBrk="1" hangingPunct="1"/>
            <a:r>
              <a:rPr lang="es-ES"/>
              <a:t>Normalmente a bordo utilizan aire comprimido.</a:t>
            </a:r>
          </a:p>
          <a:p>
            <a:pPr lvl="1" eaLnBrk="1" hangingPunct="1"/>
            <a:r>
              <a:rPr lang="es-ES"/>
              <a:t>Existen sistemas de partida eléctricos en aplicaciones aéreas o de generación. </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4435" name="Rectangle 26"/>
          <p:cNvSpPr>
            <a:spLocks noGrp="1" noChangeArrowheads="1"/>
          </p:cNvSpPr>
          <p:nvPr>
            <p:ph type="body" sz="half" idx="3"/>
          </p:nvPr>
        </p:nvSpPr>
        <p:spPr>
          <a:xfrm>
            <a:off x="1258888" y="4365625"/>
            <a:ext cx="7313612" cy="1981200"/>
          </a:xfrm>
        </p:spPr>
        <p:txBody>
          <a:bodyPr/>
          <a:lstStyle/>
          <a:p>
            <a:pPr eaLnBrk="1" hangingPunct="1">
              <a:lnSpc>
                <a:spcPct val="80000"/>
              </a:lnSpc>
            </a:pPr>
            <a:r>
              <a:rPr lang="es-ES" sz="1500" dirty="0"/>
              <a:t>Motor de partida:</a:t>
            </a:r>
          </a:p>
          <a:p>
            <a:pPr lvl="1" eaLnBrk="1" hangingPunct="1">
              <a:lnSpc>
                <a:spcPct val="80000"/>
              </a:lnSpc>
            </a:pPr>
            <a:r>
              <a:rPr lang="es-ES" sz="1300" dirty="0"/>
              <a:t>El aire comprimido de un banco de aire de alta presión (270 PSI), pasa por dos reductores de presión (270/40/17) y trabaja en los motores de partida.</a:t>
            </a:r>
          </a:p>
          <a:p>
            <a:pPr lvl="1" eaLnBrk="1" hangingPunct="1">
              <a:lnSpc>
                <a:spcPct val="80000"/>
              </a:lnSpc>
            </a:pPr>
            <a:r>
              <a:rPr lang="es-ES" sz="1300" dirty="0"/>
              <a:t>Normalmente están conectados al conjunto de alta presión. </a:t>
            </a:r>
          </a:p>
          <a:p>
            <a:pPr lvl="1" eaLnBrk="1" hangingPunct="1">
              <a:lnSpc>
                <a:spcPct val="80000"/>
              </a:lnSpc>
            </a:pPr>
            <a:r>
              <a:rPr lang="es-ES" sz="1300" dirty="0"/>
              <a:t>La partida se puede accionar en forma local o desde sala de control.</a:t>
            </a:r>
          </a:p>
          <a:p>
            <a:pPr lvl="1" eaLnBrk="1" hangingPunct="1">
              <a:lnSpc>
                <a:spcPct val="80000"/>
              </a:lnSpc>
            </a:pPr>
            <a:r>
              <a:rPr lang="es-ES" sz="1300" dirty="0"/>
              <a:t>Cuando la turbina está auto sustentada, en el caso de la </a:t>
            </a:r>
            <a:r>
              <a:rPr lang="es-ES" sz="1300" dirty="0" err="1"/>
              <a:t>Tyne</a:t>
            </a:r>
            <a:r>
              <a:rPr lang="es-ES" sz="1300" dirty="0"/>
              <a:t> y </a:t>
            </a:r>
            <a:r>
              <a:rPr lang="es-ES" sz="1300" dirty="0" err="1"/>
              <a:t>Spey</a:t>
            </a:r>
            <a:r>
              <a:rPr lang="es-ES" sz="1300" dirty="0"/>
              <a:t> un interruptor centrífugo desconecta el motor, mientras que en la Olympus lo hace una copla sincrónica que desconecta al motor de partida cuando la turbina sobrepasa la velocidad de rotación del partidor.</a:t>
            </a:r>
          </a:p>
        </p:txBody>
      </p:sp>
      <p:pic>
        <p:nvPicPr>
          <p:cNvPr id="274436" name="Picture 29"/>
          <p:cNvPicPr>
            <a:picLocks noChangeAspect="1" noChangeArrowheads="1"/>
          </p:cNvPicPr>
          <p:nvPr/>
        </p:nvPicPr>
        <p:blipFill>
          <a:blip r:embed="rId2"/>
          <a:srcRect/>
          <a:stretch>
            <a:fillRect/>
          </a:stretch>
        </p:blipFill>
        <p:spPr bwMode="auto">
          <a:xfrm>
            <a:off x="4716463" y="1557338"/>
            <a:ext cx="4427537" cy="2827337"/>
          </a:xfrm>
          <a:prstGeom prst="rect">
            <a:avLst/>
          </a:prstGeom>
          <a:noFill/>
          <a:ln w="9525">
            <a:noFill/>
            <a:round/>
            <a:headEnd/>
            <a:tailEnd/>
          </a:ln>
        </p:spPr>
      </p:pic>
      <p:grpSp>
        <p:nvGrpSpPr>
          <p:cNvPr id="274437" name="Group 30"/>
          <p:cNvGrpSpPr>
            <a:grpSpLocks/>
          </p:cNvGrpSpPr>
          <p:nvPr/>
        </p:nvGrpSpPr>
        <p:grpSpPr bwMode="auto">
          <a:xfrm>
            <a:off x="0" y="1557338"/>
            <a:ext cx="4859338" cy="1594119"/>
            <a:chOff x="748" y="1028"/>
            <a:chExt cx="4468" cy="1642"/>
          </a:xfrm>
        </p:grpSpPr>
        <p:sp>
          <p:nvSpPr>
            <p:cNvPr id="274439" name="AutoShape 31"/>
            <p:cNvSpPr>
              <a:spLocks noChangeArrowheads="1"/>
            </p:cNvSpPr>
            <p:nvPr/>
          </p:nvSpPr>
          <p:spPr bwMode="auto">
            <a:xfrm rot="-5400000">
              <a:off x="371" y="1589"/>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0" name="AutoShape 32"/>
            <p:cNvSpPr>
              <a:spLocks noChangeArrowheads="1"/>
            </p:cNvSpPr>
            <p:nvPr/>
          </p:nvSpPr>
          <p:spPr bwMode="auto">
            <a:xfrm rot="-5400000">
              <a:off x="441" y="1666"/>
              <a:ext cx="1099" cy="347"/>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1" name="AutoShape 33"/>
            <p:cNvSpPr>
              <a:spLocks noChangeArrowheads="1"/>
            </p:cNvSpPr>
            <p:nvPr/>
          </p:nvSpPr>
          <p:spPr bwMode="auto">
            <a:xfrm rot="-5400000">
              <a:off x="510" y="1746"/>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2" name="AutoShape 34"/>
            <p:cNvSpPr>
              <a:spLocks noChangeArrowheads="1"/>
            </p:cNvSpPr>
            <p:nvPr/>
          </p:nvSpPr>
          <p:spPr bwMode="auto">
            <a:xfrm rot="-5400000">
              <a:off x="579" y="1824"/>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3" name="Line 35"/>
            <p:cNvSpPr>
              <a:spLocks noChangeShapeType="1"/>
            </p:cNvSpPr>
            <p:nvPr/>
          </p:nvSpPr>
          <p:spPr bwMode="auto">
            <a:xfrm>
              <a:off x="921" y="1058"/>
              <a:ext cx="208" cy="235"/>
            </a:xfrm>
            <a:prstGeom prst="line">
              <a:avLst/>
            </a:prstGeom>
            <a:noFill/>
            <a:ln w="57240">
              <a:solidFill>
                <a:srgbClr val="FF9999"/>
              </a:solidFill>
              <a:miter lim="800000"/>
              <a:headEnd/>
              <a:tailEnd/>
            </a:ln>
          </p:spPr>
          <p:txBody>
            <a:bodyPr/>
            <a:lstStyle/>
            <a:p>
              <a:endParaRPr lang="es-CL"/>
            </a:p>
          </p:txBody>
        </p:sp>
        <p:sp>
          <p:nvSpPr>
            <p:cNvPr id="274444" name="Line 36"/>
            <p:cNvSpPr>
              <a:spLocks noChangeShapeType="1"/>
            </p:cNvSpPr>
            <p:nvPr/>
          </p:nvSpPr>
          <p:spPr bwMode="auto">
            <a:xfrm>
              <a:off x="921" y="1053"/>
              <a:ext cx="1" cy="196"/>
            </a:xfrm>
            <a:prstGeom prst="line">
              <a:avLst/>
            </a:prstGeom>
            <a:noFill/>
            <a:ln w="57240">
              <a:solidFill>
                <a:srgbClr val="FF9999"/>
              </a:solidFill>
              <a:miter lim="800000"/>
              <a:headEnd/>
              <a:tailEnd/>
            </a:ln>
          </p:spPr>
          <p:txBody>
            <a:bodyPr/>
            <a:lstStyle/>
            <a:p>
              <a:endParaRPr lang="es-CL"/>
            </a:p>
          </p:txBody>
        </p:sp>
        <p:sp>
          <p:nvSpPr>
            <p:cNvPr id="274445" name="Line 37"/>
            <p:cNvSpPr>
              <a:spLocks noChangeShapeType="1"/>
            </p:cNvSpPr>
            <p:nvPr/>
          </p:nvSpPr>
          <p:spPr bwMode="auto">
            <a:xfrm>
              <a:off x="990" y="1131"/>
              <a:ext cx="1" cy="196"/>
            </a:xfrm>
            <a:prstGeom prst="line">
              <a:avLst/>
            </a:prstGeom>
            <a:noFill/>
            <a:ln w="57240">
              <a:solidFill>
                <a:srgbClr val="FF9999"/>
              </a:solidFill>
              <a:miter lim="800000"/>
              <a:headEnd/>
              <a:tailEnd/>
            </a:ln>
          </p:spPr>
          <p:txBody>
            <a:bodyPr/>
            <a:lstStyle/>
            <a:p>
              <a:endParaRPr lang="es-CL"/>
            </a:p>
          </p:txBody>
        </p:sp>
        <p:sp>
          <p:nvSpPr>
            <p:cNvPr id="274446" name="Line 38"/>
            <p:cNvSpPr>
              <a:spLocks noChangeShapeType="1"/>
            </p:cNvSpPr>
            <p:nvPr/>
          </p:nvSpPr>
          <p:spPr bwMode="auto">
            <a:xfrm>
              <a:off x="1060" y="1210"/>
              <a:ext cx="1" cy="196"/>
            </a:xfrm>
            <a:prstGeom prst="line">
              <a:avLst/>
            </a:prstGeom>
            <a:noFill/>
            <a:ln w="57240">
              <a:solidFill>
                <a:srgbClr val="FF9999"/>
              </a:solidFill>
              <a:miter lim="800000"/>
              <a:headEnd/>
              <a:tailEnd/>
            </a:ln>
          </p:spPr>
          <p:txBody>
            <a:bodyPr/>
            <a:lstStyle/>
            <a:p>
              <a:endParaRPr lang="es-CL"/>
            </a:p>
          </p:txBody>
        </p:sp>
        <p:sp>
          <p:nvSpPr>
            <p:cNvPr id="274447" name="Line 39"/>
            <p:cNvSpPr>
              <a:spLocks noChangeShapeType="1"/>
            </p:cNvSpPr>
            <p:nvPr/>
          </p:nvSpPr>
          <p:spPr bwMode="auto">
            <a:xfrm>
              <a:off x="1129" y="1288"/>
              <a:ext cx="1" cy="196"/>
            </a:xfrm>
            <a:prstGeom prst="line">
              <a:avLst/>
            </a:prstGeom>
            <a:noFill/>
            <a:ln w="57240">
              <a:solidFill>
                <a:srgbClr val="FF9999"/>
              </a:solidFill>
              <a:miter lim="800000"/>
              <a:headEnd/>
              <a:tailEnd/>
            </a:ln>
          </p:spPr>
          <p:txBody>
            <a:bodyPr/>
            <a:lstStyle/>
            <a:p>
              <a:endParaRPr lang="es-CL"/>
            </a:p>
          </p:txBody>
        </p:sp>
        <p:sp>
          <p:nvSpPr>
            <p:cNvPr id="274448" name="Line 40"/>
            <p:cNvSpPr>
              <a:spLocks noChangeShapeType="1"/>
            </p:cNvSpPr>
            <p:nvPr/>
          </p:nvSpPr>
          <p:spPr bwMode="auto">
            <a:xfrm>
              <a:off x="1020" y="1162"/>
              <a:ext cx="1860" cy="1"/>
            </a:xfrm>
            <a:prstGeom prst="line">
              <a:avLst/>
            </a:prstGeom>
            <a:noFill/>
            <a:ln w="57240">
              <a:solidFill>
                <a:srgbClr val="FF9999"/>
              </a:solidFill>
              <a:miter lim="800000"/>
              <a:headEnd/>
              <a:tailEnd/>
            </a:ln>
          </p:spPr>
          <p:txBody>
            <a:bodyPr/>
            <a:lstStyle/>
            <a:p>
              <a:endParaRPr lang="es-CL"/>
            </a:p>
          </p:txBody>
        </p:sp>
        <p:sp>
          <p:nvSpPr>
            <p:cNvPr id="274449" name="AutoShape 41"/>
            <p:cNvSpPr>
              <a:spLocks noChangeArrowheads="1"/>
            </p:cNvSpPr>
            <p:nvPr/>
          </p:nvSpPr>
          <p:spPr bwMode="auto">
            <a:xfrm rot="-5400000">
              <a:off x="1984" y="1074"/>
              <a:ext cx="275" cy="208"/>
            </a:xfrm>
            <a:prstGeom prst="flowChartManualOperation">
              <a:avLst/>
            </a:prstGeom>
            <a:solidFill>
              <a:srgbClr val="FF9999"/>
            </a:solidFill>
            <a:ln w="9360">
              <a:solidFill>
                <a:srgbClr val="FFFFFF"/>
              </a:solidFill>
              <a:miter lim="800000"/>
              <a:headEnd/>
              <a:tailEnd/>
            </a:ln>
          </p:spPr>
          <p:txBody>
            <a:bodyPr wrap="none" anchor="ctr"/>
            <a:lstStyle/>
            <a:p>
              <a:endParaRPr lang="es-CL"/>
            </a:p>
          </p:txBody>
        </p:sp>
        <p:sp>
          <p:nvSpPr>
            <p:cNvPr id="274450" name="Line 42"/>
            <p:cNvSpPr>
              <a:spLocks noChangeShapeType="1"/>
            </p:cNvSpPr>
            <p:nvPr/>
          </p:nvSpPr>
          <p:spPr bwMode="auto">
            <a:xfrm>
              <a:off x="2835" y="1162"/>
              <a:ext cx="1633" cy="1"/>
            </a:xfrm>
            <a:prstGeom prst="line">
              <a:avLst/>
            </a:prstGeom>
            <a:noFill/>
            <a:ln w="57240">
              <a:solidFill>
                <a:srgbClr val="FF9999"/>
              </a:solidFill>
              <a:miter lim="800000"/>
              <a:headEnd/>
              <a:tailEnd/>
            </a:ln>
          </p:spPr>
          <p:txBody>
            <a:bodyPr/>
            <a:lstStyle/>
            <a:p>
              <a:endParaRPr lang="es-CL"/>
            </a:p>
          </p:txBody>
        </p:sp>
        <p:sp>
          <p:nvSpPr>
            <p:cNvPr id="274451" name="Line 43"/>
            <p:cNvSpPr>
              <a:spLocks noChangeShapeType="1"/>
            </p:cNvSpPr>
            <p:nvPr/>
          </p:nvSpPr>
          <p:spPr bwMode="auto">
            <a:xfrm flipV="1">
              <a:off x="4468" y="1160"/>
              <a:ext cx="1" cy="357"/>
            </a:xfrm>
            <a:prstGeom prst="line">
              <a:avLst/>
            </a:prstGeom>
            <a:noFill/>
            <a:ln w="57240">
              <a:solidFill>
                <a:srgbClr val="FF9999"/>
              </a:solidFill>
              <a:miter lim="800000"/>
              <a:headEnd/>
              <a:tailEnd/>
            </a:ln>
          </p:spPr>
          <p:txBody>
            <a:bodyPr/>
            <a:lstStyle/>
            <a:p>
              <a:endParaRPr lang="es-CL"/>
            </a:p>
          </p:txBody>
        </p:sp>
        <p:sp>
          <p:nvSpPr>
            <p:cNvPr id="274452" name="AutoShape 44"/>
            <p:cNvSpPr>
              <a:spLocks noChangeArrowheads="1"/>
            </p:cNvSpPr>
            <p:nvPr/>
          </p:nvSpPr>
          <p:spPr bwMode="auto">
            <a:xfrm>
              <a:off x="4377" y="1480"/>
              <a:ext cx="416" cy="236"/>
            </a:xfrm>
            <a:prstGeom prst="flowChartMagneticDrum">
              <a:avLst/>
            </a:prstGeom>
            <a:solidFill>
              <a:srgbClr val="0033CC"/>
            </a:solidFill>
            <a:ln w="9360">
              <a:solidFill>
                <a:srgbClr val="FFFFFF"/>
              </a:solidFill>
              <a:miter lim="800000"/>
              <a:headEnd/>
              <a:tailEnd/>
            </a:ln>
          </p:spPr>
          <p:txBody>
            <a:bodyPr wrap="none" anchor="ctr"/>
            <a:lstStyle/>
            <a:p>
              <a:endParaRPr lang="es-CL"/>
            </a:p>
          </p:txBody>
        </p:sp>
        <p:sp>
          <p:nvSpPr>
            <p:cNvPr id="274453" name="Text Box 45"/>
            <p:cNvSpPr txBox="1">
              <a:spLocks noChangeArrowheads="1"/>
            </p:cNvSpPr>
            <p:nvPr/>
          </p:nvSpPr>
          <p:spPr bwMode="auto">
            <a:xfrm>
              <a:off x="1383" y="2065"/>
              <a:ext cx="1065" cy="605"/>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dirty="0">
                  <a:latin typeface="Arial" charset="0"/>
                  <a:ea typeface="MS Gothic" pitchFamily="49" charset="-128"/>
                </a:rPr>
                <a:t>Banco de 270 bar</a:t>
              </a:r>
            </a:p>
          </p:txBody>
        </p:sp>
        <p:sp>
          <p:nvSpPr>
            <p:cNvPr id="274454" name="Text Box 46"/>
            <p:cNvSpPr txBox="1">
              <a:spLocks noChangeArrowheads="1"/>
            </p:cNvSpPr>
            <p:nvPr/>
          </p:nvSpPr>
          <p:spPr bwMode="auto">
            <a:xfrm>
              <a:off x="1611" y="1296"/>
              <a:ext cx="1065" cy="858"/>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dirty="0">
                  <a:latin typeface="Arial" charset="0"/>
                  <a:ea typeface="MS Gothic" pitchFamily="49" charset="-128"/>
                </a:rPr>
                <a:t>Reductor de </a:t>
              </a:r>
              <a:r>
                <a:rPr lang="en-GB" sz="1600" b="1" dirty="0" err="1">
                  <a:latin typeface="Arial" charset="0"/>
                  <a:ea typeface="MS Gothic" pitchFamily="49" charset="-128"/>
                </a:rPr>
                <a:t>aire</a:t>
              </a:r>
              <a:r>
                <a:rPr lang="en-GB" sz="1600" b="1" dirty="0">
                  <a:latin typeface="Arial" charset="0"/>
                  <a:ea typeface="MS Gothic" pitchFamily="49" charset="-128"/>
                </a:rPr>
                <a:t> 40 bar</a:t>
              </a:r>
            </a:p>
          </p:txBody>
        </p:sp>
        <p:sp>
          <p:nvSpPr>
            <p:cNvPr id="274455" name="Text Box 47"/>
            <p:cNvSpPr txBox="1">
              <a:spLocks noChangeArrowheads="1"/>
            </p:cNvSpPr>
            <p:nvPr/>
          </p:nvSpPr>
          <p:spPr bwMode="auto">
            <a:xfrm>
              <a:off x="4150" y="1705"/>
              <a:ext cx="1066" cy="599"/>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a:latin typeface="Arial" charset="0"/>
                  <a:ea typeface="MS Gothic" pitchFamily="49" charset="-128"/>
                </a:rPr>
                <a:t>Motor de Partida</a:t>
              </a:r>
            </a:p>
          </p:txBody>
        </p:sp>
        <p:sp>
          <p:nvSpPr>
            <p:cNvPr id="274456" name="AutoShape 48"/>
            <p:cNvSpPr>
              <a:spLocks noChangeArrowheads="1"/>
            </p:cNvSpPr>
            <p:nvPr/>
          </p:nvSpPr>
          <p:spPr bwMode="auto">
            <a:xfrm rot="-5400000">
              <a:off x="3681" y="1062"/>
              <a:ext cx="275" cy="208"/>
            </a:xfrm>
            <a:prstGeom prst="flowChartManualOperation">
              <a:avLst/>
            </a:prstGeom>
            <a:solidFill>
              <a:srgbClr val="FF9999"/>
            </a:solidFill>
            <a:ln w="9360">
              <a:solidFill>
                <a:srgbClr val="FFFFFF"/>
              </a:solidFill>
              <a:miter lim="800000"/>
              <a:headEnd/>
              <a:tailEnd/>
            </a:ln>
          </p:spPr>
          <p:txBody>
            <a:bodyPr wrap="none" anchor="ctr"/>
            <a:lstStyle/>
            <a:p>
              <a:endParaRPr lang="es-CL"/>
            </a:p>
          </p:txBody>
        </p:sp>
        <p:sp>
          <p:nvSpPr>
            <p:cNvPr id="274457" name="Text Box 49"/>
            <p:cNvSpPr txBox="1">
              <a:spLocks noChangeArrowheads="1"/>
            </p:cNvSpPr>
            <p:nvPr/>
          </p:nvSpPr>
          <p:spPr bwMode="auto">
            <a:xfrm>
              <a:off x="3197" y="1344"/>
              <a:ext cx="1066" cy="858"/>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dirty="0">
                  <a:latin typeface="Arial" charset="0"/>
                  <a:ea typeface="MS Gothic" pitchFamily="49" charset="-128"/>
                </a:rPr>
                <a:t>Reductor de </a:t>
              </a:r>
              <a:r>
                <a:rPr lang="en-GB" sz="1600" b="1" dirty="0" err="1">
                  <a:latin typeface="Arial" charset="0"/>
                  <a:ea typeface="MS Gothic" pitchFamily="49" charset="-128"/>
                </a:rPr>
                <a:t>aire</a:t>
              </a:r>
              <a:r>
                <a:rPr lang="en-GB" sz="1600" b="1" dirty="0">
                  <a:latin typeface="Arial" charset="0"/>
                  <a:ea typeface="MS Gothic" pitchFamily="49" charset="-128"/>
                </a:rPr>
                <a:t> – 17 bar</a:t>
              </a:r>
            </a:p>
          </p:txBody>
        </p:sp>
      </p:grpSp>
      <p:sp>
        <p:nvSpPr>
          <p:cNvPr id="1426482" name="Line 50"/>
          <p:cNvSpPr>
            <a:spLocks noChangeShapeType="1"/>
          </p:cNvSpPr>
          <p:nvPr/>
        </p:nvSpPr>
        <p:spPr bwMode="auto">
          <a:xfrm rot="21434839" flipV="1">
            <a:off x="3709988" y="3849688"/>
            <a:ext cx="1931987" cy="1235075"/>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264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648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sz="quarter"/>
          </p:nvPr>
        </p:nvSpPr>
        <p:spPr/>
        <p:txBody>
          <a:bodyPr/>
          <a:lstStyle/>
          <a:p>
            <a:pPr eaLnBrk="1" hangingPunct="1"/>
            <a:r>
              <a:rPr lang="es-ES_tradnl"/>
              <a:t>Componentes de</a:t>
            </a:r>
            <a:r>
              <a:rPr lang="es-ES"/>
              <a:t> </a:t>
            </a:r>
            <a:r>
              <a:rPr lang="es-ES_tradnl"/>
              <a:t>turbinas a gas</a:t>
            </a:r>
            <a:endParaRPr lang="es-ES"/>
          </a:p>
        </p:txBody>
      </p:sp>
      <p:pic>
        <p:nvPicPr>
          <p:cNvPr id="275459" name="Picture 28"/>
          <p:cNvPicPr>
            <a:picLocks noGrp="1" noChangeAspect="1" noChangeArrowheads="1"/>
          </p:cNvPicPr>
          <p:nvPr>
            <p:ph sz="quarter" idx="1"/>
          </p:nvPr>
        </p:nvPicPr>
        <p:blipFill>
          <a:blip r:embed="rId2"/>
          <a:srcRect/>
          <a:stretch>
            <a:fillRect/>
          </a:stretch>
        </p:blipFill>
        <p:spPr>
          <a:xfrm>
            <a:off x="3563938" y="1700213"/>
            <a:ext cx="2641600" cy="1981200"/>
          </a:xfrm>
          <a:noFill/>
        </p:spPr>
      </p:pic>
      <p:pic>
        <p:nvPicPr>
          <p:cNvPr id="275460" name="Picture 29"/>
          <p:cNvPicPr>
            <a:picLocks noGrp="1" noChangeAspect="1" noChangeArrowheads="1"/>
          </p:cNvPicPr>
          <p:nvPr>
            <p:ph sz="quarter" idx="2"/>
          </p:nvPr>
        </p:nvPicPr>
        <p:blipFill>
          <a:blip r:embed="rId3"/>
          <a:srcRect/>
          <a:stretch>
            <a:fillRect/>
          </a:stretch>
        </p:blipFill>
        <p:spPr>
          <a:xfrm>
            <a:off x="6300788" y="1773238"/>
            <a:ext cx="2641600" cy="1981200"/>
          </a:xfrm>
          <a:noFill/>
        </p:spPr>
      </p:pic>
      <p:sp>
        <p:nvSpPr>
          <p:cNvPr id="275461" name="Rectangle 3"/>
          <p:cNvSpPr>
            <a:spLocks noGrp="1" noChangeArrowheads="1"/>
          </p:cNvSpPr>
          <p:nvPr>
            <p:ph type="body" sz="half" idx="4294967295"/>
          </p:nvPr>
        </p:nvSpPr>
        <p:spPr>
          <a:xfrm>
            <a:off x="3779838" y="3789363"/>
            <a:ext cx="5364162" cy="3068637"/>
          </a:xfrm>
        </p:spPr>
        <p:txBody>
          <a:bodyPr/>
          <a:lstStyle/>
          <a:p>
            <a:pPr eaLnBrk="1" hangingPunct="1">
              <a:lnSpc>
                <a:spcPct val="80000"/>
              </a:lnSpc>
            </a:pPr>
            <a:r>
              <a:rPr lang="es-ES" sz="1700"/>
              <a:t>Motor de partida:</a:t>
            </a:r>
          </a:p>
          <a:p>
            <a:pPr lvl="1" eaLnBrk="1" hangingPunct="1">
              <a:lnSpc>
                <a:spcPct val="80000"/>
              </a:lnSpc>
            </a:pPr>
            <a:r>
              <a:rPr lang="es-ES" sz="1500"/>
              <a:t>El aire comprimido mueve una turbina interna que está conectada al eje de transmisión del motor de partida.</a:t>
            </a:r>
          </a:p>
          <a:p>
            <a:pPr lvl="1" eaLnBrk="1" hangingPunct="1">
              <a:lnSpc>
                <a:spcPct val="80000"/>
              </a:lnSpc>
            </a:pPr>
            <a:r>
              <a:rPr lang="es-ES" sz="1500"/>
              <a:t>Este eje se conecta mediante fuerza centrífuga al sistema de partida de la turbina.</a:t>
            </a:r>
          </a:p>
          <a:p>
            <a:pPr lvl="1" eaLnBrk="1" hangingPunct="1">
              <a:lnSpc>
                <a:spcPct val="80000"/>
              </a:lnSpc>
            </a:pPr>
            <a:r>
              <a:rPr lang="es-ES" sz="1500"/>
              <a:t>Transmite el movimiento al compresor de alta presión hasta que se inyecta combustible.</a:t>
            </a:r>
          </a:p>
          <a:p>
            <a:pPr lvl="1" eaLnBrk="1" hangingPunct="1">
              <a:lnSpc>
                <a:spcPct val="80000"/>
              </a:lnSpc>
            </a:pPr>
            <a:r>
              <a:rPr lang="es-MX" sz="1500"/>
              <a:t>El motor se desconecta.</a:t>
            </a:r>
          </a:p>
          <a:p>
            <a:pPr lvl="1" eaLnBrk="1" hangingPunct="1">
              <a:lnSpc>
                <a:spcPct val="80000"/>
              </a:lnSpc>
            </a:pPr>
            <a:r>
              <a:rPr lang="es-MX" sz="1500"/>
              <a:t>El compresor de baja es acelerado por los gases de descarga de las turbina del conjunto de alta presión.</a:t>
            </a:r>
          </a:p>
          <a:p>
            <a:pPr lvl="1" eaLnBrk="1" hangingPunct="1">
              <a:lnSpc>
                <a:spcPct val="80000"/>
              </a:lnSpc>
            </a:pPr>
            <a:r>
              <a:rPr lang="es-MX" sz="1500"/>
              <a:t>Lo mismo ocurre con la turbina de potencia</a:t>
            </a:r>
            <a:endParaRPr lang="es-ES" sz="1500"/>
          </a:p>
        </p:txBody>
      </p:sp>
      <p:pic>
        <p:nvPicPr>
          <p:cNvPr id="275462" name="Picture 32" descr="start 3"/>
          <p:cNvPicPr>
            <a:picLocks noGrp="1" noChangeAspect="1" noChangeArrowheads="1"/>
          </p:cNvPicPr>
          <p:nvPr>
            <p:ph sz="quarter" idx="3"/>
          </p:nvPr>
        </p:nvPicPr>
        <p:blipFill>
          <a:blip r:embed="rId4">
            <a:lum contrast="36000"/>
          </a:blip>
          <a:srcRect t="4878" b="9756"/>
          <a:stretch>
            <a:fillRect/>
          </a:stretch>
        </p:blipFill>
        <p:spPr>
          <a:xfrm>
            <a:off x="434975" y="2133600"/>
            <a:ext cx="3255963" cy="4391025"/>
          </a:xfrm>
          <a:noFill/>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8"/>
          <p:cNvSpPr>
            <a:spLocks noGrp="1" noChangeArrowheads="1"/>
          </p:cNvSpPr>
          <p:nvPr>
            <p:ph type="dt" sz="quarter" idx="10"/>
          </p:nvPr>
        </p:nvSpPr>
        <p:spPr>
          <a:noFill/>
        </p:spPr>
        <p:txBody>
          <a:bodyPr/>
          <a:lstStyle/>
          <a:p>
            <a:r>
              <a:rPr lang="es-ES"/>
              <a:t>Abril 2008</a:t>
            </a:r>
          </a:p>
        </p:txBody>
      </p:sp>
      <p:sp>
        <p:nvSpPr>
          <p:cNvPr id="276483"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76484" name="Rectangle 3"/>
          <p:cNvSpPr>
            <a:spLocks noGrp="1" noChangeArrowheads="1"/>
          </p:cNvSpPr>
          <p:nvPr>
            <p:ph type="subTitle" idx="1"/>
          </p:nvPr>
        </p:nvSpPr>
        <p:spPr/>
        <p:txBody>
          <a:bodyPr/>
          <a:lstStyle/>
          <a:p>
            <a:pPr eaLnBrk="1" hangingPunct="1"/>
            <a:r>
              <a:rPr lang="es-ES"/>
              <a:t>Sistema de Lubricación</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7507" name="Rectangle 3"/>
          <p:cNvSpPr>
            <a:spLocks noGrp="1" noChangeArrowheads="1"/>
          </p:cNvSpPr>
          <p:nvPr>
            <p:ph type="body" idx="1"/>
          </p:nvPr>
        </p:nvSpPr>
        <p:spPr/>
        <p:txBody>
          <a:bodyPr/>
          <a:lstStyle/>
          <a:p>
            <a:pPr eaLnBrk="1" hangingPunct="1">
              <a:lnSpc>
                <a:spcPct val="90000"/>
              </a:lnSpc>
            </a:pPr>
            <a:r>
              <a:rPr lang="es-ES" dirty="0"/>
              <a:t>Su función es similar a la de los motores DIESEL.</a:t>
            </a:r>
          </a:p>
          <a:p>
            <a:pPr eaLnBrk="1" hangingPunct="1">
              <a:lnSpc>
                <a:spcPct val="90000"/>
              </a:lnSpc>
            </a:pPr>
            <a:r>
              <a:rPr lang="es-ES" dirty="0"/>
              <a:t>Se utiliza aceite sintético en las turbinas a gas, debido a las altas RPM y temperaturas de operación.</a:t>
            </a:r>
          </a:p>
          <a:p>
            <a:pPr lvl="1" eaLnBrk="1" hangingPunct="1">
              <a:lnSpc>
                <a:spcPct val="90000"/>
              </a:lnSpc>
            </a:pPr>
            <a:r>
              <a:rPr lang="es-MX" dirty="0"/>
              <a:t>El generador de gases utiliza aceite sintético.</a:t>
            </a:r>
          </a:p>
          <a:p>
            <a:pPr lvl="1" eaLnBrk="1" hangingPunct="1">
              <a:lnSpc>
                <a:spcPct val="90000"/>
              </a:lnSpc>
            </a:pPr>
            <a:r>
              <a:rPr lang="es-MX" dirty="0"/>
              <a:t>La caja de reducción utiliza aceite mineral y lubrica además turbina de potencia en Olympus y </a:t>
            </a:r>
            <a:r>
              <a:rPr lang="es-MX" dirty="0" err="1"/>
              <a:t>Spey</a:t>
            </a:r>
            <a:r>
              <a:rPr lang="es-MX" dirty="0"/>
              <a:t>.</a:t>
            </a:r>
            <a:endParaRPr lang="es-ES"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8531" name="Rectangle 3"/>
          <p:cNvSpPr>
            <a:spLocks noGrp="1" noChangeArrowheads="1"/>
          </p:cNvSpPr>
          <p:nvPr>
            <p:ph type="body" sz="half" idx="1"/>
          </p:nvPr>
        </p:nvSpPr>
        <p:spPr/>
        <p:txBody>
          <a:bodyPr/>
          <a:lstStyle/>
          <a:p>
            <a:pPr eaLnBrk="1" hangingPunct="1">
              <a:lnSpc>
                <a:spcPct val="80000"/>
              </a:lnSpc>
            </a:pPr>
            <a:r>
              <a:rPr lang="es-ES" sz="1300"/>
              <a:t>La bomba de lubricación es del tipo engranajes, accionada en forma arrastrada por la propia turbina mediante una caja auxiliar de engranajes.</a:t>
            </a:r>
          </a:p>
          <a:p>
            <a:pPr lvl="1" eaLnBrk="1" hangingPunct="1">
              <a:lnSpc>
                <a:spcPct val="80000"/>
              </a:lnSpc>
            </a:pPr>
            <a:r>
              <a:rPr lang="es-ES" sz="1100"/>
              <a:t>En algunas turbinas existe una bomba eléctrica cuya función es lubricar los descansos del generador de gas durante la partida y detención de la turbina a gas, hasta que la bomba arrastrada genere presión suficiente para la lubricación.</a:t>
            </a:r>
          </a:p>
          <a:p>
            <a:pPr eaLnBrk="1" hangingPunct="1">
              <a:lnSpc>
                <a:spcPct val="80000"/>
              </a:lnSpc>
            </a:pPr>
            <a:r>
              <a:rPr lang="es-ES" sz="1300"/>
              <a:t>En las Olympus el aceite es enfriado mediante combustible para evitar contaminación del aceite que lubrica los descansos de la turbina con agua de mar por rotura de tubos. En la Tyne y Spey se utiliza enfriador de agua de mar.</a:t>
            </a:r>
          </a:p>
        </p:txBody>
      </p:sp>
      <p:pic>
        <p:nvPicPr>
          <p:cNvPr id="278532" name="Picture 5"/>
          <p:cNvPicPr>
            <a:picLocks noGrp="1" noChangeAspect="1" noChangeArrowheads="1"/>
          </p:cNvPicPr>
          <p:nvPr>
            <p:ph sz="half" idx="2"/>
          </p:nvPr>
        </p:nvPicPr>
        <p:blipFill>
          <a:blip r:embed="rId2"/>
          <a:srcRect/>
          <a:stretch>
            <a:fillRect/>
          </a:stretch>
        </p:blipFill>
        <p:spPr>
          <a:xfrm>
            <a:off x="2720975" y="3960813"/>
            <a:ext cx="4610100" cy="1981200"/>
          </a:xfrm>
          <a:noFill/>
          <a:ln w="9360">
            <a:solidFill>
              <a:srgbClr val="FFFFFF"/>
            </a:solidFill>
          </a:ln>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8"/>
          <p:cNvSpPr>
            <a:spLocks noGrp="1" noChangeArrowheads="1"/>
          </p:cNvSpPr>
          <p:nvPr>
            <p:ph type="dt" sz="quarter" idx="10"/>
          </p:nvPr>
        </p:nvSpPr>
        <p:spPr>
          <a:noFill/>
        </p:spPr>
        <p:txBody>
          <a:bodyPr/>
          <a:lstStyle/>
          <a:p>
            <a:r>
              <a:rPr lang="es-ES"/>
              <a:t>Abril 2008</a:t>
            </a:r>
          </a:p>
        </p:txBody>
      </p:sp>
      <p:sp>
        <p:nvSpPr>
          <p:cNvPr id="281603"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81604" name="Rectangle 3"/>
          <p:cNvSpPr>
            <a:spLocks noGrp="1" noChangeArrowheads="1"/>
          </p:cNvSpPr>
          <p:nvPr>
            <p:ph type="subTitle" idx="1"/>
          </p:nvPr>
        </p:nvSpPr>
        <p:spPr/>
        <p:txBody>
          <a:bodyPr/>
          <a:lstStyle/>
          <a:p>
            <a:pPr eaLnBrk="1" hangingPunct="1"/>
            <a:r>
              <a:rPr lang="es-ES"/>
              <a:t>Sistema de Combustible</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82627" name="Rectangle 3"/>
          <p:cNvSpPr>
            <a:spLocks noGrp="1" noChangeArrowheads="1"/>
          </p:cNvSpPr>
          <p:nvPr>
            <p:ph type="body" idx="1"/>
          </p:nvPr>
        </p:nvSpPr>
        <p:spPr/>
        <p:txBody>
          <a:bodyPr/>
          <a:lstStyle/>
          <a:p>
            <a:pPr eaLnBrk="1" hangingPunct="1">
              <a:lnSpc>
                <a:spcPct val="90000"/>
              </a:lnSpc>
            </a:pPr>
            <a:r>
              <a:rPr lang="es-ES" sz="2500"/>
              <a:t>El combustible que ingresa a las cámaras de combustión debe:</a:t>
            </a:r>
          </a:p>
          <a:p>
            <a:pPr lvl="1" eaLnBrk="1" hangingPunct="1">
              <a:lnSpc>
                <a:spcPct val="90000"/>
              </a:lnSpc>
            </a:pPr>
            <a:r>
              <a:rPr lang="es-ES" sz="2100"/>
              <a:t>Ser de una viscosidad adecuada</a:t>
            </a:r>
          </a:p>
          <a:p>
            <a:pPr lvl="1" eaLnBrk="1" hangingPunct="1">
              <a:lnSpc>
                <a:spcPct val="90000"/>
              </a:lnSpc>
            </a:pPr>
            <a:r>
              <a:rPr lang="es-ES" sz="2100"/>
              <a:t>Muy limpio (Sin impurezas)</a:t>
            </a:r>
          </a:p>
          <a:p>
            <a:pPr eaLnBrk="1" hangingPunct="1">
              <a:lnSpc>
                <a:spcPct val="90000"/>
              </a:lnSpc>
            </a:pPr>
            <a:r>
              <a:rPr lang="es-ES" sz="2500"/>
              <a:t>Para lograr lo anterior el sistema esta dotado de purificadores de combustible y filtros coalescentes.</a:t>
            </a:r>
          </a:p>
          <a:p>
            <a:pPr lvl="1" eaLnBrk="1" hangingPunct="1">
              <a:lnSpc>
                <a:spcPct val="90000"/>
              </a:lnSpc>
            </a:pPr>
            <a:r>
              <a:rPr lang="es-ES" sz="2100"/>
              <a:t>El combustible aspirado de los estanques de almacenamiento, es purificado, filtrado, almacenado en el estanque de uso diario y luego bombeado a la turbina.</a:t>
            </a:r>
          </a:p>
          <a:p>
            <a:pPr eaLnBrk="1" hangingPunct="1">
              <a:lnSpc>
                <a:spcPct val="90000"/>
              </a:lnSpc>
            </a:pPr>
            <a:endParaRPr lang="es-ES" sz="250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8"/>
          <p:cNvSpPr>
            <a:spLocks noGrp="1" noChangeArrowheads="1"/>
          </p:cNvSpPr>
          <p:nvPr>
            <p:ph type="dt" sz="quarter" idx="10"/>
          </p:nvPr>
        </p:nvSpPr>
        <p:spPr>
          <a:noFill/>
        </p:spPr>
        <p:txBody>
          <a:bodyPr/>
          <a:lstStyle/>
          <a:p>
            <a:r>
              <a:rPr lang="es-ES"/>
              <a:t>Abril 2008</a:t>
            </a:r>
          </a:p>
        </p:txBody>
      </p:sp>
      <p:sp>
        <p:nvSpPr>
          <p:cNvPr id="285699" name="Rectangle 4"/>
          <p:cNvSpPr>
            <a:spLocks noGrp="1" noChangeArrowheads="1"/>
          </p:cNvSpPr>
          <p:nvPr>
            <p:ph type="ctrTitle"/>
          </p:nvPr>
        </p:nvSpPr>
        <p:spPr/>
        <p:txBody>
          <a:bodyPr/>
          <a:lstStyle/>
          <a:p>
            <a:pPr eaLnBrk="1" hangingPunct="1"/>
            <a:r>
              <a:rPr lang="es-MX"/>
              <a:t>U.T.2 Motores de Combustión Interna y Turbinas a Gas</a:t>
            </a:r>
            <a:endParaRPr lang="es-ES"/>
          </a:p>
        </p:txBody>
      </p:sp>
      <p:sp>
        <p:nvSpPr>
          <p:cNvPr id="285700" name="Rectangle 5"/>
          <p:cNvSpPr>
            <a:spLocks noGrp="1" noChangeArrowheads="1"/>
          </p:cNvSpPr>
          <p:nvPr>
            <p:ph type="subTitle" idx="1"/>
          </p:nvPr>
        </p:nvSpPr>
        <p:spPr/>
        <p:txBody>
          <a:bodyPr/>
          <a:lstStyle/>
          <a:p>
            <a:pPr eaLnBrk="1" hangingPunct="1"/>
            <a:r>
              <a:rPr lang="es-ES"/>
              <a:t>Fin Unidad temática Nº 2</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6274F2-CB59-EFBA-9EBB-C544090F9D11}"/>
              </a:ext>
            </a:extLst>
          </p:cNvPr>
          <p:cNvSpPr>
            <a:spLocks noGrp="1"/>
          </p:cNvSpPr>
          <p:nvPr>
            <p:ph type="title"/>
          </p:nvPr>
        </p:nvSpPr>
        <p:spPr/>
        <p:txBody>
          <a:bodyPr/>
          <a:lstStyle/>
          <a:p>
            <a:r>
              <a:rPr lang="es-MX" dirty="0"/>
              <a:t>CONTROL UT.2</a:t>
            </a:r>
            <a:endParaRPr lang="es-CL" dirty="0"/>
          </a:p>
        </p:txBody>
      </p:sp>
      <p:sp>
        <p:nvSpPr>
          <p:cNvPr id="3" name="Marcador de contenido 2">
            <a:extLst>
              <a:ext uri="{FF2B5EF4-FFF2-40B4-BE49-F238E27FC236}">
                <a16:creationId xmlns:a16="http://schemas.microsoft.com/office/drawing/2014/main" id="{45696B74-BEB5-B9D3-AE0D-14D4F3B3FF83}"/>
              </a:ext>
            </a:extLst>
          </p:cNvPr>
          <p:cNvSpPr>
            <a:spLocks noGrp="1"/>
          </p:cNvSpPr>
          <p:nvPr>
            <p:ph idx="1"/>
          </p:nvPr>
        </p:nvSpPr>
        <p:spPr>
          <a:xfrm>
            <a:off x="971600" y="1827213"/>
            <a:ext cx="8172400" cy="4114800"/>
          </a:xfrm>
        </p:spPr>
        <p:txBody>
          <a:bodyPr/>
          <a:lstStyle/>
          <a:p>
            <a:pPr marL="0" indent="0">
              <a:buNone/>
            </a:pPr>
            <a:r>
              <a:rPr lang="es-MX" sz="1400" dirty="0"/>
              <a:t>PREGUNTAS (5 </a:t>
            </a:r>
            <a:r>
              <a:rPr lang="es-MX" sz="1400" dirty="0" err="1"/>
              <a:t>ptos</a:t>
            </a:r>
            <a:r>
              <a:rPr lang="es-MX" sz="1400" dirty="0"/>
              <a:t> c/u):</a:t>
            </a:r>
          </a:p>
          <a:p>
            <a:endParaRPr lang="es-MX" sz="1400" dirty="0"/>
          </a:p>
          <a:p>
            <a:pPr marL="514350" indent="-514350">
              <a:buAutoNum type="arabicPeriod"/>
            </a:pPr>
            <a:r>
              <a:rPr lang="es-MX" sz="1600" dirty="0"/>
              <a:t>Dibuje el diagrama en bloque de los procesos que ocurren en una T.G.</a:t>
            </a:r>
          </a:p>
          <a:p>
            <a:pPr marL="514350" indent="-514350">
              <a:buAutoNum type="arabicPeriod"/>
            </a:pPr>
            <a:r>
              <a:rPr lang="es-MX" sz="1600"/>
              <a:t>Indique </a:t>
            </a:r>
            <a:r>
              <a:rPr lang="es-MX" sz="1600" dirty="0"/>
              <a:t>el funcionamiento del sistema de lubricación.</a:t>
            </a:r>
          </a:p>
          <a:p>
            <a:pPr marL="514350" indent="-514350">
              <a:buAutoNum type="arabicPeriod"/>
            </a:pPr>
            <a:r>
              <a:rPr lang="es-MX" sz="1600" dirty="0"/>
              <a:t>Presión inicial de trabajo inicial de los bancos de aire (Unidad de medida) y presión final que lega al motor de partida.</a:t>
            </a:r>
          </a:p>
          <a:p>
            <a:pPr marL="514350" indent="-514350">
              <a:buAutoNum type="arabicPeriod"/>
            </a:pPr>
            <a:r>
              <a:rPr lang="es-MX" sz="1600" dirty="0"/>
              <a:t>Nombre dos características del F.O. utilizado en las T.G.</a:t>
            </a:r>
          </a:p>
          <a:p>
            <a:pPr marL="514350" indent="-514350">
              <a:buAutoNum type="arabicPeriod"/>
            </a:pPr>
            <a:endParaRPr lang="es-CL" dirty="0"/>
          </a:p>
        </p:txBody>
      </p:sp>
    </p:spTree>
    <p:extLst>
      <p:ext uri="{BB962C8B-B14F-4D97-AF65-F5344CB8AC3E}">
        <p14:creationId xmlns:p14="http://schemas.microsoft.com/office/powerpoint/2010/main" val="1579793096"/>
      </p:ext>
    </p:extLst>
  </p:cSld>
  <p:clrMapOvr>
    <a:masterClrMapping/>
  </p:clrMapOvr>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179534</TotalTime>
  <Words>635</Words>
  <Application>Microsoft Office PowerPoint</Application>
  <PresentationFormat>Presentación en pantalla (4:3)</PresentationFormat>
  <Paragraphs>56</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Verdana</vt:lpstr>
      <vt:lpstr>Wingdings</vt:lpstr>
      <vt:lpstr>Eclipse</vt:lpstr>
      <vt:lpstr>Componentes turbinas a gas</vt:lpstr>
      <vt:lpstr>Componentes de turbinas a gas</vt:lpstr>
      <vt:lpstr>Componentes de turbinas a gas</vt:lpstr>
      <vt:lpstr>Componentes de turbinas a gas</vt:lpstr>
      <vt:lpstr>Componentes turbinas a gas</vt:lpstr>
      <vt:lpstr>Componentes de turbinas a gas</vt:lpstr>
      <vt:lpstr>Componentes de turbinas a gas</vt:lpstr>
      <vt:lpstr>Componentes turbinas a gas</vt:lpstr>
      <vt:lpstr>Componentes de turbinas a gas</vt:lpstr>
      <vt:lpstr>U.T.2 Motores de Combustión Interna y Turbinas a Gas</vt:lpstr>
      <vt:lpstr>CONTROL UT.2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Alexis Alcayaga Rojas</cp:lastModifiedBy>
  <cp:revision>303</cp:revision>
  <dcterms:created xsi:type="dcterms:W3CDTF">2008-04-11T19:59:31Z</dcterms:created>
  <dcterms:modified xsi:type="dcterms:W3CDTF">2026-04-29T12:43:55Z</dcterms:modified>
</cp:coreProperties>
</file>