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8" r:id="rId3"/>
    <p:sldId id="257" r:id="rId4"/>
    <p:sldId id="268" r:id="rId5"/>
    <p:sldId id="260" r:id="rId6"/>
    <p:sldId id="269" r:id="rId7"/>
    <p:sldId id="259" r:id="rId8"/>
    <p:sldId id="270" r:id="rId9"/>
    <p:sldId id="271" r:id="rId10"/>
    <p:sldId id="261" r:id="rId11"/>
    <p:sldId id="265" r:id="rId12"/>
    <p:sldId id="263" r:id="rId13"/>
    <p:sldId id="262" r:id="rId14"/>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05"/>
    <p:restoredTop sz="56342"/>
  </p:normalViewPr>
  <p:slideViewPr>
    <p:cSldViewPr snapToGrid="0" snapToObjects="1">
      <p:cViewPr varScale="1">
        <p:scale>
          <a:sx n="63" d="100"/>
          <a:sy n="63" d="100"/>
        </p:scale>
        <p:origin x="2448" y="176"/>
      </p:cViewPr>
      <p:guideLst>
        <p:guide orient="horz" pos="2160"/>
        <p:guide pos="2880"/>
      </p:guideLst>
    </p:cSldViewPr>
  </p:slideViewPr>
  <p:notesTextViewPr>
    <p:cViewPr>
      <p:scale>
        <a:sx n="130" d="100"/>
        <a:sy n="130" d="100"/>
      </p:scale>
      <p:origin x="0" y="-56"/>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B7109-3B38-5947-A158-243E202461E0}" type="datetimeFigureOut">
              <a:rPr lang="es-CL" smtClean="0"/>
              <a:t>27-07-26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698508-F8FB-C84C-B640-92A8BC03BDED}" type="slidenum">
              <a:rPr lang="es-CL" smtClean="0"/>
              <a:t>‹Nº›</a:t>
            </a:fld>
            <a:endParaRPr lang="es-CL"/>
          </a:p>
        </p:txBody>
      </p:sp>
    </p:spTree>
    <p:extLst>
      <p:ext uri="{BB962C8B-B14F-4D97-AF65-F5344CB8AC3E}">
        <p14:creationId xmlns:p14="http://schemas.microsoft.com/office/powerpoint/2010/main" val="1464614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tx1"/>
                </a:solidFill>
                <a:effectLst/>
                <a:latin typeface="+mn-lt"/>
                <a:ea typeface="+mn-ea"/>
                <a:cs typeface="+mn-cs"/>
              </a:rPr>
              <a:t>EXPLICAR EL FIN DE LA PRESENTACIÓN.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tx1"/>
                </a:solidFill>
                <a:effectLst/>
                <a:latin typeface="+mn-lt"/>
                <a:ea typeface="+mn-ea"/>
                <a:cs typeface="+mn-cs"/>
              </a:rPr>
              <a:t>- NO ES UN MONOLOGO, NI MENOS UNA CLASE MAGISTRAL.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tx1"/>
                </a:solidFill>
                <a:effectLst/>
                <a:latin typeface="+mn-lt"/>
                <a:ea typeface="+mn-ea"/>
                <a:cs typeface="+mn-cs"/>
              </a:rPr>
              <a:t>- CONOCER CIERTOS CONCEPTOS.  CONVERSAR.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CL" sz="1200" b="1" kern="1200" dirty="0">
                <a:solidFill>
                  <a:schemeClr val="tx1"/>
                </a:solidFill>
                <a:effectLst/>
                <a:latin typeface="+mn-lt"/>
                <a:ea typeface="+mn-ea"/>
                <a:cs typeface="+mn-cs"/>
              </a:rPr>
              <a:t>- PERFIL DEL INSTRUCTOR.  DEA. ESCUELAS MATRICES. CENTROS DE INSTRUCCIÓN. </a:t>
            </a:r>
            <a:endParaRPr lang="es-CL" sz="14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L" sz="14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CL" sz="1400" b="1" kern="1200" dirty="0">
                <a:solidFill>
                  <a:schemeClr val="tx1"/>
                </a:solidFill>
                <a:effectLst/>
                <a:latin typeface="+mn-lt"/>
                <a:ea typeface="+mn-ea"/>
                <a:cs typeface="+mn-cs"/>
              </a:rPr>
              <a:t>“NO ESTAMOS FORMANDO ÚNICAMENTE GRUMETES QUE CUMPLAN INSTRUCCIONES; ESTAMOS FORMANDO MARINOS CAPACES DE ACTUAR CORRECTAMENTE INCLUSO CUANDO NADIE LOS ESTÁ OBSERVANDO”.</a:t>
            </a:r>
            <a:endParaRPr lang="es-CL" sz="1400" kern="1200" dirty="0">
              <a:solidFill>
                <a:schemeClr val="tx1"/>
              </a:solidFill>
              <a:effectLst/>
              <a:latin typeface="+mn-lt"/>
              <a:ea typeface="+mn-ea"/>
              <a:cs typeface="+mn-cs"/>
            </a:endParaRPr>
          </a:p>
          <a:p>
            <a:endParaRPr lang="es-CL" dirty="0"/>
          </a:p>
          <a:p>
            <a:r>
              <a:rPr lang="es-CL" sz="1200" b="1" kern="1200" dirty="0">
                <a:solidFill>
                  <a:schemeClr val="tx1"/>
                </a:solidFill>
                <a:effectLst/>
                <a:latin typeface="+mn-lt"/>
                <a:ea typeface="+mn-ea"/>
                <a:cs typeface="+mn-cs"/>
              </a:rPr>
              <a:t>“ANTES DE COMENZAR, LES PIDO QUE RECUERDEN POR UNOS SEGUNDOS AL INSTRUCTOR QUE MÁS LOS MARCÓ DURANTE SU PROPIA FORMACIÓN.”</a:t>
            </a:r>
          </a:p>
          <a:p>
            <a:r>
              <a:rPr lang="es-CL" sz="1200" b="1" kern="1200" dirty="0">
                <a:solidFill>
                  <a:schemeClr val="tx1"/>
                </a:solidFill>
                <a:effectLst/>
                <a:latin typeface="+mn-lt"/>
                <a:ea typeface="+mn-ea"/>
                <a:cs typeface="+mn-cs"/>
              </a:rPr>
              <a:t>HAZ UNA PAUSA DE CINCO SEGUNDOS.</a:t>
            </a:r>
          </a:p>
          <a:p>
            <a:r>
              <a:rPr lang="es-CL" sz="1200" b="1" kern="1200" dirty="0">
                <a:solidFill>
                  <a:schemeClr val="tx1"/>
                </a:solidFill>
                <a:effectLst/>
                <a:latin typeface="+mn-lt"/>
                <a:ea typeface="+mn-ea"/>
                <a:cs typeface="+mn-cs"/>
              </a:rPr>
              <a:t>“PROBABLEMENTE NO RECORDAMOS CADA UNA DE LAS MATERIAS QUE NOS ENSEÑÓ. PERO SÍ RECORDAMOS CÓMO NOS EXIGIÓ, CÓMO NOS CORRIGIÓ, CÓMO NOS TRATÓ Y, ESPECIALMENTE, EL EJEMPLO QUE NOS ENTREGÓ.”</a:t>
            </a:r>
          </a:p>
          <a:p>
            <a:r>
              <a:rPr lang="es-CL" sz="1200" b="1" kern="1200" dirty="0">
                <a:solidFill>
                  <a:schemeClr val="tx1"/>
                </a:solidFill>
                <a:effectLst/>
                <a:latin typeface="+mn-lt"/>
                <a:ea typeface="+mn-ea"/>
                <a:cs typeface="+mn-cs"/>
              </a:rPr>
              <a:t>LUEGO CONECTA CON LA RESPONSABILIDAD ACTUAL:</a:t>
            </a:r>
          </a:p>
          <a:p>
            <a:endParaRPr lang="es-CL" sz="1200" b="1" kern="1200" dirty="0">
              <a:solidFill>
                <a:schemeClr val="tx1"/>
              </a:solidFill>
              <a:effectLst/>
              <a:latin typeface="+mn-lt"/>
              <a:ea typeface="+mn-ea"/>
              <a:cs typeface="+mn-cs"/>
            </a:endParaRPr>
          </a:p>
          <a:p>
            <a:endParaRPr lang="es-CL" dirty="0"/>
          </a:p>
          <a:p>
            <a:r>
              <a:rPr lang="es-CL" dirty="0"/>
              <a:t>DEFINIR UNA PALABRA</a:t>
            </a:r>
          </a:p>
        </p:txBody>
      </p:sp>
      <p:sp>
        <p:nvSpPr>
          <p:cNvPr id="4" name="Marcador de número de diapositiva 3"/>
          <p:cNvSpPr>
            <a:spLocks noGrp="1"/>
          </p:cNvSpPr>
          <p:nvPr>
            <p:ph type="sldNum" sz="quarter" idx="5"/>
          </p:nvPr>
        </p:nvSpPr>
        <p:spPr/>
        <p:txBody>
          <a:bodyPr/>
          <a:lstStyle/>
          <a:p>
            <a:fld id="{0B698508-F8FB-C84C-B640-92A8BC03BDED}" type="slidenum">
              <a:rPr lang="es-CL" smtClean="0"/>
              <a:t>1</a:t>
            </a:fld>
            <a:endParaRPr lang="es-CL"/>
          </a:p>
        </p:txBody>
      </p:sp>
    </p:spTree>
    <p:extLst>
      <p:ext uri="{BB962C8B-B14F-4D97-AF65-F5344CB8AC3E}">
        <p14:creationId xmlns:p14="http://schemas.microsoft.com/office/powerpoint/2010/main" val="923134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3600" kern="1200" dirty="0">
                <a:solidFill>
                  <a:schemeClr val="tx1"/>
                </a:solidFill>
                <a:effectLst/>
                <a:latin typeface="+mn-lt"/>
                <a:ea typeface="+mn-ea"/>
                <a:cs typeface="+mn-cs"/>
              </a:rPr>
              <a:t>“Ser instructor militar significa cumplir simultáneamente cuatro responsabilidades. </a:t>
            </a:r>
          </a:p>
          <a:p>
            <a:endParaRPr lang="es-CL" sz="3600" kern="1200" dirty="0">
              <a:solidFill>
                <a:schemeClr val="tx1"/>
              </a:solidFill>
              <a:effectLst/>
              <a:latin typeface="+mn-lt"/>
              <a:ea typeface="+mn-ea"/>
              <a:cs typeface="+mn-cs"/>
            </a:endParaRPr>
          </a:p>
          <a:p>
            <a:r>
              <a:rPr lang="es-CL" sz="3600" kern="1200" dirty="0">
                <a:solidFill>
                  <a:schemeClr val="tx1"/>
                </a:solidFill>
                <a:effectLst/>
                <a:latin typeface="+mn-lt"/>
                <a:ea typeface="+mn-ea"/>
                <a:cs typeface="+mn-cs"/>
              </a:rPr>
              <a:t>Explica que las cuatro dimensiones están relacionadas:</a:t>
            </a:r>
          </a:p>
          <a:p>
            <a:r>
              <a:rPr lang="es-CL" sz="3600" kern="1200" dirty="0">
                <a:solidFill>
                  <a:schemeClr val="tx1"/>
                </a:solidFill>
                <a:effectLst/>
                <a:latin typeface="+mn-lt"/>
                <a:ea typeface="+mn-ea"/>
                <a:cs typeface="+mn-cs"/>
              </a:rPr>
              <a:t>“Podemos enseñar correctamente un procedimiento y, sin embargo, fracasar como formadores si nuestra conducta contradice aquello que exigimos. El grumete escucha nuestras </a:t>
            </a:r>
            <a:r>
              <a:rPr lang="es-CL" sz="1200" kern="1200" dirty="0">
                <a:solidFill>
                  <a:schemeClr val="tx1"/>
                </a:solidFill>
                <a:effectLst/>
                <a:latin typeface="+mn-lt"/>
                <a:ea typeface="+mn-ea"/>
                <a:cs typeface="+mn-cs"/>
              </a:rPr>
              <a:t>instrucciones, pero observa permanentemente nuestro comportamiento.”</a:t>
            </a:r>
          </a:p>
          <a:p>
            <a:r>
              <a:rPr lang="es-CL" sz="1200" kern="1200" dirty="0">
                <a:solidFill>
                  <a:schemeClr val="tx1"/>
                </a:solidFill>
                <a:effectLst/>
                <a:latin typeface="+mn-lt"/>
                <a:ea typeface="+mn-ea"/>
                <a:cs typeface="+mn-cs"/>
              </a:rPr>
              <a:t>Profundiza:</a:t>
            </a:r>
          </a:p>
          <a:p>
            <a:r>
              <a:rPr lang="es-CL" sz="1200" kern="1200" dirty="0">
                <a:solidFill>
                  <a:schemeClr val="tx1"/>
                </a:solidFill>
                <a:effectLst/>
                <a:latin typeface="+mn-lt"/>
                <a:ea typeface="+mn-ea"/>
                <a:cs typeface="+mn-cs"/>
              </a:rPr>
              <a:t>“Cuando llegamos tarde, pero exigimos puntualidad; cuando pedimos respeto, pero corregimos de manera irrespetuosa; o cuando solicitamos responsabilidad, pero improvisamos una actividad, estamos enviando dos mensajes. Y generalmente el ejemplo tiene más fuerza que el discurso.”</a:t>
            </a:r>
          </a:p>
          <a:p>
            <a:r>
              <a:rPr lang="es-CL" sz="1200" b="1" kern="1200" dirty="0">
                <a:solidFill>
                  <a:schemeClr val="tx1"/>
                </a:solidFill>
                <a:effectLst/>
                <a:latin typeface="+mn-lt"/>
                <a:ea typeface="+mn-ea"/>
                <a:cs typeface="+mn-cs"/>
              </a:rPr>
              <a:t>Interacción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Pregunta:</a:t>
            </a:r>
          </a:p>
          <a:p>
            <a:r>
              <a:rPr lang="es-CL" sz="1200" kern="1200" dirty="0">
                <a:solidFill>
                  <a:schemeClr val="tx1"/>
                </a:solidFill>
                <a:effectLst/>
                <a:latin typeface="+mn-lt"/>
                <a:ea typeface="+mn-ea"/>
                <a:cs typeface="+mn-cs"/>
              </a:rPr>
              <a:t>“De estas cuatro responsabilidades, ¿cuál creen ustedes que resulta más difícil de sostener todos los días?”</a:t>
            </a:r>
          </a:p>
          <a:p>
            <a:r>
              <a:rPr lang="es-CL" sz="1200" kern="1200" dirty="0">
                <a:solidFill>
                  <a:schemeClr val="tx1"/>
                </a:solidFill>
                <a:effectLst/>
                <a:latin typeface="+mn-lt"/>
                <a:ea typeface="+mn-ea"/>
                <a:cs typeface="+mn-cs"/>
              </a:rPr>
              <a:t>Pide levantar la mano por una opción:</a:t>
            </a:r>
          </a:p>
          <a:p>
            <a:pPr lvl="0"/>
            <a:r>
              <a:rPr lang="es-CL" sz="1200" kern="1200" dirty="0">
                <a:solidFill>
                  <a:schemeClr val="tx1"/>
                </a:solidFill>
                <a:effectLst/>
                <a:latin typeface="+mn-lt"/>
                <a:ea typeface="+mn-ea"/>
                <a:cs typeface="+mn-cs"/>
              </a:rPr>
              <a:t>Liderar y guiar.</a:t>
            </a:r>
          </a:p>
          <a:p>
            <a:pPr lvl="0"/>
            <a:r>
              <a:rPr lang="es-CL" sz="1200" kern="1200" dirty="0">
                <a:solidFill>
                  <a:schemeClr val="tx1"/>
                </a:solidFill>
                <a:effectLst/>
                <a:latin typeface="+mn-lt"/>
                <a:ea typeface="+mn-ea"/>
                <a:cs typeface="+mn-cs"/>
              </a:rPr>
              <a:t>Transmitir conocimientos.</a:t>
            </a:r>
          </a:p>
          <a:p>
            <a:pPr lvl="0"/>
            <a:r>
              <a:rPr lang="es-CL" sz="1200" kern="1200" dirty="0">
                <a:solidFill>
                  <a:schemeClr val="tx1"/>
                </a:solidFill>
                <a:effectLst/>
                <a:latin typeface="+mn-lt"/>
                <a:ea typeface="+mn-ea"/>
                <a:cs typeface="+mn-cs"/>
              </a:rPr>
              <a:t>Representar el ethos naval.</a:t>
            </a:r>
          </a:p>
          <a:p>
            <a:pPr lvl="0"/>
            <a:r>
              <a:rPr lang="es-CL" sz="1200" kern="1200" dirty="0">
                <a:solidFill>
                  <a:schemeClr val="tx1"/>
                </a:solidFill>
                <a:effectLst/>
                <a:latin typeface="+mn-lt"/>
                <a:ea typeface="+mn-ea"/>
                <a:cs typeface="+mn-cs"/>
              </a:rPr>
              <a:t>Formar personas.</a:t>
            </a:r>
          </a:p>
          <a:p>
            <a:r>
              <a:rPr lang="es-CL" sz="1200" kern="1200" dirty="0">
                <a:solidFill>
                  <a:schemeClr val="tx1"/>
                </a:solidFill>
                <a:effectLst/>
                <a:latin typeface="+mn-lt"/>
                <a:ea typeface="+mn-ea"/>
                <a:cs typeface="+mn-cs"/>
              </a:rPr>
              <a:t>Escucha una respuesta y enlázala:</a:t>
            </a:r>
          </a:p>
          <a:p>
            <a:r>
              <a:rPr lang="es-CL" sz="1200" kern="1200" dirty="0">
                <a:solidFill>
                  <a:schemeClr val="tx1"/>
                </a:solidFill>
                <a:effectLst/>
                <a:latin typeface="+mn-lt"/>
                <a:ea typeface="+mn-ea"/>
                <a:cs typeface="+mn-cs"/>
              </a:rPr>
              <a:t>“Precisamente, la dificultad no está en hacerlo una vez. Está en sostenerlo cuando estamos cansados, bajo presión o enfrentando una conducta reiterativa.”</a:t>
            </a:r>
          </a:p>
          <a:p>
            <a:r>
              <a:rPr lang="es-CL" sz="1200" b="1" kern="1200" dirty="0">
                <a:solidFill>
                  <a:schemeClr val="tx1"/>
                </a:solidFill>
                <a:effectLst/>
                <a:latin typeface="+mn-lt"/>
                <a:ea typeface="+mn-ea"/>
                <a:cs typeface="+mn-cs"/>
              </a:rPr>
              <a:t>Frase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“El instructor no deja de ser instructor cuando termina la clase; sigue formando mientras está siendo observado.”</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2</a:t>
            </a:fld>
            <a:endParaRPr lang="es-CL"/>
          </a:p>
        </p:txBody>
      </p:sp>
    </p:spTree>
    <p:extLst>
      <p:ext uri="{BB962C8B-B14F-4D97-AF65-F5344CB8AC3E}">
        <p14:creationId xmlns:p14="http://schemas.microsoft.com/office/powerpoint/2010/main" val="2235127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INSTRUIR. VS FORMAR</a:t>
            </a:r>
          </a:p>
          <a:p>
            <a:r>
              <a:rPr lang="es-CL" sz="1200" kern="1200" dirty="0">
                <a:solidFill>
                  <a:schemeClr val="tx1"/>
                </a:solidFill>
                <a:effectLst/>
                <a:latin typeface="+mn-lt"/>
                <a:ea typeface="+mn-ea"/>
                <a:cs typeface="+mn-cs"/>
              </a:rPr>
              <a:t>“Enseñar, corregir, evaluar y exigir son acciones visibles. Pero el resultado invisible de todas ellas es la persona que estamos construyendo.”</a:t>
            </a:r>
          </a:p>
          <a:p>
            <a:r>
              <a:rPr lang="es-CL" sz="1200" kern="1200" dirty="0">
                <a:solidFill>
                  <a:schemeClr val="tx1"/>
                </a:solidFill>
                <a:effectLst/>
                <a:latin typeface="+mn-lt"/>
                <a:ea typeface="+mn-ea"/>
                <a:cs typeface="+mn-cs"/>
              </a:rPr>
              <a:t>Presenta una situación:</a:t>
            </a:r>
          </a:p>
          <a:p>
            <a:r>
              <a:rPr lang="es-CL" sz="1200" kern="1200" dirty="0">
                <a:solidFill>
                  <a:schemeClr val="tx1"/>
                </a:solidFill>
                <a:effectLst/>
                <a:latin typeface="+mn-lt"/>
                <a:ea typeface="+mn-ea"/>
                <a:cs typeface="+mn-cs"/>
              </a:rPr>
              <a:t>“Imaginemos a un grumete que ejecuta perfectamente un procedimiento cuando el instructor está presente, pero que lo realiza de manera deficiente cuando queda solo. ¿Ese grumete fue instruido o fue verdaderamente formado?”</a:t>
            </a:r>
          </a:p>
          <a:p>
            <a:r>
              <a:rPr lang="es-CL" sz="1200" kern="1200" dirty="0">
                <a:solidFill>
                  <a:schemeClr val="tx1"/>
                </a:solidFill>
                <a:effectLst/>
                <a:latin typeface="+mn-lt"/>
                <a:ea typeface="+mn-ea"/>
                <a:cs typeface="+mn-cs"/>
              </a:rPr>
              <a:t>Deja que respondan.</a:t>
            </a:r>
          </a:p>
          <a:p>
            <a:r>
              <a:rPr lang="es-CL" sz="1200" kern="1200" dirty="0">
                <a:solidFill>
                  <a:schemeClr val="tx1"/>
                </a:solidFill>
                <a:effectLst/>
                <a:latin typeface="+mn-lt"/>
                <a:ea typeface="+mn-ea"/>
                <a:cs typeface="+mn-cs"/>
              </a:rPr>
              <a:t>“Probablemente recibió instrucción, pero todavía no internalizó la responsabilidad. La formación se demuestra cuando el grumete actúa correctamente por convicción y no solamente por vigilancia.”</a:t>
            </a:r>
          </a:p>
          <a:p>
            <a:r>
              <a:rPr lang="es-CL" sz="1200" b="1" kern="1200" dirty="0" err="1">
                <a:solidFill>
                  <a:schemeClr val="tx1"/>
                </a:solidFill>
                <a:effectLst/>
                <a:latin typeface="+mn-lt"/>
                <a:ea typeface="+mn-ea"/>
                <a:cs typeface="+mn-cs"/>
              </a:rPr>
              <a:t>Microejercicio</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Pregunta directamente:</a:t>
            </a:r>
          </a:p>
          <a:p>
            <a:r>
              <a:rPr lang="es-CL" sz="1200" kern="1200" dirty="0">
                <a:solidFill>
                  <a:schemeClr val="tx1"/>
                </a:solidFill>
                <a:effectLst/>
                <a:latin typeface="+mn-lt"/>
                <a:ea typeface="+mn-ea"/>
                <a:cs typeface="+mn-cs"/>
              </a:rPr>
              <a:t>“¿Qué buscamos finalmente: obediencia momentánea o conducta permanente?”</a:t>
            </a:r>
          </a:p>
          <a:p>
            <a:r>
              <a:rPr lang="es-CL" sz="1200" kern="1200" dirty="0">
                <a:solidFill>
                  <a:schemeClr val="tx1"/>
                </a:solidFill>
                <a:effectLst/>
                <a:latin typeface="+mn-lt"/>
                <a:ea typeface="+mn-ea"/>
                <a:cs typeface="+mn-cs"/>
              </a:rPr>
              <a:t>La respuesta esperada es “conducta permanente”.</a:t>
            </a:r>
          </a:p>
          <a:p>
            <a:r>
              <a:rPr lang="es-CL" sz="1200" b="1" kern="1200" dirty="0">
                <a:solidFill>
                  <a:schemeClr val="tx1"/>
                </a:solidFill>
                <a:effectLst/>
                <a:latin typeface="+mn-lt"/>
                <a:ea typeface="+mn-ea"/>
                <a:cs typeface="+mn-cs"/>
              </a:rPr>
              <a:t>Idea central</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“La instrucción logra que alguien sepa qué hacer. La formación logra que quiera hacerlo correctamente, comprenda por qué debe hacerlo y mantenga esa conducta bajo presión.”</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“Para alcanzar ese resultado no basta con dominar una materia. Necesitamos actuar como formadores integrales.”</a:t>
            </a:r>
          </a:p>
          <a:p>
            <a:endParaRPr lang="es-CL" sz="1200" kern="1200" dirty="0">
              <a:solidFill>
                <a:schemeClr val="tx1"/>
              </a:solidFill>
              <a:effectLst/>
              <a:latin typeface="+mn-lt"/>
              <a:ea typeface="+mn-ea"/>
              <a:cs typeface="+mn-cs"/>
            </a:endParaRPr>
          </a:p>
        </p:txBody>
      </p:sp>
      <p:sp>
        <p:nvSpPr>
          <p:cNvPr id="4" name="Marcador de número de diapositiva 3"/>
          <p:cNvSpPr>
            <a:spLocks noGrp="1"/>
          </p:cNvSpPr>
          <p:nvPr>
            <p:ph type="sldNum" sz="quarter" idx="5"/>
          </p:nvPr>
        </p:nvSpPr>
        <p:spPr/>
        <p:txBody>
          <a:bodyPr/>
          <a:lstStyle/>
          <a:p>
            <a:fld id="{0B698508-F8FB-C84C-B640-92A8BC03BDED}" type="slidenum">
              <a:rPr lang="es-CL" smtClean="0"/>
              <a:t>3</a:t>
            </a:fld>
            <a:endParaRPr lang="es-CL"/>
          </a:p>
        </p:txBody>
      </p:sp>
    </p:spTree>
    <p:extLst>
      <p:ext uri="{BB962C8B-B14F-4D97-AF65-F5344CB8AC3E}">
        <p14:creationId xmlns:p14="http://schemas.microsoft.com/office/powerpoint/2010/main" val="329992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Aclara algo importante:</a:t>
            </a:r>
          </a:p>
          <a:p>
            <a:r>
              <a:rPr lang="es-CL" sz="1200" kern="1200" dirty="0">
                <a:solidFill>
                  <a:schemeClr val="tx1"/>
                </a:solidFill>
                <a:effectLst/>
                <a:latin typeface="+mn-lt"/>
                <a:ea typeface="+mn-ea"/>
                <a:cs typeface="+mn-cs"/>
              </a:rPr>
              <a:t>“Formar integralmente no significa disminuir la exigencia. Significa que cada exigencia debe contribuir a un propósito formativo. No basta con que el grumete soporte una dificultad; debe comprender qué capacidad está desarrollando mediante ella.”</a:t>
            </a:r>
          </a:p>
          <a:p>
            <a:r>
              <a:rPr lang="es-CL" sz="1200" kern="1200" dirty="0">
                <a:solidFill>
                  <a:schemeClr val="tx1"/>
                </a:solidFill>
                <a:effectLst/>
                <a:latin typeface="+mn-lt"/>
                <a:ea typeface="+mn-ea"/>
                <a:cs typeface="+mn-cs"/>
              </a:rPr>
              <a:t>Ejemplos:</a:t>
            </a:r>
          </a:p>
          <a:p>
            <a:pPr lvl="0"/>
            <a:r>
              <a:rPr lang="es-CL" sz="1200" kern="1200" dirty="0">
                <a:solidFill>
                  <a:schemeClr val="tx1"/>
                </a:solidFill>
                <a:effectLst/>
                <a:latin typeface="+mn-lt"/>
                <a:ea typeface="+mn-ea"/>
                <a:cs typeface="+mn-cs"/>
              </a:rPr>
              <a:t>Una actividad exigente puede desarrollar </a:t>
            </a:r>
            <a:r>
              <a:rPr lang="es-CL" sz="1200" b="1" kern="1200" dirty="0">
                <a:solidFill>
                  <a:schemeClr val="tx1"/>
                </a:solidFill>
                <a:effectLst/>
                <a:latin typeface="+mn-lt"/>
                <a:ea typeface="+mn-ea"/>
                <a:cs typeface="+mn-cs"/>
              </a:rPr>
              <a:t>resiliencia</a:t>
            </a:r>
            <a:r>
              <a:rPr lang="es-CL" sz="1200" kern="1200" dirty="0">
                <a:solidFill>
                  <a:schemeClr val="tx1"/>
                </a:solidFill>
                <a:effectLst/>
                <a:latin typeface="+mn-lt"/>
                <a:ea typeface="+mn-ea"/>
                <a:cs typeface="+mn-cs"/>
              </a:rPr>
              <a:t>.</a:t>
            </a:r>
          </a:p>
          <a:p>
            <a:pPr lvl="0"/>
            <a:r>
              <a:rPr lang="es-CL" sz="1200" kern="1200" dirty="0">
                <a:solidFill>
                  <a:schemeClr val="tx1"/>
                </a:solidFill>
                <a:effectLst/>
                <a:latin typeface="+mn-lt"/>
                <a:ea typeface="+mn-ea"/>
                <a:cs typeface="+mn-cs"/>
              </a:rPr>
              <a:t>Una tarea colectiva puede desarrollar </a:t>
            </a:r>
            <a:r>
              <a:rPr lang="es-CL" sz="1200" b="1" kern="1200" dirty="0">
                <a:solidFill>
                  <a:schemeClr val="tx1"/>
                </a:solidFill>
                <a:effectLst/>
                <a:latin typeface="+mn-lt"/>
                <a:ea typeface="+mn-ea"/>
                <a:cs typeface="+mn-cs"/>
              </a:rPr>
              <a:t>trabajo en equipo</a:t>
            </a:r>
            <a:r>
              <a:rPr lang="es-CL" sz="1200" kern="1200" dirty="0">
                <a:solidFill>
                  <a:schemeClr val="tx1"/>
                </a:solidFill>
                <a:effectLst/>
                <a:latin typeface="+mn-lt"/>
                <a:ea typeface="+mn-ea"/>
                <a:cs typeface="+mn-cs"/>
              </a:rPr>
              <a:t>.</a:t>
            </a:r>
          </a:p>
          <a:p>
            <a:pPr lvl="0"/>
            <a:r>
              <a:rPr lang="es-CL" sz="1200" kern="1200" dirty="0">
                <a:solidFill>
                  <a:schemeClr val="tx1"/>
                </a:solidFill>
                <a:effectLst/>
                <a:latin typeface="+mn-lt"/>
                <a:ea typeface="+mn-ea"/>
                <a:cs typeface="+mn-cs"/>
              </a:rPr>
              <a:t>El cumplimiento riguroso de una norma puede desarrollar </a:t>
            </a:r>
            <a:r>
              <a:rPr lang="es-CL" sz="1200" b="1" kern="1200" dirty="0">
                <a:solidFill>
                  <a:schemeClr val="tx1"/>
                </a:solidFill>
                <a:effectLst/>
                <a:latin typeface="+mn-lt"/>
                <a:ea typeface="+mn-ea"/>
                <a:cs typeface="+mn-cs"/>
              </a:rPr>
              <a:t>disciplina</a:t>
            </a:r>
            <a:r>
              <a:rPr lang="es-CL" sz="1200" kern="1200" dirty="0">
                <a:solidFill>
                  <a:schemeClr val="tx1"/>
                </a:solidFill>
                <a:effectLst/>
                <a:latin typeface="+mn-lt"/>
                <a:ea typeface="+mn-ea"/>
                <a:cs typeface="+mn-cs"/>
              </a:rPr>
              <a:t>.</a:t>
            </a:r>
          </a:p>
          <a:p>
            <a:pPr lvl="0"/>
            <a:r>
              <a:rPr lang="es-CL" sz="1200" kern="1200" dirty="0">
                <a:solidFill>
                  <a:schemeClr val="tx1"/>
                </a:solidFill>
                <a:effectLst/>
                <a:latin typeface="+mn-lt"/>
                <a:ea typeface="+mn-ea"/>
                <a:cs typeface="+mn-cs"/>
              </a:rPr>
              <a:t>El conocimiento de la historia institucional puede generar </a:t>
            </a:r>
            <a:r>
              <a:rPr lang="es-CL" sz="1200" b="1" kern="1200" dirty="0">
                <a:solidFill>
                  <a:schemeClr val="tx1"/>
                </a:solidFill>
                <a:effectLst/>
                <a:latin typeface="+mn-lt"/>
                <a:ea typeface="+mn-ea"/>
                <a:cs typeface="+mn-cs"/>
              </a:rPr>
              <a:t>identidad</a:t>
            </a:r>
            <a:r>
              <a:rPr lang="es-CL" sz="1200" kern="1200" dirty="0">
                <a:solidFill>
                  <a:schemeClr val="tx1"/>
                </a:solidFill>
                <a:effectLst/>
                <a:latin typeface="+mn-lt"/>
                <a:ea typeface="+mn-ea"/>
                <a:cs typeface="+mn-cs"/>
              </a:rPr>
              <a:t>.</a:t>
            </a:r>
          </a:p>
          <a:p>
            <a:r>
              <a:rPr lang="es-CL" sz="1200" b="1" kern="1200" dirty="0">
                <a:solidFill>
                  <a:schemeClr val="tx1"/>
                </a:solidFill>
                <a:effectLst/>
                <a:latin typeface="+mn-lt"/>
                <a:ea typeface="+mn-ea"/>
                <a:cs typeface="+mn-cs"/>
              </a:rPr>
              <a:t>Ejercicio breve: diagnóstico del caso</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Plantea:</a:t>
            </a:r>
          </a:p>
          <a:p>
            <a:r>
              <a:rPr lang="es-CL" sz="1200" kern="1200" dirty="0">
                <a:solidFill>
                  <a:schemeClr val="tx1"/>
                </a:solidFill>
                <a:effectLst/>
                <a:latin typeface="+mn-lt"/>
                <a:ea typeface="+mn-ea"/>
                <a:cs typeface="+mn-cs"/>
              </a:rPr>
              <a:t>“Tenemos un grumete técnicamente sobresaliente, pero que no ayuda a sus compañeros, culpa a otros por sus errores y solamente se preocupa de su propio resultado. ¿Está completamente formado?”</a:t>
            </a:r>
          </a:p>
          <a:p>
            <a:r>
              <a:rPr lang="es-CL" sz="1200" kern="1200" dirty="0">
                <a:solidFill>
                  <a:schemeClr val="tx1"/>
                </a:solidFill>
                <a:effectLst/>
                <a:latin typeface="+mn-lt"/>
                <a:ea typeface="+mn-ea"/>
                <a:cs typeface="+mn-cs"/>
              </a:rPr>
              <a:t>Después de la respuesta:</a:t>
            </a:r>
          </a:p>
          <a:p>
            <a:r>
              <a:rPr lang="es-CL" sz="1200" kern="1200" dirty="0">
                <a:solidFill>
                  <a:schemeClr val="tx1"/>
                </a:solidFill>
                <a:effectLst/>
                <a:latin typeface="+mn-lt"/>
                <a:ea typeface="+mn-ea"/>
                <a:cs typeface="+mn-cs"/>
              </a:rPr>
              <a:t>“No. Posee competencias profesionales, pero presenta una brecha militar y valórica.”</a:t>
            </a:r>
          </a:p>
          <a:p>
            <a:r>
              <a:rPr lang="es-CL" sz="1200" b="1" kern="1200" dirty="0">
                <a:solidFill>
                  <a:schemeClr val="tx1"/>
                </a:solidFill>
                <a:effectLst/>
                <a:latin typeface="+mn-lt"/>
                <a:ea typeface="+mn-ea"/>
                <a:cs typeface="+mn-cs"/>
              </a:rPr>
              <a:t>Frase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“La excelencia técnica sin valores puede transformarse en un riesgo para la organización.”</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“Para desarrollar esta formación integral, el instructor necesita competencias concretas.”</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4</a:t>
            </a:fld>
            <a:endParaRPr lang="es-CL"/>
          </a:p>
        </p:txBody>
      </p:sp>
    </p:spTree>
    <p:extLst>
      <p:ext uri="{BB962C8B-B14F-4D97-AF65-F5344CB8AC3E}">
        <p14:creationId xmlns:p14="http://schemas.microsoft.com/office/powerpoint/2010/main" val="444816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Presenta las cuatro competencias sin leerlas literalmente:</a:t>
            </a:r>
          </a:p>
          <a:p>
            <a:r>
              <a:rPr lang="es-CL" sz="1200" kern="1200" dirty="0">
                <a:solidFill>
                  <a:schemeClr val="tx1"/>
                </a:solidFill>
                <a:effectLst/>
                <a:latin typeface="+mn-lt"/>
                <a:ea typeface="+mn-ea"/>
                <a:cs typeface="+mn-cs"/>
              </a:rPr>
              <a:t>“Primero, liderazgo basado en el ejemplo: no exigir aquello que nosotros no estamos dispuestos a cumplir. </a:t>
            </a:r>
          </a:p>
          <a:p>
            <a:r>
              <a:rPr lang="es-CL" sz="1200" kern="1200" dirty="0">
                <a:solidFill>
                  <a:schemeClr val="tx1"/>
                </a:solidFill>
                <a:effectLst/>
                <a:latin typeface="+mn-lt"/>
                <a:ea typeface="+mn-ea"/>
                <a:cs typeface="+mn-cs"/>
              </a:rPr>
              <a:t>Segundo, comunicación efectiva: entregar instrucciones claras y verificar que hayan sido comprendidas. </a:t>
            </a:r>
          </a:p>
          <a:p>
            <a:r>
              <a:rPr lang="es-CL" sz="1200" kern="1200" dirty="0">
                <a:solidFill>
                  <a:schemeClr val="tx1"/>
                </a:solidFill>
                <a:effectLst/>
                <a:latin typeface="+mn-lt"/>
                <a:ea typeface="+mn-ea"/>
                <a:cs typeface="+mn-cs"/>
              </a:rPr>
              <a:t>Tercero, planificación y evaluación: preparar la actividad, anticipar riesgos y evaluar con criterios conocidos. Finalmente, gestión emocional: mantener el control personal y tomar decisiones adecuadas bajo presión.”</a:t>
            </a:r>
          </a:p>
          <a:p>
            <a:r>
              <a:rPr lang="es-CL" sz="1200" kern="1200" dirty="0">
                <a:solidFill>
                  <a:schemeClr val="tx1"/>
                </a:solidFill>
                <a:effectLst/>
                <a:latin typeface="+mn-lt"/>
                <a:ea typeface="+mn-ea"/>
                <a:cs typeface="+mn-cs"/>
              </a:rPr>
              <a:t>Destaca la última:</a:t>
            </a:r>
          </a:p>
          <a:p>
            <a:r>
              <a:rPr lang="es-CL" sz="1200" kern="1200" dirty="0">
                <a:solidFill>
                  <a:schemeClr val="tx1"/>
                </a:solidFill>
                <a:effectLst/>
                <a:latin typeface="+mn-lt"/>
                <a:ea typeface="+mn-ea"/>
                <a:cs typeface="+mn-cs"/>
              </a:rPr>
              <a:t>“Un instructor que pierde el control puede obtener obediencia inmediata, pero disminuye su autoridad moral. El autocontrol no debilita el mando; lo fortalece.”</a:t>
            </a:r>
          </a:p>
          <a:p>
            <a:r>
              <a:rPr lang="es-CL" sz="1200" b="1" kern="1200" dirty="0">
                <a:solidFill>
                  <a:schemeClr val="tx1"/>
                </a:solidFill>
                <a:effectLst/>
                <a:latin typeface="+mn-lt"/>
                <a:ea typeface="+mn-ea"/>
                <a:cs typeface="+mn-cs"/>
              </a:rPr>
              <a:t>Autoevaluación silenciosa</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Indica:</a:t>
            </a:r>
          </a:p>
          <a:p>
            <a:r>
              <a:rPr lang="es-CL" sz="1200" kern="1200" dirty="0">
                <a:solidFill>
                  <a:schemeClr val="tx1"/>
                </a:solidFill>
                <a:effectLst/>
                <a:latin typeface="+mn-lt"/>
                <a:ea typeface="+mn-ea"/>
                <a:cs typeface="+mn-cs"/>
              </a:rPr>
              <a:t>“Durante diez segundos, identifiquen personalmente cuál de estas competencias es actualmente su mayor fortaleza y cuál necesita mayor desarrollo.”</a:t>
            </a:r>
          </a:p>
          <a:p>
            <a:r>
              <a:rPr lang="es-CL" sz="1200" kern="1200" dirty="0">
                <a:solidFill>
                  <a:schemeClr val="tx1"/>
                </a:solidFill>
                <a:effectLst/>
                <a:latin typeface="+mn-lt"/>
                <a:ea typeface="+mn-ea"/>
                <a:cs typeface="+mn-cs"/>
              </a:rPr>
              <a:t>Pausa.</a:t>
            </a:r>
          </a:p>
          <a:p>
            <a:r>
              <a:rPr lang="es-CL" sz="1200" kern="1200" dirty="0">
                <a:solidFill>
                  <a:schemeClr val="tx1"/>
                </a:solidFill>
                <a:effectLst/>
                <a:latin typeface="+mn-lt"/>
                <a:ea typeface="+mn-ea"/>
                <a:cs typeface="+mn-cs"/>
              </a:rPr>
              <a:t>Después pregunta:</a:t>
            </a:r>
          </a:p>
          <a:p>
            <a:r>
              <a:rPr lang="es-CL" sz="1200" kern="1200" dirty="0">
                <a:solidFill>
                  <a:schemeClr val="tx1"/>
                </a:solidFill>
                <a:effectLst/>
                <a:latin typeface="+mn-lt"/>
                <a:ea typeface="+mn-ea"/>
                <a:cs typeface="+mn-cs"/>
              </a:rPr>
              <a:t>“¿Cuál de estas competencias creen que tiene mayor efecto sobre las otras tres?”</a:t>
            </a:r>
          </a:p>
          <a:p>
            <a:r>
              <a:rPr lang="es-CL" sz="1200" kern="1200" dirty="0">
                <a:solidFill>
                  <a:schemeClr val="tx1"/>
                </a:solidFill>
                <a:effectLst/>
                <a:latin typeface="+mn-lt"/>
                <a:ea typeface="+mn-ea"/>
                <a:cs typeface="+mn-cs"/>
              </a:rPr>
              <a:t>Puedes conducir la respuesta hacia el liderazgo por el ejemplo o la gestión emocional.</a:t>
            </a:r>
          </a:p>
          <a:p>
            <a:r>
              <a:rPr lang="es-CL" sz="1200" b="1" kern="1200" dirty="0">
                <a:solidFill>
                  <a:schemeClr val="tx1"/>
                </a:solidFill>
                <a:effectLst/>
                <a:latin typeface="+mn-lt"/>
                <a:ea typeface="+mn-ea"/>
                <a:cs typeface="+mn-cs"/>
              </a:rPr>
              <a:t>Mensaje de jefatura</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Como jefe de departamento puedes decir:</a:t>
            </a:r>
          </a:p>
          <a:p>
            <a:r>
              <a:rPr lang="es-CL" sz="1200" kern="1200" dirty="0">
                <a:solidFill>
                  <a:schemeClr val="tx1"/>
                </a:solidFill>
                <a:effectLst/>
                <a:latin typeface="+mn-lt"/>
                <a:ea typeface="+mn-ea"/>
                <a:cs typeface="+mn-cs"/>
              </a:rPr>
              <a:t>“No espero instructores perfectos. Espero instructores conscientes de sus fortalezas, capaces de reconocer sus brechas y comprometidos con mejorar.”</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“Estas competencias se evidencian especialmente en la manera en que desarrollamos el ciclo de instrucción.”</a:t>
            </a:r>
          </a:p>
          <a:p>
            <a:r>
              <a:rPr lang="es-CL" dirty="0"/>
              <a:t> </a:t>
            </a:r>
          </a:p>
        </p:txBody>
      </p:sp>
      <p:sp>
        <p:nvSpPr>
          <p:cNvPr id="4" name="Marcador de número de diapositiva 3"/>
          <p:cNvSpPr>
            <a:spLocks noGrp="1"/>
          </p:cNvSpPr>
          <p:nvPr>
            <p:ph type="sldNum" sz="quarter" idx="5"/>
          </p:nvPr>
        </p:nvSpPr>
        <p:spPr/>
        <p:txBody>
          <a:bodyPr/>
          <a:lstStyle/>
          <a:p>
            <a:fld id="{0B698508-F8FB-C84C-B640-92A8BC03BDED}" type="slidenum">
              <a:rPr lang="es-CL" smtClean="0"/>
              <a:t>5</a:t>
            </a:fld>
            <a:endParaRPr lang="es-CL"/>
          </a:p>
        </p:txBody>
      </p:sp>
    </p:spTree>
    <p:extLst>
      <p:ext uri="{BB962C8B-B14F-4D97-AF65-F5344CB8AC3E}">
        <p14:creationId xmlns:p14="http://schemas.microsoft.com/office/powerpoint/2010/main" val="1516239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Recorre las etapas rápidamente:</a:t>
            </a:r>
          </a:p>
          <a:p>
            <a:r>
              <a:rPr lang="es-CL" sz="1200" kern="1200" dirty="0">
                <a:solidFill>
                  <a:schemeClr val="tx1"/>
                </a:solidFill>
                <a:effectLst/>
                <a:latin typeface="+mn-lt"/>
                <a:ea typeface="+mn-ea"/>
                <a:cs typeface="+mn-cs"/>
              </a:rPr>
              <a:t>“Explicamos para entregar claridad. Demostramos para convertir la explicación en una imagen concreta. Permitimos practicar para transformar el conocimiento en habilidad. Corregimos para ajustar el error. Retroalimentamos para que el grumete comprenda qué hizo bien y qué debe mejorar. Evaluamos para verificar el logro. Finalmente motivamos para conectar el esfuerzo con un propósito.”</a:t>
            </a:r>
          </a:p>
          <a:p>
            <a:r>
              <a:rPr lang="es-CL" sz="1200" b="1" kern="1200" dirty="0">
                <a:solidFill>
                  <a:schemeClr val="tx1"/>
                </a:solidFill>
                <a:effectLst/>
                <a:latin typeface="+mn-lt"/>
                <a:ea typeface="+mn-ea"/>
                <a:cs typeface="+mn-cs"/>
              </a:rPr>
              <a:t>Ejercicio: ¿qué etapa faltó?</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Plantea el caso:</a:t>
            </a:r>
          </a:p>
          <a:p>
            <a:r>
              <a:rPr lang="es-CL" sz="1200" kern="1200" dirty="0">
                <a:solidFill>
                  <a:schemeClr val="tx1"/>
                </a:solidFill>
                <a:effectLst/>
                <a:latin typeface="+mn-lt"/>
                <a:ea typeface="+mn-ea"/>
                <a:cs typeface="+mn-cs"/>
              </a:rPr>
              <a:t>“Un instructor explica una maniobra durante quince minutos. Luego ordena inmediatamente evaluarla. Los resultados son deficientes y concluye que los grumetes no prestaron atención. ¿Qué etapa probablemente faltó?”</a:t>
            </a:r>
          </a:p>
          <a:p>
            <a:r>
              <a:rPr lang="es-CL" sz="1200" kern="1200" dirty="0">
                <a:solidFill>
                  <a:schemeClr val="tx1"/>
                </a:solidFill>
                <a:effectLst/>
                <a:latin typeface="+mn-lt"/>
                <a:ea typeface="+mn-ea"/>
                <a:cs typeface="+mn-cs"/>
              </a:rPr>
              <a:t>Deja que respondan: demostración, práctica o retroalimentación.</a:t>
            </a:r>
          </a:p>
          <a:p>
            <a:r>
              <a:rPr lang="es-CL" sz="1200" kern="1200" dirty="0">
                <a:solidFill>
                  <a:schemeClr val="tx1"/>
                </a:solidFill>
                <a:effectLst/>
                <a:latin typeface="+mn-lt"/>
                <a:ea typeface="+mn-ea"/>
                <a:cs typeface="+mn-cs"/>
              </a:rPr>
              <a:t>Luego señala:</a:t>
            </a:r>
          </a:p>
          <a:p>
            <a:r>
              <a:rPr lang="es-CL" sz="1200" kern="1200" dirty="0">
                <a:solidFill>
                  <a:schemeClr val="tx1"/>
                </a:solidFill>
                <a:effectLst/>
                <a:latin typeface="+mn-lt"/>
                <a:ea typeface="+mn-ea"/>
                <a:cs typeface="+mn-cs"/>
              </a:rPr>
              <a:t>“Antes de atribuir el fracaso exclusivamente al alumno, debemos revisar si cumplimos correctamente todas las etapas del proceso.”</a:t>
            </a:r>
          </a:p>
          <a:p>
            <a:r>
              <a:rPr lang="es-CL" sz="1200" b="1" kern="1200" dirty="0">
                <a:solidFill>
                  <a:schemeClr val="tx1"/>
                </a:solidFill>
                <a:effectLst/>
                <a:latin typeface="+mn-lt"/>
                <a:ea typeface="+mn-ea"/>
                <a:cs typeface="+mn-cs"/>
              </a:rPr>
              <a:t>Segunda pregunta rápida</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“¿Cuál de las siete etapas tendemos a omitir cuando estamos apurados?”</a:t>
            </a:r>
          </a:p>
          <a:p>
            <a:r>
              <a:rPr lang="es-CL" sz="1200" kern="1200" dirty="0">
                <a:solidFill>
                  <a:schemeClr val="tx1"/>
                </a:solidFill>
                <a:effectLst/>
                <a:latin typeface="+mn-lt"/>
                <a:ea typeface="+mn-ea"/>
                <a:cs typeface="+mn-cs"/>
              </a:rPr>
              <a:t>Probablemente responderán “motivar”, “retroalimentar” o “practicar”.</a:t>
            </a:r>
          </a:p>
          <a:p>
            <a:r>
              <a:rPr lang="es-CL" sz="1200" b="1" kern="1200" dirty="0">
                <a:solidFill>
                  <a:schemeClr val="tx1"/>
                </a:solidFill>
                <a:effectLst/>
                <a:latin typeface="+mn-lt"/>
                <a:ea typeface="+mn-ea"/>
                <a:cs typeface="+mn-cs"/>
              </a:rPr>
              <a:t>Punto sobresaliente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“Motivar no significa felicitar por todo. Significa explicar para qué sirve el esfuerzo realizado y cómo ese aprendizaje contribuirá a su futuro desempeño.”</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“Este ciclo debe aplicarse de manera distinta según el momento formativo que está viviendo cada grumete.”</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6</a:t>
            </a:fld>
            <a:endParaRPr lang="es-CL"/>
          </a:p>
        </p:txBody>
      </p:sp>
    </p:spTree>
    <p:extLst>
      <p:ext uri="{BB962C8B-B14F-4D97-AF65-F5344CB8AC3E}">
        <p14:creationId xmlns:p14="http://schemas.microsoft.com/office/powerpoint/2010/main" val="26820849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El recorrido presentado avanza desde el ingreso y la adaptación hacia la disciplina, responsabilidad, autonomía, liderazgo y confianza. </a:t>
            </a:r>
          </a:p>
          <a:p>
            <a:r>
              <a:rPr lang="es-CL" sz="1200" b="1" kern="1200" dirty="0">
                <a:solidFill>
                  <a:schemeClr val="tx1"/>
                </a:solidFill>
                <a:effectLst/>
                <a:latin typeface="+mn-lt"/>
                <a:ea typeface="+mn-ea"/>
                <a:cs typeface="+mn-cs"/>
              </a:rPr>
              <a:t>Texto para exponer</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“El grumete no llega preparado. Recorre un proceso gradual de transformación. Primero ingresa, luego debe adaptarse, incorporar disciplina, asumir responsabilidad, desarrollar autonomía, comenzar a ejercer liderazgo y finalmente ganar confianza.”</a:t>
            </a:r>
          </a:p>
          <a:p>
            <a:r>
              <a:rPr lang="es-CL" sz="1200" kern="1200" dirty="0">
                <a:solidFill>
                  <a:schemeClr val="tx1"/>
                </a:solidFill>
                <a:effectLst/>
                <a:latin typeface="+mn-lt"/>
                <a:ea typeface="+mn-ea"/>
                <a:cs typeface="+mn-cs"/>
              </a:rPr>
              <a:t>Explica el error de mando:</a:t>
            </a:r>
          </a:p>
          <a:p>
            <a:r>
              <a:rPr lang="es-CL" sz="1200" kern="1200" dirty="0">
                <a:solidFill>
                  <a:schemeClr val="tx1"/>
                </a:solidFill>
                <a:effectLst/>
                <a:latin typeface="+mn-lt"/>
                <a:ea typeface="+mn-ea"/>
                <a:cs typeface="+mn-cs"/>
              </a:rPr>
              <a:t>“Uno de los errores del instructor es exigir autonomía demasiado temprano o, al contrario, continuar controlando excesivamente a quien ya está preparado para asumir responsabilidades.”</a:t>
            </a:r>
          </a:p>
          <a:p>
            <a:r>
              <a:rPr lang="es-CL" sz="1200" kern="1200" dirty="0">
                <a:solidFill>
                  <a:schemeClr val="tx1"/>
                </a:solidFill>
                <a:effectLst/>
                <a:latin typeface="+mn-lt"/>
                <a:ea typeface="+mn-ea"/>
                <a:cs typeface="+mn-cs"/>
              </a:rPr>
              <a:t>Frase importante:</a:t>
            </a:r>
          </a:p>
          <a:p>
            <a:r>
              <a:rPr lang="es-CL" sz="1200" kern="1200" dirty="0">
                <a:solidFill>
                  <a:schemeClr val="tx1"/>
                </a:solidFill>
                <a:effectLst/>
                <a:latin typeface="+mn-lt"/>
                <a:ea typeface="+mn-ea"/>
                <a:cs typeface="+mn-cs"/>
              </a:rPr>
              <a:t>“El estándar no cambia; lo que debe cambiar es el nivel de acompañamiento.”</a:t>
            </a:r>
          </a:p>
          <a:p>
            <a:r>
              <a:rPr lang="es-CL" sz="1200" kern="1200" dirty="0">
                <a:solidFill>
                  <a:schemeClr val="tx1"/>
                </a:solidFill>
                <a:effectLst/>
                <a:latin typeface="+mn-lt"/>
                <a:ea typeface="+mn-ea"/>
                <a:cs typeface="+mn-cs"/>
              </a:rPr>
              <a:t>Ejemplo:</a:t>
            </a:r>
          </a:p>
          <a:p>
            <a:r>
              <a:rPr lang="es-CL" sz="1200" kern="1200" dirty="0">
                <a:solidFill>
                  <a:schemeClr val="tx1"/>
                </a:solidFill>
                <a:effectLst/>
                <a:latin typeface="+mn-lt"/>
                <a:ea typeface="+mn-ea"/>
                <a:cs typeface="+mn-cs"/>
              </a:rPr>
              <a:t>“Al recién ingresado se le explica, demuestra y supervisa más. Al grumete avanzado se le entrega una misión, se le exige iniciativa y posteriormente se evalúan sus decisiones.”</a:t>
            </a:r>
          </a:p>
          <a:p>
            <a:r>
              <a:rPr lang="es-CL" sz="1200" b="1" kern="1200" dirty="0" err="1">
                <a:solidFill>
                  <a:schemeClr val="tx1"/>
                </a:solidFill>
                <a:effectLst/>
                <a:latin typeface="+mn-lt"/>
                <a:ea typeface="+mn-ea"/>
                <a:cs typeface="+mn-cs"/>
              </a:rPr>
              <a:t>Microejercicio</a:t>
            </a:r>
            <a:r>
              <a:rPr lang="es-CL" sz="1200" b="1" kern="1200" dirty="0">
                <a:solidFill>
                  <a:schemeClr val="tx1"/>
                </a:solidFill>
                <a:effectLst/>
                <a:latin typeface="+mn-lt"/>
                <a:ea typeface="+mn-ea"/>
                <a:cs typeface="+mn-cs"/>
              </a:rPr>
              <a:t> individual</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“Piensen en un grumete que actualmente presenta dificultades. ¿En qué etapa de este viaje está detenido? ¿Adaptación? ¿Disciplina? ¿Responsabilidad? ¿Autonomía?”</a:t>
            </a:r>
          </a:p>
          <a:p>
            <a:r>
              <a:rPr lang="es-CL" sz="1200" kern="1200" dirty="0">
                <a:solidFill>
                  <a:schemeClr val="tx1"/>
                </a:solidFill>
                <a:effectLst/>
                <a:latin typeface="+mn-lt"/>
                <a:ea typeface="+mn-ea"/>
                <a:cs typeface="+mn-cs"/>
              </a:rPr>
              <a:t>Después de unos segundos:</a:t>
            </a:r>
          </a:p>
          <a:p>
            <a:r>
              <a:rPr lang="es-CL" sz="1200" kern="1200" dirty="0">
                <a:solidFill>
                  <a:schemeClr val="tx1"/>
                </a:solidFill>
                <a:effectLst/>
                <a:latin typeface="+mn-lt"/>
                <a:ea typeface="+mn-ea"/>
                <a:cs typeface="+mn-cs"/>
              </a:rPr>
              <a:t>“Cuando identificamos correctamente la etapa, podemos intervenir sobre la causa y no solamente sobre la conducta visible.”</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“Este acompañamiento se hace más complejo porque los instructores enfrentamos desafíos que no eran iguales hace diez o quince años.”</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7</a:t>
            </a:fld>
            <a:endParaRPr lang="es-CL"/>
          </a:p>
        </p:txBody>
      </p:sp>
    </p:spTree>
    <p:extLst>
      <p:ext uri="{BB962C8B-B14F-4D97-AF65-F5344CB8AC3E}">
        <p14:creationId xmlns:p14="http://schemas.microsoft.com/office/powerpoint/2010/main" val="1764525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Evita presentar a las nuevas generaciones como un problema:</a:t>
            </a:r>
          </a:p>
          <a:p>
            <a:r>
              <a:rPr lang="es-CL" sz="1200" kern="1200" dirty="0">
                <a:solidFill>
                  <a:schemeClr val="tx1"/>
                </a:solidFill>
                <a:effectLst/>
                <a:latin typeface="+mn-lt"/>
                <a:ea typeface="+mn-ea"/>
                <a:cs typeface="+mn-cs"/>
              </a:rPr>
              <a:t>“Adaptarse a una generación no significa ceder en los estándares. Significa comprender cómo aprende, cómo se comunica y qué necesita para encontrar sentido, manteniendo intactas las exigencias institucionales.”</a:t>
            </a:r>
          </a:p>
          <a:p>
            <a:r>
              <a:rPr lang="es-CL" sz="1200" kern="1200" dirty="0">
                <a:solidFill>
                  <a:schemeClr val="tx1"/>
                </a:solidFill>
                <a:effectLst/>
                <a:latin typeface="+mn-lt"/>
                <a:ea typeface="+mn-ea"/>
                <a:cs typeface="+mn-cs"/>
              </a:rPr>
              <a:t>Sobre tecnología:</a:t>
            </a:r>
          </a:p>
          <a:p>
            <a:r>
              <a:rPr lang="es-CL" sz="1200" kern="1200" dirty="0">
                <a:solidFill>
                  <a:schemeClr val="tx1"/>
                </a:solidFill>
                <a:effectLst/>
                <a:latin typeface="+mn-lt"/>
                <a:ea typeface="+mn-ea"/>
                <a:cs typeface="+mn-cs"/>
              </a:rPr>
              <a:t>“La tecnología puede distraer, pero también puede mejorar la instrucción mediante videos, simulaciones, evaluaciones inmediatas y materiales de apoyo. El desafío no es rechazarla ni aceptarla sin límites; es emplearla con propósito.”</a:t>
            </a:r>
          </a:p>
          <a:p>
            <a:r>
              <a:rPr lang="es-CL" sz="1200" b="1" kern="1200" dirty="0">
                <a:solidFill>
                  <a:schemeClr val="tx1"/>
                </a:solidFill>
                <a:effectLst/>
                <a:latin typeface="+mn-lt"/>
                <a:ea typeface="+mn-ea"/>
                <a:cs typeface="+mn-cs"/>
              </a:rPr>
              <a:t>Ejercicio: mantener y cambiar|</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Pregunta:</a:t>
            </a:r>
          </a:p>
          <a:p>
            <a:r>
              <a:rPr lang="es-CL" sz="1200" kern="1200" dirty="0">
                <a:solidFill>
                  <a:schemeClr val="tx1"/>
                </a:solidFill>
                <a:effectLst/>
                <a:latin typeface="+mn-lt"/>
                <a:ea typeface="+mn-ea"/>
                <a:cs typeface="+mn-cs"/>
              </a:rPr>
              <a:t>“¿Qué elemento de nuestra formación nunca debe cambiar?”</a:t>
            </a:r>
          </a:p>
          <a:p>
            <a:r>
              <a:rPr lang="es-CL" sz="1200" kern="1200" dirty="0">
                <a:solidFill>
                  <a:schemeClr val="tx1"/>
                </a:solidFill>
                <a:effectLst/>
                <a:latin typeface="+mn-lt"/>
                <a:ea typeface="+mn-ea"/>
                <a:cs typeface="+mn-cs"/>
              </a:rPr>
              <a:t>Recibe una respuesta: disciplina, valores, exigencia, ejemplo.</a:t>
            </a:r>
          </a:p>
          <a:p>
            <a:r>
              <a:rPr lang="es-CL" sz="1200" kern="1200" dirty="0">
                <a:solidFill>
                  <a:schemeClr val="tx1"/>
                </a:solidFill>
                <a:effectLst/>
                <a:latin typeface="+mn-lt"/>
                <a:ea typeface="+mn-ea"/>
                <a:cs typeface="+mn-cs"/>
              </a:rPr>
              <a:t>Después pregunta:</a:t>
            </a:r>
          </a:p>
          <a:p>
            <a:r>
              <a:rPr lang="es-CL" sz="1200" kern="1200" dirty="0">
                <a:solidFill>
                  <a:schemeClr val="tx1"/>
                </a:solidFill>
                <a:effectLst/>
                <a:latin typeface="+mn-lt"/>
                <a:ea typeface="+mn-ea"/>
                <a:cs typeface="+mn-cs"/>
              </a:rPr>
              <a:t>“¿Qué aspecto de nuestra metodología sí debemos estar dispuestos a cambiar?”</a:t>
            </a:r>
          </a:p>
          <a:p>
            <a:r>
              <a:rPr lang="es-CL" sz="1200" kern="1200" dirty="0">
                <a:solidFill>
                  <a:schemeClr val="tx1"/>
                </a:solidFill>
                <a:effectLst/>
                <a:latin typeface="+mn-lt"/>
                <a:ea typeface="+mn-ea"/>
                <a:cs typeface="+mn-cs"/>
              </a:rPr>
              <a:t>Recibe una respuesta: lenguaje, recursos, retroalimentación, uso de tecnología.</a:t>
            </a:r>
          </a:p>
          <a:p>
            <a:r>
              <a:rPr lang="es-CL" sz="1200" kern="1200" dirty="0">
                <a:solidFill>
                  <a:schemeClr val="tx1"/>
                </a:solidFill>
                <a:effectLst/>
                <a:latin typeface="+mn-lt"/>
                <a:ea typeface="+mn-ea"/>
                <a:cs typeface="+mn-cs"/>
              </a:rPr>
              <a:t>Concluye:</a:t>
            </a:r>
          </a:p>
          <a:p>
            <a:r>
              <a:rPr lang="es-CL" sz="1200" kern="1200" dirty="0">
                <a:solidFill>
                  <a:schemeClr val="tx1"/>
                </a:solidFill>
                <a:effectLst/>
                <a:latin typeface="+mn-lt"/>
                <a:ea typeface="+mn-ea"/>
                <a:cs typeface="+mn-cs"/>
              </a:rPr>
              <a:t>“Debemos conservar los principios y actualizar los métodos.”</a:t>
            </a:r>
          </a:p>
          <a:p>
            <a:r>
              <a:rPr lang="es-CL" sz="1200" b="1" kern="1200" dirty="0">
                <a:solidFill>
                  <a:schemeClr val="tx1"/>
                </a:solidFill>
                <a:effectLst/>
                <a:latin typeface="+mn-lt"/>
                <a:ea typeface="+mn-ea"/>
                <a:cs typeface="+mn-cs"/>
              </a:rPr>
              <a:t>Frase de impacto</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“No debemos formar a los grumetes como nosotros aprendimos; debemos formarlos para la Armada que deberán enfrentar.”</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“Y aquello que nunca puede perderse, independientemente de los cambios generacionales, es nuestro ethos naval.”</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8</a:t>
            </a:fld>
            <a:endParaRPr lang="es-CL"/>
          </a:p>
        </p:txBody>
      </p:sp>
    </p:spTree>
    <p:extLst>
      <p:ext uri="{BB962C8B-B14F-4D97-AF65-F5344CB8AC3E}">
        <p14:creationId xmlns:p14="http://schemas.microsoft.com/office/powerpoint/2010/main" val="2771569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“El ethos naval no se transmite exclusivamente mediante definiciones o ceremonias. Se transmite a través de las tradiciones, los valores, la disciplina y, especialmente, del ejemplo cotidiano.”</a:t>
            </a:r>
          </a:p>
          <a:p>
            <a:r>
              <a:rPr lang="es-CL" sz="1200" kern="1200" dirty="0">
                <a:solidFill>
                  <a:schemeClr val="tx1"/>
                </a:solidFill>
                <a:effectLst/>
                <a:latin typeface="+mn-lt"/>
                <a:ea typeface="+mn-ea"/>
                <a:cs typeface="+mn-cs"/>
              </a:rPr>
              <a:t>“Un grumete comprende el honor cuando observa que su instructor reconoce un error. Comprende la lealtad cuando ve que cuidamos al equipo. Comprende el deber cuando cumplimos incluso en condiciones adversas. Y comprende la integridad cuando existe coherencia entre lo que decimos y lo que hacemos.”</a:t>
            </a:r>
          </a:p>
          <a:p>
            <a:r>
              <a:rPr lang="es-CL" sz="1200" b="1" kern="1200" dirty="0">
                <a:solidFill>
                  <a:schemeClr val="tx1"/>
                </a:solidFill>
                <a:effectLst/>
                <a:latin typeface="+mn-lt"/>
                <a:ea typeface="+mn-ea"/>
                <a:cs typeface="+mn-cs"/>
              </a:rPr>
              <a:t>Ejercicio: auditoría personal silenciosa</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“Imaginen que un grumete pudiera observarlos durante veinticuatro horas. Sin escuchar ninguno de sus discursos, solamente viendo sus acciones, ¿qué valor institucional diría que ustedes representan con mayor claridad?”</a:t>
            </a:r>
          </a:p>
          <a:p>
            <a:r>
              <a:rPr lang="es-CL" sz="1200" kern="1200" dirty="0">
                <a:solidFill>
                  <a:schemeClr val="tx1"/>
                </a:solidFill>
                <a:effectLst/>
                <a:latin typeface="+mn-lt"/>
                <a:ea typeface="+mn-ea"/>
                <a:cs typeface="+mn-cs"/>
              </a:rPr>
              <a:t>Pausa diez segundos.</a:t>
            </a:r>
          </a:p>
          <a:p>
            <a:r>
              <a:rPr lang="es-CL" sz="1200" kern="1200" dirty="0">
                <a:solidFill>
                  <a:schemeClr val="tx1"/>
                </a:solidFill>
                <a:effectLst/>
                <a:latin typeface="+mn-lt"/>
                <a:ea typeface="+mn-ea"/>
                <a:cs typeface="+mn-cs"/>
              </a:rPr>
              <a:t>Después agrega:</a:t>
            </a:r>
          </a:p>
          <a:p>
            <a:r>
              <a:rPr lang="es-CL" sz="1200" kern="1200" dirty="0">
                <a:solidFill>
                  <a:schemeClr val="tx1"/>
                </a:solidFill>
                <a:effectLst/>
                <a:latin typeface="+mn-lt"/>
                <a:ea typeface="+mn-ea"/>
                <a:cs typeface="+mn-cs"/>
              </a:rPr>
              <a:t>“Y la pregunta más exigente: ¿detectaría alguna contradicción entre lo que le exigimos y lo que nosotros hacemos?”</a:t>
            </a:r>
          </a:p>
          <a:p>
            <a:r>
              <a:rPr lang="es-CL" sz="1200" kern="1200" dirty="0">
                <a:solidFill>
                  <a:schemeClr val="tx1"/>
                </a:solidFill>
                <a:effectLst/>
                <a:latin typeface="+mn-lt"/>
                <a:ea typeface="+mn-ea"/>
                <a:cs typeface="+mn-cs"/>
              </a:rPr>
              <a:t>No pidas respuestas. Déjalo como reflexión personal.</a:t>
            </a:r>
          </a:p>
          <a:p>
            <a:r>
              <a:rPr lang="es-CL" sz="1200" b="1" kern="1200" dirty="0">
                <a:solidFill>
                  <a:schemeClr val="tx1"/>
                </a:solidFill>
                <a:effectLst/>
                <a:latin typeface="+mn-lt"/>
                <a:ea typeface="+mn-ea"/>
                <a:cs typeface="+mn-cs"/>
              </a:rPr>
              <a:t>Frase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“El ethos naval no se declara; se demuestra.”</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“Cuando existe coherencia, propósito y ejemplo, aumenta también la motivación del grumete.”</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9</a:t>
            </a:fld>
            <a:endParaRPr lang="es-CL"/>
          </a:p>
        </p:txBody>
      </p:sp>
    </p:spTree>
    <p:extLst>
      <p:ext uri="{BB962C8B-B14F-4D97-AF65-F5344CB8AC3E}">
        <p14:creationId xmlns:p14="http://schemas.microsoft.com/office/powerpoint/2010/main" val="2742641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La presentación sitúa el </a:t>
            </a:r>
            <a:r>
              <a:rPr lang="es-CL" sz="1200" b="1" kern="1200" dirty="0">
                <a:solidFill>
                  <a:schemeClr val="tx1"/>
                </a:solidFill>
                <a:effectLst/>
                <a:latin typeface="+mn-lt"/>
                <a:ea typeface="+mn-ea"/>
                <a:cs typeface="+mn-cs"/>
              </a:rPr>
              <a:t>propósito</a:t>
            </a:r>
            <a:r>
              <a:rPr lang="es-CL" sz="1200" kern="1200" dirty="0">
                <a:solidFill>
                  <a:schemeClr val="tx1"/>
                </a:solidFill>
                <a:effectLst/>
                <a:latin typeface="+mn-lt"/>
                <a:ea typeface="+mn-ea"/>
                <a:cs typeface="+mn-cs"/>
              </a:rPr>
              <a:t> en el centro y lo relaciona con el ejemplo, reconocimiento, confianza, pertenencia y desafíos. </a:t>
            </a:r>
          </a:p>
          <a:p>
            <a:r>
              <a:rPr lang="es-CL" sz="1200" b="1" kern="1200" dirty="0">
                <a:solidFill>
                  <a:schemeClr val="tx1"/>
                </a:solidFill>
                <a:effectLst/>
                <a:latin typeface="+mn-lt"/>
                <a:ea typeface="+mn-ea"/>
                <a:cs typeface="+mn-cs"/>
              </a:rPr>
              <a:t>Texto para exponer</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“Motivar no significa disminuir la exigencia, felicitar permanentemente o evitar las dificultades. Motivar es lograr que el grumete comprenda para qué realiza un esfuerzo.”</a:t>
            </a:r>
          </a:p>
          <a:p>
            <a:r>
              <a:rPr lang="es-CL" sz="1200" kern="1200" dirty="0">
                <a:solidFill>
                  <a:schemeClr val="tx1"/>
                </a:solidFill>
                <a:effectLst/>
                <a:latin typeface="+mn-lt"/>
                <a:ea typeface="+mn-ea"/>
                <a:cs typeface="+mn-cs"/>
              </a:rPr>
              <a:t>Desarrolla los elementos:</a:t>
            </a:r>
          </a:p>
          <a:p>
            <a:r>
              <a:rPr lang="es-CL" sz="1200" kern="1200" dirty="0">
                <a:solidFill>
                  <a:schemeClr val="tx1"/>
                </a:solidFill>
                <a:effectLst/>
                <a:latin typeface="+mn-lt"/>
                <a:ea typeface="+mn-ea"/>
                <a:cs typeface="+mn-cs"/>
              </a:rPr>
              <a:t>“El ejemplo da credibilidad. El reconocimiento confirma que el esfuerzo fue observado. La confianza genera responsabilidad. La pertenencia permite sentirse parte de algo superior a uno mismo. Y los desafíos adecuados producen crecimiento.”</a:t>
            </a:r>
          </a:p>
          <a:p>
            <a:endParaRPr lang="es-CL" sz="1200" b="1" kern="1200" dirty="0">
              <a:solidFill>
                <a:schemeClr val="tx1"/>
              </a:solidFill>
              <a:effectLst/>
              <a:latin typeface="+mn-lt"/>
              <a:ea typeface="+mn-ea"/>
              <a:cs typeface="+mn-cs"/>
            </a:endParaRPr>
          </a:p>
          <a:p>
            <a:r>
              <a:rPr lang="es-CL" sz="1200" b="1" kern="1200" dirty="0">
                <a:solidFill>
                  <a:schemeClr val="tx1"/>
                </a:solidFill>
                <a:effectLst/>
                <a:latin typeface="+mn-lt"/>
                <a:ea typeface="+mn-ea"/>
                <a:cs typeface="+mn-cs"/>
              </a:rPr>
              <a:t>Idea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“Una persona puede obedecer una orden sin estar motivada. Pero cuando comprende el propósito, aumenta la posibilidad de que mantenga la conducta cuando el instructor no esté presente.”</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“Así como existen acciones que motivan, también hay conductas del instructor que destruyen rápidamente ese propósito.”</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10</a:t>
            </a:fld>
            <a:endParaRPr lang="es-CL"/>
          </a:p>
        </p:txBody>
      </p:sp>
    </p:spTree>
    <p:extLst>
      <p:ext uri="{BB962C8B-B14F-4D97-AF65-F5344CB8AC3E}">
        <p14:creationId xmlns:p14="http://schemas.microsoft.com/office/powerpoint/2010/main" val="1097998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“La disciplina requiere firmeza. Sin embargo, firmeza y humillación no son lo mismo. La corrección debe orientarse hacia una conducta y no destruir la dignidad de la persona.”</a:t>
            </a:r>
          </a:p>
          <a:p>
            <a:r>
              <a:rPr lang="es-CL" sz="1200" kern="1200" dirty="0">
                <a:solidFill>
                  <a:schemeClr val="tx1"/>
                </a:solidFill>
                <a:effectLst/>
                <a:latin typeface="+mn-lt"/>
                <a:ea typeface="+mn-ea"/>
                <a:cs typeface="+mn-cs"/>
              </a:rPr>
              <a:t>Explica brevemente:</a:t>
            </a:r>
          </a:p>
          <a:p>
            <a:pPr lvl="0"/>
            <a:r>
              <a:rPr lang="es-CL" sz="1200" kern="1200" dirty="0">
                <a:solidFill>
                  <a:schemeClr val="tx1"/>
                </a:solidFill>
                <a:effectLst/>
                <a:latin typeface="+mn-lt"/>
                <a:ea typeface="+mn-ea"/>
                <a:cs typeface="+mn-cs"/>
              </a:rPr>
              <a:t>Humillar produce temor y resentimiento.</a:t>
            </a:r>
          </a:p>
          <a:p>
            <a:pPr lvl="0"/>
            <a:r>
              <a:rPr lang="es-CL" sz="1200" kern="1200" dirty="0">
                <a:solidFill>
                  <a:schemeClr val="tx1"/>
                </a:solidFill>
                <a:effectLst/>
                <a:latin typeface="+mn-lt"/>
                <a:ea typeface="+mn-ea"/>
                <a:cs typeface="+mn-cs"/>
              </a:rPr>
              <a:t>Ridiculizar inhibe la participación y el aprendizaje.</a:t>
            </a:r>
          </a:p>
          <a:p>
            <a:pPr lvl="0"/>
            <a:r>
              <a:rPr lang="es-CL" sz="1200" kern="1200" dirty="0">
                <a:solidFill>
                  <a:schemeClr val="tx1"/>
                </a:solidFill>
                <a:effectLst/>
                <a:latin typeface="+mn-lt"/>
                <a:ea typeface="+mn-ea"/>
                <a:cs typeface="+mn-cs"/>
              </a:rPr>
              <a:t>El favoritismo destruye la percepción de justicia.</a:t>
            </a:r>
          </a:p>
          <a:p>
            <a:pPr lvl="0"/>
            <a:r>
              <a:rPr lang="es-CL" sz="1200" kern="1200" dirty="0">
                <a:solidFill>
                  <a:schemeClr val="tx1"/>
                </a:solidFill>
                <a:effectLst/>
                <a:latin typeface="+mn-lt"/>
                <a:ea typeface="+mn-ea"/>
                <a:cs typeface="+mn-cs"/>
              </a:rPr>
              <a:t>La incoherencia debilita la autoridad moral.</a:t>
            </a:r>
          </a:p>
          <a:p>
            <a:pPr lvl="0"/>
            <a:r>
              <a:rPr lang="es-CL" sz="1200" kern="1200" dirty="0">
                <a:solidFill>
                  <a:schemeClr val="tx1"/>
                </a:solidFill>
                <a:effectLst/>
                <a:latin typeface="+mn-lt"/>
                <a:ea typeface="+mn-ea"/>
                <a:cs typeface="+mn-cs"/>
              </a:rPr>
              <a:t>Castigar sin explicar puede obtener obediencia, pero no necesariamente aprendizaje.</a:t>
            </a:r>
          </a:p>
          <a:p>
            <a:r>
              <a:rPr lang="es-CL" sz="1200" b="1" kern="1200" dirty="0">
                <a:solidFill>
                  <a:schemeClr val="tx1"/>
                </a:solidFill>
                <a:effectLst/>
                <a:latin typeface="+mn-lt"/>
                <a:ea typeface="+mn-ea"/>
                <a:cs typeface="+mn-cs"/>
              </a:rPr>
              <a:t>Ejercicio de votación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Indica:</a:t>
            </a:r>
          </a:p>
          <a:p>
            <a:r>
              <a:rPr lang="es-CL" sz="1200" kern="1200" dirty="0">
                <a:solidFill>
                  <a:schemeClr val="tx1"/>
                </a:solidFill>
                <a:effectLst/>
                <a:latin typeface="+mn-lt"/>
                <a:ea typeface="+mn-ea"/>
                <a:cs typeface="+mn-cs"/>
              </a:rPr>
              <a:t>“Voy a enumerar los cinco errores. Muestren con los dedos cuál consideran que causa el daño más profundo: uno, humillación; dos, ridiculización; tres, favoritismo; cuatro, incoherencia; cinco, castigar sin explicar.”</a:t>
            </a:r>
          </a:p>
          <a:p>
            <a:r>
              <a:rPr lang="es-CL" sz="1200" kern="1200" dirty="0">
                <a:solidFill>
                  <a:schemeClr val="tx1"/>
                </a:solidFill>
                <a:effectLst/>
                <a:latin typeface="+mn-lt"/>
                <a:ea typeface="+mn-ea"/>
                <a:cs typeface="+mn-cs"/>
              </a:rPr>
              <a:t>Observa la tendencia y pregunta a una persona por qué eligió esa opción.</a:t>
            </a:r>
          </a:p>
          <a:p>
            <a:r>
              <a:rPr lang="es-CL" sz="1200" b="1" kern="1200" dirty="0">
                <a:solidFill>
                  <a:schemeClr val="tx1"/>
                </a:solidFill>
                <a:effectLst/>
                <a:latin typeface="+mn-lt"/>
                <a:ea typeface="+mn-ea"/>
                <a:cs typeface="+mn-cs"/>
              </a:rPr>
              <a:t>Reflexión exigente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“La pregunta no es solamente si hemos observado alguna de estas conductas. La pregunta profesional es si, bajo cansancio o presión, alguna vez nosotros mismos hemos caído en ellas.”</a:t>
            </a:r>
          </a:p>
          <a:p>
            <a:r>
              <a:rPr lang="es-CL" sz="1200" b="1" kern="1200" dirty="0">
                <a:solidFill>
                  <a:schemeClr val="tx1"/>
                </a:solidFill>
                <a:effectLst/>
                <a:latin typeface="+mn-lt"/>
                <a:ea typeface="+mn-ea"/>
                <a:cs typeface="+mn-cs"/>
              </a:rPr>
              <a:t>Frase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“La exigencia forma cuando es justa, coherente y comprensible. Cuando nace de la rabia, solamente descarga la tensión del instructor.”</a:t>
            </a:r>
          </a:p>
          <a:p>
            <a:r>
              <a:rPr lang="es-CL" sz="1200" b="1" kern="1200" dirty="0">
                <a:solidFill>
                  <a:schemeClr val="tx1"/>
                </a:solidFill>
                <a:effectLst/>
                <a:latin typeface="+mn-lt"/>
                <a:ea typeface="+mn-ea"/>
                <a:cs typeface="+mn-cs"/>
              </a:rPr>
              <a:t>Transición</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“Entonces, ¿cómo corregimos con firmeza sin perder el propósito formativo?”</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11</a:t>
            </a:fld>
            <a:endParaRPr lang="es-CL"/>
          </a:p>
        </p:txBody>
      </p:sp>
    </p:spTree>
    <p:extLst>
      <p:ext uri="{BB962C8B-B14F-4D97-AF65-F5344CB8AC3E}">
        <p14:creationId xmlns:p14="http://schemas.microsoft.com/office/powerpoint/2010/main" val="3331153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La corrección formativa no es una corrección débil. Puede ser muy firme. Su diferencia está en que busca modificar una conducta y evitar su repetición.”</a:t>
            </a:r>
          </a:p>
          <a:p>
            <a:r>
              <a:rPr lang="es-CL" sz="1200" kern="1200" dirty="0">
                <a:solidFill>
                  <a:schemeClr val="tx1"/>
                </a:solidFill>
                <a:effectLst/>
                <a:latin typeface="+mn-lt"/>
                <a:ea typeface="+mn-ea"/>
                <a:cs typeface="+mn-cs"/>
              </a:rPr>
              <a:t>Explica el modelo:</a:t>
            </a:r>
          </a:p>
          <a:p>
            <a:pPr lvl="0"/>
            <a:r>
              <a:rPr lang="es-CL" sz="1200" b="1" kern="1200" dirty="0">
                <a:solidFill>
                  <a:schemeClr val="tx1"/>
                </a:solidFill>
                <a:effectLst/>
                <a:latin typeface="+mn-lt"/>
                <a:ea typeface="+mn-ea"/>
                <a:cs typeface="+mn-cs"/>
              </a:rPr>
              <a:t>Observar:</a:t>
            </a:r>
            <a:r>
              <a:rPr lang="es-CL" sz="1200" kern="1200" dirty="0">
                <a:solidFill>
                  <a:schemeClr val="tx1"/>
                </a:solidFill>
                <a:effectLst/>
                <a:latin typeface="+mn-lt"/>
                <a:ea typeface="+mn-ea"/>
                <a:cs typeface="+mn-cs"/>
              </a:rPr>
              <a:t> describir el hecho, sin exageraciones.</a:t>
            </a:r>
          </a:p>
          <a:p>
            <a:pPr lvl="0"/>
            <a:r>
              <a:rPr lang="es-CL" sz="1200" b="1" kern="1200" dirty="0">
                <a:solidFill>
                  <a:schemeClr val="tx1"/>
                </a:solidFill>
                <a:effectLst/>
                <a:latin typeface="+mn-lt"/>
                <a:ea typeface="+mn-ea"/>
                <a:cs typeface="+mn-cs"/>
              </a:rPr>
              <a:t>Analizar:</a:t>
            </a:r>
            <a:r>
              <a:rPr lang="es-CL" sz="1200" kern="1200" dirty="0">
                <a:solidFill>
                  <a:schemeClr val="tx1"/>
                </a:solidFill>
                <a:effectLst/>
                <a:latin typeface="+mn-lt"/>
                <a:ea typeface="+mn-ea"/>
                <a:cs typeface="+mn-cs"/>
              </a:rPr>
              <a:t> escuchar y determinar la causa.</a:t>
            </a:r>
          </a:p>
          <a:p>
            <a:pPr lvl="0"/>
            <a:r>
              <a:rPr lang="es-CL" sz="1200" b="1" kern="1200" dirty="0">
                <a:solidFill>
                  <a:schemeClr val="tx1"/>
                </a:solidFill>
                <a:effectLst/>
                <a:latin typeface="+mn-lt"/>
                <a:ea typeface="+mn-ea"/>
                <a:cs typeface="+mn-cs"/>
              </a:rPr>
              <a:t>Corregir:</a:t>
            </a:r>
            <a:r>
              <a:rPr lang="es-CL" sz="1200" kern="1200" dirty="0">
                <a:solidFill>
                  <a:schemeClr val="tx1"/>
                </a:solidFill>
                <a:effectLst/>
                <a:latin typeface="+mn-lt"/>
                <a:ea typeface="+mn-ea"/>
                <a:cs typeface="+mn-cs"/>
              </a:rPr>
              <a:t> indicar concretamente qué debe cambiar.</a:t>
            </a:r>
          </a:p>
          <a:p>
            <a:pPr lvl="0"/>
            <a:r>
              <a:rPr lang="es-CL" sz="1200" b="1" kern="1200" dirty="0">
                <a:solidFill>
                  <a:schemeClr val="tx1"/>
                </a:solidFill>
                <a:effectLst/>
                <a:latin typeface="+mn-lt"/>
                <a:ea typeface="+mn-ea"/>
                <a:cs typeface="+mn-cs"/>
              </a:rPr>
              <a:t>Explicar:</a:t>
            </a:r>
            <a:r>
              <a:rPr lang="es-CL" sz="1200" kern="1200" dirty="0">
                <a:solidFill>
                  <a:schemeClr val="tx1"/>
                </a:solidFill>
                <a:effectLst/>
                <a:latin typeface="+mn-lt"/>
                <a:ea typeface="+mn-ea"/>
                <a:cs typeface="+mn-cs"/>
              </a:rPr>
              <a:t> señalar el efecto de la conducta.</a:t>
            </a:r>
          </a:p>
          <a:p>
            <a:pPr lvl="0"/>
            <a:r>
              <a:rPr lang="es-CL" sz="1200" b="1" kern="1200" dirty="0">
                <a:solidFill>
                  <a:schemeClr val="tx1"/>
                </a:solidFill>
                <a:effectLst/>
                <a:latin typeface="+mn-lt"/>
                <a:ea typeface="+mn-ea"/>
                <a:cs typeface="+mn-cs"/>
              </a:rPr>
              <a:t>Reforzar:</a:t>
            </a:r>
            <a:r>
              <a:rPr lang="es-CL" sz="1200" kern="1200" dirty="0">
                <a:solidFill>
                  <a:schemeClr val="tx1"/>
                </a:solidFill>
                <a:effectLst/>
                <a:latin typeface="+mn-lt"/>
                <a:ea typeface="+mn-ea"/>
                <a:cs typeface="+mn-cs"/>
              </a:rPr>
              <a:t> confirmar el estándar y la confianza en que puede cumplirlo.</a:t>
            </a:r>
          </a:p>
          <a:p>
            <a:r>
              <a:rPr lang="es-CL" sz="1200" b="1" kern="1200" dirty="0">
                <a:solidFill>
                  <a:schemeClr val="tx1"/>
                </a:solidFill>
                <a:effectLst/>
                <a:latin typeface="+mn-lt"/>
                <a:ea typeface="+mn-ea"/>
                <a:cs typeface="+mn-cs"/>
              </a:rPr>
              <a:t>Demostración práctica</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Primero presenta una mala corrección:</a:t>
            </a:r>
          </a:p>
          <a:p>
            <a:r>
              <a:rPr lang="es-CL" sz="1200" kern="1200" dirty="0">
                <a:solidFill>
                  <a:schemeClr val="tx1"/>
                </a:solidFill>
                <a:effectLst/>
                <a:latin typeface="+mn-lt"/>
                <a:ea typeface="+mn-ea"/>
                <a:cs typeface="+mn-cs"/>
              </a:rPr>
              <a:t>“Usted siempre hace lo mismo. Nunca presta atención. Con esa actitud no va a llegar a ninguna parte.”</a:t>
            </a:r>
          </a:p>
          <a:p>
            <a:r>
              <a:rPr lang="es-CL" sz="1200" kern="1200" dirty="0">
                <a:solidFill>
                  <a:schemeClr val="tx1"/>
                </a:solidFill>
                <a:effectLst/>
                <a:latin typeface="+mn-lt"/>
                <a:ea typeface="+mn-ea"/>
                <a:cs typeface="+mn-cs"/>
              </a:rPr>
              <a:t>Pregunta:</a:t>
            </a:r>
          </a:p>
          <a:p>
            <a:r>
              <a:rPr lang="es-CL" sz="1200" kern="1200" dirty="0">
                <a:solidFill>
                  <a:schemeClr val="tx1"/>
                </a:solidFill>
                <a:effectLst/>
                <a:latin typeface="+mn-lt"/>
                <a:ea typeface="+mn-ea"/>
                <a:cs typeface="+mn-cs"/>
              </a:rPr>
              <a:t>“¿Qué problema tiene esta corrección?”</a:t>
            </a:r>
          </a:p>
          <a:p>
            <a:r>
              <a:rPr lang="es-CL" sz="1200" kern="1200" dirty="0">
                <a:solidFill>
                  <a:schemeClr val="tx1"/>
                </a:solidFill>
                <a:effectLst/>
                <a:latin typeface="+mn-lt"/>
                <a:ea typeface="+mn-ea"/>
                <a:cs typeface="+mn-cs"/>
              </a:rPr>
              <a:t>Respuestas esperadas: generaliza, ataca a la persona, no explica la conducta esperada.</a:t>
            </a:r>
          </a:p>
          <a:p>
            <a:r>
              <a:rPr lang="es-CL" sz="1200" kern="1200" dirty="0">
                <a:solidFill>
                  <a:schemeClr val="tx1"/>
                </a:solidFill>
                <a:effectLst/>
                <a:latin typeface="+mn-lt"/>
                <a:ea typeface="+mn-ea"/>
                <a:cs typeface="+mn-cs"/>
              </a:rPr>
              <a:t>Después presenta la corrección formativa:</a:t>
            </a:r>
          </a:p>
          <a:p>
            <a:r>
              <a:rPr lang="es-CL" sz="1200" kern="1200" dirty="0">
                <a:solidFill>
                  <a:schemeClr val="tx1"/>
                </a:solidFill>
                <a:effectLst/>
                <a:latin typeface="+mn-lt"/>
                <a:ea typeface="+mn-ea"/>
                <a:cs typeface="+mn-cs"/>
              </a:rPr>
              <a:t>“Grumete, se presentó siete minutos después de la hora ordenada. Explique qué ocurrió. Su atraso afecta la formación y obliga al resto del equipo a esperarlo. Desde mañana deberá estar formado diez minutos antes. Confío en que corregirá esta situación y verificaré personalmente su cumplimiento.”</a:t>
            </a:r>
          </a:p>
          <a:p>
            <a:r>
              <a:rPr lang="es-CL" sz="1200" kern="1200" dirty="0">
                <a:solidFill>
                  <a:schemeClr val="tx1"/>
                </a:solidFill>
                <a:effectLst/>
                <a:latin typeface="+mn-lt"/>
                <a:ea typeface="+mn-ea"/>
                <a:cs typeface="+mn-cs"/>
              </a:rPr>
              <a:t>Pregunta:</a:t>
            </a:r>
          </a:p>
          <a:p>
            <a:r>
              <a:rPr lang="es-CL" sz="1200" kern="1200" dirty="0">
                <a:solidFill>
                  <a:schemeClr val="tx1"/>
                </a:solidFill>
                <a:effectLst/>
                <a:latin typeface="+mn-lt"/>
                <a:ea typeface="+mn-ea"/>
                <a:cs typeface="+mn-cs"/>
              </a:rPr>
              <a:t>“¿Qué elementos del proceso pudieron identificar?”</a:t>
            </a:r>
          </a:p>
          <a:p>
            <a:r>
              <a:rPr lang="es-CL" sz="1200" kern="1200" dirty="0">
                <a:solidFill>
                  <a:schemeClr val="tx1"/>
                </a:solidFill>
                <a:effectLst/>
                <a:latin typeface="+mn-lt"/>
                <a:ea typeface="+mn-ea"/>
                <a:cs typeface="+mn-cs"/>
              </a:rPr>
              <a:t>Ellos deberían reconocer observación, análisis, corrección, explicación y refuerzo.</a:t>
            </a:r>
          </a:p>
          <a:p>
            <a:r>
              <a:rPr lang="es-CL" sz="1200" b="1" kern="1200" dirty="0">
                <a:solidFill>
                  <a:schemeClr val="tx1"/>
                </a:solidFill>
                <a:effectLst/>
                <a:latin typeface="+mn-lt"/>
                <a:ea typeface="+mn-ea"/>
                <a:cs typeface="+mn-cs"/>
              </a:rPr>
              <a:t>Frase clave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“Corregir no es demostrar quién tiene más poder. Es lograr que la conducta incorrecta no vuelva a repetirse.”</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12</a:t>
            </a:fld>
            <a:endParaRPr lang="es-CL"/>
          </a:p>
        </p:txBody>
      </p:sp>
    </p:spTree>
    <p:extLst>
      <p:ext uri="{BB962C8B-B14F-4D97-AF65-F5344CB8AC3E}">
        <p14:creationId xmlns:p14="http://schemas.microsoft.com/office/powerpoint/2010/main" val="61969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sz="1200" kern="1200" dirty="0">
                <a:solidFill>
                  <a:schemeClr val="tx1"/>
                </a:solidFill>
                <a:effectLst/>
                <a:latin typeface="+mn-lt"/>
                <a:ea typeface="+mn-ea"/>
                <a:cs typeface="+mn-cs"/>
              </a:rPr>
              <a:t>“No les estoy pidiendo simplemente que trabajen más. Les estoy pidiendo que seamos más conscientes del efecto que produce nuestra manera de liderar, enseñar y corregir.”</a:t>
            </a:r>
          </a:p>
          <a:p>
            <a:r>
              <a:rPr lang="es-CL" sz="1200" b="1" kern="1200" dirty="0">
                <a:solidFill>
                  <a:schemeClr val="tx1"/>
                </a:solidFill>
                <a:effectLst/>
                <a:latin typeface="+mn-lt"/>
                <a:ea typeface="+mn-ea"/>
                <a:cs typeface="+mn-cs"/>
              </a:rPr>
              <a:t>Ejercicio de compromiso</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“Para finalizar, completen mentalmente esta frase: desde mañana, como instructor formador, voy a…”</a:t>
            </a:r>
          </a:p>
          <a:p>
            <a:r>
              <a:rPr lang="es-CL" sz="1200" kern="1200" dirty="0">
                <a:solidFill>
                  <a:schemeClr val="tx1"/>
                </a:solidFill>
                <a:effectLst/>
                <a:latin typeface="+mn-lt"/>
                <a:ea typeface="+mn-ea"/>
                <a:cs typeface="+mn-cs"/>
              </a:rPr>
              <a:t>Pausa diez segundos.</a:t>
            </a:r>
          </a:p>
          <a:p>
            <a:r>
              <a:rPr lang="es-CL" sz="1200" kern="1200" dirty="0">
                <a:solidFill>
                  <a:schemeClr val="tx1"/>
                </a:solidFill>
                <a:effectLst/>
                <a:latin typeface="+mn-lt"/>
                <a:ea typeface="+mn-ea"/>
                <a:cs typeface="+mn-cs"/>
              </a:rPr>
              <a:t>Puedes pedir que se lo comuniquen al compañero en una sola oración. Esto convierte la exposición en un compromiso, no solamente en una reflexión.</a:t>
            </a:r>
          </a:p>
          <a:p>
            <a:r>
              <a:rPr lang="es-CL" sz="1200" b="1" kern="1200" dirty="0">
                <a:solidFill>
                  <a:schemeClr val="tx1"/>
                </a:solidFill>
                <a:effectLst/>
                <a:latin typeface="+mn-lt"/>
                <a:ea typeface="+mn-ea"/>
                <a:cs typeface="+mn-cs"/>
              </a:rPr>
              <a:t>Cierre sobresaliente</a:t>
            </a:r>
            <a:endParaRPr lang="es-CL" sz="1200" kern="1200" dirty="0">
              <a:solidFill>
                <a:schemeClr val="tx1"/>
              </a:solidFill>
              <a:effectLst/>
              <a:latin typeface="+mn-lt"/>
              <a:ea typeface="+mn-ea"/>
              <a:cs typeface="+mn-cs"/>
            </a:endParaRPr>
          </a:p>
          <a:p>
            <a:r>
              <a:rPr lang="es-CL" sz="1200" kern="1200" dirty="0">
                <a:solidFill>
                  <a:schemeClr val="tx1"/>
                </a:solidFill>
                <a:effectLst/>
                <a:latin typeface="+mn-lt"/>
                <a:ea typeface="+mn-ea"/>
                <a:cs typeface="+mn-cs"/>
              </a:rPr>
              <a:t>“Cuando estos grumetes egresen, probablemente no recordarán cada clase que recibieron. Pero recordarán quién les enseñó a sobreponerse, quién los corrigió con justicia, quién confió en ellos y quién les mostró, con su propio ejemplo, qué significa servir.”</a:t>
            </a:r>
          </a:p>
          <a:p>
            <a:r>
              <a:rPr lang="es-CL" sz="1200" kern="1200" dirty="0">
                <a:solidFill>
                  <a:schemeClr val="tx1"/>
                </a:solidFill>
                <a:effectLst/>
                <a:latin typeface="+mn-lt"/>
                <a:ea typeface="+mn-ea"/>
                <a:cs typeface="+mn-cs"/>
              </a:rPr>
              <a:t>Pausa.</a:t>
            </a:r>
          </a:p>
          <a:p>
            <a:r>
              <a:rPr lang="es-CL" sz="1200" kern="1200" dirty="0">
                <a:solidFill>
                  <a:schemeClr val="tx1"/>
                </a:solidFill>
                <a:effectLst/>
                <a:latin typeface="+mn-lt"/>
                <a:ea typeface="+mn-ea"/>
                <a:cs typeface="+mn-cs"/>
              </a:rPr>
              <a:t>“Por eso, al terminar cada jornada, deberíamos hacernos una pregunta: ¿lo que hice hoy solamente logró obediencia o contribuyó verdaderamente a formar un marino?”</a:t>
            </a:r>
          </a:p>
          <a:p>
            <a:r>
              <a:rPr lang="es-CL" sz="1200" kern="1200" dirty="0">
                <a:solidFill>
                  <a:schemeClr val="tx1"/>
                </a:solidFill>
                <a:effectLst/>
                <a:latin typeface="+mn-lt"/>
                <a:ea typeface="+mn-ea"/>
                <a:cs typeface="+mn-cs"/>
              </a:rPr>
              <a:t>Pausa de tres segundos.</a:t>
            </a:r>
          </a:p>
          <a:p>
            <a:r>
              <a:rPr lang="es-CL" sz="1200" kern="1200" dirty="0">
                <a:solidFill>
                  <a:schemeClr val="tx1"/>
                </a:solidFill>
                <a:effectLst/>
                <a:latin typeface="+mn-lt"/>
                <a:ea typeface="+mn-ea"/>
                <a:cs typeface="+mn-cs"/>
              </a:rPr>
              <a:t>“Señores instructores: el futuro de la Institución no comienza cuando el grumete egresa. Comienza cada día, frente a nosotros, en cada formación, en cada instrucción y en cada corrección. Muchas gracias.”</a:t>
            </a:r>
          </a:p>
          <a:p>
            <a:endParaRPr lang="es-CL" dirty="0"/>
          </a:p>
        </p:txBody>
      </p:sp>
      <p:sp>
        <p:nvSpPr>
          <p:cNvPr id="4" name="Marcador de número de diapositiva 3"/>
          <p:cNvSpPr>
            <a:spLocks noGrp="1"/>
          </p:cNvSpPr>
          <p:nvPr>
            <p:ph type="sldNum" sz="quarter" idx="5"/>
          </p:nvPr>
        </p:nvSpPr>
        <p:spPr/>
        <p:txBody>
          <a:bodyPr/>
          <a:lstStyle/>
          <a:p>
            <a:fld id="{0B698508-F8FB-C84C-B640-92A8BC03BDED}" type="slidenum">
              <a:rPr lang="es-CL" smtClean="0"/>
              <a:t>13</a:t>
            </a:fld>
            <a:endParaRPr lang="es-CL"/>
          </a:p>
        </p:txBody>
      </p:sp>
    </p:spTree>
    <p:extLst>
      <p:ext uri="{BB962C8B-B14F-4D97-AF65-F5344CB8AC3E}">
        <p14:creationId xmlns:p14="http://schemas.microsoft.com/office/powerpoint/2010/main" val="1305658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7/27/26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7/27/26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7/27/26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7/27/26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7/27/26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7/27/26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7/27/26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7/27/26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7/27/26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endParaRP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278778" y="6564957"/>
            <a:ext cx="10972800" cy="182880"/>
          </a:xfrm>
          <a:prstGeom prst="rect">
            <a:avLst/>
          </a:prstGeom>
          <a:noFill/>
        </p:spPr>
        <p:txBody>
          <a:bodyPr wrap="none">
            <a:spAutoFit/>
          </a:bodyPr>
          <a:lstStyle/>
          <a:p>
            <a:pPr>
              <a:defRPr sz="1200" b="1">
                <a:solidFill>
                  <a:srgbClr val="08244A"/>
                </a:solidFill>
              </a:defRPr>
            </a:pPr>
            <a:r>
              <a:rPr dirty="0"/>
              <a:t>PATRIOTISMO • HONOR • LEALTAD • DEBER • VALOR • INTEGRIDAD</a:t>
            </a:r>
          </a:p>
        </p:txBody>
      </p:sp>
      <p:sp>
        <p:nvSpPr>
          <p:cNvPr id="6" name="TextBox 5"/>
          <p:cNvSpPr txBox="1"/>
          <p:nvPr/>
        </p:nvSpPr>
        <p:spPr>
          <a:xfrm>
            <a:off x="2450043" y="2875002"/>
            <a:ext cx="6804234" cy="553998"/>
          </a:xfrm>
          <a:prstGeom prst="rect">
            <a:avLst/>
          </a:prstGeom>
          <a:noFill/>
        </p:spPr>
        <p:txBody>
          <a:bodyPr wrap="none">
            <a:spAutoFit/>
          </a:bodyPr>
          <a:lstStyle/>
          <a:p>
            <a:pPr algn="ctr">
              <a:defRPr sz="3000" b="1">
                <a:solidFill>
                  <a:srgbClr val="FFFFFF"/>
                </a:solidFill>
              </a:defRPr>
            </a:pPr>
            <a:r>
              <a:rPr dirty="0"/>
              <a:t>ROL DEL INSTRUCTOR COMO FORMADOR</a:t>
            </a:r>
          </a:p>
        </p:txBody>
      </p:sp>
      <p:pic>
        <p:nvPicPr>
          <p:cNvPr id="8" name="Imagen 7">
            <a:extLst>
              <a:ext uri="{FF2B5EF4-FFF2-40B4-BE49-F238E27FC236}">
                <a16:creationId xmlns:a16="http://schemas.microsoft.com/office/drawing/2014/main" id="{E53179FF-4A18-DC63-3FCD-A8B160643993}"/>
              </a:ext>
            </a:extLst>
          </p:cNvPr>
          <p:cNvPicPr>
            <a:picLocks noChangeAspect="1"/>
          </p:cNvPicPr>
          <p:nvPr/>
        </p:nvPicPr>
        <p:blipFill>
          <a:blip r:embed="rId3"/>
          <a:stretch>
            <a:fillRect/>
          </a:stretch>
        </p:blipFill>
        <p:spPr>
          <a:xfrm>
            <a:off x="-4831" y="0"/>
            <a:ext cx="12198487"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Instruir vs Formar</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Isosceles Triangle 5"/>
          <p:cNvSpPr/>
          <p:nvPr/>
        </p:nvSpPr>
        <p:spPr>
          <a:xfrm>
            <a:off x="2286000" y="1188720"/>
            <a:ext cx="2286000" cy="1188720"/>
          </a:xfrm>
          <a:prstGeom prst="triangle">
            <a:avLst/>
          </a:prstGeom>
          <a:solidFill>
            <a:srgbClr val="B4DC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Isosceles Triangle 6"/>
          <p:cNvSpPr/>
          <p:nvPr/>
        </p:nvSpPr>
        <p:spPr>
          <a:xfrm rot="10800000">
            <a:off x="2103120" y="2286000"/>
            <a:ext cx="2743200" cy="2286000"/>
          </a:xfrm>
          <a:prstGeom prst="triangle">
            <a:avLst/>
          </a:prstGeom>
          <a:solidFill>
            <a:srgbClr val="78B4E6"/>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TextBox 7"/>
          <p:cNvSpPr txBox="1"/>
          <p:nvPr/>
        </p:nvSpPr>
        <p:spPr>
          <a:xfrm>
            <a:off x="5486400" y="1280160"/>
            <a:ext cx="3441776" cy="4524315"/>
          </a:xfrm>
          <a:prstGeom prst="rect">
            <a:avLst/>
          </a:prstGeom>
          <a:noFill/>
        </p:spPr>
        <p:txBody>
          <a:bodyPr wrap="none">
            <a:spAutoFit/>
          </a:bodyPr>
          <a:lstStyle/>
          <a:p>
            <a:r>
              <a:rPr sz="3600" dirty="0">
                <a:solidFill>
                  <a:schemeClr val="bg1"/>
                </a:solidFill>
              </a:rPr>
              <a:t>INSTRUIR</a:t>
            </a:r>
          </a:p>
          <a:p>
            <a:r>
              <a:rPr sz="3600" dirty="0">
                <a:solidFill>
                  <a:schemeClr val="bg1"/>
                </a:solidFill>
              </a:rPr>
              <a:t>• </a:t>
            </a:r>
            <a:r>
              <a:rPr sz="3600" dirty="0" err="1">
                <a:solidFill>
                  <a:schemeClr val="bg1"/>
                </a:solidFill>
              </a:rPr>
              <a:t>Técnicas</a:t>
            </a:r>
            <a:endParaRPr sz="3600" dirty="0">
              <a:solidFill>
                <a:schemeClr val="bg1"/>
              </a:solidFill>
            </a:endParaRPr>
          </a:p>
          <a:p>
            <a:r>
              <a:rPr sz="3600" dirty="0">
                <a:solidFill>
                  <a:schemeClr val="bg1"/>
                </a:solidFill>
              </a:rPr>
              <a:t>• </a:t>
            </a:r>
            <a:r>
              <a:rPr sz="3600" dirty="0" err="1">
                <a:solidFill>
                  <a:schemeClr val="bg1"/>
                </a:solidFill>
              </a:rPr>
              <a:t>Procedimientos</a:t>
            </a:r>
            <a:endParaRPr sz="3600" dirty="0">
              <a:solidFill>
                <a:schemeClr val="bg1"/>
              </a:solidFill>
            </a:endParaRPr>
          </a:p>
          <a:p>
            <a:endParaRPr sz="3600" dirty="0">
              <a:solidFill>
                <a:schemeClr val="bg1"/>
              </a:solidFill>
            </a:endParaRPr>
          </a:p>
          <a:p>
            <a:r>
              <a:rPr sz="3600" dirty="0">
                <a:solidFill>
                  <a:schemeClr val="bg1"/>
                </a:solidFill>
              </a:rPr>
              <a:t>FORMAR</a:t>
            </a:r>
          </a:p>
          <a:p>
            <a:r>
              <a:rPr sz="3600" dirty="0">
                <a:solidFill>
                  <a:schemeClr val="bg1"/>
                </a:solidFill>
              </a:rPr>
              <a:t>• </a:t>
            </a:r>
            <a:r>
              <a:rPr sz="3600" dirty="0" err="1">
                <a:solidFill>
                  <a:schemeClr val="bg1"/>
                </a:solidFill>
              </a:rPr>
              <a:t>Carácter</a:t>
            </a:r>
            <a:endParaRPr sz="3600" dirty="0">
              <a:solidFill>
                <a:schemeClr val="bg1"/>
              </a:solidFill>
            </a:endParaRPr>
          </a:p>
          <a:p>
            <a:r>
              <a:rPr sz="3600" dirty="0">
                <a:solidFill>
                  <a:schemeClr val="bg1"/>
                </a:solidFill>
              </a:rPr>
              <a:t>• Valores</a:t>
            </a:r>
          </a:p>
          <a:p>
            <a:r>
              <a:rPr sz="3600" dirty="0">
                <a:solidFill>
                  <a:schemeClr val="bg1"/>
                </a:solidFill>
              </a:rPr>
              <a:t>• </a:t>
            </a:r>
            <a:r>
              <a:rPr sz="3600" dirty="0" err="1">
                <a:solidFill>
                  <a:schemeClr val="bg1"/>
                </a:solidFill>
              </a:rPr>
              <a:t>Liderazgo</a:t>
            </a:r>
            <a:endParaRPr dirty="0">
              <a:solidFill>
                <a:schemeClr val="bg1"/>
              </a:solidFill>
            </a:endParaRPr>
          </a:p>
        </p:txBody>
      </p:sp>
      <p:pic>
        <p:nvPicPr>
          <p:cNvPr id="10" name="Imagen 9">
            <a:extLst>
              <a:ext uri="{FF2B5EF4-FFF2-40B4-BE49-F238E27FC236}">
                <a16:creationId xmlns:a16="http://schemas.microsoft.com/office/drawing/2014/main" id="{2070B863-9A50-FC09-7841-D170C3C983E8}"/>
              </a:ext>
            </a:extLst>
          </p:cNvPr>
          <p:cNvPicPr>
            <a:picLocks noChangeAspect="1"/>
          </p:cNvPicPr>
          <p:nvPr/>
        </p:nvPicPr>
        <p:blipFill>
          <a:blip r:embed="rId3"/>
          <a:stretch>
            <a:fillRect/>
          </a:stretch>
        </p:blipFill>
        <p:spPr>
          <a:xfrm>
            <a:off x="0" y="11049"/>
            <a:ext cx="12260057" cy="677379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094446" y="-68580"/>
            <a:ext cx="10972800" cy="274320"/>
          </a:xfrm>
          <a:prstGeom prst="rect">
            <a:avLst/>
          </a:prstGeom>
          <a:noFill/>
        </p:spPr>
        <p:txBody>
          <a:bodyPr wrap="none">
            <a:spAutoFit/>
          </a:bodyPr>
          <a:lstStyle/>
          <a:p>
            <a:pPr>
              <a:defRPr sz="2400" b="1">
                <a:solidFill>
                  <a:srgbClr val="08244A"/>
                </a:solidFill>
              </a:defRPr>
            </a:pPr>
            <a:r>
              <a:rPr dirty="0"/>
              <a:t>¿</a:t>
            </a:r>
            <a:r>
              <a:rPr dirty="0" err="1"/>
              <a:t>Qué</a:t>
            </a:r>
            <a:r>
              <a:rPr dirty="0"/>
              <a:t> </a:t>
            </a:r>
            <a:r>
              <a:rPr dirty="0" err="1"/>
              <a:t>hace</a:t>
            </a:r>
            <a:r>
              <a:rPr dirty="0"/>
              <a:t> </a:t>
            </a:r>
            <a:r>
              <a:rPr dirty="0" err="1"/>
              <a:t>realmente</a:t>
            </a:r>
            <a:r>
              <a:rPr dirty="0"/>
              <a:t> un Instructor Militar?</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3743235"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89441" y="1419134"/>
            <a:ext cx="3318473" cy="3416320"/>
          </a:xfrm>
          <a:prstGeom prst="rect">
            <a:avLst/>
          </a:prstGeom>
          <a:noFill/>
        </p:spPr>
        <p:txBody>
          <a:bodyPr wrap="none">
            <a:spAutoFit/>
          </a:bodyPr>
          <a:lstStyle/>
          <a:p>
            <a:pPr>
              <a:defRPr sz="2400">
                <a:solidFill>
                  <a:srgbClr val="FFFFFF"/>
                </a:solidFill>
              </a:defRPr>
            </a:pPr>
            <a:r>
              <a:rPr sz="3600" b="1" dirty="0"/>
              <a:t>• </a:t>
            </a:r>
            <a:r>
              <a:rPr sz="3600" b="1" dirty="0" err="1"/>
              <a:t>Enseña</a:t>
            </a:r>
            <a:endParaRPr sz="3600" b="1" dirty="0"/>
          </a:p>
          <a:p>
            <a:pPr>
              <a:defRPr sz="2400">
                <a:solidFill>
                  <a:srgbClr val="FFFFFF"/>
                </a:solidFill>
              </a:defRPr>
            </a:pPr>
            <a:r>
              <a:rPr sz="3600" b="1" dirty="0"/>
              <a:t>• </a:t>
            </a:r>
            <a:r>
              <a:rPr sz="3600" b="1" dirty="0" err="1"/>
              <a:t>Corrige</a:t>
            </a:r>
            <a:endParaRPr sz="3600" b="1" dirty="0"/>
          </a:p>
          <a:p>
            <a:pPr>
              <a:defRPr sz="2400">
                <a:solidFill>
                  <a:srgbClr val="FFFFFF"/>
                </a:solidFill>
              </a:defRPr>
            </a:pPr>
            <a:r>
              <a:rPr sz="3600" b="1" dirty="0"/>
              <a:t>• </a:t>
            </a:r>
            <a:r>
              <a:rPr sz="3600" b="1" dirty="0" err="1"/>
              <a:t>Evalúa</a:t>
            </a:r>
            <a:endParaRPr sz="3600" b="1" dirty="0"/>
          </a:p>
          <a:p>
            <a:pPr>
              <a:defRPr sz="2400">
                <a:solidFill>
                  <a:srgbClr val="FFFFFF"/>
                </a:solidFill>
              </a:defRPr>
            </a:pPr>
            <a:r>
              <a:rPr sz="3600" b="1" dirty="0"/>
              <a:t>• Exige</a:t>
            </a:r>
          </a:p>
          <a:p>
            <a:pPr>
              <a:defRPr sz="2400">
                <a:solidFill>
                  <a:srgbClr val="FFFFFF"/>
                </a:solidFill>
              </a:defRPr>
            </a:pPr>
            <a:endParaRPr sz="3600" b="1" dirty="0"/>
          </a:p>
          <a:p>
            <a:pPr>
              <a:defRPr sz="2400">
                <a:solidFill>
                  <a:srgbClr val="FFFFFF"/>
                </a:solidFill>
              </a:defRPr>
            </a:pPr>
            <a:r>
              <a:rPr sz="3600" b="1" dirty="0"/>
              <a:t>Forma personas</a:t>
            </a:r>
            <a:r>
              <a:rPr dirty="0"/>
              <a:t>.</a:t>
            </a:r>
          </a:p>
        </p:txBody>
      </p:sp>
      <p:pic>
        <p:nvPicPr>
          <p:cNvPr id="8" name="Imagen 7">
            <a:extLst>
              <a:ext uri="{FF2B5EF4-FFF2-40B4-BE49-F238E27FC236}">
                <a16:creationId xmlns:a16="http://schemas.microsoft.com/office/drawing/2014/main" id="{354AB985-39E1-4F7D-6C2D-7559F869CF86}"/>
              </a:ext>
            </a:extLst>
          </p:cNvPr>
          <p:cNvPicPr>
            <a:picLocks noChangeAspect="1"/>
          </p:cNvPicPr>
          <p:nvPr/>
        </p:nvPicPr>
        <p:blipFill>
          <a:blip r:embed="rId3"/>
          <a:stretch>
            <a:fillRect/>
          </a:stretch>
        </p:blipFill>
        <p:spPr>
          <a:xfrm>
            <a:off x="4819114" y="1166310"/>
            <a:ext cx="6792315" cy="4525379"/>
          </a:xfrm>
          <a:prstGeom prst="rect">
            <a:avLst/>
          </a:prstGeom>
        </p:spPr>
      </p:pic>
      <p:pic>
        <p:nvPicPr>
          <p:cNvPr id="10" name="Imagen 9">
            <a:extLst>
              <a:ext uri="{FF2B5EF4-FFF2-40B4-BE49-F238E27FC236}">
                <a16:creationId xmlns:a16="http://schemas.microsoft.com/office/drawing/2014/main" id="{267B3834-9E91-EEA5-37C3-E00177260174}"/>
              </a:ext>
            </a:extLst>
          </p:cNvPr>
          <p:cNvPicPr>
            <a:picLocks noChangeAspect="1"/>
          </p:cNvPicPr>
          <p:nvPr/>
        </p:nvPicPr>
        <p:blipFill>
          <a:blip r:embed="rId4"/>
          <a:stretch>
            <a:fillRect/>
          </a:stretch>
        </p:blipFill>
        <p:spPr>
          <a:xfrm>
            <a:off x="0" y="-68580"/>
            <a:ext cx="12363610" cy="697299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0"/>
            <a:ext cx="1218577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n 2">
            <a:extLst>
              <a:ext uri="{FF2B5EF4-FFF2-40B4-BE49-F238E27FC236}">
                <a16:creationId xmlns:a16="http://schemas.microsoft.com/office/drawing/2014/main" id="{6252EEDF-DC8F-2982-EBFB-886A2E4C1AAF}"/>
              </a:ext>
            </a:extLst>
          </p:cNvPr>
          <p:cNvPicPr>
            <a:picLocks noChangeAspect="1"/>
          </p:cNvPicPr>
          <p:nvPr/>
        </p:nvPicPr>
        <p:blipFill>
          <a:blip r:embed="rId3"/>
          <a:srcRect l="8" r="-1" b="-1"/>
          <a:stretch>
            <a:fillRect/>
          </a:stretch>
        </p:blipFill>
        <p:spPr>
          <a:xfrm>
            <a:off x="20" y="1282"/>
            <a:ext cx="12188805" cy="6856718"/>
          </a:xfrm>
          <a:prstGeom prst="rect">
            <a:avLst/>
          </a:prstGeom>
        </p:spPr>
      </p:pic>
    </p:spTree>
    <p:extLst>
      <p:ext uri="{BB962C8B-B14F-4D97-AF65-F5344CB8AC3E}">
        <p14:creationId xmlns:p14="http://schemas.microsoft.com/office/powerpoint/2010/main" val="4286123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rPr dirty="0"/>
              <a:t>El </a:t>
            </a:r>
            <a:r>
              <a:rPr dirty="0" err="1"/>
              <a:t>Formador</a:t>
            </a:r>
            <a:r>
              <a:rPr dirty="0"/>
              <a:t> Integral</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31520" y="914400"/>
            <a:ext cx="10058400" cy="5029200"/>
          </a:xfrm>
          <a:prstGeom prst="rect">
            <a:avLst/>
          </a:prstGeom>
          <a:noFill/>
        </p:spPr>
        <p:txBody>
          <a:bodyPr wrap="none">
            <a:spAutoFit/>
          </a:bodyPr>
          <a:lstStyle/>
          <a:p>
            <a:pPr>
              <a:defRPr sz="2400">
                <a:solidFill>
                  <a:srgbClr val="FFFFFF"/>
                </a:solidFill>
              </a:defRPr>
            </a:pPr>
            <a:r>
              <a:t>SER</a:t>
            </a:r>
          </a:p>
          <a:p>
            <a:pPr>
              <a:defRPr sz="2400">
                <a:solidFill>
                  <a:srgbClr val="FFFFFF"/>
                </a:solidFill>
              </a:defRPr>
            </a:pPr>
            <a:r>
              <a:t>SABER</a:t>
            </a:r>
          </a:p>
          <a:p>
            <a:pPr>
              <a:defRPr sz="2400">
                <a:solidFill>
                  <a:srgbClr val="FFFFFF"/>
                </a:solidFill>
              </a:defRPr>
            </a:pPr>
            <a:r>
              <a:t>SABER HACER</a:t>
            </a:r>
          </a:p>
          <a:p>
            <a:pPr>
              <a:defRPr sz="2400">
                <a:solidFill>
                  <a:srgbClr val="FFFFFF"/>
                </a:solidFill>
              </a:defRPr>
            </a:pPr>
            <a:endParaRPr/>
          </a:p>
          <a:p>
            <a:pPr>
              <a:defRPr sz="2400">
                <a:solidFill>
                  <a:srgbClr val="FFFFFF"/>
                </a:solidFill>
              </a:defRPr>
            </a:pPr>
            <a:r>
              <a:t>Base: ETHOS NAVAL</a:t>
            </a:r>
          </a:p>
        </p:txBody>
      </p:sp>
      <p:pic>
        <p:nvPicPr>
          <p:cNvPr id="8" name="Imagen 7">
            <a:extLst>
              <a:ext uri="{FF2B5EF4-FFF2-40B4-BE49-F238E27FC236}">
                <a16:creationId xmlns:a16="http://schemas.microsoft.com/office/drawing/2014/main" id="{3C570290-B5B3-3AD6-3211-3DED8F397ECE}"/>
              </a:ext>
            </a:extLst>
          </p:cNvPr>
          <p:cNvPicPr>
            <a:picLocks noChangeAspect="1"/>
          </p:cNvPicPr>
          <p:nvPr/>
        </p:nvPicPr>
        <p:blipFill>
          <a:blip r:embed="rId3"/>
          <a:stretch>
            <a:fillRect/>
          </a:stretch>
        </p:blipFill>
        <p:spPr>
          <a:xfrm>
            <a:off x="0" y="0"/>
            <a:ext cx="12188825" cy="685256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0"/>
            <a:ext cx="1218577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n 2">
            <a:extLst>
              <a:ext uri="{FF2B5EF4-FFF2-40B4-BE49-F238E27FC236}">
                <a16:creationId xmlns:a16="http://schemas.microsoft.com/office/drawing/2014/main" id="{B88FBEC9-C416-0C6A-BBF1-566777D06FEC}"/>
              </a:ext>
            </a:extLst>
          </p:cNvPr>
          <p:cNvPicPr>
            <a:picLocks noChangeAspect="1"/>
          </p:cNvPicPr>
          <p:nvPr/>
        </p:nvPicPr>
        <p:blipFill>
          <a:blip r:embed="rId3"/>
          <a:srcRect l="8" r="-1" b="-1"/>
          <a:stretch>
            <a:fillRect/>
          </a:stretch>
        </p:blipFill>
        <p:spPr>
          <a:xfrm>
            <a:off x="20" y="1282"/>
            <a:ext cx="12188805" cy="6856718"/>
          </a:xfrm>
          <a:prstGeom prst="rect">
            <a:avLst/>
          </a:prstGeom>
        </p:spPr>
      </p:pic>
    </p:spTree>
    <p:extLst>
      <p:ext uri="{BB962C8B-B14F-4D97-AF65-F5344CB8AC3E}">
        <p14:creationId xmlns:p14="http://schemas.microsoft.com/office/powerpoint/2010/main" val="981267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El viaje del Grumete</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4023360" y="6537960"/>
            <a:ext cx="10972800" cy="182880"/>
          </a:xfrm>
          <a:prstGeom prst="rect">
            <a:avLst/>
          </a:prstGeom>
          <a:noFill/>
        </p:spPr>
        <p:txBody>
          <a:bodyPr wrap="none">
            <a:spAutoFit/>
          </a:bodyPr>
          <a:lstStyle/>
          <a:p>
            <a:pPr>
              <a:defRPr sz="1200" b="1">
                <a:solidFill>
                  <a:srgbClr val="08244A"/>
                </a:solidFill>
              </a:defRPr>
            </a:pPr>
            <a:r>
              <a:rPr dirty="0"/>
              <a:t>PATRIOTISMO • HONOR • LEALTAD • DEBER • VALOR • INTEGRIDAD</a:t>
            </a:r>
          </a:p>
        </p:txBody>
      </p:sp>
      <p:sp>
        <p:nvSpPr>
          <p:cNvPr id="6" name="Rounded Rectangle 5"/>
          <p:cNvSpPr/>
          <p:nvPr/>
        </p:nvSpPr>
        <p:spPr>
          <a:xfrm>
            <a:off x="731520" y="4966789"/>
            <a:ext cx="1300480" cy="592182"/>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dirty="0" err="1"/>
              <a:t>Ingreso</a:t>
            </a:r>
            <a:endParaRPr sz="1200" b="1" dirty="0"/>
          </a:p>
        </p:txBody>
      </p:sp>
      <p:sp>
        <p:nvSpPr>
          <p:cNvPr id="7" name="Rounded Rectangle 6"/>
          <p:cNvSpPr/>
          <p:nvPr/>
        </p:nvSpPr>
        <p:spPr>
          <a:xfrm>
            <a:off x="2267131" y="4480560"/>
            <a:ext cx="1274354" cy="457200"/>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dirty="0" err="1"/>
              <a:t>Adaptación</a:t>
            </a:r>
            <a:endParaRPr sz="1200" b="1" dirty="0"/>
          </a:p>
        </p:txBody>
      </p:sp>
      <p:sp>
        <p:nvSpPr>
          <p:cNvPr id="8" name="Rounded Rectangle 7"/>
          <p:cNvSpPr/>
          <p:nvPr/>
        </p:nvSpPr>
        <p:spPr>
          <a:xfrm>
            <a:off x="3657601" y="3768636"/>
            <a:ext cx="1463038" cy="640080"/>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a:t>Disciplina</a:t>
            </a:r>
          </a:p>
        </p:txBody>
      </p:sp>
      <p:sp>
        <p:nvSpPr>
          <p:cNvPr id="10" name="Rounded Rectangle 9"/>
          <p:cNvSpPr/>
          <p:nvPr/>
        </p:nvSpPr>
        <p:spPr>
          <a:xfrm>
            <a:off x="6772365" y="2565253"/>
            <a:ext cx="1515291" cy="640080"/>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dirty="0" err="1"/>
              <a:t>Responsabilidad</a:t>
            </a:r>
            <a:endParaRPr sz="1200" b="1" dirty="0"/>
          </a:p>
        </p:txBody>
      </p:sp>
      <p:sp>
        <p:nvSpPr>
          <p:cNvPr id="11" name="Rounded Rectangle 10"/>
          <p:cNvSpPr/>
          <p:nvPr/>
        </p:nvSpPr>
        <p:spPr>
          <a:xfrm>
            <a:off x="8424092" y="1888526"/>
            <a:ext cx="1448524" cy="588190"/>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a:t>Autonomía</a:t>
            </a:r>
          </a:p>
        </p:txBody>
      </p:sp>
      <p:sp>
        <p:nvSpPr>
          <p:cNvPr id="12" name="Rounded Rectangle 11"/>
          <p:cNvSpPr/>
          <p:nvPr/>
        </p:nvSpPr>
        <p:spPr>
          <a:xfrm>
            <a:off x="9872616" y="1211580"/>
            <a:ext cx="1465944" cy="588191"/>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a:t>Liderazgo</a:t>
            </a:r>
          </a:p>
        </p:txBody>
      </p:sp>
      <p:sp>
        <p:nvSpPr>
          <p:cNvPr id="13" name="Rounded Rectangle 8">
            <a:extLst>
              <a:ext uri="{FF2B5EF4-FFF2-40B4-BE49-F238E27FC236}">
                <a16:creationId xmlns:a16="http://schemas.microsoft.com/office/drawing/2014/main" id="{D2CC24C2-598F-77A5-5064-8BF1472F1D2C}"/>
              </a:ext>
            </a:extLst>
          </p:cNvPr>
          <p:cNvSpPr/>
          <p:nvPr/>
        </p:nvSpPr>
        <p:spPr>
          <a:xfrm>
            <a:off x="5309326" y="3198076"/>
            <a:ext cx="1463039" cy="640080"/>
          </a:xfrm>
          <a:prstGeom prst="roundRect">
            <a:avLst/>
          </a:prstGeom>
          <a:solidFill>
            <a:srgbClr val="C9A954"/>
          </a:solidFill>
        </p:spPr>
        <p:style>
          <a:lnRef idx="1">
            <a:schemeClr val="accent1"/>
          </a:lnRef>
          <a:fillRef idx="3">
            <a:schemeClr val="accent1"/>
          </a:fillRef>
          <a:effectRef idx="2">
            <a:schemeClr val="accent1"/>
          </a:effectRef>
          <a:fontRef idx="minor">
            <a:schemeClr val="lt1"/>
          </a:fontRef>
        </p:style>
        <p:txBody>
          <a:bodyPr rtlCol="0" anchor="ctr"/>
          <a:lstStyle/>
          <a:p>
            <a:pPr algn="ctr">
              <a:defRPr sz="1100"/>
            </a:pPr>
            <a:r>
              <a:rPr sz="1200" b="1" dirty="0"/>
              <a:t>Confianza</a:t>
            </a:r>
          </a:p>
        </p:txBody>
      </p:sp>
      <p:pic>
        <p:nvPicPr>
          <p:cNvPr id="15" name="Imagen 14">
            <a:extLst>
              <a:ext uri="{FF2B5EF4-FFF2-40B4-BE49-F238E27FC236}">
                <a16:creationId xmlns:a16="http://schemas.microsoft.com/office/drawing/2014/main" id="{CA41A3DC-BECB-6906-496B-2E2AD25ED858}"/>
              </a:ext>
            </a:extLst>
          </p:cNvPr>
          <p:cNvPicPr>
            <a:picLocks noChangeAspect="1"/>
          </p:cNvPicPr>
          <p:nvPr/>
        </p:nvPicPr>
        <p:blipFill>
          <a:blip r:embed="rId3"/>
          <a:stretch>
            <a:fillRect/>
          </a:stretch>
        </p:blipFill>
        <p:spPr>
          <a:xfrm>
            <a:off x="0" y="0"/>
            <a:ext cx="12188825" cy="691628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0"/>
            <a:ext cx="1218577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n 2">
            <a:extLst>
              <a:ext uri="{FF2B5EF4-FFF2-40B4-BE49-F238E27FC236}">
                <a16:creationId xmlns:a16="http://schemas.microsoft.com/office/drawing/2014/main" id="{3C0B0324-79B0-6486-4D5F-674E770A4E37}"/>
              </a:ext>
            </a:extLst>
          </p:cNvPr>
          <p:cNvPicPr>
            <a:picLocks noChangeAspect="1"/>
          </p:cNvPicPr>
          <p:nvPr/>
        </p:nvPicPr>
        <p:blipFill>
          <a:blip r:embed="rId3"/>
          <a:srcRect l="8" r="-1" b="-1"/>
          <a:stretch>
            <a:fillRect/>
          </a:stretch>
        </p:blipFill>
        <p:spPr>
          <a:xfrm>
            <a:off x="20" y="1282"/>
            <a:ext cx="12188805" cy="6856718"/>
          </a:xfrm>
          <a:prstGeom prst="rect">
            <a:avLst/>
          </a:prstGeom>
        </p:spPr>
      </p:pic>
    </p:spTree>
    <p:extLst>
      <p:ext uri="{BB962C8B-B14F-4D97-AF65-F5344CB8AC3E}">
        <p14:creationId xmlns:p14="http://schemas.microsoft.com/office/powerpoint/2010/main" val="1712561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5" cy="6858000"/>
          </a:xfrm>
          <a:prstGeom prst="rect">
            <a:avLst/>
          </a:prstGeom>
          <a:solidFill>
            <a:srgbClr val="745F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6887" y="480060"/>
            <a:ext cx="11235050"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agen 6">
            <a:extLst>
              <a:ext uri="{FF2B5EF4-FFF2-40B4-BE49-F238E27FC236}">
                <a16:creationId xmlns:a16="http://schemas.microsoft.com/office/drawing/2014/main" id="{108359B9-9C01-7C82-BDB6-24CF114BF17C}"/>
              </a:ext>
            </a:extLst>
          </p:cNvPr>
          <p:cNvPicPr>
            <a:picLocks noChangeAspect="1"/>
          </p:cNvPicPr>
          <p:nvPr/>
        </p:nvPicPr>
        <p:blipFill>
          <a:blip r:embed="rId3"/>
          <a:stretch>
            <a:fillRect/>
          </a:stretch>
        </p:blipFill>
        <p:spPr>
          <a:xfrm>
            <a:off x="4123648" y="643467"/>
            <a:ext cx="3941527" cy="5571066"/>
          </a:xfrm>
          <a:prstGeom prst="rect">
            <a:avLst/>
          </a:prstGeom>
        </p:spPr>
      </p:pic>
    </p:spTree>
    <p:extLst>
      <p:ext uri="{BB962C8B-B14F-4D97-AF65-F5344CB8AC3E}">
        <p14:creationId xmlns:p14="http://schemas.microsoft.com/office/powerpoint/2010/main" val="2159526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Motivación del Grumete</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31520" y="914400"/>
            <a:ext cx="10058400" cy="5029200"/>
          </a:xfrm>
          <a:prstGeom prst="rect">
            <a:avLst/>
          </a:prstGeom>
          <a:noFill/>
        </p:spPr>
        <p:txBody>
          <a:bodyPr wrap="none">
            <a:spAutoFit/>
          </a:bodyPr>
          <a:lstStyle/>
          <a:p>
            <a:pPr>
              <a:defRPr sz="2400">
                <a:solidFill>
                  <a:srgbClr val="FFFFFF"/>
                </a:solidFill>
              </a:defRPr>
            </a:pPr>
            <a:r>
              <a:t>Centro: PROPÓSITO</a:t>
            </a:r>
          </a:p>
          <a:p>
            <a:pPr>
              <a:defRPr sz="2400">
                <a:solidFill>
                  <a:srgbClr val="FFFFFF"/>
                </a:solidFill>
              </a:defRPr>
            </a:pPr>
            <a:r>
              <a:t>- Ejemplo</a:t>
            </a:r>
          </a:p>
          <a:p>
            <a:pPr>
              <a:defRPr sz="2400">
                <a:solidFill>
                  <a:srgbClr val="FFFFFF"/>
                </a:solidFill>
              </a:defRPr>
            </a:pPr>
            <a:r>
              <a:t>- Reconocimiento</a:t>
            </a:r>
          </a:p>
          <a:p>
            <a:pPr>
              <a:defRPr sz="2400">
                <a:solidFill>
                  <a:srgbClr val="FFFFFF"/>
                </a:solidFill>
              </a:defRPr>
            </a:pPr>
            <a:r>
              <a:t>- Confianza</a:t>
            </a:r>
          </a:p>
          <a:p>
            <a:pPr>
              <a:defRPr sz="2400">
                <a:solidFill>
                  <a:srgbClr val="FFFFFF"/>
                </a:solidFill>
              </a:defRPr>
            </a:pPr>
            <a:r>
              <a:t>- Pertenencia</a:t>
            </a:r>
          </a:p>
          <a:p>
            <a:pPr>
              <a:defRPr sz="2400">
                <a:solidFill>
                  <a:srgbClr val="FFFFFF"/>
                </a:solidFill>
              </a:defRPr>
            </a:pPr>
            <a:r>
              <a:t>- Desafíos</a:t>
            </a:r>
          </a:p>
        </p:txBody>
      </p:sp>
      <p:pic>
        <p:nvPicPr>
          <p:cNvPr id="8" name="Imagen 7">
            <a:extLst>
              <a:ext uri="{FF2B5EF4-FFF2-40B4-BE49-F238E27FC236}">
                <a16:creationId xmlns:a16="http://schemas.microsoft.com/office/drawing/2014/main" id="{128BA4D2-20D2-8071-3297-2EC501BEA452}"/>
              </a:ext>
            </a:extLst>
          </p:cNvPr>
          <p:cNvPicPr>
            <a:picLocks noChangeAspect="1"/>
          </p:cNvPicPr>
          <p:nvPr/>
        </p:nvPicPr>
        <p:blipFill>
          <a:blip r:embed="rId3"/>
          <a:stretch>
            <a:fillRect/>
          </a:stretch>
        </p:blipFill>
        <p:spPr>
          <a:xfrm>
            <a:off x="4139053" y="649328"/>
            <a:ext cx="7534382" cy="5029200"/>
          </a:xfrm>
          <a:prstGeom prst="rect">
            <a:avLst/>
          </a:prstGeom>
        </p:spPr>
      </p:pic>
      <p:pic>
        <p:nvPicPr>
          <p:cNvPr id="10" name="Imagen 9">
            <a:extLst>
              <a:ext uri="{FF2B5EF4-FFF2-40B4-BE49-F238E27FC236}">
                <a16:creationId xmlns:a16="http://schemas.microsoft.com/office/drawing/2014/main" id="{8C755E72-3ED2-FE76-398F-917CB5ECCA45}"/>
              </a:ext>
            </a:extLst>
          </p:cNvPr>
          <p:cNvPicPr>
            <a:picLocks noChangeAspect="1"/>
          </p:cNvPicPr>
          <p:nvPr/>
        </p:nvPicPr>
        <p:blipFill>
          <a:blip r:embed="rId4"/>
          <a:stretch>
            <a:fillRect/>
          </a:stretch>
        </p:blipFill>
        <p:spPr>
          <a:xfrm>
            <a:off x="28098" y="0"/>
            <a:ext cx="12160727" cy="6909923"/>
          </a:xfrm>
          <a:prstGeom prst="rect">
            <a:avLst/>
          </a:prstGeom>
        </p:spPr>
      </p:pic>
      <p:pic>
        <p:nvPicPr>
          <p:cNvPr id="12" name="Imagen 11">
            <a:extLst>
              <a:ext uri="{FF2B5EF4-FFF2-40B4-BE49-F238E27FC236}">
                <a16:creationId xmlns:a16="http://schemas.microsoft.com/office/drawing/2014/main" id="{A8FD6017-1E19-6BBF-7ED9-5E1CFA0C7793}"/>
              </a:ext>
            </a:extLst>
          </p:cNvPr>
          <p:cNvPicPr>
            <a:picLocks noChangeAspect="1"/>
          </p:cNvPicPr>
          <p:nvPr/>
        </p:nvPicPr>
        <p:blipFill>
          <a:blip r:embed="rId3"/>
          <a:stretch>
            <a:fillRect/>
          </a:stretch>
        </p:blipFill>
        <p:spPr>
          <a:xfrm>
            <a:off x="5912333" y="1470214"/>
            <a:ext cx="6304590" cy="420831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Errores que Desmotivan</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31520" y="914400"/>
            <a:ext cx="10058400" cy="5029200"/>
          </a:xfrm>
          <a:prstGeom prst="rect">
            <a:avLst/>
          </a:prstGeom>
          <a:noFill/>
        </p:spPr>
        <p:txBody>
          <a:bodyPr wrap="none">
            <a:spAutoFit/>
          </a:bodyPr>
          <a:lstStyle/>
          <a:p>
            <a:pPr>
              <a:defRPr sz="2400">
                <a:solidFill>
                  <a:srgbClr val="FFFFFF"/>
                </a:solidFill>
              </a:defRPr>
            </a:pPr>
            <a:r>
              <a:t>• Humillar</a:t>
            </a:r>
          </a:p>
          <a:p>
            <a:pPr>
              <a:defRPr sz="2400">
                <a:solidFill>
                  <a:srgbClr val="FFFFFF"/>
                </a:solidFill>
              </a:defRPr>
            </a:pPr>
            <a:r>
              <a:t>• Ridiculizar</a:t>
            </a:r>
          </a:p>
          <a:p>
            <a:pPr>
              <a:defRPr sz="2400">
                <a:solidFill>
                  <a:srgbClr val="FFFFFF"/>
                </a:solidFill>
              </a:defRPr>
            </a:pPr>
            <a:r>
              <a:t>• Favoritismos</a:t>
            </a:r>
          </a:p>
          <a:p>
            <a:pPr>
              <a:defRPr sz="2400">
                <a:solidFill>
                  <a:srgbClr val="FFFFFF"/>
                </a:solidFill>
              </a:defRPr>
            </a:pPr>
            <a:r>
              <a:t>• Incoherencia</a:t>
            </a:r>
          </a:p>
          <a:p>
            <a:pPr>
              <a:defRPr sz="2400">
                <a:solidFill>
                  <a:srgbClr val="FFFFFF"/>
                </a:solidFill>
              </a:defRPr>
            </a:pPr>
            <a:r>
              <a:t>• Castigar sin explicar</a:t>
            </a:r>
          </a:p>
        </p:txBody>
      </p:sp>
      <p:pic>
        <p:nvPicPr>
          <p:cNvPr id="8" name="Imagen 7">
            <a:extLst>
              <a:ext uri="{FF2B5EF4-FFF2-40B4-BE49-F238E27FC236}">
                <a16:creationId xmlns:a16="http://schemas.microsoft.com/office/drawing/2014/main" id="{4FD0E743-A513-6ACD-2A5E-46AF0D09637D}"/>
              </a:ext>
            </a:extLst>
          </p:cNvPr>
          <p:cNvPicPr>
            <a:picLocks noChangeAspect="1"/>
          </p:cNvPicPr>
          <p:nvPr/>
        </p:nvPicPr>
        <p:blipFill>
          <a:blip r:embed="rId3"/>
          <a:stretch>
            <a:fillRect/>
          </a:stretch>
        </p:blipFill>
        <p:spPr>
          <a:xfrm>
            <a:off x="0" y="0"/>
            <a:ext cx="12188825" cy="685256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Corrección Formativa</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31520" y="914400"/>
            <a:ext cx="10058400" cy="5029200"/>
          </a:xfrm>
          <a:prstGeom prst="rect">
            <a:avLst/>
          </a:prstGeom>
          <a:noFill/>
        </p:spPr>
        <p:txBody>
          <a:bodyPr wrap="none">
            <a:spAutoFit/>
          </a:bodyPr>
          <a:lstStyle/>
          <a:p>
            <a:pPr>
              <a:defRPr sz="2400">
                <a:solidFill>
                  <a:srgbClr val="FFFFFF"/>
                </a:solidFill>
              </a:defRPr>
            </a:pPr>
            <a:r>
              <a:t>1. Observar</a:t>
            </a:r>
          </a:p>
          <a:p>
            <a:pPr>
              <a:defRPr sz="2400">
                <a:solidFill>
                  <a:srgbClr val="FFFFFF"/>
                </a:solidFill>
              </a:defRPr>
            </a:pPr>
            <a:r>
              <a:t>2. Analizar</a:t>
            </a:r>
          </a:p>
          <a:p>
            <a:pPr>
              <a:defRPr sz="2400">
                <a:solidFill>
                  <a:srgbClr val="FFFFFF"/>
                </a:solidFill>
              </a:defRPr>
            </a:pPr>
            <a:r>
              <a:t>3. Corregir</a:t>
            </a:r>
          </a:p>
          <a:p>
            <a:pPr>
              <a:defRPr sz="2400">
                <a:solidFill>
                  <a:srgbClr val="FFFFFF"/>
                </a:solidFill>
              </a:defRPr>
            </a:pPr>
            <a:r>
              <a:t>4. Explicar</a:t>
            </a:r>
          </a:p>
          <a:p>
            <a:pPr>
              <a:defRPr sz="2400">
                <a:solidFill>
                  <a:srgbClr val="FFFFFF"/>
                </a:solidFill>
              </a:defRPr>
            </a:pPr>
            <a:r>
              <a:t>5. Reforzar</a:t>
            </a:r>
          </a:p>
        </p:txBody>
      </p:sp>
      <p:pic>
        <p:nvPicPr>
          <p:cNvPr id="8" name="Imagen 7">
            <a:extLst>
              <a:ext uri="{FF2B5EF4-FFF2-40B4-BE49-F238E27FC236}">
                <a16:creationId xmlns:a16="http://schemas.microsoft.com/office/drawing/2014/main" id="{541D65EA-BBE4-1980-1D4A-E667F77C2088}"/>
              </a:ext>
            </a:extLst>
          </p:cNvPr>
          <p:cNvPicPr>
            <a:picLocks noChangeAspect="1"/>
          </p:cNvPicPr>
          <p:nvPr/>
        </p:nvPicPr>
        <p:blipFill>
          <a:blip r:embed="rId3"/>
          <a:stretch>
            <a:fillRect/>
          </a:stretch>
        </p:blipFill>
        <p:spPr>
          <a:xfrm>
            <a:off x="3684905" y="755523"/>
            <a:ext cx="7772400" cy="5188077"/>
          </a:xfrm>
          <a:prstGeom prst="rect">
            <a:avLst/>
          </a:prstGeom>
        </p:spPr>
      </p:pic>
      <p:pic>
        <p:nvPicPr>
          <p:cNvPr id="10" name="Imagen 9">
            <a:extLst>
              <a:ext uri="{FF2B5EF4-FFF2-40B4-BE49-F238E27FC236}">
                <a16:creationId xmlns:a16="http://schemas.microsoft.com/office/drawing/2014/main" id="{DD9C1238-2358-BA92-F2C7-BC571304303F}"/>
              </a:ext>
            </a:extLst>
          </p:cNvPr>
          <p:cNvPicPr>
            <a:picLocks noChangeAspect="1"/>
          </p:cNvPicPr>
          <p:nvPr/>
        </p:nvPicPr>
        <p:blipFill>
          <a:blip r:embed="rId4"/>
          <a:stretch>
            <a:fillRect/>
          </a:stretch>
        </p:blipFill>
        <p:spPr>
          <a:xfrm>
            <a:off x="54292" y="0"/>
            <a:ext cx="12198488" cy="685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8244A"/>
        </a:solidFill>
        <a:effectLst/>
      </p:bgPr>
    </p:bg>
    <p:spTree>
      <p:nvGrpSpPr>
        <p:cNvPr id="1" name=""/>
        <p:cNvGrpSpPr/>
        <p:nvPr/>
      </p:nvGrpSpPr>
      <p:grpSpPr>
        <a:xfrm>
          <a:off x="0" y="0"/>
          <a:ext cx="0" cy="0"/>
          <a:chOff x="0" y="0"/>
          <a:chExt cx="0" cy="0"/>
        </a:xfrm>
      </p:grpSpPr>
      <p:sp>
        <p:nvSpPr>
          <p:cNvPr id="2" name="Rectangle 1"/>
          <p:cNvSpPr/>
          <p:nvPr/>
        </p:nvSpPr>
        <p:spPr>
          <a:xfrm>
            <a:off x="0" y="0"/>
            <a:ext cx="12188952" cy="41148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365760" y="73152"/>
            <a:ext cx="10972800" cy="274320"/>
          </a:xfrm>
          <a:prstGeom prst="rect">
            <a:avLst/>
          </a:prstGeom>
          <a:noFill/>
        </p:spPr>
        <p:txBody>
          <a:bodyPr wrap="none">
            <a:spAutoFit/>
          </a:bodyPr>
          <a:lstStyle/>
          <a:p>
            <a:pPr>
              <a:defRPr sz="2400" b="1">
                <a:solidFill>
                  <a:srgbClr val="08244A"/>
                </a:solidFill>
              </a:defRPr>
            </a:pPr>
            <a:r>
              <a:t>Ciclo de la Instrucción</a:t>
            </a:r>
          </a:p>
        </p:txBody>
      </p:sp>
      <p:sp>
        <p:nvSpPr>
          <p:cNvPr id="4" name="Rectangle 3"/>
          <p:cNvSpPr/>
          <p:nvPr/>
        </p:nvSpPr>
        <p:spPr>
          <a:xfrm>
            <a:off x="0" y="6537960"/>
            <a:ext cx="12188952" cy="320040"/>
          </a:xfrm>
          <a:prstGeom prst="rect">
            <a:avLst/>
          </a:prstGeom>
          <a:solidFill>
            <a:srgbClr val="C9A954"/>
          </a:solidFill>
          <a:ln>
            <a:solidFill>
              <a:srgbClr val="C9A95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274320" y="6537960"/>
            <a:ext cx="10972800" cy="182880"/>
          </a:xfrm>
          <a:prstGeom prst="rect">
            <a:avLst/>
          </a:prstGeom>
          <a:noFill/>
        </p:spPr>
        <p:txBody>
          <a:bodyPr wrap="none">
            <a:spAutoFit/>
          </a:bodyPr>
          <a:lstStyle/>
          <a:p>
            <a:pPr>
              <a:defRPr sz="1200" b="1">
                <a:solidFill>
                  <a:srgbClr val="08244A"/>
                </a:solidFill>
              </a:defRPr>
            </a:pPr>
            <a:r>
              <a:t>PATRIOTISMO • HONOR • LEALTAD • DEBER • VALOR • INTEGRIDAD</a:t>
            </a:r>
          </a:p>
        </p:txBody>
      </p:sp>
      <p:sp>
        <p:nvSpPr>
          <p:cNvPr id="6" name="TextBox 5"/>
          <p:cNvSpPr txBox="1"/>
          <p:nvPr/>
        </p:nvSpPr>
        <p:spPr>
          <a:xfrm>
            <a:off x="731520" y="914400"/>
            <a:ext cx="10058400" cy="5029200"/>
          </a:xfrm>
          <a:prstGeom prst="rect">
            <a:avLst/>
          </a:prstGeom>
          <a:noFill/>
        </p:spPr>
        <p:txBody>
          <a:bodyPr wrap="none">
            <a:spAutoFit/>
          </a:bodyPr>
          <a:lstStyle/>
          <a:p>
            <a:pPr>
              <a:defRPr sz="2400">
                <a:solidFill>
                  <a:srgbClr val="FFFFFF"/>
                </a:solidFill>
              </a:defRPr>
            </a:pPr>
            <a:r>
              <a:t>Explicar → Demostrar → Practicar → Corregir → Retroalimentar → Evaluar → Motivar</a:t>
            </a:r>
          </a:p>
        </p:txBody>
      </p:sp>
      <p:pic>
        <p:nvPicPr>
          <p:cNvPr id="8" name="Imagen 7">
            <a:extLst>
              <a:ext uri="{FF2B5EF4-FFF2-40B4-BE49-F238E27FC236}">
                <a16:creationId xmlns:a16="http://schemas.microsoft.com/office/drawing/2014/main" id="{4A2D5BD5-0644-F459-A134-3864BADB19CE}"/>
              </a:ext>
            </a:extLst>
          </p:cNvPr>
          <p:cNvPicPr>
            <a:picLocks noChangeAspect="1"/>
          </p:cNvPicPr>
          <p:nvPr/>
        </p:nvPicPr>
        <p:blipFill>
          <a:blip r:embed="rId3"/>
          <a:stretch>
            <a:fillRect/>
          </a:stretch>
        </p:blipFill>
        <p:spPr>
          <a:xfrm>
            <a:off x="0" y="-64008"/>
            <a:ext cx="12188825" cy="692200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362</TotalTime>
  <Words>2815</Words>
  <Application>Microsoft Macintosh PowerPoint</Application>
  <PresentationFormat>Personalizado</PresentationFormat>
  <Paragraphs>276</Paragraphs>
  <Slides>13</Slides>
  <Notes>13</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Aptos</vt:lpstr>
      <vt:lpstr>Arial</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Eduardo Rioseco Carvallo</cp:lastModifiedBy>
  <cp:revision>6</cp:revision>
  <dcterms:created xsi:type="dcterms:W3CDTF">2013-01-27T09:14:16Z</dcterms:created>
  <dcterms:modified xsi:type="dcterms:W3CDTF">2026-07-28T04:52:40Z</dcterms:modified>
  <cp:category/>
</cp:coreProperties>
</file>