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157" r:id="rId2"/>
    <p:sldMasterId id="2147484169" r:id="rId3"/>
  </p:sldMasterIdLst>
  <p:notesMasterIdLst>
    <p:notesMasterId r:id="rId24"/>
  </p:notesMasterIdLst>
  <p:handoutMasterIdLst>
    <p:handoutMasterId r:id="rId25"/>
  </p:handoutMasterIdLst>
  <p:sldIdLst>
    <p:sldId id="920" r:id="rId4"/>
    <p:sldId id="961" r:id="rId5"/>
    <p:sldId id="614" r:id="rId6"/>
    <p:sldId id="953" r:id="rId7"/>
    <p:sldId id="962" r:id="rId8"/>
    <p:sldId id="616" r:id="rId9"/>
    <p:sldId id="955" r:id="rId10"/>
    <p:sldId id="959" r:id="rId11"/>
    <p:sldId id="954" r:id="rId12"/>
    <p:sldId id="956" r:id="rId13"/>
    <p:sldId id="942" r:id="rId14"/>
    <p:sldId id="943" r:id="rId15"/>
    <p:sldId id="944" r:id="rId16"/>
    <p:sldId id="617" r:id="rId17"/>
    <p:sldId id="964" r:id="rId18"/>
    <p:sldId id="963" r:id="rId19"/>
    <p:sldId id="960" r:id="rId20"/>
    <p:sldId id="941" r:id="rId21"/>
    <p:sldId id="958" r:id="rId22"/>
    <p:sldId id="946" r:id="rId23"/>
  </p:sldIdLst>
  <p:sldSz cx="12192000" cy="6858000"/>
  <p:notesSz cx="6797675" cy="9926638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2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66"/>
    <a:srgbClr val="FFFFCC"/>
    <a:srgbClr val="003399"/>
    <a:srgbClr val="0033CC"/>
    <a:srgbClr val="0000FF"/>
    <a:srgbClr val="0000CC"/>
    <a:srgbClr val="000000"/>
    <a:srgbClr val="FFC000"/>
    <a:srgbClr val="7793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912" autoAdjust="0"/>
    <p:restoredTop sz="96404" autoAdjust="0"/>
  </p:normalViewPr>
  <p:slideViewPr>
    <p:cSldViewPr snapToGrid="0">
      <p:cViewPr varScale="1">
        <p:scale>
          <a:sx n="87" d="100"/>
          <a:sy n="87" d="100"/>
        </p:scale>
        <p:origin x="120" y="606"/>
      </p:cViewPr>
      <p:guideLst>
        <p:guide orient="horz" pos="4224"/>
        <p:guide pos="3840"/>
      </p:guideLst>
    </p:cSldViewPr>
  </p:slideViewPr>
  <p:outlineViewPr>
    <p:cViewPr>
      <p:scale>
        <a:sx n="33" d="100"/>
        <a:sy n="33" d="100"/>
      </p:scale>
      <p:origin x="0" y="7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9276" y="1246004"/>
            <a:ext cx="12116226" cy="7444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3" y="4776791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2591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3" y="4776791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2902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01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388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88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62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52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3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91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76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8808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9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35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557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602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6CC8-E64A-4763-BE02-638BAC89C7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0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175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47E2F-0FD0-40D0-A0A2-265064EEC5D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084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7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50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1C578-824E-41DF-9B05-F798FE6CE8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908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BE-81FE-47B1-9197-003D550BB329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66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23B5-EDD6-43C4-8D69-6060E7B92AA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3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88183-B8EF-425A-930C-45EED6A1CFA4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75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73BF-3D69-4310-932A-4CD69353BFBE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8701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6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E0A98-CD42-4569-8D06-1FDB4DD5D43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415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6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F1B02-ED85-4A2F-BD0F-3866DC640EB1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9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96CD-4530-4EAB-BC95-EC95D0998ED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41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1A1-1BF2-4105-9ADA-65E1D7B20A84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5798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6939-A9A4-4AB2-AF3A-EE8BB6F1646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6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609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4EBB-226F-4F69-BD2E-A48B27B4656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076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77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52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84BA3-B9EE-455D-9FD4-D0BC710E626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022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3472-E328-44B7-981F-F55F692CE0E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00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EB6-85DE-4B10-97CE-099E4EEE99A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90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70A7-7403-467E-86A3-2EE3E02EB87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528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CB455-F03E-4C77-AE6D-FF63F82F688D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685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6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2CF7F-0680-4866-9439-53073E7A615F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096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6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CF052-383C-4B33-B285-358899D2A29F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43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3851-2EBE-4242-B32F-683C1221653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2363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A28F-A2E3-4198-973F-5CA9AD11994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/>
              <a:pPr/>
              <a:t>07-05-2026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5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6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2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9A9DF-A1FC-4472-87B8-942530890E3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45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8" r:id="rId1"/>
    <p:sldLayoutId id="2147484159" r:id="rId2"/>
    <p:sldLayoutId id="2147484160" r:id="rId3"/>
    <p:sldLayoutId id="2147484161" r:id="rId4"/>
    <p:sldLayoutId id="2147484162" r:id="rId5"/>
    <p:sldLayoutId id="2147484163" r:id="rId6"/>
    <p:sldLayoutId id="2147484164" r:id="rId7"/>
    <p:sldLayoutId id="2147484165" r:id="rId8"/>
    <p:sldLayoutId id="2147484166" r:id="rId9"/>
    <p:sldLayoutId id="2147484167" r:id="rId10"/>
    <p:sldLayoutId id="21474841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4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5D884-328F-424B-BDE9-C240D5653EC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07-05-2026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40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4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794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12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slide" Target="slide14.xml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microsoft.com/office/2007/relationships/hdphoto" Target="../media/hdphoto1.wdp"/><Relationship Id="rId7" Type="http://schemas.openxmlformats.org/officeDocument/2006/relationships/image" Target="../media/image2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3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7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8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microsoft.com/office/2007/relationships/hdphoto" Target="../media/hdphoto1.wdp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0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5.jpeg"/><Relationship Id="rId7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0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microsoft.com/office/2007/relationships/hdphoto" Target="../media/hdphoto1.wdp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11.png"/><Relationship Id="rId17" Type="http://schemas.openxmlformats.org/officeDocument/2006/relationships/image" Target="../media/image57.jpeg"/><Relationship Id="rId2" Type="http://schemas.openxmlformats.org/officeDocument/2006/relationships/image" Target="../media/image44.pn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openxmlformats.org/officeDocument/2006/relationships/image" Target="../media/image53.jpeg"/><Relationship Id="rId5" Type="http://schemas.openxmlformats.org/officeDocument/2006/relationships/image" Target="../media/image47.png"/><Relationship Id="rId15" Type="http://schemas.openxmlformats.org/officeDocument/2006/relationships/image" Target="../media/image55.png"/><Relationship Id="rId10" Type="http://schemas.openxmlformats.org/officeDocument/2006/relationships/image" Target="../media/image52.jpeg"/><Relationship Id="rId4" Type="http://schemas.openxmlformats.org/officeDocument/2006/relationships/image" Target="../media/image46.png"/><Relationship Id="rId9" Type="http://schemas.openxmlformats.org/officeDocument/2006/relationships/image" Target="../media/image51.jpeg"/><Relationship Id="rId1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microsoft.com/office/2007/relationships/hdphoto" Target="../media/hdphoto1.wdp"/><Relationship Id="rId5" Type="http://schemas.openxmlformats.org/officeDocument/2006/relationships/image" Target="../media/image47.png"/><Relationship Id="rId10" Type="http://schemas.openxmlformats.org/officeDocument/2006/relationships/image" Target="../media/image11.png"/><Relationship Id="rId4" Type="http://schemas.openxmlformats.org/officeDocument/2006/relationships/image" Target="../media/image46.png"/><Relationship Id="rId9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6.jpeg"/><Relationship Id="rId7" Type="http://schemas.openxmlformats.org/officeDocument/2006/relationships/image" Target="../media/image1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3.jpeg"/><Relationship Id="rId11" Type="http://schemas.openxmlformats.org/officeDocument/2006/relationships/image" Target="../media/image55.png"/><Relationship Id="rId5" Type="http://schemas.openxmlformats.org/officeDocument/2006/relationships/image" Target="../media/image52.jpeg"/><Relationship Id="rId10" Type="http://schemas.openxmlformats.org/officeDocument/2006/relationships/image" Target="../media/image54.png"/><Relationship Id="rId4" Type="http://schemas.openxmlformats.org/officeDocument/2006/relationships/image" Target="../media/image45.png"/><Relationship Id="rId9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1.jpeg"/><Relationship Id="rId5" Type="http://schemas.openxmlformats.org/officeDocument/2006/relationships/image" Target="../media/image57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19" y="0"/>
            <a:ext cx="12200619" cy="685800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-8619" y="8538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ORGANIZACIÓN</a:t>
            </a:r>
            <a:endParaRPr lang="es-CL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 smtClean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55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0" y="18190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ORGANIZACIÓN</a:t>
            </a:r>
          </a:p>
          <a:p>
            <a:pPr algn="ctr"/>
            <a:r>
              <a:rPr lang="es-CL" sz="48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ADMINISTRATIVA </a:t>
            </a:r>
            <a:endParaRPr lang="es-CL" sz="48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Documents and Settings\Administrador\Escritorio\Presentación Armada\img\organizacion-0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21" y="1308539"/>
            <a:ext cx="8760883" cy="3355793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63036" y="2012724"/>
            <a:ext cx="2950633" cy="712788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1958" y="1828804"/>
            <a:ext cx="2868083" cy="1150511"/>
          </a:xfrm>
          <a:prstGeom prst="rect">
            <a:avLst/>
          </a:prstGeom>
          <a:noFill/>
        </p:spPr>
      </p:pic>
      <p:pic>
        <p:nvPicPr>
          <p:cNvPr id="7" name="Picture 5" descr="C:\Documents and Settings\Administrador\Escritorio\Presentación Armada\img\organizacion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0004" y="5207616"/>
            <a:ext cx="2658533" cy="1466560"/>
          </a:xfrm>
          <a:prstGeom prst="rect">
            <a:avLst/>
          </a:prstGeom>
          <a:noFill/>
        </p:spPr>
      </p:pic>
      <p:pic>
        <p:nvPicPr>
          <p:cNvPr id="8" name="Picture 6" descr="C:\Documents and Settings\Administrador\Escritorio\Presentación Armada\img\organizacion-0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6872" y="5207616"/>
            <a:ext cx="2673349" cy="1466560"/>
          </a:xfrm>
          <a:prstGeom prst="rect">
            <a:avLst/>
          </a:prstGeom>
          <a:noFill/>
        </p:spPr>
      </p:pic>
      <p:pic>
        <p:nvPicPr>
          <p:cNvPr id="9" name="Picture 8" descr="C:\Documents and Settings\Administrador\Escritorio\Presentación Armada\img\organizacion-0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33148" y="5207615"/>
            <a:ext cx="2658533" cy="1466561"/>
          </a:xfrm>
          <a:prstGeom prst="rect">
            <a:avLst/>
          </a:prstGeom>
          <a:noFill/>
        </p:spPr>
      </p:pic>
      <p:pic>
        <p:nvPicPr>
          <p:cNvPr id="10" name="Picture 7" descr="C:\Documents and Settings\Administrador\Escritorio\Presentación Armada\img\organizacion-0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2524" y="5207616"/>
            <a:ext cx="2690283" cy="146656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253784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469748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98840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9000944" y="4312542"/>
            <a:ext cx="2501317" cy="1000132"/>
          </a:xfrm>
          <a:prstGeom prst="rect">
            <a:avLst/>
          </a:prstGeom>
          <a:solidFill>
            <a:srgbClr val="7BD3F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pic>
        <p:nvPicPr>
          <p:cNvPr id="15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1234892"/>
            <a:ext cx="2950633" cy="837304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1923661"/>
            <a:ext cx="2950633" cy="837304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2610210"/>
            <a:ext cx="2950633" cy="837304"/>
          </a:xfrm>
          <a:prstGeom prst="rect">
            <a:avLst/>
          </a:prstGeom>
          <a:noFill/>
        </p:spPr>
      </p:pic>
      <p:sp>
        <p:nvSpPr>
          <p:cNvPr id="18" name="2 Marcador de contenido"/>
          <p:cNvSpPr txBox="1">
            <a:spLocks/>
          </p:cNvSpPr>
          <p:nvPr/>
        </p:nvSpPr>
        <p:spPr>
          <a:xfrm>
            <a:off x="4810116" y="2125466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sp>
        <p:nvSpPr>
          <p:cNvPr id="20" name="2 Marcador de contenido"/>
          <p:cNvSpPr txBox="1">
            <a:spLocks/>
          </p:cNvSpPr>
          <p:nvPr/>
        </p:nvSpPr>
        <p:spPr>
          <a:xfrm>
            <a:off x="682481" y="1327730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SECRETARÍA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</a:t>
            </a:r>
          </a:p>
        </p:txBody>
      </p:sp>
      <p:sp>
        <p:nvSpPr>
          <p:cNvPr id="21" name="2 Marcador de contenido"/>
          <p:cNvSpPr txBox="1">
            <a:spLocks/>
          </p:cNvSpPr>
          <p:nvPr/>
        </p:nvSpPr>
        <p:spPr>
          <a:xfrm>
            <a:off x="682481" y="2013210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AUDITORÍA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</a:t>
            </a:r>
          </a:p>
        </p:txBody>
      </p:sp>
      <p:sp>
        <p:nvSpPr>
          <p:cNvPr id="22" name="2 Marcador de contenido"/>
          <p:cNvSpPr txBox="1">
            <a:spLocks/>
          </p:cNvSpPr>
          <p:nvPr/>
        </p:nvSpPr>
        <p:spPr>
          <a:xfrm>
            <a:off x="682481" y="2704334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DE INTELIGENCIA</a:t>
            </a:r>
          </a:p>
        </p:txBody>
      </p:sp>
      <p:sp>
        <p:nvSpPr>
          <p:cNvPr id="23" name="2 Marcador de contenido"/>
          <p:cNvSpPr txBox="1">
            <a:spLocks/>
          </p:cNvSpPr>
          <p:nvPr/>
        </p:nvSpPr>
        <p:spPr>
          <a:xfrm>
            <a:off x="8942865" y="2108048"/>
            <a:ext cx="2667019" cy="47116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CONTRALOR</a:t>
            </a:r>
          </a:p>
        </p:txBody>
      </p:sp>
      <p:sp>
        <p:nvSpPr>
          <p:cNvPr id="24" name="2 Marcador de contenido"/>
          <p:cNvSpPr txBox="1">
            <a:spLocks/>
          </p:cNvSpPr>
          <p:nvPr/>
        </p:nvSpPr>
        <p:spPr>
          <a:xfrm>
            <a:off x="695068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 DEL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PERSONAL</a:t>
            </a:r>
          </a:p>
        </p:txBody>
      </p:sp>
      <p:sp>
        <p:nvSpPr>
          <p:cNvPr id="25" name="2 Marcador de contenido"/>
          <p:cNvSpPr txBox="1">
            <a:spLocks/>
          </p:cNvSpPr>
          <p:nvPr/>
        </p:nvSpPr>
        <p:spPr>
          <a:xfrm>
            <a:off x="3475072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GENERAL DE LOS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SERVICIOS</a:t>
            </a:r>
          </a:p>
        </p:txBody>
      </p:sp>
      <p:sp>
        <p:nvSpPr>
          <p:cNvPr id="26" name="2 Marcador de contenido"/>
          <p:cNvSpPr txBox="1">
            <a:spLocks/>
          </p:cNvSpPr>
          <p:nvPr/>
        </p:nvSpPr>
        <p:spPr>
          <a:xfrm>
            <a:off x="6267892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GENERAL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FINANZAS</a:t>
            </a: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>
          <a:xfrm>
            <a:off x="9004880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GENERAL DEL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TERRITORIO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MARÍTIMO</a:t>
            </a:r>
          </a:p>
        </p:txBody>
      </p:sp>
      <p:sp>
        <p:nvSpPr>
          <p:cNvPr id="32" name="1 Rectángulo"/>
          <p:cNvSpPr/>
          <p:nvPr/>
        </p:nvSpPr>
        <p:spPr>
          <a:xfrm>
            <a:off x="4792728" y="3020867"/>
            <a:ext cx="2597475" cy="62097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37" name="Conector recto 36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34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ADMINISTRATIVA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191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6"/>
          <p:cNvCxnSpPr/>
          <p:nvPr/>
        </p:nvCxnSpPr>
        <p:spPr>
          <a:xfrm>
            <a:off x="1517799" y="2638801"/>
            <a:ext cx="0" cy="26114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Line 34"/>
          <p:cNvSpPr>
            <a:spLocks noChangeShapeType="1"/>
          </p:cNvSpPr>
          <p:nvPr/>
        </p:nvSpPr>
        <p:spPr bwMode="auto">
          <a:xfrm flipH="1" flipV="1">
            <a:off x="4419600" y="3874502"/>
            <a:ext cx="35984" cy="2662238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0" name="Text Box 18"/>
          <p:cNvSpPr txBox="1">
            <a:spLocks noChangeArrowheads="1"/>
          </p:cNvSpPr>
          <p:nvPr/>
        </p:nvSpPr>
        <p:spPr bwMode="auto">
          <a:xfrm>
            <a:off x="459317" y="1419601"/>
            <a:ext cx="2235200" cy="396647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AUDITORÍA</a:t>
            </a:r>
          </a:p>
          <a:p>
            <a:pPr algn="ctr">
              <a:lnSpc>
                <a:spcPct val="3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GRAL. ARMADA</a:t>
            </a:r>
          </a:p>
        </p:txBody>
      </p:sp>
      <p:sp>
        <p:nvSpPr>
          <p:cNvPr id="1462291" name="Text Box 19"/>
          <p:cNvSpPr txBox="1">
            <a:spLocks noChangeArrowheads="1"/>
          </p:cNvSpPr>
          <p:nvPr/>
        </p:nvSpPr>
        <p:spPr bwMode="auto">
          <a:xfrm>
            <a:off x="459317" y="2006977"/>
            <a:ext cx="2235200" cy="2444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INTELIG.</a:t>
            </a:r>
          </a:p>
        </p:txBody>
      </p:sp>
      <p:sp>
        <p:nvSpPr>
          <p:cNvPr id="1462293" name="Text Box 21"/>
          <p:cNvSpPr txBox="1">
            <a:spLocks noChangeArrowheads="1"/>
          </p:cNvSpPr>
          <p:nvPr/>
        </p:nvSpPr>
        <p:spPr bwMode="auto">
          <a:xfrm>
            <a:off x="8591551" y="1681918"/>
            <a:ext cx="2235200" cy="3968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CONTRALORÍA DE LA ARMADA</a:t>
            </a:r>
          </a:p>
        </p:txBody>
      </p:sp>
      <p:sp>
        <p:nvSpPr>
          <p:cNvPr id="1462294" name="Line 22"/>
          <p:cNvSpPr>
            <a:spLocks noChangeShapeType="1"/>
          </p:cNvSpPr>
          <p:nvPr/>
        </p:nvSpPr>
        <p:spPr bwMode="auto">
          <a:xfrm>
            <a:off x="2694517" y="2181601"/>
            <a:ext cx="17272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5" name="Line 23"/>
          <p:cNvSpPr>
            <a:spLocks noChangeShapeType="1"/>
          </p:cNvSpPr>
          <p:nvPr/>
        </p:nvSpPr>
        <p:spPr bwMode="auto">
          <a:xfrm flipH="1">
            <a:off x="2694517" y="2638801"/>
            <a:ext cx="6096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6" name="Line 24"/>
          <p:cNvSpPr>
            <a:spLocks noChangeShapeType="1"/>
          </p:cNvSpPr>
          <p:nvPr/>
        </p:nvSpPr>
        <p:spPr bwMode="auto">
          <a:xfrm flipH="1">
            <a:off x="3304117" y="1648201"/>
            <a:ext cx="0" cy="9906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7" name="Line 25"/>
          <p:cNvSpPr>
            <a:spLocks noChangeShapeType="1"/>
          </p:cNvSpPr>
          <p:nvPr/>
        </p:nvSpPr>
        <p:spPr bwMode="auto">
          <a:xfrm>
            <a:off x="6385985" y="1934330"/>
            <a:ext cx="2205567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62301" name="Text Box 29"/>
          <p:cNvSpPr txBox="1">
            <a:spLocks noChangeArrowheads="1"/>
          </p:cNvSpPr>
          <p:nvPr/>
        </p:nvSpPr>
        <p:spPr bwMode="auto">
          <a:xfrm>
            <a:off x="431800" y="2445127"/>
            <a:ext cx="2235200" cy="2444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SECRET. GRL.</a:t>
            </a:r>
          </a:p>
        </p:txBody>
      </p:sp>
      <p:sp>
        <p:nvSpPr>
          <p:cNvPr id="1462303" name="Line 31"/>
          <p:cNvSpPr>
            <a:spLocks noChangeShapeType="1"/>
          </p:cNvSpPr>
          <p:nvPr/>
        </p:nvSpPr>
        <p:spPr bwMode="auto">
          <a:xfrm flipH="1">
            <a:off x="2694517" y="1648201"/>
            <a:ext cx="6096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06" name="Line 34"/>
          <p:cNvSpPr>
            <a:spLocks noChangeShapeType="1"/>
          </p:cNvSpPr>
          <p:nvPr/>
        </p:nvSpPr>
        <p:spPr bwMode="auto">
          <a:xfrm flipV="1">
            <a:off x="1447801" y="4079828"/>
            <a:ext cx="4233" cy="1811337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07" name="Text Box 35"/>
          <p:cNvSpPr txBox="1">
            <a:spLocks noChangeArrowheads="1"/>
          </p:cNvSpPr>
          <p:nvPr/>
        </p:nvSpPr>
        <p:spPr bwMode="auto">
          <a:xfrm>
            <a:off x="372533" y="5381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EDUCACIÓN</a:t>
            </a:r>
          </a:p>
        </p:txBody>
      </p:sp>
      <p:sp>
        <p:nvSpPr>
          <p:cNvPr id="1462308" name="Text Box 36"/>
          <p:cNvSpPr txBox="1">
            <a:spLocks noChangeArrowheads="1"/>
          </p:cNvSpPr>
          <p:nvPr/>
        </p:nvSpPr>
        <p:spPr bwMode="auto">
          <a:xfrm>
            <a:off x="372533" y="4619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SANIDAD</a:t>
            </a:r>
          </a:p>
        </p:txBody>
      </p:sp>
      <p:sp>
        <p:nvSpPr>
          <p:cNvPr id="1462309" name="Text Box 37"/>
          <p:cNvSpPr txBox="1">
            <a:spLocks noChangeArrowheads="1"/>
          </p:cNvSpPr>
          <p:nvPr/>
        </p:nvSpPr>
        <p:spPr bwMode="auto">
          <a:xfrm>
            <a:off x="372533" y="5000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BIENESTAR</a:t>
            </a:r>
          </a:p>
        </p:txBody>
      </p:sp>
      <p:sp>
        <p:nvSpPr>
          <p:cNvPr id="1462310" name="Text Box 38"/>
          <p:cNvSpPr txBox="1">
            <a:spLocks noChangeArrowheads="1"/>
          </p:cNvSpPr>
          <p:nvPr/>
        </p:nvSpPr>
        <p:spPr bwMode="auto">
          <a:xfrm>
            <a:off x="372533" y="5762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SERV. RELIGIOSO</a:t>
            </a:r>
          </a:p>
        </p:txBody>
      </p:sp>
      <p:sp>
        <p:nvSpPr>
          <p:cNvPr id="1462312" name="Text Box 40"/>
          <p:cNvSpPr txBox="1">
            <a:spLocks noChangeArrowheads="1"/>
          </p:cNvSpPr>
          <p:nvPr/>
        </p:nvSpPr>
        <p:spPr bwMode="auto">
          <a:xfrm>
            <a:off x="3179233" y="4227465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ING. Y SIST. NAVALES</a:t>
            </a:r>
          </a:p>
        </p:txBody>
      </p:sp>
      <p:sp>
        <p:nvSpPr>
          <p:cNvPr id="1462313" name="Text Box 41"/>
          <p:cNvSpPr txBox="1">
            <a:spLocks noChangeArrowheads="1"/>
          </p:cNvSpPr>
          <p:nvPr/>
        </p:nvSpPr>
        <p:spPr bwMode="auto">
          <a:xfrm>
            <a:off x="3179233" y="4692929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RECUPERAC. UNIDADES</a:t>
            </a:r>
          </a:p>
        </p:txBody>
      </p:sp>
      <p:sp>
        <p:nvSpPr>
          <p:cNvPr id="1462319" name="Line 47"/>
          <p:cNvSpPr>
            <a:spLocks noChangeShapeType="1"/>
          </p:cNvSpPr>
          <p:nvPr/>
        </p:nvSpPr>
        <p:spPr bwMode="auto">
          <a:xfrm flipV="1">
            <a:off x="7669610" y="3863673"/>
            <a:ext cx="0" cy="1123950"/>
          </a:xfrm>
          <a:prstGeom prst="line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0" name="Text Box 48"/>
          <p:cNvSpPr txBox="1">
            <a:spLocks noChangeArrowheads="1"/>
          </p:cNvSpPr>
          <p:nvPr/>
        </p:nvSpPr>
        <p:spPr bwMode="auto">
          <a:xfrm>
            <a:off x="6596460" y="4827169"/>
            <a:ext cx="2133600" cy="26193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CONTABILIDAD  </a:t>
            </a:r>
          </a:p>
        </p:txBody>
      </p:sp>
      <p:sp>
        <p:nvSpPr>
          <p:cNvPr id="1462321" name="Text Box 49"/>
          <p:cNvSpPr txBox="1">
            <a:spLocks noChangeArrowheads="1"/>
          </p:cNvSpPr>
          <p:nvPr/>
        </p:nvSpPr>
        <p:spPr bwMode="auto">
          <a:xfrm>
            <a:off x="6596460" y="4217569"/>
            <a:ext cx="2133600" cy="26193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PRESUPUESTO</a:t>
            </a:r>
            <a:r>
              <a:rPr lang="es-MX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</a:t>
            </a:r>
            <a:endParaRPr lang="es-ES_tradnl" altLang="en-US" sz="1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3" name="Line 51"/>
          <p:cNvSpPr>
            <a:spLocks noChangeShapeType="1"/>
          </p:cNvSpPr>
          <p:nvPr/>
        </p:nvSpPr>
        <p:spPr bwMode="auto">
          <a:xfrm flipV="1">
            <a:off x="10557934" y="3885615"/>
            <a:ext cx="12700" cy="1878012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4" name="Text Box 52"/>
          <p:cNvSpPr txBox="1">
            <a:spLocks noChangeArrowheads="1"/>
          </p:cNvSpPr>
          <p:nvPr/>
        </p:nvSpPr>
        <p:spPr bwMode="auto">
          <a:xfrm>
            <a:off x="9497484" y="4943428"/>
            <a:ext cx="2133600" cy="6001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DE INT. MARÍTIMOS Y MEDIO AMBIENTE ACUÁTICO</a:t>
            </a:r>
          </a:p>
        </p:txBody>
      </p:sp>
      <p:sp>
        <p:nvSpPr>
          <p:cNvPr id="1462325" name="Text Box 53"/>
          <p:cNvSpPr txBox="1">
            <a:spLocks noChangeArrowheads="1"/>
          </p:cNvSpPr>
          <p:nvPr/>
        </p:nvSpPr>
        <p:spPr bwMode="auto">
          <a:xfrm>
            <a:off x="9497484" y="4222702"/>
            <a:ext cx="2133600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OPS. Y SEGURIDAD MARÍTIMA</a:t>
            </a:r>
          </a:p>
        </p:txBody>
      </p:sp>
      <p:sp>
        <p:nvSpPr>
          <p:cNvPr id="1462327" name="Line 55"/>
          <p:cNvSpPr>
            <a:spLocks noChangeShapeType="1"/>
          </p:cNvSpPr>
          <p:nvPr/>
        </p:nvSpPr>
        <p:spPr bwMode="auto">
          <a:xfrm>
            <a:off x="5678906" y="1677239"/>
            <a:ext cx="17044" cy="1672995"/>
          </a:xfrm>
          <a:prstGeom prst="line">
            <a:avLst/>
          </a:prstGeom>
          <a:noFill/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335360" y="3320073"/>
            <a:ext cx="11480800" cy="708024"/>
            <a:chOff x="183" y="1392"/>
            <a:chExt cx="5424" cy="446"/>
          </a:xfrm>
          <a:solidFill>
            <a:srgbClr val="000066"/>
          </a:solidFill>
        </p:grpSpPr>
        <p:sp>
          <p:nvSpPr>
            <p:cNvPr id="1462329" name="Line 57"/>
            <p:cNvSpPr>
              <a:spLocks noChangeShapeType="1"/>
            </p:cNvSpPr>
            <p:nvPr/>
          </p:nvSpPr>
          <p:spPr bwMode="auto">
            <a:xfrm flipV="1">
              <a:off x="702" y="1401"/>
              <a:ext cx="4320" cy="1"/>
            </a:xfrm>
            <a:prstGeom prst="line">
              <a:avLst/>
            </a:prstGeom>
            <a:grpFill/>
            <a:ln w="2857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grpSp>
          <p:nvGrpSpPr>
            <p:cNvPr id="4" name="Group 58"/>
            <p:cNvGrpSpPr>
              <a:grpSpLocks/>
            </p:cNvGrpSpPr>
            <p:nvPr/>
          </p:nvGrpSpPr>
          <p:grpSpPr bwMode="auto">
            <a:xfrm>
              <a:off x="183" y="1392"/>
              <a:ext cx="5424" cy="446"/>
              <a:chOff x="183" y="1392"/>
              <a:chExt cx="5424" cy="446"/>
            </a:xfrm>
            <a:grpFill/>
          </p:grpSpPr>
          <p:sp>
            <p:nvSpPr>
              <p:cNvPr id="1462331" name="Line 59"/>
              <p:cNvSpPr>
                <a:spLocks noChangeShapeType="1"/>
              </p:cNvSpPr>
              <p:nvPr/>
            </p:nvSpPr>
            <p:spPr bwMode="auto">
              <a:xfrm>
                <a:off x="705" y="1402"/>
                <a:ext cx="4" cy="134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2" name="Text Box 60"/>
              <p:cNvSpPr txBox="1">
                <a:spLocks noChangeArrowheads="1"/>
              </p:cNvSpPr>
              <p:nvPr/>
            </p:nvSpPr>
            <p:spPr bwMode="auto">
              <a:xfrm>
                <a:off x="183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PERSONAL</a:t>
                </a:r>
              </a:p>
            </p:txBody>
          </p:sp>
          <p:sp>
            <p:nvSpPr>
              <p:cNvPr id="1462333" name="Line 61"/>
              <p:cNvSpPr>
                <a:spLocks noChangeShapeType="1"/>
              </p:cNvSpPr>
              <p:nvPr/>
            </p:nvSpPr>
            <p:spPr bwMode="auto">
              <a:xfrm flipH="1">
                <a:off x="2160" y="1392"/>
                <a:ext cx="0" cy="336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4" name="Line 62"/>
              <p:cNvSpPr>
                <a:spLocks noChangeShapeType="1"/>
              </p:cNvSpPr>
              <p:nvPr/>
            </p:nvSpPr>
            <p:spPr bwMode="auto">
              <a:xfrm>
                <a:off x="4997" y="1411"/>
                <a:ext cx="1" cy="182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5" name="Text Box 63"/>
              <p:cNvSpPr txBox="1">
                <a:spLocks noChangeArrowheads="1"/>
              </p:cNvSpPr>
              <p:nvPr/>
            </p:nvSpPr>
            <p:spPr bwMode="auto">
              <a:xfrm>
                <a:off x="4395" y="1536"/>
                <a:ext cx="1212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TERR. MARIT.</a:t>
                </a:r>
              </a:p>
            </p:txBody>
          </p:sp>
          <p:sp>
            <p:nvSpPr>
              <p:cNvPr id="1462336" name="Line 64"/>
              <p:cNvSpPr>
                <a:spLocks noChangeShapeType="1"/>
              </p:cNvSpPr>
              <p:nvPr/>
            </p:nvSpPr>
            <p:spPr bwMode="auto">
              <a:xfrm>
                <a:off x="3641" y="1401"/>
                <a:ext cx="1" cy="192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7" name="Text Box 65"/>
              <p:cNvSpPr txBox="1">
                <a:spLocks noChangeArrowheads="1"/>
              </p:cNvSpPr>
              <p:nvPr/>
            </p:nvSpPr>
            <p:spPr bwMode="auto">
              <a:xfrm>
                <a:off x="3114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FINANZAS</a:t>
                </a:r>
              </a:p>
            </p:txBody>
          </p:sp>
          <p:sp>
            <p:nvSpPr>
              <p:cNvPr id="1462338" name="Text Box 66"/>
              <p:cNvSpPr txBox="1">
                <a:spLocks noChangeArrowheads="1"/>
              </p:cNvSpPr>
              <p:nvPr/>
            </p:nvSpPr>
            <p:spPr bwMode="auto">
              <a:xfrm>
                <a:off x="1593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SERVICIOS</a:t>
                </a:r>
              </a:p>
            </p:txBody>
          </p:sp>
        </p:grpSp>
      </p:grpSp>
      <p:sp>
        <p:nvSpPr>
          <p:cNvPr id="1462339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ADMINISTRATIVA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6" name="Text Box 38"/>
          <p:cNvSpPr txBox="1">
            <a:spLocks noChangeArrowheads="1"/>
          </p:cNvSpPr>
          <p:nvPr/>
        </p:nvSpPr>
        <p:spPr bwMode="auto">
          <a:xfrm>
            <a:off x="334433" y="4222702"/>
            <a:ext cx="2133600" cy="2619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RR.HH.</a:t>
            </a:r>
          </a:p>
        </p:txBody>
      </p:sp>
      <p:sp>
        <p:nvSpPr>
          <p:cNvPr id="49" name="Text Box 40"/>
          <p:cNvSpPr txBox="1">
            <a:spLocks noChangeArrowheads="1"/>
          </p:cNvSpPr>
          <p:nvPr/>
        </p:nvSpPr>
        <p:spPr bwMode="auto">
          <a:xfrm>
            <a:off x="3001960" y="6239419"/>
            <a:ext cx="2903077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SERV, TELECOMUNICACIONES E INFORMÁTICA</a:t>
            </a:r>
          </a:p>
        </p:txBody>
      </p:sp>
      <p:sp>
        <p:nvSpPr>
          <p:cNvPr id="50" name="Text Box 40"/>
          <p:cNvSpPr txBox="1">
            <a:spLocks noChangeArrowheads="1"/>
          </p:cNvSpPr>
          <p:nvPr/>
        </p:nvSpPr>
        <p:spPr bwMode="auto">
          <a:xfrm>
            <a:off x="3179233" y="5744835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ABASTECIMIENTO</a:t>
            </a: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3179233" y="5199996"/>
            <a:ext cx="2540000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PROG. , INVEST. Y DESARR. </a:t>
            </a:r>
          </a:p>
        </p:txBody>
      </p:sp>
      <p:cxnSp>
        <p:nvCxnSpPr>
          <p:cNvPr id="45" name="Conector recto 36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462292" name="Text Box 20"/>
          <p:cNvSpPr txBox="1">
            <a:spLocks noChangeArrowheads="1"/>
          </p:cNvSpPr>
          <p:nvPr/>
        </p:nvSpPr>
        <p:spPr bwMode="auto">
          <a:xfrm>
            <a:off x="9480987" y="5841952"/>
            <a:ext cx="2235200" cy="39846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SERV. HIDR. Y OCEANOGR.</a:t>
            </a:r>
          </a:p>
        </p:txBody>
      </p:sp>
      <p:pic>
        <p:nvPicPr>
          <p:cNvPr id="54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820" y="1610566"/>
            <a:ext cx="2868083" cy="740611"/>
          </a:xfrm>
          <a:prstGeom prst="rect">
            <a:avLst/>
          </a:prstGeom>
          <a:noFill/>
        </p:spPr>
      </p:pic>
      <p:sp>
        <p:nvSpPr>
          <p:cNvPr id="55" name="2 Marcador de contenido"/>
          <p:cNvSpPr txBox="1">
            <a:spLocks/>
          </p:cNvSpPr>
          <p:nvPr/>
        </p:nvSpPr>
        <p:spPr>
          <a:xfrm>
            <a:off x="4384447" y="1702279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sp>
        <p:nvSpPr>
          <p:cNvPr id="56" name="1 Rectángulo"/>
          <p:cNvSpPr/>
          <p:nvPr/>
        </p:nvSpPr>
        <p:spPr>
          <a:xfrm>
            <a:off x="4398590" y="2440855"/>
            <a:ext cx="2597475" cy="62097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576917" y="2638801"/>
            <a:ext cx="0" cy="215651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462212" y="2836816"/>
            <a:ext cx="21336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COMUNICACIONES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-233265" y="652726"/>
            <a:ext cx="12191999" cy="477769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ORGANIZACIÓN</a:t>
            </a:r>
          </a:p>
          <a:p>
            <a:pPr algn="ctr"/>
            <a:r>
              <a:rPr lang="es-CL" sz="4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OPERATIVA</a:t>
            </a:r>
            <a:endParaRPr lang="es-CL" sz="48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3" descr="C:\Documents and Settings\Administrador\Escritorio\Presentación Armada\img\org-operativa-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495" y="1591896"/>
            <a:ext cx="9565217" cy="349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1958" y="1481953"/>
            <a:ext cx="2868083" cy="992855"/>
          </a:xfrm>
          <a:prstGeom prst="rect">
            <a:avLst/>
          </a:prstGeom>
          <a:noFill/>
        </p:spPr>
      </p:pic>
      <p:sp>
        <p:nvSpPr>
          <p:cNvPr id="31" name="2 Marcador de contenido"/>
          <p:cNvSpPr txBox="1">
            <a:spLocks/>
          </p:cNvSpPr>
          <p:nvPr/>
        </p:nvSpPr>
        <p:spPr>
          <a:xfrm>
            <a:off x="4810116" y="1699788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pic>
        <p:nvPicPr>
          <p:cNvPr id="33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4663" y="3500438"/>
            <a:ext cx="4290484" cy="742950"/>
          </a:xfrm>
          <a:prstGeom prst="rect">
            <a:avLst/>
          </a:prstGeom>
          <a:noFill/>
        </p:spPr>
      </p:pic>
      <p:pic>
        <p:nvPicPr>
          <p:cNvPr id="34" name="Picture 4" descr="C:\Documents and Settings\Administrador\Escritorio\Presentación Armada\img\org-operativa-0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464" y="5471012"/>
            <a:ext cx="1748367" cy="969962"/>
          </a:xfrm>
          <a:prstGeom prst="rect">
            <a:avLst/>
          </a:prstGeom>
          <a:noFill/>
        </p:spPr>
      </p:pic>
      <p:pic>
        <p:nvPicPr>
          <p:cNvPr id="35" name="Picture 5" descr="C:\Documents and Settings\Administrador\Escritorio\Presentación Armada\img\org-operativa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7928" y="5482751"/>
            <a:ext cx="1748367" cy="981075"/>
          </a:xfrm>
          <a:prstGeom prst="rect">
            <a:avLst/>
          </a:prstGeom>
          <a:noFill/>
        </p:spPr>
      </p:pic>
      <p:pic>
        <p:nvPicPr>
          <p:cNvPr id="36" name="Picture 6" descr="C:\Documents and Settings\Administrador\Escritorio\Presentación Armada\img\org-operativa-0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856" y="5476768"/>
            <a:ext cx="1748367" cy="969962"/>
          </a:xfrm>
          <a:prstGeom prst="rect">
            <a:avLst/>
          </a:prstGeom>
          <a:noFill/>
        </p:spPr>
      </p:pic>
      <p:pic>
        <p:nvPicPr>
          <p:cNvPr id="37" name="Picture 7" descr="C:\Documents and Settings\Administrador\Escritorio\Presentación Armada\img\org-operativa-0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906057" y="5482751"/>
            <a:ext cx="1722967" cy="981075"/>
          </a:xfrm>
          <a:prstGeom prst="rect">
            <a:avLst/>
          </a:prstGeom>
          <a:noFill/>
        </p:spPr>
      </p:pic>
      <p:pic>
        <p:nvPicPr>
          <p:cNvPr id="38" name="Picture 8" descr="C:\Documents and Settings\Administrador\Escritorio\Presentación Armada\img\org-operativa-0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61841" y="5471012"/>
            <a:ext cx="1748367" cy="969962"/>
          </a:xfrm>
          <a:prstGeom prst="rect">
            <a:avLst/>
          </a:prstGeom>
          <a:noFill/>
        </p:spPr>
      </p:pic>
      <p:pic>
        <p:nvPicPr>
          <p:cNvPr id="39" name="Picture 9" descr="C:\Documents and Settings\Administrador\Escritorio\Presentación Armada\img\org-operativa-08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19612" y="5471057"/>
            <a:ext cx="1748367" cy="981075"/>
          </a:xfrm>
          <a:prstGeom prst="rect">
            <a:avLst/>
          </a:prstGeom>
          <a:noFill/>
        </p:spPr>
      </p:pic>
      <p:pic>
        <p:nvPicPr>
          <p:cNvPr id="40" name="Picture 10" descr="C:\Documents and Settings\Administrador\Escritorio\Presentación Armada\img\org-operativa-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882897" y="1282867"/>
            <a:ext cx="999067" cy="3071812"/>
          </a:xfrm>
          <a:prstGeom prst="rect">
            <a:avLst/>
          </a:prstGeom>
          <a:noFill/>
        </p:spPr>
      </p:pic>
      <p:pic>
        <p:nvPicPr>
          <p:cNvPr id="41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1299486"/>
            <a:ext cx="1905013" cy="571504"/>
          </a:xfrm>
          <a:prstGeom prst="rect">
            <a:avLst/>
          </a:prstGeom>
          <a:noFill/>
        </p:spPr>
      </p:pic>
      <p:pic>
        <p:nvPicPr>
          <p:cNvPr id="42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1865017"/>
            <a:ext cx="1905013" cy="571504"/>
          </a:xfrm>
          <a:prstGeom prst="rect">
            <a:avLst/>
          </a:prstGeom>
          <a:noFill/>
        </p:spPr>
      </p:pic>
      <p:pic>
        <p:nvPicPr>
          <p:cNvPr id="43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401303"/>
            <a:ext cx="1905013" cy="571504"/>
          </a:xfrm>
          <a:prstGeom prst="rect">
            <a:avLst/>
          </a:prstGeom>
          <a:noFill/>
        </p:spPr>
      </p:pic>
      <p:pic>
        <p:nvPicPr>
          <p:cNvPr id="44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972142"/>
            <a:ext cx="1905013" cy="571504"/>
          </a:xfrm>
          <a:prstGeom prst="rect">
            <a:avLst/>
          </a:prstGeom>
          <a:noFill/>
        </p:spPr>
      </p:pic>
      <p:pic>
        <p:nvPicPr>
          <p:cNvPr id="45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950545"/>
            <a:ext cx="1905013" cy="571504"/>
          </a:xfrm>
          <a:prstGeom prst="rect">
            <a:avLst/>
          </a:prstGeom>
          <a:noFill/>
        </p:spPr>
      </p:pic>
      <p:pic>
        <p:nvPicPr>
          <p:cNvPr id="46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3521384"/>
            <a:ext cx="1905013" cy="571504"/>
          </a:xfrm>
          <a:prstGeom prst="rect">
            <a:avLst/>
          </a:prstGeom>
          <a:noFill/>
        </p:spPr>
      </p:pic>
      <p:sp>
        <p:nvSpPr>
          <p:cNvPr id="47" name="2 Marcador de contenido"/>
          <p:cNvSpPr txBox="1">
            <a:spLocks/>
          </p:cNvSpPr>
          <p:nvPr/>
        </p:nvSpPr>
        <p:spPr>
          <a:xfrm>
            <a:off x="4095763" y="3532337"/>
            <a:ext cx="4081601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COMANDO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OPERACIONES NAVALES</a:t>
            </a:r>
          </a:p>
        </p:txBody>
      </p:sp>
      <p:sp>
        <p:nvSpPr>
          <p:cNvPr id="48" name="2 Marcador de contenido"/>
          <p:cNvSpPr txBox="1">
            <a:spLocks/>
          </p:cNvSpPr>
          <p:nvPr/>
        </p:nvSpPr>
        <p:spPr>
          <a:xfrm>
            <a:off x="8845573" y="1328723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CUARTA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49" name="48 Rectángulo"/>
          <p:cNvSpPr/>
          <p:nvPr/>
        </p:nvSpPr>
        <p:spPr>
          <a:xfrm>
            <a:off x="644843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0" name="49 Rectángulo"/>
          <p:cNvSpPr/>
          <p:nvPr/>
        </p:nvSpPr>
        <p:spPr>
          <a:xfrm>
            <a:off x="2516719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4375223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6229995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8079571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4" name="53 Rectángulo"/>
          <p:cNvSpPr/>
          <p:nvPr/>
        </p:nvSpPr>
        <p:spPr>
          <a:xfrm>
            <a:off x="9908371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5" name="2 Marcador de contenido"/>
          <p:cNvSpPr txBox="1">
            <a:spLocks/>
          </p:cNvSpPr>
          <p:nvPr/>
        </p:nvSpPr>
        <p:spPr>
          <a:xfrm>
            <a:off x="641312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ESCUADRA</a:t>
            </a:r>
          </a:p>
        </p:txBody>
      </p:sp>
      <p:sp>
        <p:nvSpPr>
          <p:cNvPr id="56" name="2 Marcador de contenido"/>
          <p:cNvSpPr txBox="1">
            <a:spLocks/>
          </p:cNvSpPr>
          <p:nvPr/>
        </p:nvSpPr>
        <p:spPr>
          <a:xfrm>
            <a:off x="2508240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FUERZA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SUBMARINOS</a:t>
            </a:r>
          </a:p>
        </p:txBody>
      </p:sp>
      <p:sp>
        <p:nvSpPr>
          <p:cNvPr id="57" name="2 Marcador de contenido"/>
          <p:cNvSpPr txBox="1">
            <a:spLocks/>
          </p:cNvSpPr>
          <p:nvPr/>
        </p:nvSpPr>
        <p:spPr>
          <a:xfrm>
            <a:off x="4368807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INFANTERÍA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DE MARINA</a:t>
            </a:r>
          </a:p>
        </p:txBody>
      </p:sp>
      <p:sp>
        <p:nvSpPr>
          <p:cNvPr id="58" name="2 Marcador de contenido"/>
          <p:cNvSpPr txBox="1">
            <a:spLocks/>
          </p:cNvSpPr>
          <p:nvPr/>
        </p:nvSpPr>
        <p:spPr>
          <a:xfrm>
            <a:off x="6229361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AVIACIÓN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NAVAL</a:t>
            </a:r>
          </a:p>
        </p:txBody>
      </p:sp>
      <p:sp>
        <p:nvSpPr>
          <p:cNvPr id="59" name="2 Marcador de contenido"/>
          <p:cNvSpPr txBox="1">
            <a:spLocks/>
          </p:cNvSpPr>
          <p:nvPr/>
        </p:nvSpPr>
        <p:spPr>
          <a:xfrm>
            <a:off x="8077201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COMANDO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ANFIBIO Y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TRANSPORTES</a:t>
            </a:r>
          </a:p>
        </p:txBody>
      </p:sp>
      <p:sp>
        <p:nvSpPr>
          <p:cNvPr id="60" name="2 Marcador de contenido"/>
          <p:cNvSpPr txBox="1">
            <a:spLocks/>
          </p:cNvSpPr>
          <p:nvPr/>
        </p:nvSpPr>
        <p:spPr>
          <a:xfrm>
            <a:off x="9905984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FUERZAS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ESPECIALES</a:t>
            </a:r>
          </a:p>
        </p:txBody>
      </p:sp>
      <p:sp>
        <p:nvSpPr>
          <p:cNvPr id="61" name="2 Marcador de contenido"/>
          <p:cNvSpPr txBox="1">
            <a:spLocks/>
          </p:cNvSpPr>
          <p:nvPr/>
        </p:nvSpPr>
        <p:spPr>
          <a:xfrm>
            <a:off x="8845573" y="1900238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PRIMERA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2" name="2 Marcador de contenido"/>
          <p:cNvSpPr txBox="1">
            <a:spLocks/>
          </p:cNvSpPr>
          <p:nvPr/>
        </p:nvSpPr>
        <p:spPr>
          <a:xfrm>
            <a:off x="8845573" y="2428886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SEGUNDA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3" name="2 Marcador de contenido"/>
          <p:cNvSpPr txBox="1">
            <a:spLocks/>
          </p:cNvSpPr>
          <p:nvPr/>
        </p:nvSpPr>
        <p:spPr>
          <a:xfrm>
            <a:off x="8845573" y="2990865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QUINTA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4" name="2 Marcador de contenido"/>
          <p:cNvSpPr txBox="1">
            <a:spLocks/>
          </p:cNvSpPr>
          <p:nvPr/>
        </p:nvSpPr>
        <p:spPr>
          <a:xfrm>
            <a:off x="8845573" y="3543315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TERCERA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2" name="Rectángulo 1"/>
          <p:cNvSpPr/>
          <p:nvPr/>
        </p:nvSpPr>
        <p:spPr>
          <a:xfrm>
            <a:off x="8805552" y="1261386"/>
            <a:ext cx="1905013" cy="27934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08" name="1 Rectángulo"/>
          <p:cNvSpPr/>
          <p:nvPr/>
        </p:nvSpPr>
        <p:spPr>
          <a:xfrm>
            <a:off x="5191047" y="2595190"/>
            <a:ext cx="1894703" cy="46936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71" name="Conector recto 70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2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75" name="Imagen 74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305513" y="138821"/>
            <a:ext cx="731583" cy="347502"/>
          </a:xfrm>
          <a:prstGeom prst="rect">
            <a:avLst/>
          </a:prstGeom>
        </p:spPr>
      </p:pic>
      <p:sp>
        <p:nvSpPr>
          <p:cNvPr id="65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 OPERATIVA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66" name="65 Flecha derecha">
            <a:hlinkClick r:id="rId15" action="ppaction://hlinksldjump"/>
          </p:cNvPr>
          <p:cNvSpPr/>
          <p:nvPr/>
        </p:nvSpPr>
        <p:spPr>
          <a:xfrm>
            <a:off x="10792884" y="1244600"/>
            <a:ext cx="162983" cy="97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67564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30 Rectángulo"/>
          <p:cNvSpPr/>
          <p:nvPr/>
        </p:nvSpPr>
        <p:spPr>
          <a:xfrm>
            <a:off x="4068265" y="787969"/>
            <a:ext cx="4055469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ESCUADRA NACIONAL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t="10200" b="77090"/>
          <a:stretch>
            <a:fillRect/>
          </a:stretch>
        </p:blipFill>
        <p:spPr>
          <a:xfrm>
            <a:off x="201690" y="1808119"/>
            <a:ext cx="11764351" cy="730128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026" name="AutoShape 2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6" name="15 Imagen" descr="foto_000000212014041511121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950" y="2703140"/>
            <a:ext cx="2948379" cy="196558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8" name="17 Imagen" descr="foto_0000000820140415114752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1572" y="2705784"/>
            <a:ext cx="2974428" cy="198295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32" name="AutoShape 8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1" name="20 Imagen" descr="Australia_will_sell_two_second-hand_guided-missile_Adelaide-class_frigates_to_Chile_925_001-854x57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8750" y="2703788"/>
            <a:ext cx="3003630" cy="202586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19 Imagen" descr="foto_0000000920140415161735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2022" y="2706238"/>
            <a:ext cx="3011478" cy="200765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2" name="21 CuadroTexto"/>
          <p:cNvSpPr txBox="1"/>
          <p:nvPr/>
        </p:nvSpPr>
        <p:spPr>
          <a:xfrm>
            <a:off x="756744" y="5439103"/>
            <a:ext cx="154516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WILLIAMS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810000" y="5150069"/>
            <a:ext cx="1653722" cy="92333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CONDELL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LYNCH</a:t>
            </a:r>
          </a:p>
          <a:p>
            <a:r>
              <a:rPr lang="es-ES" smtClean="0">
                <a:solidFill>
                  <a:schemeClr val="bg1"/>
                </a:solidFill>
              </a:rPr>
              <a:t>FFG COCHRANE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537434" y="5333999"/>
            <a:ext cx="1453155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RIVEROS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BLANCO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9858702" y="5255172"/>
            <a:ext cx="1478931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PRAT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 LATORRE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8898464" y="2116667"/>
            <a:ext cx="2565400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Rectángulo"/>
          <p:cNvSpPr/>
          <p:nvPr/>
        </p:nvSpPr>
        <p:spPr>
          <a:xfrm>
            <a:off x="4986864" y="2150533"/>
            <a:ext cx="1515536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30 Rectángulo"/>
          <p:cNvSpPr/>
          <p:nvPr/>
        </p:nvSpPr>
        <p:spPr>
          <a:xfrm>
            <a:off x="4068265" y="787969"/>
            <a:ext cx="4055469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ESCUADRA NACIONAL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t="10200" b="77090"/>
          <a:stretch>
            <a:fillRect/>
          </a:stretch>
        </p:blipFill>
        <p:spPr>
          <a:xfrm>
            <a:off x="201690" y="1808119"/>
            <a:ext cx="11764351" cy="730128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026" name="AutoShape 2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2" name="AutoShape 8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2" name="21 CuadroTexto"/>
          <p:cNvSpPr txBox="1"/>
          <p:nvPr/>
        </p:nvSpPr>
        <p:spPr>
          <a:xfrm>
            <a:off x="3474464" y="5439103"/>
            <a:ext cx="1664430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AO ARAUCANO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AO MONTT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32" y="2834535"/>
            <a:ext cx="3549500" cy="2366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15" name="14 Rectángulo"/>
          <p:cNvSpPr/>
          <p:nvPr/>
        </p:nvSpPr>
        <p:spPr>
          <a:xfrm>
            <a:off x="8898464" y="2116667"/>
            <a:ext cx="2565400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4969931" y="2167467"/>
            <a:ext cx="1473202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0021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3"/>
          <p:cNvGrpSpPr/>
          <p:nvPr/>
        </p:nvGrpSpPr>
        <p:grpSpPr>
          <a:xfrm>
            <a:off x="291229" y="1749950"/>
            <a:ext cx="11685185" cy="677917"/>
            <a:chOff x="291229" y="2475186"/>
            <a:chExt cx="11685185" cy="677917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4"/>
            <a:srcRect t="23186" b="64933"/>
            <a:stretch>
              <a:fillRect/>
            </a:stretch>
          </p:blipFill>
          <p:spPr>
            <a:xfrm>
              <a:off x="291229" y="2475186"/>
              <a:ext cx="11685185" cy="67791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3" name="CuadroTexto 2"/>
            <p:cNvSpPr txBox="1"/>
            <p:nvPr/>
          </p:nvSpPr>
          <p:spPr>
            <a:xfrm>
              <a:off x="6716995" y="2513657"/>
              <a:ext cx="3281585" cy="60016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s-CL" sz="1400" b="1" u="sng" dirty="0" smtClean="0">
                  <a:solidFill>
                    <a:srgbClr val="FFFF00"/>
                  </a:solidFill>
                  <a:latin typeface="Arial Narrow" panose="020B0606020202030204" pitchFamily="34" charset="0"/>
                  <a:ea typeface="Segoe UI Historic" panose="020B0502040204020203" pitchFamily="34" charset="0"/>
                  <a:cs typeface="Segoe UI Historic" panose="020B0502040204020203" pitchFamily="34" charset="0"/>
                </a:rPr>
                <a:t>FUERZA DE SUBMARINOS</a:t>
              </a:r>
            </a:p>
            <a:p>
              <a:pPr>
                <a:spcBef>
                  <a:spcPts val="600"/>
                </a:spcBef>
              </a:pPr>
              <a:r>
                <a:rPr lang="es-CL" sz="1400" b="1" dirty="0" smtClean="0">
                  <a:solidFill>
                    <a:srgbClr val="FFFF00"/>
                  </a:solidFill>
                  <a:latin typeface="Arial Narrow" panose="020B0606020202030204" pitchFamily="34" charset="0"/>
                  <a:ea typeface="Segoe UI Historic" panose="020B0502040204020203" pitchFamily="34" charset="0"/>
                  <a:cs typeface="Segoe UI Historic" panose="020B0502040204020203" pitchFamily="34" charset="0"/>
                </a:rPr>
                <a:t>4 Submarinos</a:t>
              </a:r>
              <a:endParaRPr lang="es-CL" sz="1400" b="1" dirty="0">
                <a:solidFill>
                  <a:srgbClr val="FFFF00"/>
                </a:solidFill>
                <a:latin typeface="Arial Narrow" panose="020B0606020202030204" pitchFamily="34" charset="0"/>
                <a:ea typeface="Segoe UI Historic" panose="020B0502040204020203" pitchFamily="34" charset="0"/>
                <a:cs typeface="Segoe UI Historic" panose="020B0502040204020203" pitchFamily="34" charset="0"/>
              </a:endParaRPr>
            </a:p>
          </p:txBody>
        </p:sp>
      </p:grpSp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580290" y="5213131"/>
            <a:ext cx="1462260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SS SIMPSON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SS THOMSON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5" name="14 Imagen" descr="foto_0000000320140530171156 (1) SS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0324" y="2839108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6" name="15 Imagen" descr="foto_0000000320140530170450 S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462" y="2854873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16 CuadroTexto"/>
          <p:cNvSpPr txBox="1"/>
          <p:nvPr/>
        </p:nvSpPr>
        <p:spPr>
          <a:xfrm>
            <a:off x="8187560" y="5334000"/>
            <a:ext cx="1527982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SS O´HIGGINS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SS  CARRERA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30 Rectángulo"/>
          <p:cNvSpPr/>
          <p:nvPr/>
        </p:nvSpPr>
        <p:spPr>
          <a:xfrm>
            <a:off x="3547622" y="740673"/>
            <a:ext cx="5096755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FUERZA DE SUBMARINOS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l="54687" t="35068" b="53721"/>
          <a:stretch>
            <a:fillRect/>
          </a:stretch>
        </p:blipFill>
        <p:spPr>
          <a:xfrm>
            <a:off x="6417733" y="1773317"/>
            <a:ext cx="5294874" cy="910615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COMANDO ANFIBIO Y  TRANSPORTES NAVALES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632090" y="5251227"/>
            <a:ext cx="1344342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LSDH ALDEA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956571" y="5250634"/>
            <a:ext cx="1753493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LST RANCAGUA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LST CHACABUCO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0" name="19 Imagen" descr="foto_0000000320140530142229 LST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2858" y="3202146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1" name="20 Imagen" descr="foto_0000000120140530141801 A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792" y="3156754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8" name="Imagen 4"/>
          <p:cNvPicPr>
            <a:picLocks noChangeAspect="1"/>
          </p:cNvPicPr>
          <p:nvPr/>
        </p:nvPicPr>
        <p:blipFill>
          <a:blip r:embed="rId4"/>
          <a:srcRect t="35068" r="61470" b="49459"/>
          <a:stretch>
            <a:fillRect/>
          </a:stretch>
        </p:blipFill>
        <p:spPr>
          <a:xfrm>
            <a:off x="1907021" y="1790272"/>
            <a:ext cx="4502245" cy="88286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266" name="Picture 2" descr="Detalles del buque para: JANEQUEO (Offshore Supply Ship) - IMO 9720914,  MMSI 725003645, Call Sign CCJQ Registrado en Chile ␣ | AIS Marine Traffic"/>
          <p:cNvPicPr>
            <a:picLocks noChangeAspect="1" noChangeArrowheads="1"/>
          </p:cNvPicPr>
          <p:nvPr/>
        </p:nvPicPr>
        <p:blipFill>
          <a:blip r:embed="rId8"/>
          <a:srcRect b="7655"/>
          <a:stretch>
            <a:fillRect/>
          </a:stretch>
        </p:blipFill>
        <p:spPr bwMode="auto">
          <a:xfrm>
            <a:off x="9039024" y="3241041"/>
            <a:ext cx="2789684" cy="19320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15" name="14 CuadroTexto"/>
          <p:cNvSpPr txBox="1"/>
          <p:nvPr/>
        </p:nvSpPr>
        <p:spPr>
          <a:xfrm>
            <a:off x="9605704" y="5445368"/>
            <a:ext cx="1594988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ATF JANEQUEO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9033931" y="2311400"/>
            <a:ext cx="751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b="1" dirty="0" smtClean="0">
                <a:solidFill>
                  <a:srgbClr val="FFFF00"/>
                </a:solidFill>
              </a:rPr>
              <a:t>1 ATF</a:t>
            </a:r>
            <a:endParaRPr lang="es-CL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1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Conector recto 7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644811" y="1713479"/>
            <a:ext cx="4326148" cy="1200329"/>
          </a:xfrm>
          <a:prstGeom prst="rect">
            <a:avLst/>
          </a:prstGeom>
          <a:solidFill>
            <a:srgbClr val="000066"/>
          </a:solidFill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rgbClr val="FFFF00"/>
                </a:solidFill>
              </a:rPr>
              <a:t>Escuadrón exploración VP-1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Antisubmarinas 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Exploración aeromarítima.</a:t>
            </a:r>
          </a:p>
          <a:p>
            <a:r>
              <a:rPr lang="es-CL" dirty="0" smtClean="0">
                <a:solidFill>
                  <a:srgbClr val="FFFF00"/>
                </a:solidFill>
              </a:rPr>
              <a:t>Escuadrón de propósitos generales: VC-1</a:t>
            </a:r>
            <a:endParaRPr lang="es-CL" dirty="0" smtClean="0">
              <a:solidFill>
                <a:srgbClr val="FFFF0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659189" y="3108084"/>
            <a:ext cx="4326148" cy="1200329"/>
          </a:xfrm>
          <a:prstGeom prst="rect">
            <a:avLst/>
          </a:prstGeom>
          <a:solidFill>
            <a:srgbClr val="000066"/>
          </a:solidFill>
        </p:spPr>
        <p:txBody>
          <a:bodyPr wrap="square" rtlCol="0">
            <a:spAutoFit/>
          </a:bodyPr>
          <a:lstStyle/>
          <a:p>
            <a:r>
              <a:rPr lang="es-CL" dirty="0" err="1" smtClean="0">
                <a:solidFill>
                  <a:srgbClr val="FFFF00"/>
                </a:solidFill>
              </a:rPr>
              <a:t>Escuadron</a:t>
            </a:r>
            <a:r>
              <a:rPr lang="es-CL" dirty="0" smtClean="0">
                <a:solidFill>
                  <a:srgbClr val="FFFF00"/>
                </a:solidFill>
              </a:rPr>
              <a:t> de instrucción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Transporte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Búsqueda y rescate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Entrenamiento</a:t>
            </a:r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199709"/>
              </p:ext>
            </p:extLst>
          </p:nvPr>
        </p:nvGraphicFramePr>
        <p:xfrm>
          <a:off x="139430" y="1156772"/>
          <a:ext cx="11647193" cy="5586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0947">
                  <a:extLst>
                    <a:ext uri="{9D8B030D-6E8A-4147-A177-3AD203B41FA5}">
                      <a16:colId xmlns:a16="http://schemas.microsoft.com/office/drawing/2014/main" val="3438549210"/>
                    </a:ext>
                  </a:extLst>
                </a:gridCol>
                <a:gridCol w="3426246">
                  <a:extLst>
                    <a:ext uri="{9D8B030D-6E8A-4147-A177-3AD203B41FA5}">
                      <a16:colId xmlns:a16="http://schemas.microsoft.com/office/drawing/2014/main" val="3919819994"/>
                    </a:ext>
                  </a:extLst>
                </a:gridCol>
              </a:tblGrid>
              <a:tr h="698386">
                <a:tc>
                  <a:txBody>
                    <a:bodyPr/>
                    <a:lstStyle/>
                    <a:p>
                      <a:pPr algn="ctr"/>
                      <a:r>
                        <a:rPr lang="es-MX" sz="2800" dirty="0" smtClean="0"/>
                        <a:t>ESCUADRONES</a:t>
                      </a:r>
                      <a:endParaRPr lang="es-CL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800" dirty="0" smtClean="0"/>
                        <a:t>TAREAS</a:t>
                      </a:r>
                      <a:endParaRPr lang="es-CL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62449376"/>
                  </a:ext>
                </a:extLst>
              </a:tr>
              <a:tr h="11010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Escuadrón exploración:  VP-1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52438" indent="0"/>
                      <a:r>
                        <a:rPr lang="es-MX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Exploración aeromarítima</a:t>
                      </a:r>
                    </a:p>
                    <a:p>
                      <a:pPr marL="452438" indent="0"/>
                      <a:r>
                        <a:rPr lang="es-MX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Antisubmarina</a:t>
                      </a:r>
                      <a:endParaRPr lang="es-CL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5925510"/>
                  </a:ext>
                </a:extLst>
              </a:tr>
              <a:tr h="8462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propósitos generales:  VC-1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Transporte</a:t>
                      </a:r>
                    </a:p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Búsqueda y rescate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7512030"/>
                  </a:ext>
                </a:extLst>
              </a:tr>
              <a:tr h="9435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instrucción:  VT-1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Entrenamiento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3162400"/>
                  </a:ext>
                </a:extLst>
              </a:tr>
              <a:tr h="9763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Helicópteros de ataque:  HA-1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39750" indent="0"/>
                      <a:r>
                        <a:rPr lang="es-MX" dirty="0" err="1" smtClean="0">
                          <a:solidFill>
                            <a:schemeClr val="tx1"/>
                          </a:solidFill>
                        </a:rPr>
                        <a:t>Antisuperficie</a:t>
                      </a:r>
                      <a:endParaRPr lang="es-MX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539750" indent="0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Antisubmarina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3890129"/>
                  </a:ext>
                </a:extLst>
              </a:tr>
              <a:tr h="10212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Helicópteros de propósitos generales:  HU-1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Transporte</a:t>
                      </a:r>
                    </a:p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Búsqueda y rescate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9603119"/>
                  </a:ext>
                </a:extLst>
              </a:tr>
            </a:tbl>
          </a:graphicData>
        </a:graphic>
      </p:graphicFrame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" t="15265" r="48874" b="60630"/>
          <a:stretch/>
        </p:blipFill>
        <p:spPr bwMode="auto">
          <a:xfrm>
            <a:off x="4536703" y="1908104"/>
            <a:ext cx="3433816" cy="81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7" t="42813" r="49055" b="41905"/>
          <a:stretch/>
        </p:blipFill>
        <p:spPr bwMode="auto">
          <a:xfrm>
            <a:off x="4013134" y="3907502"/>
            <a:ext cx="2400248" cy="70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" t="73538" r="75189" b="3708"/>
          <a:stretch/>
        </p:blipFill>
        <p:spPr bwMode="auto">
          <a:xfrm>
            <a:off x="5739286" y="4795016"/>
            <a:ext cx="1811049" cy="842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0" t="42251" r="74661" b="42942"/>
          <a:stretch/>
        </p:blipFill>
        <p:spPr bwMode="auto">
          <a:xfrm>
            <a:off x="5213258" y="2948589"/>
            <a:ext cx="1919480" cy="771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5" t="75267" r="53122" b="4323"/>
          <a:stretch/>
        </p:blipFill>
        <p:spPr bwMode="auto">
          <a:xfrm>
            <a:off x="6253611" y="5813045"/>
            <a:ext cx="1915369" cy="83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78698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478519"/>
              </p:ext>
            </p:extLst>
          </p:nvPr>
        </p:nvGraphicFramePr>
        <p:xfrm>
          <a:off x="410044" y="1269841"/>
          <a:ext cx="11286655" cy="5542837"/>
        </p:xfrm>
        <a:graphic>
          <a:graphicData uri="http://schemas.openxmlformats.org/drawingml/2006/table">
            <a:tbl>
              <a:tblPr/>
              <a:tblGrid>
                <a:gridCol w="11286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5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3600" b="1" kern="1200" dirty="0" smtClean="0">
                          <a:ln w="11430"/>
                          <a:solidFill>
                            <a:srgbClr val="FFFF00"/>
                          </a:solidFill>
                          <a:effectLst>
                            <a:outerShdw blurRad="50800" dist="39000" dir="5460000" algn="tl">
                              <a:srgbClr val="000000">
                                <a:alpha val="38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CUERPO DE INFANTERÍA DE MARINA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2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5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1 Brig.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Anfíbia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Expedicionaria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2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Batallones IM de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combate: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ALDEA - MILLER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2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Batallones IM de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apoyo: Apoyo de combate  HURTADO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                                             Apoyo logístico        </a:t>
                      </a: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OLAVE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983265"/>
            <a:ext cx="1919364" cy="241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139" y="1969174"/>
            <a:ext cx="3646959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098" y="1983265"/>
            <a:ext cx="3154003" cy="241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2" r="23711"/>
          <a:stretch/>
        </p:blipFill>
        <p:spPr bwMode="auto">
          <a:xfrm>
            <a:off x="9206102" y="1983264"/>
            <a:ext cx="2373392" cy="2443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Conector recto 1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035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767617"/>
              </p:ext>
            </p:extLst>
          </p:nvPr>
        </p:nvGraphicFramePr>
        <p:xfrm>
          <a:off x="342309" y="1117435"/>
          <a:ext cx="11714224" cy="5530645"/>
        </p:xfrm>
        <a:graphic>
          <a:graphicData uri="http://schemas.openxmlformats.org/drawingml/2006/table">
            <a:tbl>
              <a:tblPr/>
              <a:tblGrid>
                <a:gridCol w="3848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23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11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11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2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5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</a:rPr>
                        <a:t>AGRUP. BUZOS TÁCTICOS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</a:rPr>
                        <a:t>AGRUP. COMANDOS IM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  <a:ea typeface="+mn-ea"/>
                          <a:cs typeface="+mn-cs"/>
                        </a:rPr>
                        <a:t>GRUP. CONTRAMINADO NAVAL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1" name="40 Rectángulo"/>
          <p:cNvSpPr/>
          <p:nvPr/>
        </p:nvSpPr>
        <p:spPr>
          <a:xfrm>
            <a:off x="3390346" y="1233307"/>
            <a:ext cx="38354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FUERZAS ESPECIALES </a:t>
            </a:r>
            <a:endParaRPr lang="en-US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3"/>
          <a:stretch/>
        </p:blipFill>
        <p:spPr bwMode="auto">
          <a:xfrm>
            <a:off x="7987260" y="2469614"/>
            <a:ext cx="2451306" cy="184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8"/>
          <a:stretch/>
        </p:blipFill>
        <p:spPr bwMode="auto">
          <a:xfrm>
            <a:off x="10424036" y="2445272"/>
            <a:ext cx="1505497" cy="184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Conector recto 18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5" r="9029"/>
          <a:stretch/>
        </p:blipFill>
        <p:spPr bwMode="auto">
          <a:xfrm>
            <a:off x="422273" y="2427281"/>
            <a:ext cx="1976520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9"/>
          <a:stretch/>
        </p:blipFill>
        <p:spPr bwMode="auto">
          <a:xfrm>
            <a:off x="2304445" y="2452681"/>
            <a:ext cx="1795622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66"/>
          <a:stretch/>
        </p:blipFill>
        <p:spPr bwMode="auto">
          <a:xfrm>
            <a:off x="6174362" y="2503481"/>
            <a:ext cx="1750439" cy="185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 descr="C:\Users\polo\Desktop\comfues 2018\ffe9f814-3cf4-475f-9cf9-eae44cc9c211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5" r="35822" b="26935"/>
          <a:stretch/>
        </p:blipFill>
        <p:spPr bwMode="auto">
          <a:xfrm>
            <a:off x="4249208" y="2479138"/>
            <a:ext cx="2094486" cy="184308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8878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64 Rectángulo"/>
          <p:cNvSpPr/>
          <p:nvPr/>
        </p:nvSpPr>
        <p:spPr>
          <a:xfrm>
            <a:off x="2561472" y="795037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81" name="80 Grupo"/>
          <p:cNvGrpSpPr/>
          <p:nvPr/>
        </p:nvGrpSpPr>
        <p:grpSpPr>
          <a:xfrm>
            <a:off x="1136491" y="2006124"/>
            <a:ext cx="7095067" cy="1549872"/>
            <a:chOff x="1678379" y="2099261"/>
            <a:chExt cx="7095067" cy="1411199"/>
          </a:xfrm>
        </p:grpSpPr>
        <p:pic>
          <p:nvPicPr>
            <p:cNvPr id="8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2099261"/>
              <a:ext cx="7095067" cy="1411199"/>
            </a:xfrm>
            <a:prstGeom prst="rect">
              <a:avLst/>
            </a:prstGeom>
            <a:noFill/>
          </p:spPr>
        </p:pic>
        <p:grpSp>
          <p:nvGrpSpPr>
            <p:cNvPr id="72" name="71 Grupo"/>
            <p:cNvGrpSpPr/>
            <p:nvPr/>
          </p:nvGrpSpPr>
          <p:grpSpPr>
            <a:xfrm>
              <a:off x="1832457" y="2176787"/>
              <a:ext cx="6858470" cy="1322364"/>
              <a:chOff x="1832457" y="2176787"/>
              <a:chExt cx="6858470" cy="1322364"/>
            </a:xfrm>
          </p:grpSpPr>
          <p:pic>
            <p:nvPicPr>
              <p:cNvPr id="9" name="Picture 4" descr="C:\Documents and Settings\Administrador\Escritorio\Presentación Armada\img\despliegue-03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23410" y="2371573"/>
                <a:ext cx="2567517" cy="865188"/>
              </a:xfrm>
              <a:prstGeom prst="rect">
                <a:avLst/>
              </a:prstGeom>
              <a:noFill/>
            </p:spPr>
          </p:pic>
          <p:pic>
            <p:nvPicPr>
              <p:cNvPr id="14" name="Picture 6" descr="C:\Documents and Settings\Administrador\Escritorio\Presentación Armada\img\despliegue-05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489217" y="2176787"/>
                <a:ext cx="1937917" cy="1322364"/>
              </a:xfrm>
              <a:prstGeom prst="rect">
                <a:avLst/>
              </a:prstGeom>
              <a:noFill/>
            </p:spPr>
          </p:pic>
          <p:sp>
            <p:nvSpPr>
              <p:cNvPr id="21" name="2 Marcador de contenido"/>
              <p:cNvSpPr txBox="1">
                <a:spLocks/>
              </p:cNvSpPr>
              <p:nvPr/>
            </p:nvSpPr>
            <p:spPr>
              <a:xfrm>
                <a:off x="6797547" y="2406034"/>
                <a:ext cx="1714512" cy="73265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/>
                <a:r>
                  <a:rPr lang="es-ES" sz="1200" b="1" smtClean="0">
                    <a:solidFill>
                      <a:prstClr val="white"/>
                    </a:solidFill>
                    <a:latin typeface="Century Gothic" pitchFamily="34" charset="0"/>
                  </a:rPr>
                  <a:t>PRIMERA</a:t>
                </a:r>
                <a:endParaRPr lang="es-ES" sz="1200" b="1" dirty="0" smtClean="0">
                  <a:solidFill>
                    <a:prstClr val="white"/>
                  </a:solidFill>
                  <a:latin typeface="Century Gothic" pitchFamily="34" charset="0"/>
                </a:endParaRPr>
              </a:p>
              <a:p>
                <a:pPr algn="ctr"/>
                <a:r>
                  <a:rPr lang="es-ES" sz="12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ZONA NAVAL</a:t>
                </a:r>
              </a:p>
            </p:txBody>
          </p:sp>
          <p:pic>
            <p:nvPicPr>
              <p:cNvPr id="63" name="Picture 1467" descr="Image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832457" y="2394523"/>
                <a:ext cx="1672526" cy="928651"/>
              </a:xfrm>
              <a:prstGeom prst="rect">
                <a:avLst/>
              </a:prstGeom>
              <a:noFill/>
              <a:ln w="3175" algn="ctr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74" name="73 Grupo"/>
          <p:cNvGrpSpPr/>
          <p:nvPr/>
        </p:nvGrpSpPr>
        <p:grpSpPr>
          <a:xfrm>
            <a:off x="1136491" y="3229594"/>
            <a:ext cx="7095067" cy="1613339"/>
            <a:chOff x="1678379" y="3263462"/>
            <a:chExt cx="7095067" cy="1453983"/>
          </a:xfrm>
        </p:grpSpPr>
        <p:pic>
          <p:nvPicPr>
            <p:cNvPr id="6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3263462"/>
              <a:ext cx="7095067" cy="1453983"/>
            </a:xfrm>
            <a:prstGeom prst="rect">
              <a:avLst/>
            </a:prstGeom>
            <a:noFill/>
          </p:spPr>
        </p:pic>
        <p:pic>
          <p:nvPicPr>
            <p:cNvPr id="7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07632" y="3565667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5" name="Picture 7" descr="C:\Documents and Settings\Administrador\Escritorio\Presentación Armada\img\despliegue-06.png"/>
            <p:cNvPicPr>
              <a:picLocks noChangeAspect="1" noChangeArrowheads="1"/>
            </p:cNvPicPr>
            <p:nvPr/>
          </p:nvPicPr>
          <p:blipFill>
            <a:blip r:embed="rId6" cstate="print"/>
            <a:srcRect l="8395" r="14462"/>
            <a:stretch>
              <a:fillRect/>
            </a:stretch>
          </p:blipFill>
          <p:spPr bwMode="auto">
            <a:xfrm>
              <a:off x="3547603" y="3418250"/>
              <a:ext cx="1794934" cy="1249196"/>
            </a:xfrm>
            <a:prstGeom prst="rect">
              <a:avLst/>
            </a:prstGeom>
            <a:noFill/>
          </p:spPr>
        </p:pic>
        <p:sp>
          <p:nvSpPr>
            <p:cNvPr id="22" name="2 Marcador de contenido"/>
            <p:cNvSpPr txBox="1">
              <a:spLocks/>
            </p:cNvSpPr>
            <p:nvPr/>
          </p:nvSpPr>
          <p:spPr>
            <a:xfrm>
              <a:off x="6797547" y="3596931"/>
              <a:ext cx="1714512" cy="7462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SEGUNDA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64" name="Picture 42"/>
            <p:cNvPicPr>
              <a:picLocks noChangeAspect="1" noChangeArrowheads="1"/>
            </p:cNvPicPr>
            <p:nvPr/>
          </p:nvPicPr>
          <p:blipFill>
            <a:blip r:embed="rId7" cstate="print">
              <a:lum bright="-12000" contrast="30000"/>
            </a:blip>
            <a:srcRect/>
            <a:stretch>
              <a:fillRect/>
            </a:stretch>
          </p:blipFill>
          <p:spPr bwMode="auto">
            <a:xfrm>
              <a:off x="1790192" y="3492140"/>
              <a:ext cx="1672526" cy="91892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79" name="78 Grupo"/>
          <p:cNvGrpSpPr/>
          <p:nvPr/>
        </p:nvGrpSpPr>
        <p:grpSpPr>
          <a:xfrm>
            <a:off x="1136491" y="4541399"/>
            <a:ext cx="7095067" cy="1189038"/>
            <a:chOff x="1678379" y="4456729"/>
            <a:chExt cx="7095067" cy="1189038"/>
          </a:xfrm>
        </p:grpSpPr>
        <p:pic>
          <p:nvPicPr>
            <p:cNvPr id="4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4456729"/>
              <a:ext cx="7095067" cy="1189038"/>
            </a:xfrm>
            <a:prstGeom prst="rect">
              <a:avLst/>
            </a:prstGeom>
            <a:noFill/>
          </p:spPr>
        </p:pic>
        <p:pic>
          <p:nvPicPr>
            <p:cNvPr id="5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4647230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6" name="Picture 8" descr="C:\Documents and Settings\Administrador\Escritorio\Presentación Armada\img\despliegue-07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447978" y="4569036"/>
              <a:ext cx="1966384" cy="1047750"/>
            </a:xfrm>
            <a:prstGeom prst="rect">
              <a:avLst/>
            </a:prstGeom>
            <a:noFill/>
          </p:spPr>
        </p:pic>
        <p:sp>
          <p:nvSpPr>
            <p:cNvPr id="23" name="2 Marcador de contenido"/>
            <p:cNvSpPr txBox="1">
              <a:spLocks/>
            </p:cNvSpPr>
            <p:nvPr/>
          </p:nvSpPr>
          <p:spPr>
            <a:xfrm>
              <a:off x="6797547" y="4689762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QUINTA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5122" name="Picture 2" descr="http://valparaiso.cl/news/wp-content/uploads/2012/11/puntaangeles-500x375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5593" y="4527206"/>
              <a:ext cx="1672526" cy="959644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1" name="70 Grupo"/>
          <p:cNvGrpSpPr/>
          <p:nvPr/>
        </p:nvGrpSpPr>
        <p:grpSpPr>
          <a:xfrm>
            <a:off x="1119557" y="1089541"/>
            <a:ext cx="7095067" cy="1189038"/>
            <a:chOff x="1678379" y="1131876"/>
            <a:chExt cx="7095067" cy="1189038"/>
          </a:xfrm>
        </p:grpSpPr>
        <p:pic>
          <p:nvPicPr>
            <p:cNvPr id="11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1131876"/>
              <a:ext cx="7095067" cy="1189038"/>
            </a:xfrm>
            <a:prstGeom prst="rect">
              <a:avLst/>
            </a:prstGeom>
            <a:noFill/>
          </p:spPr>
        </p:pic>
        <p:pic>
          <p:nvPicPr>
            <p:cNvPr id="12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1322377"/>
              <a:ext cx="2567517" cy="865188"/>
            </a:xfrm>
            <a:prstGeom prst="rect">
              <a:avLst/>
            </a:prstGeom>
            <a:noFill/>
          </p:spPr>
        </p:pic>
        <p:sp>
          <p:nvSpPr>
            <p:cNvPr id="20" name="2 Marcador de contenido"/>
            <p:cNvSpPr txBox="1">
              <a:spLocks/>
            </p:cNvSpPr>
            <p:nvPr/>
          </p:nvSpPr>
          <p:spPr>
            <a:xfrm>
              <a:off x="6797547" y="1346190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CUARTA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62" name="Picture 18" descr="Collage PZM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15523" y="1263517"/>
              <a:ext cx="1672526" cy="917556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8" name="Imagen 67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8550" r="2699" b="18368"/>
            <a:stretch/>
          </p:blipFill>
          <p:spPr>
            <a:xfrm>
              <a:off x="3597323" y="1261665"/>
              <a:ext cx="1652756" cy="931025"/>
            </a:xfrm>
            <a:prstGeom prst="rect">
              <a:avLst/>
            </a:prstGeom>
          </p:spPr>
        </p:pic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8500422" y="951347"/>
            <a:ext cx="3691578" cy="5906653"/>
            <a:chOff x="8500422" y="951347"/>
            <a:chExt cx="3691578" cy="5906653"/>
          </a:xfrm>
        </p:grpSpPr>
        <p:pic>
          <p:nvPicPr>
            <p:cNvPr id="76" name="Imagen 75"/>
            <p:cNvPicPr>
              <a:picLocks noChangeAspect="1"/>
            </p:cNvPicPr>
            <p:nvPr/>
          </p:nvPicPr>
          <p:blipFill rotWithShape="1">
            <a:blip r:embed="rId14" cstate="print"/>
            <a:srcRect l="54108" t="10496" r="22150" b="9672"/>
            <a:stretch/>
          </p:blipFill>
          <p:spPr>
            <a:xfrm>
              <a:off x="9052577" y="951347"/>
              <a:ext cx="3139423" cy="5906653"/>
            </a:xfrm>
            <a:prstGeom prst="rect">
              <a:avLst/>
            </a:prstGeom>
          </p:spPr>
        </p:pic>
        <p:cxnSp>
          <p:nvCxnSpPr>
            <p:cNvPr id="32" name="31 Conector recto"/>
            <p:cNvCxnSpPr/>
            <p:nvPr/>
          </p:nvCxnSpPr>
          <p:spPr>
            <a:xfrm>
              <a:off x="9682687" y="1735315"/>
              <a:ext cx="712355" cy="1588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2 Marcador de contenido"/>
            <p:cNvSpPr txBox="1">
              <a:spLocks/>
            </p:cNvSpPr>
            <p:nvPr/>
          </p:nvSpPr>
          <p:spPr>
            <a:xfrm>
              <a:off x="10395039" y="166659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Iquique</a:t>
              </a:r>
            </a:p>
          </p:txBody>
        </p:sp>
        <p:cxnSp>
          <p:nvCxnSpPr>
            <p:cNvPr id="40" name="39 Conector recto"/>
            <p:cNvCxnSpPr/>
            <p:nvPr/>
          </p:nvCxnSpPr>
          <p:spPr>
            <a:xfrm>
              <a:off x="9396935" y="3114466"/>
              <a:ext cx="998107" cy="4264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2 Marcador de contenido"/>
            <p:cNvSpPr txBox="1">
              <a:spLocks/>
            </p:cNvSpPr>
            <p:nvPr/>
          </p:nvSpPr>
          <p:spPr>
            <a:xfrm>
              <a:off x="10395039" y="3048416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Valparaíso</a:t>
              </a:r>
            </a:p>
          </p:txBody>
        </p:sp>
        <p:cxnSp>
          <p:nvCxnSpPr>
            <p:cNvPr id="44" name="43 Conector recto"/>
            <p:cNvCxnSpPr/>
            <p:nvPr/>
          </p:nvCxnSpPr>
          <p:spPr>
            <a:xfrm>
              <a:off x="9396935" y="3611650"/>
              <a:ext cx="998107" cy="4264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2 Marcador de contenido"/>
            <p:cNvSpPr txBox="1">
              <a:spLocks/>
            </p:cNvSpPr>
            <p:nvPr/>
          </p:nvSpPr>
          <p:spPr>
            <a:xfrm>
              <a:off x="10395039" y="354560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Talcahuano</a:t>
              </a:r>
            </a:p>
          </p:txBody>
        </p:sp>
        <p:cxnSp>
          <p:nvCxnSpPr>
            <p:cNvPr id="48" name="47 Conector recto"/>
            <p:cNvCxnSpPr/>
            <p:nvPr/>
          </p:nvCxnSpPr>
          <p:spPr>
            <a:xfrm>
              <a:off x="9301686" y="4203839"/>
              <a:ext cx="1093357" cy="12567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2 Marcador de contenido"/>
            <p:cNvSpPr txBox="1">
              <a:spLocks/>
            </p:cNvSpPr>
            <p:nvPr/>
          </p:nvSpPr>
          <p:spPr>
            <a:xfrm>
              <a:off x="10395039" y="4146047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Puerto Montt</a:t>
              </a:r>
            </a:p>
          </p:txBody>
        </p:sp>
        <p:cxnSp>
          <p:nvCxnSpPr>
            <p:cNvPr id="54" name="53 Conector recto"/>
            <p:cNvCxnSpPr/>
            <p:nvPr/>
          </p:nvCxnSpPr>
          <p:spPr>
            <a:xfrm>
              <a:off x="9301686" y="5871361"/>
              <a:ext cx="1093357" cy="12567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2 Marcador de contenido"/>
            <p:cNvSpPr txBox="1">
              <a:spLocks/>
            </p:cNvSpPr>
            <p:nvPr/>
          </p:nvSpPr>
          <p:spPr>
            <a:xfrm>
              <a:off x="10395039" y="5813569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Punta Arenas</a:t>
              </a:r>
            </a:p>
          </p:txBody>
        </p:sp>
        <p:pic>
          <p:nvPicPr>
            <p:cNvPr id="60" name="Picture 2" descr="C:\Documents and Settings\Administrador\Escritorio\Presentación Armada\img\despliegue-09.pn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8500422" y="1372944"/>
              <a:ext cx="1576917" cy="5467350"/>
            </a:xfrm>
            <a:prstGeom prst="rect">
              <a:avLst/>
            </a:prstGeom>
            <a:noFill/>
          </p:spPr>
        </p:pic>
        <p:sp>
          <p:nvSpPr>
            <p:cNvPr id="3" name="Rectángulo 2"/>
            <p:cNvSpPr/>
            <p:nvPr/>
          </p:nvSpPr>
          <p:spPr>
            <a:xfrm>
              <a:off x="8623157" y="6195708"/>
              <a:ext cx="741907" cy="662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80" name="79 Grupo"/>
          <p:cNvGrpSpPr/>
          <p:nvPr/>
        </p:nvGrpSpPr>
        <p:grpSpPr>
          <a:xfrm>
            <a:off x="1187293" y="5510472"/>
            <a:ext cx="7095067" cy="1347528"/>
            <a:chOff x="1678379" y="5510472"/>
            <a:chExt cx="7095067" cy="1347528"/>
          </a:xfrm>
        </p:grpSpPr>
        <p:pic>
          <p:nvPicPr>
            <p:cNvPr id="17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5510472"/>
              <a:ext cx="7095067" cy="1347528"/>
            </a:xfrm>
            <a:prstGeom prst="rect">
              <a:avLst/>
            </a:prstGeom>
            <a:noFill/>
          </p:spPr>
        </p:pic>
        <p:pic>
          <p:nvPicPr>
            <p:cNvPr id="5124" name="Picture 4" descr="https://prensaantartica.files.wordpress.com/2013/02/img-1-15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9391" y="5679199"/>
              <a:ext cx="1672526" cy="9946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5700973"/>
              <a:ext cx="2567517" cy="865188"/>
            </a:xfrm>
            <a:prstGeom prst="rect">
              <a:avLst/>
            </a:prstGeom>
            <a:noFill/>
          </p:spPr>
        </p:pic>
        <p:sp>
          <p:nvSpPr>
            <p:cNvPr id="24" name="2 Marcador de contenido"/>
            <p:cNvSpPr txBox="1">
              <a:spLocks/>
            </p:cNvSpPr>
            <p:nvPr/>
          </p:nvSpPr>
          <p:spPr>
            <a:xfrm>
              <a:off x="6797547" y="5740066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TERCERA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cxnSp>
        <p:nvCxnSpPr>
          <p:cNvPr id="83" name="82 Conector recto de flecha"/>
          <p:cNvCxnSpPr/>
          <p:nvPr/>
        </p:nvCxnSpPr>
        <p:spPr>
          <a:xfrm>
            <a:off x="8009467" y="1676400"/>
            <a:ext cx="1600200" cy="228600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84 Conector recto de flecha"/>
          <p:cNvCxnSpPr>
            <a:stCxn id="21" idx="3"/>
          </p:cNvCxnSpPr>
          <p:nvPr/>
        </p:nvCxnSpPr>
        <p:spPr>
          <a:xfrm>
            <a:off x="7970171" y="2745366"/>
            <a:ext cx="1383379" cy="74034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 de flecha"/>
          <p:cNvCxnSpPr/>
          <p:nvPr/>
        </p:nvCxnSpPr>
        <p:spPr>
          <a:xfrm flipV="1">
            <a:off x="7890933" y="3505200"/>
            <a:ext cx="1348317" cy="550333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88 Conector recto de flecha"/>
          <p:cNvCxnSpPr/>
          <p:nvPr/>
        </p:nvCxnSpPr>
        <p:spPr>
          <a:xfrm flipV="1">
            <a:off x="7992512" y="4224867"/>
            <a:ext cx="1261555" cy="766233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90 Conector recto de flecha"/>
          <p:cNvCxnSpPr>
            <a:stCxn id="24" idx="3"/>
          </p:cNvCxnSpPr>
          <p:nvPr/>
        </p:nvCxnSpPr>
        <p:spPr>
          <a:xfrm flipV="1">
            <a:off x="8020973" y="5892800"/>
            <a:ext cx="1461694" cy="204456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Imagen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0" r="17433"/>
          <a:stretch>
            <a:fillRect/>
          </a:stretch>
        </p:blipFill>
        <p:spPr>
          <a:xfrm>
            <a:off x="2997245" y="5647267"/>
            <a:ext cx="1583664" cy="104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64 Rectángulo"/>
          <p:cNvSpPr/>
          <p:nvPr/>
        </p:nvSpPr>
        <p:spPr>
          <a:xfrm>
            <a:off x="3162627" y="549504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80 Grupo"/>
          <p:cNvGrpSpPr/>
          <p:nvPr/>
        </p:nvGrpSpPr>
        <p:grpSpPr>
          <a:xfrm>
            <a:off x="812800" y="687385"/>
            <a:ext cx="7952363" cy="2793996"/>
            <a:chOff x="858790" y="1003961"/>
            <a:chExt cx="7952363" cy="2544016"/>
          </a:xfrm>
        </p:grpSpPr>
        <p:pic>
          <p:nvPicPr>
            <p:cNvPr id="8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 l="2005"/>
            <a:stretch>
              <a:fillRect/>
            </a:stretch>
          </p:blipFill>
          <p:spPr bwMode="auto">
            <a:xfrm>
              <a:off x="926523" y="1003961"/>
              <a:ext cx="7884630" cy="254401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" name="71 Grupo"/>
            <p:cNvGrpSpPr/>
            <p:nvPr/>
          </p:nvGrpSpPr>
          <p:grpSpPr>
            <a:xfrm>
              <a:off x="858790" y="1369230"/>
              <a:ext cx="7755937" cy="1988112"/>
              <a:chOff x="858790" y="1369230"/>
              <a:chExt cx="7755937" cy="1988112"/>
            </a:xfrm>
          </p:grpSpPr>
          <p:pic>
            <p:nvPicPr>
              <p:cNvPr id="9" name="Picture 4" descr="C:\Documents and Settings\Administrador\Escritorio\Presentación Armada\img\despliegue-03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047210" y="2109463"/>
                <a:ext cx="2567517" cy="86518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" name="Picture 6" descr="C:\Documents and Settings\Administrador\Escritorio\Presentación Armada\img\despliegue-05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858790" y="2207647"/>
                <a:ext cx="1684867" cy="114969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" name="2 Marcador de contenido"/>
              <p:cNvSpPr txBox="1">
                <a:spLocks/>
              </p:cNvSpPr>
              <p:nvPr/>
            </p:nvSpPr>
            <p:spPr>
              <a:xfrm>
                <a:off x="6704410" y="2097681"/>
                <a:ext cx="1714512" cy="732654"/>
              </a:xfrm>
              <a:prstGeom prst="rect">
                <a:avLst/>
              </a:prstGeom>
              <a:ln>
                <a:noFill/>
              </a:ln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/>
                <a:r>
                  <a:rPr lang="es-ES" sz="16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PRIMERA</a:t>
                </a:r>
              </a:p>
              <a:p>
                <a:pPr algn="ctr"/>
                <a:r>
                  <a:rPr lang="es-ES" sz="16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ZONA NAVAL</a:t>
                </a:r>
              </a:p>
            </p:txBody>
          </p:sp>
          <p:sp>
            <p:nvSpPr>
              <p:cNvPr id="26" name="2 Marcador de contenido"/>
              <p:cNvSpPr txBox="1">
                <a:spLocks/>
              </p:cNvSpPr>
              <p:nvPr/>
            </p:nvSpPr>
            <p:spPr>
              <a:xfrm>
                <a:off x="2702926" y="1575474"/>
                <a:ext cx="3381555" cy="1356353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·  </a:t>
                </a:r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Escuadra</a:t>
                </a:r>
              </a:p>
              <a:p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·  Aviación Naval</a:t>
                </a:r>
              </a:p>
              <a:p>
                <a:pPr marL="84138" indent="-84138"/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·  Brigada Anfibia Expedicionaria.</a:t>
                </a:r>
              </a:p>
              <a:p>
                <a:pPr marL="84138" indent="-84138"/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.  Comando de Fuerzas Especiales</a:t>
                </a:r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Unidades marítimas y auxiliares.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Gobernaciones </a:t>
                </a:r>
                <a:r>
                  <a:rPr lang="es-ES" sz="1100" b="1" dirty="0">
                    <a:solidFill>
                      <a:srgbClr val="002060"/>
                    </a:solidFill>
                    <a:latin typeface="Century Gothic" pitchFamily="34" charset="0"/>
                  </a:rPr>
                  <a:t>y capitanías de </a:t>
                </a:r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puerto.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Centro de Abastecimiento (V</a:t>
                </a:r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)</a:t>
                </a:r>
                <a:endParaRPr lang="es-ES" sz="1100" b="1" dirty="0">
                  <a:solidFill>
                    <a:srgbClr val="002060"/>
                  </a:solidFill>
                  <a:latin typeface="Century Gothic" pitchFamily="34" charset="0"/>
                </a:endParaRP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·  </a:t>
                </a:r>
                <a:r>
                  <a:rPr lang="es-ES" sz="1100" b="1" dirty="0" err="1" smtClean="0">
                    <a:latin typeface="Century Gothic" pitchFamily="34" charset="0"/>
                  </a:rPr>
                  <a:t>Asmar</a:t>
                </a:r>
                <a:r>
                  <a:rPr lang="es-ES" sz="1100" b="1" dirty="0" smtClean="0">
                    <a:latin typeface="Century Gothic" pitchFamily="34" charset="0"/>
                  </a:rPr>
                  <a:t> (V.)</a:t>
                </a:r>
              </a:p>
            </p:txBody>
          </p:sp>
          <p:pic>
            <p:nvPicPr>
              <p:cNvPr id="63" name="Picture 1467" descr="Image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901123" y="1369230"/>
                <a:ext cx="1519389" cy="843625"/>
              </a:xfrm>
              <a:prstGeom prst="rect">
                <a:avLst/>
              </a:prstGeom>
              <a:noFill/>
              <a:ln w="3175" algn="ctr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13" name="73 Grupo"/>
          <p:cNvGrpSpPr/>
          <p:nvPr/>
        </p:nvGrpSpPr>
        <p:grpSpPr>
          <a:xfrm>
            <a:off x="933257" y="3026396"/>
            <a:ext cx="8322907" cy="2322462"/>
            <a:chOff x="1144923" y="3263461"/>
            <a:chExt cx="8322907" cy="2093062"/>
          </a:xfrm>
        </p:grpSpPr>
        <p:pic>
          <p:nvPicPr>
            <p:cNvPr id="6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3263461"/>
              <a:ext cx="7789451" cy="2093062"/>
            </a:xfrm>
            <a:prstGeom prst="rect">
              <a:avLst/>
            </a:prstGeom>
            <a:noFill/>
          </p:spPr>
        </p:pic>
        <p:pic>
          <p:nvPicPr>
            <p:cNvPr id="7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07632" y="3721152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5" name="Picture 7" descr="C:\Documents and Settings\Administrador\Escritorio\Presentación Armada\img\despliegue-06.png"/>
            <p:cNvPicPr>
              <a:picLocks noChangeAspect="1" noChangeArrowheads="1"/>
            </p:cNvPicPr>
            <p:nvPr/>
          </p:nvPicPr>
          <p:blipFill>
            <a:blip r:embed="rId6" cstate="print"/>
            <a:srcRect l="8395" r="14462"/>
            <a:stretch>
              <a:fillRect/>
            </a:stretch>
          </p:blipFill>
          <p:spPr bwMode="auto">
            <a:xfrm>
              <a:off x="1144923" y="4229590"/>
              <a:ext cx="1436298" cy="999600"/>
            </a:xfrm>
            <a:prstGeom prst="rect">
              <a:avLst/>
            </a:prstGeom>
            <a:noFill/>
          </p:spPr>
        </p:pic>
        <p:sp>
          <p:nvSpPr>
            <p:cNvPr id="22" name="2 Marcador de contenido"/>
            <p:cNvSpPr txBox="1">
              <a:spLocks/>
            </p:cNvSpPr>
            <p:nvPr/>
          </p:nvSpPr>
          <p:spPr>
            <a:xfrm>
              <a:off x="6746267" y="3714261"/>
              <a:ext cx="1714512" cy="7462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SEGUNDA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sp>
          <p:nvSpPr>
            <p:cNvPr id="27" name="2 Marcador de contenido"/>
            <p:cNvSpPr txBox="1">
              <a:spLocks/>
            </p:cNvSpPr>
            <p:nvPr/>
          </p:nvSpPr>
          <p:spPr>
            <a:xfrm>
              <a:off x="2902789" y="3532249"/>
              <a:ext cx="3315837" cy="150552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 </a:t>
              </a:r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Fuerza de Submarinos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·  Comando Anfibio y transportes navales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 </a:t>
              </a:r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Batallón  Infantería de Marina.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Destacamento de Aviación Naval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Unidades marítimas y auxiliares.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Gobernaciones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Centro de Abastecimiento (T)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latin typeface="Century Gothic" pitchFamily="34" charset="0"/>
                </a:rPr>
                <a:t>·  </a:t>
              </a:r>
              <a:r>
                <a:rPr lang="es-ES" sz="1100" b="1" dirty="0" err="1" smtClean="0">
                  <a:latin typeface="Century Gothic" pitchFamily="34" charset="0"/>
                </a:rPr>
                <a:t>Asmar</a:t>
              </a:r>
              <a:r>
                <a:rPr lang="es-ES" sz="1100" b="1" dirty="0" smtClean="0">
                  <a:latin typeface="Century Gothic" pitchFamily="34" charset="0"/>
                </a:rPr>
                <a:t> (T.)</a:t>
              </a:r>
            </a:p>
          </p:txBody>
        </p:sp>
        <p:pic>
          <p:nvPicPr>
            <p:cNvPr id="64" name="Picture 42"/>
            <p:cNvPicPr>
              <a:picLocks noChangeAspect="1" noChangeArrowheads="1"/>
            </p:cNvPicPr>
            <p:nvPr/>
          </p:nvPicPr>
          <p:blipFill>
            <a:blip r:embed="rId7" cstate="print">
              <a:lum bright="-12000" contrast="30000"/>
            </a:blip>
            <a:srcRect/>
            <a:stretch>
              <a:fillRect/>
            </a:stretch>
          </p:blipFill>
          <p:spPr bwMode="auto">
            <a:xfrm>
              <a:off x="1172542" y="3442309"/>
              <a:ext cx="1442229" cy="7923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78 Grupo"/>
          <p:cNvGrpSpPr/>
          <p:nvPr/>
        </p:nvGrpSpPr>
        <p:grpSpPr>
          <a:xfrm>
            <a:off x="781655" y="5078495"/>
            <a:ext cx="7971202" cy="1779505"/>
            <a:chOff x="793778" y="4676861"/>
            <a:chExt cx="7971202" cy="1779505"/>
          </a:xfrm>
        </p:grpSpPr>
        <p:pic>
          <p:nvPicPr>
            <p:cNvPr id="4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 l="3068"/>
            <a:stretch>
              <a:fillRect/>
            </a:stretch>
          </p:blipFill>
          <p:spPr bwMode="auto">
            <a:xfrm>
              <a:off x="892656" y="4676861"/>
              <a:ext cx="7872324" cy="1779505"/>
            </a:xfrm>
            <a:prstGeom prst="rect">
              <a:avLst/>
            </a:prstGeom>
            <a:noFill/>
          </p:spPr>
        </p:pic>
        <p:pic>
          <p:nvPicPr>
            <p:cNvPr id="5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3343" y="5087496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6" name="Picture 8" descr="C:\Documents and Settings\Administrador\Escritorio\Presentación Armada\img\despliegue-07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3778" y="5584179"/>
              <a:ext cx="1604513" cy="854934"/>
            </a:xfrm>
            <a:prstGeom prst="rect">
              <a:avLst/>
            </a:prstGeom>
            <a:noFill/>
          </p:spPr>
        </p:pic>
        <p:sp>
          <p:nvSpPr>
            <p:cNvPr id="23" name="2 Marcador de contenido"/>
            <p:cNvSpPr txBox="1">
              <a:spLocks/>
            </p:cNvSpPr>
            <p:nvPr/>
          </p:nvSpPr>
          <p:spPr>
            <a:xfrm>
              <a:off x="6601212" y="5103830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QUINTA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sp>
          <p:nvSpPr>
            <p:cNvPr id="28" name="2 Marcador de contenido"/>
            <p:cNvSpPr txBox="1">
              <a:spLocks/>
            </p:cNvSpPr>
            <p:nvPr/>
          </p:nvSpPr>
          <p:spPr>
            <a:xfrm>
              <a:off x="2677048" y="5115740"/>
              <a:ext cx="3338422" cy="100419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Unidades 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marítimas, 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auxiliares.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Destacamento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de Aviación Naval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Gobernaciones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</p:txBody>
        </p:sp>
        <p:pic>
          <p:nvPicPr>
            <p:cNvPr id="5122" name="Picture 2" descr="http://valparaiso.cl/news/wp-content/uploads/2012/11/puntaangeles-500x375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8668" y="4770010"/>
              <a:ext cx="1414732" cy="81173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</a:t>
            </a:r>
            <a:r>
              <a:rPr lang="es-ES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ORGAIZACIÓN</a:t>
            </a:r>
            <a:endParaRPr lang="es-ES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6" name="Grupo 12"/>
          <p:cNvGrpSpPr/>
          <p:nvPr/>
        </p:nvGrpSpPr>
        <p:grpSpPr>
          <a:xfrm>
            <a:off x="8511510" y="951347"/>
            <a:ext cx="3324889" cy="5906653"/>
            <a:chOff x="8448944" y="951347"/>
            <a:chExt cx="3324889" cy="5906653"/>
          </a:xfrm>
        </p:grpSpPr>
        <p:pic>
          <p:nvPicPr>
            <p:cNvPr id="76" name="Imagen 75"/>
            <p:cNvPicPr>
              <a:picLocks noChangeAspect="1"/>
            </p:cNvPicPr>
            <p:nvPr/>
          </p:nvPicPr>
          <p:blipFill rotWithShape="1">
            <a:blip r:embed="rId12" cstate="print"/>
            <a:srcRect l="54108" t="10496" r="22150" b="9672"/>
            <a:stretch/>
          </p:blipFill>
          <p:spPr>
            <a:xfrm>
              <a:off x="8448944" y="951347"/>
              <a:ext cx="3324889" cy="5906653"/>
            </a:xfrm>
            <a:prstGeom prst="rect">
              <a:avLst/>
            </a:prstGeom>
          </p:spPr>
        </p:pic>
        <p:cxnSp>
          <p:nvCxnSpPr>
            <p:cNvPr id="36" name="35 Conector recto"/>
            <p:cNvCxnSpPr/>
            <p:nvPr/>
          </p:nvCxnSpPr>
          <p:spPr>
            <a:xfrm>
              <a:off x="9682687" y="2552088"/>
              <a:ext cx="712355" cy="1588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2 Marcador de contenido"/>
            <p:cNvSpPr txBox="1">
              <a:spLocks/>
            </p:cNvSpPr>
            <p:nvPr/>
          </p:nvSpPr>
          <p:spPr>
            <a:xfrm>
              <a:off x="10395039" y="2483362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Caldera</a:t>
              </a:r>
            </a:p>
          </p:txBody>
        </p:sp>
        <p:cxnSp>
          <p:nvCxnSpPr>
            <p:cNvPr id="38" name="37 Conector recto"/>
            <p:cNvCxnSpPr/>
            <p:nvPr/>
          </p:nvCxnSpPr>
          <p:spPr>
            <a:xfrm>
              <a:off x="9396935" y="2919155"/>
              <a:ext cx="998107" cy="4264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2 Marcador de contenido"/>
            <p:cNvSpPr txBox="1">
              <a:spLocks/>
            </p:cNvSpPr>
            <p:nvPr/>
          </p:nvSpPr>
          <p:spPr>
            <a:xfrm>
              <a:off x="10395039" y="2853105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Coquimbo</a:t>
              </a:r>
            </a:p>
          </p:txBody>
        </p:sp>
        <p:cxnSp>
          <p:nvCxnSpPr>
            <p:cNvPr id="40" name="39 Conector recto"/>
            <p:cNvCxnSpPr/>
            <p:nvPr/>
          </p:nvCxnSpPr>
          <p:spPr>
            <a:xfrm>
              <a:off x="9396935" y="3114466"/>
              <a:ext cx="998107" cy="4264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2 Marcador de contenido"/>
            <p:cNvSpPr txBox="1">
              <a:spLocks/>
            </p:cNvSpPr>
            <p:nvPr/>
          </p:nvSpPr>
          <p:spPr>
            <a:xfrm>
              <a:off x="10395039" y="3048416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Valparaíso</a:t>
              </a:r>
            </a:p>
          </p:txBody>
        </p:sp>
        <p:cxnSp>
          <p:nvCxnSpPr>
            <p:cNvPr id="42" name="41 Conector recto"/>
            <p:cNvCxnSpPr/>
            <p:nvPr/>
          </p:nvCxnSpPr>
          <p:spPr>
            <a:xfrm>
              <a:off x="9396935" y="3224766"/>
              <a:ext cx="998107" cy="4264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2 Marcador de contenido"/>
            <p:cNvSpPr txBox="1">
              <a:spLocks/>
            </p:cNvSpPr>
            <p:nvPr/>
          </p:nvSpPr>
          <p:spPr>
            <a:xfrm>
              <a:off x="10395039" y="3192900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San Antonio</a:t>
              </a:r>
            </a:p>
          </p:txBody>
        </p:sp>
        <p:cxnSp>
          <p:nvCxnSpPr>
            <p:cNvPr id="44" name="43 Conector recto"/>
            <p:cNvCxnSpPr/>
            <p:nvPr/>
          </p:nvCxnSpPr>
          <p:spPr>
            <a:xfrm>
              <a:off x="9396935" y="3611650"/>
              <a:ext cx="998107" cy="4264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2 Marcador de contenido"/>
            <p:cNvSpPr txBox="1">
              <a:spLocks/>
            </p:cNvSpPr>
            <p:nvPr/>
          </p:nvSpPr>
          <p:spPr>
            <a:xfrm>
              <a:off x="10395039" y="354560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Talcahuano</a:t>
              </a:r>
            </a:p>
          </p:txBody>
        </p:sp>
        <p:cxnSp>
          <p:nvCxnSpPr>
            <p:cNvPr id="46" name="45 Conector recto"/>
            <p:cNvCxnSpPr/>
            <p:nvPr/>
          </p:nvCxnSpPr>
          <p:spPr>
            <a:xfrm>
              <a:off x="9301686" y="3819007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2 Marcador de contenido"/>
            <p:cNvSpPr txBox="1">
              <a:spLocks/>
            </p:cNvSpPr>
            <p:nvPr/>
          </p:nvSpPr>
          <p:spPr>
            <a:xfrm>
              <a:off x="10395039" y="3761251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chemeClr val="bg1">
                      <a:lumMod val="50000"/>
                    </a:schemeClr>
                  </a:solidFill>
                </a:rPr>
                <a:t>Valdivia</a:t>
              </a:r>
            </a:p>
          </p:txBody>
        </p:sp>
        <p:cxnSp>
          <p:nvCxnSpPr>
            <p:cNvPr id="48" name="47 Conector recto"/>
            <p:cNvCxnSpPr/>
            <p:nvPr/>
          </p:nvCxnSpPr>
          <p:spPr>
            <a:xfrm>
              <a:off x="9301686" y="4203839"/>
              <a:ext cx="1093357" cy="12567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2 Marcador de contenido"/>
            <p:cNvSpPr txBox="1">
              <a:spLocks/>
            </p:cNvSpPr>
            <p:nvPr/>
          </p:nvSpPr>
          <p:spPr>
            <a:xfrm>
              <a:off x="10395039" y="4146047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Puerto Montt</a:t>
              </a:r>
            </a:p>
          </p:txBody>
        </p:sp>
        <p:cxnSp>
          <p:nvCxnSpPr>
            <p:cNvPr id="50" name="49 Conector recto"/>
            <p:cNvCxnSpPr/>
            <p:nvPr/>
          </p:nvCxnSpPr>
          <p:spPr>
            <a:xfrm>
              <a:off x="9301686" y="4361743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2 Marcador de contenido"/>
            <p:cNvSpPr txBox="1">
              <a:spLocks/>
            </p:cNvSpPr>
            <p:nvPr/>
          </p:nvSpPr>
          <p:spPr>
            <a:xfrm>
              <a:off x="10395039" y="4303951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Castro</a:t>
              </a:r>
            </a:p>
          </p:txBody>
        </p:sp>
        <p:cxnSp>
          <p:nvCxnSpPr>
            <p:cNvPr id="52" name="51 Conector recto"/>
            <p:cNvCxnSpPr/>
            <p:nvPr/>
          </p:nvCxnSpPr>
          <p:spPr>
            <a:xfrm>
              <a:off x="9301686" y="4702775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2 Marcador de contenido"/>
            <p:cNvSpPr txBox="1">
              <a:spLocks/>
            </p:cNvSpPr>
            <p:nvPr/>
          </p:nvSpPr>
          <p:spPr>
            <a:xfrm>
              <a:off x="10395039" y="4644983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Puerto Aysén</a:t>
              </a:r>
            </a:p>
          </p:txBody>
        </p:sp>
        <p:pic>
          <p:nvPicPr>
            <p:cNvPr id="60" name="Picture 2" descr="C:\Documents and Settings\Administrador\Escritorio\Presentación Armada\img\despliegue-09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8500422" y="1372944"/>
              <a:ext cx="1576917" cy="5467350"/>
            </a:xfrm>
            <a:prstGeom prst="rect">
              <a:avLst/>
            </a:prstGeom>
            <a:noFill/>
          </p:spPr>
        </p:pic>
        <p:sp>
          <p:nvSpPr>
            <p:cNvPr id="3" name="Rectángulo 2"/>
            <p:cNvSpPr/>
            <p:nvPr/>
          </p:nvSpPr>
          <p:spPr>
            <a:xfrm>
              <a:off x="8623157" y="6195708"/>
              <a:ext cx="741907" cy="662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85" name="84 Conector recto de flecha"/>
          <p:cNvCxnSpPr/>
          <p:nvPr/>
        </p:nvCxnSpPr>
        <p:spPr>
          <a:xfrm>
            <a:off x="8384875" y="2441275"/>
            <a:ext cx="968675" cy="378125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 de flecha"/>
          <p:cNvCxnSpPr/>
          <p:nvPr/>
        </p:nvCxnSpPr>
        <p:spPr>
          <a:xfrm flipV="1">
            <a:off x="8315864" y="3572933"/>
            <a:ext cx="963603" cy="352087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88 Conector recto de flecha"/>
          <p:cNvCxnSpPr/>
          <p:nvPr/>
        </p:nvCxnSpPr>
        <p:spPr>
          <a:xfrm rot="5400000" flipH="1" flipV="1">
            <a:off x="7929036" y="4618569"/>
            <a:ext cx="1718735" cy="948265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79 Grupo"/>
          <p:cNvGrpSpPr/>
          <p:nvPr/>
        </p:nvGrpSpPr>
        <p:grpSpPr>
          <a:xfrm>
            <a:off x="155277" y="3981235"/>
            <a:ext cx="9911748" cy="1701800"/>
            <a:chOff x="-539897" y="5401182"/>
            <a:chExt cx="8742671" cy="1347528"/>
          </a:xfrm>
        </p:grpSpPr>
        <p:pic>
          <p:nvPicPr>
            <p:cNvPr id="17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07707" y="5401182"/>
              <a:ext cx="7095067" cy="1347528"/>
            </a:xfrm>
            <a:prstGeom prst="rect">
              <a:avLst/>
            </a:prstGeom>
            <a:noFill/>
          </p:spPr>
        </p:pic>
        <p:sp>
          <p:nvSpPr>
            <p:cNvPr id="29" name="2 Marcador de contenido"/>
            <p:cNvSpPr txBox="1">
              <a:spLocks/>
            </p:cNvSpPr>
            <p:nvPr/>
          </p:nvSpPr>
          <p:spPr>
            <a:xfrm>
              <a:off x="2885442" y="5582079"/>
              <a:ext cx="2669906" cy="983608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Lanchas de acción marítima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Unidades marítimas y auxiliares.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Infantería de Marina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de Aviación Naval.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Gobernaciones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Centro de Abastecimiento (M)</a:t>
              </a:r>
              <a:endParaRPr lang="es-ES" sz="1100" b="1" dirty="0">
                <a:solidFill>
                  <a:srgbClr val="000099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 err="1" smtClean="0">
                  <a:solidFill>
                    <a:srgbClr val="000099"/>
                  </a:solidFill>
                  <a:latin typeface="Century Gothic" pitchFamily="34" charset="0"/>
                </a:rPr>
                <a:t>Asmar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 (M.)</a:t>
              </a:r>
            </a:p>
          </p:txBody>
        </p:sp>
        <p:pic>
          <p:nvPicPr>
            <p:cNvPr id="5124" name="Picture 4" descr="https://prensaantartica.files.wordpress.com/2013/02/img-1-1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39897" y="5568843"/>
              <a:ext cx="1672526" cy="9946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71423" y="5722957"/>
              <a:ext cx="2261036" cy="865188"/>
            </a:xfrm>
            <a:prstGeom prst="rect">
              <a:avLst/>
            </a:prstGeom>
            <a:noFill/>
          </p:spPr>
        </p:pic>
        <p:sp>
          <p:nvSpPr>
            <p:cNvPr id="24" name="2 Marcador de contenido"/>
            <p:cNvSpPr txBox="1">
              <a:spLocks/>
            </p:cNvSpPr>
            <p:nvPr/>
          </p:nvSpPr>
          <p:spPr>
            <a:xfrm>
              <a:off x="5905818" y="5686939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TERCERA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sp>
        <p:nvSpPr>
          <p:cNvPr id="65" name="64 Rectángulo"/>
          <p:cNvSpPr/>
          <p:nvPr/>
        </p:nvSpPr>
        <p:spPr>
          <a:xfrm>
            <a:off x="3103360" y="795037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1" name="70 Grupo"/>
          <p:cNvGrpSpPr/>
          <p:nvPr/>
        </p:nvGrpSpPr>
        <p:grpSpPr>
          <a:xfrm>
            <a:off x="45990" y="1089541"/>
            <a:ext cx="9733011" cy="1814526"/>
            <a:chOff x="45990" y="1131876"/>
            <a:chExt cx="8727457" cy="1189038"/>
          </a:xfrm>
        </p:grpSpPr>
        <p:pic>
          <p:nvPicPr>
            <p:cNvPr id="11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1131876"/>
              <a:ext cx="7095068" cy="1189038"/>
            </a:xfrm>
            <a:prstGeom prst="rect">
              <a:avLst/>
            </a:prstGeom>
            <a:noFill/>
          </p:spPr>
        </p:pic>
        <p:sp>
          <p:nvSpPr>
            <p:cNvPr id="25" name="2 Marcador de contenido"/>
            <p:cNvSpPr txBox="1">
              <a:spLocks/>
            </p:cNvSpPr>
            <p:nvPr/>
          </p:nvSpPr>
          <p:spPr>
            <a:xfrm>
              <a:off x="3493126" y="1274903"/>
              <a:ext cx="2778651" cy="8921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· Lanchas 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de acción marítima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</a:t>
              </a:r>
              <a:endParaRPr lang="es-ES" sz="1100" b="1" dirty="0" smtClean="0">
                <a:solidFill>
                  <a:srgbClr val="000099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Unidades marítimas y auxiliares.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Infantería de Marina.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Destacamento de Aviación Naval.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· Gobernaciones y capitanías de   puerto.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Centro de Abastecimiento (I)</a:t>
              </a:r>
            </a:p>
          </p:txBody>
        </p:sp>
        <p:pic>
          <p:nvPicPr>
            <p:cNvPr id="62" name="Picture 18" descr="Collage PZM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990" y="1263517"/>
              <a:ext cx="1672526" cy="917556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8" name="Imagen 6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8550" r="2699" b="18368"/>
            <a:stretch/>
          </p:blipFill>
          <p:spPr>
            <a:xfrm>
              <a:off x="1789652" y="1261665"/>
              <a:ext cx="1652756" cy="931025"/>
            </a:xfrm>
            <a:prstGeom prst="rect">
              <a:avLst/>
            </a:prstGeom>
          </p:spPr>
        </p:pic>
        <p:pic>
          <p:nvPicPr>
            <p:cNvPr id="12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82299" y="1404544"/>
              <a:ext cx="2421967" cy="816936"/>
            </a:xfrm>
            <a:prstGeom prst="rect">
              <a:avLst/>
            </a:prstGeom>
            <a:noFill/>
          </p:spPr>
        </p:pic>
        <p:sp>
          <p:nvSpPr>
            <p:cNvPr id="20" name="2 Marcador de contenido"/>
            <p:cNvSpPr txBox="1">
              <a:spLocks/>
            </p:cNvSpPr>
            <p:nvPr/>
          </p:nvSpPr>
          <p:spPr>
            <a:xfrm>
              <a:off x="6499376" y="1416258"/>
              <a:ext cx="1771413" cy="64595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CUARTA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82" name="Imagen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0" r="17433"/>
          <a:stretch>
            <a:fillRect/>
          </a:stretch>
        </p:blipFill>
        <p:spPr>
          <a:xfrm>
            <a:off x="2120650" y="4203127"/>
            <a:ext cx="1907131" cy="1261547"/>
          </a:xfrm>
          <a:prstGeom prst="rect">
            <a:avLst/>
          </a:prstGeom>
        </p:spPr>
      </p:pic>
      <p:pic>
        <p:nvPicPr>
          <p:cNvPr id="76" name="Imagen 75"/>
          <p:cNvPicPr>
            <a:picLocks noChangeAspect="1"/>
          </p:cNvPicPr>
          <p:nvPr/>
        </p:nvPicPr>
        <p:blipFill rotWithShape="1">
          <a:blip r:embed="rId10" cstate="print"/>
          <a:srcRect l="54108" t="10496" r="22150" b="9672"/>
          <a:stretch/>
        </p:blipFill>
        <p:spPr>
          <a:xfrm>
            <a:off x="9155083" y="830819"/>
            <a:ext cx="2982325" cy="5611082"/>
          </a:xfrm>
          <a:prstGeom prst="rect">
            <a:avLst/>
          </a:prstGeom>
        </p:spPr>
      </p:pic>
      <p:sp>
        <p:nvSpPr>
          <p:cNvPr id="30" name="2 Marcador de contenido"/>
          <p:cNvSpPr txBox="1">
            <a:spLocks/>
          </p:cNvSpPr>
          <p:nvPr/>
        </p:nvSpPr>
        <p:spPr>
          <a:xfrm>
            <a:off x="10663693" y="979117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z="1100" b="1" dirty="0" smtClean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Arica</a:t>
            </a:r>
          </a:p>
        </p:txBody>
      </p:sp>
      <p:cxnSp>
        <p:nvCxnSpPr>
          <p:cNvPr id="31" name="30 Conector recto"/>
          <p:cNvCxnSpPr/>
          <p:nvPr/>
        </p:nvCxnSpPr>
        <p:spPr>
          <a:xfrm>
            <a:off x="10953523" y="2189576"/>
            <a:ext cx="712352" cy="4733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2 Marcador de contenido"/>
          <p:cNvSpPr txBox="1">
            <a:spLocks/>
          </p:cNvSpPr>
          <p:nvPr/>
        </p:nvSpPr>
        <p:spPr>
          <a:xfrm>
            <a:off x="10663693" y="1153797"/>
            <a:ext cx="1261425" cy="133410"/>
          </a:xfrm>
          <a:prstGeom prst="rect">
            <a:avLst/>
          </a:prstGeom>
          <a:ln w="3175"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z="1100" b="1" dirty="0" smtClean="0">
                <a:solidFill>
                  <a:srgbClr val="FF0000"/>
                </a:solidFill>
                <a:latin typeface="Century Gothic" pitchFamily="34" charset="0"/>
              </a:rPr>
              <a:t>Iquique</a:t>
            </a:r>
          </a:p>
        </p:txBody>
      </p:sp>
      <p:sp>
        <p:nvSpPr>
          <p:cNvPr id="35" name="2 Marcador de contenido"/>
          <p:cNvSpPr txBox="1">
            <a:spLocks/>
          </p:cNvSpPr>
          <p:nvPr/>
        </p:nvSpPr>
        <p:spPr>
          <a:xfrm>
            <a:off x="10663694" y="1498200"/>
            <a:ext cx="1091895" cy="149211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Antofagasta</a:t>
            </a:r>
          </a:p>
        </p:txBody>
      </p:sp>
      <p:cxnSp>
        <p:nvCxnSpPr>
          <p:cNvPr id="54" name="53 Conector recto"/>
          <p:cNvCxnSpPr/>
          <p:nvPr/>
        </p:nvCxnSpPr>
        <p:spPr>
          <a:xfrm flipV="1">
            <a:off x="9829772" y="5371135"/>
            <a:ext cx="833925" cy="25168"/>
          </a:xfrm>
          <a:prstGeom prst="line">
            <a:avLst/>
          </a:prstGeom>
          <a:ln w="9525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2 Marcador de contenido"/>
          <p:cNvSpPr txBox="1">
            <a:spLocks/>
          </p:cNvSpPr>
          <p:nvPr/>
        </p:nvSpPr>
        <p:spPr>
          <a:xfrm>
            <a:off x="10663693" y="5300776"/>
            <a:ext cx="1261425" cy="133410"/>
          </a:xfrm>
          <a:prstGeom prst="rect">
            <a:avLst/>
          </a:prstGeom>
          <a:ln w="3175"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rgbClr val="FF0000"/>
                </a:solidFill>
              </a:rPr>
              <a:t>Punta Arenas</a:t>
            </a:r>
          </a:p>
        </p:txBody>
      </p:sp>
      <p:cxnSp>
        <p:nvCxnSpPr>
          <p:cNvPr id="56" name="55 Conector recto"/>
          <p:cNvCxnSpPr/>
          <p:nvPr/>
        </p:nvCxnSpPr>
        <p:spPr>
          <a:xfrm flipV="1">
            <a:off x="10046589" y="5682915"/>
            <a:ext cx="617104" cy="1644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2 Marcador de contenido"/>
          <p:cNvSpPr txBox="1">
            <a:spLocks/>
          </p:cNvSpPr>
          <p:nvPr/>
        </p:nvSpPr>
        <p:spPr>
          <a:xfrm>
            <a:off x="10663693" y="5612601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Puerto Williams</a:t>
            </a:r>
          </a:p>
        </p:txBody>
      </p:sp>
      <p:cxnSp>
        <p:nvCxnSpPr>
          <p:cNvPr id="58" name="57 Conector recto"/>
          <p:cNvCxnSpPr/>
          <p:nvPr/>
        </p:nvCxnSpPr>
        <p:spPr>
          <a:xfrm>
            <a:off x="10108801" y="1539866"/>
            <a:ext cx="550100" cy="2962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2 Marcador de contenido"/>
          <p:cNvSpPr txBox="1">
            <a:spLocks/>
          </p:cNvSpPr>
          <p:nvPr/>
        </p:nvSpPr>
        <p:spPr>
          <a:xfrm>
            <a:off x="10707585" y="6018870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Antártica</a:t>
            </a:r>
          </a:p>
        </p:txBody>
      </p:sp>
      <p:sp>
        <p:nvSpPr>
          <p:cNvPr id="3" name="Rectángulo 2"/>
          <p:cNvSpPr/>
          <p:nvPr/>
        </p:nvSpPr>
        <p:spPr>
          <a:xfrm>
            <a:off x="9900365" y="5348680"/>
            <a:ext cx="741907" cy="6622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0" name="Picture 2" descr="C:\Documents and Settings\Administrador\Escritorio\Presentación Armada\img\despliegue-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095266" y="821077"/>
            <a:ext cx="1576917" cy="5467350"/>
          </a:xfrm>
          <a:prstGeom prst="rect">
            <a:avLst/>
          </a:prstGeom>
          <a:noFill/>
        </p:spPr>
      </p:pic>
      <p:cxnSp>
        <p:nvCxnSpPr>
          <p:cNvPr id="34" name="33 Conector recto"/>
          <p:cNvCxnSpPr/>
          <p:nvPr/>
        </p:nvCxnSpPr>
        <p:spPr>
          <a:xfrm>
            <a:off x="10265075" y="992464"/>
            <a:ext cx="400650" cy="72061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flipV="1">
            <a:off x="10136022" y="1228299"/>
            <a:ext cx="522879" cy="85826"/>
          </a:xfrm>
          <a:prstGeom prst="line">
            <a:avLst/>
          </a:prstGeom>
          <a:ln w="9525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recto"/>
          <p:cNvCxnSpPr/>
          <p:nvPr/>
        </p:nvCxnSpPr>
        <p:spPr>
          <a:xfrm>
            <a:off x="9510574" y="5827537"/>
            <a:ext cx="1223390" cy="238893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45 Conector recto"/>
          <p:cNvCxnSpPr/>
          <p:nvPr/>
        </p:nvCxnSpPr>
        <p:spPr>
          <a:xfrm flipV="1">
            <a:off x="10427249" y="5684293"/>
            <a:ext cx="265772" cy="221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Conector recto"/>
          <p:cNvCxnSpPr/>
          <p:nvPr/>
        </p:nvCxnSpPr>
        <p:spPr>
          <a:xfrm flipV="1">
            <a:off x="10051576" y="5343099"/>
            <a:ext cx="614149" cy="1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38 Conector recto de flecha"/>
          <p:cNvCxnSpPr/>
          <p:nvPr/>
        </p:nvCxnSpPr>
        <p:spPr>
          <a:xfrm>
            <a:off x="9125538" y="4828256"/>
            <a:ext cx="980363" cy="575017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82 Conector recto de flecha"/>
          <p:cNvCxnSpPr/>
          <p:nvPr/>
        </p:nvCxnSpPr>
        <p:spPr>
          <a:xfrm flipV="1">
            <a:off x="9054516" y="1163782"/>
            <a:ext cx="1182014" cy="933583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DE COMBATE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932155" y="4918914"/>
            <a:ext cx="2307876" cy="1200329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CUARTA  ZONA NAVAL </a:t>
            </a:r>
          </a:p>
          <a:p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LAM </a:t>
            </a:r>
            <a:r>
              <a:rPr lang="es-ES" dirty="0" smtClean="0">
                <a:solidFill>
                  <a:schemeClr val="bg1"/>
                </a:solidFill>
              </a:rPr>
              <a:t>CHIPANA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LAM </a:t>
            </a:r>
            <a:r>
              <a:rPr lang="es-ES" dirty="0" smtClean="0">
                <a:solidFill>
                  <a:schemeClr val="bg1"/>
                </a:solidFill>
              </a:rPr>
              <a:t>ANGAMOS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1" b="14103"/>
          <a:stretch/>
        </p:blipFill>
        <p:spPr>
          <a:xfrm>
            <a:off x="2658600" y="2078108"/>
            <a:ext cx="6853782" cy="2305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6801395" y="4927382"/>
            <a:ext cx="2347181" cy="92333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TERCERA ZONA NAVAL </a:t>
            </a:r>
          </a:p>
          <a:p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LAM </a:t>
            </a:r>
            <a:r>
              <a:rPr lang="es-ES" dirty="0" smtClean="0">
                <a:solidFill>
                  <a:schemeClr val="bg1"/>
                </a:solidFill>
              </a:rPr>
              <a:t>CASMA</a:t>
            </a:r>
          </a:p>
        </p:txBody>
      </p:sp>
    </p:spTree>
    <p:extLst>
      <p:ext uri="{BB962C8B-B14F-4D97-AF65-F5344CB8AC3E}">
        <p14:creationId xmlns:p14="http://schemas.microsoft.com/office/powerpoint/2010/main" val="5780613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MARÍTIMAS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508235" y="4756404"/>
            <a:ext cx="1861920" cy="1200329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OPV TORO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ODGER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PARDO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FUENTEALBA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034455" y="4482425"/>
            <a:ext cx="1561005" cy="175432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PSG ORTIZ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MICALVI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CABRALES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PMD VIDELA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ISAZA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SIBBALD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9475076" y="4445638"/>
            <a:ext cx="534121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LSG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80" y="2337960"/>
            <a:ext cx="2971647" cy="198772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677" y="2381668"/>
            <a:ext cx="3918888" cy="19594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340" y="2436112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AUXILIARES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763" y="1980626"/>
            <a:ext cx="28575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821" y="4247287"/>
            <a:ext cx="2686670" cy="179111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385" y="4247287"/>
            <a:ext cx="2686670" cy="179111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0" name="16 CuadroTexto"/>
          <p:cNvSpPr txBox="1"/>
          <p:nvPr/>
        </p:nvSpPr>
        <p:spPr>
          <a:xfrm>
            <a:off x="1090163" y="4003437"/>
            <a:ext cx="137210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ATF LIENTUR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1" name="16 CuadroTexto"/>
          <p:cNvSpPr txBox="1"/>
          <p:nvPr/>
        </p:nvSpPr>
        <p:spPr>
          <a:xfrm>
            <a:off x="3398821" y="6395671"/>
            <a:ext cx="1254061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BRS SLIGHT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2" name="16 CuadroTexto"/>
          <p:cNvSpPr txBox="1"/>
          <p:nvPr/>
        </p:nvSpPr>
        <p:spPr>
          <a:xfrm>
            <a:off x="8590385" y="6215395"/>
            <a:ext cx="234384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AGS CABO DE HORNOS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3" name="16 CuadroTexto"/>
          <p:cNvSpPr txBox="1"/>
          <p:nvPr/>
        </p:nvSpPr>
        <p:spPr>
          <a:xfrm>
            <a:off x="8857554" y="1980626"/>
            <a:ext cx="1435008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LSM ELICURA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/>
          <a:srcRect l="5157" r="21695" b="10381"/>
          <a:stretch/>
        </p:blipFill>
        <p:spPr>
          <a:xfrm>
            <a:off x="683046" y="1976237"/>
            <a:ext cx="3558448" cy="18545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64673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19" y="0"/>
            <a:ext cx="12200619" cy="685800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-8619" y="8538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000" dirty="0" smtClean="0">
              <a:latin typeface="Century" pitchFamily="18" charset="0"/>
            </a:endParaRPr>
          </a:p>
        </p:txBody>
      </p:sp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 smtClean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241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3075</TotalTime>
  <Words>790</Words>
  <Application>Microsoft Office PowerPoint</Application>
  <PresentationFormat>Panorámica</PresentationFormat>
  <Paragraphs>288</Paragraphs>
  <Slides>20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7" baseType="lpstr">
      <vt:lpstr>Yu Gothic UI Semibold</vt:lpstr>
      <vt:lpstr>Arial</vt:lpstr>
      <vt:lpstr>Arial Black</vt:lpstr>
      <vt:lpstr>Arial Narrow</vt:lpstr>
      <vt:lpstr>Book Antiqua</vt:lpstr>
      <vt:lpstr>Calibri</vt:lpstr>
      <vt:lpstr>Calibri Light</vt:lpstr>
      <vt:lpstr>Cambria</vt:lpstr>
      <vt:lpstr>Candara</vt:lpstr>
      <vt:lpstr>Century</vt:lpstr>
      <vt:lpstr>Century Gothic</vt:lpstr>
      <vt:lpstr>Segoe UI Historic</vt:lpstr>
      <vt:lpstr>Tahoma</vt:lpstr>
      <vt:lpstr>Verdana</vt:lpstr>
      <vt:lpstr>Tema de Office</vt:lpstr>
      <vt:lpstr>24_Tema de Office</vt:lpstr>
      <vt:lpstr>21_Tema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Chiffelle Ricardo</dc:creator>
  <cp:lastModifiedBy>I18 Asesor Act. Profesionales PC. Gonzalo Maldonado V.</cp:lastModifiedBy>
  <cp:revision>101</cp:revision>
  <dcterms:modified xsi:type="dcterms:W3CDTF">2026-05-07T20:14:46Z</dcterms:modified>
</cp:coreProperties>
</file>