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743" r:id="rId5"/>
    <p:sldId id="744" r:id="rId6"/>
    <p:sldId id="745" r:id="rId7"/>
    <p:sldId id="286" r:id="rId8"/>
    <p:sldId id="259" r:id="rId9"/>
    <p:sldId id="260" r:id="rId10"/>
    <p:sldId id="261" r:id="rId11"/>
    <p:sldId id="285" r:id="rId12"/>
    <p:sldId id="262" r:id="rId13"/>
    <p:sldId id="263" r:id="rId14"/>
    <p:sldId id="264" r:id="rId15"/>
    <p:sldId id="265" r:id="rId16"/>
    <p:sldId id="266" r:id="rId17"/>
    <p:sldId id="267" r:id="rId18"/>
    <p:sldId id="290" r:id="rId19"/>
    <p:sldId id="291" r:id="rId20"/>
    <p:sldId id="268" r:id="rId21"/>
    <p:sldId id="269" r:id="rId22"/>
    <p:sldId id="270" r:id="rId23"/>
    <p:sldId id="271" r:id="rId24"/>
    <p:sldId id="272" r:id="rId25"/>
    <p:sldId id="273" r:id="rId26"/>
    <p:sldId id="274" r:id="rId27"/>
    <p:sldId id="287" r:id="rId28"/>
    <p:sldId id="288" r:id="rId29"/>
    <p:sldId id="275" r:id="rId30"/>
    <p:sldId id="283" r:id="rId31"/>
    <p:sldId id="276" r:id="rId32"/>
    <p:sldId id="277" r:id="rId33"/>
    <p:sldId id="278" r:id="rId34"/>
    <p:sldId id="279" r:id="rId35"/>
    <p:sldId id="280" r:id="rId36"/>
    <p:sldId id="281" r:id="rId37"/>
    <p:sldId id="282" r:id="rId3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8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2" name="1 Marcador de pie de página"/>
          <p:cNvSpPr>
            <a:spLocks noGrp="1"/>
          </p:cNvSpPr>
          <p:nvPr>
            <p:ph type="ftr" sz="quarter" idx="11"/>
          </p:nvPr>
        </p:nvSpPr>
        <p:spPr/>
        <p:txBody>
          <a:bodyPr/>
          <a:lstStyle/>
          <a:p>
            <a:endParaRPr lang="es-CL"/>
          </a:p>
        </p:txBody>
      </p:sp>
      <p:sp>
        <p:nvSpPr>
          <p:cNvPr id="15" name="14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19" name="18 Marcador de pie de página"/>
          <p:cNvSpPr>
            <a:spLocks noGrp="1"/>
          </p:cNvSpPr>
          <p:nvPr>
            <p:ph type="ftr" sz="quarter" idx="11"/>
          </p:nvPr>
        </p:nvSpPr>
        <p:spPr>
          <a:xfrm>
            <a:off x="3581400" y="76200"/>
            <a:ext cx="2895600" cy="288925"/>
          </a:xfrm>
        </p:spPr>
        <p:txBody>
          <a:bodyPr/>
          <a:lstStyle/>
          <a:p>
            <a:endParaRPr lang="es-CL"/>
          </a:p>
        </p:txBody>
      </p:sp>
      <p:sp>
        <p:nvSpPr>
          <p:cNvPr id="16" name="15 Marcador de número de diapositiva"/>
          <p:cNvSpPr>
            <a:spLocks noGrp="1"/>
          </p:cNvSpPr>
          <p:nvPr>
            <p:ph type="sldNum" sz="quarter" idx="12"/>
          </p:nvPr>
        </p:nvSpPr>
        <p:spPr>
          <a:xfrm>
            <a:off x="8229600" y="6473952"/>
            <a:ext cx="758952" cy="246888"/>
          </a:xfrm>
        </p:spPr>
        <p:txBody>
          <a:bodyPr/>
          <a:lstStyle/>
          <a:p>
            <a:fld id="{2A40A53E-AAC4-49E2-8CCE-C15CB7F5BFE5}"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19" name="18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11" name="10 Marcador de pie de página"/>
          <p:cNvSpPr>
            <a:spLocks noGrp="1"/>
          </p:cNvSpPr>
          <p:nvPr>
            <p:ph type="ftr" sz="quarter" idx="11"/>
          </p:nvPr>
        </p:nvSpPr>
        <p:spPr/>
        <p:txBody>
          <a:bodyPr/>
          <a:lstStyle/>
          <a:p>
            <a:endParaRPr lang="es-CL"/>
          </a:p>
        </p:txBody>
      </p:sp>
      <p:sp>
        <p:nvSpPr>
          <p:cNvPr id="16" name="1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1" name="20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10" name="9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229600" y="6477000"/>
            <a:ext cx="762000" cy="246888"/>
          </a:xfrm>
        </p:spPr>
        <p:txBody>
          <a:bodyPr/>
          <a:lstStyle/>
          <a:p>
            <a:fld id="{2A40A53E-AAC4-49E2-8CCE-C15CB7F5BFE5}" type="slidenum">
              <a:rPr lang="es-CL" smtClean="0"/>
              <a:t>‹Nº›</a:t>
            </a:fld>
            <a:endParaRPr lang="es-CL"/>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21" name="20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24" name="23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29" name="28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a:t>Haga clic en el icono para agregar una imagen</a:t>
            </a:r>
            <a:endParaRPr kumimoji="0" lang="en-US" dirty="0"/>
          </a:p>
        </p:txBody>
      </p:sp>
      <p:sp>
        <p:nvSpPr>
          <p:cNvPr id="7" name="6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5" name="4 Marcador de pie de página"/>
          <p:cNvSpPr>
            <a:spLocks noGrp="1"/>
          </p:cNvSpPr>
          <p:nvPr>
            <p:ph type="ftr" sz="quarter" idx="11"/>
          </p:nvPr>
        </p:nvSpPr>
        <p:spPr/>
        <p:txBody>
          <a:bodyPr/>
          <a:lstStyle/>
          <a:p>
            <a:endParaRPr lang="es-CL"/>
          </a:p>
        </p:txBody>
      </p:sp>
      <p:sp>
        <p:nvSpPr>
          <p:cNvPr id="31" name="30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E4C64284-C91C-45A3-8847-41139AC3D038}" type="datetimeFigureOut">
              <a:rPr lang="es-CL" smtClean="0"/>
              <a:t>02-08-2024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A40A53E-AAC4-49E2-8CCE-C15CB7F5BFE5}"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4C64284-C91C-45A3-8847-41139AC3D038}" type="datetimeFigureOut">
              <a:rPr lang="es-CL" smtClean="0"/>
              <a:t>02-08-2024</a:t>
            </a:fld>
            <a:endParaRPr lang="es-CL"/>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CL"/>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A40A53E-AAC4-49E2-8CCE-C15CB7F5BFE5}" type="slidenum">
              <a:rPr lang="es-CL" smtClean="0"/>
              <a:t>‹Nº›</a:t>
            </a:fld>
            <a:endParaRPr lang="es-CL"/>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9592" y="260648"/>
            <a:ext cx="7772400" cy="1470025"/>
          </a:xfrm>
        </p:spPr>
        <p:txBody>
          <a:bodyPr/>
          <a:lstStyle/>
          <a:p>
            <a:r>
              <a:rPr lang="es-CL" dirty="0"/>
              <a:t>	</a:t>
            </a:r>
            <a:r>
              <a:rPr lang="es-CL" b="1" u="sng" dirty="0">
                <a:solidFill>
                  <a:srgbClr val="FF0000"/>
                </a:solidFill>
              </a:rPr>
              <a:t>PACA:</a:t>
            </a:r>
            <a:r>
              <a:rPr lang="es-CL" dirty="0"/>
              <a:t> </a:t>
            </a:r>
            <a:r>
              <a:rPr lang="es-CL" sz="3600" dirty="0"/>
              <a:t>Plan de Actividades de la Armada</a:t>
            </a:r>
          </a:p>
        </p:txBody>
      </p:sp>
      <p:sp>
        <p:nvSpPr>
          <p:cNvPr id="3" name="2 Subtítulo"/>
          <p:cNvSpPr>
            <a:spLocks noGrp="1"/>
          </p:cNvSpPr>
          <p:nvPr>
            <p:ph type="subTitle" idx="1"/>
          </p:nvPr>
        </p:nvSpPr>
        <p:spPr>
          <a:xfrm>
            <a:off x="539552" y="1988840"/>
            <a:ext cx="8352928" cy="3960440"/>
          </a:xfrm>
        </p:spPr>
        <p:txBody>
          <a:bodyPr>
            <a:noAutofit/>
          </a:bodyPr>
          <a:lstStyle/>
          <a:p>
            <a:pPr algn="just"/>
            <a:r>
              <a:rPr lang="es-ES" sz="2800" dirty="0">
                <a:solidFill>
                  <a:schemeClr val="tx1"/>
                </a:solidFill>
              </a:rPr>
              <a:t>La planificación es un proceso, para seleccionar información y hacer suposiciones respecto al futuro para formular las actividades necesarias y materializar los objetivos que se ha fijado la Institución. Lo anterior, permite determinar por anticipado cuáles son los objetivos que deben cumplirse y qué debe hacerse para alcanzarlos, por lo tanto, es un modelo teórico para actuar en el futuro. </a:t>
            </a:r>
            <a:endParaRPr lang="es-CL" sz="2800" dirty="0">
              <a:solidFill>
                <a:schemeClr val="tx1"/>
              </a:solidFill>
            </a:endParaRPr>
          </a:p>
        </p:txBody>
      </p:sp>
    </p:spTree>
    <p:extLst>
      <p:ext uri="{BB962C8B-B14F-4D97-AF65-F5344CB8AC3E}">
        <p14:creationId xmlns:p14="http://schemas.microsoft.com/office/powerpoint/2010/main" val="225798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4221088"/>
            <a:ext cx="7664639" cy="1512168"/>
          </a:xfrm>
        </p:spPr>
        <p:txBody>
          <a:bodyPr>
            <a:noAutofit/>
          </a:bodyPr>
          <a:lstStyle/>
          <a:p>
            <a:r>
              <a:rPr lang="es-ES" sz="2800" dirty="0">
                <a:solidFill>
                  <a:schemeClr val="tx1"/>
                </a:solidFill>
              </a:rPr>
              <a:t>La planificación determina dónde se pretende llegar, qué debe hacerse, cómo, cuándo y en qué orden deben ejecutarse.</a:t>
            </a:r>
            <a:endParaRPr lang="es-CL" sz="2800" dirty="0">
              <a:solidFill>
                <a:schemeClr val="tx1"/>
              </a:solidFill>
            </a:endParaRPr>
          </a:p>
        </p:txBody>
      </p:sp>
      <p:sp>
        <p:nvSpPr>
          <p:cNvPr id="3" name="2 Marcador de contenido"/>
          <p:cNvSpPr>
            <a:spLocks noGrp="1"/>
          </p:cNvSpPr>
          <p:nvPr>
            <p:ph idx="1"/>
          </p:nvPr>
        </p:nvSpPr>
        <p:spPr>
          <a:xfrm>
            <a:off x="539552" y="332656"/>
            <a:ext cx="8352928" cy="3873584"/>
          </a:xfrm>
        </p:spPr>
        <p:txBody>
          <a:bodyPr>
            <a:normAutofit fontScale="85000" lnSpcReduction="20000"/>
          </a:bodyPr>
          <a:lstStyle/>
          <a:p>
            <a:pPr marL="0" indent="0" algn="just">
              <a:buNone/>
            </a:pPr>
            <a:r>
              <a:rPr lang="es-ES" dirty="0"/>
              <a:t>De esta forma, nace el Plan Estratégico de la Armada, el cual contiene su misión permanente, la visión institucional, la estrategia y los objetivos a alcanzar en un </a:t>
            </a:r>
            <a:r>
              <a:rPr lang="es-ES" dirty="0" smtClean="0"/>
              <a:t>período </a:t>
            </a:r>
            <a:r>
              <a:rPr lang="es-ES" dirty="0"/>
              <a:t>de doce años. Posteriormente, se desprende el Plan de Actividades de la Armada (PACA), a través del cual el Comandante en Jefe de la Armada (C.J.A.), determina las actividades que la institución realizará durante un año calendario. Mediante este Plan se comunica a los Mandos Administradores los objetivos de la institución, las tareas asignadas y los recursos con que cuentan para cumplir las referidas tareas.</a:t>
            </a:r>
            <a:endParaRPr lang="es-CL" dirty="0"/>
          </a:p>
        </p:txBody>
      </p:sp>
    </p:spTree>
    <p:extLst>
      <p:ext uri="{BB962C8B-B14F-4D97-AF65-F5344CB8AC3E}">
        <p14:creationId xmlns:p14="http://schemas.microsoft.com/office/powerpoint/2010/main" val="171014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PLANIFICACIÓN INSTITUCIONAL</a:t>
            </a:r>
            <a:endParaRPr lang="es-CL" dirty="0"/>
          </a:p>
        </p:txBody>
      </p:sp>
      <p:sp>
        <p:nvSpPr>
          <p:cNvPr id="3" name="2 Marcador de contenido"/>
          <p:cNvSpPr>
            <a:spLocks noGrp="1"/>
          </p:cNvSpPr>
          <p:nvPr>
            <p:ph idx="1"/>
          </p:nvPr>
        </p:nvSpPr>
        <p:spPr>
          <a:xfrm>
            <a:off x="683568" y="1772816"/>
            <a:ext cx="7992888" cy="3474720"/>
          </a:xfrm>
        </p:spPr>
        <p:txBody>
          <a:bodyPr>
            <a:normAutofit fontScale="92500"/>
          </a:bodyPr>
          <a:lstStyle/>
          <a:p>
            <a:pPr marL="0" indent="0">
              <a:buNone/>
            </a:pPr>
            <a:r>
              <a:rPr lang="es-CL" dirty="0"/>
              <a:t>Dada la misión permanente de la Armada y las fuerzas disponibles para su cumplimiento, la Institución ha estructurado y elaborado la planificación de sus actividades de operación, desarrollo y sostenimiento en tres niveles diferentes de proyección en el tiempo, es decir de largo, mediano y corto plazo.</a:t>
            </a:r>
          </a:p>
        </p:txBody>
      </p:sp>
    </p:spTree>
    <p:extLst>
      <p:ext uri="{BB962C8B-B14F-4D97-AF65-F5344CB8AC3E}">
        <p14:creationId xmlns:p14="http://schemas.microsoft.com/office/powerpoint/2010/main" val="380282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8 Grupo">
            <a:extLst>
              <a:ext uri="{FF2B5EF4-FFF2-40B4-BE49-F238E27FC236}">
                <a16:creationId xmlns="" xmlns:a16="http://schemas.microsoft.com/office/drawing/2014/main" id="{EBBE1985-606C-4561-8131-900009972D6D}"/>
              </a:ext>
            </a:extLst>
          </p:cNvPr>
          <p:cNvGrpSpPr>
            <a:grpSpLocks/>
          </p:cNvGrpSpPr>
          <p:nvPr/>
        </p:nvGrpSpPr>
        <p:grpSpPr bwMode="auto">
          <a:xfrm>
            <a:off x="155575" y="4176490"/>
            <a:ext cx="3408363" cy="1384300"/>
            <a:chOff x="155575" y="4437112"/>
            <a:chExt cx="3408313" cy="1384339"/>
          </a:xfrm>
        </p:grpSpPr>
        <p:pic>
          <p:nvPicPr>
            <p:cNvPr id="9226" name="Picture 2" descr="http://th00.deviantart.net/fs44/PRE/f/2009/058/2/4/Camion_by_Tashtwo.jpg">
              <a:extLst>
                <a:ext uri="{FF2B5EF4-FFF2-40B4-BE49-F238E27FC236}">
                  <a16:creationId xmlns="" xmlns:a16="http://schemas.microsoft.com/office/drawing/2014/main" id="{0FD10423-3348-4690-9495-4F11DFC28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4437112"/>
              <a:ext cx="2256185" cy="1384339"/>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cxnSp>
          <p:nvCxnSpPr>
            <p:cNvPr id="12" name="11 Conector recto">
              <a:extLst>
                <a:ext uri="{FF2B5EF4-FFF2-40B4-BE49-F238E27FC236}">
                  <a16:creationId xmlns="" xmlns:a16="http://schemas.microsoft.com/office/drawing/2014/main" id="{D31C2075-842E-4D86-ADB5-00CC005BE8F7}"/>
                </a:ext>
              </a:extLst>
            </p:cNvPr>
            <p:cNvCxnSpPr/>
            <p:nvPr/>
          </p:nvCxnSpPr>
          <p:spPr>
            <a:xfrm>
              <a:off x="2268507" y="5084830"/>
              <a:ext cx="1295381" cy="5048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cxnSp>
        <p:nvCxnSpPr>
          <p:cNvPr id="9219" name="20 Conector recto">
            <a:extLst>
              <a:ext uri="{FF2B5EF4-FFF2-40B4-BE49-F238E27FC236}">
                <a16:creationId xmlns="" xmlns:a16="http://schemas.microsoft.com/office/drawing/2014/main" id="{84B5988B-3DDA-4C44-B852-44053AF768A3}"/>
              </a:ext>
            </a:extLst>
          </p:cNvPr>
          <p:cNvCxnSpPr>
            <a:cxnSpLocks noChangeShapeType="1"/>
          </p:cNvCxnSpPr>
          <p:nvPr/>
        </p:nvCxnSpPr>
        <p:spPr bwMode="auto">
          <a:xfrm>
            <a:off x="323850" y="5329015"/>
            <a:ext cx="8569325" cy="0"/>
          </a:xfrm>
          <a:prstGeom prst="line">
            <a:avLst/>
          </a:prstGeom>
          <a:noFill/>
          <a:ln w="28575" algn="ctr">
            <a:solidFill>
              <a:srgbClr val="FFC000"/>
            </a:solidFill>
            <a:round/>
            <a:headEnd/>
            <a:tailEnd/>
          </a:ln>
          <a:extLst>
            <a:ext uri="{909E8E84-426E-40DD-AFC4-6F175D3DCCD1}">
              <a14:hiddenFill xmlns:a14="http://schemas.microsoft.com/office/drawing/2010/main">
                <a:noFill/>
              </a14:hiddenFill>
            </a:ext>
          </a:extLst>
        </p:spPr>
      </p:cxnSp>
      <p:grpSp>
        <p:nvGrpSpPr>
          <p:cNvPr id="3" name="5 Grupo">
            <a:extLst>
              <a:ext uri="{FF2B5EF4-FFF2-40B4-BE49-F238E27FC236}">
                <a16:creationId xmlns="" xmlns:a16="http://schemas.microsoft.com/office/drawing/2014/main" id="{BBB5FA09-760A-4186-9EB7-7DE71428DFE2}"/>
              </a:ext>
            </a:extLst>
          </p:cNvPr>
          <p:cNvGrpSpPr>
            <a:grpSpLocks/>
          </p:cNvGrpSpPr>
          <p:nvPr/>
        </p:nvGrpSpPr>
        <p:grpSpPr bwMode="auto">
          <a:xfrm>
            <a:off x="155575" y="2663602"/>
            <a:ext cx="6288088" cy="2665413"/>
            <a:chOff x="155576" y="2924944"/>
            <a:chExt cx="6288632" cy="2664296"/>
          </a:xfrm>
        </p:grpSpPr>
        <p:pic>
          <p:nvPicPr>
            <p:cNvPr id="9224" name="Picture 4" descr="http://images.yodibujo.es/_uploads/_tiny_galerie/20110208/dibujo-colorear-avion-18-jcf_ujg.jpg">
              <a:extLst>
                <a:ext uri="{FF2B5EF4-FFF2-40B4-BE49-F238E27FC236}">
                  <a16:creationId xmlns="" xmlns:a16="http://schemas.microsoft.com/office/drawing/2014/main" id="{FEFDAE7E-82D9-45E4-A0AB-293A671F7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6" y="2924944"/>
              <a:ext cx="2256184" cy="1686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18 Conector recto">
              <a:extLst>
                <a:ext uri="{FF2B5EF4-FFF2-40B4-BE49-F238E27FC236}">
                  <a16:creationId xmlns="" xmlns:a16="http://schemas.microsoft.com/office/drawing/2014/main" id="{13515946-0E40-42C7-AC53-D2F614AD38ED}"/>
                </a:ext>
              </a:extLst>
            </p:cNvPr>
            <p:cNvCxnSpPr/>
            <p:nvPr/>
          </p:nvCxnSpPr>
          <p:spPr>
            <a:xfrm>
              <a:off x="2195690" y="3716775"/>
              <a:ext cx="4248518" cy="187246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grpSp>
        <p:nvGrpSpPr>
          <p:cNvPr id="4" name="2 Grupo">
            <a:extLst>
              <a:ext uri="{FF2B5EF4-FFF2-40B4-BE49-F238E27FC236}">
                <a16:creationId xmlns="" xmlns:a16="http://schemas.microsoft.com/office/drawing/2014/main" id="{858EBD80-264E-49F7-B155-ED0557D487E1}"/>
              </a:ext>
            </a:extLst>
          </p:cNvPr>
          <p:cNvGrpSpPr>
            <a:grpSpLocks/>
          </p:cNvGrpSpPr>
          <p:nvPr/>
        </p:nvGrpSpPr>
        <p:grpSpPr bwMode="auto">
          <a:xfrm>
            <a:off x="155575" y="1196752"/>
            <a:ext cx="8496300" cy="4059238"/>
            <a:chOff x="155576" y="1457945"/>
            <a:chExt cx="8496944" cy="4059287"/>
          </a:xfrm>
        </p:grpSpPr>
        <p:pic>
          <p:nvPicPr>
            <p:cNvPr id="9222" name="Picture 2" descr="http://images.yodibujo.es/_uploads/_tiny_galerie/20110208/dibujo-colorear-avion-6-gka_mfk.jpg">
              <a:extLst>
                <a:ext uri="{FF2B5EF4-FFF2-40B4-BE49-F238E27FC236}">
                  <a16:creationId xmlns="" xmlns:a16="http://schemas.microsoft.com/office/drawing/2014/main" id="{714392E3-5F7B-47CD-B6DA-3C315F604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6" y="1457945"/>
              <a:ext cx="2256184" cy="1971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21 Conector recto">
              <a:extLst>
                <a:ext uri="{FF2B5EF4-FFF2-40B4-BE49-F238E27FC236}">
                  <a16:creationId xmlns="" xmlns:a16="http://schemas.microsoft.com/office/drawing/2014/main" id="{EAE6593F-5C0F-48CE-8868-DF9226A00C7D}"/>
                </a:ext>
              </a:extLst>
            </p:cNvPr>
            <p:cNvCxnSpPr/>
            <p:nvPr/>
          </p:nvCxnSpPr>
          <p:spPr>
            <a:xfrm>
              <a:off x="2124225" y="2348544"/>
              <a:ext cx="6528295" cy="316868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5</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3296335790"/>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2057"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77488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6</a:t>
            </a:fld>
            <a:endParaRPr lang="es-ES"/>
          </a:p>
        </p:txBody>
      </p:sp>
      <p:graphicFrame>
        <p:nvGraphicFramePr>
          <p:cNvPr id="13315" name="Object 4"/>
          <p:cNvGraphicFramePr>
            <a:graphicFrameLocks noChangeAspect="1"/>
          </p:cNvGraphicFramePr>
          <p:nvPr>
            <p:extLst>
              <p:ext uri="{D42A27DB-BD31-4B8C-83A1-F6EECF244321}">
                <p14:modId xmlns:p14="http://schemas.microsoft.com/office/powerpoint/2010/main" val="1433207102"/>
              </p:ext>
            </p:extLst>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3081" name="Slide" r:id="rId3" imgW="4003859" imgH="3003948" progId="PowerPoint.Slide.8">
                  <p:embed/>
                </p:oleObj>
              </mc:Choice>
              <mc:Fallback>
                <p:oleObj name="Slide" r:id="rId3" imgW="4003859" imgH="3003948" progId="PowerPoint.Slide.8">
                  <p:embed/>
                  <p:pic>
                    <p:nvPicPr>
                      <p:cNvPr id="13315" name="Object 4"/>
                      <p:cNvPicPr>
                        <a:picLocks noChangeAspect="1" noChangeArrowheads="1"/>
                      </p:cNvPicPr>
                      <p:nvPr/>
                    </p:nvPicPr>
                    <p:blipFill>
                      <a:blip r:embed="rId4"/>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97243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FAB5FA7-DE32-48B7-951B-70599C8380F9}" type="slidenum">
              <a:rPr lang="es-ES" smtClean="0"/>
              <a:pPr>
                <a:defRPr/>
              </a:pPr>
              <a:t>7</a:t>
            </a:fld>
            <a:endParaRPr lang="es-ES"/>
          </a:p>
        </p:txBody>
      </p:sp>
      <p:graphicFrame>
        <p:nvGraphicFramePr>
          <p:cNvPr id="13315" name="Object 4"/>
          <p:cNvGraphicFramePr>
            <a:graphicFrameLocks noChangeAspect="1"/>
          </p:cNvGraphicFramePr>
          <p:nvPr/>
        </p:nvGraphicFramePr>
        <p:xfrm>
          <a:off x="900113" y="692150"/>
          <a:ext cx="7127875" cy="5345113"/>
        </p:xfrm>
        <a:graphic>
          <a:graphicData uri="http://schemas.openxmlformats.org/presentationml/2006/ole">
            <mc:AlternateContent xmlns:mc="http://schemas.openxmlformats.org/markup-compatibility/2006">
              <mc:Choice xmlns:v="urn:schemas-microsoft-com:vml" Requires="v">
                <p:oleObj spid="_x0000_s4105" name="Slide" r:id="rId3" imgW="4434878" imgH="3325483" progId="PowerPoint.Slide.8">
                  <p:embed/>
                </p:oleObj>
              </mc:Choice>
              <mc:Fallback>
                <p:oleObj name="Slide" r:id="rId3" imgW="4434878" imgH="3325483" progId="PowerPoint.Slide.8">
                  <p:embed/>
                  <p:pic>
                    <p:nvPicPr>
                      <p:cNvPr id="1331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692150"/>
                        <a:ext cx="712787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072104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“OCÉANO”</a:t>
            </a:r>
          </a:p>
        </p:txBody>
      </p:sp>
      <p:sp>
        <p:nvSpPr>
          <p:cNvPr id="3" name="2 Marcador de contenido"/>
          <p:cNvSpPr>
            <a:spLocks noGrp="1"/>
          </p:cNvSpPr>
          <p:nvPr>
            <p:ph idx="1"/>
          </p:nvPr>
        </p:nvSpPr>
        <p:spPr/>
        <p:txBody>
          <a:bodyPr>
            <a:normAutofit/>
          </a:bodyPr>
          <a:lstStyle/>
          <a:p>
            <a:pPr marL="0" indent="0" algn="just">
              <a:buNone/>
            </a:pPr>
            <a:r>
              <a:rPr lang="es-CL" dirty="0"/>
              <a:t>Define los objetivos institucionales por lograr en un horizonte de doce años (largo plazo) y orienta respecto de la forma en que se pretende alcanzarlos. Esta directiva contiene la misión permanente de la Armada, la misión a cumplir en este plazo de tiempo, la visión institucional, los objetivos a alcanzar en ese período de tiempo y la estrategia a adoptar para materializar los objetivos trazados. </a:t>
            </a:r>
          </a:p>
        </p:txBody>
      </p:sp>
    </p:spTree>
    <p:extLst>
      <p:ext uri="{BB962C8B-B14F-4D97-AF65-F5344CB8AC3E}">
        <p14:creationId xmlns:p14="http://schemas.microsoft.com/office/powerpoint/2010/main" val="3098475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Directiva “ALMIRANTE”</a:t>
            </a:r>
          </a:p>
        </p:txBody>
      </p:sp>
      <p:sp>
        <p:nvSpPr>
          <p:cNvPr id="3" name="2 Marcador de contenido"/>
          <p:cNvSpPr>
            <a:spLocks noGrp="1"/>
          </p:cNvSpPr>
          <p:nvPr>
            <p:ph idx="1"/>
          </p:nvPr>
        </p:nvSpPr>
        <p:spPr/>
        <p:txBody>
          <a:bodyPr/>
          <a:lstStyle/>
          <a:p>
            <a:pPr marL="0" indent="0">
              <a:buNone/>
            </a:pPr>
            <a:r>
              <a:rPr lang="es-CL" dirty="0"/>
              <a:t>La que orienta la continuación de los objetivos establecidos en la directiva “OCÉANO”, a través de objetivos parciales y políticas para cada ámbito. Esta directiva se proyecta a cuatro años (mediano plazo), abarcando desde el segundo año del Comandante en Jefe en funciones hasta el primero de su sucesor, de manera de dar real continuidad a los objetivos de largo plazo</a:t>
            </a:r>
          </a:p>
        </p:txBody>
      </p:sp>
    </p:spTree>
    <p:extLst>
      <p:ext uri="{BB962C8B-B14F-4D97-AF65-F5344CB8AC3E}">
        <p14:creationId xmlns:p14="http://schemas.microsoft.com/office/powerpoint/2010/main" val="3057327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a:t>El Plan de Actividades de la Armada (PACA)</a:t>
            </a:r>
          </a:p>
        </p:txBody>
      </p:sp>
      <p:sp>
        <p:nvSpPr>
          <p:cNvPr id="3" name="2 Marcador de contenido"/>
          <p:cNvSpPr>
            <a:spLocks noGrp="1"/>
          </p:cNvSpPr>
          <p:nvPr>
            <p:ph idx="1"/>
          </p:nvPr>
        </p:nvSpPr>
        <p:spPr>
          <a:xfrm>
            <a:off x="899592" y="1916832"/>
            <a:ext cx="7461448" cy="3474720"/>
          </a:xfrm>
        </p:spPr>
        <p:txBody>
          <a:bodyPr>
            <a:normAutofit fontScale="85000" lnSpcReduction="10000"/>
          </a:bodyPr>
          <a:lstStyle/>
          <a:p>
            <a:pPr marL="0" indent="0" algn="just">
              <a:buNone/>
            </a:pPr>
            <a:r>
              <a:rPr lang="es-CL" dirty="0"/>
              <a:t>PACA es el plan del Comandante en Jefe de la Armada que rige las actividades de la Institución durante un año calendario (Corto Plazo). </a:t>
            </a:r>
          </a:p>
          <a:p>
            <a:pPr marL="0" indent="0">
              <a:buNone/>
            </a:pPr>
            <a:endParaRPr lang="es-CL" dirty="0"/>
          </a:p>
          <a:p>
            <a:pPr marL="0" indent="0" algn="just">
              <a:buNone/>
            </a:pPr>
            <a:r>
              <a:rPr lang="es-CL" dirty="0"/>
              <a:t>Este proceso de planificación, administración y control de actividades y presupuesto, busca alcanzar una gestión eficiente, para el cumplimiento de los objetivos institucionales.</a:t>
            </a:r>
          </a:p>
        </p:txBody>
      </p:sp>
    </p:spTree>
    <p:extLst>
      <p:ext uri="{BB962C8B-B14F-4D97-AF65-F5344CB8AC3E}">
        <p14:creationId xmlns:p14="http://schemas.microsoft.com/office/powerpoint/2010/main" val="2930459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51AF6FD-5A3F-484F-992D-3772409D4225}" type="slidenum">
              <a:rPr lang="es-ES" smtClean="0"/>
              <a:pPr>
                <a:defRPr/>
              </a:pPr>
              <a:t>11</a:t>
            </a:fld>
            <a:endParaRPr lang="es-ES"/>
          </a:p>
        </p:txBody>
      </p:sp>
      <p:pic>
        <p:nvPicPr>
          <p:cNvPr id="15363" name="Imagen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92150"/>
            <a:ext cx="9036050" cy="604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ight Arrow 1"/>
          <p:cNvSpPr>
            <a:spLocks noChangeArrowheads="1"/>
          </p:cNvSpPr>
          <p:nvPr/>
        </p:nvSpPr>
        <p:spPr bwMode="auto">
          <a:xfrm>
            <a:off x="900113" y="404813"/>
            <a:ext cx="977900" cy="484187"/>
          </a:xfrm>
          <a:prstGeom prst="rightArrow">
            <a:avLst>
              <a:gd name="adj1" fmla="val 50000"/>
              <a:gd name="adj2" fmla="val 50024"/>
            </a:avLst>
          </a:prstGeom>
          <a:solidFill>
            <a:srgbClr val="FFFF00">
              <a:alpha val="89803"/>
            </a:srgbClr>
          </a:solidFill>
          <a:ln w="57150" algn="ctr">
            <a:solidFill>
              <a:srgbClr val="FFFF00"/>
            </a:solidFill>
            <a:round/>
            <a:headEnd/>
            <a:tailEnd/>
          </a:ln>
        </p:spPr>
        <p:txBody>
          <a:bodyPr wrap="none" anchor="ctr"/>
          <a:lstStyle>
            <a:lvl1pPr>
              <a:defRPr i="1">
                <a:solidFill>
                  <a:schemeClr val="tx1"/>
                </a:solidFill>
                <a:latin typeface="Arial" charset="0"/>
              </a:defRPr>
            </a:lvl1pPr>
            <a:lvl2pPr marL="742950" indent="-285750">
              <a:defRPr i="1">
                <a:solidFill>
                  <a:schemeClr val="tx1"/>
                </a:solidFill>
                <a:latin typeface="Arial" charset="0"/>
              </a:defRPr>
            </a:lvl2pPr>
            <a:lvl3pPr marL="1143000" indent="-228600">
              <a:defRPr i="1">
                <a:solidFill>
                  <a:schemeClr val="tx1"/>
                </a:solidFill>
                <a:latin typeface="Arial" charset="0"/>
              </a:defRPr>
            </a:lvl3pPr>
            <a:lvl4pPr marL="1600200" indent="-228600">
              <a:defRPr i="1">
                <a:solidFill>
                  <a:schemeClr val="tx1"/>
                </a:solidFill>
                <a:latin typeface="Arial" charset="0"/>
              </a:defRPr>
            </a:lvl4pPr>
            <a:lvl5pPr marL="2057400" indent="-228600">
              <a:defRPr i="1">
                <a:solidFill>
                  <a:schemeClr val="tx1"/>
                </a:solidFill>
                <a:latin typeface="Arial" charset="0"/>
              </a:defRPr>
            </a:lvl5pPr>
            <a:lvl6pPr marL="2514600" indent="-228600" algn="ctr" eaLnBrk="0" fontAlgn="base" hangingPunct="0">
              <a:spcBef>
                <a:spcPct val="0"/>
              </a:spcBef>
              <a:spcAft>
                <a:spcPct val="0"/>
              </a:spcAft>
              <a:defRPr i="1">
                <a:solidFill>
                  <a:schemeClr val="tx1"/>
                </a:solidFill>
                <a:latin typeface="Arial" charset="0"/>
              </a:defRPr>
            </a:lvl6pPr>
            <a:lvl7pPr marL="2971800" indent="-228600" algn="ctr" eaLnBrk="0" fontAlgn="base" hangingPunct="0">
              <a:spcBef>
                <a:spcPct val="0"/>
              </a:spcBef>
              <a:spcAft>
                <a:spcPct val="0"/>
              </a:spcAft>
              <a:defRPr i="1">
                <a:solidFill>
                  <a:schemeClr val="tx1"/>
                </a:solidFill>
                <a:latin typeface="Arial" charset="0"/>
              </a:defRPr>
            </a:lvl7pPr>
            <a:lvl8pPr marL="3429000" indent="-228600" algn="ctr" eaLnBrk="0" fontAlgn="base" hangingPunct="0">
              <a:spcBef>
                <a:spcPct val="0"/>
              </a:spcBef>
              <a:spcAft>
                <a:spcPct val="0"/>
              </a:spcAft>
              <a:defRPr i="1">
                <a:solidFill>
                  <a:schemeClr val="tx1"/>
                </a:solidFill>
                <a:latin typeface="Arial" charset="0"/>
              </a:defRPr>
            </a:lvl8pPr>
            <a:lvl9pPr marL="3886200" indent="-228600" algn="ctr" eaLnBrk="0" fontAlgn="base" hangingPunct="0">
              <a:spcBef>
                <a:spcPct val="0"/>
              </a:spcBef>
              <a:spcAft>
                <a:spcPct val="0"/>
              </a:spcAft>
              <a:defRPr i="1">
                <a:solidFill>
                  <a:schemeClr val="tx1"/>
                </a:solidFill>
                <a:latin typeface="Arial" charset="0"/>
              </a:defRPr>
            </a:lvl9pPr>
          </a:lstStyle>
          <a:p>
            <a:endParaRPr lang="es-CL" altLang="es-CL"/>
          </a:p>
        </p:txBody>
      </p:sp>
    </p:spTree>
    <p:extLst>
      <p:ext uri="{BB962C8B-B14F-4D97-AF65-F5344CB8AC3E}">
        <p14:creationId xmlns:p14="http://schemas.microsoft.com/office/powerpoint/2010/main" val="2370447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PROPACA</a:t>
            </a:r>
          </a:p>
        </p:txBody>
      </p:sp>
      <p:sp>
        <p:nvSpPr>
          <p:cNvPr id="3" name="2 Marcador de contenido"/>
          <p:cNvSpPr>
            <a:spLocks noGrp="1"/>
          </p:cNvSpPr>
          <p:nvPr>
            <p:ph idx="1"/>
          </p:nvPr>
        </p:nvSpPr>
        <p:spPr/>
        <p:txBody>
          <a:bodyPr/>
          <a:lstStyle/>
          <a:p>
            <a:pPr algn="just"/>
            <a:r>
              <a:rPr lang="es-CL" dirty="0"/>
              <a:t>El PACA se ha complementado con un software llamado Programa de Planificación de Actividades (PROPACA). Este programa computacional tiene la capacidad de realizar una planificación presupuestaria a corto, mediano y largo plazo.</a:t>
            </a:r>
          </a:p>
        </p:txBody>
      </p:sp>
    </p:spTree>
    <p:extLst>
      <p:ext uri="{BB962C8B-B14F-4D97-AF65-F5344CB8AC3E}">
        <p14:creationId xmlns:p14="http://schemas.microsoft.com/office/powerpoint/2010/main" val="261707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ESTRUCTURA FINANCIERA INSTITUCIONAL</a:t>
            </a:r>
            <a:endParaRPr lang="es-CL" dirty="0"/>
          </a:p>
        </p:txBody>
      </p:sp>
      <p:sp>
        <p:nvSpPr>
          <p:cNvPr id="3" name="2 Marcador de contenido"/>
          <p:cNvSpPr>
            <a:spLocks noGrp="1"/>
          </p:cNvSpPr>
          <p:nvPr>
            <p:ph idx="1"/>
          </p:nvPr>
        </p:nvSpPr>
        <p:spPr/>
        <p:txBody>
          <a:bodyPr/>
          <a:lstStyle/>
          <a:p>
            <a:pPr algn="just"/>
            <a:r>
              <a:rPr lang="es-ES" dirty="0"/>
              <a:t>La estructura financiera institucional para la aplicación, distribución y ejecución de los recursos financieros, está conformada por los siguientes organismos:</a:t>
            </a:r>
          </a:p>
          <a:p>
            <a:pPr lvl="0"/>
            <a:r>
              <a:rPr lang="es-ES" b="1" dirty="0"/>
              <a:t>Comandante en Jefe de la Armada.</a:t>
            </a:r>
            <a:endParaRPr lang="es-CL" dirty="0"/>
          </a:p>
          <a:p>
            <a:pPr lvl="0"/>
            <a:r>
              <a:rPr lang="es-ES" b="1" dirty="0"/>
              <a:t>Mandos Administradores.</a:t>
            </a:r>
            <a:endParaRPr lang="es-CL" dirty="0"/>
          </a:p>
          <a:p>
            <a:pPr lvl="0"/>
            <a:r>
              <a:rPr lang="es-ES" b="1" dirty="0"/>
              <a:t>Mandos Ejecutores.</a:t>
            </a:r>
          </a:p>
          <a:p>
            <a:pPr lvl="0"/>
            <a:r>
              <a:rPr lang="es-ES" b="1" dirty="0"/>
              <a:t>Unidades Ejecutoras.</a:t>
            </a:r>
            <a:endParaRPr lang="es-CL" dirty="0"/>
          </a:p>
          <a:p>
            <a:endParaRPr lang="es-CL" dirty="0"/>
          </a:p>
        </p:txBody>
      </p:sp>
    </p:spTree>
    <p:extLst>
      <p:ext uri="{BB962C8B-B14F-4D97-AF65-F5344CB8AC3E}">
        <p14:creationId xmlns:p14="http://schemas.microsoft.com/office/powerpoint/2010/main" val="116702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b="1" dirty="0"/>
              <a:t>Comandante en Jefe de la Armada</a:t>
            </a:r>
            <a:endParaRPr lang="es-CL" dirty="0"/>
          </a:p>
        </p:txBody>
      </p:sp>
      <p:sp>
        <p:nvSpPr>
          <p:cNvPr id="3" name="2 Marcador de contenido"/>
          <p:cNvSpPr>
            <a:spLocks noGrp="1"/>
          </p:cNvSpPr>
          <p:nvPr>
            <p:ph idx="1"/>
          </p:nvPr>
        </p:nvSpPr>
        <p:spPr/>
        <p:txBody>
          <a:bodyPr/>
          <a:lstStyle/>
          <a:p>
            <a:r>
              <a:rPr lang="es-ES" dirty="0"/>
              <a:t>Es el tope máximo de la organización y es asesorado por el Estado Mayor General de la Armada, el Consejo Económico y el Consejo </a:t>
            </a:r>
            <a:r>
              <a:rPr lang="es-ES"/>
              <a:t>de </a:t>
            </a:r>
            <a:r>
              <a:rPr lang="es-ES" smtClean="0"/>
              <a:t>Desarrollo </a:t>
            </a:r>
            <a:r>
              <a:rPr lang="es-ES" smtClean="0"/>
              <a:t>Estratégica </a:t>
            </a:r>
            <a:r>
              <a:rPr lang="es-ES" dirty="0"/>
              <a:t>(</a:t>
            </a:r>
            <a:r>
              <a:rPr lang="es-ES" dirty="0" smtClean="0"/>
              <a:t>CODES</a:t>
            </a:r>
            <a:r>
              <a:rPr lang="es-ES" dirty="0"/>
              <a:t>). Dirige la gestión financiera de la Armada.</a:t>
            </a:r>
            <a:endParaRPr lang="es-CL" dirty="0"/>
          </a:p>
        </p:txBody>
      </p:sp>
    </p:spTree>
    <p:extLst>
      <p:ext uri="{BB962C8B-B14F-4D97-AF65-F5344CB8AC3E}">
        <p14:creationId xmlns:p14="http://schemas.microsoft.com/office/powerpoint/2010/main" val="7393927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Administradores</a:t>
            </a:r>
            <a:endParaRPr lang="es-CL" dirty="0"/>
          </a:p>
        </p:txBody>
      </p:sp>
      <p:sp>
        <p:nvSpPr>
          <p:cNvPr id="3" name="2 Marcador de contenido"/>
          <p:cNvSpPr>
            <a:spLocks noGrp="1"/>
          </p:cNvSpPr>
          <p:nvPr>
            <p:ph idx="1"/>
          </p:nvPr>
        </p:nvSpPr>
        <p:spPr/>
        <p:txBody>
          <a:bodyPr>
            <a:normAutofit fontScale="77500" lnSpcReduction="20000"/>
          </a:bodyPr>
          <a:lstStyle/>
          <a:p>
            <a:pPr marL="0" indent="0" algn="just">
              <a:buNone/>
            </a:pPr>
            <a:r>
              <a:rPr lang="es-ES" dirty="0"/>
              <a:t>Responsables del correcto y eficiente empleo de los recursos, con el fin de alcanzar el efecto deseado de las tareas asignadas, sus atribuciones son:</a:t>
            </a:r>
            <a:endParaRPr lang="es-CL" dirty="0"/>
          </a:p>
          <a:p>
            <a:pPr marL="0" indent="0">
              <a:buNone/>
            </a:pPr>
            <a:endParaRPr lang="es-CL" dirty="0"/>
          </a:p>
          <a:p>
            <a:pPr lvl="0" algn="just"/>
            <a:r>
              <a:rPr lang="es-ES" dirty="0"/>
              <a:t>Emplear recursos a través de la ejecución del respectivo presupuesto en las actividades y grado de actividad que estos dispongan.</a:t>
            </a:r>
            <a:endParaRPr lang="es-CL" dirty="0"/>
          </a:p>
          <a:p>
            <a:endParaRPr lang="es-CL" dirty="0"/>
          </a:p>
          <a:p>
            <a:pPr lvl="0" algn="just"/>
            <a:r>
              <a:rPr lang="es-ES" dirty="0"/>
              <a:t>Transferir recursos entre sus Mandos y Unidades Ejecutoras, sean esto Monetarios o No Monetarios.</a:t>
            </a:r>
            <a:endParaRPr lang="es-CL" dirty="0"/>
          </a:p>
          <a:p>
            <a:endParaRPr lang="es-CL" dirty="0"/>
          </a:p>
          <a:p>
            <a:pPr lvl="0"/>
            <a:r>
              <a:rPr lang="es-ES" dirty="0"/>
              <a:t>Crear nuevas actividades o eliminar otras.</a:t>
            </a:r>
            <a:endParaRPr lang="es-CL" dirty="0"/>
          </a:p>
        </p:txBody>
      </p:sp>
    </p:spTree>
    <p:extLst>
      <p:ext uri="{BB962C8B-B14F-4D97-AF65-F5344CB8AC3E}">
        <p14:creationId xmlns:p14="http://schemas.microsoft.com/office/powerpoint/2010/main" val="23118264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Mandos Ejecutores</a:t>
            </a:r>
            <a:endParaRPr lang="es-CL" dirty="0"/>
          </a:p>
        </p:txBody>
      </p:sp>
      <p:sp>
        <p:nvSpPr>
          <p:cNvPr id="3" name="2 Marcador de contenido"/>
          <p:cNvSpPr>
            <a:spLocks noGrp="1"/>
          </p:cNvSpPr>
          <p:nvPr>
            <p:ph idx="1"/>
          </p:nvPr>
        </p:nvSpPr>
        <p:spPr/>
        <p:txBody>
          <a:bodyPr/>
          <a:lstStyle/>
          <a:p>
            <a:pPr algn="just"/>
            <a:r>
              <a:rPr lang="es-ES" dirty="0"/>
              <a:t>Autoridad a la cual el Mando Administrador le asigna recursos, para la materialización oportuna de actividades específicas, que son parte integral de las tareas asignadas, las que en oportunidades serán cumplidas por las unidades ejecutoras dependientes.</a:t>
            </a:r>
            <a:endParaRPr lang="es-CL" dirty="0"/>
          </a:p>
        </p:txBody>
      </p:sp>
    </p:spTree>
    <p:extLst>
      <p:ext uri="{BB962C8B-B14F-4D97-AF65-F5344CB8AC3E}">
        <p14:creationId xmlns:p14="http://schemas.microsoft.com/office/powerpoint/2010/main" val="654397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a:t>Unidades Ejecutoras</a:t>
            </a:r>
            <a:endParaRPr lang="es-CL" dirty="0"/>
          </a:p>
        </p:txBody>
      </p:sp>
      <p:sp>
        <p:nvSpPr>
          <p:cNvPr id="3" name="2 Marcador de contenido"/>
          <p:cNvSpPr>
            <a:spLocks noGrp="1"/>
          </p:cNvSpPr>
          <p:nvPr>
            <p:ph idx="1"/>
          </p:nvPr>
        </p:nvSpPr>
        <p:spPr/>
        <p:txBody>
          <a:bodyPr/>
          <a:lstStyle/>
          <a:p>
            <a:pPr algn="just"/>
            <a:r>
              <a:rPr lang="es-ES" dirty="0"/>
              <a:t>Órganos de trabajo subordinados a un Mando Ejecutor, para desarrollar actividades específicas que finalmente van a contribuir directamente al cumplimiento de la tarea asignada al Mando Administrador. Emplean los recursos e invierten en lo concreto.</a:t>
            </a:r>
            <a:endParaRPr lang="es-CL" dirty="0"/>
          </a:p>
        </p:txBody>
      </p:sp>
    </p:spTree>
    <p:extLst>
      <p:ext uri="{BB962C8B-B14F-4D97-AF65-F5344CB8AC3E}">
        <p14:creationId xmlns:p14="http://schemas.microsoft.com/office/powerpoint/2010/main" val="2416251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Luis\Desktop\Cursos 2019\3 Administración Presupuestaria 2019\Adm. Presupuestaria\EJ CADENA MANDO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02833"/>
            <a:ext cx="8568952" cy="6438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718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is\Desktop\Cursos 2019\3 Administración Presupuestaria 2019\Adm. Presupuestaria\EL CADENA MANDO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48680"/>
            <a:ext cx="8496944" cy="613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738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normAutofit lnSpcReduction="10000"/>
          </a:bodyPr>
          <a:lstStyle/>
          <a:p>
            <a:pPr algn="just"/>
            <a:r>
              <a:rPr lang="es-CL" dirty="0"/>
              <a:t>Como todo Plan, el PACA posee un proceso de formulación en el que participan todos los Mandos Administradores (MM.AA.) y sus Mandos Dependientes (MM.DD.).</a:t>
            </a:r>
          </a:p>
          <a:p>
            <a:pPr algn="just"/>
            <a:r>
              <a:rPr lang="es-CL" dirty="0"/>
              <a:t> Como este Plan constituye el presupuesto de gastos de la Armada, ligado a la Ley de Presupuestos de la Nación, su formulación está condicionada al marco presupuestario asignado por el Ministerio de Hacienda.</a:t>
            </a:r>
          </a:p>
        </p:txBody>
      </p:sp>
    </p:spTree>
    <p:extLst>
      <p:ext uri="{BB962C8B-B14F-4D97-AF65-F5344CB8AC3E}">
        <p14:creationId xmlns:p14="http://schemas.microsoft.com/office/powerpoint/2010/main" val="3079005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title"/>
          </p:nvPr>
        </p:nvSpPr>
        <p:spPr/>
        <p:txBody>
          <a:bodyPr>
            <a:normAutofit/>
          </a:bodyPr>
          <a:lstStyle/>
          <a:p>
            <a:r>
              <a:rPr lang="es-CL" b="1" dirty="0"/>
              <a:t>PREPARACIÓN Y FORMULACIÓN</a:t>
            </a:r>
            <a:endParaRPr lang="es-CL" dirty="0"/>
          </a:p>
        </p:txBody>
      </p:sp>
      <p:sp>
        <p:nvSpPr>
          <p:cNvPr id="3" name="2 Marcador de contenido"/>
          <p:cNvSpPr>
            <a:spLocks noGrp="1"/>
          </p:cNvSpPr>
          <p:nvPr>
            <p:ph idx="1"/>
          </p:nvPr>
        </p:nvSpPr>
        <p:spPr/>
        <p:txBody>
          <a:bodyPr/>
          <a:lstStyle/>
          <a:p>
            <a:pPr marL="0" indent="0">
              <a:buNone/>
            </a:pPr>
            <a:r>
              <a:rPr lang="es-CL" dirty="0"/>
              <a:t>La formulación se desarrolla durante el año previo a su ejecución empleando el sistema PROPACA, en una serie de interacciones entre los diferentes niveles jerárquicos, que permite armonizar en forma reiterativa:</a:t>
            </a:r>
          </a:p>
        </p:txBody>
      </p:sp>
    </p:spTree>
    <p:extLst>
      <p:ext uri="{BB962C8B-B14F-4D97-AF65-F5344CB8AC3E}">
        <p14:creationId xmlns:p14="http://schemas.microsoft.com/office/powerpoint/2010/main" val="156295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5793507"/>
          </a:xfrm>
        </p:spPr>
        <p:txBody>
          <a:bodyPr>
            <a:normAutofit fontScale="85000" lnSpcReduction="20000"/>
          </a:bodyPr>
          <a:lstStyle/>
          <a:p>
            <a:pPr lvl="0"/>
            <a:r>
              <a:rPr lang="es-CL" dirty="0"/>
              <a:t>Lo que la Directiva Almirante establece como meta para el año.</a:t>
            </a:r>
          </a:p>
          <a:p>
            <a:pPr lvl="0"/>
            <a:r>
              <a:rPr lang="es-CL" dirty="0"/>
              <a:t>Lo que el Comandante en Jefe disponga que se haga en el año.</a:t>
            </a:r>
          </a:p>
          <a:p>
            <a:pPr lvl="0"/>
            <a:r>
              <a:rPr lang="es-CL" dirty="0"/>
              <a:t>Los que cada autoridad superior o técnica necesite que se cumpla.</a:t>
            </a:r>
          </a:p>
          <a:p>
            <a:pPr lvl="0"/>
            <a:r>
              <a:rPr lang="es-CL" dirty="0"/>
              <a:t>Los requerimientos </a:t>
            </a:r>
            <a:r>
              <a:rPr lang="es-CL" dirty="0" err="1"/>
              <a:t>extrainstitucionales</a:t>
            </a:r>
            <a:r>
              <a:rPr lang="es-CL" dirty="0"/>
              <a:t>.</a:t>
            </a:r>
          </a:p>
          <a:p>
            <a:r>
              <a:rPr lang="es-CL" dirty="0"/>
              <a:t> Los compromisos adquiridos y las prácticas habituales ineludibles, o que se desean mantener.</a:t>
            </a:r>
          </a:p>
          <a:p>
            <a:pPr lvl="0"/>
            <a:r>
              <a:rPr lang="es-CL" dirty="0"/>
              <a:t>Lo que los Mandos Operativos o de Apoyo Operativos determinen que se deben cumplir, en consecuencia con lo anterior.</a:t>
            </a:r>
          </a:p>
          <a:p>
            <a:pPr lvl="0"/>
            <a:r>
              <a:rPr lang="es-CL" dirty="0"/>
              <a:t>Las interacciones y apoyos entre los diferentes MM.AA.</a:t>
            </a:r>
          </a:p>
          <a:p>
            <a:pPr lvl="0"/>
            <a:r>
              <a:rPr lang="es-CL" dirty="0"/>
              <a:t>Los recursos disponibles. </a:t>
            </a:r>
          </a:p>
        </p:txBody>
      </p:sp>
    </p:spTree>
    <p:extLst>
      <p:ext uri="{BB962C8B-B14F-4D97-AF65-F5344CB8AC3E}">
        <p14:creationId xmlns:p14="http://schemas.microsoft.com/office/powerpoint/2010/main" val="3819937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467544" y="260648"/>
            <a:ext cx="8229600" cy="1143000"/>
          </a:xfrm>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a:xfrm>
            <a:off x="395536" y="1052736"/>
            <a:ext cx="8496944" cy="4968552"/>
          </a:xfrm>
        </p:spPr>
        <p:txBody>
          <a:bodyPr>
            <a:normAutofit/>
          </a:bodyPr>
          <a:lstStyle/>
          <a:p>
            <a:r>
              <a:rPr lang="es-CL" sz="2400" dirty="0"/>
              <a:t>Al completarse este proceso, se debe alcanzar un Plan que permita a los Mandos desarrollar sus actividades en concordancia con las metas institucionales y con las actividades de los otros mandos, logrando el mejor uso de los recursos disponibles.</a:t>
            </a:r>
          </a:p>
          <a:p>
            <a:pPr marL="0" indent="0">
              <a:buNone/>
            </a:pPr>
            <a:endParaRPr lang="es-CL" sz="2400" dirty="0"/>
          </a:p>
          <a:p>
            <a:r>
              <a:rPr lang="es-CL" sz="2400" dirty="0"/>
              <a:t>Los marcos monetarios que se consideren para la formulación, son los propuestos por la Dirección General de Finanzas de la Armada, y que son aprobados por el Sr. Comandante en Jefe de la Armada (C.J.A.), en el seno del Comité Económico.</a:t>
            </a:r>
          </a:p>
        </p:txBody>
      </p:sp>
    </p:spTree>
    <p:extLst>
      <p:ext uri="{BB962C8B-B14F-4D97-AF65-F5344CB8AC3E}">
        <p14:creationId xmlns:p14="http://schemas.microsoft.com/office/powerpoint/2010/main" val="1423063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p:txBody>
          <a:bodyPr>
            <a:normAutofit/>
          </a:bodyPr>
          <a:lstStyle/>
          <a:p>
            <a:r>
              <a:rPr lang="es-CL" sz="3600" b="1" dirty="0"/>
              <a:t>FORMULACIÓN PRESUPUESTARIA</a:t>
            </a:r>
            <a:endParaRPr lang="es-CL" sz="3600" dirty="0"/>
          </a:p>
        </p:txBody>
      </p:sp>
      <p:sp>
        <p:nvSpPr>
          <p:cNvPr id="3" name="2 Marcador de contenido"/>
          <p:cNvSpPr>
            <a:spLocks noGrp="1"/>
          </p:cNvSpPr>
          <p:nvPr>
            <p:ph idx="1"/>
          </p:nvPr>
        </p:nvSpPr>
        <p:spPr/>
        <p:txBody>
          <a:bodyPr>
            <a:normAutofit fontScale="92500" lnSpcReduction="10000"/>
          </a:bodyPr>
          <a:lstStyle/>
          <a:p>
            <a:pPr algn="just"/>
            <a:r>
              <a:rPr lang="es-CL" dirty="0"/>
              <a:t>Todo ello debe permitir al Estado Mayor General de la Armada (organismo responsable y de mando), coordinar y evitar interferencias mutuas, controlar la gestión e informar el cumplimiento del PACA al Sr. C.J.A.</a:t>
            </a:r>
          </a:p>
          <a:p>
            <a:pPr marL="0" indent="0">
              <a:buNone/>
            </a:pPr>
            <a:endParaRPr lang="es-CL" dirty="0"/>
          </a:p>
          <a:p>
            <a:pPr algn="just"/>
            <a:r>
              <a:rPr lang="es-CL" dirty="0"/>
              <a:t>Lo anterior, no exime a los Mandos de mantener su propio control de la ejecución del PACA, tanto en el avance de gastos como en el cumplimiento de las tareas.</a:t>
            </a:r>
          </a:p>
        </p:txBody>
      </p:sp>
    </p:spTree>
    <p:extLst>
      <p:ext uri="{BB962C8B-B14F-4D97-AF65-F5344CB8AC3E}">
        <p14:creationId xmlns:p14="http://schemas.microsoft.com/office/powerpoint/2010/main" val="2926993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b="1" dirty="0"/>
              <a:t>FASES DEL PROCESO DE FORMULACIÓN</a:t>
            </a:r>
            <a:endParaRPr lang="es-CL" dirty="0"/>
          </a:p>
        </p:txBody>
      </p:sp>
      <p:sp>
        <p:nvSpPr>
          <p:cNvPr id="3" name="2 Marcador de contenido"/>
          <p:cNvSpPr>
            <a:spLocks noGrp="1"/>
          </p:cNvSpPr>
          <p:nvPr>
            <p:ph idx="1"/>
          </p:nvPr>
        </p:nvSpPr>
        <p:spPr>
          <a:xfrm>
            <a:off x="179512" y="2060848"/>
            <a:ext cx="8856984" cy="3816424"/>
          </a:xfrm>
        </p:spPr>
        <p:txBody>
          <a:bodyPr>
            <a:normAutofit/>
          </a:bodyPr>
          <a:lstStyle/>
          <a:p>
            <a:pPr marL="0" lvl="1" indent="0">
              <a:buNone/>
            </a:pPr>
            <a:r>
              <a:rPr lang="es-CL" sz="2400" b="1" dirty="0">
                <a:solidFill>
                  <a:srgbClr val="FF0000"/>
                </a:solidFill>
              </a:rPr>
              <a:t>Fase 1</a:t>
            </a:r>
            <a:r>
              <a:rPr lang="es-CL" sz="2400" b="1" dirty="0"/>
              <a:t>: Emisión de la Directiva de Planificación. (</a:t>
            </a:r>
            <a:r>
              <a:rPr lang="es-CL" sz="1800" b="1" dirty="0"/>
              <a:t>PRE- PACA)</a:t>
            </a:r>
            <a:endParaRPr lang="es-CL" sz="2400" dirty="0"/>
          </a:p>
          <a:p>
            <a:pPr marL="0" lvl="1" indent="0">
              <a:buNone/>
            </a:pPr>
            <a:r>
              <a:rPr lang="es-CL" sz="2400" b="1" dirty="0">
                <a:solidFill>
                  <a:srgbClr val="FF0000"/>
                </a:solidFill>
              </a:rPr>
              <a:t>Fase 2</a:t>
            </a:r>
            <a:r>
              <a:rPr lang="es-CL" sz="2400" b="1" dirty="0"/>
              <a:t>: Diseño y Valorización de Actividades. (mayo–junio)</a:t>
            </a:r>
            <a:endParaRPr lang="es-CL" sz="2400" dirty="0"/>
          </a:p>
          <a:p>
            <a:pPr marL="0" lvl="1" indent="0">
              <a:buNone/>
            </a:pPr>
            <a:r>
              <a:rPr lang="es-CL" sz="2400" b="1" dirty="0">
                <a:solidFill>
                  <a:srgbClr val="FF0000"/>
                </a:solidFill>
              </a:rPr>
              <a:t>Fase 3</a:t>
            </a:r>
            <a:r>
              <a:rPr lang="es-CL" sz="2400" b="1" dirty="0"/>
              <a:t>: Ajustes. (junio)</a:t>
            </a:r>
          </a:p>
          <a:p>
            <a:pPr marL="0" lvl="1" indent="0">
              <a:buNone/>
            </a:pPr>
            <a:r>
              <a:rPr lang="es-CL" sz="2400" b="1" dirty="0">
                <a:solidFill>
                  <a:srgbClr val="FF0000"/>
                </a:solidFill>
              </a:rPr>
              <a:t>Fase 4</a:t>
            </a:r>
            <a:r>
              <a:rPr lang="es-CL" sz="2400" b="1" dirty="0"/>
              <a:t>: Tramitación del Presupuesto. (julio – octubre)</a:t>
            </a:r>
            <a:endParaRPr lang="es-CL" sz="2400" dirty="0"/>
          </a:p>
          <a:p>
            <a:pPr marL="0" lvl="1" indent="0">
              <a:buNone/>
            </a:pPr>
            <a:r>
              <a:rPr lang="es-CL" sz="2400" b="1" dirty="0">
                <a:solidFill>
                  <a:srgbClr val="FF0000"/>
                </a:solidFill>
              </a:rPr>
              <a:t>Fase 5</a:t>
            </a:r>
            <a:r>
              <a:rPr lang="es-CL" sz="2400" b="1" dirty="0"/>
              <a:t>: Ajustes Finales. (noviembre)</a:t>
            </a:r>
          </a:p>
          <a:p>
            <a:pPr marL="0" lvl="1" indent="0">
              <a:buNone/>
            </a:pPr>
            <a:r>
              <a:rPr lang="es-CL" sz="2400" b="1" dirty="0">
                <a:solidFill>
                  <a:srgbClr val="FF0000"/>
                </a:solidFill>
              </a:rPr>
              <a:t>Fase 6</a:t>
            </a:r>
            <a:r>
              <a:rPr lang="es-CL" sz="2400" b="1" dirty="0"/>
              <a:t>: Publicación Directiva PACA. (diciembre)</a:t>
            </a:r>
            <a:endParaRPr lang="es-CL" sz="2400" dirty="0"/>
          </a:p>
          <a:p>
            <a:pPr marL="0" lvl="1" indent="0">
              <a:buNone/>
            </a:pPr>
            <a:r>
              <a:rPr lang="es-CL" sz="2400" b="1" dirty="0">
                <a:solidFill>
                  <a:srgbClr val="FF0000"/>
                </a:solidFill>
              </a:rPr>
              <a:t>Fase 7</a:t>
            </a:r>
            <a:r>
              <a:rPr lang="es-CL" sz="2400" b="1" dirty="0"/>
              <a:t>: Planes Subsidiarios.</a:t>
            </a:r>
            <a:endParaRPr lang="es-CL" sz="2400" dirty="0"/>
          </a:p>
          <a:p>
            <a:pPr marL="0" lvl="1" indent="0">
              <a:buNone/>
            </a:pPr>
            <a:endParaRPr lang="es-CL" sz="2400" dirty="0"/>
          </a:p>
          <a:p>
            <a:pPr marL="0" lvl="1" indent="0">
              <a:buNone/>
            </a:pPr>
            <a:endParaRPr lang="es-CL" sz="2400" dirty="0"/>
          </a:p>
          <a:p>
            <a:pPr marL="0" indent="0">
              <a:buNone/>
            </a:pPr>
            <a:endParaRPr lang="es-CL" sz="2400" dirty="0"/>
          </a:p>
        </p:txBody>
      </p:sp>
    </p:spTree>
    <p:extLst>
      <p:ext uri="{BB962C8B-B14F-4D97-AF65-F5344CB8AC3E}">
        <p14:creationId xmlns:p14="http://schemas.microsoft.com/office/powerpoint/2010/main" val="286566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116632"/>
            <a:ext cx="8229600" cy="1080120"/>
          </a:xfrm>
        </p:spPr>
        <p:txBody>
          <a:bodyPr>
            <a:noAutofit/>
          </a:bodyPr>
          <a:lstStyle/>
          <a:p>
            <a:pPr lvl="1" algn="ctr" rtl="0">
              <a:spcBef>
                <a:spcPct val="0"/>
              </a:spcBef>
            </a:pPr>
            <a:r>
              <a:rPr lang="es-CL" sz="2800" b="1" dirty="0"/>
              <a:t/>
            </a:r>
            <a:br>
              <a:rPr lang="es-CL" sz="2800" b="1" dirty="0"/>
            </a:br>
            <a:r>
              <a:rPr lang="es-CL" sz="2800" b="1" dirty="0"/>
              <a:t>Fase 1: Emisión de la Directiva de Planificación. (PRE-PACA)</a:t>
            </a:r>
            <a:r>
              <a:rPr lang="es-CL" sz="2800" dirty="0"/>
              <a:t/>
            </a:r>
            <a:br>
              <a:rPr lang="es-CL" sz="2800" dirty="0"/>
            </a:br>
            <a:endParaRPr lang="es-CL" sz="2800" dirty="0"/>
          </a:p>
        </p:txBody>
      </p:sp>
      <p:sp>
        <p:nvSpPr>
          <p:cNvPr id="3" name="2 Marcador de contenido"/>
          <p:cNvSpPr>
            <a:spLocks noGrp="1"/>
          </p:cNvSpPr>
          <p:nvPr>
            <p:ph idx="1"/>
          </p:nvPr>
        </p:nvSpPr>
        <p:spPr>
          <a:xfrm>
            <a:off x="395536" y="1340768"/>
            <a:ext cx="8496944" cy="4680520"/>
          </a:xfrm>
        </p:spPr>
        <p:txBody>
          <a:bodyPr>
            <a:noAutofit/>
          </a:bodyPr>
          <a:lstStyle/>
          <a:p>
            <a:r>
              <a:rPr lang="es-CL" sz="2200" dirty="0"/>
              <a:t>En esta fase participan todos los Mandos Administradores con sus Mandos Ejecutores y Unidades dependientes. Se efectúa entre septiembre y abril del año siguiente y consiste en la recopilación de todos los antecedentes necesarios para la formulación, los cuales se respaldan empleando el sistema PROPACA, el cual permite efectuar las asignaciones de recursos. </a:t>
            </a:r>
          </a:p>
          <a:p>
            <a:r>
              <a:rPr lang="es-CL" sz="2200" dirty="0"/>
              <a:t>Con la información recopilada, el Comité de Planificación emite la Directiva PRE-PACA, propone las tareas y asigna el marco de recursos a cada Mando Administrador para cumplirlas.</a:t>
            </a:r>
          </a:p>
          <a:p>
            <a:r>
              <a:rPr lang="es-CL" sz="2200" dirty="0"/>
              <a:t>El E.M.G.A. es el único organismo que tiene la responsabilidad y facultad para modificar, agregar o eliminar Tareas, Actividades o Sub-Actividades al Catálogo PROPACA.</a:t>
            </a:r>
          </a:p>
        </p:txBody>
      </p:sp>
    </p:spTree>
    <p:extLst>
      <p:ext uri="{BB962C8B-B14F-4D97-AF65-F5344CB8AC3E}">
        <p14:creationId xmlns:p14="http://schemas.microsoft.com/office/powerpoint/2010/main" val="3081587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60648"/>
            <a:ext cx="8686800" cy="838200"/>
          </a:xfrm>
        </p:spPr>
        <p:txBody>
          <a:bodyPr>
            <a:noAutofit/>
          </a:bodyPr>
          <a:lstStyle/>
          <a:p>
            <a:pPr algn="ctr"/>
            <a:r>
              <a:rPr lang="es-CL" sz="2800" b="1" dirty="0">
                <a:effectLst/>
              </a:rPr>
              <a:t/>
            </a:r>
            <a:br>
              <a:rPr lang="es-CL" sz="2800" b="1" dirty="0">
                <a:effectLst/>
              </a:rPr>
            </a:br>
            <a:r>
              <a:rPr lang="es-CL" sz="2800" b="1" dirty="0">
                <a:effectLst/>
              </a:rPr>
              <a:t>ANTECEDENTES A RECOPILAR</a:t>
            </a:r>
            <a:br>
              <a:rPr lang="es-CL" sz="2800" b="1" dirty="0">
                <a:effectLst/>
              </a:rPr>
            </a:br>
            <a:endParaRPr lang="es-CL" sz="2800" b="1" dirty="0"/>
          </a:p>
        </p:txBody>
      </p:sp>
      <p:sp>
        <p:nvSpPr>
          <p:cNvPr id="3" name="2 Marcador de contenido"/>
          <p:cNvSpPr>
            <a:spLocks noGrp="1"/>
          </p:cNvSpPr>
          <p:nvPr>
            <p:ph idx="1"/>
          </p:nvPr>
        </p:nvSpPr>
        <p:spPr>
          <a:xfrm>
            <a:off x="323528" y="1268760"/>
            <a:ext cx="8686800" cy="4525963"/>
          </a:xfrm>
        </p:spPr>
        <p:txBody>
          <a:bodyPr>
            <a:normAutofit fontScale="92500" lnSpcReduction="20000"/>
          </a:bodyPr>
          <a:lstStyle/>
          <a:p>
            <a:pPr lvl="0"/>
            <a:r>
              <a:rPr lang="es-CL" dirty="0"/>
              <a:t>Principales actividades a realizar.</a:t>
            </a:r>
          </a:p>
          <a:p>
            <a:pPr lvl="0"/>
            <a:r>
              <a:rPr lang="es-CL" dirty="0"/>
              <a:t>Proyección del Presupuesto Preliminar.</a:t>
            </a:r>
          </a:p>
          <a:p>
            <a:pPr lvl="0"/>
            <a:r>
              <a:rPr lang="es-CL" dirty="0"/>
              <a:t>Análisis de la ejecución presupuestaria del año anterior.</a:t>
            </a:r>
          </a:p>
          <a:p>
            <a:pPr lvl="0"/>
            <a:r>
              <a:rPr lang="es-CL" dirty="0"/>
              <a:t>Valor de los recursos No Monetarios.</a:t>
            </a:r>
          </a:p>
          <a:p>
            <a:pPr lvl="0"/>
            <a:r>
              <a:rPr lang="es-CL" dirty="0"/>
              <a:t>Requerimiento de apoyo entre Mandos Administradores.</a:t>
            </a:r>
          </a:p>
          <a:p>
            <a:pPr lvl="0"/>
            <a:r>
              <a:rPr lang="es-CL" dirty="0"/>
              <a:t>Plan de Carenas proyectado.</a:t>
            </a:r>
          </a:p>
          <a:p>
            <a:pPr lvl="0"/>
            <a:r>
              <a:rPr lang="es-CL" dirty="0"/>
              <a:t>Plan de Mantenimiento de Aeronaves proyectado.</a:t>
            </a:r>
          </a:p>
          <a:p>
            <a:pPr lvl="0"/>
            <a:r>
              <a:rPr lang="es-CL" dirty="0"/>
              <a:t>Asignación de  horas motores </a:t>
            </a:r>
            <a:r>
              <a:rPr lang="es-CL" dirty="0" err="1"/>
              <a:t>diesel</a:t>
            </a:r>
            <a:r>
              <a:rPr lang="es-CL" dirty="0"/>
              <a:t> y turbinas.</a:t>
            </a:r>
          </a:p>
        </p:txBody>
      </p:sp>
    </p:spTree>
    <p:extLst>
      <p:ext uri="{BB962C8B-B14F-4D97-AF65-F5344CB8AC3E}">
        <p14:creationId xmlns:p14="http://schemas.microsoft.com/office/powerpoint/2010/main" val="1704031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L" dirty="0"/>
              <a:t>RECURSOS NO MONETARIOS</a:t>
            </a:r>
          </a:p>
        </p:txBody>
      </p:sp>
      <p:sp>
        <p:nvSpPr>
          <p:cNvPr id="3" name="2 Marcador de contenido"/>
          <p:cNvSpPr>
            <a:spLocks noGrp="1"/>
          </p:cNvSpPr>
          <p:nvPr>
            <p:ph idx="1"/>
          </p:nvPr>
        </p:nvSpPr>
        <p:spPr/>
        <p:txBody>
          <a:bodyPr/>
          <a:lstStyle/>
          <a:p>
            <a:r>
              <a:rPr lang="es-CL" dirty="0"/>
              <a:t>HORAS DE VUELO </a:t>
            </a:r>
          </a:p>
          <a:p>
            <a:r>
              <a:rPr lang="es-CL" dirty="0"/>
              <a:t>MUNICIÓN </a:t>
            </a:r>
          </a:p>
          <a:p>
            <a:r>
              <a:rPr lang="es-CL" dirty="0"/>
              <a:t>CRÉDITO DE MATERIALES </a:t>
            </a:r>
          </a:p>
          <a:p>
            <a:r>
              <a:rPr lang="es-CL" dirty="0"/>
              <a:t>CRÉDITO DE CONSUMOS </a:t>
            </a:r>
          </a:p>
          <a:p>
            <a:r>
              <a:rPr lang="es-CL" dirty="0"/>
              <a:t>SERVMAD </a:t>
            </a:r>
          </a:p>
          <a:p>
            <a:r>
              <a:rPr lang="es-CL" dirty="0"/>
              <a:t>RACIONES DE COMBATE</a:t>
            </a:r>
          </a:p>
          <a:p>
            <a:r>
              <a:rPr lang="es-CL" dirty="0"/>
              <a:t>HORAS HOMBRE (H.H. </a:t>
            </a:r>
            <a:r>
              <a:rPr lang="es-CL" dirty="0" err="1"/>
              <a:t>Asmar</a:t>
            </a:r>
            <a:r>
              <a:rPr lang="es-CL" dirty="0"/>
              <a:t>)</a:t>
            </a:r>
          </a:p>
        </p:txBody>
      </p:sp>
    </p:spTree>
    <p:extLst>
      <p:ext uri="{BB962C8B-B14F-4D97-AF65-F5344CB8AC3E}">
        <p14:creationId xmlns:p14="http://schemas.microsoft.com/office/powerpoint/2010/main" val="460717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63688" y="692696"/>
            <a:ext cx="6512511" cy="1143000"/>
          </a:xfrm>
        </p:spPr>
        <p:txBody>
          <a:bodyPr>
            <a:noAutofit/>
          </a:bodyPr>
          <a:lstStyle/>
          <a:p>
            <a:pPr lvl="1" algn="ctr" rtl="0">
              <a:spcBef>
                <a:spcPct val="0"/>
              </a:spcBef>
            </a:pPr>
            <a:r>
              <a:rPr lang="es-CL" sz="2800" b="1" dirty="0"/>
              <a:t>Fase 2: Diseño y Valorización de Actividades. (mayo – junio)</a:t>
            </a:r>
            <a:r>
              <a:rPr lang="es-CL" sz="2800" dirty="0"/>
              <a:t/>
            </a:r>
            <a:br>
              <a:rPr lang="es-CL" sz="2800" dirty="0"/>
            </a:br>
            <a:endParaRPr lang="es-CL" sz="2800" dirty="0"/>
          </a:p>
        </p:txBody>
      </p:sp>
      <p:sp>
        <p:nvSpPr>
          <p:cNvPr id="3" name="2 Marcador de contenido"/>
          <p:cNvSpPr>
            <a:spLocks noGrp="1"/>
          </p:cNvSpPr>
          <p:nvPr>
            <p:ph idx="1"/>
          </p:nvPr>
        </p:nvSpPr>
        <p:spPr>
          <a:xfrm>
            <a:off x="539552" y="1916832"/>
            <a:ext cx="8229600" cy="3960440"/>
          </a:xfrm>
        </p:spPr>
        <p:txBody>
          <a:bodyPr>
            <a:noAutofit/>
          </a:bodyPr>
          <a:lstStyle/>
          <a:p>
            <a:r>
              <a:rPr lang="es-CL" sz="2400" dirty="0"/>
              <a:t>En esta fase es donde se estructura la forma en que se </a:t>
            </a:r>
            <a:r>
              <a:rPr lang="es-CL" sz="2400" dirty="0" smtClean="0"/>
              <a:t>aplicarán </a:t>
            </a:r>
            <a:r>
              <a:rPr lang="es-CL" sz="2400" dirty="0"/>
              <a:t>los recursos.</a:t>
            </a:r>
          </a:p>
          <a:p>
            <a:pPr marL="0" indent="0">
              <a:buNone/>
            </a:pPr>
            <a:endParaRPr lang="es-CL" sz="2400" dirty="0"/>
          </a:p>
          <a:p>
            <a:pPr algn="just"/>
            <a:r>
              <a:rPr lang="es-CL" sz="2400" dirty="0"/>
              <a:t>El E.M.G.A. realiza el cierre del ambiente de trabajo PROPACA y materializa la migración, de la totalidad de las necesidades aprobadas y que tienen requerimientos de recursos, al PREPACA. Posteriormente, junto con la D.G.F.A., revisan las necesidades que obligatoriamente los mandos debieron incluir en el proceso de formulación.</a:t>
            </a:r>
          </a:p>
        </p:txBody>
      </p:sp>
    </p:spTree>
    <p:extLst>
      <p:ext uri="{BB962C8B-B14F-4D97-AF65-F5344CB8AC3E}">
        <p14:creationId xmlns:p14="http://schemas.microsoft.com/office/powerpoint/2010/main" val="39746710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188640"/>
            <a:ext cx="6512511" cy="1143000"/>
          </a:xfrm>
        </p:spPr>
        <p:txBody>
          <a:bodyPr>
            <a:noAutofit/>
          </a:bodyPr>
          <a:lstStyle/>
          <a:p>
            <a:pPr lvl="1" algn="ctr" rtl="0">
              <a:spcBef>
                <a:spcPct val="0"/>
              </a:spcBef>
            </a:pPr>
            <a:r>
              <a:rPr lang="es-CL" sz="2800" b="1" dirty="0"/>
              <a:t>Fase 2: Diseño y Valorización de Actividades. (mayo – junio)</a:t>
            </a:r>
            <a:r>
              <a:rPr lang="es-CL" sz="2800" dirty="0"/>
              <a:t/>
            </a:r>
            <a:br>
              <a:rPr lang="es-CL" sz="2800" dirty="0"/>
            </a:br>
            <a:endParaRPr lang="es-CL" sz="2800" dirty="0"/>
          </a:p>
        </p:txBody>
      </p:sp>
      <p:sp>
        <p:nvSpPr>
          <p:cNvPr id="3" name="2 Marcador de contenido"/>
          <p:cNvSpPr>
            <a:spLocks noGrp="1"/>
          </p:cNvSpPr>
          <p:nvPr>
            <p:ph idx="1"/>
          </p:nvPr>
        </p:nvSpPr>
        <p:spPr>
          <a:xfrm>
            <a:off x="611560" y="1196752"/>
            <a:ext cx="8229600" cy="4635896"/>
          </a:xfrm>
        </p:spPr>
        <p:txBody>
          <a:bodyPr>
            <a:noAutofit/>
          </a:bodyPr>
          <a:lstStyle/>
          <a:p>
            <a:pPr algn="just"/>
            <a:r>
              <a:rPr lang="es-CL" sz="2800" dirty="0"/>
              <a:t>Luego, se le informa a los MM.AA. el Marco Presupuestario Preliminar, de tal forma que cada Mando Administrador elija las necesidades que deberán formularse para satisfacer cada Tarea, asignando y distribuyendo los recursos disponibles a cada actividad o </a:t>
            </a:r>
            <a:r>
              <a:rPr lang="es-CL" sz="2800" dirty="0" err="1"/>
              <a:t>subactividad</a:t>
            </a:r>
            <a:r>
              <a:rPr lang="es-CL" sz="2800" dirty="0"/>
              <a:t>.</a:t>
            </a:r>
          </a:p>
          <a:p>
            <a:pPr algn="just"/>
            <a:endParaRPr lang="es-CL" sz="2800" dirty="0"/>
          </a:p>
          <a:p>
            <a:pPr algn="just"/>
            <a:r>
              <a:rPr lang="es-CL" sz="2800" dirty="0"/>
              <a:t>Cada </a:t>
            </a:r>
            <a:r>
              <a:rPr lang="es-CL" sz="2800" dirty="0" smtClean="0"/>
              <a:t>MM.AA. </a:t>
            </a:r>
            <a:r>
              <a:rPr lang="es-CL" sz="2800" dirty="0"/>
              <a:t>asigna a sus </a:t>
            </a:r>
            <a:r>
              <a:rPr lang="es-CL" sz="2800" dirty="0" smtClean="0"/>
              <a:t>MM.EE., </a:t>
            </a:r>
            <a:r>
              <a:rPr lang="es-CL" sz="2800" dirty="0"/>
              <a:t>los recursos para distribuirlos de manera priorizada entre las diferentes necesidades y actividades a realizar. </a:t>
            </a:r>
          </a:p>
        </p:txBody>
      </p:sp>
    </p:spTree>
    <p:extLst>
      <p:ext uri="{BB962C8B-B14F-4D97-AF65-F5344CB8AC3E}">
        <p14:creationId xmlns:p14="http://schemas.microsoft.com/office/powerpoint/2010/main" val="1358193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59632" y="476672"/>
            <a:ext cx="6512511" cy="713016"/>
          </a:xfrm>
        </p:spPr>
        <p:txBody>
          <a:bodyPr>
            <a:normAutofit fontScale="90000"/>
          </a:bodyPr>
          <a:lstStyle/>
          <a:p>
            <a:pPr lvl="1" algn="ctr" rtl="0">
              <a:spcBef>
                <a:spcPct val="0"/>
              </a:spcBef>
            </a:pPr>
            <a:r>
              <a:rPr lang="es-CL" sz="3200" b="1" dirty="0"/>
              <a:t>Fase 3: Ajustes. (junio)</a:t>
            </a:r>
            <a:r>
              <a:rPr lang="es-CL" sz="3200" dirty="0"/>
              <a:t/>
            </a:r>
            <a:br>
              <a:rPr lang="es-CL" sz="3200" dirty="0"/>
            </a:br>
            <a:endParaRPr lang="es-CL" sz="3200" dirty="0"/>
          </a:p>
        </p:txBody>
      </p:sp>
      <p:sp>
        <p:nvSpPr>
          <p:cNvPr id="3" name="2 Marcador de contenido"/>
          <p:cNvSpPr>
            <a:spLocks noGrp="1"/>
          </p:cNvSpPr>
          <p:nvPr>
            <p:ph idx="1"/>
          </p:nvPr>
        </p:nvSpPr>
        <p:spPr>
          <a:xfrm>
            <a:off x="539552" y="1412776"/>
            <a:ext cx="8229600" cy="4525963"/>
          </a:xfrm>
        </p:spPr>
        <p:txBody>
          <a:bodyPr>
            <a:normAutofit fontScale="70000" lnSpcReduction="20000"/>
          </a:bodyPr>
          <a:lstStyle/>
          <a:p>
            <a:pPr algn="just"/>
            <a:r>
              <a:rPr lang="es-CL" dirty="0"/>
              <a:t>Durante el mes de junio, Hacienda informa el marco presupuestario inicial, el cual sirve para realizar los ajustes que sean necesarios al Marco Preliminar. Estos ajustes se informan a los Mandos, para que efectúen las correcciones pertinentes en el PROPACA.</a:t>
            </a:r>
          </a:p>
          <a:p>
            <a:pPr marL="0" indent="0">
              <a:buNone/>
            </a:pPr>
            <a:endParaRPr lang="es-CL" dirty="0"/>
          </a:p>
          <a:p>
            <a:pPr algn="just"/>
            <a:r>
              <a:rPr lang="es-CL" dirty="0"/>
              <a:t>En esta etapa, los MM.AA. pueden hacer ajustes adicionales para optimizar su planificación, sin variar el marco de recursos asignados. Posteriormente, el Comité de Planificación PACA en coordinación directa con cada </a:t>
            </a:r>
            <a:r>
              <a:rPr lang="es-CL" dirty="0" smtClean="0"/>
              <a:t>MM.AA., </a:t>
            </a:r>
            <a:r>
              <a:rPr lang="es-CL" dirty="0"/>
              <a:t>verifica la consistencia y claridad de la información.</a:t>
            </a:r>
          </a:p>
          <a:p>
            <a:pPr marL="0" indent="0">
              <a:buNone/>
            </a:pPr>
            <a:r>
              <a:rPr lang="es-CL" dirty="0"/>
              <a:t> </a:t>
            </a:r>
          </a:p>
          <a:p>
            <a:r>
              <a:rPr lang="es-CL" dirty="0"/>
              <a:t>Con la información entregada por los Mandos, al terminar esta fase, se elabora el Proyecto de Presupuesto de la Armada.</a:t>
            </a:r>
          </a:p>
        </p:txBody>
      </p:sp>
    </p:spTree>
    <p:extLst>
      <p:ext uri="{BB962C8B-B14F-4D97-AF65-F5344CB8AC3E}">
        <p14:creationId xmlns:p14="http://schemas.microsoft.com/office/powerpoint/2010/main" val="9019602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404664"/>
            <a:ext cx="8229600" cy="1368152"/>
          </a:xfrm>
        </p:spPr>
        <p:txBody>
          <a:bodyPr>
            <a:noAutofit/>
          </a:bodyPr>
          <a:lstStyle/>
          <a:p>
            <a:pPr lvl="1" algn="ctr" rtl="0">
              <a:spcBef>
                <a:spcPct val="0"/>
              </a:spcBef>
            </a:pPr>
            <a:r>
              <a:rPr lang="es-CL" sz="2800" b="1" dirty="0"/>
              <a:t/>
            </a:r>
            <a:br>
              <a:rPr lang="es-CL" sz="2800" b="1" dirty="0"/>
            </a:br>
            <a:r>
              <a:rPr lang="es-CL" sz="2800" b="1" dirty="0"/>
              <a:t>Fase 4: Tramitación del Presupuesto. (julio – octubre)</a:t>
            </a:r>
            <a:r>
              <a:rPr lang="es-CL" sz="2800" dirty="0"/>
              <a:t/>
            </a:r>
            <a:br>
              <a:rPr lang="es-CL" sz="2800" dirty="0"/>
            </a:br>
            <a:endParaRPr lang="es-CL" sz="2800" dirty="0"/>
          </a:p>
        </p:txBody>
      </p:sp>
      <p:sp>
        <p:nvSpPr>
          <p:cNvPr id="3" name="2 Marcador de contenido"/>
          <p:cNvSpPr>
            <a:spLocks noGrp="1"/>
          </p:cNvSpPr>
          <p:nvPr>
            <p:ph idx="1"/>
          </p:nvPr>
        </p:nvSpPr>
        <p:spPr>
          <a:xfrm>
            <a:off x="251520" y="2060848"/>
            <a:ext cx="8784976" cy="4032448"/>
          </a:xfrm>
        </p:spPr>
        <p:txBody>
          <a:bodyPr>
            <a:noAutofit/>
          </a:bodyPr>
          <a:lstStyle/>
          <a:p>
            <a:r>
              <a:rPr lang="es-CL" sz="2400" dirty="0"/>
              <a:t>Al iniciar esta fase el E.M.G.A. considera una instancia para efectuar ajustes y correcciones, de acuerdo a las variaciones que disponga el Ministerio de Hacienda.</a:t>
            </a:r>
          </a:p>
          <a:p>
            <a:pPr algn="just"/>
            <a:r>
              <a:rPr lang="es-CL" sz="2400" dirty="0"/>
              <a:t>El E.M.G.A. junto a la D.G.F.A. consolidan y validan la información obtenida en la fase anterior y formulan el Proyecto de Presupuesto, que considera la itemización y </a:t>
            </a:r>
            <a:r>
              <a:rPr lang="es-CL" sz="2400" dirty="0" smtClean="0"/>
              <a:t>respaldo </a:t>
            </a:r>
            <a:r>
              <a:rPr lang="es-CL" sz="2400" dirty="0"/>
              <a:t>correspondiente, para ser presentado a MINDEF, posteriormente  tramitado al Ministerio de Hacienda y finalmente, enviado Congreso Nacional para su aprobación.</a:t>
            </a:r>
          </a:p>
        </p:txBody>
      </p:sp>
    </p:spTree>
    <p:extLst>
      <p:ext uri="{BB962C8B-B14F-4D97-AF65-F5344CB8AC3E}">
        <p14:creationId xmlns:p14="http://schemas.microsoft.com/office/powerpoint/2010/main" val="31459837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p:spPr>
        <p:txBody>
          <a:bodyPr>
            <a:noAutofit/>
          </a:bodyPr>
          <a:lstStyle/>
          <a:p>
            <a:pPr lvl="1" algn="ctr" rtl="0">
              <a:spcBef>
                <a:spcPct val="0"/>
              </a:spcBef>
            </a:pPr>
            <a:r>
              <a:rPr lang="es-CL" sz="3200" b="1" dirty="0"/>
              <a:t>Fase 4: Tramitación del Presupuesto. (julio – octubre)</a:t>
            </a:r>
            <a:r>
              <a:rPr lang="es-CL" sz="3200" dirty="0"/>
              <a:t/>
            </a:r>
            <a:br>
              <a:rPr lang="es-CL" sz="3200" dirty="0"/>
            </a:br>
            <a:endParaRPr lang="es-CL" sz="3200" dirty="0"/>
          </a:p>
        </p:txBody>
      </p:sp>
      <p:sp>
        <p:nvSpPr>
          <p:cNvPr id="3" name="2 Marcador de contenido"/>
          <p:cNvSpPr>
            <a:spLocks noGrp="1"/>
          </p:cNvSpPr>
          <p:nvPr>
            <p:ph idx="1"/>
          </p:nvPr>
        </p:nvSpPr>
        <p:spPr>
          <a:xfrm>
            <a:off x="179512" y="1772816"/>
            <a:ext cx="8784976" cy="3672408"/>
          </a:xfrm>
        </p:spPr>
        <p:txBody>
          <a:bodyPr>
            <a:noAutofit/>
          </a:bodyPr>
          <a:lstStyle/>
          <a:p>
            <a:r>
              <a:rPr lang="es-CL" sz="2800" dirty="0"/>
              <a:t>En el mes de agosto, los MM.AA. deben presentar al Comité PACA, su proyecto de presupuesto, incluyendo las principales iniciativas dentro y fuera de Marco. Durante esta fase, se pueden incorporar modificaciones, conforme a las facultades del Poder Ejecutivo o a las posibles negociaciones que se realicen entre los distintos entes del proceso</a:t>
            </a:r>
          </a:p>
        </p:txBody>
      </p:sp>
    </p:spTree>
    <p:extLst>
      <p:ext uri="{BB962C8B-B14F-4D97-AF65-F5344CB8AC3E}">
        <p14:creationId xmlns:p14="http://schemas.microsoft.com/office/powerpoint/2010/main" val="2653074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r>
              <a:rPr lang="es-CL" sz="3200" dirty="0"/>
              <a:t/>
            </a:r>
            <a:br>
              <a:rPr lang="es-CL" sz="3200" dirty="0"/>
            </a:br>
            <a:endParaRPr lang="es-CL" sz="3200" dirty="0"/>
          </a:p>
        </p:txBody>
      </p:sp>
      <p:sp>
        <p:nvSpPr>
          <p:cNvPr id="3" name="2 Marcador de contenido"/>
          <p:cNvSpPr>
            <a:spLocks noGrp="1"/>
          </p:cNvSpPr>
          <p:nvPr>
            <p:ph idx="1"/>
          </p:nvPr>
        </p:nvSpPr>
        <p:spPr/>
        <p:txBody>
          <a:bodyPr>
            <a:normAutofit fontScale="92500" lnSpcReduction="20000"/>
          </a:bodyPr>
          <a:lstStyle/>
          <a:p>
            <a:pPr algn="just"/>
            <a:r>
              <a:rPr lang="es-CL" dirty="0"/>
              <a:t>Paralelamente a la tramitación del presupuesto, el E.M.G.A. realiza un análisis profundo de las observaciones encontradas en la fase 2 y estudia que  ajustes  propondrá  al  J.E.M.G.A. y al C.J.A., para asegurar el cumplimiento de los objetivos institucionales.</a:t>
            </a:r>
          </a:p>
          <a:p>
            <a:pPr marL="0" indent="0">
              <a:buNone/>
            </a:pPr>
            <a:endParaRPr lang="es-CL" dirty="0"/>
          </a:p>
          <a:p>
            <a:pPr algn="just"/>
            <a:r>
              <a:rPr lang="es-CL" dirty="0"/>
              <a:t>Los ajustes pueden afectar la priorización, inclusión o eliminación de tareas y actividades, la delimitación de responsabilidades, los procedimientos de ejecución y control, entre otras.</a:t>
            </a:r>
          </a:p>
          <a:p>
            <a:pPr marL="0" indent="0">
              <a:buNone/>
            </a:pPr>
            <a:endParaRPr lang="es-CL" dirty="0"/>
          </a:p>
        </p:txBody>
      </p:sp>
    </p:spTree>
    <p:extLst>
      <p:ext uri="{BB962C8B-B14F-4D97-AF65-F5344CB8AC3E}">
        <p14:creationId xmlns:p14="http://schemas.microsoft.com/office/powerpoint/2010/main" val="3736302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lvl="1" algn="ctr" rtl="0">
              <a:spcBef>
                <a:spcPct val="0"/>
              </a:spcBef>
            </a:pPr>
            <a:r>
              <a:rPr lang="es-CL" sz="3200" b="1" dirty="0"/>
              <a:t>Fase 5: Ajustes Finales. (noviembre)</a:t>
            </a:r>
            <a:r>
              <a:rPr lang="es-CL" sz="3200" dirty="0"/>
              <a:t/>
            </a:r>
            <a:br>
              <a:rPr lang="es-CL" sz="3200" dirty="0"/>
            </a:br>
            <a:endParaRPr lang="es-CL" sz="3200" dirty="0"/>
          </a:p>
        </p:txBody>
      </p:sp>
      <p:sp>
        <p:nvSpPr>
          <p:cNvPr id="3" name="2 Marcador de contenido"/>
          <p:cNvSpPr>
            <a:spLocks noGrp="1"/>
          </p:cNvSpPr>
          <p:nvPr>
            <p:ph idx="1"/>
          </p:nvPr>
        </p:nvSpPr>
        <p:spPr/>
        <p:txBody>
          <a:bodyPr>
            <a:normAutofit fontScale="92500" lnSpcReduction="10000"/>
          </a:bodyPr>
          <a:lstStyle/>
          <a:p>
            <a:pPr algn="just"/>
            <a:r>
              <a:rPr lang="es-CL" dirty="0"/>
              <a:t>Además de señalado anteriormente, se deben incorporar los ajustes provenientes de la tramitación de la Ley de Presupuesto e informaciones provenientes de organismos extra institucionales.</a:t>
            </a:r>
          </a:p>
          <a:p>
            <a:pPr marL="0" indent="0">
              <a:buNone/>
            </a:pPr>
            <a:endParaRPr lang="es-CL" dirty="0"/>
          </a:p>
          <a:p>
            <a:pPr algn="just"/>
            <a:r>
              <a:rPr lang="es-CL" dirty="0"/>
              <a:t>Finalmente, se informará a los MM.AA. el Presupuesto Definitivo, para efectuar los ajustes en el PROPACA, respecto al Presupuesto Preliminar. </a:t>
            </a:r>
          </a:p>
        </p:txBody>
      </p:sp>
    </p:spTree>
    <p:extLst>
      <p:ext uri="{BB962C8B-B14F-4D97-AF65-F5344CB8AC3E}">
        <p14:creationId xmlns:p14="http://schemas.microsoft.com/office/powerpoint/2010/main" val="3138660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260648"/>
            <a:ext cx="7920880" cy="1143000"/>
          </a:xfrm>
        </p:spPr>
        <p:txBody>
          <a:bodyPr>
            <a:noAutofit/>
          </a:bodyPr>
          <a:lstStyle/>
          <a:p>
            <a:pPr lvl="1" algn="ctr" rtl="0">
              <a:spcBef>
                <a:spcPct val="0"/>
              </a:spcBef>
            </a:pPr>
            <a:r>
              <a:rPr lang="es-CL" sz="3200" b="1" dirty="0"/>
              <a:t/>
            </a:r>
            <a:br>
              <a:rPr lang="es-CL" sz="3200" b="1" dirty="0"/>
            </a:br>
            <a:r>
              <a:rPr lang="es-CL" sz="3200" b="1" dirty="0"/>
              <a:t>Fase 6: Publicación Directiva PACA. (diciembre)</a:t>
            </a:r>
            <a:r>
              <a:rPr lang="es-CL" sz="3200" dirty="0"/>
              <a:t/>
            </a:r>
            <a:br>
              <a:rPr lang="es-CL" sz="3200" dirty="0"/>
            </a:br>
            <a:endParaRPr lang="es-CL" sz="3200" dirty="0"/>
          </a:p>
        </p:txBody>
      </p:sp>
      <p:sp>
        <p:nvSpPr>
          <p:cNvPr id="3" name="2 Marcador de contenido"/>
          <p:cNvSpPr>
            <a:spLocks noGrp="1"/>
          </p:cNvSpPr>
          <p:nvPr>
            <p:ph idx="1"/>
          </p:nvPr>
        </p:nvSpPr>
        <p:spPr>
          <a:xfrm>
            <a:off x="323528" y="2060848"/>
            <a:ext cx="8686800" cy="3675038"/>
          </a:xfrm>
        </p:spPr>
        <p:txBody>
          <a:bodyPr/>
          <a:lstStyle/>
          <a:p>
            <a:pPr algn="just"/>
            <a:r>
              <a:rPr lang="es-CL" dirty="0"/>
              <a:t>Efectuados los ajustes y aprobados por el C.J.A., se publica la Directiva PACA en la Intranet Armada, permitiendo a los Mandos generar su propio Plan Subsidiario.</a:t>
            </a:r>
          </a:p>
        </p:txBody>
      </p:sp>
    </p:spTree>
    <p:extLst>
      <p:ext uri="{BB962C8B-B14F-4D97-AF65-F5344CB8AC3E}">
        <p14:creationId xmlns:p14="http://schemas.microsoft.com/office/powerpoint/2010/main" val="714448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pPr lvl="1" algn="ctr" rtl="0">
              <a:spcBef>
                <a:spcPct val="0"/>
              </a:spcBef>
            </a:pPr>
            <a:r>
              <a:rPr lang="es-CL" sz="3600" b="1" dirty="0"/>
              <a:t>Fase 7: Planes Subsidiarios</a:t>
            </a:r>
            <a:r>
              <a:rPr lang="es-CL" sz="3600" dirty="0"/>
              <a:t/>
            </a:r>
            <a:br>
              <a:rPr lang="es-CL" sz="3600" dirty="0"/>
            </a:br>
            <a:endParaRPr lang="es-CL" sz="3600" dirty="0"/>
          </a:p>
        </p:txBody>
      </p:sp>
      <p:sp>
        <p:nvSpPr>
          <p:cNvPr id="3" name="2 Marcador de contenido"/>
          <p:cNvSpPr>
            <a:spLocks noGrp="1"/>
          </p:cNvSpPr>
          <p:nvPr>
            <p:ph idx="1"/>
          </p:nvPr>
        </p:nvSpPr>
        <p:spPr/>
        <p:txBody>
          <a:bodyPr>
            <a:normAutofit/>
          </a:bodyPr>
          <a:lstStyle/>
          <a:p>
            <a:r>
              <a:rPr lang="es-CL" dirty="0"/>
              <a:t>Los MM.AA. publican su Plan de Actividades subsidiario al </a:t>
            </a:r>
            <a:r>
              <a:rPr lang="es-CL"/>
              <a:t>PACA .</a:t>
            </a:r>
            <a:endParaRPr lang="es-CL" dirty="0"/>
          </a:p>
          <a:p>
            <a:pPr marL="0" indent="0">
              <a:buNone/>
            </a:pPr>
            <a:endParaRPr lang="es-CL" dirty="0"/>
          </a:p>
          <a:p>
            <a:r>
              <a:rPr lang="es-CL" dirty="0"/>
              <a:t>Los MM.AA. agregan a su plan subsidiario la programación cronológica de cada actividad, sus objetivos y orientaciones específicas para sus MM.EE. y </a:t>
            </a:r>
            <a:r>
              <a:rPr lang="es-CL" dirty="0" smtClean="0"/>
              <a:t>UU.EE.</a:t>
            </a:r>
            <a:endParaRPr lang="es-CL" dirty="0"/>
          </a:p>
          <a:p>
            <a:pPr marL="45720" indent="0">
              <a:buNone/>
            </a:pPr>
            <a:endParaRPr lang="es-CL" dirty="0"/>
          </a:p>
        </p:txBody>
      </p:sp>
    </p:spTree>
    <p:extLst>
      <p:ext uri="{BB962C8B-B14F-4D97-AF65-F5344CB8AC3E}">
        <p14:creationId xmlns:p14="http://schemas.microsoft.com/office/powerpoint/2010/main" val="71045628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160</TotalTime>
  <Words>1923</Words>
  <Application>Microsoft Office PowerPoint</Application>
  <PresentationFormat>Presentación en pantalla (4:3)</PresentationFormat>
  <Paragraphs>124</Paragraphs>
  <Slides>37</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1</vt:i4>
      </vt:variant>
      <vt:variant>
        <vt:lpstr>Títulos de diapositiva</vt:lpstr>
      </vt:variant>
      <vt:variant>
        <vt:i4>37</vt:i4>
      </vt:variant>
    </vt:vector>
  </HeadingPairs>
  <TitlesOfParts>
    <vt:vector size="43" baseType="lpstr">
      <vt:lpstr>Arial</vt:lpstr>
      <vt:lpstr>Franklin Gothic Book</vt:lpstr>
      <vt:lpstr>Franklin Gothic Medium</vt:lpstr>
      <vt:lpstr>Wingdings 2</vt:lpstr>
      <vt:lpstr>Viajes</vt:lpstr>
      <vt:lpstr>Slide</vt:lpstr>
      <vt:lpstr> PACA: Plan de Actividades de la Armada</vt:lpstr>
      <vt:lpstr>La planificación determina dónde se pretende llegar, qué debe hacerse, cómo, cuándo y en qué orden deben ejecutarse.</vt:lpstr>
      <vt:lpstr>PLANIFICACIÓN INSTITUCIONAL</vt:lpstr>
      <vt:lpstr>Presentación de PowerPoint</vt:lpstr>
      <vt:lpstr>Presentación de PowerPoint</vt:lpstr>
      <vt:lpstr>Presentación de PowerPoint</vt:lpstr>
      <vt:lpstr>Presentación de PowerPoint</vt:lpstr>
      <vt:lpstr>Directiva “OCÉANO”</vt:lpstr>
      <vt:lpstr>Directiva “ALMIRANTE”</vt:lpstr>
      <vt:lpstr>El Plan de Actividades de la Armada (PACA)</vt:lpstr>
      <vt:lpstr>Presentación de PowerPoint</vt:lpstr>
      <vt:lpstr>PROPACA</vt:lpstr>
      <vt:lpstr>ESTRUCTURA FINANCIERA INSTITUCIONAL</vt:lpstr>
      <vt:lpstr>Comandante en Jefe de la Armada</vt:lpstr>
      <vt:lpstr>Mandos Administradores</vt:lpstr>
      <vt:lpstr>Mandos Ejecutores</vt:lpstr>
      <vt:lpstr>Unidades Ejecutoras</vt:lpstr>
      <vt:lpstr>Presentación de PowerPoint</vt:lpstr>
      <vt:lpstr>Presentación de PowerPoint</vt:lpstr>
      <vt:lpstr>PREPARACIÓN Y FORMULACIÓN</vt:lpstr>
      <vt:lpstr>PREPARACIÓN Y FORMULACIÓN</vt:lpstr>
      <vt:lpstr>Presentación de PowerPoint</vt:lpstr>
      <vt:lpstr>FORMULACIÓN PRESUPUESTARIA</vt:lpstr>
      <vt:lpstr>FORMULACIÓN PRESUPUESTARIA</vt:lpstr>
      <vt:lpstr>FASES DEL PROCESO DE FORMULACIÓN</vt:lpstr>
      <vt:lpstr> Fase 1: Emisión de la Directiva de Planificación. (PRE-PACA) </vt:lpstr>
      <vt:lpstr> ANTECEDENTES A RECOPILAR </vt:lpstr>
      <vt:lpstr>RECURSOS NO MONETARIOS</vt:lpstr>
      <vt:lpstr>Fase 2: Diseño y Valorización de Actividades. (mayo – junio) </vt:lpstr>
      <vt:lpstr>Fase 2: Diseño y Valorización de Actividades. (mayo – junio) </vt:lpstr>
      <vt:lpstr>Fase 3: Ajustes. (junio) </vt:lpstr>
      <vt:lpstr> Fase 4: Tramitación del Presupuesto. (julio – octubre) </vt:lpstr>
      <vt:lpstr>Fase 4: Tramitación del Presupuesto. (julio – octubre) </vt:lpstr>
      <vt:lpstr>Fase 5: Ajustes Finales. (noviembre) </vt:lpstr>
      <vt:lpstr>Fase 5: Ajustes Finales. (noviembre) </vt:lpstr>
      <vt:lpstr> Fase 6: Publicación Directiva PACA. (diciembre) </vt:lpstr>
      <vt:lpstr>Fase 7: Planes Subsidiarios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PACA: Plan de Actividades de la Armada</dc:title>
  <dc:creator>Luis</dc:creator>
  <cp:lastModifiedBy>Cuenta Microsoft</cp:lastModifiedBy>
  <cp:revision>20</cp:revision>
  <dcterms:created xsi:type="dcterms:W3CDTF">2019-07-24T01:47:44Z</dcterms:created>
  <dcterms:modified xsi:type="dcterms:W3CDTF">2024-08-02T13:15:15Z</dcterms:modified>
</cp:coreProperties>
</file>