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28"/>
  </p:notesMasterIdLst>
  <p:handoutMasterIdLst>
    <p:handoutMasterId r:id="rId29"/>
  </p:handout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89" r:id="rId12"/>
    <p:sldId id="290" r:id="rId13"/>
    <p:sldId id="291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006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0052" autoAdjust="0"/>
    <p:restoredTop sz="94660"/>
  </p:normalViewPr>
  <p:slideViewPr>
    <p:cSldViewPr snapToGrid="0">
      <p:cViewPr varScale="1">
        <p:scale>
          <a:sx n="73" d="100"/>
          <a:sy n="73" d="100"/>
        </p:scale>
        <p:origin x="-41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3A2993-DE52-4FD3-9E63-1B4812A579E3}" type="datetimeFigureOut">
              <a:rPr lang="es-CL" smtClean="0"/>
              <a:pPr/>
              <a:t>03-06-2024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7499DA-129B-49AC-A4F4-5F2EEF261EC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95139238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3BFA8C-0A10-4A44-AAB0-1713CB5164FE}" type="datetimeFigureOut">
              <a:rPr lang="es-CL" smtClean="0"/>
              <a:pPr/>
              <a:t>03-06-2024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E6AC64-9EB9-4A16-87F3-FD64E2E3D52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2015926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6747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5901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09811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78626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00738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98860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10578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77517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1598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03031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03031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03031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64400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31944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57629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57563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92708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16692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67765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6880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9543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1097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22231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8173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 txBox="1">
            <a:spLocks noGrp="1" noChangeArrowheads="1"/>
          </p:cNvSpPr>
          <p:nvPr/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73" tIns="45287" rIns="90573" bIns="45287" anchor="b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FD090FB5-D169-43B9-B4B3-1BB46E805C7E}" type="slidenum">
              <a:rPr lang="es-ES" altLang="es-CL" sz="1200">
                <a:solidFill>
                  <a:srgbClr val="000000"/>
                </a:solidFill>
                <a:latin typeface="Arial" panose="020B0604020202020204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s-ES" altLang="es-CL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6913"/>
            <a:ext cx="6197600" cy="3486150"/>
          </a:xfr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altLang="es-CL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2445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F010F-B4FB-4650-8E0B-6B7D2F5421A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271917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F010F-B4FB-4650-8E0B-6B7D2F5421A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33684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F010F-B4FB-4650-8E0B-6B7D2F5421A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962334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F010F-B4FB-4650-8E0B-6B7D2F5421A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896461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F010F-B4FB-4650-8E0B-6B7D2F5421A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764958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F010F-B4FB-4650-8E0B-6B7D2F5421A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020389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F010F-B4FB-4650-8E0B-6B7D2F5421A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676800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F010F-B4FB-4650-8E0B-6B7D2F5421A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98599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F010F-B4FB-4650-8E0B-6B7D2F5421A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571415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F010F-B4FB-4650-8E0B-6B7D2F5421A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320587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F010F-B4FB-4650-8E0B-6B7D2F5421A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7135419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AFC742-E498-482B-BDFF-699B36F9D9CF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0847991"/>
      </p:ext>
    </p:extLst>
  </p:cSld>
  <p:clrMapOvr>
    <a:masterClrMapping/>
  </p:clrMapOvr>
  <p:transition spd="med">
    <p:pull dir="r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741AF2-7153-4030-8465-267EBF7D98A4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3152641"/>
      </p:ext>
    </p:extLst>
  </p:cSld>
  <p:clrMapOvr>
    <a:masterClrMapping/>
  </p:clrMapOvr>
  <p:transition spd="med">
    <p:pull dir="r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DBA5B-7FF8-4E73-B6BD-2E153CA9E2AD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0624182"/>
      </p:ext>
    </p:extLst>
  </p:cSld>
  <p:clrMapOvr>
    <a:masterClrMapping/>
  </p:clrMapOvr>
  <p:transition spd="med">
    <p:pull dir="r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2753AF-78A0-42B6-AEDD-1570DC97149B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5220757"/>
      </p:ext>
    </p:extLst>
  </p:cSld>
  <p:clrMapOvr>
    <a:masterClrMapping/>
  </p:clrMapOvr>
  <p:transition spd="med">
    <p:pull dir="r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3DC02-E9E1-4803-B9D3-6B78D0710A97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5944729"/>
      </p:ext>
    </p:extLst>
  </p:cSld>
  <p:clrMapOvr>
    <a:masterClrMapping/>
  </p:clrMapOvr>
  <p:transition spd="med">
    <p:pull dir="r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fld id="{6C073A48-2449-4AB3-8764-0251CD1DF198}" type="slidenum">
              <a:rPr lang="es-ES" altLang="es-CL" smtClean="0"/>
              <a:pPr>
                <a:defRPr/>
              </a:pPr>
              <a:t>‹Nº›</a:t>
            </a:fld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xmlns="" val="3623272426"/>
      </p:ext>
    </p:extLst>
  </p:cSld>
  <p:clrMapOvr>
    <a:masterClrMapping/>
  </p:clrMapOvr>
  <p:transition spd="med">
    <p:pull dir="r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BC7A2-EE5F-471C-9D5E-472099C65301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3722493"/>
      </p:ext>
    </p:extLst>
  </p:cSld>
  <p:clrMapOvr>
    <a:masterClrMapping/>
  </p:clrMapOvr>
  <p:transition spd="med">
    <p:pull dir="r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BDD3B2-E019-4FE7-8599-01D6ED8AE88D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4016930"/>
      </p:ext>
    </p:extLst>
  </p:cSld>
  <p:clrMapOvr>
    <a:masterClrMapping/>
  </p:clrMapOvr>
  <p:transition spd="med">
    <p:pull dir="r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D2C6A-4846-4072-B095-5ADFE57BC0FE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8078110"/>
      </p:ext>
    </p:extLst>
  </p:cSld>
  <p:clrMapOvr>
    <a:masterClrMapping/>
  </p:clrMapOvr>
  <p:transition spd="med">
    <p:pull dir="r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AE92D-2B91-4060-B08D-90B80D1F6964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6951237"/>
      </p:ext>
    </p:extLst>
  </p:cSld>
  <p:clrMapOvr>
    <a:masterClrMapping/>
  </p:clrMapOvr>
  <p:transition spd="med">
    <p:pull dir="r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0E1E7-6467-4727-BC98-8D0E3AF324A2}" type="slidenum">
              <a:rPr lang="es-ES" altLang="es-C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6474060"/>
      </p:ext>
    </p:extLst>
  </p:cSld>
  <p:clrMapOvr>
    <a:masterClrMapping/>
  </p:clrMapOvr>
  <p:transition spd="med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100000">
              <a:schemeClr val="bg1"/>
            </a:gs>
            <a:gs pos="100000">
              <a:srgbClr val="000099"/>
            </a:gs>
            <a:gs pos="100000">
              <a:srgbClr val="000099"/>
            </a:gs>
            <a:gs pos="100000">
              <a:srgbClr val="0066CC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F010F-B4FB-4650-8E0B-6B7D2F5421A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336992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100000">
              <a:schemeClr val="bg1"/>
            </a:gs>
            <a:gs pos="100000">
              <a:srgbClr val="000099"/>
            </a:gs>
            <a:gs pos="100000">
              <a:srgbClr val="000099"/>
            </a:gs>
            <a:gs pos="100000">
              <a:srgbClr val="0066CC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FontTx/>
              <a:buNone/>
              <a:defRPr sz="1400">
                <a:latin typeface="Arial" charset="0"/>
                <a:cs typeface="+mn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FontTx/>
              <a:buNone/>
              <a:defRPr sz="1400">
                <a:latin typeface="Arial" charset="0"/>
                <a:cs typeface="+mn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6E573C-28AF-4507-BDE7-665FD768043B}" type="slidenum">
              <a:rPr lang="es-ES" altLang="es-CL">
                <a:solidFill>
                  <a:srgbClr val="000000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altLang="es-CL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0698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pull dir="ru"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rebuchet M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.jpe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.jpe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10" Type="http://schemas.openxmlformats.org/officeDocument/2006/relationships/image" Target="../media/image2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jpe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1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1.pn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jpeg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36525"/>
            <a:ext cx="12192000" cy="6721475"/>
            <a:chOff x="0" y="115888"/>
            <a:chExt cx="12192000" cy="6721475"/>
          </a:xfrm>
        </p:grpSpPr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3329062" y="1821776"/>
            <a:ext cx="5533876" cy="2411958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9pPr>
          </a:lstStyle>
          <a:p>
            <a:pPr eaLnBrk="1" hangingPunct="1"/>
            <a:r>
              <a:rPr lang="es-ES" altLang="es-CL" sz="6600" b="1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> BRIEFING</a:t>
            </a:r>
            <a:r>
              <a:rPr lang="es-ES" altLang="es-CL" b="1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/>
            </a:r>
            <a:br>
              <a:rPr lang="es-ES" altLang="es-CL" b="1" kern="0" dirty="0" smtClean="0">
                <a:solidFill>
                  <a:schemeClr val="tx1"/>
                </a:solidFill>
                <a:cs typeface="Arial" panose="020B0604020202020204" pitchFamily="34" charset="0"/>
              </a:rPr>
            </a:br>
            <a:r>
              <a:rPr lang="es-ES" altLang="es-CL" sz="6600" b="1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> FAST ROPE</a:t>
            </a:r>
          </a:p>
        </p:txBody>
      </p:sp>
      <p:sp>
        <p:nvSpPr>
          <p:cNvPr id="19" name="1 CuadroTexto"/>
          <p:cNvSpPr txBox="1">
            <a:spLocks noChangeArrowheads="1"/>
          </p:cNvSpPr>
          <p:nvPr/>
        </p:nvSpPr>
        <p:spPr bwMode="auto">
          <a:xfrm>
            <a:off x="9957978" y="5676930"/>
            <a:ext cx="22340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1400" b="1" dirty="0"/>
              <a:t>VIÑA </a:t>
            </a:r>
            <a:r>
              <a:rPr lang="es-CL" altLang="es-CL" sz="1400" b="1" dirty="0" smtClean="0"/>
              <a:t>DEL MAR, MIERCOLES 01 DE ABRIL DE 2020.</a:t>
            </a:r>
            <a:endParaRPr lang="es-CL" altLang="es-CL" sz="1400" b="1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>
          <a:xfrm>
            <a:off x="8737599" y="6351587"/>
            <a:ext cx="2956417" cy="369887"/>
          </a:xfrm>
        </p:spPr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1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pic>
        <p:nvPicPr>
          <p:cNvPr id="14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6624683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31654"/>
            <a:ext cx="12192000" cy="6721475"/>
            <a:chOff x="0" y="115888"/>
            <a:chExt cx="12192000" cy="6721475"/>
          </a:xfrm>
        </p:grpSpPr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1 Título"/>
          <p:cNvSpPr txBox="1">
            <a:spLocks/>
          </p:cNvSpPr>
          <p:nvPr/>
        </p:nvSpPr>
        <p:spPr>
          <a:xfrm>
            <a:off x="1979640" y="896939"/>
            <a:ext cx="8229600" cy="65285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9pPr>
          </a:lstStyle>
          <a:p>
            <a:r>
              <a:rPr lang="es-ES" altLang="es-CL" sz="2800" u="sng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>REFERENCIAS</a:t>
            </a:r>
            <a:endParaRPr lang="es-ES" altLang="es-CL" u="sng" kern="0" dirty="0" smtClean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1979641" y="2007805"/>
            <a:ext cx="9239222" cy="3755096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es-ES" altLang="es-CL" sz="2400" kern="0" dirty="0" smtClean="0">
                <a:cs typeface="Arial" panose="020B0604020202020204" pitchFamily="34" charset="0"/>
              </a:rPr>
              <a:t>Mensajes: </a:t>
            </a:r>
            <a:r>
              <a:rPr lang="es-ES" altLang="es-CL" sz="2400" kern="0" dirty="0" smtClean="0">
                <a:cs typeface="Arial" panose="020B0604020202020204" pitchFamily="34" charset="0"/>
              </a:rPr>
              <a:t>ESNAVAL     </a:t>
            </a:r>
            <a:r>
              <a:rPr lang="es-ES" altLang="es-CL" sz="2400" kern="0" dirty="0" smtClean="0">
                <a:cs typeface="Arial" panose="020B0604020202020204" pitchFamily="34" charset="0"/>
              </a:rPr>
              <a:t>171154 (Solicitud de aeronave).</a:t>
            </a:r>
          </a:p>
          <a:p>
            <a:pPr marL="0" indent="0">
              <a:buNone/>
              <a:defRPr/>
            </a:pPr>
            <a:r>
              <a:rPr lang="es-ES" altLang="es-CL" sz="2400" kern="0" dirty="0" smtClean="0">
                <a:cs typeface="Arial" panose="020B0604020202020204" pitchFamily="34" charset="0"/>
              </a:rPr>
              <a:t>                      COMAVNAV  171707 (Resp. Afirmativa).</a:t>
            </a:r>
          </a:p>
          <a:p>
            <a:pPr marL="0" indent="0">
              <a:buNone/>
              <a:defRPr/>
            </a:pPr>
            <a:r>
              <a:rPr lang="es-ES" altLang="es-CL" sz="2400" kern="0" dirty="0">
                <a:cs typeface="Arial" panose="020B0604020202020204" pitchFamily="34" charset="0"/>
              </a:rPr>
              <a:t>	</a:t>
            </a:r>
            <a:r>
              <a:rPr lang="es-ES" altLang="es-CL" sz="2400" kern="0" dirty="0" smtClean="0">
                <a:cs typeface="Arial" panose="020B0604020202020204" pitchFamily="34" charset="0"/>
              </a:rPr>
              <a:t>	</a:t>
            </a:r>
            <a:r>
              <a:rPr lang="es-ES" altLang="es-CL" sz="2400" kern="0" dirty="0" smtClean="0">
                <a:cs typeface="Arial" panose="020B0604020202020204" pitchFamily="34" charset="0"/>
              </a:rPr>
              <a:t>DIREDUCARM</a:t>
            </a:r>
            <a:r>
              <a:rPr lang="es-ES" altLang="es-CL" sz="2400" kern="0" dirty="0" smtClean="0">
                <a:cs typeface="Arial" panose="020B0604020202020204" pitchFamily="34" charset="0"/>
              </a:rPr>
              <a:t>     </a:t>
            </a:r>
            <a:r>
              <a:rPr lang="es-ES" altLang="es-CL" sz="2400" kern="0" dirty="0" smtClean="0">
                <a:cs typeface="Arial" panose="020B0604020202020204" pitchFamily="34" charset="0"/>
              </a:rPr>
              <a:t>171158 (Solicitud </a:t>
            </a:r>
            <a:r>
              <a:rPr lang="es-ES" altLang="es-CL" sz="2400" kern="0" dirty="0" smtClean="0">
                <a:cs typeface="Arial" panose="020B0604020202020204" pitchFamily="34" charset="0"/>
              </a:rPr>
              <a:t>NOTAM).</a:t>
            </a:r>
            <a:endParaRPr lang="es-ES" altLang="es-CL" sz="2400" kern="0" dirty="0" smtClean="0"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r>
              <a:rPr lang="es-ES" altLang="es-CL" sz="2400" kern="0" dirty="0">
                <a:cs typeface="Arial" panose="020B0604020202020204" pitchFamily="34" charset="0"/>
              </a:rPr>
              <a:t>	</a:t>
            </a:r>
            <a:r>
              <a:rPr lang="es-ES" altLang="es-CL" sz="2400" kern="0" dirty="0" smtClean="0">
                <a:cs typeface="Arial" panose="020B0604020202020204" pitchFamily="34" charset="0"/>
              </a:rPr>
              <a:t>	</a:t>
            </a:r>
          </a:p>
          <a:p>
            <a:pPr>
              <a:defRPr/>
            </a:pPr>
            <a:r>
              <a:rPr lang="es-ES" altLang="es-CL" sz="2400" kern="0" dirty="0" smtClean="0">
                <a:cs typeface="Arial" panose="020B0604020202020204" pitchFamily="34" charset="0"/>
              </a:rPr>
              <a:t>PONFUES 337 (Fast Rope).</a:t>
            </a:r>
          </a:p>
          <a:p>
            <a:pPr>
              <a:defRPr/>
            </a:pPr>
            <a:r>
              <a:rPr lang="es-ES" altLang="es-CL" sz="2400" kern="0" dirty="0" smtClean="0">
                <a:cs typeface="Arial" panose="020B0604020202020204" pitchFamily="34" charset="0"/>
              </a:rPr>
              <a:t>Google earth.</a:t>
            </a:r>
          </a:p>
          <a:p>
            <a:pPr marL="0" indent="0">
              <a:buNone/>
              <a:defRPr/>
            </a:pPr>
            <a:endParaRPr lang="es-ES" altLang="es-CL" sz="2400" kern="0" dirty="0" smtClean="0">
              <a:cs typeface="Arial" panose="020B0604020202020204" pitchFamily="34" charset="0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2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pic>
        <p:nvPicPr>
          <p:cNvPr id="14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9521376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10" name="9 Conector recto"/>
          <p:cNvCxnSpPr/>
          <p:nvPr/>
        </p:nvCxnSpPr>
        <p:spPr>
          <a:xfrm>
            <a:off x="2456666" y="1533398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3 CuadroTexto"/>
          <p:cNvSpPr txBox="1">
            <a:spLocks noChangeArrowheads="1"/>
          </p:cNvSpPr>
          <p:nvPr/>
        </p:nvSpPr>
        <p:spPr bwMode="auto">
          <a:xfrm>
            <a:off x="1772454" y="836485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</a:rPr>
              <a:t>TEMARIO</a:t>
            </a:r>
          </a:p>
        </p:txBody>
      </p:sp>
      <p:sp>
        <p:nvSpPr>
          <p:cNvPr id="14" name="1 CuadroTexto"/>
          <p:cNvSpPr txBox="1">
            <a:spLocks noChangeArrowheads="1"/>
          </p:cNvSpPr>
          <p:nvPr/>
        </p:nvSpPr>
        <p:spPr bwMode="auto">
          <a:xfrm>
            <a:off x="3259814" y="1820735"/>
            <a:ext cx="5688012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63538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314450" indent="-792163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635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3635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3635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3635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635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635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635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3635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50000"/>
              </a:lnSpc>
              <a:spcBef>
                <a:spcPct val="0"/>
              </a:spcBef>
              <a:buFontTx/>
              <a:buAutoNum type="romanUcPeriod"/>
            </a:pPr>
            <a:r>
              <a:rPr lang="es-ES" altLang="es-CL" sz="2400" dirty="0">
                <a:latin typeface="Arial" panose="020B0604020202020204" pitchFamily="34" charset="0"/>
              </a:rPr>
              <a:t>MISIÓN 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buFontTx/>
              <a:buAutoNum type="romanUcPeriod"/>
            </a:pPr>
            <a:r>
              <a:rPr lang="es-ES" altLang="es-CL" sz="2400" dirty="0">
                <a:latin typeface="Arial" panose="020B0604020202020204" pitchFamily="34" charset="0"/>
              </a:rPr>
              <a:t>INTELIGENCIA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buFontTx/>
              <a:buAutoNum type="romanUcPeriod"/>
            </a:pPr>
            <a:r>
              <a:rPr lang="es-ES" altLang="es-CL" sz="2400" dirty="0">
                <a:latin typeface="Arial" panose="020B0604020202020204" pitchFamily="34" charset="0"/>
              </a:rPr>
              <a:t>PERSONAL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buFontTx/>
              <a:buAutoNum type="romanUcPeriod"/>
            </a:pPr>
            <a:r>
              <a:rPr lang="es-ES" altLang="es-CL" sz="2400" dirty="0">
                <a:latin typeface="Arial" panose="020B0604020202020204" pitchFamily="34" charset="0"/>
              </a:rPr>
              <a:t>UNIFORME / EQUIPO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buFontTx/>
              <a:buAutoNum type="romanUcPeriod"/>
            </a:pPr>
            <a:r>
              <a:rPr lang="es-ES" altLang="es-CL" sz="2400" dirty="0">
                <a:latin typeface="Arial" panose="020B0604020202020204" pitchFamily="34" charset="0"/>
              </a:rPr>
              <a:t>EJECUCIÓN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buFontTx/>
              <a:buAutoNum type="romanUcPeriod"/>
            </a:pPr>
            <a:r>
              <a:rPr lang="es-ES" altLang="es-CL" sz="2400" dirty="0">
                <a:latin typeface="Arial" panose="020B0604020202020204" pitchFamily="34" charset="0"/>
              </a:rPr>
              <a:t>COMUNICACIONES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buFontTx/>
              <a:buAutoNum type="romanUcPeriod"/>
            </a:pPr>
            <a:r>
              <a:rPr lang="es-ES" altLang="es-CL" sz="2400" dirty="0">
                <a:latin typeface="Arial" panose="020B0604020202020204" pitchFamily="34" charset="0"/>
              </a:rPr>
              <a:t>SEGURIDAD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3</a:t>
            </a:fld>
            <a:endParaRPr lang="es-ES" altLang="es-CL">
              <a:solidFill>
                <a:schemeClr val="tx1"/>
              </a:solidFill>
            </a:endParaRPr>
          </a:p>
        </p:txBody>
      </p:sp>
      <p:pic>
        <p:nvPicPr>
          <p:cNvPr id="1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34058" y="222068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5130817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10" name="9 Conector recto"/>
          <p:cNvCxnSpPr/>
          <p:nvPr/>
        </p:nvCxnSpPr>
        <p:spPr>
          <a:xfrm>
            <a:off x="2441671" y="1518408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3 CuadroTexto"/>
          <p:cNvSpPr txBox="1">
            <a:spLocks noChangeArrowheads="1"/>
          </p:cNvSpPr>
          <p:nvPr/>
        </p:nvSpPr>
        <p:spPr bwMode="auto">
          <a:xfrm>
            <a:off x="1757459" y="821495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</a:rPr>
              <a:t>I.	MISIÓN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2471159" y="2310570"/>
            <a:ext cx="7272337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10000"/>
              </a:lnSpc>
              <a:buFontTx/>
              <a:buNone/>
            </a:pPr>
            <a:r>
              <a:rPr lang="es-ES" altLang="es-CL" sz="2400" dirty="0">
                <a:latin typeface="Arial" panose="020B0604020202020204" pitchFamily="34" charset="0"/>
              </a:rPr>
              <a:t>“El Personal del </a:t>
            </a:r>
            <a:r>
              <a:rPr lang="es-ES" altLang="es-CL" sz="2400" dirty="0" err="1" smtClean="0">
                <a:latin typeface="Arial" panose="020B0604020202020204" pitchFamily="34" charset="0"/>
              </a:rPr>
              <a:t>Escalafon</a:t>
            </a:r>
            <a:r>
              <a:rPr lang="es-ES" altLang="es-CL" sz="2400" dirty="0" smtClean="0">
                <a:latin typeface="Arial" panose="020B0604020202020204" pitchFamily="34" charset="0"/>
              </a:rPr>
              <a:t> IM de la escuela naval, </a:t>
            </a:r>
            <a:r>
              <a:rPr lang="es-ES" altLang="es-CL" sz="2400" dirty="0">
                <a:latin typeface="Arial" panose="020B0604020202020204" pitchFamily="34" charset="0"/>
              </a:rPr>
              <a:t>realizará Fast Rope desde </a:t>
            </a:r>
            <a:r>
              <a:rPr lang="es-ES" altLang="es-CL" sz="2400" dirty="0" smtClean="0">
                <a:latin typeface="Arial" panose="020B0604020202020204" pitchFamily="34" charset="0"/>
              </a:rPr>
              <a:t>SH-32, en </a:t>
            </a:r>
            <a:r>
              <a:rPr lang="es-ES" altLang="es-CL" sz="2400" dirty="0" smtClean="0">
                <a:latin typeface="Arial" panose="020B0604020202020204" pitchFamily="34" charset="0"/>
              </a:rPr>
              <a:t>sitio HOTEL, </a:t>
            </a:r>
            <a:r>
              <a:rPr lang="es-ES" altLang="es-CL" sz="2400" dirty="0" smtClean="0">
                <a:latin typeface="Arial" panose="020B0604020202020204" pitchFamily="34" charset="0"/>
              </a:rPr>
              <a:t>el día </a:t>
            </a:r>
            <a:r>
              <a:rPr lang="es-ES" altLang="es-CL" sz="2400" dirty="0" smtClean="0">
                <a:latin typeface="Arial" panose="020B0604020202020204" pitchFamily="34" charset="0"/>
              </a:rPr>
              <a:t>Martes 04 de junio, </a:t>
            </a:r>
            <a:r>
              <a:rPr lang="es-ES" altLang="es-CL" sz="2400" dirty="0">
                <a:latin typeface="Arial" panose="020B0604020202020204" pitchFamily="34" charset="0"/>
              </a:rPr>
              <a:t>entre las </a:t>
            </a:r>
            <a:r>
              <a:rPr lang="es-ES" altLang="es-CL" sz="2400" dirty="0" smtClean="0">
                <a:latin typeface="Arial" panose="020B0604020202020204" pitchFamily="34" charset="0"/>
              </a:rPr>
              <a:t>14:00 </a:t>
            </a:r>
            <a:r>
              <a:rPr lang="es-ES" altLang="es-CL" sz="2400" dirty="0">
                <a:latin typeface="Arial" panose="020B0604020202020204" pitchFamily="34" charset="0"/>
              </a:rPr>
              <a:t>y </a:t>
            </a:r>
            <a:r>
              <a:rPr lang="es-ES" altLang="es-CL" sz="2400" dirty="0" smtClean="0">
                <a:latin typeface="Arial" panose="020B0604020202020204" pitchFamily="34" charset="0"/>
              </a:rPr>
              <a:t>16:00 horas, </a:t>
            </a:r>
            <a:r>
              <a:rPr lang="es-ES" altLang="es-CL" sz="2400" dirty="0">
                <a:latin typeface="Arial" panose="020B0604020202020204" pitchFamily="34" charset="0"/>
              </a:rPr>
              <a:t>con el propósito de </a:t>
            </a:r>
            <a:r>
              <a:rPr lang="es-ES" altLang="es-CL" sz="2400" dirty="0" smtClean="0">
                <a:latin typeface="Arial" panose="020B0604020202020204" pitchFamily="34" charset="0"/>
              </a:rPr>
              <a:t> </a:t>
            </a:r>
            <a:r>
              <a:rPr lang="es-ES" altLang="es-CL" sz="2400" dirty="0">
                <a:latin typeface="Arial" panose="020B0604020202020204" pitchFamily="34" charset="0"/>
              </a:rPr>
              <a:t>incrementar el nivel de entrenamiento </a:t>
            </a:r>
            <a:r>
              <a:rPr lang="es-ES" altLang="es-CL" sz="2400" dirty="0" smtClean="0">
                <a:latin typeface="Arial" panose="020B0604020202020204" pitchFamily="34" charset="0"/>
              </a:rPr>
              <a:t>en dicho medio de inserción.”.</a:t>
            </a:r>
            <a:endParaRPr lang="es-ES" altLang="es-CL" sz="2400" dirty="0">
              <a:latin typeface="Arial" panose="020B0604020202020204" pitchFamily="34" charset="0"/>
            </a:endParaRPr>
          </a:p>
        </p:txBody>
      </p:sp>
      <p:sp>
        <p:nvSpPr>
          <p:cNvPr id="15" name="Line 115"/>
          <p:cNvSpPr>
            <a:spLocks noChangeShapeType="1"/>
          </p:cNvSpPr>
          <p:nvPr/>
        </p:nvSpPr>
        <p:spPr bwMode="auto">
          <a:xfrm>
            <a:off x="10145809" y="11138658"/>
            <a:ext cx="358775" cy="0"/>
          </a:xfrm>
          <a:prstGeom prst="line">
            <a:avLst/>
          </a:prstGeom>
          <a:noFill/>
          <a:ln w="19050">
            <a:solidFill>
              <a:srgbClr val="FF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4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pic>
        <p:nvPicPr>
          <p:cNvPr id="16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9746641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9 Conector recto"/>
          <p:cNvCxnSpPr/>
          <p:nvPr/>
        </p:nvCxnSpPr>
        <p:spPr>
          <a:xfrm>
            <a:off x="2456666" y="1533398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chemeClr val="tx1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chemeClr val="tx1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pic>
        <p:nvPicPr>
          <p:cNvPr id="10" name="Picture 6" descr="043 Eurocopter HH-32 Super Puma ''Naval 81'' Armada de Chile Â© Michel Anciau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6950"/>
          <a:stretch>
            <a:fillRect/>
          </a:stretch>
        </p:blipFill>
        <p:spPr bwMode="auto">
          <a:xfrm>
            <a:off x="3729941" y="1307946"/>
            <a:ext cx="4739497" cy="229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7 Elipse"/>
          <p:cNvSpPr/>
          <p:nvPr/>
        </p:nvSpPr>
        <p:spPr>
          <a:xfrm rot="21138718">
            <a:off x="4621717" y="1467941"/>
            <a:ext cx="4301287" cy="889155"/>
          </a:xfrm>
          <a:prstGeom prst="ellipse">
            <a:avLst/>
          </a:prstGeom>
          <a:solidFill>
            <a:srgbClr val="FF0000">
              <a:alpha val="29000"/>
            </a:srgbClr>
          </a:solidFill>
          <a:ln>
            <a:solidFill>
              <a:srgbClr val="FF0000">
                <a:alpha val="3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8 Elipse"/>
          <p:cNvSpPr/>
          <p:nvPr/>
        </p:nvSpPr>
        <p:spPr>
          <a:xfrm rot="21138718">
            <a:off x="3615824" y="2215530"/>
            <a:ext cx="1104900" cy="966788"/>
          </a:xfrm>
          <a:prstGeom prst="ellipse">
            <a:avLst/>
          </a:prstGeom>
          <a:solidFill>
            <a:srgbClr val="FF0000">
              <a:alpha val="29000"/>
            </a:srgbClr>
          </a:solidFill>
          <a:ln>
            <a:solidFill>
              <a:srgbClr val="FF0000">
                <a:alpha val="3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>
              <a:solidFill>
                <a:schemeClr val="tx1"/>
              </a:solidFill>
            </a:endParaRPr>
          </a:p>
        </p:txBody>
      </p:sp>
      <p:graphicFrame>
        <p:nvGraphicFramePr>
          <p:cNvPr id="15" name="9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98761826"/>
              </p:ext>
            </p:extLst>
          </p:nvPr>
        </p:nvGraphicFramePr>
        <p:xfrm>
          <a:off x="2080821" y="3667782"/>
          <a:ext cx="8027988" cy="2560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3994"/>
                <a:gridCol w="4013994"/>
              </a:tblGrid>
              <a:tr h="304838"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TIPO DE AERONAVE</a:t>
                      </a:r>
                      <a:endParaRPr lang="es-ES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SH-32 “COUGAR”</a:t>
                      </a:r>
                      <a:endParaRPr lang="es-ES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</a:tr>
              <a:tr h="304838"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VELOCIDAD CRUCERO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110 ND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</a:tr>
              <a:tr h="304838"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VELOCIDAD LANZAMIENTO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HOVER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</a:tr>
              <a:tr h="304838"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CAPACIDAD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06 OPERADORES (1500 KG)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</a:tr>
              <a:tr h="731610"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SEGURIDAD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ANILLAS</a:t>
                      </a:r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DE SEGURIDAD</a:t>
                      </a:r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05 ASIENTOS</a:t>
                      </a:r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CON CINTURON DE SEGURIDAD.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</a:tr>
              <a:tr h="304838"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DOTACIÓN 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03</a:t>
                      </a:r>
                      <a:r>
                        <a:rPr lang="es-ES" sz="1400" baseline="0" dirty="0" smtClean="0">
                          <a:latin typeface="Arial" pitchFamily="34" charset="0"/>
                          <a:cs typeface="Arial" pitchFamily="34" charset="0"/>
                        </a:rPr>
                        <a:t> PERSONAS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</a:tr>
              <a:tr h="304838"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CARGA MAXIMA 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  <a:tc>
                  <a:txBody>
                    <a:bodyPr/>
                    <a:lstStyle/>
                    <a:p>
                      <a:r>
                        <a:rPr lang="es-ES" sz="1400" dirty="0" smtClean="0">
                          <a:latin typeface="Arial" pitchFamily="34" charset="0"/>
                          <a:cs typeface="Arial" pitchFamily="34" charset="0"/>
                        </a:rPr>
                        <a:t>9000 KG.</a:t>
                      </a:r>
                      <a:endParaRPr lang="es-E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5" marR="91435" marT="45726" marB="45726"/>
                </a:tc>
              </a:tr>
            </a:tbl>
          </a:graphicData>
        </a:graphic>
      </p:graphicFrame>
      <p:sp>
        <p:nvSpPr>
          <p:cNvPr id="16" name="3 CuadroTexto"/>
          <p:cNvSpPr txBox="1">
            <a:spLocks noChangeArrowheads="1"/>
          </p:cNvSpPr>
          <p:nvPr/>
        </p:nvSpPr>
        <p:spPr bwMode="auto">
          <a:xfrm>
            <a:off x="1757464" y="803120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>
                <a:latin typeface="Arial" panose="020B0604020202020204" pitchFamily="34" charset="0"/>
              </a:rPr>
              <a:t>II.	INTELIGENCIA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5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pic>
        <p:nvPicPr>
          <p:cNvPr id="18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804776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1" name="3 CuadroTexto"/>
          <p:cNvSpPr txBox="1">
            <a:spLocks noChangeArrowheads="1"/>
          </p:cNvSpPr>
          <p:nvPr/>
        </p:nvSpPr>
        <p:spPr bwMode="auto">
          <a:xfrm>
            <a:off x="1772452" y="836485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</a:rPr>
              <a:t>II.	INTELIGENCIA</a:t>
            </a:r>
          </a:p>
        </p:txBody>
      </p:sp>
      <p:sp>
        <p:nvSpPr>
          <p:cNvPr id="14" name="Line 115"/>
          <p:cNvSpPr>
            <a:spLocks noChangeShapeType="1"/>
          </p:cNvSpPr>
          <p:nvPr/>
        </p:nvSpPr>
        <p:spPr bwMode="auto">
          <a:xfrm>
            <a:off x="9989570" y="11123668"/>
            <a:ext cx="365118" cy="0"/>
          </a:xfrm>
          <a:prstGeom prst="line">
            <a:avLst/>
          </a:prstGeom>
          <a:noFill/>
          <a:ln w="19050">
            <a:solidFill>
              <a:srgbClr val="FF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6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grpSp>
        <p:nvGrpSpPr>
          <p:cNvPr id="23" name="16 Grupo"/>
          <p:cNvGrpSpPr>
            <a:grpSpLocks/>
          </p:cNvGrpSpPr>
          <p:nvPr/>
        </p:nvGrpSpPr>
        <p:grpSpPr bwMode="auto">
          <a:xfrm>
            <a:off x="10465085" y="1338499"/>
            <a:ext cx="1172903" cy="1246917"/>
            <a:chOff x="6692308" y="1831146"/>
            <a:chExt cx="1152525" cy="1215192"/>
          </a:xfrm>
        </p:grpSpPr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2308" y="1893812"/>
              <a:ext cx="1152525" cy="1152526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15 CuadroTexto"/>
            <p:cNvSpPr txBox="1">
              <a:spLocks noChangeArrowheads="1"/>
            </p:cNvSpPr>
            <p:nvPr/>
          </p:nvSpPr>
          <p:spPr bwMode="auto">
            <a:xfrm>
              <a:off x="7112116" y="1831146"/>
              <a:ext cx="31290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200" b="1" dirty="0">
                  <a:latin typeface="Arial Black" panose="020B0A04020102020204" pitchFamily="34" charset="0"/>
                </a:rPr>
                <a:t>N</a:t>
              </a:r>
            </a:p>
          </p:txBody>
        </p:sp>
      </p:grpSp>
      <p:sp>
        <p:nvSpPr>
          <p:cNvPr id="22" name="Elipse 21"/>
          <p:cNvSpPr/>
          <p:nvPr/>
        </p:nvSpPr>
        <p:spPr bwMode="auto">
          <a:xfrm>
            <a:off x="1442825" y="3415477"/>
            <a:ext cx="1210004" cy="779026"/>
          </a:xfrm>
          <a:prstGeom prst="ellipse">
            <a:avLst/>
          </a:prstGeom>
          <a:noFill/>
          <a:ln w="76200" cap="flat" cmpd="tri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rgbClr val="000000"/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1700" algn="l"/>
              </a:tabLst>
            </a:pPr>
            <a:endParaRPr kumimoji="0" lang="es-ES" sz="2000" b="1" i="1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6" name="Elipse 25"/>
          <p:cNvSpPr/>
          <p:nvPr/>
        </p:nvSpPr>
        <p:spPr bwMode="auto">
          <a:xfrm>
            <a:off x="4082603" y="2064456"/>
            <a:ext cx="874131" cy="802804"/>
          </a:xfrm>
          <a:prstGeom prst="ellipse">
            <a:avLst/>
          </a:prstGeom>
          <a:noFill/>
          <a:ln w="76200" cap="flat" cmpd="tri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rgbClr val="000000"/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1700" algn="l"/>
              </a:tabLst>
            </a:pPr>
            <a:endParaRPr kumimoji="0" lang="es-ES" sz="2000" b="1" i="1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7" name="Elipse 26"/>
          <p:cNvSpPr/>
          <p:nvPr/>
        </p:nvSpPr>
        <p:spPr bwMode="auto">
          <a:xfrm>
            <a:off x="3745076" y="2023015"/>
            <a:ext cx="1009650" cy="779026"/>
          </a:xfrm>
          <a:prstGeom prst="ellipse">
            <a:avLst/>
          </a:prstGeom>
          <a:noFill/>
          <a:ln w="76200" cap="flat" cmpd="tri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rgbClr val="000000"/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1700" algn="l"/>
              </a:tabLst>
            </a:pPr>
            <a:endParaRPr kumimoji="0" lang="es-ES" sz="2000" b="1" i="1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/>
          <a:srcRect l="14262" t="16728" r="12669" b="8640"/>
          <a:stretch>
            <a:fillRect/>
          </a:stretch>
        </p:blipFill>
        <p:spPr bwMode="auto">
          <a:xfrm>
            <a:off x="2115119" y="1347395"/>
            <a:ext cx="7797670" cy="44778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9" name="Elipse 27"/>
          <p:cNvSpPr/>
          <p:nvPr/>
        </p:nvSpPr>
        <p:spPr bwMode="auto">
          <a:xfrm>
            <a:off x="8196943" y="2281389"/>
            <a:ext cx="1345474" cy="779026"/>
          </a:xfrm>
          <a:prstGeom prst="ellipse">
            <a:avLst/>
          </a:prstGeom>
          <a:noFill/>
          <a:ln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1700" algn="l"/>
              </a:tabLst>
            </a:pPr>
            <a:endParaRPr kumimoji="0" lang="es-ES" sz="20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30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84042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1" name="3 CuadroTexto"/>
          <p:cNvSpPr txBox="1">
            <a:spLocks noChangeArrowheads="1"/>
          </p:cNvSpPr>
          <p:nvPr/>
        </p:nvSpPr>
        <p:spPr bwMode="auto">
          <a:xfrm>
            <a:off x="1757463" y="836485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>
                <a:latin typeface="Arial" panose="020B0604020202020204" pitchFamily="34" charset="0"/>
              </a:rPr>
              <a:t>II.	INTELIGENCIA</a:t>
            </a:r>
          </a:p>
        </p:txBody>
      </p:sp>
      <p:sp>
        <p:nvSpPr>
          <p:cNvPr id="14" name="Line 115"/>
          <p:cNvSpPr>
            <a:spLocks noChangeShapeType="1"/>
          </p:cNvSpPr>
          <p:nvPr/>
        </p:nvSpPr>
        <p:spPr bwMode="auto">
          <a:xfrm>
            <a:off x="8856663" y="11393488"/>
            <a:ext cx="358775" cy="0"/>
          </a:xfrm>
          <a:prstGeom prst="line">
            <a:avLst/>
          </a:prstGeom>
          <a:noFill/>
          <a:ln w="19050">
            <a:solidFill>
              <a:srgbClr val="FF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grpSp>
        <p:nvGrpSpPr>
          <p:cNvPr id="16" name="16 Grupo"/>
          <p:cNvGrpSpPr>
            <a:grpSpLocks/>
          </p:cNvGrpSpPr>
          <p:nvPr/>
        </p:nvGrpSpPr>
        <p:grpSpPr bwMode="auto">
          <a:xfrm>
            <a:off x="10293759" y="1482561"/>
            <a:ext cx="1258279" cy="1273598"/>
            <a:chOff x="7008822" y="1859274"/>
            <a:chExt cx="1152525" cy="1204622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8822" y="1911370"/>
              <a:ext cx="1152525" cy="1152526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15 CuadroTexto"/>
            <p:cNvSpPr txBox="1">
              <a:spLocks noChangeArrowheads="1"/>
            </p:cNvSpPr>
            <p:nvPr/>
          </p:nvSpPr>
          <p:spPr bwMode="auto">
            <a:xfrm>
              <a:off x="7449047" y="1859274"/>
              <a:ext cx="286607" cy="261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200" b="1" dirty="0">
                  <a:latin typeface="Arial Black" panose="020B0A04020102020204" pitchFamily="34" charset="0"/>
                </a:rPr>
                <a:t>N</a:t>
              </a: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 l="31522" t="25367" r="8639" b="10478"/>
          <a:stretch>
            <a:fillRect/>
          </a:stretch>
        </p:blipFill>
        <p:spPr bwMode="auto">
          <a:xfrm>
            <a:off x="2086215" y="1552753"/>
            <a:ext cx="7785847" cy="4521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19 Elipse"/>
          <p:cNvSpPr/>
          <p:nvPr/>
        </p:nvSpPr>
        <p:spPr>
          <a:xfrm>
            <a:off x="5257800" y="4078920"/>
            <a:ext cx="1838080" cy="10772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 sz="900" dirty="0">
              <a:solidFill>
                <a:schemeClr val="tx1"/>
              </a:solidFill>
            </a:endParaRPr>
          </a:p>
        </p:txBody>
      </p:sp>
      <p:grpSp>
        <p:nvGrpSpPr>
          <p:cNvPr id="21" name="Grupo 4"/>
          <p:cNvGrpSpPr>
            <a:grpSpLocks/>
          </p:cNvGrpSpPr>
          <p:nvPr/>
        </p:nvGrpSpPr>
        <p:grpSpPr bwMode="auto">
          <a:xfrm rot="19290399">
            <a:off x="6466810" y="2987056"/>
            <a:ext cx="1596432" cy="643050"/>
            <a:chOff x="5640046" y="4378026"/>
            <a:chExt cx="649288" cy="554037"/>
          </a:xfrm>
        </p:grpSpPr>
        <p:sp>
          <p:nvSpPr>
            <p:cNvPr id="22" name="1 Elipse"/>
            <p:cNvSpPr/>
            <p:nvPr/>
          </p:nvSpPr>
          <p:spPr>
            <a:xfrm rot="20475702">
              <a:off x="5640046" y="4378026"/>
              <a:ext cx="649288" cy="554037"/>
            </a:xfrm>
            <a:prstGeom prst="ellipse">
              <a:avLst/>
            </a:prstGeom>
            <a:solidFill>
              <a:srgbClr val="FFFF00">
                <a:alpha val="5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>
                <a:solidFill>
                  <a:schemeClr val="tx1"/>
                </a:solidFill>
              </a:endParaRPr>
            </a:p>
          </p:txBody>
        </p:sp>
        <p:sp>
          <p:nvSpPr>
            <p:cNvPr id="23" name="2 CuadroTexto"/>
            <p:cNvSpPr txBox="1">
              <a:spLocks noChangeArrowheads="1"/>
            </p:cNvSpPr>
            <p:nvPr/>
          </p:nvSpPr>
          <p:spPr bwMode="auto">
            <a:xfrm rot="20680144">
              <a:off x="5767922" y="4441813"/>
              <a:ext cx="315680" cy="344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s-CL" altLang="es-CL" sz="1000" b="1" dirty="0">
                  <a:latin typeface="Arial" panose="020B0604020202020204" pitchFamily="34" charset="0"/>
                </a:rPr>
                <a:t>ÁREA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s-CL" altLang="es-CL" sz="1000" b="1" dirty="0">
                  <a:latin typeface="Arial" panose="020B0604020202020204" pitchFamily="34" charset="0"/>
                </a:rPr>
                <a:t>REUNIÓN</a:t>
              </a:r>
            </a:p>
          </p:txBody>
        </p:sp>
      </p:grpSp>
      <p:sp>
        <p:nvSpPr>
          <p:cNvPr id="24" name="4 CuadroTexto"/>
          <p:cNvSpPr txBox="1">
            <a:spLocks noChangeArrowheads="1"/>
          </p:cNvSpPr>
          <p:nvPr/>
        </p:nvSpPr>
        <p:spPr bwMode="auto">
          <a:xfrm rot="223762">
            <a:off x="5371475" y="5334966"/>
            <a:ext cx="94609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1100" b="1" dirty="0">
                <a:latin typeface="Arial" panose="020B0604020202020204" pitchFamily="34" charset="0"/>
              </a:rPr>
              <a:t>LUGAR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1100" b="1" dirty="0">
                <a:latin typeface="Arial" panose="020B0604020202020204" pitchFamily="34" charset="0"/>
              </a:rPr>
              <a:t>EJERCICIO</a:t>
            </a:r>
          </a:p>
        </p:txBody>
      </p:sp>
      <p:pic>
        <p:nvPicPr>
          <p:cNvPr id="2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1973452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9 Conector recto"/>
          <p:cNvCxnSpPr/>
          <p:nvPr/>
        </p:nvCxnSpPr>
        <p:spPr>
          <a:xfrm>
            <a:off x="2456666" y="1533398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3 CuadroTexto"/>
          <p:cNvSpPr txBox="1">
            <a:spLocks noChangeArrowheads="1"/>
          </p:cNvSpPr>
          <p:nvPr/>
        </p:nvSpPr>
        <p:spPr bwMode="auto">
          <a:xfrm>
            <a:off x="1773976" y="790510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</a:rPr>
              <a:t>II.	INTELIGENCIA</a:t>
            </a:r>
          </a:p>
        </p:txBody>
      </p:sp>
      <p:sp>
        <p:nvSpPr>
          <p:cNvPr id="11" name="Line 115"/>
          <p:cNvSpPr>
            <a:spLocks noChangeShapeType="1"/>
          </p:cNvSpPr>
          <p:nvPr/>
        </p:nvSpPr>
        <p:spPr bwMode="auto">
          <a:xfrm>
            <a:off x="10162326" y="11152643"/>
            <a:ext cx="358775" cy="0"/>
          </a:xfrm>
          <a:prstGeom prst="line">
            <a:avLst/>
          </a:prstGeom>
          <a:noFill/>
          <a:ln w="19050">
            <a:solidFill>
              <a:srgbClr val="FF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8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sp>
        <p:nvSpPr>
          <p:cNvPr id="15" name="Rectángulo 14"/>
          <p:cNvSpPr/>
          <p:nvPr/>
        </p:nvSpPr>
        <p:spPr bwMode="auto">
          <a:xfrm>
            <a:off x="7877783" y="3546314"/>
            <a:ext cx="1523794" cy="553998"/>
          </a:xfrm>
          <a:prstGeom prst="rect">
            <a:avLst/>
          </a:prstGeom>
          <a:noFill/>
          <a:ln w="76200" cap="flat" cmpd="tri" algn="ctr">
            <a:noFill/>
            <a:prstDash val="solid"/>
            <a:round/>
            <a:headEnd type="none" w="med" len="med"/>
            <a:tailEnd type="none" w="med" len="med"/>
          </a:ln>
          <a:effectLst>
            <a:outerShdw dist="35921" dir="2700000" algn="ctr" rotWithShape="0">
              <a:srgbClr val="000000"/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1700" algn="l"/>
              </a:tabLst>
            </a:pPr>
            <a:endParaRPr kumimoji="0" lang="es-CL" sz="2000" b="1" i="1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grpSp>
        <p:nvGrpSpPr>
          <p:cNvPr id="21" name="16 Grupo"/>
          <p:cNvGrpSpPr>
            <a:grpSpLocks/>
          </p:cNvGrpSpPr>
          <p:nvPr/>
        </p:nvGrpSpPr>
        <p:grpSpPr bwMode="auto">
          <a:xfrm>
            <a:off x="8531782" y="1299308"/>
            <a:ext cx="1172903" cy="1208279"/>
            <a:chOff x="6692308" y="1831146"/>
            <a:chExt cx="1152525" cy="1177538"/>
          </a:xfrm>
        </p:grpSpPr>
        <p:pic>
          <p:nvPicPr>
            <p:cNvPr id="22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2308" y="1856158"/>
              <a:ext cx="1152525" cy="1152526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15 CuadroTexto"/>
            <p:cNvSpPr txBox="1">
              <a:spLocks noChangeArrowheads="1"/>
            </p:cNvSpPr>
            <p:nvPr/>
          </p:nvSpPr>
          <p:spPr bwMode="auto">
            <a:xfrm>
              <a:off x="7124772" y="1831146"/>
              <a:ext cx="31290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200" b="1" dirty="0">
                  <a:latin typeface="Arial Black" panose="020B0A04020102020204" pitchFamily="34" charset="0"/>
                </a:rPr>
                <a:t>N</a:t>
              </a:r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/>
          <a:srcRect l="14469" t="24816" r="38507" b="13235"/>
          <a:stretch>
            <a:fillRect/>
          </a:stretch>
        </p:blipFill>
        <p:spPr bwMode="auto">
          <a:xfrm>
            <a:off x="2259106" y="1532965"/>
            <a:ext cx="6118412" cy="4531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CuadroTexto 8"/>
          <p:cNvSpPr txBox="1">
            <a:spLocks noChangeArrowheads="1"/>
          </p:cNvSpPr>
          <p:nvPr/>
        </p:nvSpPr>
        <p:spPr bwMode="auto">
          <a:xfrm>
            <a:off x="2892653" y="5634318"/>
            <a:ext cx="68686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1600" b="1" dirty="0">
                <a:latin typeface="Arial" panose="020B0604020202020204" pitchFamily="34" charset="0"/>
              </a:rPr>
              <a:t>CONCLUSIÓN:</a:t>
            </a:r>
            <a:r>
              <a:rPr lang="es-CL" altLang="es-CL" sz="1600" dirty="0">
                <a:latin typeface="Arial" panose="020B0604020202020204" pitchFamily="34" charset="0"/>
              </a:rPr>
              <a:t>  LAS CONDICIONES ATMOSFÉRICAS NO AFECTAN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600" dirty="0">
                <a:latin typeface="Arial" panose="020B0604020202020204" pitchFamily="34" charset="0"/>
              </a:rPr>
              <a:t>                          AL CUMPLIMIENTO DE LA ACTIVIDAD</a:t>
            </a:r>
            <a:r>
              <a:rPr lang="es-CL" altLang="es-CL" sz="1600" dirty="0" smtClean="0">
                <a:latin typeface="Arial" panose="020B0604020202020204" pitchFamily="34" charset="0"/>
              </a:rPr>
              <a:t>. </a:t>
            </a:r>
            <a:endParaRPr lang="es-CL" altLang="es-CL" sz="1600" dirty="0">
              <a:latin typeface="Arial" panose="020B0604020202020204" pitchFamily="34" charset="0"/>
            </a:endParaRPr>
          </a:p>
        </p:txBody>
      </p:sp>
      <p:pic>
        <p:nvPicPr>
          <p:cNvPr id="2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7536796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3 CuadroTexto"/>
          <p:cNvSpPr txBox="1">
            <a:spLocks noChangeArrowheads="1"/>
          </p:cNvSpPr>
          <p:nvPr/>
        </p:nvSpPr>
        <p:spPr bwMode="auto">
          <a:xfrm>
            <a:off x="1758156" y="778869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</a:rPr>
              <a:t>III.	PERSONAL</a:t>
            </a:r>
          </a:p>
        </p:txBody>
      </p:sp>
      <p:graphicFrame>
        <p:nvGraphicFramePr>
          <p:cNvPr id="11" name="1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72714081"/>
              </p:ext>
            </p:extLst>
          </p:nvPr>
        </p:nvGraphicFramePr>
        <p:xfrm>
          <a:off x="1849495" y="1465363"/>
          <a:ext cx="8508710" cy="38164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4355"/>
                <a:gridCol w="4254355"/>
              </a:tblGrid>
              <a:tr h="363090">
                <a:tc>
                  <a:txBody>
                    <a:bodyPr/>
                    <a:lstStyle/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PUESTO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  <a:tc>
                  <a:txBody>
                    <a:bodyPr/>
                    <a:lstStyle/>
                    <a:p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NOMBRE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</a:tr>
              <a:tr h="36309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O.C.E.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  <a:tc>
                  <a:txBody>
                    <a:bodyPr/>
                    <a:lstStyle/>
                    <a:p>
                      <a:r>
                        <a:rPr lang="es-ES" sz="12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  IM P.PEREZ R.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</a:tr>
              <a:tr h="422868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OFICIAL DE SEGURIDAD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  <a:tc>
                  <a:txBody>
                    <a:bodyPr/>
                    <a:lstStyle/>
                    <a:p>
                      <a:endParaRPr lang="es-ES" sz="1200" b="1" baseline="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</a:tr>
              <a:tr h="425003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s-ES" sz="1200" b="1" dirty="0" smtClean="0">
                          <a:latin typeface="Arial" pitchFamily="34" charset="0"/>
                          <a:cs typeface="Arial" pitchFamily="34" charset="0"/>
                        </a:rPr>
                        <a:t>CONTROL</a:t>
                      </a: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 ZONA</a:t>
                      </a:r>
                      <a:endParaRPr lang="es-ES" sz="1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baseline="0" dirty="0" smtClean="0">
                          <a:latin typeface="Arial" pitchFamily="34" charset="0"/>
                          <a:cs typeface="Arial" pitchFamily="34" charset="0"/>
                        </a:rPr>
                        <a:t>CDTE    BRUNA - OLIVA</a:t>
                      </a:r>
                      <a:endParaRPr lang="es-ES" sz="1200" b="1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</a:tr>
              <a:tr h="36309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ENFERMERO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  <a:tc>
                  <a:txBody>
                    <a:bodyPr/>
                    <a:lstStyle/>
                    <a:p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POR</a:t>
                      </a:r>
                      <a:r>
                        <a:rPr lang="es-ES" sz="12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CONFIRMAR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</a:tr>
              <a:tr h="36309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TOTAL DE PERSONAL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  <a:tc>
                  <a:txBody>
                    <a:bodyPr/>
                    <a:lstStyle/>
                    <a:p>
                      <a:r>
                        <a:rPr lang="es-ES" sz="12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30 </a:t>
                      </a:r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OPERADORES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</a:tr>
              <a:tr h="381403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NUMERO DE</a:t>
                      </a:r>
                      <a:r>
                        <a:rPr lang="es-ES" sz="12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VUELOS Y PASES</a:t>
                      </a:r>
                      <a:endParaRPr lang="es-ES" sz="12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  <a:tc>
                  <a:txBody>
                    <a:bodyPr/>
                    <a:lstStyle/>
                    <a:p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VUELOS, </a:t>
                      </a:r>
                      <a:r>
                        <a:rPr lang="es-ES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142PASES</a:t>
                      </a:r>
                      <a:endParaRPr lang="es-ES" sz="1200" b="1" baseline="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</a:tr>
              <a:tr h="36309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s-ES" sz="12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 KM 451 002 (AMBULANCIA)</a:t>
                      </a:r>
                    </a:p>
                  </a:txBody>
                  <a:tcPr marL="91448" marR="91448" marT="45725" marB="45725"/>
                </a:tc>
                <a:tc>
                  <a:txBody>
                    <a:bodyPr/>
                    <a:lstStyle/>
                    <a:p>
                      <a:r>
                        <a:rPr lang="es-ES" sz="1200" b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C2 MORALES</a:t>
                      </a:r>
                      <a:endParaRPr lang="es-ES" sz="12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8" marR="91448" marT="45725" marB="45725"/>
                </a:tc>
              </a:tr>
              <a:tr h="36309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s-ES" sz="12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FP-358</a:t>
                      </a:r>
                      <a:r>
                        <a:rPr lang="es-ES" sz="1200" b="1" baseline="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 (SPRINTER)</a:t>
                      </a:r>
                      <a:endParaRPr lang="es-ES" sz="1200" b="1" dirty="0" smtClean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  <a:tc>
                  <a:txBody>
                    <a:bodyPr/>
                    <a:lstStyle/>
                    <a:p>
                      <a:r>
                        <a:rPr lang="es-ES" sz="1200" b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C1</a:t>
                      </a:r>
                      <a:r>
                        <a:rPr lang="es-ES" sz="1200" b="1" baseline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200" b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GONZALEZ</a:t>
                      </a:r>
                      <a:endParaRPr lang="es-ES" sz="1200" b="1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8" marR="91448" marT="45725" marB="45725"/>
                </a:tc>
              </a:tr>
              <a:tr h="408627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endParaRPr lang="es-ES" sz="1200" b="1" dirty="0" smtClean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8" marR="91448" marT="45725" marB="45725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200" b="1" dirty="0" smtClean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8" marR="91448" marT="45725" marB="45725"/>
                </a:tc>
              </a:tr>
            </a:tbl>
          </a:graphicData>
        </a:graphic>
      </p:graphicFrame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pic>
        <p:nvPicPr>
          <p:cNvPr id="14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4526202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3 CuadroTexto"/>
          <p:cNvSpPr txBox="1">
            <a:spLocks noChangeArrowheads="1"/>
          </p:cNvSpPr>
          <p:nvPr/>
        </p:nvSpPr>
        <p:spPr bwMode="auto">
          <a:xfrm>
            <a:off x="1758156" y="752795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  <a:cs typeface="Arial" panose="020B0604020202020204" pitchFamily="34" charset="0"/>
              </a:rPr>
              <a:t>III.	PERSONAL</a:t>
            </a: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graphicFrame>
        <p:nvGraphicFramePr>
          <p:cNvPr id="17" name="Tab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41105863"/>
              </p:ext>
            </p:extLst>
          </p:nvPr>
        </p:nvGraphicFramePr>
        <p:xfrm>
          <a:off x="2588653" y="1729618"/>
          <a:ext cx="7345429" cy="15410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888"/>
                <a:gridCol w="983555"/>
                <a:gridCol w="1487039"/>
                <a:gridCol w="2872600"/>
                <a:gridCol w="749374"/>
                <a:gridCol w="1006973"/>
              </a:tblGrid>
              <a:tr h="178394">
                <a:tc gridSpan="6">
                  <a:txBody>
                    <a:bodyPr/>
                    <a:lstStyle/>
                    <a:p>
                      <a:pPr lvl="1" algn="ctr" fontAlgn="b"/>
                      <a:r>
                        <a:rPr lang="es-ES" sz="12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PRIMER </a:t>
                      </a:r>
                      <a:r>
                        <a:rPr lang="es-ES" sz="12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VUELO 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PEREZ REYES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PATRICIO ANTONIO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SO IM (</a:t>
                      </a:r>
                      <a:r>
                        <a:rPr lang="es-CL" sz="800" dirty="0" err="1">
                          <a:latin typeface="Arial"/>
                          <a:ea typeface="Calibri"/>
                          <a:cs typeface="Times New Roman"/>
                        </a:rPr>
                        <a:t>Inf.Co</a:t>
                      </a: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)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M.C.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 COFRE ALVARADO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WILLIAMS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M1° (</a:t>
                      </a:r>
                      <a:r>
                        <a:rPr lang="es-CL" sz="800" dirty="0" err="1">
                          <a:latin typeface="Arial"/>
                          <a:ea typeface="Calibri"/>
                          <a:cs typeface="Times New Roman"/>
                        </a:rPr>
                        <a:t>Com.Adv</a:t>
                      </a:r>
                      <a:r>
                        <a:rPr lang="es-CL" sz="800" dirty="0" smtClean="0"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CAMARA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ALVARADO FUENTES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MATIAS IGNACIO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BRIGADIER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BRUNA FERRER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RAIMUNDO JOSE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BRIGADIER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CABEZAS RUIZ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VICTOR HUGO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BRIGADIER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DEL VALLE MUÑOZ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TOMAS IGNACIO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BRIGADIER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5565569"/>
              </p:ext>
            </p:extLst>
          </p:nvPr>
        </p:nvGraphicFramePr>
        <p:xfrm>
          <a:off x="2620957" y="3959624"/>
          <a:ext cx="7345429" cy="14780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888"/>
                <a:gridCol w="983555"/>
                <a:gridCol w="1487039"/>
                <a:gridCol w="2872600"/>
                <a:gridCol w="749374"/>
                <a:gridCol w="1006973"/>
              </a:tblGrid>
              <a:tr h="178394">
                <a:tc>
                  <a:txBody>
                    <a:bodyPr/>
                    <a:lstStyle/>
                    <a:p>
                      <a:pPr algn="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SEGUNDO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VUELO 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PEREZ REYES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PATRICIO ANTONIO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SO IM (Inf.Co)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MC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FEHRMANN CRUZ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NICOLAS ALFONSO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BRIGADIER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FUENTES GONZALEZ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ERIC NICOLAS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BRIGADIER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LARRAIN SOTO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SANTIAGO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BRIGADIER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OLIVA ALARCON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HECTOR ANDRES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BRIGADIER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28" marR="8428" marT="842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VASQUEZ DIAZ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JULIAN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BRIGADIER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28" marR="8428" marT="84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28" marR="8428" marT="842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4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7309564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3 CuadroTexto"/>
          <p:cNvSpPr txBox="1">
            <a:spLocks noChangeArrowheads="1"/>
          </p:cNvSpPr>
          <p:nvPr/>
        </p:nvSpPr>
        <p:spPr bwMode="auto">
          <a:xfrm>
            <a:off x="1758156" y="752795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  <a:cs typeface="Arial" panose="020B0604020202020204" pitchFamily="34" charset="0"/>
              </a:rPr>
              <a:t>III.	PERSONAL</a:t>
            </a: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11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graphicFrame>
        <p:nvGraphicFramePr>
          <p:cNvPr id="17" name="Tab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41105863"/>
              </p:ext>
            </p:extLst>
          </p:nvPr>
        </p:nvGraphicFramePr>
        <p:xfrm>
          <a:off x="2588653" y="1729618"/>
          <a:ext cx="7345429" cy="16171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888"/>
                <a:gridCol w="983555"/>
                <a:gridCol w="1487039"/>
                <a:gridCol w="2872600"/>
                <a:gridCol w="749374"/>
                <a:gridCol w="1006973"/>
              </a:tblGrid>
              <a:tr h="178394">
                <a:tc gridSpan="6">
                  <a:txBody>
                    <a:bodyPr/>
                    <a:lstStyle/>
                    <a:p>
                      <a:pPr lvl="1" algn="ctr" fontAlgn="b"/>
                      <a:r>
                        <a:rPr lang="es-ES" sz="12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TERCER </a:t>
                      </a:r>
                      <a:r>
                        <a:rPr lang="es-ES" sz="12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VUELO 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PEREZ REYES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PATRICIO ANTONIO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SO IM (Inf.Co)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ALFARO VERGARA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NICOLAS ANTONIO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BRIGADIER 4I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ARDILES ROSAS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VICENTE JAVIER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ARENAS GAJARDO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IGNACIO ANDRES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ITURRIAGA ARANGUIZ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TOMAS ALEJANDRO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MALDONADO MANRIQUEZ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DAVID ISMAEL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5565569"/>
              </p:ext>
            </p:extLst>
          </p:nvPr>
        </p:nvGraphicFramePr>
        <p:xfrm>
          <a:off x="2620957" y="3959624"/>
          <a:ext cx="7345429" cy="16867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888"/>
                <a:gridCol w="983555"/>
                <a:gridCol w="1487039"/>
                <a:gridCol w="2872600"/>
                <a:gridCol w="749374"/>
                <a:gridCol w="1006973"/>
              </a:tblGrid>
              <a:tr h="178394">
                <a:tc>
                  <a:txBody>
                    <a:bodyPr/>
                    <a:lstStyle/>
                    <a:p>
                      <a:pPr algn="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CUARTO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VUELO 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PEREZ REYES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PATRICIO ANTONIO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SO IM (Inf.Co)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MARTINEZ MARTINEZ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SIMON ANDRES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MATURANA SANCHEZ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DILAN IGNACIO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MONTALVA PURCELL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LUIS AGUSTIN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SANDOVAL GALDAMES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AGUSTIN RENATO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28" marR="8428" marT="842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VALDES CORTEZ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BENJAMIN ALEJANDRO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28" marR="8428" marT="84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28" marR="8428" marT="842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4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7309564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3 CuadroTexto"/>
          <p:cNvSpPr txBox="1">
            <a:spLocks noChangeArrowheads="1"/>
          </p:cNvSpPr>
          <p:nvPr/>
        </p:nvSpPr>
        <p:spPr bwMode="auto">
          <a:xfrm>
            <a:off x="1758156" y="752795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  <a:cs typeface="Arial" panose="020B0604020202020204" pitchFamily="34" charset="0"/>
              </a:rPr>
              <a:t>III.	PERSONAL</a:t>
            </a: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12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graphicFrame>
        <p:nvGraphicFramePr>
          <p:cNvPr id="17" name="Tab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41105863"/>
              </p:ext>
            </p:extLst>
          </p:nvPr>
        </p:nvGraphicFramePr>
        <p:xfrm>
          <a:off x="2588653" y="1729618"/>
          <a:ext cx="7345429" cy="16867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888"/>
                <a:gridCol w="983555"/>
                <a:gridCol w="1487039"/>
                <a:gridCol w="2872600"/>
                <a:gridCol w="749374"/>
                <a:gridCol w="1006973"/>
              </a:tblGrid>
              <a:tr h="178394">
                <a:tc gridSpan="6">
                  <a:txBody>
                    <a:bodyPr/>
                    <a:lstStyle/>
                    <a:p>
                      <a:pPr lvl="1" algn="ctr" fontAlgn="b"/>
                      <a:r>
                        <a:rPr lang="es-ES" sz="1200" b="1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QUINTO </a:t>
                      </a:r>
                      <a:r>
                        <a:rPr lang="es-ES" sz="12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VUELO 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PEREZ REYES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PATRICIO ANTONIO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SO IM (Inf.Co)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MC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MORA BAQUEDANO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MATIAS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RAINMANM CASTRO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FERNANDO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LINARES VALDENEGRO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JORGE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GONZALEZ ARENAS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IGNACIO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KOTTMAN RAMIREZ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SANTIAGO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5565569"/>
              </p:ext>
            </p:extLst>
          </p:nvPr>
        </p:nvGraphicFramePr>
        <p:xfrm>
          <a:off x="2620957" y="3959624"/>
          <a:ext cx="7345429" cy="16172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888"/>
                <a:gridCol w="983555"/>
                <a:gridCol w="1487039"/>
                <a:gridCol w="2872600"/>
                <a:gridCol w="749374"/>
                <a:gridCol w="1006973"/>
              </a:tblGrid>
              <a:tr h="178394">
                <a:tc>
                  <a:txBody>
                    <a:bodyPr/>
                    <a:lstStyle/>
                    <a:p>
                      <a:pPr algn="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SEXTO VUELO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PEREZ REYES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PATRICIO ANTONIO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SO IM (Inf.Co) (M.C.)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MC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AUBAZARTT VELÁSQUEZ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GERARDO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SEPULVEDA GUARDIA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PABLO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MUIRHEAD ESCALA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AGUSTIN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CADETE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 COFRE ALVARADO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>
                          <a:latin typeface="Arial"/>
                          <a:ea typeface="Calibri"/>
                          <a:cs typeface="Times New Roman"/>
                        </a:rPr>
                        <a:t>WILLIAMS</a:t>
                      </a:r>
                      <a:endParaRPr lang="es-C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M1° (</a:t>
                      </a:r>
                      <a:r>
                        <a:rPr lang="es-CL" sz="800" dirty="0" err="1">
                          <a:latin typeface="Arial"/>
                          <a:ea typeface="Calibri"/>
                          <a:cs typeface="Times New Roman"/>
                        </a:rPr>
                        <a:t>Com.Adv</a:t>
                      </a:r>
                      <a:r>
                        <a:rPr lang="es-CL" sz="800" dirty="0">
                          <a:latin typeface="Arial"/>
                          <a:ea typeface="Calibri"/>
                          <a:cs typeface="Times New Roman"/>
                        </a:rPr>
                        <a:t>.) </a:t>
                      </a:r>
                      <a:endParaRPr lang="es-C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CAMARA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366" marR="8366" marT="836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394">
                <a:tc>
                  <a:txBody>
                    <a:bodyPr/>
                    <a:lstStyle/>
                    <a:p>
                      <a:pPr algn="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428" marR="8428" marT="842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8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80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8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28" marR="8428" marT="84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428" marR="8428" marT="842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4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7309564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9 Conector recto"/>
          <p:cNvCxnSpPr/>
          <p:nvPr/>
        </p:nvCxnSpPr>
        <p:spPr>
          <a:xfrm>
            <a:off x="2456666" y="1533398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1" name="Rectangle 3"/>
          <p:cNvSpPr txBox="1">
            <a:spLocks noRot="1" noChangeArrowheads="1"/>
          </p:cNvSpPr>
          <p:nvPr/>
        </p:nvSpPr>
        <p:spPr>
          <a:xfrm>
            <a:off x="1963737" y="1231329"/>
            <a:ext cx="8569325" cy="4428677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9pPr>
          </a:lstStyle>
          <a:p>
            <a:pPr algn="l" eaLnBrk="1" hangingPunct="1">
              <a:lnSpc>
                <a:spcPct val="120000"/>
              </a:lnSpc>
              <a:tabLst>
                <a:tab pos="2511425" algn="l"/>
              </a:tabLst>
            </a:pPr>
            <a:r>
              <a:rPr lang="es-ES" altLang="es-CL" sz="1600" kern="0" dirty="0" smtClean="0">
                <a:solidFill>
                  <a:schemeClr val="tx1"/>
                </a:solidFill>
              </a:rPr>
              <a:t/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Uniforme:	Tenida 22 </a:t>
            </a:r>
            <a:r>
              <a:rPr lang="es-ES" altLang="es-CL" sz="1600" kern="0" dirty="0" err="1" smtClean="0">
                <a:solidFill>
                  <a:schemeClr val="tx1"/>
                </a:solidFill>
              </a:rPr>
              <a:t>ó</a:t>
            </a:r>
            <a:r>
              <a:rPr lang="es-ES" altLang="es-CL" sz="1600" kern="0" dirty="0" smtClean="0">
                <a:solidFill>
                  <a:schemeClr val="tx1"/>
                </a:solidFill>
              </a:rPr>
              <a:t> combate.</a:t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Equipo personal:	Casco</a:t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	Guantes Fast Rope</a:t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	Protección ocular</a:t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	Rodilleras</a:t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	</a:t>
            </a:r>
            <a:r>
              <a:rPr lang="es-ES" altLang="es-CL" sz="1600" b="1" kern="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Lanyard</a:t>
            </a:r>
            <a:r>
              <a:rPr lang="es-ES" altLang="es-CL" sz="1600" b="1" kern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personal</a:t>
            </a:r>
            <a:r>
              <a:rPr lang="es-ES" altLang="es-CL" sz="1600" kern="0" dirty="0" smtClean="0">
                <a:solidFill>
                  <a:schemeClr val="tx1"/>
                </a:solidFill>
              </a:rPr>
              <a:t/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	Chaleco táctico.</a:t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	Pistola, fusil o escopeta.</a:t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	Botas.</a:t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	</a:t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Equipo general :	01 Cuerda                     (UBC4)</a:t>
            </a:r>
          </a:p>
          <a:p>
            <a:pPr algn="l" eaLnBrk="1" hangingPunct="1">
              <a:lnSpc>
                <a:spcPct val="120000"/>
              </a:lnSpc>
              <a:tabLst>
                <a:tab pos="2511425" algn="l"/>
              </a:tabLst>
            </a:pPr>
            <a:r>
              <a:rPr lang="es-ES" altLang="es-CL" sz="1600" kern="0" dirty="0" smtClean="0">
                <a:solidFill>
                  <a:schemeClr val="tx1"/>
                </a:solidFill>
              </a:rPr>
              <a:t>	02 Cuerda                     (UBC2)</a:t>
            </a:r>
          </a:p>
          <a:p>
            <a:pPr algn="l" eaLnBrk="1" hangingPunct="1">
              <a:lnSpc>
                <a:spcPct val="120000"/>
              </a:lnSpc>
              <a:tabLst>
                <a:tab pos="2511425" algn="l"/>
              </a:tabLst>
            </a:pPr>
            <a:r>
              <a:rPr lang="es-ES" altLang="es-CL" sz="1600" kern="0" dirty="0" smtClean="0">
                <a:solidFill>
                  <a:schemeClr val="tx1"/>
                </a:solidFill>
              </a:rPr>
              <a:t/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Comunicaciones:	01 AVIATOR                 (UBC 4)</a:t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                                            02 PRO 7150                (UBC 4) </a:t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	</a:t>
            </a:r>
            <a:br>
              <a:rPr lang="es-ES" altLang="es-CL" sz="1600" kern="0" dirty="0" smtClean="0">
                <a:solidFill>
                  <a:schemeClr val="tx1"/>
                </a:solidFill>
              </a:rPr>
            </a:br>
            <a:r>
              <a:rPr lang="es-ES" altLang="es-CL" sz="1600" kern="0" dirty="0" smtClean="0">
                <a:solidFill>
                  <a:schemeClr val="tx1"/>
                </a:solidFill>
              </a:rPr>
              <a:t>	</a:t>
            </a:r>
          </a:p>
        </p:txBody>
      </p:sp>
      <p:pic>
        <p:nvPicPr>
          <p:cNvPr id="14" name="Picture 7" descr="E:\FUENTES\Fast Rope MP Type 1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90857" y="4620105"/>
            <a:ext cx="728663" cy="655637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78638" y="2247685"/>
            <a:ext cx="744537" cy="89535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6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8337" y="1712334"/>
            <a:ext cx="969962" cy="619125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7" name="Picture 1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94412" y="4743929"/>
            <a:ext cx="450850" cy="407988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8" name="Picture 15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/>
            <a:grayscl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9" t="24390" r="2969" b="24390"/>
          <a:stretch>
            <a:fillRect/>
          </a:stretch>
        </p:blipFill>
        <p:spPr bwMode="auto">
          <a:xfrm>
            <a:off x="8531265" y="3726686"/>
            <a:ext cx="1379537" cy="509588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9" name="13 Imagen"/>
          <p:cNvPicPr>
            <a:picLocks noChangeAspect="1"/>
          </p:cNvPicPr>
          <p:nvPr/>
        </p:nvPicPr>
        <p:blipFill>
          <a:blip r:embed="rId9" cstate="print">
            <a:extLst/>
          </a:blip>
          <a:stretch>
            <a:fillRect/>
          </a:stretch>
        </p:blipFill>
        <p:spPr>
          <a:xfrm>
            <a:off x="6859207" y="2012342"/>
            <a:ext cx="1488890" cy="14888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3 CuadroTexto"/>
          <p:cNvSpPr txBox="1">
            <a:spLocks noChangeArrowheads="1"/>
          </p:cNvSpPr>
          <p:nvPr/>
        </p:nvSpPr>
        <p:spPr bwMode="auto">
          <a:xfrm>
            <a:off x="1764855" y="828720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>
                <a:latin typeface="Arial" panose="020B0604020202020204" pitchFamily="34" charset="0"/>
              </a:rPr>
              <a:t>IV.	UNIFORME / EQUIPO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13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pic>
        <p:nvPicPr>
          <p:cNvPr id="22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7178124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Rectangle 3"/>
          <p:cNvSpPr txBox="1">
            <a:spLocks noRot="1" noChangeArrowheads="1"/>
          </p:cNvSpPr>
          <p:nvPr/>
        </p:nvSpPr>
        <p:spPr>
          <a:xfrm>
            <a:off x="2483988" y="1901584"/>
            <a:ext cx="5603944" cy="503238"/>
          </a:xfrm>
          <a:prstGeom prst="rect">
            <a:avLst/>
          </a:prstGeom>
          <a:noFill/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rebuchet MS" pitchFamily="34" charset="0"/>
              </a:defRPr>
            </a:lvl9pPr>
          </a:lstStyle>
          <a:p>
            <a:pPr algn="l" eaLnBrk="1" hangingPunct="1">
              <a:lnSpc>
                <a:spcPct val="120000"/>
              </a:lnSpc>
              <a:tabLst>
                <a:tab pos="3313113" algn="l"/>
              </a:tabLst>
            </a:pPr>
            <a:r>
              <a:rPr lang="es-ES" altLang="es-CL" sz="2000" b="1" u="sng" kern="0" dirty="0" smtClean="0">
                <a:solidFill>
                  <a:schemeClr val="tx1"/>
                </a:solidFill>
                <a:cs typeface="Arial" panose="020B0604020202020204" pitchFamily="34" charset="0"/>
              </a:rPr>
              <a:t>CRONOGRAMA</a:t>
            </a:r>
            <a:endParaRPr lang="es-ES" altLang="es-CL" sz="2000" b="1" u="sng" kern="0" dirty="0" smtClean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1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46327480"/>
              </p:ext>
            </p:extLst>
          </p:nvPr>
        </p:nvGraphicFramePr>
        <p:xfrm>
          <a:off x="2483988" y="2692159"/>
          <a:ext cx="7705725" cy="2346974"/>
        </p:xfrm>
        <a:graphic>
          <a:graphicData uri="http://schemas.openxmlformats.org/drawingml/2006/table">
            <a:tbl>
              <a:tblPr/>
              <a:tblGrid>
                <a:gridCol w="1641475"/>
                <a:gridCol w="3495675"/>
                <a:gridCol w="2568575"/>
              </a:tblGrid>
              <a:tr h="335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041130</a:t>
                      </a:r>
                      <a:endParaRPr kumimoji="0" lang="es-E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BRIEFING</a:t>
                      </a: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SALA DE </a:t>
                      </a: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CLASES</a:t>
                      </a:r>
                      <a:endParaRPr kumimoji="0" lang="es-E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041230</a:t>
                      </a:r>
                      <a:endParaRPr kumimoji="0" lang="es-E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REVISTA</a:t>
                      </a: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C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EQUIM</a:t>
                      </a:r>
                      <a:endParaRPr kumimoji="0" lang="es-C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041250</a:t>
                      </a:r>
                      <a:endParaRPr kumimoji="0" lang="es-E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EMBARQUE</a:t>
                      </a: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GUARDIA PLANTA</a:t>
                      </a:r>
                      <a:endParaRPr kumimoji="0" lang="es-E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041400</a:t>
                      </a:r>
                      <a:endParaRPr kumimoji="0" lang="es-E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BRIEFING DE COORDINACIÓN</a:t>
                      </a: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BASAERO</a:t>
                      </a:r>
                      <a:endParaRPr kumimoji="0" lang="es-E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041430</a:t>
                      </a:r>
                      <a:endParaRPr kumimoji="0" lang="es-E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COMEX ACTIVIDAD</a:t>
                      </a: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SITIO HOTEL</a:t>
                      </a:r>
                      <a:endParaRPr kumimoji="0" lang="es-E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041600</a:t>
                      </a:r>
                      <a:endParaRPr kumimoji="0" lang="es-E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FINEX ACTIVIDAD</a:t>
                      </a: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SITIO HOTEL</a:t>
                      </a:r>
                      <a:endParaRPr kumimoji="0" lang="es-E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041630</a:t>
                      </a:r>
                      <a:endParaRPr kumimoji="0" lang="es-E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RETORNO </a:t>
                      </a: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A  ESNAVAL</a:t>
                      </a:r>
                      <a:endParaRPr kumimoji="0" lang="es-E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Arial" charset="0"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ESNAVAL</a:t>
                      </a:r>
                      <a:endParaRPr kumimoji="0" lang="es-E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21" marB="45721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3 CuadroTexto"/>
          <p:cNvSpPr txBox="1">
            <a:spLocks noChangeArrowheads="1"/>
          </p:cNvSpPr>
          <p:nvPr/>
        </p:nvSpPr>
        <p:spPr bwMode="auto">
          <a:xfrm>
            <a:off x="1764848" y="844309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</a:rPr>
              <a:t>V.	EJECUCIÓN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14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cxnSp>
        <p:nvCxnSpPr>
          <p:cNvPr id="15" name="9 Conector recto"/>
          <p:cNvCxnSpPr/>
          <p:nvPr/>
        </p:nvCxnSpPr>
        <p:spPr>
          <a:xfrm>
            <a:off x="2456666" y="1533398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0800524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026660" y="2674181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1800">
              <a:latin typeface="Arial" panose="020B0604020202020204" pitchFamily="34" charset="0"/>
            </a:endParaRPr>
          </a:p>
        </p:txBody>
      </p:sp>
      <p:cxnSp>
        <p:nvCxnSpPr>
          <p:cNvPr id="11" name="9 Conector recto"/>
          <p:cNvCxnSpPr/>
          <p:nvPr/>
        </p:nvCxnSpPr>
        <p:spPr>
          <a:xfrm>
            <a:off x="2449060" y="1541222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3 CuadroTexto"/>
          <p:cNvSpPr txBox="1">
            <a:spLocks noChangeArrowheads="1"/>
          </p:cNvSpPr>
          <p:nvPr/>
        </p:nvSpPr>
        <p:spPr bwMode="auto">
          <a:xfrm>
            <a:off x="1764848" y="844309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</a:rPr>
              <a:t>V.	EJECUCIÓN</a:t>
            </a:r>
          </a:p>
        </p:txBody>
      </p:sp>
      <p:pic>
        <p:nvPicPr>
          <p:cNvPr id="15" name="Picture 24" descr="http://www.defence.gov.au/media/download/2004/mar/260304/JPAU22MAR04DH144_l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2106" y="3696731"/>
            <a:ext cx="158432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Grupo 2"/>
          <p:cNvGrpSpPr>
            <a:grpSpLocks/>
          </p:cNvGrpSpPr>
          <p:nvPr/>
        </p:nvGrpSpPr>
        <p:grpSpPr bwMode="auto">
          <a:xfrm>
            <a:off x="4555747" y="3971325"/>
            <a:ext cx="2093912" cy="1733550"/>
            <a:chOff x="2411413" y="4203700"/>
            <a:chExt cx="2093912" cy="1733550"/>
          </a:xfrm>
        </p:grpSpPr>
        <p:pic>
          <p:nvPicPr>
            <p:cNvPr id="17" name="Picture 5" descr="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0143" t="14969" r="10156" b="10609"/>
            <a:stretch>
              <a:fillRect/>
            </a:stretch>
          </p:blipFill>
          <p:spPr bwMode="auto">
            <a:xfrm>
              <a:off x="2411413" y="4203700"/>
              <a:ext cx="2093912" cy="1695450"/>
            </a:xfrm>
            <a:prstGeom prst="rect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13 Elipse"/>
            <p:cNvSpPr/>
            <p:nvPr/>
          </p:nvSpPr>
          <p:spPr>
            <a:xfrm rot="20674820">
              <a:off x="2438400" y="4384675"/>
              <a:ext cx="1978025" cy="1552575"/>
            </a:xfrm>
            <a:prstGeom prst="ellipse">
              <a:avLst/>
            </a:prstGeom>
            <a:solidFill>
              <a:srgbClr val="FF0000">
                <a:alpha val="1400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>
                <a:solidFill>
                  <a:schemeClr val="tx1"/>
                </a:solidFill>
              </a:endParaRPr>
            </a:p>
          </p:txBody>
        </p:sp>
      </p:grpSp>
      <p:sp>
        <p:nvSpPr>
          <p:cNvPr id="19" name="14 CuadroTexto"/>
          <p:cNvSpPr txBox="1"/>
          <p:nvPr/>
        </p:nvSpPr>
        <p:spPr>
          <a:xfrm>
            <a:off x="2412548" y="1526934"/>
            <a:ext cx="8234788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s-ES" sz="2000" b="1" u="sng" dirty="0">
                <a:latin typeface="Arial" charset="0"/>
                <a:cs typeface="Arial" charset="0"/>
              </a:rPr>
              <a:t>INSTALACION DE LA </a:t>
            </a:r>
            <a:r>
              <a:rPr lang="es-ES" sz="2000" b="1" u="sng" dirty="0" smtClean="0">
                <a:latin typeface="Arial" charset="0"/>
                <a:cs typeface="Arial" charset="0"/>
              </a:rPr>
              <a:t>CUERDA</a:t>
            </a:r>
          </a:p>
          <a:p>
            <a:pPr>
              <a:buClr>
                <a:schemeClr val="tx1">
                  <a:lumMod val="95000"/>
                  <a:lumOff val="5000"/>
                </a:schemeClr>
              </a:buClr>
              <a:defRPr/>
            </a:pPr>
            <a:endParaRPr lang="es-ES" sz="1400" b="1" dirty="0" smtClean="0">
              <a:latin typeface="Arial" charset="0"/>
              <a:cs typeface="Arial" charset="0"/>
            </a:endParaRPr>
          </a:p>
          <a:p>
            <a:pPr>
              <a:buClr>
                <a:schemeClr val="tx1">
                  <a:lumMod val="95000"/>
                  <a:lumOff val="5000"/>
                </a:schemeClr>
              </a:buClr>
              <a:buFont typeface="Arial" pitchFamily="34" charset="0"/>
              <a:buChar char="•"/>
              <a:defRPr/>
            </a:pPr>
            <a:r>
              <a:rPr lang="es-ES" sz="1400" b="1" dirty="0" smtClean="0">
                <a:latin typeface="Arial" charset="0"/>
                <a:cs typeface="Arial" charset="0"/>
              </a:rPr>
              <a:t> </a:t>
            </a:r>
            <a:r>
              <a:rPr lang="es-ES" sz="1400" b="1" dirty="0" smtClean="0">
                <a:latin typeface="Arial" charset="0"/>
                <a:cs typeface="Arial" charset="0"/>
              </a:rPr>
              <a:t>1ER VUELO </a:t>
            </a:r>
            <a:r>
              <a:rPr lang="es-ES" sz="1400" b="1" dirty="0" smtClean="0">
                <a:latin typeface="Arial" charset="0"/>
                <a:cs typeface="Arial" charset="0"/>
              </a:rPr>
              <a:t>INSTALARÁ </a:t>
            </a:r>
            <a:r>
              <a:rPr lang="es-ES" sz="1400" b="1" dirty="0">
                <a:latin typeface="Arial" charset="0"/>
                <a:cs typeface="Arial" charset="0"/>
              </a:rPr>
              <a:t>LA CUERDA Y  LÍNEAS DE </a:t>
            </a:r>
            <a:r>
              <a:rPr lang="es-ES" sz="1400" b="1" dirty="0" smtClean="0">
                <a:latin typeface="Arial" charset="0"/>
                <a:cs typeface="Arial" charset="0"/>
              </a:rPr>
              <a:t>SEGURIDAD.</a:t>
            </a:r>
          </a:p>
          <a:p>
            <a:pPr>
              <a:buClr>
                <a:schemeClr val="tx1">
                  <a:lumMod val="95000"/>
                  <a:lumOff val="5000"/>
                </a:schemeClr>
              </a:buClr>
              <a:buFont typeface="Arial" pitchFamily="34" charset="0"/>
              <a:buChar char="•"/>
              <a:defRPr/>
            </a:pPr>
            <a:r>
              <a:rPr lang="es-ES" sz="1400" b="1" dirty="0" smtClean="0">
                <a:latin typeface="Arial" charset="0"/>
                <a:cs typeface="Arial" charset="0"/>
              </a:rPr>
              <a:t> LAS </a:t>
            </a:r>
            <a:r>
              <a:rPr lang="es-ES" sz="1400" b="1" dirty="0">
                <a:latin typeface="Arial" charset="0"/>
                <a:cs typeface="Arial" charset="0"/>
              </a:rPr>
              <a:t>CUERDAS SE UTILIZARÁN CADA 5</a:t>
            </a:r>
            <a:r>
              <a:rPr lang="es-ES" sz="1400" b="1" dirty="0" smtClean="0">
                <a:latin typeface="Arial" charset="0"/>
                <a:cs typeface="Arial" charset="0"/>
              </a:rPr>
              <a:t> VUELOS.</a:t>
            </a:r>
            <a:endParaRPr lang="es-ES" sz="1400" b="1" u="sng" dirty="0"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es-ES" sz="2000" dirty="0">
              <a:latin typeface="Arial" charset="0"/>
              <a:cs typeface="Arial" charset="0"/>
            </a:endParaRPr>
          </a:p>
        </p:txBody>
      </p:sp>
      <p:grpSp>
        <p:nvGrpSpPr>
          <p:cNvPr id="20" name="Grupo 1"/>
          <p:cNvGrpSpPr>
            <a:grpSpLocks/>
          </p:cNvGrpSpPr>
          <p:nvPr/>
        </p:nvGrpSpPr>
        <p:grpSpPr bwMode="auto">
          <a:xfrm>
            <a:off x="7038975" y="3580110"/>
            <a:ext cx="3924300" cy="2552700"/>
            <a:chOff x="4718846" y="3645024"/>
            <a:chExt cx="4425153" cy="2789114"/>
          </a:xfrm>
        </p:grpSpPr>
        <p:pic>
          <p:nvPicPr>
            <p:cNvPr id="21" name="Picture 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7957" b="15117"/>
            <a:stretch>
              <a:fillRect/>
            </a:stretch>
          </p:blipFill>
          <p:spPr bwMode="auto">
            <a:xfrm>
              <a:off x="4718846" y="3645024"/>
              <a:ext cx="4425153" cy="2789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16 Elipse"/>
            <p:cNvSpPr/>
            <p:nvPr/>
          </p:nvSpPr>
          <p:spPr>
            <a:xfrm rot="20674820">
              <a:off x="5314952" y="4401276"/>
              <a:ext cx="950549" cy="934908"/>
            </a:xfrm>
            <a:prstGeom prst="ellipse">
              <a:avLst/>
            </a:prstGeom>
            <a:solidFill>
              <a:srgbClr val="FF0000">
                <a:alpha val="1400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>
                <a:solidFill>
                  <a:schemeClr val="tx1"/>
                </a:solidFill>
              </a:endParaRPr>
            </a:p>
          </p:txBody>
        </p:sp>
        <p:sp>
          <p:nvSpPr>
            <p:cNvPr id="23" name="17 Elipse"/>
            <p:cNvSpPr/>
            <p:nvPr/>
          </p:nvSpPr>
          <p:spPr>
            <a:xfrm rot="20674820">
              <a:off x="6070379" y="4420356"/>
              <a:ext cx="1713136" cy="1535054"/>
            </a:xfrm>
            <a:prstGeom prst="ellipse">
              <a:avLst/>
            </a:prstGeom>
            <a:solidFill>
              <a:srgbClr val="FF0000">
                <a:alpha val="1400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>
                <a:solidFill>
                  <a:schemeClr val="tx1"/>
                </a:solidFill>
              </a:endParaRPr>
            </a:p>
          </p:txBody>
        </p:sp>
      </p:grp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15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pic>
        <p:nvPicPr>
          <p:cNvPr id="24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725877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3 CuadroTexto"/>
          <p:cNvSpPr txBox="1">
            <a:spLocks noChangeArrowheads="1"/>
          </p:cNvSpPr>
          <p:nvPr/>
        </p:nvSpPr>
        <p:spPr bwMode="auto">
          <a:xfrm>
            <a:off x="1764859" y="830661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</a:rPr>
              <a:t>V.	EJECUCIÓN</a:t>
            </a:r>
          </a:p>
        </p:txBody>
      </p:sp>
      <p:sp>
        <p:nvSpPr>
          <p:cNvPr id="11" name="Line 115"/>
          <p:cNvSpPr>
            <a:spLocks noChangeShapeType="1"/>
          </p:cNvSpPr>
          <p:nvPr/>
        </p:nvSpPr>
        <p:spPr bwMode="auto">
          <a:xfrm>
            <a:off x="9866601" y="10915808"/>
            <a:ext cx="358775" cy="0"/>
          </a:xfrm>
          <a:prstGeom prst="line">
            <a:avLst/>
          </a:prstGeom>
          <a:noFill/>
          <a:ln w="19050">
            <a:solidFill>
              <a:srgbClr val="FF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>
            <a:extLst/>
          </a:blip>
          <a:srcRect r="14468"/>
          <a:stretch>
            <a:fillRect/>
          </a:stretch>
        </p:blipFill>
        <p:spPr bwMode="auto">
          <a:xfrm>
            <a:off x="3153046" y="1451122"/>
            <a:ext cx="5913438" cy="4714884"/>
          </a:xfrm>
          <a:prstGeom prst="rect">
            <a:avLst/>
          </a:prstGeom>
          <a:ln w="168275" cap="sq" cmpd="sng">
            <a:solidFill>
              <a:schemeClr val="tx1"/>
            </a:solidFill>
          </a:ln>
          <a:effectLst>
            <a:softEdge rad="112500"/>
          </a:effectLst>
        </p:spPr>
      </p:pic>
      <p:sp>
        <p:nvSpPr>
          <p:cNvPr id="15" name="16 Rectángulo redondeado"/>
          <p:cNvSpPr/>
          <p:nvPr/>
        </p:nvSpPr>
        <p:spPr>
          <a:xfrm>
            <a:off x="4891376" y="2951320"/>
            <a:ext cx="652462" cy="679450"/>
          </a:xfrm>
          <a:prstGeom prst="roundRect">
            <a:avLst/>
          </a:prstGeom>
          <a:solidFill>
            <a:srgbClr val="FFFF00">
              <a:alpha val="50196"/>
            </a:srgb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6" name="17 Rectángulo"/>
          <p:cNvSpPr/>
          <p:nvPr/>
        </p:nvSpPr>
        <p:spPr>
          <a:xfrm>
            <a:off x="4886613" y="2600483"/>
            <a:ext cx="328613" cy="288925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7" name="18 Rectángulo redondeado"/>
          <p:cNvSpPr/>
          <p:nvPr/>
        </p:nvSpPr>
        <p:spPr>
          <a:xfrm>
            <a:off x="5326351" y="2610008"/>
            <a:ext cx="227012" cy="290512"/>
          </a:xfrm>
          <a:prstGeom prst="roundRect">
            <a:avLst/>
          </a:prstGeom>
          <a:solidFill>
            <a:srgbClr val="00B050">
              <a:alpha val="50196"/>
            </a:srgb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8" name="19 Rectángulo"/>
          <p:cNvSpPr/>
          <p:nvPr/>
        </p:nvSpPr>
        <p:spPr>
          <a:xfrm>
            <a:off x="4877088" y="3670458"/>
            <a:ext cx="647700" cy="287337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19" name="20 Flecha abajo"/>
          <p:cNvSpPr/>
          <p:nvPr/>
        </p:nvSpPr>
        <p:spPr>
          <a:xfrm rot="3117807">
            <a:off x="7565519" y="1717039"/>
            <a:ext cx="360363" cy="15843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20" name="21 Flecha abajo"/>
          <p:cNvSpPr/>
          <p:nvPr/>
        </p:nvSpPr>
        <p:spPr>
          <a:xfrm rot="5400000">
            <a:off x="7765545" y="2839401"/>
            <a:ext cx="360362" cy="15843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16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sp>
        <p:nvSpPr>
          <p:cNvPr id="3" name="Rectángulo redondeado 2"/>
          <p:cNvSpPr/>
          <p:nvPr/>
        </p:nvSpPr>
        <p:spPr bwMode="auto">
          <a:xfrm>
            <a:off x="5035639" y="2951320"/>
            <a:ext cx="213438" cy="570071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1700" algn="l"/>
              </a:tabLst>
            </a:pPr>
            <a:endParaRPr kumimoji="0" lang="es-ES" sz="2000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21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8344589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10" name="16 Conector recto"/>
          <p:cNvCxnSpPr/>
          <p:nvPr/>
        </p:nvCxnSpPr>
        <p:spPr>
          <a:xfrm>
            <a:off x="2435415" y="1418390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3 CuadroTexto"/>
          <p:cNvSpPr txBox="1">
            <a:spLocks noChangeArrowheads="1"/>
          </p:cNvSpPr>
          <p:nvPr/>
        </p:nvSpPr>
        <p:spPr bwMode="auto">
          <a:xfrm>
            <a:off x="1751203" y="785872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</a:rPr>
              <a:t>V.	EJECUCIÓN</a:t>
            </a:r>
          </a:p>
        </p:txBody>
      </p:sp>
      <p:grpSp>
        <p:nvGrpSpPr>
          <p:cNvPr id="14" name="Grupo 2"/>
          <p:cNvGrpSpPr>
            <a:grpSpLocks/>
          </p:cNvGrpSpPr>
          <p:nvPr/>
        </p:nvGrpSpPr>
        <p:grpSpPr bwMode="auto">
          <a:xfrm>
            <a:off x="2487803" y="1418390"/>
            <a:ext cx="3001962" cy="2355850"/>
            <a:chOff x="1204913" y="1773238"/>
            <a:chExt cx="3001962" cy="2355850"/>
          </a:xfrm>
        </p:grpSpPr>
        <p:pic>
          <p:nvPicPr>
            <p:cNvPr id="15" name="Picture 2" descr="http://www.armada.cl/armada/site/artic/20141023/imag/foto_0000000220141023172548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4913" y="2032000"/>
              <a:ext cx="2857500" cy="190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Oval 10"/>
            <p:cNvSpPr>
              <a:spLocks noChangeArrowheads="1"/>
            </p:cNvSpPr>
            <p:nvPr/>
          </p:nvSpPr>
          <p:spPr bwMode="auto">
            <a:xfrm>
              <a:off x="1343025" y="1773238"/>
              <a:ext cx="2863850" cy="2355850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buClr>
                  <a:schemeClr val="folHlink"/>
                </a:buClr>
                <a:buFont typeface="Wingdings" panose="05000000000000000000" pitchFamily="2" charset="2"/>
                <a:buNone/>
              </a:pPr>
              <a:endParaRPr lang="es-ES_tradnl" altLang="es-CL" sz="1800">
                <a:latin typeface="Arial" panose="020B0604020202020204" pitchFamily="34" charset="0"/>
              </a:endParaRPr>
            </a:p>
          </p:txBody>
        </p:sp>
      </p:grpSp>
      <p:grpSp>
        <p:nvGrpSpPr>
          <p:cNvPr id="17" name="Grupo 4"/>
          <p:cNvGrpSpPr>
            <a:grpSpLocks/>
          </p:cNvGrpSpPr>
          <p:nvPr/>
        </p:nvGrpSpPr>
        <p:grpSpPr bwMode="auto">
          <a:xfrm>
            <a:off x="8302815" y="3800986"/>
            <a:ext cx="1584325" cy="2374900"/>
            <a:chOff x="7019925" y="4387850"/>
            <a:chExt cx="1584325" cy="2374900"/>
          </a:xfrm>
        </p:grpSpPr>
        <p:pic>
          <p:nvPicPr>
            <p:cNvPr id="18" name="Picture 2" descr="https://encrypted-tbn2.gstatic.com/images?q=tbn:ANd9GcRHX0WWmZMnUIRjIw2MufgNZaT3ZVerYK0yAtL-rWozCCaunj34lw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349" t="3325" r="4349" b="3075"/>
            <a:stretch>
              <a:fillRect/>
            </a:stretch>
          </p:blipFill>
          <p:spPr bwMode="auto">
            <a:xfrm>
              <a:off x="7019925" y="4387850"/>
              <a:ext cx="1584325" cy="2374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Line 15"/>
            <p:cNvSpPr>
              <a:spLocks noChangeShapeType="1"/>
            </p:cNvSpPr>
            <p:nvPr/>
          </p:nvSpPr>
          <p:spPr bwMode="auto">
            <a:xfrm>
              <a:off x="7956550" y="4941888"/>
              <a:ext cx="0" cy="107156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20" name="Grupo 3"/>
          <p:cNvGrpSpPr>
            <a:grpSpLocks/>
          </p:cNvGrpSpPr>
          <p:nvPr/>
        </p:nvGrpSpPr>
        <p:grpSpPr bwMode="auto">
          <a:xfrm>
            <a:off x="7578915" y="1626352"/>
            <a:ext cx="2619375" cy="1743075"/>
            <a:chOff x="6296025" y="1981200"/>
            <a:chExt cx="2619375" cy="1743075"/>
          </a:xfrm>
        </p:grpSpPr>
        <p:pic>
          <p:nvPicPr>
            <p:cNvPr id="21" name="Picture 6" descr="https://encrypted-tbn3.gstatic.com/images?q=tbn:ANd9GcTejhnThA7otkgbGERwXRm_V7F2AgsKXfLZZ1YH7JCO91bL9-ToIw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6025" y="1981200"/>
              <a:ext cx="2619375" cy="1743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Oval 10"/>
            <p:cNvSpPr>
              <a:spLocks noChangeArrowheads="1"/>
            </p:cNvSpPr>
            <p:nvPr/>
          </p:nvSpPr>
          <p:spPr bwMode="auto">
            <a:xfrm>
              <a:off x="7626350" y="2249488"/>
              <a:ext cx="1289050" cy="1193800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buClr>
                  <a:schemeClr val="folHlink"/>
                </a:buClr>
                <a:buFont typeface="Wingdings" panose="05000000000000000000" pitchFamily="2" charset="2"/>
                <a:buNone/>
              </a:pPr>
              <a:endParaRPr lang="es-ES_tradnl" altLang="es-CL" sz="1800">
                <a:latin typeface="Arial" panose="020B0604020202020204" pitchFamily="34" charset="0"/>
              </a:endParaRPr>
            </a:p>
          </p:txBody>
        </p:sp>
      </p:grpSp>
      <p:grpSp>
        <p:nvGrpSpPr>
          <p:cNvPr id="23" name="Grupo 1"/>
          <p:cNvGrpSpPr>
            <a:grpSpLocks/>
          </p:cNvGrpSpPr>
          <p:nvPr/>
        </p:nvGrpSpPr>
        <p:grpSpPr bwMode="auto">
          <a:xfrm>
            <a:off x="5638990" y="1626352"/>
            <a:ext cx="1949450" cy="2219325"/>
            <a:chOff x="4356100" y="1981200"/>
            <a:chExt cx="1949450" cy="2219325"/>
          </a:xfrm>
        </p:grpSpPr>
        <p:pic>
          <p:nvPicPr>
            <p:cNvPr id="24" name="Picture 10" descr="http://www.dodlive.mil/files/2011/12/251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6100" y="1981200"/>
              <a:ext cx="1416050" cy="2006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Oval 10"/>
            <p:cNvSpPr>
              <a:spLocks noChangeArrowheads="1"/>
            </p:cNvSpPr>
            <p:nvPr/>
          </p:nvSpPr>
          <p:spPr bwMode="auto">
            <a:xfrm>
              <a:off x="4464050" y="2708275"/>
              <a:ext cx="1841500" cy="1492250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buClr>
                  <a:schemeClr val="folHlink"/>
                </a:buClr>
                <a:buFont typeface="Wingdings" panose="05000000000000000000" pitchFamily="2" charset="2"/>
                <a:buNone/>
              </a:pPr>
              <a:endParaRPr lang="es-ES_tradnl" altLang="es-CL" sz="1800">
                <a:latin typeface="Arial" panose="020B0604020202020204" pitchFamily="34" charset="0"/>
              </a:endParaRPr>
            </a:p>
          </p:txBody>
        </p:sp>
      </p:grpSp>
      <p:grpSp>
        <p:nvGrpSpPr>
          <p:cNvPr id="26" name="Grupo 6"/>
          <p:cNvGrpSpPr>
            <a:grpSpLocks/>
          </p:cNvGrpSpPr>
          <p:nvPr/>
        </p:nvGrpSpPr>
        <p:grpSpPr bwMode="auto">
          <a:xfrm>
            <a:off x="2983103" y="4033002"/>
            <a:ext cx="1647825" cy="2271713"/>
            <a:chOff x="1700213" y="4387850"/>
            <a:chExt cx="1647825" cy="2271713"/>
          </a:xfrm>
        </p:grpSpPr>
        <p:pic>
          <p:nvPicPr>
            <p:cNvPr id="27" name="Picture 13" descr="https://encrypted-tbn1.gstatic.com/images?q=tbn:ANd9GcQOnHOcVsVwFwyGHTgJ27-6OrPdTjGKthCoMtq1BvXi3N9MWqGS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0213" y="4387850"/>
              <a:ext cx="1512887" cy="2271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Oval 10"/>
            <p:cNvSpPr>
              <a:spLocks noChangeArrowheads="1"/>
            </p:cNvSpPr>
            <p:nvPr/>
          </p:nvSpPr>
          <p:spPr bwMode="auto">
            <a:xfrm>
              <a:off x="1854200" y="4818063"/>
              <a:ext cx="1493838" cy="1419225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buClr>
                  <a:schemeClr val="folHlink"/>
                </a:buClr>
                <a:buFont typeface="Wingdings" panose="05000000000000000000" pitchFamily="2" charset="2"/>
                <a:buNone/>
              </a:pPr>
              <a:endParaRPr lang="es-ES_tradnl" altLang="es-CL" sz="1800">
                <a:latin typeface="Arial" panose="020B0604020202020204" pitchFamily="34" charset="0"/>
              </a:endParaRPr>
            </a:p>
          </p:txBody>
        </p:sp>
      </p:grpSp>
      <p:grpSp>
        <p:nvGrpSpPr>
          <p:cNvPr id="29" name="Grupo 5"/>
          <p:cNvGrpSpPr>
            <a:grpSpLocks/>
          </p:cNvGrpSpPr>
          <p:nvPr/>
        </p:nvGrpSpPr>
        <p:grpSpPr bwMode="auto">
          <a:xfrm>
            <a:off x="5107178" y="4163177"/>
            <a:ext cx="3043237" cy="2141538"/>
            <a:chOff x="3824288" y="4518025"/>
            <a:chExt cx="3043237" cy="2141538"/>
          </a:xfrm>
        </p:grpSpPr>
        <p:pic>
          <p:nvPicPr>
            <p:cNvPr id="30" name="Picture 10" descr="http://www.specijalac.net/wp-content/uploads/2012/06/marinci-fast-rope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4288" y="4518025"/>
              <a:ext cx="3043237" cy="201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Oval 10"/>
            <p:cNvSpPr>
              <a:spLocks noChangeArrowheads="1"/>
            </p:cNvSpPr>
            <p:nvPr/>
          </p:nvSpPr>
          <p:spPr bwMode="auto">
            <a:xfrm>
              <a:off x="4464050" y="4762500"/>
              <a:ext cx="1897063" cy="1897063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buClr>
                  <a:schemeClr val="folHlink"/>
                </a:buClr>
                <a:buFont typeface="Wingdings" panose="05000000000000000000" pitchFamily="2" charset="2"/>
                <a:buNone/>
              </a:pPr>
              <a:endParaRPr lang="es-ES_tradnl" altLang="es-CL" sz="1800">
                <a:latin typeface="Arial" panose="020B0604020202020204" pitchFamily="34" charset="0"/>
              </a:endParaRPr>
            </a:p>
          </p:txBody>
        </p:sp>
      </p:grp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17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pic>
        <p:nvPicPr>
          <p:cNvPr id="32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3729883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pic>
        <p:nvPicPr>
          <p:cNvPr id="10" name="Picture 11" descr="https://encrypted-tbn0.gstatic.com/images?q=tbn:ANd9GcTcUbe-DqVxc4hSEuKu1uEWQlg_XGiMRLNET3sYDwz-oFphic9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15692" y="3686117"/>
            <a:ext cx="2603500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upo 2"/>
          <p:cNvGrpSpPr>
            <a:grpSpLocks/>
          </p:cNvGrpSpPr>
          <p:nvPr/>
        </p:nvGrpSpPr>
        <p:grpSpPr bwMode="auto">
          <a:xfrm>
            <a:off x="4601837" y="2254191"/>
            <a:ext cx="2617788" cy="3167063"/>
            <a:chOff x="3590925" y="2349500"/>
            <a:chExt cx="2617788" cy="3167063"/>
          </a:xfrm>
        </p:grpSpPr>
        <p:pic>
          <p:nvPicPr>
            <p:cNvPr id="14" name="Picture 12" descr="1-29-08b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062" t="28531" r="23434"/>
            <a:stretch>
              <a:fillRect/>
            </a:stretch>
          </p:blipFill>
          <p:spPr bwMode="auto">
            <a:xfrm>
              <a:off x="3590925" y="2349500"/>
              <a:ext cx="2617788" cy="3167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4572000" y="4514850"/>
              <a:ext cx="990600" cy="381000"/>
            </a:xfrm>
            <a:custGeom>
              <a:avLst/>
              <a:gdLst>
                <a:gd name="T0" fmla="*/ 2147483646 w 1029"/>
                <a:gd name="T1" fmla="*/ 0 h 384"/>
                <a:gd name="T2" fmla="*/ 2147483646 w 1029"/>
                <a:gd name="T3" fmla="*/ 2147483646 h 384"/>
                <a:gd name="T4" fmla="*/ 2147483646 w 1029"/>
                <a:gd name="T5" fmla="*/ 2147483646 h 384"/>
                <a:gd name="T6" fmla="*/ 0 w 1029"/>
                <a:gd name="T7" fmla="*/ 2147483646 h 38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29"/>
                <a:gd name="T13" fmla="*/ 0 h 384"/>
                <a:gd name="T14" fmla="*/ 1029 w 1029"/>
                <a:gd name="T15" fmla="*/ 384 h 38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29" h="384">
                  <a:moveTo>
                    <a:pt x="1029" y="0"/>
                  </a:moveTo>
                  <a:cubicBezTo>
                    <a:pt x="979" y="36"/>
                    <a:pt x="829" y="162"/>
                    <a:pt x="729" y="216"/>
                  </a:cubicBezTo>
                  <a:cubicBezTo>
                    <a:pt x="629" y="270"/>
                    <a:pt x="550" y="296"/>
                    <a:pt x="429" y="324"/>
                  </a:cubicBezTo>
                  <a:cubicBezTo>
                    <a:pt x="308" y="352"/>
                    <a:pt x="89" y="372"/>
                    <a:pt x="0" y="384"/>
                  </a:cubicBezTo>
                </a:path>
              </a:pathLst>
            </a:custGeom>
            <a:noFill/>
            <a:ln w="38100">
              <a:solidFill>
                <a:schemeClr val="hlink"/>
              </a:solidFill>
              <a:prstDash val="lgDash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upo 1"/>
          <p:cNvGrpSpPr>
            <a:grpSpLocks/>
          </p:cNvGrpSpPr>
          <p:nvPr/>
        </p:nvGrpSpPr>
        <p:grpSpPr bwMode="auto">
          <a:xfrm>
            <a:off x="2415850" y="2241491"/>
            <a:ext cx="1917700" cy="3192462"/>
            <a:chOff x="1258888" y="2395538"/>
            <a:chExt cx="1917700" cy="3192462"/>
          </a:xfrm>
        </p:grpSpPr>
        <p:pic>
          <p:nvPicPr>
            <p:cNvPr id="17" name="Picture 6" descr="http://www.aviation-report.com/public/news944_2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5979" r="24001"/>
            <a:stretch>
              <a:fillRect/>
            </a:stretch>
          </p:blipFill>
          <p:spPr bwMode="auto">
            <a:xfrm>
              <a:off x="1258888" y="2395538"/>
              <a:ext cx="1917700" cy="3192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Oval 10"/>
            <p:cNvSpPr>
              <a:spLocks noChangeArrowheads="1"/>
            </p:cNvSpPr>
            <p:nvPr/>
          </p:nvSpPr>
          <p:spPr bwMode="auto">
            <a:xfrm>
              <a:off x="1382713" y="4762500"/>
              <a:ext cx="990600" cy="728663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buClr>
                  <a:schemeClr val="folHlink"/>
                </a:buClr>
                <a:buFont typeface="Wingdings" panose="05000000000000000000" pitchFamily="2" charset="2"/>
                <a:buNone/>
              </a:pPr>
              <a:endParaRPr lang="es-ES_tradnl" altLang="es-CL" sz="1800">
                <a:latin typeface="Arial" panose="020B0604020202020204" pitchFamily="34" charset="0"/>
              </a:endParaRPr>
            </a:p>
          </p:txBody>
        </p:sp>
      </p:grpSp>
      <p:cxnSp>
        <p:nvCxnSpPr>
          <p:cNvPr id="19" name="30 Conector recto"/>
          <p:cNvCxnSpPr/>
          <p:nvPr/>
        </p:nvCxnSpPr>
        <p:spPr>
          <a:xfrm>
            <a:off x="2363462" y="1476260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3 CuadroTexto"/>
          <p:cNvSpPr txBox="1">
            <a:spLocks noChangeArrowheads="1"/>
          </p:cNvSpPr>
          <p:nvPr/>
        </p:nvSpPr>
        <p:spPr bwMode="auto">
          <a:xfrm>
            <a:off x="1774786" y="859891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</a:rPr>
              <a:t>V.	EJECUCIÓN</a:t>
            </a:r>
          </a:p>
        </p:txBody>
      </p:sp>
      <p:pic>
        <p:nvPicPr>
          <p:cNvPr id="21" name="Picture 9" descr="https://encrypted-tbn0.gstatic.com/images?q=tbn:ANd9GcQcPlonGfxvqNHyep5PxBrwYn7fG2sFqUVhoyIteNMu2zf5Kk_Ba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15692" y="1958181"/>
            <a:ext cx="2603500" cy="174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18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pic>
        <p:nvPicPr>
          <p:cNvPr id="22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0441476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1" name="3 CuadroTexto"/>
          <p:cNvSpPr txBox="1">
            <a:spLocks noChangeArrowheads="1"/>
          </p:cNvSpPr>
          <p:nvPr/>
        </p:nvSpPr>
        <p:spPr bwMode="auto">
          <a:xfrm>
            <a:off x="1755407" y="852874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>
                <a:latin typeface="Arial" panose="020B0604020202020204" pitchFamily="34" charset="0"/>
              </a:rPr>
              <a:t>V.	EJECUCIÓN</a:t>
            </a:r>
          </a:p>
        </p:txBody>
      </p:sp>
      <p:sp>
        <p:nvSpPr>
          <p:cNvPr id="14" name="5 CuadroTexto"/>
          <p:cNvSpPr txBox="1">
            <a:spLocks noChangeArrowheads="1"/>
          </p:cNvSpPr>
          <p:nvPr/>
        </p:nvSpPr>
        <p:spPr bwMode="auto">
          <a:xfrm>
            <a:off x="4454510" y="1999689"/>
            <a:ext cx="33464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latin typeface="Arial" panose="020B0604020202020204" pitchFamily="34" charset="0"/>
              </a:rPr>
              <a:t>POSICIONES INCORRECTAS</a:t>
            </a:r>
          </a:p>
        </p:txBody>
      </p:sp>
      <p:grpSp>
        <p:nvGrpSpPr>
          <p:cNvPr id="15" name="Grupo 4"/>
          <p:cNvGrpSpPr>
            <a:grpSpLocks/>
          </p:cNvGrpSpPr>
          <p:nvPr/>
        </p:nvGrpSpPr>
        <p:grpSpPr bwMode="auto">
          <a:xfrm>
            <a:off x="7361223" y="2856939"/>
            <a:ext cx="971550" cy="2135187"/>
            <a:chOff x="6183313" y="3094038"/>
            <a:chExt cx="971550" cy="2135187"/>
          </a:xfrm>
        </p:grpSpPr>
        <p:pic>
          <p:nvPicPr>
            <p:cNvPr id="16" name="Picture 9" descr="ch-46-fast-rope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2952" t="38528" b="6242"/>
            <a:stretch>
              <a:fillRect/>
            </a:stretch>
          </p:blipFill>
          <p:spPr bwMode="auto">
            <a:xfrm>
              <a:off x="6183313" y="3094038"/>
              <a:ext cx="971550" cy="2135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Oval 10"/>
            <p:cNvSpPr>
              <a:spLocks noChangeArrowheads="1"/>
            </p:cNvSpPr>
            <p:nvPr/>
          </p:nvSpPr>
          <p:spPr bwMode="auto">
            <a:xfrm>
              <a:off x="6356350" y="3579813"/>
              <a:ext cx="625475" cy="612775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buClr>
                  <a:schemeClr val="folHlink"/>
                </a:buClr>
                <a:buFont typeface="Wingdings" panose="05000000000000000000" pitchFamily="2" charset="2"/>
                <a:buNone/>
              </a:pPr>
              <a:endParaRPr lang="es-ES_tradnl" altLang="es-CL" sz="1800">
                <a:latin typeface="Arial" panose="020B0604020202020204" pitchFamily="34" charset="0"/>
              </a:endParaRPr>
            </a:p>
          </p:txBody>
        </p:sp>
      </p:grpSp>
      <p:grpSp>
        <p:nvGrpSpPr>
          <p:cNvPr id="18" name="Grupo 5"/>
          <p:cNvGrpSpPr>
            <a:grpSpLocks/>
          </p:cNvGrpSpPr>
          <p:nvPr/>
        </p:nvGrpSpPr>
        <p:grpSpPr bwMode="auto">
          <a:xfrm>
            <a:off x="8558198" y="2836301"/>
            <a:ext cx="1468437" cy="2155825"/>
            <a:chOff x="7380288" y="3073400"/>
            <a:chExt cx="1468437" cy="2155825"/>
          </a:xfrm>
        </p:grpSpPr>
        <p:pic>
          <p:nvPicPr>
            <p:cNvPr id="19" name="Picture 4" descr="http://www.presseportal.de/bild/120534-preview-pressemitteilung-deutsche-marine-pressemeldung-eine-frau-unter-maennern-mecklenburgerin-ist-eine-von-nur-zwei-frauen-in-der-boardingkompanie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288" y="3073400"/>
              <a:ext cx="1468437" cy="2155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Oval 10"/>
            <p:cNvSpPr>
              <a:spLocks noChangeArrowheads="1"/>
            </p:cNvSpPr>
            <p:nvPr/>
          </p:nvSpPr>
          <p:spPr bwMode="auto">
            <a:xfrm>
              <a:off x="7802563" y="3509963"/>
              <a:ext cx="623887" cy="612775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buClr>
                  <a:schemeClr val="folHlink"/>
                </a:buClr>
                <a:buFont typeface="Wingdings" panose="05000000000000000000" pitchFamily="2" charset="2"/>
                <a:buNone/>
              </a:pPr>
              <a:endParaRPr lang="es-ES_tradnl" altLang="es-CL" sz="1800">
                <a:latin typeface="Arial" panose="020B0604020202020204" pitchFamily="34" charset="0"/>
              </a:endParaRPr>
            </a:p>
          </p:txBody>
        </p:sp>
      </p:grpSp>
      <p:grpSp>
        <p:nvGrpSpPr>
          <p:cNvPr id="21" name="Grupo 3"/>
          <p:cNvGrpSpPr>
            <a:grpSpLocks/>
          </p:cNvGrpSpPr>
          <p:nvPr/>
        </p:nvGrpSpPr>
        <p:grpSpPr bwMode="auto">
          <a:xfrm>
            <a:off x="5672123" y="2849001"/>
            <a:ext cx="1443037" cy="2130425"/>
            <a:chOff x="4494213" y="3086100"/>
            <a:chExt cx="1443037" cy="2130425"/>
          </a:xfrm>
        </p:grpSpPr>
        <p:pic>
          <p:nvPicPr>
            <p:cNvPr id="22" name="Picture 8" descr="https://encrypted-tbn1.gstatic.com/images?q=tbn:ANd9GcTlpy4ACIArbAxB02dJDhoJPP67ddTBU1EnuutspD-nFAIHQmEJ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789" r="27119"/>
            <a:stretch>
              <a:fillRect/>
            </a:stretch>
          </p:blipFill>
          <p:spPr bwMode="auto">
            <a:xfrm>
              <a:off x="4494213" y="3086100"/>
              <a:ext cx="1443037" cy="2130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Oval 10"/>
            <p:cNvSpPr>
              <a:spLocks noChangeArrowheads="1"/>
            </p:cNvSpPr>
            <p:nvPr/>
          </p:nvSpPr>
          <p:spPr bwMode="auto">
            <a:xfrm>
              <a:off x="4529138" y="3602038"/>
              <a:ext cx="1169987" cy="982662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buClr>
                  <a:schemeClr val="folHlink"/>
                </a:buClr>
                <a:buFont typeface="Wingdings" panose="05000000000000000000" pitchFamily="2" charset="2"/>
                <a:buNone/>
              </a:pPr>
              <a:endParaRPr lang="es-ES_tradnl" altLang="es-CL" sz="1800">
                <a:latin typeface="Arial" panose="020B0604020202020204" pitchFamily="34" charset="0"/>
              </a:endParaRPr>
            </a:p>
          </p:txBody>
        </p:sp>
      </p:grpSp>
      <p:grpSp>
        <p:nvGrpSpPr>
          <p:cNvPr id="24" name="Grupo 2"/>
          <p:cNvGrpSpPr>
            <a:grpSpLocks/>
          </p:cNvGrpSpPr>
          <p:nvPr/>
        </p:nvGrpSpPr>
        <p:grpSpPr bwMode="auto">
          <a:xfrm>
            <a:off x="3978260" y="2863289"/>
            <a:ext cx="1416050" cy="2128837"/>
            <a:chOff x="2800350" y="3100388"/>
            <a:chExt cx="1416050" cy="2128837"/>
          </a:xfrm>
        </p:grpSpPr>
        <p:pic>
          <p:nvPicPr>
            <p:cNvPr id="25" name="Picture 12" descr="http://upload.wikimedia.org/wikipedia/en/7/78/Nash_fast_rope_1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13840"/>
            <a:stretch>
              <a:fillRect/>
            </a:stretch>
          </p:blipFill>
          <p:spPr bwMode="auto">
            <a:xfrm>
              <a:off x="2800350" y="3100388"/>
              <a:ext cx="1416050" cy="2128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Oval 10"/>
            <p:cNvSpPr>
              <a:spLocks noChangeArrowheads="1"/>
            </p:cNvSpPr>
            <p:nvPr/>
          </p:nvSpPr>
          <p:spPr bwMode="auto">
            <a:xfrm>
              <a:off x="2987675" y="4437063"/>
              <a:ext cx="982663" cy="792162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buClr>
                  <a:schemeClr val="folHlink"/>
                </a:buClr>
                <a:buFont typeface="Wingdings" panose="05000000000000000000" pitchFamily="2" charset="2"/>
                <a:buNone/>
              </a:pPr>
              <a:endParaRPr lang="es-ES_tradnl" altLang="es-CL" sz="1800">
                <a:latin typeface="Arial" panose="020B0604020202020204" pitchFamily="34" charset="0"/>
              </a:endParaRPr>
            </a:p>
          </p:txBody>
        </p:sp>
      </p:grpSp>
      <p:grpSp>
        <p:nvGrpSpPr>
          <p:cNvPr id="27" name="Grupo 1"/>
          <p:cNvGrpSpPr>
            <a:grpSpLocks/>
          </p:cNvGrpSpPr>
          <p:nvPr/>
        </p:nvGrpSpPr>
        <p:grpSpPr bwMode="auto">
          <a:xfrm>
            <a:off x="2100248" y="2849001"/>
            <a:ext cx="1744662" cy="2238375"/>
            <a:chOff x="922338" y="3086100"/>
            <a:chExt cx="1744662" cy="2238375"/>
          </a:xfrm>
        </p:grpSpPr>
        <p:pic>
          <p:nvPicPr>
            <p:cNvPr id="28" name="Picture 14" descr="https://encrypted-tbn1.gstatic.com/images?q=tbn:ANd9GcQdMXQpJlHdT27N1u_yjFXMJI6jBkdckqtsHaaDeUtfN8MOOtoH6Q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7768"/>
            <a:stretch>
              <a:fillRect/>
            </a:stretch>
          </p:blipFill>
          <p:spPr bwMode="auto">
            <a:xfrm>
              <a:off x="922338" y="3086100"/>
              <a:ext cx="1744662" cy="2130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Oval 10"/>
            <p:cNvSpPr>
              <a:spLocks noChangeArrowheads="1"/>
            </p:cNvSpPr>
            <p:nvPr/>
          </p:nvSpPr>
          <p:spPr bwMode="auto">
            <a:xfrm>
              <a:off x="1209675" y="4341813"/>
              <a:ext cx="1169988" cy="982662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buClr>
                  <a:schemeClr val="folHlink"/>
                </a:buClr>
                <a:buFont typeface="Wingdings" panose="05000000000000000000" pitchFamily="2" charset="2"/>
                <a:buNone/>
              </a:pPr>
              <a:endParaRPr lang="es-ES_tradnl" altLang="es-CL" sz="1800">
                <a:latin typeface="Arial" panose="020B0604020202020204" pitchFamily="34" charset="0"/>
              </a:endParaRPr>
            </a:p>
          </p:txBody>
        </p:sp>
      </p:grp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19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cxnSp>
        <p:nvCxnSpPr>
          <p:cNvPr id="30" name="9 Conector recto"/>
          <p:cNvCxnSpPr/>
          <p:nvPr/>
        </p:nvCxnSpPr>
        <p:spPr>
          <a:xfrm>
            <a:off x="2456666" y="1533398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1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307739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9 Conector recto"/>
          <p:cNvCxnSpPr/>
          <p:nvPr/>
        </p:nvCxnSpPr>
        <p:spPr>
          <a:xfrm>
            <a:off x="2456666" y="1533398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Grupo 7"/>
          <p:cNvGrpSpPr>
            <a:grpSpLocks/>
          </p:cNvGrpSpPr>
          <p:nvPr/>
        </p:nvGrpSpPr>
        <p:grpSpPr bwMode="auto">
          <a:xfrm>
            <a:off x="2917409" y="1807658"/>
            <a:ext cx="2436813" cy="2734410"/>
            <a:chOff x="2853320" y="2636912"/>
            <a:chExt cx="2654784" cy="2896770"/>
          </a:xfrm>
        </p:grpSpPr>
        <p:sp>
          <p:nvSpPr>
            <p:cNvPr id="11" name="29 CuadroTexto"/>
            <p:cNvSpPr txBox="1"/>
            <p:nvPr/>
          </p:nvSpPr>
          <p:spPr>
            <a:xfrm>
              <a:off x="2865427" y="4653343"/>
              <a:ext cx="2642677" cy="880339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PPAL.  135.00 MHZ.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ALT.     </a:t>
              </a:r>
              <a:r>
                <a:rPr lang="es-CL" sz="160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135.30 </a:t>
              </a:r>
              <a:r>
                <a:rPr lang="es-CL" sz="1600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MHZ.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             AVIATOR</a:t>
              </a:r>
            </a:p>
          </p:txBody>
        </p:sp>
        <p:grpSp>
          <p:nvGrpSpPr>
            <p:cNvPr id="14" name="Grupo 3"/>
            <p:cNvGrpSpPr>
              <a:grpSpLocks/>
            </p:cNvGrpSpPr>
            <p:nvPr/>
          </p:nvGrpSpPr>
          <p:grpSpPr bwMode="auto">
            <a:xfrm>
              <a:off x="2853320" y="2636912"/>
              <a:ext cx="2643205" cy="1998253"/>
              <a:chOff x="2853320" y="2636912"/>
              <a:chExt cx="2643205" cy="1998253"/>
            </a:xfrm>
          </p:grpSpPr>
          <p:pic>
            <p:nvPicPr>
              <p:cNvPr id="15" name="Picture 4" descr="C:\Users\danny\Desktop\CONTROL ZONA.jpg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2865427" y="3035490"/>
                <a:ext cx="2630570" cy="1599353"/>
              </a:xfrm>
              <a:prstGeom prst="rect">
                <a:avLst/>
              </a:prstGeom>
              <a:ln w="28575" cap="sq">
                <a:solidFill>
                  <a:srgbClr val="00000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sp>
            <p:nvSpPr>
              <p:cNvPr id="16" name="30 CuadroTexto"/>
              <p:cNvSpPr txBox="1"/>
              <p:nvPr/>
            </p:nvSpPr>
            <p:spPr>
              <a:xfrm>
                <a:off x="2853320" y="2636912"/>
                <a:ext cx="2642677" cy="391851"/>
              </a:xfrm>
              <a:prstGeom prst="rect">
                <a:avLst/>
              </a:prstGeom>
              <a:ln w="2857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s-CL" b="1" dirty="0" smtClean="0">
                    <a:solidFill>
                      <a:schemeClr val="tx1"/>
                    </a:solidFill>
                  </a:rPr>
                  <a:t>IM</a:t>
                </a:r>
                <a:endParaRPr lang="es-CL" b="1" dirty="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7" name="34 Flecha izquierda y derecha"/>
          <p:cNvSpPr/>
          <p:nvPr/>
        </p:nvSpPr>
        <p:spPr>
          <a:xfrm rot="1144017">
            <a:off x="5656874" y="4034225"/>
            <a:ext cx="1183052" cy="547928"/>
          </a:xfrm>
          <a:prstGeom prst="leftRightArrow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grpSp>
        <p:nvGrpSpPr>
          <p:cNvPr id="18" name="Grupo 6"/>
          <p:cNvGrpSpPr>
            <a:grpSpLocks/>
          </p:cNvGrpSpPr>
          <p:nvPr/>
        </p:nvGrpSpPr>
        <p:grpSpPr bwMode="auto">
          <a:xfrm>
            <a:off x="7095709" y="3288796"/>
            <a:ext cx="2046288" cy="2326680"/>
            <a:chOff x="6906897" y="2947779"/>
            <a:chExt cx="1785937" cy="2131779"/>
          </a:xfrm>
        </p:grpSpPr>
        <p:sp>
          <p:nvSpPr>
            <p:cNvPr id="19" name="31 CuadroTexto"/>
            <p:cNvSpPr txBox="1"/>
            <p:nvPr/>
          </p:nvSpPr>
          <p:spPr>
            <a:xfrm>
              <a:off x="6906897" y="2947779"/>
              <a:ext cx="1751299" cy="338394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b="1" dirty="0">
                  <a:solidFill>
                    <a:schemeClr val="tx1"/>
                  </a:solidFill>
                </a:rPr>
                <a:t>ALFA</a:t>
              </a:r>
            </a:p>
          </p:txBody>
        </p:sp>
        <p:sp>
          <p:nvSpPr>
            <p:cNvPr id="20" name="33 CuadroTexto"/>
            <p:cNvSpPr txBox="1"/>
            <p:nvPr/>
          </p:nvSpPr>
          <p:spPr>
            <a:xfrm>
              <a:off x="6906897" y="4233573"/>
              <a:ext cx="1785937" cy="845985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dirty="0">
                  <a:solidFill>
                    <a:schemeClr val="tx1"/>
                  </a:solidFill>
                </a:rPr>
                <a:t>PPAL CANAL 3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dirty="0">
                  <a:solidFill>
                    <a:schemeClr val="tx1"/>
                  </a:solidFill>
                </a:rPr>
                <a:t>ALT    CANAL </a:t>
              </a:r>
              <a:r>
                <a:rPr lang="es-CL" dirty="0" smtClean="0">
                  <a:solidFill>
                    <a:schemeClr val="tx1"/>
                  </a:solidFill>
                </a:rPr>
                <a:t>4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dirty="0" smtClean="0">
                  <a:solidFill>
                    <a:schemeClr val="tx1"/>
                  </a:solidFill>
                </a:rPr>
                <a:t>  PRO 7150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21" name="Picture 4" descr="C:\Users\Julio Jimenez\Desktop\aa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942921" y="3293954"/>
              <a:ext cx="1715275" cy="945437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22" name="40 Flecha izquierda y derecha"/>
          <p:cNvSpPr/>
          <p:nvPr/>
        </p:nvSpPr>
        <p:spPr>
          <a:xfrm rot="9147498">
            <a:off x="5587636" y="2218615"/>
            <a:ext cx="1158201" cy="561861"/>
          </a:xfrm>
          <a:prstGeom prst="leftRightArrow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chemeClr val="tx1"/>
              </a:solidFill>
            </a:endParaRPr>
          </a:p>
        </p:txBody>
      </p:sp>
      <p:grpSp>
        <p:nvGrpSpPr>
          <p:cNvPr id="23" name="Grupo 4"/>
          <p:cNvGrpSpPr>
            <a:grpSpLocks/>
          </p:cNvGrpSpPr>
          <p:nvPr/>
        </p:nvGrpSpPr>
        <p:grpSpPr bwMode="auto">
          <a:xfrm>
            <a:off x="7052847" y="1493333"/>
            <a:ext cx="2047875" cy="1463675"/>
            <a:chOff x="142844" y="1000108"/>
            <a:chExt cx="2071702" cy="1463436"/>
          </a:xfrm>
        </p:grpSpPr>
        <p:sp>
          <p:nvSpPr>
            <p:cNvPr id="24" name="39 CuadroTexto"/>
            <p:cNvSpPr txBox="1"/>
            <p:nvPr/>
          </p:nvSpPr>
          <p:spPr>
            <a:xfrm>
              <a:off x="142844" y="1000108"/>
              <a:ext cx="2071702" cy="338499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600" b="1" dirty="0" smtClean="0">
                  <a:solidFill>
                    <a:schemeClr val="tx1"/>
                  </a:solidFill>
                </a:rPr>
                <a:t>POR CONFIRMAR</a:t>
              </a:r>
              <a:endParaRPr lang="es-CL" sz="1600" b="1" dirty="0">
                <a:solidFill>
                  <a:schemeClr val="tx1"/>
                </a:solidFill>
              </a:endParaRPr>
            </a:p>
          </p:txBody>
        </p:sp>
        <p:pic>
          <p:nvPicPr>
            <p:cNvPr id="25" name="Picture 9" descr="https://aviationrainbowscom.files.wordpress.com/2018/05/043-eurocopter-hh-32-super-puma-naval-81-armada-de-chile-c2a9-michel-anciaux.jpg?w=719&amp;h=47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9827" b="25566"/>
            <a:stretch>
              <a:fillRect/>
            </a:stretch>
          </p:blipFill>
          <p:spPr bwMode="auto">
            <a:xfrm>
              <a:off x="142844" y="1397011"/>
              <a:ext cx="2071702" cy="106653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6" name="3 CuadroTexto"/>
          <p:cNvSpPr txBox="1">
            <a:spLocks noChangeArrowheads="1"/>
          </p:cNvSpPr>
          <p:nvPr/>
        </p:nvSpPr>
        <p:spPr bwMode="auto">
          <a:xfrm>
            <a:off x="1764861" y="844309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</a:rPr>
              <a:t>VI.	COMUNICACIONES</a:t>
            </a:r>
          </a:p>
        </p:txBody>
      </p:sp>
      <p:graphicFrame>
        <p:nvGraphicFramePr>
          <p:cNvPr id="27" name="Group 1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3076557"/>
              </p:ext>
            </p:extLst>
          </p:nvPr>
        </p:nvGraphicFramePr>
        <p:xfrm>
          <a:off x="1511300" y="4698496"/>
          <a:ext cx="5225634" cy="1191824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160438"/>
                <a:gridCol w="2065196"/>
              </a:tblGrid>
              <a:tr h="25915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O.C.E. </a:t>
                      </a:r>
                      <a:endParaRPr kumimoji="0" lang="es-C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0003" marR="90003" marT="0" marB="0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9-82299795</a:t>
                      </a:r>
                    </a:p>
                  </a:txBody>
                  <a:tcPr marL="90003" marR="90003" marT="0" marB="0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267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URGENCIA HOSPVIÑA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MAESTRO DE CUERDA PPAL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CONDUCTOR AMBULANCIA</a:t>
                      </a:r>
                      <a:endParaRPr kumimoji="0" lang="es-C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0003" marR="90003" marT="0" marB="0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032-2523379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9-54814523</a:t>
                      </a:r>
                      <a:endParaRPr kumimoji="0" lang="es-CL" sz="1600" b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s-CL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POR CONFIRMAR</a:t>
                      </a:r>
                      <a:endParaRPr kumimoji="0" lang="es-CL" sz="1600" b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90003" marR="90003" marT="0" marB="0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20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pic>
        <p:nvPicPr>
          <p:cNvPr id="29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8762422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3 CuadroTexto"/>
          <p:cNvSpPr txBox="1">
            <a:spLocks noChangeArrowheads="1"/>
          </p:cNvSpPr>
          <p:nvPr/>
        </p:nvSpPr>
        <p:spPr bwMode="auto">
          <a:xfrm>
            <a:off x="1750351" y="815810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</a:rPr>
              <a:t>VII.	SEGURIDAD</a:t>
            </a:r>
          </a:p>
        </p:txBody>
      </p:sp>
      <p:graphicFrame>
        <p:nvGraphicFramePr>
          <p:cNvPr id="11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21265116"/>
              </p:ext>
            </p:extLst>
          </p:nvPr>
        </p:nvGraphicFramePr>
        <p:xfrm>
          <a:off x="2132043" y="2116294"/>
          <a:ext cx="8229600" cy="3098292"/>
        </p:xfrm>
        <a:graphic>
          <a:graphicData uri="http://schemas.openxmlformats.org/drawingml/2006/table">
            <a:tbl>
              <a:tblPr firstRow="1" firstCol="1" bandRow="1"/>
              <a:tblGrid>
                <a:gridCol w="1069540"/>
                <a:gridCol w="1151947"/>
                <a:gridCol w="1233773"/>
                <a:gridCol w="2306794"/>
                <a:gridCol w="1233773"/>
                <a:gridCol w="1233773"/>
              </a:tblGrid>
              <a:tr h="3261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ACTIVIDAD</a:t>
                      </a:r>
                      <a:endParaRPr lang="es-CL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PELIGRO</a:t>
                      </a:r>
                      <a:endParaRPr lang="es-CL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EVALUACIÓN M.R.O.</a:t>
                      </a:r>
                      <a:endParaRPr lang="es-CL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CONTROL DE RIESGO Y MITIGACIÓN</a:t>
                      </a:r>
                      <a:endParaRPr lang="es-CL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RIESGO RESIDUAL M.R.O.</a:t>
                      </a:r>
                      <a:endParaRPr lang="es-CL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SUPERVISIÓN POR</a:t>
                      </a:r>
                      <a:endParaRPr lang="es-CL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6089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Embarque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Impacto con rotor de cola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C, I = 2 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SERIO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CL" sz="1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Briefing</a:t>
                      </a: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 </a:t>
                      </a:r>
                      <a:r>
                        <a:rPr lang="es-CL" sz="10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</a:t>
                      </a:r>
                      <a:r>
                        <a:rPr lang="es-CL" sz="1000" b="1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actividad a los operadores por parte del maestro de cuerda.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CL" sz="1000" b="1" baseline="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briefing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CL" sz="1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Orientación del maestro de cuerda</a:t>
                      </a: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-Entrenamiento del personal.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-Prueba de comunicaciones partida de tierra y aeronave.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-PONFUES 337 </a:t>
                      </a:r>
                      <a:r>
                        <a:rPr lang="es-CL" sz="1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Fast</a:t>
                      </a: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CL" sz="1000" b="1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Rope</a:t>
                      </a:r>
                      <a:r>
                        <a:rPr lang="es-CL" sz="10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-Implementos de seguridad personal.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CL" sz="1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Embarque a 45° o 90° </a:t>
                      </a: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 la aeronave en visual con el piloto y a la orden del capitán de aeronave.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 smtClean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C, II = 3 MODERADO</a:t>
                      </a:r>
                      <a:endParaRPr lang="es-CL" sz="1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-O.A.C.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-Oficial de Seguridad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-Maestro de Cuerda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-Capitán de Aeronave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" name="CuadroTexto 2"/>
          <p:cNvSpPr txBox="1">
            <a:spLocks noChangeArrowheads="1"/>
          </p:cNvSpPr>
          <p:nvPr/>
        </p:nvSpPr>
        <p:spPr bwMode="auto">
          <a:xfrm>
            <a:off x="5566701" y="1443791"/>
            <a:ext cx="10715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2400" b="1" dirty="0">
                <a:latin typeface="Arial" panose="020B0604020202020204" pitchFamily="34" charset="0"/>
              </a:rPr>
              <a:t>M.R.O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21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cxnSp>
        <p:nvCxnSpPr>
          <p:cNvPr id="15" name="9 Conector recto"/>
          <p:cNvCxnSpPr/>
          <p:nvPr/>
        </p:nvCxnSpPr>
        <p:spPr>
          <a:xfrm>
            <a:off x="2456666" y="1399318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5318393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02690"/>
            <a:ext cx="12192000" cy="6721475"/>
            <a:chOff x="0" y="115888"/>
            <a:chExt cx="12192000" cy="672147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3 CuadroTexto"/>
          <p:cNvSpPr txBox="1">
            <a:spLocks noChangeArrowheads="1"/>
          </p:cNvSpPr>
          <p:nvPr/>
        </p:nvSpPr>
        <p:spPr bwMode="auto">
          <a:xfrm>
            <a:off x="1761095" y="860752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>
                <a:latin typeface="Arial" panose="020B0604020202020204" pitchFamily="34" charset="0"/>
              </a:rPr>
              <a:t>VII.	SEGURIDAD</a:t>
            </a:r>
          </a:p>
        </p:txBody>
      </p:sp>
      <p:graphicFrame>
        <p:nvGraphicFramePr>
          <p:cNvPr id="11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50646770"/>
              </p:ext>
            </p:extLst>
          </p:nvPr>
        </p:nvGraphicFramePr>
        <p:xfrm>
          <a:off x="2038519" y="2275542"/>
          <a:ext cx="8229600" cy="350837"/>
        </p:xfrm>
        <a:graphic>
          <a:graphicData uri="http://schemas.openxmlformats.org/drawingml/2006/table">
            <a:tbl>
              <a:tblPr firstRow="1" firstCol="1" bandRow="1"/>
              <a:tblGrid>
                <a:gridCol w="1069540"/>
                <a:gridCol w="1151947"/>
                <a:gridCol w="1233773"/>
                <a:gridCol w="2306794"/>
                <a:gridCol w="1233773"/>
                <a:gridCol w="1233773"/>
              </a:tblGrid>
              <a:tr h="3508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ACTIVIDAD</a:t>
                      </a:r>
                      <a:endParaRPr lang="es-CL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PELIGRO</a:t>
                      </a:r>
                      <a:endParaRPr lang="es-CL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EVALUACIÓN M.R.O.</a:t>
                      </a:r>
                      <a:endParaRPr lang="es-CL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CONTROL DE RIESGO Y MITIGACIÓN</a:t>
                      </a:r>
                      <a:endParaRPr lang="es-CL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RIESGO RESIDUAL M.R.O.</a:t>
                      </a:r>
                      <a:endParaRPr lang="es-CL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SUPERVISIÓN POR</a:t>
                      </a:r>
                      <a:endParaRPr lang="es-CL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267" marR="5226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Tab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27924034"/>
              </p:ext>
            </p:extLst>
          </p:nvPr>
        </p:nvGraphicFramePr>
        <p:xfrm>
          <a:off x="2028994" y="2623204"/>
          <a:ext cx="8245474" cy="2502589"/>
        </p:xfrm>
        <a:graphic>
          <a:graphicData uri="http://schemas.openxmlformats.org/drawingml/2006/table">
            <a:tbl>
              <a:tblPr firstRow="1" firstCol="1" bandRow="1"/>
              <a:tblGrid>
                <a:gridCol w="1080261"/>
                <a:gridCol w="1152277"/>
                <a:gridCol w="1224294"/>
                <a:gridCol w="2304554"/>
                <a:gridCol w="1224294"/>
                <a:gridCol w="1259794"/>
              </a:tblGrid>
              <a:tr h="417099">
                <a:tc row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Fast</a:t>
                      </a: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CL" sz="1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Rope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266" marR="3226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Caída desde altura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266" marR="3226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C, I = 2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SERIO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266" marR="3226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CL" sz="1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Briefing</a:t>
                      </a: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CL" sz="10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 la</a:t>
                      </a:r>
                      <a:r>
                        <a:rPr lang="es-CL" sz="1000" b="1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actividad a los operadores por parte del maestro de cuerda.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CL" sz="1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Orientación del maestro de cuerda.</a:t>
                      </a:r>
                      <a:endParaRPr lang="es-CL" sz="10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-Entrenamiento del personal.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-PONFUES 337 </a:t>
                      </a:r>
                      <a:r>
                        <a:rPr lang="es-CL" sz="1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Fast</a:t>
                      </a: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CL" sz="1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Rope</a:t>
                      </a:r>
                      <a:r>
                        <a:rPr lang="es-CL" sz="10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-Peinado de la cuerda</a:t>
                      </a:r>
                      <a:r>
                        <a:rPr lang="es-CL" sz="10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-Implementos de seguridad personal.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-Elementos personales trincado.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266" marR="3226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 smtClean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C, II = 3 MODERADO</a:t>
                      </a:r>
                      <a:endParaRPr lang="es-CL" sz="1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266" marR="3226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Maestro de Cuerda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-Capitán de Aeronave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266" marR="3226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  <a:tr h="41709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Descenso descontrolado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266" marR="3226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C, I = </a:t>
                      </a:r>
                      <a:r>
                        <a:rPr lang="es-CL" sz="10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SERIO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266" marR="3226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C, II = 3 MODERADO</a:t>
                      </a:r>
                      <a:endParaRPr lang="es-CL" sz="1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266" marR="3226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1668391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Enredo</a:t>
                      </a:r>
                      <a:endParaRPr lang="es-CL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266" marR="3226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C, III = 4</a:t>
                      </a:r>
                      <a:endParaRPr lang="es-CL" sz="1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MENOR</a:t>
                      </a:r>
                      <a:endParaRPr lang="es-CL" sz="1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266" marR="3226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C, IV = 5</a:t>
                      </a:r>
                      <a:endParaRPr lang="es-CL" sz="1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DESPRECIABLE</a:t>
                      </a:r>
                      <a:endParaRPr lang="es-CL" sz="1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266" marR="3226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CuadroTexto 12"/>
          <p:cNvSpPr txBox="1">
            <a:spLocks noChangeArrowheads="1"/>
          </p:cNvSpPr>
          <p:nvPr/>
        </p:nvSpPr>
        <p:spPr bwMode="auto">
          <a:xfrm>
            <a:off x="5554310" y="1576298"/>
            <a:ext cx="10731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2400" b="1" dirty="0">
                <a:latin typeface="Arial" panose="020B0604020202020204" pitchFamily="34" charset="0"/>
              </a:rPr>
              <a:t>M.R.O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22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cxnSp>
        <p:nvCxnSpPr>
          <p:cNvPr id="16" name="9 Conector recto"/>
          <p:cNvCxnSpPr/>
          <p:nvPr/>
        </p:nvCxnSpPr>
        <p:spPr>
          <a:xfrm>
            <a:off x="2482423" y="1481882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824848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-15498" y="115888"/>
            <a:ext cx="12207498" cy="6718865"/>
            <a:chOff x="-15498" y="115888"/>
            <a:chExt cx="12207498" cy="671886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-15498" y="6330950"/>
              <a:ext cx="12207498" cy="50380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sp>
        <p:nvSpPr>
          <p:cNvPr id="10" name="3 CuadroTexto"/>
          <p:cNvSpPr txBox="1">
            <a:spLocks noChangeArrowheads="1"/>
          </p:cNvSpPr>
          <p:nvPr/>
        </p:nvSpPr>
        <p:spPr bwMode="auto">
          <a:xfrm>
            <a:off x="1761092" y="844986"/>
            <a:ext cx="8675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>
                <a:latin typeface="Arial" panose="020B0604020202020204" pitchFamily="34" charset="0"/>
              </a:rPr>
              <a:t>VII.	SEGURIDAD</a:t>
            </a:r>
          </a:p>
        </p:txBody>
      </p:sp>
      <p:sp>
        <p:nvSpPr>
          <p:cNvPr id="11" name="8 CuadroTexto"/>
          <p:cNvSpPr txBox="1">
            <a:spLocks noChangeArrowheads="1"/>
          </p:cNvSpPr>
          <p:nvPr/>
        </p:nvSpPr>
        <p:spPr bwMode="auto">
          <a:xfrm>
            <a:off x="2344832" y="2011171"/>
            <a:ext cx="7643812" cy="4619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400" b="1" dirty="0">
                <a:latin typeface="+mj-lt"/>
                <a:cs typeface="Courier New" panose="02070309020205020404" pitchFamily="49" charset="0"/>
              </a:rPr>
              <a:t>CONCLUSIÓN DE ANÁLISIS DEL M.R.O.</a:t>
            </a:r>
          </a:p>
        </p:txBody>
      </p:sp>
      <p:sp>
        <p:nvSpPr>
          <p:cNvPr id="14" name="1 CuadroTexto"/>
          <p:cNvSpPr txBox="1">
            <a:spLocks noChangeArrowheads="1"/>
          </p:cNvSpPr>
          <p:nvPr/>
        </p:nvSpPr>
        <p:spPr bwMode="auto">
          <a:xfrm>
            <a:off x="4664990" y="2829798"/>
            <a:ext cx="2898653" cy="409347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000" dirty="0">
                <a:solidFill>
                  <a:srgbClr val="FFFF00"/>
                </a:solidFill>
                <a:latin typeface="+mn-lt"/>
                <a:cs typeface="Courier New" panose="02070309020205020404" pitchFamily="49" charset="0"/>
              </a:rPr>
              <a:t>  M O D E R A D O     </a:t>
            </a:r>
          </a:p>
        </p:txBody>
      </p:sp>
      <p:sp>
        <p:nvSpPr>
          <p:cNvPr id="15" name="9 CuadroTexto"/>
          <p:cNvSpPr txBox="1">
            <a:spLocks noChangeArrowheads="1"/>
          </p:cNvSpPr>
          <p:nvPr/>
        </p:nvSpPr>
        <p:spPr bwMode="auto">
          <a:xfrm>
            <a:off x="2183523" y="3467645"/>
            <a:ext cx="7858125" cy="1939925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000" dirty="0">
                <a:solidFill>
                  <a:srgbClr val="FFFF00"/>
                </a:solidFill>
                <a:latin typeface="+mj-lt"/>
                <a:cs typeface="Courier New" panose="02070309020205020404" pitchFamily="49" charset="0"/>
              </a:rPr>
              <a:t> LA ACTIVIDAD SE PUEDE EJECUTAR MANTENIENDO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000" dirty="0">
                <a:solidFill>
                  <a:srgbClr val="FFFF00"/>
                </a:solidFill>
                <a:latin typeface="+mj-lt"/>
                <a:cs typeface="Courier New" panose="02070309020205020404" pitchFamily="49" charset="0"/>
              </a:rPr>
              <a:t> LOS NIVELES DE CONTROL Y SUPERVISIÓN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000" dirty="0">
                <a:solidFill>
                  <a:srgbClr val="FFFF00"/>
                </a:solidFill>
                <a:latin typeface="+mj-lt"/>
                <a:cs typeface="Courier New" panose="02070309020205020404" pitchFamily="49" charset="0"/>
              </a:rPr>
              <a:t> DE LA SEGURIDAD DEL PERSONAL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000" dirty="0">
                <a:solidFill>
                  <a:srgbClr val="FFFF00"/>
                </a:solidFill>
                <a:latin typeface="+mj-lt"/>
                <a:cs typeface="Courier New" panose="02070309020205020404" pitchFamily="49" charset="0"/>
              </a:rPr>
              <a:t> Y MATERIAL POR PARTE DE LOS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000" dirty="0">
                <a:solidFill>
                  <a:srgbClr val="FFFF00"/>
                </a:solidFill>
                <a:latin typeface="+mj-lt"/>
                <a:cs typeface="Courier New" panose="02070309020205020404" pitchFamily="49" charset="0"/>
              </a:rPr>
              <a:t> RESPONSABLES DE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000" dirty="0">
                <a:solidFill>
                  <a:srgbClr val="FFFF00"/>
                </a:solidFill>
                <a:latin typeface="+mj-lt"/>
                <a:cs typeface="Courier New" panose="02070309020205020404" pitchFamily="49" charset="0"/>
              </a:rPr>
              <a:t> CADA FASE DE LA OPERACIÓN.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23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cxnSp>
        <p:nvCxnSpPr>
          <p:cNvPr id="16" name="9 Conector recto"/>
          <p:cNvCxnSpPr/>
          <p:nvPr/>
        </p:nvCxnSpPr>
        <p:spPr>
          <a:xfrm>
            <a:off x="2456666" y="1533398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2424482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</p:grpSp>
      <p:sp>
        <p:nvSpPr>
          <p:cNvPr id="11" name="3 CuadroTexto"/>
          <p:cNvSpPr txBox="1">
            <a:spLocks noChangeArrowheads="1"/>
          </p:cNvSpPr>
          <p:nvPr/>
        </p:nvSpPr>
        <p:spPr bwMode="auto">
          <a:xfrm>
            <a:off x="1900195" y="855603"/>
            <a:ext cx="83883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7675" indent="-4476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2800" dirty="0">
                <a:latin typeface="Arial" panose="020B0604020202020204" pitchFamily="34" charset="0"/>
              </a:rPr>
              <a:t>VII.SEGURIDAD</a:t>
            </a:r>
          </a:p>
        </p:txBody>
      </p:sp>
      <p:graphicFrame>
        <p:nvGraphicFramePr>
          <p:cNvPr id="16" name="2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55983291"/>
              </p:ext>
            </p:extLst>
          </p:nvPr>
        </p:nvGraphicFramePr>
        <p:xfrm>
          <a:off x="2153044" y="1979823"/>
          <a:ext cx="7924800" cy="170658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7924800"/>
              </a:tblGrid>
              <a:tr h="365696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CRITERIOS DE ABORTO</a:t>
                      </a:r>
                      <a:endParaRPr lang="es-CL" sz="1800" dirty="0"/>
                    </a:p>
                  </a:txBody>
                  <a:tcPr marL="91439" marR="91439" marT="45690" marB="45690">
                    <a:solidFill>
                      <a:srgbClr val="FFFF00"/>
                    </a:solidFill>
                  </a:tcPr>
                </a:tc>
              </a:tr>
              <a:tr h="335216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latin typeface="Arial" pitchFamily="34" charset="0"/>
                          <a:cs typeface="Arial" pitchFamily="34" charset="0"/>
                        </a:rPr>
                        <a:t>AUSENCIA DE ENFERMERO Y/O AMBULANCIA EN EL ÁREA DE TRABAJO.</a:t>
                      </a:r>
                      <a:endParaRPr lang="es-CL" sz="16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690" marB="45690"/>
                </a:tc>
              </a:tr>
              <a:tr h="335216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latin typeface="Arial" pitchFamily="34" charset="0"/>
                          <a:cs typeface="Arial" pitchFamily="34" charset="0"/>
                        </a:rPr>
                        <a:t>VIENTOS DE 20 NUDOS SOSTENIDO.</a:t>
                      </a:r>
                      <a:endParaRPr lang="es-CL" sz="16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690" marB="45690"/>
                </a:tc>
              </a:tr>
              <a:tr h="335216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latin typeface="Arial" pitchFamily="34" charset="0"/>
                          <a:cs typeface="Arial" pitchFamily="34" charset="0"/>
                        </a:rPr>
                        <a:t>NUBOSIDAD</a:t>
                      </a:r>
                      <a:r>
                        <a:rPr lang="es-CL" sz="1600" b="0" baseline="0" dirty="0" smtClean="0">
                          <a:latin typeface="Arial" pitchFamily="34" charset="0"/>
                          <a:cs typeface="Arial" pitchFamily="34" charset="0"/>
                        </a:rPr>
                        <a:t> MENOR A 500 PIES.</a:t>
                      </a:r>
                      <a:endParaRPr lang="es-CL" sz="16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9" marR="91439" marT="45690" marB="45690"/>
                </a:tc>
              </a:tr>
              <a:tr h="335216">
                <a:tc>
                  <a:txBody>
                    <a:bodyPr/>
                    <a:lstStyle/>
                    <a:p>
                      <a:pPr algn="l">
                        <a:buFont typeface="Wingdings" pitchFamily="2" charset="2"/>
                        <a:buChar char="Ø"/>
                      </a:pPr>
                      <a:r>
                        <a:rPr lang="es-CL" sz="1600" b="0" dirty="0" smtClean="0">
                          <a:latin typeface="Arial" pitchFamily="34" charset="0"/>
                          <a:cs typeface="Arial" pitchFamily="34" charset="0"/>
                        </a:rPr>
                        <a:t>HERIDO DURANTE EL DESARROLLO DEL EJERCICIO.</a:t>
                      </a:r>
                    </a:p>
                  </a:txBody>
                  <a:tcPr marL="91439" marR="91439" marT="45690" marB="45690"/>
                </a:tc>
              </a:tr>
            </a:tbl>
          </a:graphicData>
        </a:graphic>
      </p:graphicFrame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/>
              <a:pPr>
                <a:defRPr/>
              </a:pPr>
              <a:t>24</a:t>
            </a:fld>
            <a:endParaRPr lang="es-ES" altLang="es-CL" dirty="0"/>
          </a:p>
        </p:txBody>
      </p:sp>
      <p:cxnSp>
        <p:nvCxnSpPr>
          <p:cNvPr id="14" name="9 Conector recto"/>
          <p:cNvCxnSpPr/>
          <p:nvPr/>
        </p:nvCxnSpPr>
        <p:spPr>
          <a:xfrm>
            <a:off x="2456666" y="1533398"/>
            <a:ext cx="7740650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2167806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0" y="115888"/>
            <a:ext cx="12192000" cy="6721475"/>
            <a:chOff x="0" y="115888"/>
            <a:chExt cx="12192000" cy="6721475"/>
          </a:xfrm>
        </p:grpSpPr>
        <p:sp>
          <p:nvSpPr>
            <p:cNvPr id="6146" name="Text Box 5"/>
            <p:cNvSpPr txBox="1">
              <a:spLocks noChangeArrowheads="1"/>
            </p:cNvSpPr>
            <p:nvPr/>
          </p:nvSpPr>
          <p:spPr bwMode="auto">
            <a:xfrm>
              <a:off x="3359150" y="5956300"/>
              <a:ext cx="698500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_tradnl" altLang="es-CL" sz="1800">
                  <a:latin typeface="Calibri" panose="020F0502020204030204" pitchFamily="34" charset="0"/>
                  <a:cs typeface="Arial" panose="020B0604020202020204" pitchFamily="34" charset="0"/>
                </a:rPr>
                <a:t>5 Marzo de 2019</a:t>
              </a:r>
              <a:r>
                <a:rPr lang="es-ES_tradnl" altLang="es-CL" sz="3600">
                  <a:latin typeface="Calibri" panose="020F0502020204030204" pitchFamily="34" charset="0"/>
                  <a:cs typeface="Arial" panose="020B0604020202020204" pitchFamily="34" charset="0"/>
                </a:rPr>
                <a:t> </a:t>
              </a:r>
              <a:endParaRPr lang="es-ES" altLang="es-CL" sz="360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47" name="Text Box 5"/>
            <p:cNvSpPr txBox="1">
              <a:spLocks noChangeArrowheads="1"/>
            </p:cNvSpPr>
            <p:nvPr/>
          </p:nvSpPr>
          <p:spPr bwMode="auto">
            <a:xfrm>
              <a:off x="2755900" y="115888"/>
              <a:ext cx="6985000" cy="585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s-ES" altLang="es-CL" b="1" dirty="0" smtClean="0">
                  <a:latin typeface="Calibri" panose="020F0502020204030204" pitchFamily="34" charset="0"/>
                  <a:cs typeface="Arial" panose="020B0604020202020204" pitchFamily="34" charset="0"/>
                </a:rPr>
                <a:t>ESCALAFON IM</a:t>
              </a:r>
              <a:endParaRPr lang="es-ES" altLang="es-CL" b="1" dirty="0"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Proceso alternativo 5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414210" y="706477"/>
              <a:ext cx="9505056" cy="50762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rgbClr val="FFC00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  <p:pic>
          <p:nvPicPr>
            <p:cNvPr id="6151" name="Picture 2" descr="Imagen relacionad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25" y="123824"/>
              <a:ext cx="815876" cy="1046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ángulo 11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0" y="6330950"/>
              <a:ext cx="12192000" cy="506413"/>
            </a:xfrm>
            <a:prstGeom prst="rect">
              <a:avLst/>
            </a:prstGeom>
            <a:solidFill>
              <a:srgbClr val="0000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b="1" dirty="0">
                  <a:solidFill>
                    <a:srgbClr val="FFFF00"/>
                  </a:solidFill>
                  <a:latin typeface="Century" panose="02040604050505020304" pitchFamily="18" charset="0"/>
                </a:rPr>
                <a:t>P A T R I O T I S M O</a:t>
              </a:r>
            </a:p>
            <a:p>
              <a:pPr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s-CL" sz="1100" dirty="0">
                  <a:solidFill>
                    <a:srgbClr val="FFFF00"/>
                  </a:solidFill>
                  <a:latin typeface="Century" panose="02040604050505020304" pitchFamily="18" charset="0"/>
                </a:rPr>
                <a:t>HONOR		LEALTAD		         VALENTÍA	         INTEGRIDAD		  DEBER</a:t>
              </a:r>
            </a:p>
          </p:txBody>
        </p:sp>
        <p:sp>
          <p:nvSpPr>
            <p:cNvPr id="13" name="Proceso alternativo 7">
              <a:extLst>
                <a:ext uri="{FF2B5EF4-FFF2-40B4-BE49-F238E27FC236}"/>
              </a:extLst>
            </p:cNvPr>
            <p:cNvSpPr/>
            <p:nvPr/>
          </p:nvSpPr>
          <p:spPr>
            <a:xfrm flipV="1">
              <a:off x="0" y="6309320"/>
              <a:ext cx="12192000" cy="45719"/>
            </a:xfrm>
            <a:prstGeom prst="flowChartAlternateProcess">
              <a:avLst/>
            </a:prstGeom>
            <a:solidFill>
              <a:srgbClr val="FFFF00"/>
            </a:solidFill>
            <a:ln>
              <a:solidFill>
                <a:schemeClr val="accent4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CL" dirty="0">
                <a:solidFill>
                  <a:schemeClr val="tx1"/>
                </a:solidFill>
              </a:endParaRPr>
            </a:p>
          </p:txBody>
        </p:sp>
      </p:grpSp>
      <p:pic>
        <p:nvPicPr>
          <p:cNvPr id="10" name="Picture 7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18" t="-1718" r="23219" b="5501"/>
          <a:stretch>
            <a:fillRect/>
          </a:stretch>
        </p:blipFill>
        <p:spPr bwMode="auto">
          <a:xfrm>
            <a:off x="2601545" y="1615797"/>
            <a:ext cx="6985000" cy="450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uadroTexto 1"/>
          <p:cNvSpPr txBox="1">
            <a:spLocks noChangeArrowheads="1"/>
          </p:cNvSpPr>
          <p:nvPr/>
        </p:nvSpPr>
        <p:spPr bwMode="auto">
          <a:xfrm>
            <a:off x="3393708" y="977622"/>
            <a:ext cx="5400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400" b="1" dirty="0">
                <a:latin typeface="Arial" panose="020B0604020202020204" pitchFamily="34" charset="0"/>
              </a:rPr>
              <a:t>TÉRMINO DE LA PRESENTACIÓN.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73A48-2449-4AB3-8764-0251CD1DF198}" type="slidenum">
              <a:rPr lang="es-ES" altLang="es-CL" smtClean="0">
                <a:solidFill>
                  <a:schemeClr val="tx1"/>
                </a:solidFill>
              </a:rPr>
              <a:pPr>
                <a:defRPr/>
              </a:pPr>
              <a:t>25</a:t>
            </a:fld>
            <a:endParaRPr lang="es-ES" altLang="es-CL" dirty="0">
              <a:solidFill>
                <a:schemeClr val="tx1"/>
              </a:solidFill>
            </a:endParaRPr>
          </a:p>
        </p:txBody>
      </p:sp>
      <p:pic>
        <p:nvPicPr>
          <p:cNvPr id="14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234058" y="209005"/>
            <a:ext cx="667294" cy="885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1536839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2_Diseño predeterminado">
  <a:themeElements>
    <a:clrScheme name="Diseño predeterminado 15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CCFF99"/>
      </a:hlink>
      <a:folHlink>
        <a:srgbClr val="99CC00"/>
      </a:folHlink>
    </a:clrScheme>
    <a:fontScheme name="12_Diseño predeterminado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76200" cap="flat" cmpd="tri" algn="ctr">
          <a:noFill/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rgbClr val="000000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just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>
            <a:tab pos="901700" algn="l"/>
          </a:tabLst>
          <a:defRPr kumimoji="0" lang="es-ES" sz="20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76200" cap="flat" cmpd="tri" algn="ctr">
          <a:noFill/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rgbClr val="000000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just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>
            <a:tab pos="901700" algn="l"/>
          </a:tabLst>
          <a:defRPr kumimoji="0" lang="es-ES" sz="20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99FF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CCFFCC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CCFF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2342</TotalTime>
  <Words>1397</Words>
  <Application>Microsoft Office PowerPoint</Application>
  <PresentationFormat>Personalizado</PresentationFormat>
  <Paragraphs>491</Paragraphs>
  <Slides>25</Slides>
  <Notes>25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12_Diseño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Cfe ACM Partida Intervencion</dc:creator>
  <cp:lastModifiedBy>13194348-2</cp:lastModifiedBy>
  <cp:revision>209</cp:revision>
  <dcterms:created xsi:type="dcterms:W3CDTF">2019-05-31T19:19:40Z</dcterms:created>
  <dcterms:modified xsi:type="dcterms:W3CDTF">2024-06-03T20:18:51Z</dcterms:modified>
</cp:coreProperties>
</file>