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314" r:id="rId2"/>
    <p:sldId id="323" r:id="rId3"/>
    <p:sldId id="324" r:id="rId4"/>
    <p:sldId id="282" r:id="rId5"/>
    <p:sldId id="283" r:id="rId6"/>
    <p:sldId id="285" r:id="rId7"/>
    <p:sldId id="312" r:id="rId8"/>
    <p:sldId id="322" r:id="rId9"/>
    <p:sldId id="313" r:id="rId10"/>
    <p:sldId id="315" r:id="rId11"/>
    <p:sldId id="316" r:id="rId12"/>
    <p:sldId id="317" r:id="rId13"/>
    <p:sldId id="318" r:id="rId14"/>
    <p:sldId id="319" r:id="rId15"/>
    <p:sldId id="320" r:id="rId16"/>
    <p:sldId id="32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C4529AE5-FECB-E348-8302-15285C0CDCCD}">
          <p14:sldIdLst>
            <p14:sldId id="314"/>
            <p14:sldId id="323"/>
            <p14:sldId id="324"/>
            <p14:sldId id="282"/>
            <p14:sldId id="283"/>
            <p14:sldId id="285"/>
            <p14:sldId id="312"/>
            <p14:sldId id="322"/>
            <p14:sldId id="313"/>
            <p14:sldId id="315"/>
            <p14:sldId id="316"/>
            <p14:sldId id="317"/>
            <p14:sldId id="318"/>
            <p14:sldId id="319"/>
            <p14:sldId id="320"/>
            <p14:sldId id="321"/>
          </p14:sldIdLst>
        </p14:section>
        <p14:section name="Sección sin título" id="{280AEA46-5BFA-D64E-A885-B50BB23716BE}">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854"/>
    <p:restoredTop sz="94686"/>
  </p:normalViewPr>
  <p:slideViewPr>
    <p:cSldViewPr snapToGrid="0" snapToObjects="1">
      <p:cViewPr varScale="1">
        <p:scale>
          <a:sx n="124" d="100"/>
          <a:sy n="124" d="100"/>
        </p:scale>
        <p:origin x="56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4A85DB-C04E-2D45-B404-BE7A4C424EAF}" type="doc">
      <dgm:prSet loTypeId="urn:microsoft.com/office/officeart/2005/8/layout/lProcess3" loCatId="" qsTypeId="urn:microsoft.com/office/officeart/2005/8/quickstyle/3d2" qsCatId="3D" csTypeId="urn:microsoft.com/office/officeart/2005/8/colors/accent2_2" csCatId="accent2" phldr="1"/>
      <dgm:spPr/>
      <dgm:t>
        <a:bodyPr/>
        <a:lstStyle/>
        <a:p>
          <a:endParaRPr lang="es-ES"/>
        </a:p>
      </dgm:t>
    </dgm:pt>
    <dgm:pt modelId="{67CE147C-7785-B84B-9572-046EA9CF56D0}">
      <dgm:prSet phldrT="[Texto]"/>
      <dgm:spPr/>
      <dgm:t>
        <a:bodyPr/>
        <a:lstStyle/>
        <a:p>
          <a:r>
            <a:rPr lang="es-ES" dirty="0"/>
            <a:t>ENFOQUE MODERNO</a:t>
          </a:r>
        </a:p>
      </dgm:t>
    </dgm:pt>
    <dgm:pt modelId="{EDDF50B4-3A14-9B4E-902C-78CE421F2D17}" type="sibTrans" cxnId="{3D2694C6-B140-354A-8E5E-B832EEDDB6C1}">
      <dgm:prSet/>
      <dgm:spPr/>
      <dgm:t>
        <a:bodyPr/>
        <a:lstStyle/>
        <a:p>
          <a:endParaRPr lang="es-ES"/>
        </a:p>
      </dgm:t>
    </dgm:pt>
    <dgm:pt modelId="{4527412C-F177-9A44-BCA1-8E321D64E253}" type="parTrans" cxnId="{3D2694C6-B140-354A-8E5E-B832EEDDB6C1}">
      <dgm:prSet/>
      <dgm:spPr/>
      <dgm:t>
        <a:bodyPr/>
        <a:lstStyle/>
        <a:p>
          <a:endParaRPr lang="es-ES"/>
        </a:p>
      </dgm:t>
    </dgm:pt>
    <dgm:pt modelId="{1FB2555F-839E-AD45-82FF-A228FA40E92F}">
      <dgm:prSet phldrT="[Texto]" custT="1"/>
      <dgm:spPr/>
      <dgm:t>
        <a:bodyPr/>
        <a:lstStyle/>
        <a:p>
          <a:pPr algn="just"/>
          <a:r>
            <a:rPr lang="es-ES" sz="1800" dirty="0"/>
            <a:t>Década de 1950. El enfoque se centró principalmente en la satisfacción de los empleados. Según este enfoque, los empleados no necesariamente trabajan por dinero y les gusta recibir el afecto y el respeto de los compañeros de trabajo, lo que aumenta aún más su productividad. Esto ayuda a un empleado a contribuir más hacia el éxito de una organización.</a:t>
          </a:r>
        </a:p>
      </dgm:t>
    </dgm:pt>
    <dgm:pt modelId="{69E00538-3F0D-EC4A-8E54-81F159A1CBF6}" type="sibTrans" cxnId="{0A445944-D5A9-0543-90EB-99FC9C721124}">
      <dgm:prSet/>
      <dgm:spPr/>
      <dgm:t>
        <a:bodyPr/>
        <a:lstStyle/>
        <a:p>
          <a:endParaRPr lang="es-ES"/>
        </a:p>
      </dgm:t>
    </dgm:pt>
    <dgm:pt modelId="{3CCECBF5-24FA-4540-BE2D-D3DEBA5F4794}" type="parTrans" cxnId="{0A445944-D5A9-0543-90EB-99FC9C721124}">
      <dgm:prSet/>
      <dgm:spPr/>
      <dgm:t>
        <a:bodyPr/>
        <a:lstStyle/>
        <a:p>
          <a:endParaRPr lang="es-ES"/>
        </a:p>
      </dgm:t>
    </dgm:pt>
    <dgm:pt modelId="{0D2DBDEA-D400-404B-AE91-294B9AA13C45}" type="pres">
      <dgm:prSet presAssocID="{BC4A85DB-C04E-2D45-B404-BE7A4C424EAF}" presName="Name0" presStyleCnt="0">
        <dgm:presLayoutVars>
          <dgm:chPref val="3"/>
          <dgm:dir/>
          <dgm:animLvl val="lvl"/>
          <dgm:resizeHandles/>
        </dgm:presLayoutVars>
      </dgm:prSet>
      <dgm:spPr/>
    </dgm:pt>
    <dgm:pt modelId="{5B921F32-9E47-6746-B84A-BC161F9D275B}" type="pres">
      <dgm:prSet presAssocID="{67CE147C-7785-B84B-9572-046EA9CF56D0}" presName="horFlow" presStyleCnt="0"/>
      <dgm:spPr/>
    </dgm:pt>
    <dgm:pt modelId="{72FC0600-7CB2-0E41-A675-F4BDBA87B723}" type="pres">
      <dgm:prSet presAssocID="{67CE147C-7785-B84B-9572-046EA9CF56D0}" presName="bigChev" presStyleLbl="node1" presStyleIdx="0" presStyleCnt="1"/>
      <dgm:spPr/>
    </dgm:pt>
    <dgm:pt modelId="{B24F2825-C0B9-724C-AB3F-6D2329D31FD3}" type="pres">
      <dgm:prSet presAssocID="{3CCECBF5-24FA-4540-BE2D-D3DEBA5F4794}" presName="parTrans" presStyleCnt="0"/>
      <dgm:spPr/>
    </dgm:pt>
    <dgm:pt modelId="{874CD56F-B7D0-8441-890D-6B953F14DF96}" type="pres">
      <dgm:prSet presAssocID="{1FB2555F-839E-AD45-82FF-A228FA40E92F}" presName="node" presStyleLbl="alignAccFollowNode1" presStyleIdx="0" presStyleCnt="1" custScaleX="159443" custScaleY="214133">
        <dgm:presLayoutVars>
          <dgm:bulletEnabled val="1"/>
        </dgm:presLayoutVars>
      </dgm:prSet>
      <dgm:spPr/>
    </dgm:pt>
  </dgm:ptLst>
  <dgm:cxnLst>
    <dgm:cxn modelId="{0A445944-D5A9-0543-90EB-99FC9C721124}" srcId="{67CE147C-7785-B84B-9572-046EA9CF56D0}" destId="{1FB2555F-839E-AD45-82FF-A228FA40E92F}" srcOrd="0" destOrd="0" parTransId="{3CCECBF5-24FA-4540-BE2D-D3DEBA5F4794}" sibTransId="{69E00538-3F0D-EC4A-8E54-81F159A1CBF6}"/>
    <dgm:cxn modelId="{2B013188-BC8F-3242-86AA-703101CBE4D6}" type="presOf" srcId="{BC4A85DB-C04E-2D45-B404-BE7A4C424EAF}" destId="{0D2DBDEA-D400-404B-AE91-294B9AA13C45}" srcOrd="0" destOrd="0" presId="urn:microsoft.com/office/officeart/2005/8/layout/lProcess3"/>
    <dgm:cxn modelId="{A27B289F-103F-8D4E-8E03-7F736A598585}" type="presOf" srcId="{1FB2555F-839E-AD45-82FF-A228FA40E92F}" destId="{874CD56F-B7D0-8441-890D-6B953F14DF96}" srcOrd="0" destOrd="0" presId="urn:microsoft.com/office/officeart/2005/8/layout/lProcess3"/>
    <dgm:cxn modelId="{50926BAA-0EBA-224C-B307-9C7CFBA923E7}" type="presOf" srcId="{67CE147C-7785-B84B-9572-046EA9CF56D0}" destId="{72FC0600-7CB2-0E41-A675-F4BDBA87B723}" srcOrd="0" destOrd="0" presId="urn:microsoft.com/office/officeart/2005/8/layout/lProcess3"/>
    <dgm:cxn modelId="{3D2694C6-B140-354A-8E5E-B832EEDDB6C1}" srcId="{BC4A85DB-C04E-2D45-B404-BE7A4C424EAF}" destId="{67CE147C-7785-B84B-9572-046EA9CF56D0}" srcOrd="0" destOrd="0" parTransId="{4527412C-F177-9A44-BCA1-8E321D64E253}" sibTransId="{EDDF50B4-3A14-9B4E-902C-78CE421F2D17}"/>
    <dgm:cxn modelId="{DC258DBE-0726-4D44-9BC7-6303C7B658CA}" type="presParOf" srcId="{0D2DBDEA-D400-404B-AE91-294B9AA13C45}" destId="{5B921F32-9E47-6746-B84A-BC161F9D275B}" srcOrd="0" destOrd="0" presId="urn:microsoft.com/office/officeart/2005/8/layout/lProcess3"/>
    <dgm:cxn modelId="{8A850ED1-F778-B949-9155-E5A086DBF3BD}" type="presParOf" srcId="{5B921F32-9E47-6746-B84A-BC161F9D275B}" destId="{72FC0600-7CB2-0E41-A675-F4BDBA87B723}" srcOrd="0" destOrd="0" presId="urn:microsoft.com/office/officeart/2005/8/layout/lProcess3"/>
    <dgm:cxn modelId="{05D9F3E8-B4A6-A048-814C-2549326F2CF9}" type="presParOf" srcId="{5B921F32-9E47-6746-B84A-BC161F9D275B}" destId="{B24F2825-C0B9-724C-AB3F-6D2329D31FD3}" srcOrd="1" destOrd="0" presId="urn:microsoft.com/office/officeart/2005/8/layout/lProcess3"/>
    <dgm:cxn modelId="{5A7B39DB-BD14-BA40-B538-3DFC7FEEA861}" type="presParOf" srcId="{5B921F32-9E47-6746-B84A-BC161F9D275B}" destId="{874CD56F-B7D0-8441-890D-6B953F14DF96}" srcOrd="2"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E25FF72-469C-5E47-B17B-2FE210068CB1}" type="doc">
      <dgm:prSet loTypeId="urn:microsoft.com/office/officeart/2005/8/layout/StepDownProcess" loCatId="" qsTypeId="urn:microsoft.com/office/officeart/2005/8/quickstyle/simple1" qsCatId="simple" csTypeId="urn:microsoft.com/office/officeart/2005/8/colors/colorful1" csCatId="colorful" phldr="1"/>
      <dgm:spPr/>
      <dgm:t>
        <a:bodyPr/>
        <a:lstStyle/>
        <a:p>
          <a:endParaRPr lang="es-ES"/>
        </a:p>
      </dgm:t>
    </dgm:pt>
    <dgm:pt modelId="{35E0F966-E83F-124B-9CF4-B1F5FD847339}" type="pres">
      <dgm:prSet presAssocID="{9E25FF72-469C-5E47-B17B-2FE210068CB1}" presName="rootnode" presStyleCnt="0">
        <dgm:presLayoutVars>
          <dgm:chMax/>
          <dgm:chPref/>
          <dgm:dir/>
          <dgm:animLvl val="lvl"/>
        </dgm:presLayoutVars>
      </dgm:prSet>
      <dgm:spPr/>
    </dgm:pt>
  </dgm:ptLst>
  <dgm:cxnLst>
    <dgm:cxn modelId="{CAFDA2B3-0D83-0641-9298-2862442D3CE9}" type="presOf" srcId="{9E25FF72-469C-5E47-B17B-2FE210068CB1}" destId="{35E0F966-E83F-124B-9CF4-B1F5FD847339}"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25FF72-469C-5E47-B17B-2FE210068CB1}" type="doc">
      <dgm:prSet loTypeId="urn:microsoft.com/office/officeart/2005/8/layout/StepDownProcess" loCatId="" qsTypeId="urn:microsoft.com/office/officeart/2005/8/quickstyle/simple1" qsCatId="simple" csTypeId="urn:microsoft.com/office/officeart/2005/8/colors/colorful1" csCatId="colorful" phldr="1"/>
      <dgm:spPr/>
      <dgm:t>
        <a:bodyPr/>
        <a:lstStyle/>
        <a:p>
          <a:endParaRPr lang="es-ES"/>
        </a:p>
      </dgm:t>
    </dgm:pt>
    <dgm:pt modelId="{35E0F966-E83F-124B-9CF4-B1F5FD847339}" type="pres">
      <dgm:prSet presAssocID="{9E25FF72-469C-5E47-B17B-2FE210068CB1}" presName="rootnode" presStyleCnt="0">
        <dgm:presLayoutVars>
          <dgm:chMax/>
          <dgm:chPref/>
          <dgm:dir/>
          <dgm:animLvl val="lvl"/>
        </dgm:presLayoutVars>
      </dgm:prSet>
      <dgm:spPr/>
    </dgm:pt>
  </dgm:ptLst>
  <dgm:cxnLst>
    <dgm:cxn modelId="{CAFDA2B3-0D83-0641-9298-2862442D3CE9}" type="presOf" srcId="{9E25FF72-469C-5E47-B17B-2FE210068CB1}" destId="{35E0F966-E83F-124B-9CF4-B1F5FD847339}"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E25FF72-469C-5E47-B17B-2FE210068CB1}" type="doc">
      <dgm:prSet loTypeId="urn:microsoft.com/office/officeart/2005/8/layout/StepDownProcess" loCatId="" qsTypeId="urn:microsoft.com/office/officeart/2005/8/quickstyle/simple1" qsCatId="simple" csTypeId="urn:microsoft.com/office/officeart/2005/8/colors/colorful1" csCatId="colorful" phldr="1"/>
      <dgm:spPr/>
      <dgm:t>
        <a:bodyPr/>
        <a:lstStyle/>
        <a:p>
          <a:endParaRPr lang="es-ES"/>
        </a:p>
      </dgm:t>
    </dgm:pt>
    <dgm:pt modelId="{35E0F966-E83F-124B-9CF4-B1F5FD847339}" type="pres">
      <dgm:prSet presAssocID="{9E25FF72-469C-5E47-B17B-2FE210068CB1}" presName="rootnode" presStyleCnt="0">
        <dgm:presLayoutVars>
          <dgm:chMax/>
          <dgm:chPref/>
          <dgm:dir/>
          <dgm:animLvl val="lvl"/>
        </dgm:presLayoutVars>
      </dgm:prSet>
      <dgm:spPr/>
    </dgm:pt>
  </dgm:ptLst>
  <dgm:cxnLst>
    <dgm:cxn modelId="{CAFDA2B3-0D83-0641-9298-2862442D3CE9}" type="presOf" srcId="{9E25FF72-469C-5E47-B17B-2FE210068CB1}" destId="{35E0F966-E83F-124B-9CF4-B1F5FD847339}"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FC0600-7CB2-0E41-A675-F4BDBA87B723}">
      <dsp:nvSpPr>
        <dsp:cNvPr id="0" name=""/>
        <dsp:cNvSpPr/>
      </dsp:nvSpPr>
      <dsp:spPr>
        <a:xfrm>
          <a:off x="4245" y="1757540"/>
          <a:ext cx="5016174" cy="2006469"/>
        </a:xfrm>
        <a:prstGeom prst="chevron">
          <a:avLst/>
        </a:prstGeom>
        <a:gradFill rotWithShape="0">
          <a:gsLst>
            <a:gs pos="0">
              <a:schemeClr val="accent2">
                <a:hueOff val="0"/>
                <a:satOff val="0"/>
                <a:lumOff val="0"/>
                <a:alphaOff val="0"/>
                <a:tint val="98000"/>
                <a:lumMod val="100000"/>
              </a:schemeClr>
            </a:gs>
            <a:gs pos="100000">
              <a:schemeClr val="accent2">
                <a:hueOff val="0"/>
                <a:satOff val="0"/>
                <a:lumOff val="0"/>
                <a:alphaOff val="0"/>
                <a:shade val="88000"/>
                <a:lumMod val="88000"/>
              </a:schemeClr>
            </a:gs>
          </a:gsLst>
          <a:lin ang="5400000" scaled="1"/>
        </a:gradFill>
        <a:ln>
          <a:noFill/>
        </a:ln>
        <a:effectLst>
          <a:outerShdw blurRad="50800" dist="381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32385" rIns="0" bIns="32385" numCol="1" spcCol="1270" anchor="ctr" anchorCtr="0">
          <a:noAutofit/>
        </a:bodyPr>
        <a:lstStyle/>
        <a:p>
          <a:pPr marL="0" lvl="0" indent="0" algn="ctr" defTabSz="2266950">
            <a:lnSpc>
              <a:spcPct val="90000"/>
            </a:lnSpc>
            <a:spcBef>
              <a:spcPct val="0"/>
            </a:spcBef>
            <a:spcAft>
              <a:spcPct val="35000"/>
            </a:spcAft>
            <a:buNone/>
          </a:pPr>
          <a:r>
            <a:rPr lang="es-ES" sz="5100" kern="1200" dirty="0"/>
            <a:t>ENFOQUE MODERNO</a:t>
          </a:r>
        </a:p>
      </dsp:txBody>
      <dsp:txXfrm>
        <a:off x="1007480" y="1757540"/>
        <a:ext cx="3009705" cy="2006469"/>
      </dsp:txXfrm>
    </dsp:sp>
    <dsp:sp modelId="{874CD56F-B7D0-8441-890D-6B953F14DF96}">
      <dsp:nvSpPr>
        <dsp:cNvPr id="0" name=""/>
        <dsp:cNvSpPr/>
      </dsp:nvSpPr>
      <dsp:spPr>
        <a:xfrm>
          <a:off x="4368317" y="977722"/>
          <a:ext cx="6638289" cy="3566106"/>
        </a:xfrm>
        <a:prstGeom prst="chevron">
          <a:avLst/>
        </a:prstGeom>
        <a:solidFill>
          <a:schemeClr val="accent2">
            <a:alpha val="90000"/>
            <a:tint val="40000"/>
            <a:hueOff val="0"/>
            <a:satOff val="0"/>
            <a:lumOff val="0"/>
            <a:alphaOff val="0"/>
          </a:schemeClr>
        </a:solidFill>
        <a:ln w="9525" cap="rnd" cmpd="sng" algn="ctr">
          <a:solidFill>
            <a:schemeClr val="accent2">
              <a:alpha val="90000"/>
              <a:tint val="40000"/>
              <a:hueOff val="0"/>
              <a:satOff val="0"/>
              <a:lumOff val="0"/>
              <a:alphaOff val="0"/>
            </a:schemeClr>
          </a:solidFill>
          <a:prstDash val="solid"/>
        </a:ln>
        <a:effectLst>
          <a:outerShdw blurRad="50800" dist="381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2860" tIns="11430" rIns="0" bIns="11430" numCol="1" spcCol="1270" anchor="ctr" anchorCtr="0">
          <a:noAutofit/>
        </a:bodyPr>
        <a:lstStyle/>
        <a:p>
          <a:pPr marL="0" lvl="0" indent="0" algn="just" defTabSz="800100">
            <a:lnSpc>
              <a:spcPct val="90000"/>
            </a:lnSpc>
            <a:spcBef>
              <a:spcPct val="0"/>
            </a:spcBef>
            <a:spcAft>
              <a:spcPct val="35000"/>
            </a:spcAft>
            <a:buNone/>
          </a:pPr>
          <a:r>
            <a:rPr lang="es-ES" sz="1800" kern="1200" dirty="0"/>
            <a:t>Década de 1950. El enfoque se centró principalmente en la satisfacción de los empleados. Según este enfoque, los empleados no necesariamente trabajan por dinero y les gusta recibir el afecto y el respeto de los compañeros de trabajo, lo que aumenta aún más su productividad. Esto ayuda a un empleado a contribuir más hacia el éxito de una organización.</a:t>
          </a:r>
        </a:p>
      </dsp:txBody>
      <dsp:txXfrm>
        <a:off x="6151370" y="977722"/>
        <a:ext cx="3072183" cy="35661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‹Nº›</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s-ES"/>
              <a:t>Editar los estilos de texto del patrón
Segundo nivel
Tercer nivel
Cuarto nivel
Quinto nivel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
Segundo nivel
Tercer nivel
Cuarto nivel
Quinto nivel</a:t>
            </a:r>
            <a:endParaRPr lang="en-US" dirty="0"/>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s-ES"/>
              <a:t>Editar los estilos de texto del patrón
Segundo nivel
Tercer nivel
Cuarto nivel
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s-ES"/>
              <a:t>Editar los estilos de texto del patrón
Segundo nivel
Tercer nivel
Cuarto nivel
Quinto nivel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8" name="Title 1"/>
          <p:cNvSpPr>
            <a:spLocks noGrp="1"/>
          </p:cNvSpPr>
          <p:nvPr>
            <p:ph type="title"/>
          </p:nvPr>
        </p:nvSpPr>
        <p:spPr>
          <a:xfrm>
            <a:off x="685801" y="609600"/>
            <a:ext cx="10131425" cy="1456267"/>
          </a:xfrm>
        </p:spPr>
        <p:txBody>
          <a:bodyPr/>
          <a:lstStyle/>
          <a:p>
            <a:r>
              <a:rPr lang="es-ES"/>
              <a:t>Haga clic para modificar el estilo de título del patrón</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2/16/20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10239C-1C2A-8345-9D80-2638B05B2BF2}"/>
              </a:ext>
            </a:extLst>
          </p:cNvPr>
          <p:cNvSpPr txBox="1"/>
          <p:nvPr/>
        </p:nvSpPr>
        <p:spPr>
          <a:xfrm>
            <a:off x="2129959" y="981887"/>
            <a:ext cx="8043333" cy="4708981"/>
          </a:xfrm>
          <a:prstGeom prst="rect">
            <a:avLst/>
          </a:prstGeom>
          <a:noFill/>
        </p:spPr>
        <p:txBody>
          <a:bodyPr wrap="square" rtlCol="0">
            <a:spAutoFit/>
          </a:bodyPr>
          <a:lstStyle/>
          <a:p>
            <a:pPr algn="ctr"/>
            <a:r>
              <a:rPr lang="es-CL" sz="6000" dirty="0"/>
              <a:t>ADMINISTRACIÓN</a:t>
            </a:r>
          </a:p>
          <a:p>
            <a:pPr algn="ctr"/>
            <a:r>
              <a:rPr lang="es-CL" sz="6000" dirty="0"/>
              <a:t>=</a:t>
            </a:r>
          </a:p>
          <a:p>
            <a:pPr algn="ctr"/>
            <a:r>
              <a:rPr lang="es-CL" sz="6000" dirty="0"/>
              <a:t>MANAGEMENT</a:t>
            </a:r>
          </a:p>
          <a:p>
            <a:pPr algn="ctr"/>
            <a:endParaRPr lang="es-CL" sz="6000" dirty="0"/>
          </a:p>
          <a:p>
            <a:pPr algn="ctr"/>
            <a:r>
              <a:rPr lang="es-CL" sz="6000" b="1" dirty="0">
                <a:solidFill>
                  <a:srgbClr val="FFFF00"/>
                </a:solidFill>
              </a:rPr>
              <a:t>INTRODUCCIÓN</a:t>
            </a:r>
          </a:p>
        </p:txBody>
      </p:sp>
    </p:spTree>
    <p:extLst>
      <p:ext uri="{BB962C8B-B14F-4D97-AF65-F5344CB8AC3E}">
        <p14:creationId xmlns:p14="http://schemas.microsoft.com/office/powerpoint/2010/main" val="3251944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571548" y="221177"/>
            <a:ext cx="11139055" cy="707886"/>
          </a:xfrm>
          <a:prstGeom prst="rect">
            <a:avLst/>
          </a:prstGeom>
          <a:noFill/>
        </p:spPr>
        <p:txBody>
          <a:bodyPr wrap="square" rtlCol="0">
            <a:spAutoFit/>
          </a:bodyPr>
          <a:lstStyle/>
          <a:p>
            <a:pPr algn="ctr"/>
            <a:r>
              <a:rPr lang="es-CL" sz="4000" b="1" dirty="0"/>
              <a:t>PERSONAJES RELEVANTES ADMINISTRACIÓN</a:t>
            </a:r>
          </a:p>
        </p:txBody>
      </p:sp>
      <p:sp>
        <p:nvSpPr>
          <p:cNvPr id="5" name="CuadroTexto 4">
            <a:extLst>
              <a:ext uri="{FF2B5EF4-FFF2-40B4-BE49-F238E27FC236}">
                <a16:creationId xmlns:a16="http://schemas.microsoft.com/office/drawing/2014/main" id="{90D30FE1-326F-4B40-B615-856CA8D05E20}"/>
              </a:ext>
            </a:extLst>
          </p:cNvPr>
          <p:cNvSpPr txBox="1"/>
          <p:nvPr/>
        </p:nvSpPr>
        <p:spPr>
          <a:xfrm>
            <a:off x="419790" y="1770679"/>
            <a:ext cx="11139055" cy="2031325"/>
          </a:xfrm>
          <a:prstGeom prst="rect">
            <a:avLst/>
          </a:prstGeom>
          <a:solidFill>
            <a:srgbClr val="0070C0"/>
          </a:solidFill>
        </p:spPr>
        <p:txBody>
          <a:bodyPr wrap="square" rtlCol="0">
            <a:spAutoFit/>
          </a:bodyPr>
          <a:lstStyle/>
          <a:p>
            <a:pPr algn="just" fontAlgn="b"/>
            <a:r>
              <a:rPr lang="es-ES" dirty="0"/>
              <a:t>Elton Mayo (1880-1949), fue un psicólogo australiano. Es famoso por su contribución en los estudios de “Hawthorne”. Los estudios de Hawthorne se realizaron para encontrar la relación entre el entorno físico y la producción de los trabajadores. Los experimentos de Hawthorne se realizaron en la Western Electric </a:t>
            </a:r>
            <a:r>
              <a:rPr lang="es-ES" dirty="0" err="1"/>
              <a:t>Plant</a:t>
            </a:r>
            <a:r>
              <a:rPr lang="es-ES" dirty="0"/>
              <a:t> de Chicago, entre 1929 y 1930. Mayo concluyó que los trabajadores se vuelven más productivos si reciben atención de la gerencia. El resultado de sus hallazgos en los estudios de Hawthorne fue relevante para el enfoque de las Relaciones Humanas. El movimiento se enfoca en el concepto de satisfacción laboral, normas grupales y calidad de liderazgo y su importancia en la mejora de la productividad.</a:t>
            </a:r>
            <a:endParaRPr lang="es-CL" b="1" dirty="0"/>
          </a:p>
        </p:txBody>
      </p:sp>
      <p:sp>
        <p:nvSpPr>
          <p:cNvPr id="3" name="Pentágono 2">
            <a:extLst>
              <a:ext uri="{FF2B5EF4-FFF2-40B4-BE49-F238E27FC236}">
                <a16:creationId xmlns:a16="http://schemas.microsoft.com/office/drawing/2014/main" id="{DF849F96-DABC-7144-8580-F8103554EFEC}"/>
              </a:ext>
            </a:extLst>
          </p:cNvPr>
          <p:cNvSpPr/>
          <p:nvPr/>
        </p:nvSpPr>
        <p:spPr>
          <a:xfrm>
            <a:off x="3090672" y="900594"/>
            <a:ext cx="5641848" cy="704088"/>
          </a:xfrm>
          <a:prstGeom prst="homePlat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s-CL" b="1" dirty="0"/>
              <a:t>GEORGE ELTON MAYO </a:t>
            </a:r>
            <a:endParaRPr lang="es-CL" dirty="0">
              <a:effectLst/>
            </a:endParaRPr>
          </a:p>
        </p:txBody>
      </p:sp>
      <p:pic>
        <p:nvPicPr>
          <p:cNvPr id="7" name="Imagen 6">
            <a:extLst>
              <a:ext uri="{FF2B5EF4-FFF2-40B4-BE49-F238E27FC236}">
                <a16:creationId xmlns:a16="http://schemas.microsoft.com/office/drawing/2014/main" id="{4D0908BA-8995-4F4F-9DCA-E8467AD1B44E}"/>
              </a:ext>
            </a:extLst>
          </p:cNvPr>
          <p:cNvPicPr>
            <a:picLocks noChangeAspect="1"/>
          </p:cNvPicPr>
          <p:nvPr/>
        </p:nvPicPr>
        <p:blipFill>
          <a:blip r:embed="rId2"/>
          <a:stretch>
            <a:fillRect/>
          </a:stretch>
        </p:blipFill>
        <p:spPr>
          <a:xfrm>
            <a:off x="4962418" y="3917915"/>
            <a:ext cx="2128013" cy="2837352"/>
          </a:xfrm>
          <a:prstGeom prst="rect">
            <a:avLst/>
          </a:prstGeom>
        </p:spPr>
      </p:pic>
    </p:spTree>
    <p:extLst>
      <p:ext uri="{BB962C8B-B14F-4D97-AF65-F5344CB8AC3E}">
        <p14:creationId xmlns:p14="http://schemas.microsoft.com/office/powerpoint/2010/main" val="38943636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571548" y="221177"/>
            <a:ext cx="11139055" cy="707886"/>
          </a:xfrm>
          <a:prstGeom prst="rect">
            <a:avLst/>
          </a:prstGeom>
          <a:noFill/>
        </p:spPr>
        <p:txBody>
          <a:bodyPr wrap="square" rtlCol="0">
            <a:spAutoFit/>
          </a:bodyPr>
          <a:lstStyle/>
          <a:p>
            <a:pPr algn="ctr"/>
            <a:r>
              <a:rPr lang="es-CL" sz="4000" b="1" dirty="0"/>
              <a:t>PERSONAJES RELEVANTES ADMINISTRACIÓN</a:t>
            </a:r>
          </a:p>
        </p:txBody>
      </p:sp>
      <p:sp>
        <p:nvSpPr>
          <p:cNvPr id="5" name="CuadroTexto 4">
            <a:extLst>
              <a:ext uri="{FF2B5EF4-FFF2-40B4-BE49-F238E27FC236}">
                <a16:creationId xmlns:a16="http://schemas.microsoft.com/office/drawing/2014/main" id="{90D30FE1-326F-4B40-B615-856CA8D05E20}"/>
              </a:ext>
            </a:extLst>
          </p:cNvPr>
          <p:cNvSpPr txBox="1"/>
          <p:nvPr/>
        </p:nvSpPr>
        <p:spPr>
          <a:xfrm>
            <a:off x="686919" y="1780953"/>
            <a:ext cx="11139055" cy="2308324"/>
          </a:xfrm>
          <a:prstGeom prst="rect">
            <a:avLst/>
          </a:prstGeom>
          <a:solidFill>
            <a:srgbClr val="0070C0"/>
          </a:solidFill>
        </p:spPr>
        <p:txBody>
          <a:bodyPr wrap="square" rtlCol="0">
            <a:spAutoFit/>
          </a:bodyPr>
          <a:lstStyle/>
          <a:p>
            <a:pPr algn="just" fontAlgn="b"/>
            <a:r>
              <a:rPr lang="es-ES" dirty="0"/>
              <a:t>Henry Laurence Gantt, (1861-1919) Inicialmente, trabajó como Ingeniero Mecánico. Más tarde, se convirtió en consultor de gestión en la industria de la ingeniería. Gantt es conocido por desarrollar el "Plan de tareas y bonificaciones". Según el plan, se debe pagar una bonificación a los gerentes que enseñan a sus empleados a terminar las tareas de manera eficiente en el período de tiempo dado. También promovió el concepto de responsabilidad social empresarial. </a:t>
            </a:r>
            <a:r>
              <a:rPr lang="es-ES" b="1" dirty="0"/>
              <a:t>Su mejor contribución surgió en forma de diagramas de Gantt, que son herramientas de diagrama visual utilizadas para crear programas de producción. Las otras variaciones de los diagramas de Gantt son la técnica de Revisión de Evaluación del Programa “PERT”</a:t>
            </a:r>
            <a:r>
              <a:rPr lang="es-CL" dirty="0"/>
              <a:t> </a:t>
            </a:r>
            <a:r>
              <a:rPr lang="es-CL" b="1" dirty="0"/>
              <a:t>(Program Evaluation and Review Technique)</a:t>
            </a:r>
            <a:r>
              <a:rPr lang="es-ES" b="1" dirty="0"/>
              <a:t> y el Método de Ruta Crítica “CPM”</a:t>
            </a:r>
            <a:r>
              <a:rPr lang="es-CL" b="1" dirty="0"/>
              <a:t> (Critical Path Method)</a:t>
            </a:r>
            <a:r>
              <a:rPr lang="es-ES" b="1" dirty="0"/>
              <a:t>.</a:t>
            </a:r>
            <a:endParaRPr lang="es-CL" b="1" dirty="0"/>
          </a:p>
        </p:txBody>
      </p:sp>
      <p:sp>
        <p:nvSpPr>
          <p:cNvPr id="3" name="Pentágono 2">
            <a:extLst>
              <a:ext uri="{FF2B5EF4-FFF2-40B4-BE49-F238E27FC236}">
                <a16:creationId xmlns:a16="http://schemas.microsoft.com/office/drawing/2014/main" id="{DF849F96-DABC-7144-8580-F8103554EFEC}"/>
              </a:ext>
            </a:extLst>
          </p:cNvPr>
          <p:cNvSpPr/>
          <p:nvPr/>
        </p:nvSpPr>
        <p:spPr>
          <a:xfrm>
            <a:off x="3090672" y="900594"/>
            <a:ext cx="5641848" cy="704088"/>
          </a:xfrm>
          <a:prstGeom prst="homePlat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s-CL" b="1" dirty="0"/>
              <a:t>HENRY LAURENCE GANTT</a:t>
            </a:r>
            <a:endParaRPr lang="es-CL" dirty="0">
              <a:effectLst/>
            </a:endParaRPr>
          </a:p>
        </p:txBody>
      </p:sp>
      <p:pic>
        <p:nvPicPr>
          <p:cNvPr id="2" name="Imagen 1">
            <a:extLst>
              <a:ext uri="{FF2B5EF4-FFF2-40B4-BE49-F238E27FC236}">
                <a16:creationId xmlns:a16="http://schemas.microsoft.com/office/drawing/2014/main" id="{4046CDFD-4EC8-FF49-9EC4-A5ED672640AF}"/>
              </a:ext>
            </a:extLst>
          </p:cNvPr>
          <p:cNvPicPr>
            <a:picLocks noChangeAspect="1"/>
          </p:cNvPicPr>
          <p:nvPr/>
        </p:nvPicPr>
        <p:blipFill>
          <a:blip r:embed="rId2"/>
          <a:stretch>
            <a:fillRect/>
          </a:stretch>
        </p:blipFill>
        <p:spPr>
          <a:xfrm>
            <a:off x="4860887" y="4229318"/>
            <a:ext cx="2101417" cy="2628682"/>
          </a:xfrm>
          <a:prstGeom prst="rect">
            <a:avLst/>
          </a:prstGeom>
        </p:spPr>
      </p:pic>
    </p:spTree>
    <p:extLst>
      <p:ext uri="{BB962C8B-B14F-4D97-AF65-F5344CB8AC3E}">
        <p14:creationId xmlns:p14="http://schemas.microsoft.com/office/powerpoint/2010/main" val="419673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a16="http://schemas.microsoft.com/office/drawing/2014/main" id="{FB0FA882-AE68-464E-B598-5806067701C9}"/>
              </a:ext>
            </a:extLst>
          </p:cNvPr>
          <p:cNvSpPr txBox="1"/>
          <p:nvPr/>
        </p:nvSpPr>
        <p:spPr>
          <a:xfrm>
            <a:off x="373224" y="207692"/>
            <a:ext cx="11495315" cy="707886"/>
          </a:xfrm>
          <a:prstGeom prst="rect">
            <a:avLst/>
          </a:prstGeom>
          <a:noFill/>
        </p:spPr>
        <p:txBody>
          <a:bodyPr wrap="square" rtlCol="0">
            <a:spAutoFit/>
          </a:bodyPr>
          <a:lstStyle/>
          <a:p>
            <a:pPr algn="ctr"/>
            <a:r>
              <a:rPr lang="es-CL" sz="4000" b="1" dirty="0"/>
              <a:t>ENFOQUES DE ADMINISTRACIÓN</a:t>
            </a:r>
          </a:p>
        </p:txBody>
      </p:sp>
      <p:grpSp>
        <p:nvGrpSpPr>
          <p:cNvPr id="4" name="Grupo 3">
            <a:extLst>
              <a:ext uri="{FF2B5EF4-FFF2-40B4-BE49-F238E27FC236}">
                <a16:creationId xmlns:a16="http://schemas.microsoft.com/office/drawing/2014/main" id="{33EE641F-AC79-084A-86A9-2F54CA6377E7}"/>
              </a:ext>
            </a:extLst>
          </p:cNvPr>
          <p:cNvGrpSpPr/>
          <p:nvPr/>
        </p:nvGrpSpPr>
        <p:grpSpPr>
          <a:xfrm>
            <a:off x="520179" y="1662811"/>
            <a:ext cx="10843040" cy="3539430"/>
            <a:chOff x="571550" y="1673086"/>
            <a:chExt cx="10843040" cy="3539430"/>
          </a:xfrm>
        </p:grpSpPr>
        <p:sp>
          <p:nvSpPr>
            <p:cNvPr id="7" name="CuadroTexto 6">
              <a:extLst>
                <a:ext uri="{FF2B5EF4-FFF2-40B4-BE49-F238E27FC236}">
                  <a16:creationId xmlns:a16="http://schemas.microsoft.com/office/drawing/2014/main" id="{87BE15FD-B213-014A-AFE2-02925BC2DB23}"/>
                </a:ext>
              </a:extLst>
            </p:cNvPr>
            <p:cNvSpPr txBox="1"/>
            <p:nvPr/>
          </p:nvSpPr>
          <p:spPr>
            <a:xfrm>
              <a:off x="571550" y="1673086"/>
              <a:ext cx="10843040" cy="3539430"/>
            </a:xfrm>
            <a:prstGeom prst="rect">
              <a:avLst/>
            </a:prstGeom>
            <a:solidFill>
              <a:srgbClr val="0070C0"/>
            </a:solidFill>
          </p:spPr>
          <p:txBody>
            <a:bodyPr wrap="square" rtlCol="0">
              <a:spAutoFit/>
            </a:bodyPr>
            <a:lstStyle/>
            <a:p>
              <a:pPr algn="just" fontAlgn="base"/>
              <a:endParaRPr lang="es-CL" sz="3200" dirty="0"/>
            </a:p>
            <a:p>
              <a:pPr algn="just" fontAlgn="base"/>
              <a:endParaRPr lang="es-CL" sz="3200" dirty="0"/>
            </a:p>
            <a:p>
              <a:pPr algn="just" fontAlgn="base"/>
              <a:endParaRPr lang="es-CL" sz="3200" dirty="0"/>
            </a:p>
            <a:p>
              <a:pPr algn="just" fontAlgn="base"/>
              <a:endParaRPr lang="es-CL" sz="3200" dirty="0"/>
            </a:p>
            <a:p>
              <a:pPr algn="just" fontAlgn="base"/>
              <a:endParaRPr lang="es-CL" sz="3200" dirty="0"/>
            </a:p>
            <a:p>
              <a:pPr algn="just" fontAlgn="base"/>
              <a:endParaRPr lang="es-CL" sz="3200" dirty="0"/>
            </a:p>
            <a:p>
              <a:pPr algn="just" fontAlgn="base"/>
              <a:r>
                <a:rPr lang="es-CL" sz="3200" dirty="0"/>
                <a:t>	</a:t>
              </a:r>
            </a:p>
          </p:txBody>
        </p:sp>
        <p:pic>
          <p:nvPicPr>
            <p:cNvPr id="8" name="Imagen 7">
              <a:extLst>
                <a:ext uri="{FF2B5EF4-FFF2-40B4-BE49-F238E27FC236}">
                  <a16:creationId xmlns:a16="http://schemas.microsoft.com/office/drawing/2014/main" id="{3E856A46-4268-9A43-9D0C-E5D94825359E}"/>
                </a:ext>
              </a:extLst>
            </p:cNvPr>
            <p:cNvPicPr>
              <a:picLocks noChangeAspect="1"/>
            </p:cNvPicPr>
            <p:nvPr/>
          </p:nvPicPr>
          <p:blipFill>
            <a:blip r:embed="rId2"/>
            <a:stretch>
              <a:fillRect/>
            </a:stretch>
          </p:blipFill>
          <p:spPr>
            <a:xfrm>
              <a:off x="2233409" y="2013734"/>
              <a:ext cx="8081845" cy="2926185"/>
            </a:xfrm>
            <a:prstGeom prst="rect">
              <a:avLst/>
            </a:prstGeom>
          </p:spPr>
        </p:pic>
      </p:grpSp>
      <p:sp>
        <p:nvSpPr>
          <p:cNvPr id="2" name="Elipse 1">
            <a:extLst>
              <a:ext uri="{FF2B5EF4-FFF2-40B4-BE49-F238E27FC236}">
                <a16:creationId xmlns:a16="http://schemas.microsoft.com/office/drawing/2014/main" id="{EC659A26-9177-4F4B-B26D-F9F23DEDB9D9}"/>
              </a:ext>
            </a:extLst>
          </p:cNvPr>
          <p:cNvSpPr/>
          <p:nvPr/>
        </p:nvSpPr>
        <p:spPr>
          <a:xfrm>
            <a:off x="6631971" y="3328827"/>
            <a:ext cx="3554858" cy="1489753"/>
          </a:xfrm>
          <a:prstGeom prst="ellipse">
            <a:avLst/>
          </a:prstGeom>
          <a:noFill/>
          <a:ln w="63500"/>
          <a:effectLst>
            <a:outerShdw blurRad="50800" dist="50800" sx="1000" sy="1000" algn="ctr" rotWithShape="0">
              <a:schemeClr val="bg2">
                <a:lumMod val="60000"/>
                <a:lumOff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s-CL"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2887867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571548" y="315106"/>
            <a:ext cx="11139055" cy="707886"/>
          </a:xfrm>
          <a:prstGeom prst="rect">
            <a:avLst/>
          </a:prstGeom>
          <a:noFill/>
        </p:spPr>
        <p:txBody>
          <a:bodyPr wrap="square" rtlCol="0">
            <a:spAutoFit/>
          </a:bodyPr>
          <a:lstStyle/>
          <a:p>
            <a:pPr algn="ctr"/>
            <a:r>
              <a:rPr lang="es-CL" sz="4000" b="1" dirty="0"/>
              <a:t>ENFOQUES DE ADMINISTRACIÓN</a:t>
            </a:r>
          </a:p>
        </p:txBody>
      </p:sp>
      <p:graphicFrame>
        <p:nvGraphicFramePr>
          <p:cNvPr id="3" name="Diagrama 2">
            <a:extLst>
              <a:ext uri="{FF2B5EF4-FFF2-40B4-BE49-F238E27FC236}">
                <a16:creationId xmlns:a16="http://schemas.microsoft.com/office/drawing/2014/main" id="{30B6FEFD-701F-5246-9D1A-F22CD632C54D}"/>
              </a:ext>
            </a:extLst>
          </p:cNvPr>
          <p:cNvGraphicFramePr/>
          <p:nvPr>
            <p:extLst>
              <p:ext uri="{D42A27DB-BD31-4B8C-83A1-F6EECF244321}">
                <p14:modId xmlns:p14="http://schemas.microsoft.com/office/powerpoint/2010/main" val="3031318238"/>
              </p:ext>
            </p:extLst>
          </p:nvPr>
        </p:nvGraphicFramePr>
        <p:xfrm>
          <a:off x="571548" y="1181100"/>
          <a:ext cx="11010852" cy="55215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5300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4" y="157271"/>
            <a:ext cx="11139055" cy="707886"/>
          </a:xfrm>
          <a:prstGeom prst="rect">
            <a:avLst/>
          </a:prstGeom>
          <a:noFill/>
        </p:spPr>
        <p:txBody>
          <a:bodyPr wrap="square" rtlCol="0">
            <a:spAutoFit/>
          </a:bodyPr>
          <a:lstStyle/>
          <a:p>
            <a:pPr algn="ctr"/>
            <a:r>
              <a:rPr lang="es-CL" sz="4000" b="1" dirty="0"/>
              <a:t>ENFOQUES MODERNOS DE ADMINISTRACIÓN</a:t>
            </a:r>
          </a:p>
        </p:txBody>
      </p:sp>
      <p:graphicFrame>
        <p:nvGraphicFramePr>
          <p:cNvPr id="2" name="Diagrama 1">
            <a:extLst>
              <a:ext uri="{FF2B5EF4-FFF2-40B4-BE49-F238E27FC236}">
                <a16:creationId xmlns:a16="http://schemas.microsoft.com/office/drawing/2014/main" id="{6EC1DC39-B1F6-C843-8C49-44FAC5CF9145}"/>
              </a:ext>
            </a:extLst>
          </p:cNvPr>
          <p:cNvGraphicFramePr/>
          <p:nvPr>
            <p:extLst>
              <p:ext uri="{D42A27DB-BD31-4B8C-83A1-F6EECF244321}">
                <p14:modId xmlns:p14="http://schemas.microsoft.com/office/powerpoint/2010/main" val="2540182640"/>
              </p:ext>
            </p:extLst>
          </p:nvPr>
        </p:nvGraphicFramePr>
        <p:xfrm>
          <a:off x="128016" y="1170603"/>
          <a:ext cx="1186891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a:extLst>
              <a:ext uri="{FF2B5EF4-FFF2-40B4-BE49-F238E27FC236}">
                <a16:creationId xmlns:a16="http://schemas.microsoft.com/office/drawing/2014/main" id="{90D30FE1-326F-4B40-B615-856CA8D05E20}"/>
              </a:ext>
            </a:extLst>
          </p:cNvPr>
          <p:cNvSpPr txBox="1"/>
          <p:nvPr/>
        </p:nvSpPr>
        <p:spPr>
          <a:xfrm>
            <a:off x="419789" y="1773537"/>
            <a:ext cx="11139055" cy="923330"/>
          </a:xfrm>
          <a:prstGeom prst="rect">
            <a:avLst/>
          </a:prstGeom>
          <a:solidFill>
            <a:srgbClr val="0070C0"/>
          </a:solidFill>
        </p:spPr>
        <p:txBody>
          <a:bodyPr wrap="square" rtlCol="0">
            <a:spAutoFit/>
          </a:bodyPr>
          <a:lstStyle/>
          <a:p>
            <a:pPr algn="just" fontAlgn="b"/>
            <a:r>
              <a:rPr lang="es-ES" dirty="0"/>
              <a:t>Se centró en la </a:t>
            </a:r>
            <a:r>
              <a:rPr lang="es-ES" u="sng" dirty="0"/>
              <a:t>toma de decisiones gerenciales</a:t>
            </a:r>
            <a:r>
              <a:rPr lang="es-ES" dirty="0"/>
              <a:t>. Este enfoque también se conoce como enfoque de la ciencia de Administración. Fue desarrollado durante la Segunda Guerra Mundial para encontrar los problemas de la guerra. El enfoque cuantitativo puede estudiarse en tres áreas, que son:</a:t>
            </a:r>
            <a:endParaRPr lang="es-CL" b="1" dirty="0"/>
          </a:p>
        </p:txBody>
      </p:sp>
      <p:sp>
        <p:nvSpPr>
          <p:cNvPr id="3" name="Pentágono 2">
            <a:extLst>
              <a:ext uri="{FF2B5EF4-FFF2-40B4-BE49-F238E27FC236}">
                <a16:creationId xmlns:a16="http://schemas.microsoft.com/office/drawing/2014/main" id="{DF849F96-DABC-7144-8580-F8103554EFEC}"/>
              </a:ext>
            </a:extLst>
          </p:cNvPr>
          <p:cNvSpPr/>
          <p:nvPr/>
        </p:nvSpPr>
        <p:spPr>
          <a:xfrm>
            <a:off x="3168392" y="865157"/>
            <a:ext cx="5641848" cy="704088"/>
          </a:xfrm>
          <a:prstGeom prst="homePlat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s-CL" sz="3200" b="1" dirty="0"/>
              <a:t>ENFOQUE CUANTITATIVO</a:t>
            </a:r>
          </a:p>
        </p:txBody>
      </p:sp>
      <p:sp>
        <p:nvSpPr>
          <p:cNvPr id="7" name="CuadroTexto 6">
            <a:extLst>
              <a:ext uri="{FF2B5EF4-FFF2-40B4-BE49-F238E27FC236}">
                <a16:creationId xmlns:a16="http://schemas.microsoft.com/office/drawing/2014/main" id="{B59FC76D-D9D4-514A-A85F-461D8291A42F}"/>
              </a:ext>
            </a:extLst>
          </p:cNvPr>
          <p:cNvSpPr txBox="1"/>
          <p:nvPr/>
        </p:nvSpPr>
        <p:spPr>
          <a:xfrm>
            <a:off x="419789" y="2845488"/>
            <a:ext cx="11139055" cy="1200329"/>
          </a:xfrm>
          <a:prstGeom prst="rect">
            <a:avLst/>
          </a:prstGeom>
          <a:solidFill>
            <a:srgbClr val="0070C0"/>
          </a:solidFill>
        </p:spPr>
        <p:txBody>
          <a:bodyPr wrap="square" rtlCol="0">
            <a:spAutoFit/>
          </a:bodyPr>
          <a:lstStyle/>
          <a:p>
            <a:pPr algn="just" fontAlgn="b"/>
            <a:r>
              <a:rPr lang="es-ES" sz="2400" b="1" u="sng" dirty="0">
                <a:solidFill>
                  <a:srgbClr val="FFFF00"/>
                </a:solidFill>
              </a:rPr>
              <a:t>Investigación de Operaciones</a:t>
            </a:r>
            <a:r>
              <a:rPr lang="es-ES" sz="2400" b="1" dirty="0">
                <a:solidFill>
                  <a:srgbClr val="FFFF00"/>
                </a:solidFill>
              </a:rPr>
              <a:t>: E</a:t>
            </a:r>
            <a:r>
              <a:rPr lang="es-ES" sz="2400" dirty="0">
                <a:solidFill>
                  <a:srgbClr val="FFFF00"/>
                </a:solidFill>
              </a:rPr>
              <a:t>s una disciplina que establece un énfasis en mejorar la efectividad de las decisiones de Administración mediante el uso de técnicas analíticas avanzadas.</a:t>
            </a:r>
            <a:endParaRPr lang="es-CL" sz="2400" b="1" dirty="0">
              <a:solidFill>
                <a:srgbClr val="FFFF00"/>
              </a:solidFill>
            </a:endParaRPr>
          </a:p>
        </p:txBody>
      </p:sp>
      <p:sp>
        <p:nvSpPr>
          <p:cNvPr id="8" name="CuadroTexto 7">
            <a:extLst>
              <a:ext uri="{FF2B5EF4-FFF2-40B4-BE49-F238E27FC236}">
                <a16:creationId xmlns:a16="http://schemas.microsoft.com/office/drawing/2014/main" id="{9CC9A83C-1EA0-D44F-8529-B10D3F4D2044}"/>
              </a:ext>
            </a:extLst>
          </p:cNvPr>
          <p:cNvSpPr txBox="1"/>
          <p:nvPr/>
        </p:nvSpPr>
        <p:spPr>
          <a:xfrm>
            <a:off x="419789" y="4192639"/>
            <a:ext cx="11139055" cy="1200329"/>
          </a:xfrm>
          <a:prstGeom prst="rect">
            <a:avLst/>
          </a:prstGeom>
          <a:solidFill>
            <a:srgbClr val="0070C0"/>
          </a:solidFill>
        </p:spPr>
        <p:txBody>
          <a:bodyPr wrap="square" rtlCol="0">
            <a:spAutoFit/>
          </a:bodyPr>
          <a:lstStyle/>
          <a:p>
            <a:pPr algn="just" fontAlgn="b"/>
            <a:r>
              <a:rPr lang="es-ES" sz="2400" b="1" u="sng" dirty="0">
                <a:solidFill>
                  <a:srgbClr val="FFFF00"/>
                </a:solidFill>
              </a:rPr>
              <a:t>Gestión de Operaciones</a:t>
            </a:r>
            <a:r>
              <a:rPr lang="es-ES" sz="2400" b="1" dirty="0">
                <a:solidFill>
                  <a:srgbClr val="FFFF00"/>
                </a:solidFill>
              </a:rPr>
              <a:t>: E</a:t>
            </a:r>
            <a:r>
              <a:rPr lang="es-ES" sz="2400" dirty="0">
                <a:solidFill>
                  <a:srgbClr val="FFFF00"/>
                </a:solidFill>
              </a:rPr>
              <a:t>s un área de Administración que implica supervisar y controlar el proceso de producción. Para esto, se utilizan varias técnicas, como el análisis de inventario, el control estadístico de calidad y la creación de redes.</a:t>
            </a:r>
            <a:endParaRPr lang="es-CL" sz="2400" b="1" dirty="0">
              <a:solidFill>
                <a:srgbClr val="FFFF00"/>
              </a:solidFill>
            </a:endParaRPr>
          </a:p>
        </p:txBody>
      </p:sp>
      <p:sp>
        <p:nvSpPr>
          <p:cNvPr id="9" name="CuadroTexto 8">
            <a:extLst>
              <a:ext uri="{FF2B5EF4-FFF2-40B4-BE49-F238E27FC236}">
                <a16:creationId xmlns:a16="http://schemas.microsoft.com/office/drawing/2014/main" id="{24FDE610-89D8-C045-9429-7CFD1EC9505D}"/>
              </a:ext>
            </a:extLst>
          </p:cNvPr>
          <p:cNvSpPr txBox="1"/>
          <p:nvPr/>
        </p:nvSpPr>
        <p:spPr>
          <a:xfrm>
            <a:off x="419789" y="5535763"/>
            <a:ext cx="11139055" cy="1200329"/>
          </a:xfrm>
          <a:prstGeom prst="rect">
            <a:avLst/>
          </a:prstGeom>
          <a:solidFill>
            <a:srgbClr val="0070C0"/>
          </a:solidFill>
        </p:spPr>
        <p:txBody>
          <a:bodyPr wrap="square" rtlCol="0">
            <a:spAutoFit/>
          </a:bodyPr>
          <a:lstStyle/>
          <a:p>
            <a:pPr algn="just" fontAlgn="b"/>
            <a:r>
              <a:rPr lang="es-ES" sz="2400" b="1" u="sng" dirty="0">
                <a:solidFill>
                  <a:srgbClr val="FFFF00"/>
                </a:solidFill>
              </a:rPr>
              <a:t>Sistema de información de Administración</a:t>
            </a:r>
            <a:r>
              <a:rPr lang="es-ES" sz="2400" b="1" dirty="0">
                <a:solidFill>
                  <a:srgbClr val="FFFF00"/>
                </a:solidFill>
              </a:rPr>
              <a:t>: </a:t>
            </a:r>
            <a:r>
              <a:rPr lang="es-ES" sz="2400" dirty="0">
                <a:solidFill>
                  <a:srgbClr val="FFFF00"/>
                </a:solidFill>
              </a:rPr>
              <a:t>Sistema de Administración informatizado que se utiliza para proporcionar la información requerida por las organizaciones para su Administración eficaz.</a:t>
            </a:r>
            <a:endParaRPr lang="es-CL" sz="2400" b="1" dirty="0">
              <a:solidFill>
                <a:srgbClr val="FFFF00"/>
              </a:solidFill>
            </a:endParaRPr>
          </a:p>
        </p:txBody>
      </p:sp>
    </p:spTree>
    <p:extLst>
      <p:ext uri="{BB962C8B-B14F-4D97-AF65-F5344CB8AC3E}">
        <p14:creationId xmlns:p14="http://schemas.microsoft.com/office/powerpoint/2010/main" val="4143649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4" y="157271"/>
            <a:ext cx="11139055" cy="707886"/>
          </a:xfrm>
          <a:prstGeom prst="rect">
            <a:avLst/>
          </a:prstGeom>
          <a:noFill/>
        </p:spPr>
        <p:txBody>
          <a:bodyPr wrap="square" rtlCol="0">
            <a:spAutoFit/>
          </a:bodyPr>
          <a:lstStyle/>
          <a:p>
            <a:pPr algn="ctr"/>
            <a:r>
              <a:rPr lang="es-CL" sz="4000" b="1" dirty="0"/>
              <a:t>ENFOQUES MODERNOS DE ADMINISTRACIÓN</a:t>
            </a:r>
          </a:p>
        </p:txBody>
      </p:sp>
      <p:graphicFrame>
        <p:nvGraphicFramePr>
          <p:cNvPr id="2" name="Diagrama 1">
            <a:extLst>
              <a:ext uri="{FF2B5EF4-FFF2-40B4-BE49-F238E27FC236}">
                <a16:creationId xmlns:a16="http://schemas.microsoft.com/office/drawing/2014/main" id="{6EC1DC39-B1F6-C843-8C49-44FAC5CF9145}"/>
              </a:ext>
            </a:extLst>
          </p:cNvPr>
          <p:cNvGraphicFramePr/>
          <p:nvPr>
            <p:extLst/>
          </p:nvPr>
        </p:nvGraphicFramePr>
        <p:xfrm>
          <a:off x="128016" y="1170603"/>
          <a:ext cx="1186891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a:extLst>
              <a:ext uri="{FF2B5EF4-FFF2-40B4-BE49-F238E27FC236}">
                <a16:creationId xmlns:a16="http://schemas.microsoft.com/office/drawing/2014/main" id="{90D30FE1-326F-4B40-B615-856CA8D05E20}"/>
              </a:ext>
            </a:extLst>
          </p:cNvPr>
          <p:cNvSpPr txBox="1"/>
          <p:nvPr/>
        </p:nvSpPr>
        <p:spPr>
          <a:xfrm>
            <a:off x="419788" y="2307184"/>
            <a:ext cx="11139055" cy="923330"/>
          </a:xfrm>
          <a:prstGeom prst="rect">
            <a:avLst/>
          </a:prstGeom>
          <a:solidFill>
            <a:srgbClr val="0070C0"/>
          </a:solidFill>
        </p:spPr>
        <p:txBody>
          <a:bodyPr wrap="square" rtlCol="0">
            <a:spAutoFit/>
          </a:bodyPr>
          <a:lstStyle/>
          <a:p>
            <a:pPr algn="just" fontAlgn="b"/>
            <a:r>
              <a:rPr lang="es-ES" dirty="0"/>
              <a:t>Se desarrolló a fines de la década de 1960 con el objeto de proporcionar un enfoque integrado para resolver problemas de Administración. De acuerdo con este enfoque, un sistema se puede definir como un conjunto de componentes que interactúan regularmente o son interdependientes, formando así una sola unidad. </a:t>
            </a:r>
            <a:endParaRPr lang="es-CL" b="1" dirty="0"/>
          </a:p>
        </p:txBody>
      </p:sp>
      <p:sp>
        <p:nvSpPr>
          <p:cNvPr id="3" name="Pentágono 2">
            <a:extLst>
              <a:ext uri="{FF2B5EF4-FFF2-40B4-BE49-F238E27FC236}">
                <a16:creationId xmlns:a16="http://schemas.microsoft.com/office/drawing/2014/main" id="{DF849F96-DABC-7144-8580-F8103554EFEC}"/>
              </a:ext>
            </a:extLst>
          </p:cNvPr>
          <p:cNvSpPr/>
          <p:nvPr/>
        </p:nvSpPr>
        <p:spPr>
          <a:xfrm>
            <a:off x="3168391" y="1106933"/>
            <a:ext cx="5641848" cy="704088"/>
          </a:xfrm>
          <a:prstGeom prst="homePlat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s-CL" sz="3200" b="1" dirty="0"/>
              <a:t>ENFOQUE SISTÉMICO</a:t>
            </a:r>
          </a:p>
        </p:txBody>
      </p:sp>
      <p:sp>
        <p:nvSpPr>
          <p:cNvPr id="8" name="CuadroTexto 7">
            <a:extLst>
              <a:ext uri="{FF2B5EF4-FFF2-40B4-BE49-F238E27FC236}">
                <a16:creationId xmlns:a16="http://schemas.microsoft.com/office/drawing/2014/main" id="{9CC9A83C-1EA0-D44F-8529-B10D3F4D2044}"/>
              </a:ext>
            </a:extLst>
          </p:cNvPr>
          <p:cNvSpPr txBox="1"/>
          <p:nvPr/>
        </p:nvSpPr>
        <p:spPr>
          <a:xfrm>
            <a:off x="492943" y="3802071"/>
            <a:ext cx="11139055" cy="1938992"/>
          </a:xfrm>
          <a:prstGeom prst="rect">
            <a:avLst/>
          </a:prstGeom>
          <a:solidFill>
            <a:srgbClr val="0070C0"/>
          </a:solidFill>
        </p:spPr>
        <p:txBody>
          <a:bodyPr wrap="square" rtlCol="0">
            <a:spAutoFit/>
          </a:bodyPr>
          <a:lstStyle/>
          <a:p>
            <a:pPr marL="342900" indent="-342900" algn="just" fontAlgn="b">
              <a:buFont typeface="Arial" panose="020B0604020202020204" pitchFamily="34" charset="0"/>
              <a:buChar char="•"/>
            </a:pPr>
            <a:r>
              <a:rPr lang="es-CL" sz="2400" dirty="0">
                <a:solidFill>
                  <a:srgbClr val="FFFF00"/>
                </a:solidFill>
              </a:rPr>
              <a:t>Todas y cada una de las partes de un sistema deben ser completamente compatibles para poder analizarlo. </a:t>
            </a:r>
          </a:p>
          <a:p>
            <a:pPr marL="342900" indent="-342900" algn="just" fontAlgn="b">
              <a:buFont typeface="Arial" panose="020B0604020202020204" pitchFamily="34" charset="0"/>
              <a:buChar char="•"/>
            </a:pPr>
            <a:r>
              <a:rPr lang="es-CL" sz="2400" dirty="0">
                <a:solidFill>
                  <a:srgbClr val="FFFF00"/>
                </a:solidFill>
              </a:rPr>
              <a:t>Un sistema siempre tiene límites para definir su comienzo y finalización. </a:t>
            </a:r>
          </a:p>
          <a:p>
            <a:pPr marL="342900" indent="-342900" algn="just" fontAlgn="b">
              <a:buFont typeface="Arial" panose="020B0604020202020204" pitchFamily="34" charset="0"/>
              <a:buChar char="•"/>
            </a:pPr>
            <a:r>
              <a:rPr lang="es-CL" sz="2400" dirty="0">
                <a:solidFill>
                  <a:srgbClr val="FFFF00"/>
                </a:solidFill>
              </a:rPr>
              <a:t>Todos los sistemas se han desarrollado para lograr un objetivo específico. </a:t>
            </a:r>
          </a:p>
          <a:p>
            <a:pPr marL="342900" indent="-342900" algn="just" fontAlgn="b">
              <a:buFont typeface="Arial" panose="020B0604020202020204" pitchFamily="34" charset="0"/>
              <a:buChar char="•"/>
            </a:pPr>
            <a:r>
              <a:rPr lang="es-CL" sz="2400" dirty="0">
                <a:solidFill>
                  <a:srgbClr val="FFFF00"/>
                </a:solidFill>
              </a:rPr>
              <a:t>Ningún sistema puede existir de forma aislada.</a:t>
            </a:r>
          </a:p>
        </p:txBody>
      </p:sp>
    </p:spTree>
    <p:extLst>
      <p:ext uri="{BB962C8B-B14F-4D97-AF65-F5344CB8AC3E}">
        <p14:creationId xmlns:p14="http://schemas.microsoft.com/office/powerpoint/2010/main" val="3368748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4" y="157271"/>
            <a:ext cx="11139055" cy="707886"/>
          </a:xfrm>
          <a:prstGeom prst="rect">
            <a:avLst/>
          </a:prstGeom>
          <a:noFill/>
        </p:spPr>
        <p:txBody>
          <a:bodyPr wrap="square" rtlCol="0">
            <a:spAutoFit/>
          </a:bodyPr>
          <a:lstStyle/>
          <a:p>
            <a:pPr algn="ctr"/>
            <a:r>
              <a:rPr lang="es-CL" sz="4000" b="1" dirty="0"/>
              <a:t>ENFOQUES MODERNOS DE ADMINISTRACIÓN</a:t>
            </a:r>
          </a:p>
        </p:txBody>
      </p:sp>
      <p:graphicFrame>
        <p:nvGraphicFramePr>
          <p:cNvPr id="2" name="Diagrama 1">
            <a:extLst>
              <a:ext uri="{FF2B5EF4-FFF2-40B4-BE49-F238E27FC236}">
                <a16:creationId xmlns:a16="http://schemas.microsoft.com/office/drawing/2014/main" id="{6EC1DC39-B1F6-C843-8C49-44FAC5CF9145}"/>
              </a:ext>
            </a:extLst>
          </p:cNvPr>
          <p:cNvGraphicFramePr/>
          <p:nvPr>
            <p:extLst/>
          </p:nvPr>
        </p:nvGraphicFramePr>
        <p:xfrm>
          <a:off x="128016" y="1170603"/>
          <a:ext cx="1186891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a:extLst>
              <a:ext uri="{FF2B5EF4-FFF2-40B4-BE49-F238E27FC236}">
                <a16:creationId xmlns:a16="http://schemas.microsoft.com/office/drawing/2014/main" id="{90D30FE1-326F-4B40-B615-856CA8D05E20}"/>
              </a:ext>
            </a:extLst>
          </p:cNvPr>
          <p:cNvSpPr txBox="1"/>
          <p:nvPr/>
        </p:nvSpPr>
        <p:spPr>
          <a:xfrm>
            <a:off x="492943" y="2269606"/>
            <a:ext cx="11139055" cy="1200329"/>
          </a:xfrm>
          <a:prstGeom prst="rect">
            <a:avLst/>
          </a:prstGeom>
          <a:solidFill>
            <a:srgbClr val="0070C0"/>
          </a:solidFill>
        </p:spPr>
        <p:txBody>
          <a:bodyPr wrap="square" rtlCol="0">
            <a:spAutoFit/>
          </a:bodyPr>
          <a:lstStyle/>
          <a:p>
            <a:pPr algn="just" fontAlgn="b"/>
            <a:r>
              <a:rPr lang="es-ES" dirty="0"/>
              <a:t>Se conoce como enfoque situacional con respecto a los problemas de la organización con el análisis de sus condiciones y entorno. Según este enfoque, no existe un conjunto único de reglas que sea aplicable para resolver todo tipo de problemas en las organizaciones. Por lo tanto, los gerentes deben analizar cada problema y varios aspectos asociados con él, y definir diferentes formas de resolver el problema.</a:t>
            </a:r>
            <a:endParaRPr lang="es-CL" b="1" dirty="0"/>
          </a:p>
        </p:txBody>
      </p:sp>
      <p:sp>
        <p:nvSpPr>
          <p:cNvPr id="3" name="Pentágono 2">
            <a:extLst>
              <a:ext uri="{FF2B5EF4-FFF2-40B4-BE49-F238E27FC236}">
                <a16:creationId xmlns:a16="http://schemas.microsoft.com/office/drawing/2014/main" id="{DF849F96-DABC-7144-8580-F8103554EFEC}"/>
              </a:ext>
            </a:extLst>
          </p:cNvPr>
          <p:cNvSpPr/>
          <p:nvPr/>
        </p:nvSpPr>
        <p:spPr>
          <a:xfrm>
            <a:off x="3241547" y="1130654"/>
            <a:ext cx="5641848" cy="704088"/>
          </a:xfrm>
          <a:prstGeom prst="homePlat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s-CL" sz="3200" b="1" dirty="0"/>
              <a:t>ENFOQUE CONTINGENCIAL</a:t>
            </a:r>
          </a:p>
        </p:txBody>
      </p:sp>
    </p:spTree>
    <p:extLst>
      <p:ext uri="{BB962C8B-B14F-4D97-AF65-F5344CB8AC3E}">
        <p14:creationId xmlns:p14="http://schemas.microsoft.com/office/powerpoint/2010/main" val="3191180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3" y="453729"/>
            <a:ext cx="11139055" cy="707886"/>
          </a:xfrm>
          <a:prstGeom prst="rect">
            <a:avLst/>
          </a:prstGeom>
          <a:noFill/>
        </p:spPr>
        <p:txBody>
          <a:bodyPr wrap="square" rtlCol="0">
            <a:spAutoFit/>
          </a:bodyPr>
          <a:lstStyle/>
          <a:p>
            <a:pPr algn="ctr"/>
            <a:r>
              <a:rPr lang="es-CL" sz="4000" b="1" dirty="0"/>
              <a:t>EVOLUCIÓN RECIENTE ADMINISTRACIÓN</a:t>
            </a:r>
          </a:p>
        </p:txBody>
      </p:sp>
      <p:sp>
        <p:nvSpPr>
          <p:cNvPr id="5" name="CuadroTexto 4">
            <a:extLst>
              <a:ext uri="{FF2B5EF4-FFF2-40B4-BE49-F238E27FC236}">
                <a16:creationId xmlns:a16="http://schemas.microsoft.com/office/drawing/2014/main" id="{90D30FE1-326F-4B40-B615-856CA8D05E20}"/>
              </a:ext>
            </a:extLst>
          </p:cNvPr>
          <p:cNvSpPr txBox="1"/>
          <p:nvPr/>
        </p:nvSpPr>
        <p:spPr>
          <a:xfrm>
            <a:off x="492943" y="1435423"/>
            <a:ext cx="11139055" cy="923330"/>
          </a:xfrm>
          <a:prstGeom prst="rect">
            <a:avLst/>
          </a:prstGeom>
          <a:solidFill>
            <a:srgbClr val="0070C0"/>
          </a:solidFill>
        </p:spPr>
        <p:txBody>
          <a:bodyPr wrap="square" rtlCol="0">
            <a:spAutoFit/>
          </a:bodyPr>
          <a:lstStyle/>
          <a:p>
            <a:pPr algn="just" fontAlgn="b"/>
            <a:r>
              <a:rPr lang="es-ES" dirty="0"/>
              <a:t>Hoy en día, las organizaciones necesitan mantenerse actualizadas con las últimas tendencias en el entorno empresarial para lidiar mejor con la competencia. Ha habido numerosos desarrollos en el campo de la Administración. Mencionaremos a continuación algunos de ellos, objeto tener una visión general:</a:t>
            </a:r>
            <a:endParaRPr lang="es-CL" b="1" dirty="0"/>
          </a:p>
        </p:txBody>
      </p:sp>
      <p:sp>
        <p:nvSpPr>
          <p:cNvPr id="10" name="CuadroTexto 9">
            <a:extLst>
              <a:ext uri="{FF2B5EF4-FFF2-40B4-BE49-F238E27FC236}">
                <a16:creationId xmlns:a16="http://schemas.microsoft.com/office/drawing/2014/main" id="{355DB599-38D6-F149-9353-C6A553A2036F}"/>
              </a:ext>
            </a:extLst>
          </p:cNvPr>
          <p:cNvSpPr txBox="1"/>
          <p:nvPr/>
        </p:nvSpPr>
        <p:spPr>
          <a:xfrm>
            <a:off x="492943" y="2906370"/>
            <a:ext cx="11139055" cy="3170099"/>
          </a:xfrm>
          <a:prstGeom prst="rect">
            <a:avLst/>
          </a:prstGeom>
          <a:solidFill>
            <a:srgbClr val="0070C0"/>
          </a:solidFill>
        </p:spPr>
        <p:txBody>
          <a:bodyPr wrap="square" rtlCol="0">
            <a:spAutoFit/>
          </a:bodyPr>
          <a:lstStyle/>
          <a:p>
            <a:pPr algn="just" fontAlgn="base"/>
            <a:r>
              <a:rPr lang="es-CL" sz="3200" dirty="0"/>
              <a:t>➡ “</a:t>
            </a:r>
            <a:r>
              <a:rPr lang="es-ES" sz="3200" b="1" u="sng" dirty="0"/>
              <a:t>JUST IN TIME” (JIT)</a:t>
            </a:r>
            <a:r>
              <a:rPr lang="es-ES" sz="3200" b="1" dirty="0"/>
              <a:t>:</a:t>
            </a:r>
            <a:endParaRPr lang="es-ES" sz="3200" dirty="0"/>
          </a:p>
          <a:p>
            <a:pPr marL="457200" indent="-457200" algn="just" fontAlgn="base">
              <a:buFont typeface="Arial" panose="020B0604020202020204" pitchFamily="34" charset="0"/>
              <a:buChar char="•"/>
            </a:pPr>
            <a:endParaRPr lang="es-ES" sz="2800" dirty="0"/>
          </a:p>
          <a:p>
            <a:pPr marL="457200" indent="-457200" algn="just" fontAlgn="base">
              <a:buFont typeface="Arial" panose="020B0604020202020204" pitchFamily="34" charset="0"/>
              <a:buChar char="•"/>
            </a:pPr>
            <a:r>
              <a:rPr lang="es-ES" sz="2800" dirty="0"/>
              <a:t>JIT es una filosofía de mejora continua, donde se identifican y eliminan los recursos no utilizados o desperdiciados. </a:t>
            </a:r>
          </a:p>
          <a:p>
            <a:pPr marL="457200" indent="-457200" algn="just" fontAlgn="base">
              <a:buFont typeface="Arial" panose="020B0604020202020204" pitchFamily="34" charset="0"/>
              <a:buChar char="•"/>
            </a:pPr>
            <a:r>
              <a:rPr lang="es-ES" sz="2800" dirty="0"/>
              <a:t>La técnica de JIT fue utilizada por primera vez por una organización estadounidense llamada Ford Motor Company, durante la década de 1920. </a:t>
            </a:r>
          </a:p>
        </p:txBody>
      </p:sp>
    </p:spTree>
    <p:extLst>
      <p:ext uri="{BB962C8B-B14F-4D97-AF65-F5344CB8AC3E}">
        <p14:creationId xmlns:p14="http://schemas.microsoft.com/office/powerpoint/2010/main" val="514243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4" y="633260"/>
            <a:ext cx="11139055" cy="707886"/>
          </a:xfrm>
          <a:prstGeom prst="rect">
            <a:avLst/>
          </a:prstGeom>
          <a:noFill/>
        </p:spPr>
        <p:txBody>
          <a:bodyPr wrap="square" rtlCol="0">
            <a:spAutoFit/>
          </a:bodyPr>
          <a:lstStyle/>
          <a:p>
            <a:pPr algn="ctr"/>
            <a:r>
              <a:rPr lang="es-CL" sz="4000" b="1" dirty="0"/>
              <a:t>EVOLUCIÓN RECIENTE ADMINISTRACIÓN</a:t>
            </a:r>
          </a:p>
        </p:txBody>
      </p:sp>
      <p:sp>
        <p:nvSpPr>
          <p:cNvPr id="10" name="CuadroTexto 9">
            <a:extLst>
              <a:ext uri="{FF2B5EF4-FFF2-40B4-BE49-F238E27FC236}">
                <a16:creationId xmlns:a16="http://schemas.microsoft.com/office/drawing/2014/main" id="{355DB599-38D6-F149-9353-C6A553A2036F}"/>
              </a:ext>
            </a:extLst>
          </p:cNvPr>
          <p:cNvSpPr txBox="1"/>
          <p:nvPr/>
        </p:nvSpPr>
        <p:spPr>
          <a:xfrm>
            <a:off x="492944" y="1929340"/>
            <a:ext cx="11139055" cy="4031873"/>
          </a:xfrm>
          <a:prstGeom prst="rect">
            <a:avLst/>
          </a:prstGeom>
          <a:solidFill>
            <a:srgbClr val="0070C0"/>
          </a:solidFill>
        </p:spPr>
        <p:txBody>
          <a:bodyPr wrap="square" rtlCol="0">
            <a:spAutoFit/>
          </a:bodyPr>
          <a:lstStyle/>
          <a:p>
            <a:pPr algn="just" fontAlgn="base"/>
            <a:r>
              <a:rPr lang="es-CL" sz="3200" dirty="0"/>
              <a:t>➡ “</a:t>
            </a:r>
            <a:r>
              <a:rPr lang="es-ES" sz="3200" b="1" u="sng" dirty="0"/>
              <a:t>JUST IN TIME” (JIT) (Cont.)</a:t>
            </a:r>
            <a:r>
              <a:rPr lang="es-ES" sz="3200" b="1" dirty="0"/>
              <a:t>:</a:t>
            </a:r>
          </a:p>
          <a:p>
            <a:pPr algn="just" fontAlgn="base"/>
            <a:endParaRPr lang="es-ES" sz="2800" dirty="0"/>
          </a:p>
          <a:p>
            <a:pPr marL="457200" indent="-457200" algn="just" fontAlgn="base">
              <a:buFont typeface="Arial" panose="020B0604020202020204" pitchFamily="34" charset="0"/>
              <a:buChar char="•"/>
            </a:pPr>
            <a:r>
              <a:rPr lang="es-ES" sz="2800" dirty="0"/>
              <a:t>Sin embargo, la técnica se conoce como innovación japonesa porque fue popularizada por Toyota Motor </a:t>
            </a:r>
            <a:r>
              <a:rPr lang="es-ES" sz="2800" dirty="0" err="1"/>
              <a:t>Corporation</a:t>
            </a:r>
            <a:r>
              <a:rPr lang="es-ES" sz="2800" dirty="0"/>
              <a:t> </a:t>
            </a:r>
            <a:r>
              <a:rPr lang="es-CL" sz="2800" dirty="0"/>
              <a:t>en 1954. </a:t>
            </a:r>
          </a:p>
          <a:p>
            <a:pPr marL="457200" indent="-457200" algn="just" fontAlgn="base">
              <a:buFont typeface="Arial" panose="020B0604020202020204" pitchFamily="34" charset="0"/>
              <a:buChar char="•"/>
            </a:pPr>
            <a:r>
              <a:rPr lang="es-CL" sz="2800" dirty="0"/>
              <a:t>JIT involucra diferentes disciplinas, como estadística, ingeniería industrial, gestión de producción y ciencias civiles. </a:t>
            </a:r>
          </a:p>
          <a:p>
            <a:pPr marL="457200" indent="-457200" algn="just" fontAlgn="base">
              <a:buFont typeface="Arial" panose="020B0604020202020204" pitchFamily="34" charset="0"/>
              <a:buChar char="•"/>
            </a:pPr>
            <a:r>
              <a:rPr lang="es-CL" sz="2800" dirty="0"/>
              <a:t>JIT también se considera un sistema de Administración de inventario en el que se eliminan todos los elementos de desecho que aumentan los costos.</a:t>
            </a:r>
          </a:p>
        </p:txBody>
      </p:sp>
    </p:spTree>
    <p:extLst>
      <p:ext uri="{BB962C8B-B14F-4D97-AF65-F5344CB8AC3E}">
        <p14:creationId xmlns:p14="http://schemas.microsoft.com/office/powerpoint/2010/main" val="143028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4" y="633260"/>
            <a:ext cx="11139055" cy="707886"/>
          </a:xfrm>
          <a:prstGeom prst="rect">
            <a:avLst/>
          </a:prstGeom>
          <a:noFill/>
        </p:spPr>
        <p:txBody>
          <a:bodyPr wrap="square" rtlCol="0">
            <a:spAutoFit/>
          </a:bodyPr>
          <a:lstStyle/>
          <a:p>
            <a:pPr algn="ctr"/>
            <a:r>
              <a:rPr lang="es-CL" sz="4000" b="1" dirty="0"/>
              <a:t>EVOLUCIÓN RECIENTE ADMINISTRACIÓN</a:t>
            </a:r>
          </a:p>
        </p:txBody>
      </p:sp>
      <p:sp>
        <p:nvSpPr>
          <p:cNvPr id="10" name="CuadroTexto 9">
            <a:extLst>
              <a:ext uri="{FF2B5EF4-FFF2-40B4-BE49-F238E27FC236}">
                <a16:creationId xmlns:a16="http://schemas.microsoft.com/office/drawing/2014/main" id="{355DB599-38D6-F149-9353-C6A553A2036F}"/>
              </a:ext>
            </a:extLst>
          </p:cNvPr>
          <p:cNvSpPr txBox="1"/>
          <p:nvPr/>
        </p:nvSpPr>
        <p:spPr>
          <a:xfrm>
            <a:off x="492944" y="1929340"/>
            <a:ext cx="11139055" cy="4031873"/>
          </a:xfrm>
          <a:prstGeom prst="rect">
            <a:avLst/>
          </a:prstGeom>
          <a:solidFill>
            <a:srgbClr val="0070C0"/>
          </a:solidFill>
        </p:spPr>
        <p:txBody>
          <a:bodyPr wrap="square" rtlCol="0">
            <a:spAutoFit/>
          </a:bodyPr>
          <a:lstStyle/>
          <a:p>
            <a:pPr algn="just" fontAlgn="base"/>
            <a:r>
              <a:rPr lang="es-CL" sz="3200" dirty="0"/>
              <a:t>➡ “</a:t>
            </a:r>
            <a:r>
              <a:rPr lang="es-ES" sz="3200" b="1" u="sng" dirty="0"/>
              <a:t>LEAN MANUFACTORING” </a:t>
            </a:r>
            <a:r>
              <a:rPr lang="es-ES" sz="3200" b="1" u="sng" dirty="0" err="1"/>
              <a:t>Ó</a:t>
            </a:r>
            <a:r>
              <a:rPr lang="es-ES" sz="3200" b="1" u="sng" dirty="0"/>
              <a:t> FABRICACIÓN AJUSTADA</a:t>
            </a:r>
            <a:r>
              <a:rPr lang="es-ES" sz="3200" b="1" dirty="0"/>
              <a:t>:</a:t>
            </a:r>
          </a:p>
          <a:p>
            <a:pPr algn="just" fontAlgn="base"/>
            <a:endParaRPr lang="es-ES" sz="2800" dirty="0"/>
          </a:p>
          <a:p>
            <a:pPr marL="457200" indent="-457200" algn="just" fontAlgn="base">
              <a:buFont typeface="Arial" panose="020B0604020202020204" pitchFamily="34" charset="0"/>
              <a:buChar char="•"/>
            </a:pPr>
            <a:r>
              <a:rPr lang="es-ES" sz="2800" dirty="0"/>
              <a:t>Es una filosofía de Administración que se basa en eliminar las actividades que no agregan ningún valor al producto final y encontrar eficiencias. </a:t>
            </a:r>
          </a:p>
          <a:p>
            <a:pPr marL="457200" indent="-457200" algn="just" fontAlgn="base">
              <a:buFont typeface="Arial" panose="020B0604020202020204" pitchFamily="34" charset="0"/>
              <a:buChar char="•"/>
            </a:pPr>
            <a:r>
              <a:rPr lang="es-ES" sz="2800" dirty="0"/>
              <a:t>En LEAN, la premisa "menos es mejor", es adoptada para producir bienes solo bajo demanda. La producción se basa en los requisitos del cliente y no en objetivos de cantidad, manteniendo el inventario al mínimo.</a:t>
            </a:r>
            <a:endParaRPr lang="es-CL" sz="2800" dirty="0"/>
          </a:p>
        </p:txBody>
      </p:sp>
    </p:spTree>
    <p:extLst>
      <p:ext uri="{BB962C8B-B14F-4D97-AF65-F5344CB8AC3E}">
        <p14:creationId xmlns:p14="http://schemas.microsoft.com/office/powerpoint/2010/main" val="3408647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3" y="320683"/>
            <a:ext cx="11139055" cy="707886"/>
          </a:xfrm>
          <a:prstGeom prst="rect">
            <a:avLst/>
          </a:prstGeom>
          <a:noFill/>
        </p:spPr>
        <p:txBody>
          <a:bodyPr wrap="square" rtlCol="0">
            <a:spAutoFit/>
          </a:bodyPr>
          <a:lstStyle/>
          <a:p>
            <a:pPr algn="ctr"/>
            <a:r>
              <a:rPr lang="es-CL" sz="4000" b="1" dirty="0"/>
              <a:t>EVOLUCIÓN RECIENTE ADMINISTRACIÓN</a:t>
            </a:r>
          </a:p>
        </p:txBody>
      </p:sp>
      <p:sp>
        <p:nvSpPr>
          <p:cNvPr id="10" name="CuadroTexto 9">
            <a:extLst>
              <a:ext uri="{FF2B5EF4-FFF2-40B4-BE49-F238E27FC236}">
                <a16:creationId xmlns:a16="http://schemas.microsoft.com/office/drawing/2014/main" id="{355DB599-38D6-F149-9353-C6A553A2036F}"/>
              </a:ext>
            </a:extLst>
          </p:cNvPr>
          <p:cNvSpPr txBox="1"/>
          <p:nvPr/>
        </p:nvSpPr>
        <p:spPr>
          <a:xfrm>
            <a:off x="492942" y="1070121"/>
            <a:ext cx="11139055" cy="1877437"/>
          </a:xfrm>
          <a:prstGeom prst="rect">
            <a:avLst/>
          </a:prstGeom>
          <a:solidFill>
            <a:srgbClr val="0070C0"/>
          </a:solidFill>
        </p:spPr>
        <p:txBody>
          <a:bodyPr wrap="square" rtlCol="0">
            <a:spAutoFit/>
          </a:bodyPr>
          <a:lstStyle/>
          <a:p>
            <a:pPr algn="just" fontAlgn="base"/>
            <a:r>
              <a:rPr lang="es-CL" sz="3200" dirty="0"/>
              <a:t>➡ </a:t>
            </a:r>
            <a:r>
              <a:rPr lang="es-CL" sz="3200" u="sng" dirty="0"/>
              <a:t>“</a:t>
            </a:r>
            <a:r>
              <a:rPr lang="es-ES" sz="3200" u="sng" dirty="0"/>
              <a:t>5 S”</a:t>
            </a:r>
            <a:r>
              <a:rPr lang="es-ES" sz="3200" b="1" dirty="0"/>
              <a:t>:</a:t>
            </a:r>
          </a:p>
          <a:p>
            <a:pPr marL="457200" indent="-457200" algn="just" fontAlgn="base">
              <a:buFont typeface="Arial" panose="020B0604020202020204" pitchFamily="34" charset="0"/>
              <a:buChar char="•"/>
            </a:pPr>
            <a:r>
              <a:rPr lang="es-ES" sz="2800" dirty="0"/>
              <a:t>Es una técnica de eliminación de residuos utilizada en organizaciones para demostrar la eficiencia de la producción. Esta técnica comprende palabras japonesas que comienzan con "S". Estas palabras son:</a:t>
            </a:r>
            <a:endParaRPr lang="es-CL" sz="2800" dirty="0"/>
          </a:p>
        </p:txBody>
      </p:sp>
      <p:sp>
        <p:nvSpPr>
          <p:cNvPr id="4" name="CuadroTexto 3">
            <a:extLst>
              <a:ext uri="{FF2B5EF4-FFF2-40B4-BE49-F238E27FC236}">
                <a16:creationId xmlns:a16="http://schemas.microsoft.com/office/drawing/2014/main" id="{2B9CB3B2-9B91-4640-B41A-1077B309F586}"/>
              </a:ext>
            </a:extLst>
          </p:cNvPr>
          <p:cNvSpPr txBox="1"/>
          <p:nvPr/>
        </p:nvSpPr>
        <p:spPr>
          <a:xfrm>
            <a:off x="492942" y="3365351"/>
            <a:ext cx="11139055" cy="3046988"/>
          </a:xfrm>
          <a:prstGeom prst="rect">
            <a:avLst/>
          </a:prstGeom>
          <a:solidFill>
            <a:srgbClr val="0070C0"/>
          </a:solidFill>
        </p:spPr>
        <p:txBody>
          <a:bodyPr wrap="square" rtlCol="0">
            <a:spAutoFit/>
          </a:bodyPr>
          <a:lstStyle/>
          <a:p>
            <a:pPr marL="342900" indent="-342900" algn="just" fontAlgn="b">
              <a:buFont typeface="Arial" panose="020B0604020202020204" pitchFamily="34" charset="0"/>
              <a:buChar char="•"/>
            </a:pPr>
            <a:r>
              <a:rPr lang="es-ES" sz="2400" b="1" u="sng" dirty="0" err="1">
                <a:solidFill>
                  <a:srgbClr val="FFFF00"/>
                </a:solidFill>
              </a:rPr>
              <a:t>Seiri</a:t>
            </a:r>
            <a:r>
              <a:rPr lang="es-ES" sz="2400" dirty="0">
                <a:solidFill>
                  <a:srgbClr val="FFFF00"/>
                </a:solidFill>
              </a:rPr>
              <a:t> (Ordenar): Se refiere a organizar el área de trabajo de tal manera que se eliminen todos los elementos innecesarios. El área de trabajo solo debe incluir aquellas herramientas, materiales e instrucciones que sean necesarias para la producción.</a:t>
            </a:r>
          </a:p>
          <a:p>
            <a:pPr marL="342900" indent="-342900" algn="just" fontAlgn="b">
              <a:buFont typeface="Arial" panose="020B0604020202020204" pitchFamily="34" charset="0"/>
              <a:buChar char="•"/>
            </a:pPr>
            <a:r>
              <a:rPr lang="es-CL" sz="2400" b="1" u="sng" dirty="0">
                <a:solidFill>
                  <a:srgbClr val="FFFF00"/>
                </a:solidFill>
              </a:rPr>
              <a:t>Seiton</a:t>
            </a:r>
            <a:r>
              <a:rPr lang="es-CL" sz="2400" b="1" dirty="0">
                <a:solidFill>
                  <a:srgbClr val="FFFF00"/>
                </a:solidFill>
              </a:rPr>
              <a:t> </a:t>
            </a:r>
            <a:r>
              <a:rPr lang="es-CL" sz="2400" dirty="0">
                <a:solidFill>
                  <a:srgbClr val="FFFF00"/>
                </a:solidFill>
              </a:rPr>
              <a:t>(Accesibilidad): Se refiere a organizar todos los elementos requeridos en un rango accesible para los usuarios. Todas las herramientas, instrucciones y suministros necesarios deben mantenerse en un lugar donde puedan ubicarse fácilmente y no se interrumpa el flujo de trabajo.</a:t>
            </a:r>
            <a:endParaRPr lang="es-ES" sz="2400" dirty="0">
              <a:solidFill>
                <a:srgbClr val="FFFF00"/>
              </a:solidFill>
            </a:endParaRPr>
          </a:p>
        </p:txBody>
      </p:sp>
    </p:spTree>
    <p:extLst>
      <p:ext uri="{BB962C8B-B14F-4D97-AF65-F5344CB8AC3E}">
        <p14:creationId xmlns:p14="http://schemas.microsoft.com/office/powerpoint/2010/main" val="317306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3" y="320683"/>
            <a:ext cx="11139055" cy="707886"/>
          </a:xfrm>
          <a:prstGeom prst="rect">
            <a:avLst/>
          </a:prstGeom>
          <a:noFill/>
        </p:spPr>
        <p:txBody>
          <a:bodyPr wrap="square" rtlCol="0">
            <a:spAutoFit/>
          </a:bodyPr>
          <a:lstStyle/>
          <a:p>
            <a:pPr algn="ctr"/>
            <a:r>
              <a:rPr lang="es-CL" sz="4000" b="1" dirty="0"/>
              <a:t>EVOLUCIÓN RECIENTE ADMINISTRACIÓN</a:t>
            </a:r>
          </a:p>
        </p:txBody>
      </p:sp>
      <p:sp>
        <p:nvSpPr>
          <p:cNvPr id="4" name="CuadroTexto 3">
            <a:extLst>
              <a:ext uri="{FF2B5EF4-FFF2-40B4-BE49-F238E27FC236}">
                <a16:creationId xmlns:a16="http://schemas.microsoft.com/office/drawing/2014/main" id="{2B9CB3B2-9B91-4640-B41A-1077B309F586}"/>
              </a:ext>
            </a:extLst>
          </p:cNvPr>
          <p:cNvSpPr txBox="1"/>
          <p:nvPr/>
        </p:nvSpPr>
        <p:spPr>
          <a:xfrm>
            <a:off x="492942" y="2263060"/>
            <a:ext cx="11139055" cy="2677656"/>
          </a:xfrm>
          <a:prstGeom prst="rect">
            <a:avLst/>
          </a:prstGeom>
          <a:solidFill>
            <a:srgbClr val="0070C0"/>
          </a:solidFill>
        </p:spPr>
        <p:txBody>
          <a:bodyPr wrap="square" rtlCol="0">
            <a:spAutoFit/>
          </a:bodyPr>
          <a:lstStyle/>
          <a:p>
            <a:pPr marL="342900" indent="-342900" algn="just" fontAlgn="b">
              <a:buFont typeface="Arial" panose="020B0604020202020204" pitchFamily="34" charset="0"/>
              <a:buChar char="•"/>
            </a:pPr>
            <a:r>
              <a:rPr lang="es-ES" sz="2400" b="1" u="sng" dirty="0" err="1">
                <a:solidFill>
                  <a:srgbClr val="FFFF00"/>
                </a:solidFill>
              </a:rPr>
              <a:t>Seiso</a:t>
            </a:r>
            <a:r>
              <a:rPr lang="es-ES" sz="2400" dirty="0">
                <a:solidFill>
                  <a:srgbClr val="FFFF00"/>
                </a:solidFill>
              </a:rPr>
              <a:t> (Brillo): se refiere a mantener limpias las máquinas, equipos y herramientas. Los artículos limpios facilitan el uso del área de trabajo a tiempo. </a:t>
            </a:r>
          </a:p>
          <a:p>
            <a:pPr marL="342900" indent="-342900" algn="just" fontAlgn="b">
              <a:buFont typeface="Arial" panose="020B0604020202020204" pitchFamily="34" charset="0"/>
              <a:buChar char="•"/>
            </a:pPr>
            <a:r>
              <a:rPr lang="es-ES" sz="2400" b="1" u="sng" dirty="0" err="1">
                <a:solidFill>
                  <a:srgbClr val="FFFF00"/>
                </a:solidFill>
              </a:rPr>
              <a:t>Seiketsu</a:t>
            </a:r>
            <a:r>
              <a:rPr lang="es-ES" sz="2400" dirty="0">
                <a:solidFill>
                  <a:srgbClr val="FFFF00"/>
                </a:solidFill>
              </a:rPr>
              <a:t> (Estandarizar): Se refiere a estandarizar las acciones para que sean similares en todas las estaciones de trabajo que se dedican al mismo tipo de trabajo. Esto ayuda a los empleados a completar sus trabajos con el mismo tipo de herramientas e instrucciones y evitar las posibilidades de confusión.</a:t>
            </a:r>
          </a:p>
          <a:p>
            <a:pPr marL="342900" indent="-342900" algn="just" fontAlgn="b">
              <a:buFont typeface="Arial" panose="020B0604020202020204" pitchFamily="34" charset="0"/>
              <a:buChar char="•"/>
            </a:pPr>
            <a:r>
              <a:rPr lang="es-CL" sz="2400" b="1" u="sng" dirty="0">
                <a:solidFill>
                  <a:srgbClr val="FFFF00"/>
                </a:solidFill>
              </a:rPr>
              <a:t>Shitsuke</a:t>
            </a:r>
            <a:r>
              <a:rPr lang="es-CL" sz="2400" dirty="0">
                <a:solidFill>
                  <a:srgbClr val="FFFF00"/>
                </a:solidFill>
              </a:rPr>
              <a:t> (Sostener): Se refiere a continuar el proceso de mejora.</a:t>
            </a:r>
            <a:endParaRPr lang="es-ES" sz="2400" dirty="0">
              <a:solidFill>
                <a:srgbClr val="FFFF00"/>
              </a:solidFill>
            </a:endParaRPr>
          </a:p>
        </p:txBody>
      </p:sp>
      <p:sp>
        <p:nvSpPr>
          <p:cNvPr id="5" name="CuadroTexto 4">
            <a:extLst>
              <a:ext uri="{FF2B5EF4-FFF2-40B4-BE49-F238E27FC236}">
                <a16:creationId xmlns:a16="http://schemas.microsoft.com/office/drawing/2014/main" id="{197DE5C5-038C-BA49-AFE7-FA32E269B6AD}"/>
              </a:ext>
            </a:extLst>
          </p:cNvPr>
          <p:cNvSpPr txBox="1"/>
          <p:nvPr/>
        </p:nvSpPr>
        <p:spPr>
          <a:xfrm>
            <a:off x="492942" y="1207940"/>
            <a:ext cx="11139055" cy="584775"/>
          </a:xfrm>
          <a:prstGeom prst="rect">
            <a:avLst/>
          </a:prstGeom>
          <a:solidFill>
            <a:srgbClr val="0070C0"/>
          </a:solidFill>
        </p:spPr>
        <p:txBody>
          <a:bodyPr wrap="square" rtlCol="0">
            <a:spAutoFit/>
          </a:bodyPr>
          <a:lstStyle/>
          <a:p>
            <a:pPr algn="just" fontAlgn="base"/>
            <a:r>
              <a:rPr lang="es-CL" sz="3200" dirty="0"/>
              <a:t>➡ </a:t>
            </a:r>
            <a:r>
              <a:rPr lang="es-CL" sz="3200" u="sng" dirty="0"/>
              <a:t>“</a:t>
            </a:r>
            <a:r>
              <a:rPr lang="es-ES" sz="3200" u="sng" dirty="0"/>
              <a:t>5 S” (Cont.)</a:t>
            </a:r>
            <a:r>
              <a:rPr lang="es-ES" sz="3200" b="1" dirty="0"/>
              <a:t>:</a:t>
            </a:r>
          </a:p>
        </p:txBody>
      </p:sp>
    </p:spTree>
    <p:extLst>
      <p:ext uri="{BB962C8B-B14F-4D97-AF65-F5344CB8AC3E}">
        <p14:creationId xmlns:p14="http://schemas.microsoft.com/office/powerpoint/2010/main" val="1381064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4" y="633260"/>
            <a:ext cx="11139055" cy="707886"/>
          </a:xfrm>
          <a:prstGeom prst="rect">
            <a:avLst/>
          </a:prstGeom>
          <a:noFill/>
        </p:spPr>
        <p:txBody>
          <a:bodyPr wrap="square" rtlCol="0">
            <a:spAutoFit/>
          </a:bodyPr>
          <a:lstStyle/>
          <a:p>
            <a:pPr algn="ctr"/>
            <a:r>
              <a:rPr lang="es-CL" sz="4000" b="1" dirty="0"/>
              <a:t>EVOLUCIÓN RECIENTE ADMINISTRACIÓN</a:t>
            </a:r>
          </a:p>
        </p:txBody>
      </p:sp>
      <p:sp>
        <p:nvSpPr>
          <p:cNvPr id="10" name="CuadroTexto 9">
            <a:extLst>
              <a:ext uri="{FF2B5EF4-FFF2-40B4-BE49-F238E27FC236}">
                <a16:creationId xmlns:a16="http://schemas.microsoft.com/office/drawing/2014/main" id="{355DB599-38D6-F149-9353-C6A553A2036F}"/>
              </a:ext>
            </a:extLst>
          </p:cNvPr>
          <p:cNvSpPr txBox="1"/>
          <p:nvPr/>
        </p:nvSpPr>
        <p:spPr>
          <a:xfrm>
            <a:off x="492944" y="1929340"/>
            <a:ext cx="11139055" cy="4462760"/>
          </a:xfrm>
          <a:prstGeom prst="rect">
            <a:avLst/>
          </a:prstGeom>
          <a:solidFill>
            <a:srgbClr val="0070C0"/>
          </a:solidFill>
        </p:spPr>
        <p:txBody>
          <a:bodyPr wrap="square" rtlCol="0">
            <a:spAutoFit/>
          </a:bodyPr>
          <a:lstStyle/>
          <a:p>
            <a:pPr algn="just" fontAlgn="base"/>
            <a:r>
              <a:rPr lang="es-CL" sz="3200" dirty="0"/>
              <a:t>➡ </a:t>
            </a:r>
            <a:r>
              <a:rPr lang="es-ES" sz="3200" u="sng" dirty="0"/>
              <a:t>Seis Sigma</a:t>
            </a:r>
            <a:r>
              <a:rPr lang="es-ES" sz="3200" dirty="0"/>
              <a:t>:</a:t>
            </a:r>
            <a:endParaRPr lang="es-ES" sz="3200" b="1" dirty="0"/>
          </a:p>
          <a:p>
            <a:pPr algn="just" fontAlgn="base"/>
            <a:endParaRPr lang="es-ES" sz="2800" dirty="0"/>
          </a:p>
          <a:p>
            <a:pPr marL="457200" indent="-457200" algn="just" fontAlgn="base">
              <a:buFont typeface="Arial" panose="020B0604020202020204" pitchFamily="34" charset="0"/>
              <a:buChar char="•"/>
            </a:pPr>
            <a:r>
              <a:rPr lang="es-ES" sz="2800" dirty="0"/>
              <a:t>Es una técnica que pone énfasis en medir la calidad para alcanzar la perfección. </a:t>
            </a:r>
          </a:p>
          <a:p>
            <a:pPr marL="457200" indent="-457200" algn="just" fontAlgn="base">
              <a:buFont typeface="Arial" panose="020B0604020202020204" pitchFamily="34" charset="0"/>
              <a:buChar char="•"/>
            </a:pPr>
            <a:r>
              <a:rPr lang="es-ES" sz="2800" dirty="0"/>
              <a:t>Se desarrolló en Motorola en 1986 para mejorar los procesos. </a:t>
            </a:r>
          </a:p>
          <a:p>
            <a:pPr marL="457200" indent="-457200" algn="just" fontAlgn="base">
              <a:buFont typeface="Arial" panose="020B0604020202020204" pitchFamily="34" charset="0"/>
              <a:buChar char="•"/>
            </a:pPr>
            <a:r>
              <a:rPr lang="es-ES" sz="2800" dirty="0"/>
              <a:t>Las organizaciones lo emplean para identificar y eliminar las causas o defectos en los procesos actuales y reducir las variaciones. </a:t>
            </a:r>
          </a:p>
          <a:p>
            <a:pPr marL="457200" indent="-457200" algn="just" fontAlgn="base">
              <a:buFont typeface="Arial" panose="020B0604020202020204" pitchFamily="34" charset="0"/>
              <a:buChar char="•"/>
            </a:pPr>
            <a:r>
              <a:rPr lang="es-ES" sz="2800" dirty="0"/>
              <a:t>En el proceso de Seis Sigma, se espera estadísticamente que el 99.99966% de los productos estén libres de defectos (3,4 componentes defectuosas / millón).</a:t>
            </a:r>
            <a:endParaRPr lang="es-CL" sz="2800" dirty="0"/>
          </a:p>
        </p:txBody>
      </p:sp>
    </p:spTree>
    <p:extLst>
      <p:ext uri="{BB962C8B-B14F-4D97-AF65-F5344CB8AC3E}">
        <p14:creationId xmlns:p14="http://schemas.microsoft.com/office/powerpoint/2010/main" val="970747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uadroTexto 37">
            <a:extLst>
              <a:ext uri="{FF2B5EF4-FFF2-40B4-BE49-F238E27FC236}">
                <a16:creationId xmlns:a16="http://schemas.microsoft.com/office/drawing/2014/main" id="{0632F158-2EFB-364F-BD30-CF9B3823BD67}"/>
              </a:ext>
            </a:extLst>
          </p:cNvPr>
          <p:cNvSpPr txBox="1"/>
          <p:nvPr/>
        </p:nvSpPr>
        <p:spPr>
          <a:xfrm>
            <a:off x="492944" y="633260"/>
            <a:ext cx="11139055" cy="707886"/>
          </a:xfrm>
          <a:prstGeom prst="rect">
            <a:avLst/>
          </a:prstGeom>
          <a:noFill/>
        </p:spPr>
        <p:txBody>
          <a:bodyPr wrap="square" rtlCol="0">
            <a:spAutoFit/>
          </a:bodyPr>
          <a:lstStyle/>
          <a:p>
            <a:pPr algn="ctr"/>
            <a:r>
              <a:rPr lang="es-CL" sz="4000" b="1" dirty="0"/>
              <a:t>EVOLUCIÓN RECIENTE ADMINISTRACIÓN</a:t>
            </a:r>
          </a:p>
        </p:txBody>
      </p:sp>
      <p:sp>
        <p:nvSpPr>
          <p:cNvPr id="10" name="CuadroTexto 9">
            <a:extLst>
              <a:ext uri="{FF2B5EF4-FFF2-40B4-BE49-F238E27FC236}">
                <a16:creationId xmlns:a16="http://schemas.microsoft.com/office/drawing/2014/main" id="{355DB599-38D6-F149-9353-C6A553A2036F}"/>
              </a:ext>
            </a:extLst>
          </p:cNvPr>
          <p:cNvSpPr txBox="1"/>
          <p:nvPr/>
        </p:nvSpPr>
        <p:spPr>
          <a:xfrm>
            <a:off x="492944" y="1929340"/>
            <a:ext cx="11139055" cy="4031873"/>
          </a:xfrm>
          <a:prstGeom prst="rect">
            <a:avLst/>
          </a:prstGeom>
          <a:solidFill>
            <a:srgbClr val="0070C0"/>
          </a:solidFill>
        </p:spPr>
        <p:txBody>
          <a:bodyPr wrap="square" rtlCol="0">
            <a:spAutoFit/>
          </a:bodyPr>
          <a:lstStyle/>
          <a:p>
            <a:pPr algn="just" fontAlgn="base"/>
            <a:r>
              <a:rPr lang="es-CL" sz="3200" dirty="0"/>
              <a:t>➡ “</a:t>
            </a:r>
            <a:r>
              <a:rPr lang="es-ES" sz="3200" u="sng" dirty="0" err="1"/>
              <a:t>Kaisen</a:t>
            </a:r>
            <a:r>
              <a:rPr lang="es-ES" sz="3200" u="sng" dirty="0"/>
              <a:t>” o Mejora Continua</a:t>
            </a:r>
            <a:r>
              <a:rPr lang="es-ES" sz="3200" dirty="0"/>
              <a:t>:</a:t>
            </a:r>
            <a:endParaRPr lang="es-ES" sz="3200" b="1" dirty="0"/>
          </a:p>
          <a:p>
            <a:pPr algn="just" fontAlgn="base"/>
            <a:endParaRPr lang="es-ES" sz="2800" dirty="0"/>
          </a:p>
          <a:p>
            <a:pPr marL="457200" indent="-457200" algn="just" fontAlgn="base">
              <a:buFont typeface="Arial" panose="020B0604020202020204" pitchFamily="34" charset="0"/>
              <a:buChar char="•"/>
            </a:pPr>
            <a:r>
              <a:rPr lang="es-ES" sz="2800" dirty="0"/>
              <a:t>Es una palabra japonesa que significa "mejora" o "cambiar para mejor".</a:t>
            </a:r>
          </a:p>
          <a:p>
            <a:pPr marL="457200" indent="-457200" algn="just" fontAlgn="base">
              <a:buFont typeface="Arial" panose="020B0604020202020204" pitchFamily="34" charset="0"/>
              <a:buChar char="•"/>
            </a:pPr>
            <a:r>
              <a:rPr lang="es-ES" sz="2800" dirty="0"/>
              <a:t>Puede describirse como una filosofía o práctica que enfatiza la mejora continua de los procesos en la ingeniería, la fabricación, y la Administración empresarial. </a:t>
            </a:r>
          </a:p>
          <a:p>
            <a:pPr marL="457200" indent="-457200" algn="just" fontAlgn="base">
              <a:buFont typeface="Arial" panose="020B0604020202020204" pitchFamily="34" charset="0"/>
              <a:buChar char="•"/>
            </a:pPr>
            <a:r>
              <a:rPr lang="es-ES" sz="2800" dirty="0"/>
              <a:t>Para implementar “</a:t>
            </a:r>
            <a:r>
              <a:rPr lang="es-ES" sz="2800" dirty="0" err="1"/>
              <a:t>Kaisen</a:t>
            </a:r>
            <a:r>
              <a:rPr lang="es-ES" sz="2800" dirty="0"/>
              <a:t>” con éxito, todos los empleados de la organización deben estar involucrados, desde la alta dirección hasta los trabajadores de nivel inferior.</a:t>
            </a:r>
            <a:endParaRPr lang="es-CL" sz="2800" dirty="0"/>
          </a:p>
        </p:txBody>
      </p:sp>
    </p:spTree>
    <p:extLst>
      <p:ext uri="{BB962C8B-B14F-4D97-AF65-F5344CB8AC3E}">
        <p14:creationId xmlns:p14="http://schemas.microsoft.com/office/powerpoint/2010/main" val="344396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10239C-1C2A-8345-9D80-2638B05B2BF2}"/>
              </a:ext>
            </a:extLst>
          </p:cNvPr>
          <p:cNvSpPr txBox="1"/>
          <p:nvPr/>
        </p:nvSpPr>
        <p:spPr>
          <a:xfrm>
            <a:off x="2129959" y="981887"/>
            <a:ext cx="8043333" cy="4708981"/>
          </a:xfrm>
          <a:prstGeom prst="rect">
            <a:avLst/>
          </a:prstGeom>
          <a:noFill/>
        </p:spPr>
        <p:txBody>
          <a:bodyPr wrap="square" rtlCol="0">
            <a:spAutoFit/>
          </a:bodyPr>
          <a:lstStyle/>
          <a:p>
            <a:pPr algn="ctr"/>
            <a:r>
              <a:rPr lang="es-CL" sz="6000" dirty="0"/>
              <a:t>ADMINISTRACIÓN</a:t>
            </a:r>
          </a:p>
          <a:p>
            <a:pPr algn="ctr"/>
            <a:r>
              <a:rPr lang="es-CL" sz="6000" dirty="0"/>
              <a:t>=</a:t>
            </a:r>
          </a:p>
          <a:p>
            <a:pPr algn="ctr"/>
            <a:r>
              <a:rPr lang="es-CL" sz="6000" dirty="0"/>
              <a:t>MANAGEMENT</a:t>
            </a:r>
          </a:p>
          <a:p>
            <a:pPr algn="ctr"/>
            <a:endParaRPr lang="es-CL" sz="6000" dirty="0"/>
          </a:p>
          <a:p>
            <a:pPr algn="ctr"/>
            <a:r>
              <a:rPr lang="es-CL" sz="6000" b="1" dirty="0">
                <a:solidFill>
                  <a:srgbClr val="FFFF00"/>
                </a:solidFill>
              </a:rPr>
              <a:t>INTRODUCCIÓN</a:t>
            </a:r>
          </a:p>
        </p:txBody>
      </p:sp>
    </p:spTree>
    <p:extLst>
      <p:ext uri="{BB962C8B-B14F-4D97-AF65-F5344CB8AC3E}">
        <p14:creationId xmlns:p14="http://schemas.microsoft.com/office/powerpoint/2010/main" val="10471213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3108</TotalTime>
  <Words>1366</Words>
  <Application>Microsoft Macintosh PowerPoint</Application>
  <PresentationFormat>Panorámica</PresentationFormat>
  <Paragraphs>83</Paragraphs>
  <Slides>16</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16</vt:i4>
      </vt:variant>
    </vt:vector>
  </HeadingPairs>
  <TitlesOfParts>
    <vt:vector size="20" baseType="lpstr">
      <vt:lpstr>Arial</vt:lpstr>
      <vt:lpstr>Calibri</vt:lpstr>
      <vt:lpstr>Calibri Light</vt:lpstr>
      <vt:lpstr>Celestial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CUC 1: 1 E “Náutica”  1.- Defina en sus palabras que entiende por buque.  2.- Mencione los tipos de buques Mercantes, e indique 3 ejemplos.  3.- Mencione los tipos de buques de guerra y de un ejemplo de cada tipo.    Tiempo: 5 minutos.  Buena suerte. </dc:title>
  <dc:creator>Usuario de Microsoft Office</dc:creator>
  <cp:lastModifiedBy>Usuario de Microsoft Office</cp:lastModifiedBy>
  <cp:revision>62</cp:revision>
  <dcterms:created xsi:type="dcterms:W3CDTF">2019-02-20T12:09:41Z</dcterms:created>
  <dcterms:modified xsi:type="dcterms:W3CDTF">2020-02-17T02:52:45Z</dcterms:modified>
</cp:coreProperties>
</file>