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2" r:id="rId4"/>
    <p:sldId id="334" r:id="rId5"/>
    <p:sldId id="335" r:id="rId6"/>
    <p:sldId id="336" r:id="rId7"/>
    <p:sldId id="337" r:id="rId8"/>
    <p:sldId id="338" r:id="rId9"/>
    <p:sldId id="339" r:id="rId10"/>
    <p:sldId id="308" r:id="rId11"/>
    <p:sldId id="341" r:id="rId12"/>
    <p:sldId id="342" r:id="rId13"/>
    <p:sldId id="343" r:id="rId14"/>
    <p:sldId id="344" r:id="rId15"/>
    <p:sldId id="345" r:id="rId16"/>
    <p:sldId id="346" r:id="rId17"/>
    <p:sldId id="348" r:id="rId18"/>
    <p:sldId id="349" r:id="rId19"/>
    <p:sldId id="350" r:id="rId20"/>
    <p:sldId id="351" r:id="rId21"/>
    <p:sldId id="352" r:id="rId22"/>
    <p:sldId id="353" r:id="rId23"/>
    <p:sldId id="354" r:id="rId24"/>
    <p:sldId id="355" r:id="rId25"/>
    <p:sldId id="356" r:id="rId26"/>
    <p:sldId id="357" r:id="rId27"/>
    <p:sldId id="358" r:id="rId28"/>
    <p:sldId id="359" r:id="rId29"/>
    <p:sldId id="360" r:id="rId30"/>
    <p:sldId id="361" r:id="rId31"/>
    <p:sldId id="362" r:id="rId32"/>
    <p:sldId id="363" r:id="rId33"/>
    <p:sldId id="367" r:id="rId34"/>
    <p:sldId id="368" r:id="rId35"/>
    <p:sldId id="369" r:id="rId36"/>
    <p:sldId id="370" r:id="rId37"/>
    <p:sldId id="371" r:id="rId38"/>
    <p:sldId id="372" r:id="rId39"/>
    <p:sldId id="373" r:id="rId40"/>
    <p:sldId id="374" r:id="rId41"/>
    <p:sldId id="375" r:id="rId42"/>
    <p:sldId id="376" r:id="rId43"/>
    <p:sldId id="378" r:id="rId44"/>
    <p:sldId id="377" r:id="rId45"/>
    <p:sldId id="379" r:id="rId46"/>
    <p:sldId id="380" r:id="rId47"/>
    <p:sldId id="381" r:id="rId48"/>
    <p:sldId id="382" r:id="rId49"/>
    <p:sldId id="383" r:id="rId50"/>
    <p:sldId id="384" r:id="rId51"/>
    <p:sldId id="385" r:id="rId52"/>
    <p:sldId id="386" r:id="rId53"/>
    <p:sldId id="387" r:id="rId54"/>
    <p:sldId id="364" r:id="rId55"/>
    <p:sldId id="388" r:id="rId56"/>
    <p:sldId id="389" r:id="rId57"/>
    <p:sldId id="340" r:id="rId5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87663" autoAdjust="0"/>
  </p:normalViewPr>
  <p:slideViewPr>
    <p:cSldViewPr>
      <p:cViewPr varScale="1">
        <p:scale>
          <a:sx n="64" d="100"/>
          <a:sy n="64" d="100"/>
        </p:scale>
        <p:origin x="-1566" y="-102"/>
      </p:cViewPr>
      <p:guideLst>
        <p:guide orient="horz" pos="2160"/>
        <p:guide pos="2880"/>
      </p:guideLst>
    </p:cSldViewPr>
  </p:slideViewPr>
  <p:outlineViewPr>
    <p:cViewPr>
      <p:scale>
        <a:sx n="33" d="100"/>
        <a:sy n="33" d="100"/>
      </p:scale>
      <p:origin x="0" y="-4038"/>
    </p:cViewPr>
  </p:outlineViewPr>
  <p:notesTextViewPr>
    <p:cViewPr>
      <p:scale>
        <a:sx n="100" d="100"/>
        <a:sy n="100" d="100"/>
      </p:scale>
      <p:origin x="0" y="0"/>
    </p:cViewPr>
  </p:notesTextViewPr>
  <p:sorterViewPr>
    <p:cViewPr varScale="1">
      <p:scale>
        <a:sx n="1" d="1"/>
        <a:sy n="1" d="1"/>
      </p:scale>
      <p:origin x="0" y="96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30-05-2021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30-05-2021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30-05-2021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30-05-2021</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30-05-2021</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30-05-2021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30-05-2021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30-05-2021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30-05-2021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30-05-2021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30-05-2021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30-05-2021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lstStyle/>
          <a:p>
            <a:r>
              <a:rPr lang="es-CL" dirty="0" smtClean="0"/>
              <a:t>Unida </a:t>
            </a:r>
            <a:r>
              <a:rPr lang="es-CL" smtClean="0"/>
              <a:t>temática tres</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La contabilidad</a:t>
            </a:r>
            <a:r>
              <a:rPr lang="es-CL" dirty="0"/>
              <a:t> </a:t>
            </a:r>
            <a:r>
              <a:rPr lang="es-CL" dirty="0" smtClean="0"/>
              <a:t>de aCTIVOS</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endParaRPr lang="es-CL" dirty="0"/>
          </a:p>
          <a:p>
            <a:r>
              <a:rPr lang="es-CL" dirty="0" smtClean="0"/>
              <a:t>Se entiende por bienes del Activo </a:t>
            </a:r>
            <a:r>
              <a:rPr lang="es-CL" dirty="0"/>
              <a:t>F</a:t>
            </a:r>
            <a:r>
              <a:rPr lang="es-CL" dirty="0" smtClean="0"/>
              <a:t>ijo </a:t>
            </a:r>
            <a:r>
              <a:rPr lang="es-CL" dirty="0"/>
              <a:t>F</a:t>
            </a:r>
            <a:r>
              <a:rPr lang="es-CL" dirty="0" smtClean="0"/>
              <a:t>ísico , todos aquellos bienes que la  Empresa posee con la única finalidad de usarlos en la explotación social y sin ningún ánimo de venderlos o revenderlos. </a:t>
            </a:r>
          </a:p>
          <a:p>
            <a:r>
              <a:rPr lang="es-CL" dirty="0" smtClean="0"/>
              <a:t>Es el caso concreto de los bienes raíces. Maquinarias, instalaciones, muebles y vehículos de reparto, etc.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r>
              <a:rPr lang="es-CL" dirty="0" smtClean="0"/>
              <a:t>Muy en lo particular estos bienes , a medida que va transcurriendo el tiempo y como directa consecuencia  de su uso, van experimentando una disminución de su valor, lo que se traduce en una pérdida periódica para la Empresa, que conceptual y económicamente se conoce con el nombre de </a:t>
            </a:r>
            <a:r>
              <a:rPr lang="es-CL" b="1" u="sng" dirty="0" smtClean="0">
                <a:solidFill>
                  <a:srgbClr val="FF0000"/>
                </a:solidFill>
              </a:rPr>
              <a:t>Depreciación</a:t>
            </a:r>
            <a:r>
              <a:rPr lang="es-CL" dirty="0" smtClean="0"/>
              <a:t>.</a:t>
            </a:r>
            <a:endParaRPr lang="es-CL" dirty="0"/>
          </a:p>
        </p:txBody>
      </p:sp>
    </p:spTree>
    <p:extLst>
      <p:ext uri="{BB962C8B-B14F-4D97-AF65-F5344CB8AC3E}">
        <p14:creationId xmlns:p14="http://schemas.microsoft.com/office/powerpoint/2010/main" val="290782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r>
              <a:rPr lang="es-CL" dirty="0" smtClean="0"/>
              <a:t>En lo concreto la valorización del deterioro físico por uso , de por ejemplo una máquina, ocasiona en sí dificultades.</a:t>
            </a:r>
          </a:p>
          <a:p>
            <a:r>
              <a:rPr lang="es-CL" dirty="0" smtClean="0"/>
              <a:t> En países como el nuestro con desvalorización monetaria continua, los valores contables del bien cambian año tras año, como directa consecuencia de las revalorizaciones legales a que pueda verse sometido.</a:t>
            </a:r>
            <a:endParaRPr lang="es-CL" dirty="0"/>
          </a:p>
        </p:txBody>
      </p:sp>
    </p:spTree>
    <p:extLst>
      <p:ext uri="{BB962C8B-B14F-4D97-AF65-F5344CB8AC3E}">
        <p14:creationId xmlns:p14="http://schemas.microsoft.com/office/powerpoint/2010/main" val="34105754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Existencias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r>
              <a:rPr lang="es-CL" dirty="0" smtClean="0"/>
              <a:t>En consecuencia , cuando nos referimos a  disminución de valor, se trata nada menos de  aquella cifra que refleja el uso o desgaste del bien en el período, expresado en valores monetarios estables.</a:t>
            </a:r>
          </a:p>
        </p:txBody>
      </p:sp>
    </p:spTree>
    <p:extLst>
      <p:ext uri="{BB962C8B-B14F-4D97-AF65-F5344CB8AC3E}">
        <p14:creationId xmlns:p14="http://schemas.microsoft.com/office/powerpoint/2010/main" val="7882534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 </a:t>
            </a:r>
          </a:p>
          <a:p>
            <a:r>
              <a:rPr lang="es-CL" dirty="0" smtClean="0"/>
              <a:t>Entonces resulta pertinente concluir que , contablemente, la depreciación es la pérdida que sufre la Empresa, originada por la disminución del valor que experimenta el bien del  Activo Fijo Físico; como directa consecuencia del desgaste ocasionado por el correspondiente uso que de dichos bienes se hace.</a:t>
            </a:r>
          </a:p>
        </p:txBody>
      </p:sp>
    </p:spTree>
    <p:extLst>
      <p:ext uri="{BB962C8B-B14F-4D97-AF65-F5344CB8AC3E}">
        <p14:creationId xmlns:p14="http://schemas.microsoft.com/office/powerpoint/2010/main" val="18586265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¿Qué   es la Contabilidad de Activos ? </a:t>
            </a:r>
          </a:p>
          <a:p>
            <a:r>
              <a:rPr lang="es-CL" dirty="0" smtClean="0"/>
              <a:t>De la definición precedentemente expuesta resulta posible inferir el doble efecto producido por la depreciación.</a:t>
            </a:r>
          </a:p>
          <a:p>
            <a:r>
              <a:rPr lang="es-CL" dirty="0" smtClean="0"/>
              <a:t>Por un lado representa una pérdida para la Empresa, que debe ser representada en una cuenta deudora.</a:t>
            </a:r>
          </a:p>
          <a:p>
            <a:r>
              <a:rPr lang="es-CL" dirty="0" smtClean="0"/>
              <a:t>Y  por otra parte nos indica una disminución del valor de los bienes que componen el activo, lo que conlleva a crear una cuenta especial acreedora( pasivo).</a:t>
            </a:r>
          </a:p>
        </p:txBody>
      </p:sp>
    </p:spTree>
    <p:extLst>
      <p:ext uri="{BB962C8B-B14F-4D97-AF65-F5344CB8AC3E}">
        <p14:creationId xmlns:p14="http://schemas.microsoft.com/office/powerpoint/2010/main" val="2013347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El tratamiento contable de las depreciaciones.</a:t>
            </a:r>
          </a:p>
          <a:p>
            <a:r>
              <a:rPr lang="es-CL" dirty="0" smtClean="0"/>
              <a:t>En lo particular existen dos procedimientos contables para registrar las depreciaciones, a saber:</a:t>
            </a:r>
          </a:p>
          <a:p>
            <a:r>
              <a:rPr lang="es-CL" u="sng" dirty="0" smtClean="0"/>
              <a:t>A.- El </a:t>
            </a:r>
            <a:r>
              <a:rPr lang="es-CL" u="sng" dirty="0"/>
              <a:t>S</a:t>
            </a:r>
            <a:r>
              <a:rPr lang="es-CL" u="sng" dirty="0" smtClean="0"/>
              <a:t>istema Directo. </a:t>
            </a:r>
            <a:r>
              <a:rPr lang="es-CL" dirty="0" smtClean="0"/>
              <a:t>Como el efecto de la depreciación es una pérdida que se manifiesta en una disminución del valor del bien, este sistema consiste en cargar una </a:t>
            </a:r>
            <a:r>
              <a:rPr lang="es-CL" b="1" dirty="0" smtClean="0">
                <a:solidFill>
                  <a:srgbClr val="FF0000"/>
                </a:solidFill>
              </a:rPr>
              <a:t>cuenta de pérdidas denominada “ depreciaciones</a:t>
            </a:r>
            <a:r>
              <a:rPr lang="es-CL" dirty="0" smtClean="0">
                <a:solidFill>
                  <a:srgbClr val="FF0000"/>
                </a:solidFill>
              </a:rPr>
              <a:t>”</a:t>
            </a:r>
            <a:r>
              <a:rPr lang="es-CL" dirty="0" smtClean="0"/>
              <a:t>, y se procede a abonar( anotación al haber) en forma directa la respectiva cuenta  de activo que representa los bienes que se desea depreciar.</a:t>
            </a:r>
            <a:endParaRPr lang="es-CL" dirty="0"/>
          </a:p>
          <a:p>
            <a:endParaRPr lang="es-CL" dirty="0" smtClean="0"/>
          </a:p>
        </p:txBody>
      </p:sp>
    </p:spTree>
    <p:extLst>
      <p:ext uri="{BB962C8B-B14F-4D97-AF65-F5344CB8AC3E}">
        <p14:creationId xmlns:p14="http://schemas.microsoft.com/office/powerpoint/2010/main" val="3639376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smtClean="0">
                <a:latin typeface="Arial" pitchFamily="34" charset="0"/>
                <a:cs typeface="Arial" pitchFamily="34" charset="0"/>
              </a:rPr>
              <a:t>Método directo de depreciaciones  </a:t>
            </a:r>
            <a:endParaRPr lang="es-CL" dirty="0"/>
          </a:p>
        </p:txBody>
      </p:sp>
      <p:sp>
        <p:nvSpPr>
          <p:cNvPr id="3" name="Marcador de contenido 2"/>
          <p:cNvSpPr>
            <a:spLocks noGrp="1"/>
          </p:cNvSpPr>
          <p:nvPr>
            <p:ph sz="quarter" idx="1"/>
          </p:nvPr>
        </p:nvSpPr>
        <p:spPr>
          <a:xfrm>
            <a:off x="612648" y="908720"/>
            <a:ext cx="8153400" cy="5187280"/>
          </a:xfrm>
        </p:spPr>
        <p:txBody>
          <a:bodyPr/>
          <a:lstStyle/>
          <a:p>
            <a:endParaRPr lang="es-CL" dirty="0"/>
          </a:p>
          <a:p>
            <a:r>
              <a:rPr lang="es-CL" sz="1600" dirty="0"/>
              <a:t> </a:t>
            </a:r>
            <a:r>
              <a:rPr lang="es-CL" sz="1600" b="1" dirty="0" smtClean="0">
                <a:latin typeface="Arial" panose="020B0604020202020204" pitchFamily="34" charset="0"/>
                <a:cs typeface="Arial" panose="020B0604020202020204" pitchFamily="34" charset="0"/>
              </a:rPr>
              <a:t>Ejemplo : </a:t>
            </a:r>
            <a:r>
              <a:rPr lang="es-CL" sz="1600" dirty="0" smtClean="0">
                <a:latin typeface="Arial" panose="020B0604020202020204" pitchFamily="34" charset="0"/>
                <a:cs typeface="Arial" panose="020B0604020202020204" pitchFamily="34" charset="0"/>
              </a:rPr>
              <a:t> L a cuenta Maquinarias registra en el libro mayor, la suma de $ 100.000 ( 1), correspondiente a su valor de adquisición ( precio de compra neto).Suponiendo que la depreciación anual fuera un monto de $ 10.000, la contabilización sería la siguiente:</a:t>
            </a:r>
          </a:p>
          <a:p>
            <a:endParaRPr lang="es-CL" sz="1600" dirty="0"/>
          </a:p>
        </p:txBody>
      </p:sp>
      <p:graphicFrame>
        <p:nvGraphicFramePr>
          <p:cNvPr id="4" name="Tabla 3"/>
          <p:cNvGraphicFramePr>
            <a:graphicFrameLocks noGrp="1"/>
          </p:cNvGraphicFramePr>
          <p:nvPr>
            <p:extLst>
              <p:ext uri="{D42A27DB-BD31-4B8C-83A1-F6EECF244321}">
                <p14:modId xmlns:p14="http://schemas.microsoft.com/office/powerpoint/2010/main" val="2430785890"/>
              </p:ext>
            </p:extLst>
          </p:nvPr>
        </p:nvGraphicFramePr>
        <p:xfrm>
          <a:off x="0" y="2564905"/>
          <a:ext cx="9144001" cy="4464318"/>
        </p:xfrm>
        <a:graphic>
          <a:graphicData uri="http://schemas.openxmlformats.org/drawingml/2006/table">
            <a:tbl>
              <a:tblPr firstRow="1" bandRow="1">
                <a:tableStyleId>{5C22544A-7EE6-4342-B048-85BDC9FD1C3A}</a:tableStyleId>
              </a:tblPr>
              <a:tblGrid>
                <a:gridCol w="1524000"/>
                <a:gridCol w="1524000"/>
                <a:gridCol w="1415989"/>
                <a:gridCol w="1632012"/>
                <a:gridCol w="1524000"/>
                <a:gridCol w="1524000"/>
              </a:tblGrid>
              <a:tr h="768180">
                <a:tc>
                  <a:txBody>
                    <a:bodyPr/>
                    <a:lstStyle/>
                    <a:p>
                      <a:r>
                        <a:rPr lang="es-CL" dirty="0" smtClean="0"/>
                        <a:t>Maquinaria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a:p>
                  </a:txBody>
                  <a:tcPr/>
                </a:tc>
                <a:tc>
                  <a:txBody>
                    <a:bodyPr/>
                    <a:lstStyle/>
                    <a:p>
                      <a:r>
                        <a:rPr lang="es-CL" dirty="0" smtClean="0"/>
                        <a:t>Depreciación</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r>
                        <a:rPr lang="es-CL" dirty="0" smtClean="0"/>
                        <a:t>Esta es una cuenta de pérdida</a:t>
                      </a:r>
                      <a:endParaRPr lang="es-CL" dirty="0"/>
                    </a:p>
                  </a:txBody>
                  <a:tcPr>
                    <a:solidFill>
                      <a:srgbClr val="FF0000"/>
                    </a:solidFill>
                  </a:tcPr>
                </a:tc>
              </a:tr>
              <a:tr h="591653">
                <a:tc>
                  <a:txBody>
                    <a:bodyPr/>
                    <a:lstStyle/>
                    <a:p>
                      <a:r>
                        <a:rPr lang="es-CL" dirty="0" smtClean="0"/>
                        <a:t>100.000(1)</a:t>
                      </a:r>
                      <a:endParaRPr lang="es-CL" dirty="0"/>
                    </a:p>
                  </a:txBody>
                  <a:tcPr/>
                </a:tc>
                <a:tc>
                  <a:txBody>
                    <a:bodyPr/>
                    <a:lstStyle/>
                    <a:p>
                      <a:endParaRPr lang="es-CL"/>
                    </a:p>
                  </a:txBody>
                  <a:tcPr/>
                </a:tc>
                <a:tc>
                  <a:txBody>
                    <a:bodyPr/>
                    <a:lstStyle/>
                    <a:p>
                      <a:endParaRPr lang="es-CL"/>
                    </a:p>
                  </a:txBody>
                  <a:tcPr/>
                </a:tc>
                <a:tc>
                  <a:txBody>
                    <a:bodyPr/>
                    <a:lstStyle/>
                    <a:p>
                      <a:r>
                        <a:rPr lang="es-CL" b="1" dirty="0" smtClean="0">
                          <a:solidFill>
                            <a:srgbClr val="FF0000"/>
                          </a:solidFill>
                        </a:rPr>
                        <a:t>10.000( 2)</a:t>
                      </a:r>
                      <a:endParaRPr lang="es-CL" b="1" dirty="0">
                        <a:solidFill>
                          <a:srgbClr val="FF0000"/>
                        </a:solidFill>
                      </a:endParaRPr>
                    </a:p>
                  </a:txBody>
                  <a:tcPr/>
                </a:tc>
                <a:tc>
                  <a:txBody>
                    <a:bodyPr/>
                    <a:lstStyle/>
                    <a:p>
                      <a:endParaRPr lang="es-CL"/>
                    </a:p>
                  </a:txBody>
                  <a:tcPr/>
                </a:tc>
                <a:tc>
                  <a:txBody>
                    <a:bodyPr/>
                    <a:lstStyle/>
                    <a:p>
                      <a:endParaRPr lang="es-CL" dirty="0"/>
                    </a:p>
                  </a:txBody>
                  <a:tcPr>
                    <a:solidFill>
                      <a:srgbClr val="FF0000"/>
                    </a:solidFill>
                  </a:tcPr>
                </a:tc>
              </a:tr>
              <a:tr h="591653">
                <a:tc>
                  <a:txBody>
                    <a:bodyPr/>
                    <a:lstStyle/>
                    <a:p>
                      <a:endParaRPr lang="es-CL"/>
                    </a:p>
                  </a:txBody>
                  <a:tcPr/>
                </a:tc>
                <a:tc>
                  <a:txBody>
                    <a:bodyPr/>
                    <a:lstStyle/>
                    <a:p>
                      <a:r>
                        <a:rPr lang="es-CL" b="1" dirty="0" smtClean="0">
                          <a:solidFill>
                            <a:srgbClr val="FF0000"/>
                          </a:solidFill>
                        </a:rPr>
                        <a:t>10.000( 2)</a:t>
                      </a:r>
                      <a:endParaRPr lang="es-CL" b="1" dirty="0">
                        <a:solidFill>
                          <a:srgbClr val="FF0000"/>
                        </a:solidFill>
                      </a:endParaRPr>
                    </a:p>
                  </a:txBody>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
        <p:nvSpPr>
          <p:cNvPr id="5" name="Flecha izquierda 4"/>
          <p:cNvSpPr/>
          <p:nvPr/>
        </p:nvSpPr>
        <p:spPr>
          <a:xfrm>
            <a:off x="7596336" y="3524758"/>
            <a:ext cx="978408" cy="484632"/>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1629571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METODO DIRECTO DE DEPRECIACIONES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Como directa consecuencia del registro contable precedente, las cuentas  quedan como sigue:.</a:t>
            </a:r>
          </a:p>
          <a:p>
            <a:r>
              <a:rPr lang="es-CL" u="sng" dirty="0" smtClean="0"/>
              <a:t>A.- Depreciaciones</a:t>
            </a:r>
            <a:r>
              <a:rPr lang="es-CL" u="sng" dirty="0"/>
              <a:t>:</a:t>
            </a:r>
            <a:r>
              <a:rPr lang="es-CL" u="sng" dirty="0" smtClean="0"/>
              <a:t> </a:t>
            </a:r>
          </a:p>
          <a:p>
            <a:r>
              <a:rPr lang="es-CL" dirty="0" smtClean="0"/>
              <a:t>Con un saldo deudor de $ 10.000, que se ubica en la columna de pérdidas del balance general y que representa  la pérdida  económica experimentada por la Empresa por este concepto al ver disminuido su cativo, producto del uso y paso del tiempo.</a:t>
            </a:r>
          </a:p>
        </p:txBody>
      </p:sp>
    </p:spTree>
    <p:extLst>
      <p:ext uri="{BB962C8B-B14F-4D97-AF65-F5344CB8AC3E}">
        <p14:creationId xmlns:p14="http://schemas.microsoft.com/office/powerpoint/2010/main" val="21703009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METODO DIRECTO DE DEPRECIACIONES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Como directa consecuencia del registro contable precedente, las cuentas  quedan como sigue:.</a:t>
            </a:r>
          </a:p>
          <a:p>
            <a:r>
              <a:rPr lang="es-CL" u="sng" dirty="0"/>
              <a:t>B</a:t>
            </a:r>
            <a:r>
              <a:rPr lang="es-CL" u="sng" dirty="0" smtClean="0"/>
              <a:t>.- Maquinaria: </a:t>
            </a:r>
          </a:p>
          <a:p>
            <a:r>
              <a:rPr lang="es-CL" dirty="0" smtClean="0"/>
              <a:t>Con un saldo deudor de $ 90.000,  y que representa el </a:t>
            </a:r>
            <a:r>
              <a:rPr lang="es-CL" b="1" dirty="0" smtClean="0">
                <a:solidFill>
                  <a:srgbClr val="FF0000"/>
                </a:solidFill>
              </a:rPr>
              <a:t>“ valor real “ </a:t>
            </a:r>
            <a:r>
              <a:rPr lang="es-CL" b="1" dirty="0" smtClean="0"/>
              <a:t>, </a:t>
            </a:r>
            <a:r>
              <a:rPr lang="es-CL" dirty="0" smtClean="0"/>
              <a:t>de la maquina al momento del balance y una vez reflejada la disminución de su valor producto dl desgaste experimentado por el paso del tiempo.</a:t>
            </a:r>
          </a:p>
        </p:txBody>
      </p:sp>
    </p:spTree>
    <p:extLst>
      <p:ext uri="{BB962C8B-B14F-4D97-AF65-F5344CB8AC3E}">
        <p14:creationId xmlns:p14="http://schemas.microsoft.com/office/powerpoint/2010/main" val="22352844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METODO DIRECTO DE DEPRECIACIONES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dirty="0" smtClean="0"/>
              <a:t>Resulta posible concluir respecto del sistema de contabilización directa que :</a:t>
            </a:r>
          </a:p>
          <a:p>
            <a:r>
              <a:rPr lang="es-CL" dirty="0" smtClean="0"/>
              <a:t>“ El inconveniente que presenta este sistema contable  reside principalmente en el aspecto informativo. En efecto , en la cuenta  de Activo se pierde de vista el valor de adquisición del respectivo bien, dato que será fundamental con posterioridad si es necesario para la determinación de futuras depreciaciones, revalorizaciones o bien registrar la venta de activos.</a:t>
            </a:r>
          </a:p>
        </p:txBody>
      </p:sp>
    </p:spTree>
    <p:extLst>
      <p:ext uri="{BB962C8B-B14F-4D97-AF65-F5344CB8AC3E}">
        <p14:creationId xmlns:p14="http://schemas.microsoft.com/office/powerpoint/2010/main" val="10725957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El tratamiento contable de las depreciaciones.</a:t>
            </a:r>
          </a:p>
          <a:p>
            <a:r>
              <a:rPr lang="es-CL" dirty="0" smtClean="0"/>
              <a:t>En lo particular existen dos procedimientos contables para registrar las depreciaciones, a saber:</a:t>
            </a:r>
          </a:p>
          <a:p>
            <a:r>
              <a:rPr lang="es-CL" u="sng" dirty="0"/>
              <a:t>B</a:t>
            </a:r>
            <a:r>
              <a:rPr lang="es-CL" u="sng" dirty="0" smtClean="0"/>
              <a:t>.- El Sistema Indirecto. </a:t>
            </a:r>
            <a:r>
              <a:rPr lang="es-CL" dirty="0" smtClean="0"/>
              <a:t>Al igual que con el sistema descrito precedentemente en este caso se procede </a:t>
            </a:r>
            <a:r>
              <a:rPr lang="es-CL" dirty="0" smtClean="0">
                <a:solidFill>
                  <a:srgbClr val="FF0000"/>
                </a:solidFill>
              </a:rPr>
              <a:t>a cargar la cuenta de pérdidas denominada Depreciaciones; </a:t>
            </a:r>
            <a:r>
              <a:rPr lang="es-CL" dirty="0" smtClean="0"/>
              <a:t>pero</a:t>
            </a:r>
            <a:r>
              <a:rPr lang="es-CL" dirty="0" smtClean="0">
                <a:solidFill>
                  <a:srgbClr val="FF0000"/>
                </a:solidFill>
              </a:rPr>
              <a:t> </a:t>
            </a:r>
            <a:r>
              <a:rPr lang="es-CL" dirty="0" smtClean="0"/>
              <a:t>acto seguido se acredita una cuenta especial  con tratamiento de  pasivo denominada </a:t>
            </a:r>
            <a:r>
              <a:rPr lang="es-CL" dirty="0" smtClean="0">
                <a:solidFill>
                  <a:srgbClr val="FF0000"/>
                </a:solidFill>
              </a:rPr>
              <a:t>“Depreciaciones acumuladas”</a:t>
            </a:r>
          </a:p>
        </p:txBody>
      </p:sp>
    </p:spTree>
    <p:extLst>
      <p:ext uri="{BB962C8B-B14F-4D97-AF65-F5344CB8AC3E}">
        <p14:creationId xmlns:p14="http://schemas.microsoft.com/office/powerpoint/2010/main" val="29143635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9512" y="228600"/>
            <a:ext cx="8964488" cy="990600"/>
          </a:xfrm>
        </p:spPr>
        <p:txBody>
          <a:bodyPr>
            <a:normAutofit fontScale="90000"/>
          </a:bodyPr>
          <a:lstStyle/>
          <a:p>
            <a:r>
              <a:rPr lang="es-CL" dirty="0" smtClean="0">
                <a:latin typeface="Arial" pitchFamily="34" charset="0"/>
                <a:cs typeface="Arial" pitchFamily="34" charset="0"/>
              </a:rPr>
              <a:t>Método Indirecto de depreciaciones  </a:t>
            </a:r>
            <a:endParaRPr lang="es-CL" dirty="0"/>
          </a:p>
        </p:txBody>
      </p:sp>
      <p:sp>
        <p:nvSpPr>
          <p:cNvPr id="3" name="Marcador de contenido 2"/>
          <p:cNvSpPr>
            <a:spLocks noGrp="1"/>
          </p:cNvSpPr>
          <p:nvPr>
            <p:ph sz="quarter" idx="1"/>
          </p:nvPr>
        </p:nvSpPr>
        <p:spPr>
          <a:xfrm>
            <a:off x="612648" y="908720"/>
            <a:ext cx="8153400" cy="5187280"/>
          </a:xfrm>
        </p:spPr>
        <p:txBody>
          <a:bodyPr/>
          <a:lstStyle/>
          <a:p>
            <a:endParaRPr lang="es-CL" dirty="0"/>
          </a:p>
          <a:p>
            <a:r>
              <a:rPr lang="es-CL" sz="1600" dirty="0"/>
              <a:t> </a:t>
            </a:r>
            <a:r>
              <a:rPr lang="es-CL" sz="1600" b="1" dirty="0" smtClean="0">
                <a:latin typeface="Arial" panose="020B0604020202020204" pitchFamily="34" charset="0"/>
                <a:cs typeface="Arial" panose="020B0604020202020204" pitchFamily="34" charset="0"/>
              </a:rPr>
              <a:t>Ejemplo : </a:t>
            </a:r>
            <a:r>
              <a:rPr lang="es-CL" sz="1600" dirty="0" smtClean="0">
                <a:latin typeface="Arial" panose="020B0604020202020204" pitchFamily="34" charset="0"/>
                <a:cs typeface="Arial" panose="020B0604020202020204" pitchFamily="34" charset="0"/>
              </a:rPr>
              <a:t> L a cuenta Maquinarias registra en el libro mayor, la suma de $ 100.000 ( 1), correspondiente a su valor de adquisición ( precio de compra neto).Suponiendo que la depreciación anual fuera un monto de $ 10.000, la contabilización sería la siguiente:</a:t>
            </a:r>
          </a:p>
          <a:p>
            <a:endParaRPr lang="es-CL" sz="1600" dirty="0"/>
          </a:p>
        </p:txBody>
      </p:sp>
      <p:graphicFrame>
        <p:nvGraphicFramePr>
          <p:cNvPr id="4" name="Tabla 3"/>
          <p:cNvGraphicFramePr>
            <a:graphicFrameLocks noGrp="1"/>
          </p:cNvGraphicFramePr>
          <p:nvPr>
            <p:extLst>
              <p:ext uri="{D42A27DB-BD31-4B8C-83A1-F6EECF244321}">
                <p14:modId xmlns:p14="http://schemas.microsoft.com/office/powerpoint/2010/main" val="1943680102"/>
              </p:ext>
            </p:extLst>
          </p:nvPr>
        </p:nvGraphicFramePr>
        <p:xfrm>
          <a:off x="0" y="2564905"/>
          <a:ext cx="9144001" cy="5432559"/>
        </p:xfrm>
        <a:graphic>
          <a:graphicData uri="http://schemas.openxmlformats.org/drawingml/2006/table">
            <a:tbl>
              <a:tblPr firstRow="1" bandRow="1">
                <a:tableStyleId>{5C22544A-7EE6-4342-B048-85BDC9FD1C3A}</a:tableStyleId>
              </a:tblPr>
              <a:tblGrid>
                <a:gridCol w="1524000"/>
                <a:gridCol w="1524000"/>
                <a:gridCol w="1415989"/>
                <a:gridCol w="1632012"/>
                <a:gridCol w="1524000"/>
                <a:gridCol w="1524000"/>
              </a:tblGrid>
              <a:tr h="768180">
                <a:tc>
                  <a:txBody>
                    <a:bodyPr/>
                    <a:lstStyle/>
                    <a:p>
                      <a:r>
                        <a:rPr lang="es-CL" dirty="0" smtClean="0"/>
                        <a:t>Maquinaria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dirty="0"/>
                    </a:p>
                  </a:txBody>
                  <a:tcPr>
                    <a:solidFill>
                      <a:srgbClr val="FF0000"/>
                    </a:solidFill>
                  </a:tcPr>
                </a:tc>
                <a:tc>
                  <a:txBody>
                    <a:bodyPr/>
                    <a:lstStyle/>
                    <a:p>
                      <a:r>
                        <a:rPr lang="es-CL" dirty="0" smtClean="0"/>
                        <a:t>Depreciación</a:t>
                      </a:r>
                    </a:p>
                    <a:p>
                      <a:r>
                        <a:rPr lang="es-CL" dirty="0" smtClean="0"/>
                        <a:t>Acumulada</a:t>
                      </a:r>
                    </a:p>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DEBE</a:t>
                      </a:r>
                    </a:p>
                    <a:p>
                      <a:endParaRPr lang="es-CL" dirty="0"/>
                    </a:p>
                  </a:txBody>
                  <a:tcPr/>
                </a:tc>
                <a:tc>
                  <a:txBody>
                    <a:bodyPr/>
                    <a:lstStyle/>
                    <a:p>
                      <a:endParaRPr lang="es-CL" dirty="0" smtClean="0"/>
                    </a:p>
                    <a:p>
                      <a:endParaRPr lang="es-CL" dirty="0" smtClean="0"/>
                    </a:p>
                    <a:p>
                      <a:r>
                        <a:rPr lang="es-CL" dirty="0" smtClean="0"/>
                        <a:t>HABER</a:t>
                      </a:r>
                      <a:endParaRPr lang="es-CL" dirty="0"/>
                    </a:p>
                  </a:txBody>
                  <a:tcPr/>
                </a:tc>
                <a:tc>
                  <a:txBody>
                    <a:bodyPr/>
                    <a:lstStyle/>
                    <a:p>
                      <a:r>
                        <a:rPr lang="es-CL" dirty="0" smtClean="0"/>
                        <a:t>Esta es una cuenta especial de pasivo</a:t>
                      </a:r>
                      <a:endParaRPr lang="es-CL" dirty="0"/>
                    </a:p>
                  </a:txBody>
                  <a:tcPr>
                    <a:solidFill>
                      <a:srgbClr val="FF0000"/>
                    </a:solidFill>
                  </a:tcPr>
                </a:tc>
              </a:tr>
              <a:tr h="591653">
                <a:tc>
                  <a:txBody>
                    <a:bodyPr/>
                    <a:lstStyle/>
                    <a:p>
                      <a:r>
                        <a:rPr lang="es-CL" dirty="0" smtClean="0"/>
                        <a:t>100.000(1)</a:t>
                      </a:r>
                      <a:endParaRPr lang="es-CL" dirty="0"/>
                    </a:p>
                  </a:txBody>
                  <a:tcPr/>
                </a:tc>
                <a:tc>
                  <a:txBody>
                    <a:bodyPr/>
                    <a:lstStyle/>
                    <a:p>
                      <a:endParaRPr lang="es-CL" dirty="0"/>
                    </a:p>
                  </a:txBody>
                  <a:tcPr/>
                </a:tc>
                <a:tc>
                  <a:txBody>
                    <a:bodyPr/>
                    <a:lstStyle/>
                    <a:p>
                      <a:r>
                        <a:rPr lang="es-CL" b="1" dirty="0" smtClean="0">
                          <a:solidFill>
                            <a:schemeClr val="bg1"/>
                          </a:solidFill>
                        </a:rPr>
                        <a:t>Esta cuenta no interviene</a:t>
                      </a:r>
                      <a:endParaRPr lang="es-CL" b="1" dirty="0">
                        <a:solidFill>
                          <a:schemeClr val="bg1"/>
                        </a:solidFill>
                      </a:endParaRPr>
                    </a:p>
                  </a:txBody>
                  <a:tcPr>
                    <a:solidFill>
                      <a:srgbClr val="FF0000"/>
                    </a:solidFill>
                  </a:tcPr>
                </a:tc>
                <a:tc>
                  <a:txBody>
                    <a:bodyPr/>
                    <a:lstStyle/>
                    <a:p>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10.000( 2)</a:t>
                      </a:r>
                    </a:p>
                    <a:p>
                      <a:endParaRPr lang="es-CL" dirty="0"/>
                    </a:p>
                  </a:txBody>
                  <a:tcPr/>
                </a:tc>
                <a:tc>
                  <a:txBody>
                    <a:bodyPr/>
                    <a:lstStyle/>
                    <a:p>
                      <a:endParaRPr lang="es-CL" dirty="0"/>
                    </a:p>
                  </a:txBody>
                  <a:tcPr>
                    <a:solidFill>
                      <a:srgbClr val="FF0000"/>
                    </a:solidFill>
                  </a:tcPr>
                </a:tc>
              </a:tr>
              <a:tr h="591653">
                <a:tc>
                  <a:txBody>
                    <a:bodyPr/>
                    <a:lstStyle/>
                    <a:p>
                      <a:endParaRPr lang="es-CL"/>
                    </a:p>
                  </a:txBody>
                  <a:tcPr/>
                </a:tc>
                <a:tc>
                  <a:txBody>
                    <a:bodyPr/>
                    <a:lstStyle/>
                    <a:p>
                      <a:endParaRPr lang="es-CL" b="1" dirty="0">
                        <a:solidFill>
                          <a:srgbClr val="FF0000"/>
                        </a:solidFill>
                      </a:endParaRPr>
                    </a:p>
                  </a:txBody>
                  <a:tcPr/>
                </a:tc>
                <a:tc>
                  <a:txBody>
                    <a:bodyPr/>
                    <a:lstStyle/>
                    <a:p>
                      <a:endParaRPr lang="es-CL" dirty="0"/>
                    </a:p>
                  </a:txBody>
                  <a:tcPr>
                    <a:solidFill>
                      <a:schemeClr val="bg1"/>
                    </a:solidFill>
                  </a:tcPr>
                </a:tc>
                <a:tc>
                  <a:txBody>
                    <a:bodyPr/>
                    <a:lstStyle/>
                    <a:p>
                      <a:endParaRPr lang="es-CL" dirty="0"/>
                    </a:p>
                  </a:txBody>
                  <a:tcPr/>
                </a:tc>
                <a:tc>
                  <a:txBody>
                    <a:bodyPr/>
                    <a:lstStyle/>
                    <a:p>
                      <a:endParaRPr lang="es-CL" dirty="0"/>
                    </a:p>
                  </a:txBody>
                  <a:tcPr/>
                </a:tc>
                <a:tc>
                  <a:txBody>
                    <a:bodyPr/>
                    <a:lstStyle/>
                    <a:p>
                      <a:endParaRPr lang="es-CL"/>
                    </a:p>
                  </a:txBody>
                  <a:tcPr/>
                </a:tc>
              </a:tr>
              <a:tr h="591653">
                <a:tc>
                  <a:txBody>
                    <a:bodyPr/>
                    <a:lstStyle/>
                    <a:p>
                      <a:r>
                        <a:rPr lang="es-CL" b="1" dirty="0" smtClean="0">
                          <a:solidFill>
                            <a:schemeClr val="bg1"/>
                          </a:solidFill>
                        </a:rPr>
                        <a:t>Depreciación</a:t>
                      </a:r>
                    </a:p>
                    <a:p>
                      <a:r>
                        <a:rPr lang="es-CL" b="1" dirty="0" smtClean="0">
                          <a:solidFill>
                            <a:schemeClr val="bg1"/>
                          </a:solidFill>
                        </a:rPr>
                        <a:t>DEBE</a:t>
                      </a:r>
                    </a:p>
                    <a:p>
                      <a:endParaRPr lang="es-CL" dirty="0"/>
                    </a:p>
                  </a:txBody>
                  <a:tcP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bg1"/>
                          </a:solidFill>
                        </a:rPr>
                        <a:t>HABER</a:t>
                      </a:r>
                    </a:p>
                    <a:p>
                      <a:endParaRPr lang="es-CL" dirty="0"/>
                    </a:p>
                  </a:txBody>
                  <a:tcPr>
                    <a:solidFill>
                      <a:schemeClr val="accent1"/>
                    </a:solidFill>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r h="5916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10.000( 2)</a:t>
                      </a:r>
                    </a:p>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dirty="0"/>
                    </a:p>
                  </a:txBody>
                  <a:tcPr/>
                </a:tc>
              </a:tr>
              <a:tr h="591653">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
        <p:nvSpPr>
          <p:cNvPr id="6" name="Flecha izquierda 5"/>
          <p:cNvSpPr/>
          <p:nvPr/>
        </p:nvSpPr>
        <p:spPr>
          <a:xfrm>
            <a:off x="7976616" y="3861048"/>
            <a:ext cx="978408" cy="484632"/>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izquierda 6"/>
          <p:cNvSpPr/>
          <p:nvPr/>
        </p:nvSpPr>
        <p:spPr>
          <a:xfrm>
            <a:off x="3203848" y="2852936"/>
            <a:ext cx="978408" cy="484632"/>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66177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¿Cómo se calcula el monto de las depreciaciones ?</a:t>
            </a:r>
          </a:p>
          <a:p>
            <a:endParaRPr lang="es-CL" dirty="0"/>
          </a:p>
          <a:p>
            <a:r>
              <a:rPr lang="es-CL" dirty="0" smtClean="0"/>
              <a:t>Se entiende por bienes del Activo </a:t>
            </a:r>
            <a:r>
              <a:rPr lang="es-CL" dirty="0"/>
              <a:t>F</a:t>
            </a:r>
            <a:r>
              <a:rPr lang="es-CL" dirty="0" smtClean="0"/>
              <a:t>ijo </a:t>
            </a:r>
            <a:r>
              <a:rPr lang="es-CL" dirty="0"/>
              <a:t>F</a:t>
            </a:r>
            <a:r>
              <a:rPr lang="es-CL" dirty="0" smtClean="0"/>
              <a:t>ísico , todos aquellos bienes que la  Empresa posee con la única finalidad de usarlos en la explotación social y sin ningún ánimo de venderlos o revenderlos. </a:t>
            </a:r>
          </a:p>
          <a:p>
            <a:r>
              <a:rPr lang="es-CL" dirty="0" smtClean="0"/>
              <a:t>Es el caso concreto de los bienes raíces. Maquinarias, instalaciones, muebles y vehículos de reparto, etc.</a:t>
            </a:r>
          </a:p>
        </p:txBody>
      </p:sp>
    </p:spTree>
    <p:extLst>
      <p:ext uri="{BB962C8B-B14F-4D97-AF65-F5344CB8AC3E}">
        <p14:creationId xmlns:p14="http://schemas.microsoft.com/office/powerpoint/2010/main" val="33673236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¿Cómo se calcula el monto de las depreciaciones ?</a:t>
            </a:r>
          </a:p>
          <a:p>
            <a:endParaRPr lang="es-CL" dirty="0"/>
          </a:p>
          <a:p>
            <a:r>
              <a:rPr lang="es-CL" dirty="0" smtClean="0"/>
              <a:t>El </a:t>
            </a:r>
            <a:r>
              <a:rPr lang="es-CL" sz="2400" dirty="0" smtClean="0"/>
              <a:t>calculo exacto del monto de las depreciaciones y su correcta contabilización revisten una gran importancia para la Empresa, desde el punto de vista informativo, ya que la deprecación sirve de base para otras operaciones posteriores.</a:t>
            </a:r>
          </a:p>
          <a:p>
            <a:r>
              <a:rPr lang="es-CL" sz="2400" dirty="0" smtClean="0"/>
              <a:t>A.-Determinación del valor real de los bienes. Las depreciaciones  permiten conocer en forma exacta el valor de los bienes del Activo Fijo Físico en una fecha  determinada, dato muy necesario al momento de producirse la venta de alguno  de estos activos.</a:t>
            </a:r>
          </a:p>
          <a:p>
            <a:endParaRPr lang="es-CL" sz="2400" dirty="0" smtClean="0"/>
          </a:p>
        </p:txBody>
      </p:sp>
    </p:spTree>
    <p:extLst>
      <p:ext uri="{BB962C8B-B14F-4D97-AF65-F5344CB8AC3E}">
        <p14:creationId xmlns:p14="http://schemas.microsoft.com/office/powerpoint/2010/main" val="26128985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¿Cómo se calcula el monto de las depreciaciones ?</a:t>
            </a:r>
          </a:p>
          <a:p>
            <a:endParaRPr lang="es-CL" dirty="0"/>
          </a:p>
          <a:p>
            <a:r>
              <a:rPr lang="es-CL" sz="2400" dirty="0"/>
              <a:t>B</a:t>
            </a:r>
            <a:r>
              <a:rPr lang="es-CL" sz="2400" dirty="0" smtClean="0"/>
              <a:t>.- Vital para la determinación del resultado exacto del período. Una vez determinado el monto delas depreciaciones, éstas reflejan la pérdida real producida por referido concepto, lo que  a su vez   permite en conjunto con los demás conceptos de pérdidas y ganancias, determinar el resultado exacto del balance.</a:t>
            </a:r>
          </a:p>
          <a:p>
            <a:endParaRPr lang="es-CL" sz="2400" dirty="0" smtClean="0"/>
          </a:p>
        </p:txBody>
      </p:sp>
    </p:spTree>
    <p:extLst>
      <p:ext uri="{BB962C8B-B14F-4D97-AF65-F5344CB8AC3E}">
        <p14:creationId xmlns:p14="http://schemas.microsoft.com/office/powerpoint/2010/main" val="25688243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¿Cómo se calcula el monto de las depreciaciones ?</a:t>
            </a:r>
          </a:p>
          <a:p>
            <a:endParaRPr lang="es-CL" dirty="0"/>
          </a:p>
          <a:p>
            <a:r>
              <a:rPr lang="es-CL" sz="2400" dirty="0"/>
              <a:t>C</a:t>
            </a:r>
            <a:r>
              <a:rPr lang="es-CL" sz="2400" dirty="0" smtClean="0"/>
              <a:t>.- Resulta este valor fundamental para la determinación del Costo de fabricación. En las empresa industriales, la depreciación forma parte del costo de producción de los artículos elaborados por ella, es aquí lo importante que resulta su determinación exacta y real., para poder determinar en forma precisa el valor de venta de los artículos producidos; y de esta forma hacer posible la venta de los mismos.</a:t>
            </a:r>
          </a:p>
          <a:p>
            <a:endParaRPr lang="es-CL" sz="2400" dirty="0" smtClean="0"/>
          </a:p>
        </p:txBody>
      </p:sp>
    </p:spTree>
    <p:extLst>
      <p:ext uri="{BB962C8B-B14F-4D97-AF65-F5344CB8AC3E}">
        <p14:creationId xmlns:p14="http://schemas.microsoft.com/office/powerpoint/2010/main" val="10405016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p>
          <a:p>
            <a:r>
              <a:rPr lang="es-CL" sz="2400" dirty="0" smtClean="0"/>
              <a:t>Se trata de  aquellas cuyo porcentaje se mantiene constante a lo largo del transcurso de l vida útil del bien. Este sistema presenta el mínimo de dificultades en su determinación y es ampliamente utilizado por las empresas en atención a su sencillez y facilidad.</a:t>
            </a:r>
          </a:p>
          <a:p>
            <a:r>
              <a:rPr lang="es-CL" sz="2400" dirty="0" smtClean="0"/>
              <a:t> En el caso de la depreciación constante , basta con determinar un vez su monto anual, y este se continuará aplicando a lo largo de la vida útil del  bien.</a:t>
            </a:r>
            <a:endParaRPr lang="es-CL" dirty="0"/>
          </a:p>
        </p:txBody>
      </p:sp>
    </p:spTree>
    <p:extLst>
      <p:ext uri="{BB962C8B-B14F-4D97-AF65-F5344CB8AC3E}">
        <p14:creationId xmlns:p14="http://schemas.microsoft.com/office/powerpoint/2010/main" val="10814014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p>
          <a:p>
            <a:r>
              <a:rPr lang="es-CL" sz="2400" dirty="0" smtClean="0"/>
              <a:t>Para la determinación de este monto anual , se requieren previamente  los siguientes antecedentes, a saber:</a:t>
            </a:r>
          </a:p>
          <a:p>
            <a:r>
              <a:rPr lang="es-CL" sz="2400" dirty="0" smtClean="0"/>
              <a:t>1.- Valor de Adquisición o Costo original. Es el precio de compra del bien ( sin IVA), el cual fue ingresado en el  Activo de la Empresa en la correspondiente cuenta de Mayor.</a:t>
            </a:r>
            <a:endParaRPr lang="es-CL" dirty="0"/>
          </a:p>
        </p:txBody>
      </p:sp>
    </p:spTree>
    <p:extLst>
      <p:ext uri="{BB962C8B-B14F-4D97-AF65-F5344CB8AC3E}">
        <p14:creationId xmlns:p14="http://schemas.microsoft.com/office/powerpoint/2010/main" val="11353838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p>
          <a:p>
            <a:r>
              <a:rPr lang="es-CL" sz="2400" dirty="0" smtClean="0"/>
              <a:t>Para la determinación de este monto anual , se requieren previamente  los siguientes antecedentes, a saber:</a:t>
            </a:r>
          </a:p>
          <a:p>
            <a:r>
              <a:rPr lang="es-CL" sz="2400" dirty="0"/>
              <a:t>2</a:t>
            </a:r>
            <a:r>
              <a:rPr lang="es-CL" sz="2400" dirty="0" smtClean="0"/>
              <a:t>.-Vida Útil del bien. Es el número de años de vida útil . Que según el respectivo informe técnico, el activo podrá prestar servicios en la Empresa.</a:t>
            </a:r>
            <a:endParaRPr lang="es-CL" dirty="0"/>
          </a:p>
        </p:txBody>
      </p:sp>
    </p:spTree>
    <p:extLst>
      <p:ext uri="{BB962C8B-B14F-4D97-AF65-F5344CB8AC3E}">
        <p14:creationId xmlns:p14="http://schemas.microsoft.com/office/powerpoint/2010/main" val="15108766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p>
          <a:p>
            <a:r>
              <a:rPr lang="es-CL" sz="2400" dirty="0" smtClean="0"/>
              <a:t>Para la determinación de este monto anual , se requieren previamente  los siguientes antecedentes, a saber:</a:t>
            </a:r>
          </a:p>
          <a:p>
            <a:r>
              <a:rPr lang="es-CL" sz="2400" dirty="0" smtClean="0"/>
              <a:t>3.-Valor Residual o Valor de Desecho. Es el valor  que se estima tendrá el respectivo bien al término de su vida útil, sería como ejemplo el ,valor  que tendrá una maquinaria como chatarra o fierro viejo . En oportunidades no es un valor despreciable.</a:t>
            </a:r>
            <a:endParaRPr lang="es-CL" dirty="0"/>
          </a:p>
        </p:txBody>
      </p:sp>
    </p:spTree>
    <p:extLst>
      <p:ext uri="{BB962C8B-B14F-4D97-AF65-F5344CB8AC3E}">
        <p14:creationId xmlns:p14="http://schemas.microsoft.com/office/powerpoint/2010/main" val="42405704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extLst>
              <p:ext uri="{D42A27DB-BD31-4B8C-83A1-F6EECF244321}">
                <p14:modId xmlns:p14="http://schemas.microsoft.com/office/powerpoint/2010/main" val="3493010918"/>
              </p:ext>
            </p:extLst>
          </p:nvPr>
        </p:nvGraphicFramePr>
        <p:xfrm>
          <a:off x="755576" y="3356992"/>
          <a:ext cx="8010472" cy="2484276"/>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Valor</a:t>
                      </a:r>
                      <a:r>
                        <a:rPr lang="es-CL" baseline="0" dirty="0" smtClean="0">
                          <a:solidFill>
                            <a:srgbClr val="FF0000"/>
                          </a:solidFill>
                        </a:rPr>
                        <a:t> Compra – Valor Residual</a:t>
                      </a:r>
                      <a:endParaRPr lang="es-CL" dirty="0">
                        <a:solidFill>
                          <a:srgbClr val="FF0000"/>
                        </a:solidFill>
                      </a:endParaRPr>
                    </a:p>
                  </a:txBody>
                  <a:tcPr/>
                </a:tc>
              </a:tr>
              <a:tr h="1188132">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t>       </a:t>
                      </a:r>
                      <a:r>
                        <a:rPr lang="es-CL" b="1" baseline="0" dirty="0" smtClean="0">
                          <a:solidFill>
                            <a:srgbClr val="FF0000"/>
                          </a:solidFill>
                        </a:rPr>
                        <a:t>Número años Vida útil </a:t>
                      </a:r>
                      <a:endParaRPr lang="es-CL" b="1" dirty="0" smtClean="0">
                        <a:solidFill>
                          <a:srgbClr val="FF0000"/>
                        </a:solidFill>
                      </a:endParaRPr>
                    </a:p>
                    <a:p>
                      <a:endParaRPr lang="es-CL" baseline="0" dirty="0" smtClean="0"/>
                    </a:p>
                  </a:txBody>
                  <a:tcPr/>
                </a:tc>
              </a:tr>
            </a:tbl>
          </a:graphicData>
        </a:graphic>
      </p:graphicFrame>
      <p:sp>
        <p:nvSpPr>
          <p:cNvPr id="5" name="Igual que 4"/>
          <p:cNvSpPr/>
          <p:nvPr/>
        </p:nvSpPr>
        <p:spPr>
          <a:xfrm>
            <a:off x="4139952" y="4141930"/>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7931525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Desarrollo de ejercicio aplicado:</a:t>
            </a:r>
          </a:p>
          <a:p>
            <a:r>
              <a:rPr lang="es-CL" sz="2400" dirty="0" smtClean="0"/>
              <a:t>Se pide calcular el monto anual de la depreciación de un bien, utilizando la formula de calculo precedentemente descrita, los datos son :</a:t>
            </a:r>
          </a:p>
          <a:p>
            <a:r>
              <a:rPr lang="es-CL" sz="2400" dirty="0" smtClean="0"/>
              <a:t>“Una maquinaria  adquirida en $ 1.400.000 , a la cual los técnicos de la Empresa le han asignado 8 años de vida útil. Al llegar al final de su vida  en la empresa esta maquinaria tendrá un valor de desecho de $ 200.000”</a:t>
            </a:r>
            <a:endParaRPr lang="es-CL" dirty="0"/>
          </a:p>
        </p:txBody>
      </p:sp>
    </p:spTree>
    <p:extLst>
      <p:ext uri="{BB962C8B-B14F-4D97-AF65-F5344CB8AC3E}">
        <p14:creationId xmlns:p14="http://schemas.microsoft.com/office/powerpoint/2010/main" val="32439523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extLst>
              <p:ext uri="{D42A27DB-BD31-4B8C-83A1-F6EECF244321}">
                <p14:modId xmlns:p14="http://schemas.microsoft.com/office/powerpoint/2010/main" val="4028321850"/>
              </p:ext>
            </p:extLst>
          </p:nvPr>
        </p:nvGraphicFramePr>
        <p:xfrm>
          <a:off x="755576" y="3356992"/>
          <a:ext cx="8010472" cy="2484276"/>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1.400.000</a:t>
                      </a:r>
                      <a:r>
                        <a:rPr lang="es-CL" baseline="0" dirty="0" smtClean="0">
                          <a:solidFill>
                            <a:srgbClr val="FF0000"/>
                          </a:solidFill>
                        </a:rPr>
                        <a:t> – 200.000</a:t>
                      </a:r>
                      <a:endParaRPr lang="es-CL" dirty="0">
                        <a:solidFill>
                          <a:srgbClr val="FF0000"/>
                        </a:solidFill>
                      </a:endParaRPr>
                    </a:p>
                  </a:txBody>
                  <a:tcPr/>
                </a:tc>
              </a:tr>
              <a:tr h="1188132">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t>       </a:t>
                      </a:r>
                      <a:r>
                        <a:rPr lang="es-CL" b="1" baseline="0" dirty="0" smtClean="0">
                          <a:solidFill>
                            <a:srgbClr val="FF0000"/>
                          </a:solidFill>
                        </a:rPr>
                        <a:t>            8</a:t>
                      </a:r>
                      <a:endParaRPr lang="es-CL" b="1" dirty="0" smtClean="0">
                        <a:solidFill>
                          <a:srgbClr val="FF0000"/>
                        </a:solidFill>
                      </a:endParaRPr>
                    </a:p>
                    <a:p>
                      <a:endParaRPr lang="es-CL" baseline="0" dirty="0" smtClean="0"/>
                    </a:p>
                  </a:txBody>
                  <a:tcPr/>
                </a:tc>
              </a:tr>
            </a:tbl>
          </a:graphicData>
        </a:graphic>
      </p:graphicFrame>
      <p:sp>
        <p:nvSpPr>
          <p:cNvPr id="5" name="Igual que 4"/>
          <p:cNvSpPr/>
          <p:nvPr/>
        </p:nvSpPr>
        <p:spPr>
          <a:xfrm>
            <a:off x="4139952" y="4141930"/>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6798511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nvGraphicFramePr>
        <p:xfrm>
          <a:off x="755576" y="3356992"/>
          <a:ext cx="8010472" cy="2484276"/>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1.400.000</a:t>
                      </a:r>
                      <a:r>
                        <a:rPr lang="es-CL" baseline="0" dirty="0" smtClean="0">
                          <a:solidFill>
                            <a:srgbClr val="FF0000"/>
                          </a:solidFill>
                        </a:rPr>
                        <a:t> – 200.000</a:t>
                      </a:r>
                      <a:endParaRPr lang="es-CL" dirty="0">
                        <a:solidFill>
                          <a:srgbClr val="FF0000"/>
                        </a:solidFill>
                      </a:endParaRPr>
                    </a:p>
                  </a:txBody>
                  <a:tcPr/>
                </a:tc>
              </a:tr>
              <a:tr h="1188132">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t>       </a:t>
                      </a:r>
                      <a:r>
                        <a:rPr lang="es-CL" b="1" baseline="0" dirty="0" smtClean="0">
                          <a:solidFill>
                            <a:srgbClr val="FF0000"/>
                          </a:solidFill>
                        </a:rPr>
                        <a:t>            8</a:t>
                      </a:r>
                      <a:endParaRPr lang="es-CL" b="1" dirty="0" smtClean="0">
                        <a:solidFill>
                          <a:srgbClr val="FF0000"/>
                        </a:solidFill>
                      </a:endParaRPr>
                    </a:p>
                    <a:p>
                      <a:endParaRPr lang="es-CL" baseline="0" dirty="0" smtClean="0"/>
                    </a:p>
                  </a:txBody>
                  <a:tcPr/>
                </a:tc>
              </a:tr>
            </a:tbl>
          </a:graphicData>
        </a:graphic>
      </p:graphicFrame>
      <p:sp>
        <p:nvSpPr>
          <p:cNvPr id="5" name="Igual que 4"/>
          <p:cNvSpPr/>
          <p:nvPr/>
        </p:nvSpPr>
        <p:spPr>
          <a:xfrm>
            <a:off x="4139952" y="4141930"/>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0882917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extLst>
              <p:ext uri="{D42A27DB-BD31-4B8C-83A1-F6EECF244321}">
                <p14:modId xmlns:p14="http://schemas.microsoft.com/office/powerpoint/2010/main" val="2065698038"/>
              </p:ext>
            </p:extLst>
          </p:nvPr>
        </p:nvGraphicFramePr>
        <p:xfrm>
          <a:off x="755576" y="3356992"/>
          <a:ext cx="8010472" cy="2759184"/>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150.000</a:t>
                      </a:r>
                      <a:endParaRPr lang="es-CL" dirty="0">
                        <a:solidFill>
                          <a:srgbClr val="FF0000"/>
                        </a:solidFill>
                      </a:endParaRPr>
                    </a:p>
                  </a:txBody>
                  <a:tcPr/>
                </a:tc>
              </a:tr>
              <a:tr h="11881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baseline="0" dirty="0" smtClean="0"/>
                        <a:t>Vale decir, que durante los 8 años de vida útil asignados a este activo, deberá depreciarse anualmente en un monto de $150.000</a:t>
                      </a:r>
                    </a:p>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solidFill>
                            <a:schemeClr val="tx1"/>
                          </a:solidFill>
                        </a:rPr>
                        <a:t>       </a:t>
                      </a:r>
                      <a:r>
                        <a:rPr lang="es-CL" b="1" baseline="0" dirty="0" smtClean="0">
                          <a:solidFill>
                            <a:schemeClr val="tx1"/>
                          </a:solidFill>
                        </a:rPr>
                        <a:t>   Se puede comprobar considerando que el valor de desecho serán 200.000, el valor de adquisición fueron  1.400.000 menos   1200.000( 8 * 150.000) es igual a 200.000 </a:t>
                      </a:r>
                      <a:endParaRPr lang="es-CL" b="1" dirty="0" smtClean="0">
                        <a:solidFill>
                          <a:schemeClr val="tx1"/>
                        </a:solidFill>
                      </a:endParaRPr>
                    </a:p>
                  </a:txBody>
                  <a:tcPr/>
                </a:tc>
              </a:tr>
            </a:tbl>
          </a:graphicData>
        </a:graphic>
      </p:graphicFrame>
      <p:sp>
        <p:nvSpPr>
          <p:cNvPr id="5" name="Igual que 4"/>
          <p:cNvSpPr/>
          <p:nvPr/>
        </p:nvSpPr>
        <p:spPr>
          <a:xfrm>
            <a:off x="4232148" y="4142224"/>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18836182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Desarrollo de ejercicio aplicado 2:</a:t>
            </a:r>
          </a:p>
          <a:p>
            <a:r>
              <a:rPr lang="es-CL" sz="2400" dirty="0" smtClean="0"/>
              <a:t>Se pide calcular el monto anual de la depreciación de un bien, utilizando la formula de calculo precedentemente descrita, los datos son :</a:t>
            </a:r>
          </a:p>
          <a:p>
            <a:r>
              <a:rPr lang="es-CL" sz="2400" dirty="0" smtClean="0"/>
              <a:t>“Una pala mecánica fue adquirida en $ 4500.000  , a la cual los técnicos de la Empresa le han asignado 10 años de vida útil. Al llegar al final de su vida  en la empresa esta maquinaria tendrá un valor de desecho de $ 500.000”</a:t>
            </a:r>
            <a:endParaRPr lang="es-CL" dirty="0"/>
          </a:p>
        </p:txBody>
      </p:sp>
    </p:spTree>
    <p:extLst>
      <p:ext uri="{BB962C8B-B14F-4D97-AF65-F5344CB8AC3E}">
        <p14:creationId xmlns:p14="http://schemas.microsoft.com/office/powerpoint/2010/main" val="25472105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Desarrollo de ejercicio aplicado 3:</a:t>
            </a:r>
          </a:p>
          <a:p>
            <a:r>
              <a:rPr lang="es-CL" sz="2400" dirty="0" smtClean="0"/>
              <a:t>Su contabilidad posee la siguiente información respecto de un bien del activo, a saber. :</a:t>
            </a:r>
          </a:p>
          <a:p>
            <a:r>
              <a:rPr lang="es-CL" sz="2400" dirty="0" smtClean="0"/>
              <a:t>1.- Precio de compra de un vehículo fue $10.520.000 con IVA incluido.</a:t>
            </a:r>
          </a:p>
          <a:p>
            <a:r>
              <a:rPr lang="es-CL" sz="2400" dirty="0" smtClean="0"/>
              <a:t>2.- La depreciación acumulada del bien ala fecha es de $ 6.000.000, </a:t>
            </a:r>
          </a:p>
          <a:p>
            <a:r>
              <a:rPr lang="es-CL" sz="2400" dirty="0" smtClean="0"/>
              <a:t>3.- Y se esta vendiendo en  $ 3500.000</a:t>
            </a:r>
          </a:p>
          <a:p>
            <a:r>
              <a:rPr lang="es-CL" sz="2400" dirty="0" smtClean="0"/>
              <a:t>Se pide que registre lo acontecido vía cuentas T del libro mayor.</a:t>
            </a:r>
            <a:endParaRPr lang="es-CL" dirty="0"/>
          </a:p>
        </p:txBody>
      </p:sp>
    </p:spTree>
    <p:extLst>
      <p:ext uri="{BB962C8B-B14F-4D97-AF65-F5344CB8AC3E}">
        <p14:creationId xmlns:p14="http://schemas.microsoft.com/office/powerpoint/2010/main" val="19086508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Mantención y mejoras de  los aCTIVOS.</a:t>
            </a:r>
            <a:endParaRPr lang="es-CL" dirty="0"/>
          </a:p>
        </p:txBody>
      </p:sp>
      <p:sp>
        <p:nvSpPr>
          <p:cNvPr id="3" name="2 Subtítulo"/>
          <p:cNvSpPr>
            <a:spLocks noGrp="1"/>
          </p:cNvSpPr>
          <p:nvPr>
            <p:ph type="subTitle" idx="1"/>
          </p:nvPr>
        </p:nvSpPr>
        <p:spPr/>
        <p:txBody>
          <a:bodyPr/>
          <a:lstStyle/>
          <a:p>
            <a:r>
              <a:rPr lang="es-CL" dirty="0" smtClean="0"/>
              <a:t>Unidad temática tres</a:t>
            </a:r>
            <a:endParaRPr lang="es-CL" dirty="0"/>
          </a:p>
        </p:txBody>
      </p:sp>
    </p:spTree>
    <p:extLst>
      <p:ext uri="{BB962C8B-B14F-4D97-AF65-F5344CB8AC3E}">
        <p14:creationId xmlns:p14="http://schemas.microsoft.com/office/powerpoint/2010/main" val="7755019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sz="2400" dirty="0" smtClean="0">
                <a:latin typeface="Arial" panose="020B0604020202020204" pitchFamily="34" charset="0"/>
                <a:cs typeface="Arial" panose="020B0604020202020204" pitchFamily="34" charset="0"/>
              </a:rPr>
              <a:t>En lo particular el empleo de los bienes del Activo Fijo, exige una serie de desembolsos que la empresa debe efectuar para mantenerlos en óptimas condiciones de funcionamiento.</a:t>
            </a:r>
          </a:p>
          <a:p>
            <a:r>
              <a:rPr lang="es-CL" sz="2400" dirty="0" smtClean="0">
                <a:latin typeface="Arial" panose="020B0604020202020204" pitchFamily="34" charset="0"/>
                <a:cs typeface="Arial" panose="020B0604020202020204" pitchFamily="34" charset="0"/>
              </a:rPr>
              <a:t>Estos desembolsos, pueden ser clasificados en los siguientes grupos o categorías, a saber.</a:t>
            </a:r>
          </a:p>
          <a:p>
            <a:r>
              <a:rPr lang="es-CL" sz="2400" b="1" u="sng" dirty="0" smtClean="0">
                <a:latin typeface="Arial" panose="020B0604020202020204" pitchFamily="34" charset="0"/>
                <a:cs typeface="Arial" panose="020B0604020202020204" pitchFamily="34" charset="0"/>
              </a:rPr>
              <a:t>1. Gastos de Mantenimiento</a:t>
            </a:r>
            <a:r>
              <a:rPr lang="es-CL" sz="2400" dirty="0" smtClean="0">
                <a:latin typeface="Arial" panose="020B0604020202020204" pitchFamily="34" charset="0"/>
                <a:cs typeface="Arial" panose="020B0604020202020204" pitchFamily="34" charset="0"/>
              </a:rPr>
              <a:t>.</a:t>
            </a:r>
          </a:p>
          <a:p>
            <a:r>
              <a:rPr lang="es-CL" sz="2400" dirty="0" smtClean="0">
                <a:latin typeface="Arial" panose="020B0604020202020204" pitchFamily="34" charset="0"/>
                <a:cs typeface="Arial" panose="020B0604020202020204" pitchFamily="34" charset="0"/>
              </a:rPr>
              <a:t>Conocidos también con el nombre de gastos de conservación .Son aquellos de carácter fijo y periódico, tales como limpieza y lubricación, que sirven exclusivamente para mantener el activo en buenas condiciones.</a:t>
            </a:r>
          </a:p>
        </p:txBody>
      </p:sp>
    </p:spTree>
    <p:extLst>
      <p:ext uri="{BB962C8B-B14F-4D97-AF65-F5344CB8AC3E}">
        <p14:creationId xmlns:p14="http://schemas.microsoft.com/office/powerpoint/2010/main" val="30779432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1. Gastos de Mantenimiento, continuación.</a:t>
            </a:r>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En lo particular este tipo de desembolso corresponde a un gasto para la empresa y se carga a una cuenta de pérdidas, que se puede denominar gastos de conservación. En la marina mantenimiento de primer nivel, el más básico o simple.</a:t>
            </a:r>
          </a:p>
          <a:p>
            <a:r>
              <a:rPr lang="es-CL" sz="2400" dirty="0" smtClean="0">
                <a:latin typeface="Arial" panose="020B0604020202020204" pitchFamily="34" charset="0"/>
                <a:cs typeface="Arial" panose="020B0604020202020204" pitchFamily="34" charset="0"/>
              </a:rPr>
              <a:t>Ejemplo.</a:t>
            </a:r>
          </a:p>
          <a:p>
            <a:r>
              <a:rPr lang="es-CL" sz="2400" dirty="0" smtClean="0">
                <a:latin typeface="Arial" panose="020B0604020202020204" pitchFamily="34" charset="0"/>
                <a:cs typeface="Arial" panose="020B0604020202020204" pitchFamily="34" charset="0"/>
              </a:rPr>
              <a:t>Gastos de conservación                   5.000.000</a:t>
            </a:r>
          </a:p>
          <a:p>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a:t>
            </a:r>
          </a:p>
          <a:p>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Caja                           5.000.000</a:t>
            </a:r>
          </a:p>
        </p:txBody>
      </p:sp>
    </p:spTree>
    <p:extLst>
      <p:ext uri="{BB962C8B-B14F-4D97-AF65-F5344CB8AC3E}">
        <p14:creationId xmlns:p14="http://schemas.microsoft.com/office/powerpoint/2010/main" val="19089962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2</a:t>
            </a:r>
            <a:r>
              <a:rPr lang="es-CL" sz="2400" b="1" u="sng" dirty="0" smtClean="0">
                <a:latin typeface="Arial" panose="020B0604020202020204" pitchFamily="34" charset="0"/>
                <a:cs typeface="Arial" panose="020B0604020202020204" pitchFamily="34" charset="0"/>
              </a:rPr>
              <a:t>. Gastos de Reparaciones Ordinarias.</a:t>
            </a:r>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Son aquellas reparaciones menores de carácter periódico, a que deben someterse los activos dela empresa, con el fin de devolverles o bien asegurar su buen funcionamiento, siendo su característica principal no adicionar ningún nuevo valor al bien</a:t>
            </a:r>
          </a:p>
          <a:p>
            <a:r>
              <a:rPr lang="es-CL" sz="2400" dirty="0" smtClean="0">
                <a:latin typeface="Arial" panose="020B0604020202020204" pitchFamily="34" charset="0"/>
                <a:cs typeface="Arial" panose="020B0604020202020204" pitchFamily="34" charset="0"/>
              </a:rPr>
              <a:t>Ejemplo.</a:t>
            </a:r>
          </a:p>
          <a:p>
            <a:r>
              <a:rPr lang="es-CL" sz="2400" dirty="0" smtClean="0">
                <a:latin typeface="Arial" panose="020B0604020202020204" pitchFamily="34" charset="0"/>
                <a:cs typeface="Arial" panose="020B0604020202020204" pitchFamily="34" charset="0"/>
              </a:rPr>
              <a:t>Gastos de Reparaciones                   5.000.000</a:t>
            </a:r>
          </a:p>
          <a:p>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a:t>
            </a:r>
          </a:p>
          <a:p>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Caja                           5.000.000</a:t>
            </a:r>
          </a:p>
        </p:txBody>
      </p:sp>
    </p:spTree>
    <p:extLst>
      <p:ext uri="{BB962C8B-B14F-4D97-AF65-F5344CB8AC3E}">
        <p14:creationId xmlns:p14="http://schemas.microsoft.com/office/powerpoint/2010/main" val="20095245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2</a:t>
            </a:r>
            <a:r>
              <a:rPr lang="es-CL" sz="2400" b="1" u="sng" dirty="0" smtClean="0">
                <a:latin typeface="Arial" panose="020B0604020202020204" pitchFamily="34" charset="0"/>
                <a:cs typeface="Arial" panose="020B0604020202020204" pitchFamily="34" charset="0"/>
              </a:rPr>
              <a:t>. Gastos de Reparaciones Ordinarias.</a:t>
            </a:r>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Son aquellas reparaciones menores de carácter periódico, a que deben someterse los activos dela empresa, con el fin de devolverles o bien asegurar su buen funcionamiento, siendo su característica principal no adicionar ningún nuevo valor al bien</a:t>
            </a:r>
          </a:p>
          <a:p>
            <a:r>
              <a:rPr lang="es-CL" sz="2400" dirty="0" smtClean="0">
                <a:latin typeface="Arial" panose="020B0604020202020204" pitchFamily="34" charset="0"/>
                <a:cs typeface="Arial" panose="020B0604020202020204" pitchFamily="34" charset="0"/>
              </a:rPr>
              <a:t>Ejemplo .El cambio de los neumáticos del vehículo de reparto de la empresa, o bien el cambio de la batería del montacargas. Se cambiaron neumáticos y batería  por 1200.000.</a:t>
            </a:r>
          </a:p>
        </p:txBody>
      </p:sp>
    </p:spTree>
    <p:extLst>
      <p:ext uri="{BB962C8B-B14F-4D97-AF65-F5344CB8AC3E}">
        <p14:creationId xmlns:p14="http://schemas.microsoft.com/office/powerpoint/2010/main" val="4324681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2</a:t>
            </a:r>
            <a:r>
              <a:rPr lang="es-CL" sz="2400" b="1" u="sng" dirty="0" smtClean="0">
                <a:latin typeface="Arial" panose="020B0604020202020204" pitchFamily="34" charset="0"/>
                <a:cs typeface="Arial" panose="020B0604020202020204" pitchFamily="34" charset="0"/>
              </a:rPr>
              <a:t>. Gastos de Reparaciones Ordinarias.</a:t>
            </a:r>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Continuación del Ejemplo.</a:t>
            </a:r>
          </a:p>
          <a:p>
            <a:r>
              <a:rPr lang="es-CL" sz="2400" dirty="0" smtClean="0">
                <a:latin typeface="Arial" panose="020B0604020202020204" pitchFamily="34" charset="0"/>
                <a:cs typeface="Arial" panose="020B0604020202020204" pitchFamily="34" charset="0"/>
              </a:rPr>
              <a:t>Gastos de Reparaciones                   2.500.000</a:t>
            </a:r>
          </a:p>
          <a:p>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a:t>
            </a:r>
          </a:p>
          <a:p>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Caja                       2.500.000</a:t>
            </a:r>
          </a:p>
        </p:txBody>
      </p:sp>
    </p:spTree>
    <p:extLst>
      <p:ext uri="{BB962C8B-B14F-4D97-AF65-F5344CB8AC3E}">
        <p14:creationId xmlns:p14="http://schemas.microsoft.com/office/powerpoint/2010/main" val="30029458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a:t>
            </a:r>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Son aquellos desembolsos necesarios, en que incurre la empresa y que tienen como finalidad reparar el deterioro sufrido por los bienes del Activo, debido a una causa súbita y fortuita.</a:t>
            </a:r>
          </a:p>
          <a:p>
            <a:r>
              <a:rPr lang="es-CL" sz="2400" dirty="0" smtClean="0">
                <a:latin typeface="Arial" panose="020B0604020202020204" pitchFamily="34" charset="0"/>
                <a:cs typeface="Arial" panose="020B0604020202020204" pitchFamily="34" charset="0"/>
              </a:rPr>
              <a:t>Es el caso de una maquinaria, por ejemplo, que encontrándose en perfectas condiciones de funcionamiento y restándole aún varios períodos de vida útil, debido a  una falla mecánica explota su  motor y hace necesario cambiarlo por uno nuevo, con el fin de que la maquinaria </a:t>
            </a:r>
            <a:r>
              <a:rPr lang="es-CL" sz="2400" smtClean="0">
                <a:latin typeface="Arial" panose="020B0604020202020204" pitchFamily="34" charset="0"/>
                <a:cs typeface="Arial" panose="020B0604020202020204" pitchFamily="34" charset="0"/>
              </a:rPr>
              <a:t>siga funcionando.</a:t>
            </a: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75818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Estas reparaciones extraordinarias aun cuando conceptualmente representan una pérdida para la empresa, pueden traer como consecuencia indirecta, la restitución total o parcial de la vida útil de los bienes depreciados.</a:t>
            </a:r>
          </a:p>
          <a:p>
            <a:r>
              <a:rPr lang="es-CL" sz="2400" dirty="0" smtClean="0">
                <a:latin typeface="Arial" panose="020B0604020202020204" pitchFamily="34" charset="0"/>
                <a:cs typeface="Arial" panose="020B0604020202020204" pitchFamily="34" charset="0"/>
              </a:rPr>
              <a:t>Producto de lo anterior, se originan dos situaciones completamente diferentes , a saber.</a:t>
            </a:r>
          </a:p>
          <a:p>
            <a:r>
              <a:rPr lang="es-CL" sz="2400" dirty="0" smtClean="0">
                <a:latin typeface="Arial" panose="020B0604020202020204" pitchFamily="34" charset="0"/>
                <a:cs typeface="Arial" panose="020B0604020202020204" pitchFamily="34" charset="0"/>
              </a:rPr>
              <a:t>A. La reparación no altera de manera alguna la vida útil del bien reparado</a:t>
            </a:r>
          </a:p>
        </p:txBody>
      </p:sp>
    </p:spTree>
    <p:extLst>
      <p:ext uri="{BB962C8B-B14F-4D97-AF65-F5344CB8AC3E}">
        <p14:creationId xmlns:p14="http://schemas.microsoft.com/office/powerpoint/2010/main" val="306690874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p>
          <a:p>
            <a:r>
              <a:rPr lang="es-CL" sz="2400" dirty="0" smtClean="0">
                <a:latin typeface="Arial" panose="020B0604020202020204" pitchFamily="34" charset="0"/>
                <a:cs typeface="Arial" panose="020B0604020202020204" pitchFamily="34" charset="0"/>
              </a:rPr>
              <a:t>En este caso en lo particular, el desembolso se carga íntegramente a Pérdidas y se continúa periódicamente con las depreciaciones, en la misma forma y el mismo monto que fueron determinados en períodos anteriores.</a:t>
            </a:r>
          </a:p>
          <a:p>
            <a:endParaRPr lang="es-CL" sz="2400" dirty="0">
              <a:latin typeface="Arial" panose="020B0604020202020204" pitchFamily="34" charset="0"/>
              <a:cs typeface="Arial" panose="020B0604020202020204" pitchFamily="34" charset="0"/>
            </a:endParaRPr>
          </a:p>
          <a:p>
            <a:endParaRPr lang="es-CL" sz="2400"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220726805"/>
              </p:ext>
            </p:extLst>
          </p:nvPr>
        </p:nvGraphicFramePr>
        <p:xfrm>
          <a:off x="755576" y="3933056"/>
          <a:ext cx="7848872" cy="1696198"/>
        </p:xfrm>
        <a:graphic>
          <a:graphicData uri="http://schemas.openxmlformats.org/drawingml/2006/table">
            <a:tbl>
              <a:tblPr firstRow="1" bandRow="1">
                <a:tableStyleId>{5C22544A-7EE6-4342-B048-85BDC9FD1C3A}</a:tableStyleId>
              </a:tblPr>
              <a:tblGrid>
                <a:gridCol w="1962218"/>
                <a:gridCol w="1962218"/>
                <a:gridCol w="1962218"/>
                <a:gridCol w="1962218"/>
              </a:tblGrid>
              <a:tr h="528059">
                <a:tc>
                  <a:txBody>
                    <a:bodyPr/>
                    <a:lstStyle/>
                    <a:p>
                      <a:r>
                        <a:rPr lang="es-ES" dirty="0" smtClean="0">
                          <a:solidFill>
                            <a:sysClr val="windowText" lastClr="000000"/>
                          </a:solidFill>
                        </a:rPr>
                        <a:t>MAQUINARIAS</a:t>
                      </a:r>
                      <a:endParaRPr lang="es-ES" dirty="0">
                        <a:solidFill>
                          <a:sysClr val="windowText" lastClr="000000"/>
                        </a:solidFill>
                      </a:endParaRPr>
                    </a:p>
                  </a:txBody>
                  <a:tcPr/>
                </a:tc>
                <a:tc>
                  <a:txBody>
                    <a:bodyPr/>
                    <a:lstStyle/>
                    <a:p>
                      <a:r>
                        <a:rPr lang="es-ES" dirty="0" smtClean="0">
                          <a:solidFill>
                            <a:sysClr val="windowText" lastClr="000000"/>
                          </a:solidFill>
                        </a:rPr>
                        <a:t>VIDA UTIL 10 ANOS</a:t>
                      </a:r>
                      <a:endParaRPr lang="es-ES" dirty="0">
                        <a:solidFill>
                          <a:sysClr val="windowText" lastClr="000000"/>
                        </a:solidFill>
                      </a:endParaRPr>
                    </a:p>
                  </a:txBody>
                  <a:tcPr/>
                </a:tc>
                <a:tc>
                  <a:txBody>
                    <a:bodyPr/>
                    <a:lstStyle/>
                    <a:p>
                      <a:r>
                        <a:rPr lang="es-ES" dirty="0" smtClean="0">
                          <a:solidFill>
                            <a:sysClr val="windowText" lastClr="000000"/>
                          </a:solidFill>
                        </a:rPr>
                        <a:t>DPRE. ACUMULAD</a:t>
                      </a:r>
                      <a:endParaRPr lang="es-ES" dirty="0">
                        <a:solidFill>
                          <a:sysClr val="windowText" lastClr="000000"/>
                        </a:solidFill>
                      </a:endParaRPr>
                    </a:p>
                  </a:txBody>
                  <a:tcPr/>
                </a:tc>
                <a:tc>
                  <a:txBody>
                    <a:bodyPr/>
                    <a:lstStyle/>
                    <a:p>
                      <a:endParaRPr lang="es-ES"/>
                    </a:p>
                  </a:txBody>
                  <a:tcPr/>
                </a:tc>
              </a:tr>
              <a:tr h="528059">
                <a:tc>
                  <a:txBody>
                    <a:bodyPr/>
                    <a:lstStyle/>
                    <a:p>
                      <a:r>
                        <a:rPr lang="es-ES" b="1" dirty="0" smtClean="0">
                          <a:solidFill>
                            <a:sysClr val="windowText" lastClr="000000"/>
                          </a:solidFill>
                        </a:rPr>
                        <a:t>100.000</a:t>
                      </a:r>
                      <a:endParaRPr lang="es-ES" b="1" dirty="0">
                        <a:solidFill>
                          <a:sysClr val="windowText" lastClr="000000"/>
                        </a:solidFill>
                      </a:endParaRPr>
                    </a:p>
                  </a:txBody>
                  <a:tcPr/>
                </a:tc>
                <a:tc>
                  <a:txBody>
                    <a:bodyPr/>
                    <a:lstStyle/>
                    <a:p>
                      <a:endParaRPr lang="es-ES"/>
                    </a:p>
                  </a:txBody>
                  <a:tcPr/>
                </a:tc>
                <a:tc>
                  <a:txBody>
                    <a:bodyPr/>
                    <a:lstStyle/>
                    <a:p>
                      <a:endParaRPr lang="es-ES"/>
                    </a:p>
                  </a:txBody>
                  <a:tcPr/>
                </a:tc>
                <a:tc>
                  <a:txBody>
                    <a:bodyPr/>
                    <a:lstStyle/>
                    <a:p>
                      <a:r>
                        <a:rPr lang="es-ES" b="1" dirty="0" smtClean="0"/>
                        <a:t>30.00</a:t>
                      </a:r>
                      <a:r>
                        <a:rPr lang="es-ES" b="1" dirty="0" smtClean="0">
                          <a:solidFill>
                            <a:sysClr val="windowText" lastClr="000000"/>
                          </a:solidFill>
                        </a:rPr>
                        <a:t>0</a:t>
                      </a:r>
                      <a:endParaRPr lang="es-ES" b="1" dirty="0">
                        <a:solidFill>
                          <a:sysClr val="windowText" lastClr="000000"/>
                        </a:solidFill>
                      </a:endParaRPr>
                    </a:p>
                  </a:txBody>
                  <a:tcPr/>
                </a:tc>
              </a:tr>
              <a:tr h="528059">
                <a:tc>
                  <a:txBody>
                    <a:bodyPr/>
                    <a:lstStyle/>
                    <a:p>
                      <a:r>
                        <a:rPr lang="es-ES" dirty="0" smtClean="0"/>
                        <a:t>PRECIO COMPRA</a:t>
                      </a:r>
                      <a:endParaRPr lang="es-ES" dirty="0"/>
                    </a:p>
                  </a:txBody>
                  <a:tcPr/>
                </a:tc>
                <a:tc>
                  <a:txBody>
                    <a:bodyPr/>
                    <a:lstStyle/>
                    <a:p>
                      <a:endParaRPr lang="es-ES"/>
                    </a:p>
                  </a:txBody>
                  <a:tcPr/>
                </a:tc>
                <a:tc>
                  <a:txBody>
                    <a:bodyPr/>
                    <a:lstStyle/>
                    <a:p>
                      <a:endParaRPr lang="es-ES"/>
                    </a:p>
                  </a:txBody>
                  <a:tcPr/>
                </a:tc>
                <a:tc>
                  <a:txBody>
                    <a:bodyPr/>
                    <a:lstStyle/>
                    <a:p>
                      <a:r>
                        <a:rPr lang="es-ES" dirty="0" smtClean="0"/>
                        <a:t>TRES ANOS</a:t>
                      </a:r>
                      <a:endParaRPr lang="es-ES" dirty="0"/>
                    </a:p>
                  </a:txBody>
                  <a:tcPr/>
                </a:tc>
              </a:tr>
            </a:tbl>
          </a:graphicData>
        </a:graphic>
      </p:graphicFrame>
    </p:spTree>
    <p:extLst>
      <p:ext uri="{BB962C8B-B14F-4D97-AF65-F5344CB8AC3E}">
        <p14:creationId xmlns:p14="http://schemas.microsoft.com/office/powerpoint/2010/main" val="17360639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p>
          <a:p>
            <a:r>
              <a:rPr lang="es-CL" sz="2400" dirty="0" smtClean="0">
                <a:latin typeface="Arial" panose="020B0604020202020204" pitchFamily="34" charset="0"/>
                <a:cs typeface="Arial" panose="020B0604020202020204" pitchFamily="34" charset="0"/>
              </a:rPr>
              <a:t>En este caso se procede a cambiar una pieza destruida de la maquinaria, originado por un golpe eléctrico, este monto equivale a $ 48.000, y la maquina comienza a funcionar nuevamente, según el respectivo informe técnico a la máquina les restan los mismos 7 períodos de vida útil. </a:t>
            </a:r>
          </a:p>
          <a:p>
            <a:endParaRPr lang="es-CL" sz="2400" dirty="0">
              <a:latin typeface="Arial" panose="020B0604020202020204" pitchFamily="34" charset="0"/>
              <a:cs typeface="Arial" panose="020B0604020202020204" pitchFamily="34" charset="0"/>
            </a:endParaRPr>
          </a:p>
          <a:p>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92587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p>
          <a:p>
            <a:r>
              <a:rPr lang="es-CL" sz="2400" b="1" u="sng" dirty="0" smtClean="0">
                <a:latin typeface="Arial" panose="020B0604020202020204" pitchFamily="34" charset="0"/>
                <a:cs typeface="Arial" panose="020B0604020202020204" pitchFamily="34" charset="0"/>
              </a:rPr>
              <a:t>Contabilización. </a:t>
            </a:r>
          </a:p>
          <a:p>
            <a:r>
              <a:rPr lang="es-CL" sz="2400" b="1" u="sng" dirty="0" smtClean="0">
                <a:latin typeface="Arial" panose="020B0604020202020204" pitchFamily="34" charset="0"/>
                <a:cs typeface="Arial" panose="020B0604020202020204" pitchFamily="34" charset="0"/>
              </a:rPr>
              <a:t>Pérdidas reparaciones extras        $48.000</a:t>
            </a:r>
          </a:p>
          <a:p>
            <a:pPr marL="0" indent="0">
              <a:buNone/>
            </a:pPr>
            <a:r>
              <a:rPr lang="es-CL" sz="2400" dirty="0" smtClean="0">
                <a:latin typeface="Arial" panose="020B0604020202020204" pitchFamily="34" charset="0"/>
                <a:cs typeface="Arial" panose="020B0604020202020204" pitchFamily="34" charset="0"/>
              </a:rPr>
              <a:t>                                                       a</a:t>
            </a: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Banco                 $48.000</a:t>
            </a:r>
            <a:endParaRPr lang="es-CL" sz="2400" b="1" u="sng" dirty="0">
              <a:latin typeface="Arial" panose="020B0604020202020204" pitchFamily="34" charset="0"/>
              <a:cs typeface="Arial" panose="020B0604020202020204" pitchFamily="34" charset="0"/>
            </a:endParaRPr>
          </a:p>
          <a:p>
            <a:endParaRPr lang="es-CL" sz="2400"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En lo particular en los 7 períodos restantes el bien se continuará depreciando a razón de $10.000 por período , hasta dejar su valor en cero.</a:t>
            </a:r>
          </a:p>
        </p:txBody>
      </p:sp>
    </p:spTree>
    <p:extLst>
      <p:ext uri="{BB962C8B-B14F-4D97-AF65-F5344CB8AC3E}">
        <p14:creationId xmlns:p14="http://schemas.microsoft.com/office/powerpoint/2010/main" val="359501001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endParaRPr lang="es-CL" sz="2400" dirty="0" smtClean="0">
              <a:latin typeface="Arial" panose="020B0604020202020204" pitchFamily="34" charset="0"/>
              <a:cs typeface="Arial" panose="020B0604020202020204" pitchFamily="34" charset="0"/>
            </a:endParaRPr>
          </a:p>
          <a:p>
            <a:r>
              <a:rPr lang="es-CL" sz="2400" dirty="0">
                <a:latin typeface="Arial" panose="020B0604020202020204" pitchFamily="34" charset="0"/>
                <a:cs typeface="Arial" panose="020B0604020202020204" pitchFamily="34" charset="0"/>
              </a:rPr>
              <a:t>B</a:t>
            </a:r>
            <a:r>
              <a:rPr lang="es-CL" sz="2400" dirty="0" smtClean="0">
                <a:latin typeface="Arial" panose="020B0604020202020204" pitchFamily="34" charset="0"/>
                <a:cs typeface="Arial" panose="020B0604020202020204" pitchFamily="34" charset="0"/>
              </a:rPr>
              <a:t>. La reparación extraordinaria, trae como consecuencia indirecta la restitución total y absoluta dela vida útil de l respectivo bien, quedando éste en las mismas condiciones que poseía . al momento de ser adquirido.</a:t>
            </a:r>
          </a:p>
          <a:p>
            <a:r>
              <a:rPr lang="es-CL" sz="2400" dirty="0" smtClean="0">
                <a:latin typeface="Arial" panose="020B0604020202020204" pitchFamily="34" charset="0"/>
                <a:cs typeface="Arial" panose="020B0604020202020204" pitchFamily="34" charset="0"/>
              </a:rPr>
              <a:t>Esta situación presenta dos alternativas de solución.</a:t>
            </a:r>
          </a:p>
          <a:p>
            <a:r>
              <a:rPr lang="es-CL" sz="2400" dirty="0" smtClean="0">
                <a:latin typeface="Arial" panose="020B0604020202020204" pitchFamily="34" charset="0"/>
                <a:cs typeface="Arial" panose="020B0604020202020204" pitchFamily="34" charset="0"/>
              </a:rPr>
              <a:t>B1.Compensación del valor de la reparación vía modificación de la respectiva vida útil.</a:t>
            </a:r>
          </a:p>
        </p:txBody>
      </p:sp>
    </p:spTree>
    <p:extLst>
      <p:ext uri="{BB962C8B-B14F-4D97-AF65-F5344CB8AC3E}">
        <p14:creationId xmlns:p14="http://schemas.microsoft.com/office/powerpoint/2010/main" val="13058132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fontScale="92500"/>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r>
              <a:rPr lang="es-CL" sz="2400" dirty="0" smtClean="0">
                <a:latin typeface="Arial" panose="020B0604020202020204" pitchFamily="34" charset="0"/>
                <a:cs typeface="Arial" panose="020B0604020202020204" pitchFamily="34" charset="0"/>
              </a:rPr>
              <a:t>.</a:t>
            </a:r>
          </a:p>
          <a:p>
            <a:r>
              <a:rPr lang="es-CL" sz="2400" dirty="0" smtClean="0">
                <a:latin typeface="Arial" panose="020B0604020202020204" pitchFamily="34" charset="0"/>
                <a:cs typeface="Arial" panose="020B0604020202020204" pitchFamily="34" charset="0"/>
              </a:rPr>
              <a:t>B2.Proceder a ajustar el valor del bien según sea la respectiva recuperación de la vida útil del activo.</a:t>
            </a:r>
          </a:p>
          <a:p>
            <a:r>
              <a:rPr lang="es-CL" sz="2400" dirty="0" smtClean="0">
                <a:latin typeface="Arial" panose="020B0604020202020204" pitchFamily="34" charset="0"/>
                <a:cs typeface="Arial" panose="020B0604020202020204" pitchFamily="34" charset="0"/>
              </a:rPr>
              <a:t>Para el primer caso el respectivo tratamiento contable sería .</a:t>
            </a:r>
          </a:p>
          <a:p>
            <a:r>
              <a:rPr lang="es-CL" sz="2400" b="1" u="sng" dirty="0" smtClean="0">
                <a:latin typeface="Arial" panose="020B0604020202020204" pitchFamily="34" charset="0"/>
                <a:cs typeface="Arial" panose="020B0604020202020204" pitchFamily="34" charset="0"/>
              </a:rPr>
              <a:t>Paso Uno </a:t>
            </a:r>
            <a:r>
              <a:rPr lang="es-CL" sz="2400" dirty="0" smtClean="0">
                <a:latin typeface="Arial" panose="020B0604020202020204" pitchFamily="34" charset="0"/>
                <a:cs typeface="Arial" panose="020B0604020202020204" pitchFamily="34" charset="0"/>
              </a:rPr>
              <a:t>,proceder a reversar totalmente la cuenta Depreciación Acumulada.</a:t>
            </a:r>
          </a:p>
          <a:p>
            <a:endParaRPr lang="es-CL" sz="2400" dirty="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Paso </a:t>
            </a:r>
            <a:r>
              <a:rPr lang="es-CL" sz="2400" b="1" u="sng" dirty="0" smtClean="0">
                <a:latin typeface="Arial" panose="020B0604020202020204" pitchFamily="34" charset="0"/>
                <a:cs typeface="Arial" panose="020B0604020202020204" pitchFamily="34" charset="0"/>
              </a:rPr>
              <a:t>Dos </a:t>
            </a:r>
            <a:r>
              <a:rPr lang="es-CL" sz="2400" dirty="0" smtClean="0">
                <a:latin typeface="Arial" panose="020B0604020202020204" pitchFamily="34" charset="0"/>
                <a:cs typeface="Arial" panose="020B0604020202020204" pitchFamily="34" charset="0"/>
              </a:rPr>
              <a:t>,la diferencia que se produzca entre el monto de la depreciación acumulada y el valor de la reparación, se carga a pérdida o bien se abona a ganancia.</a:t>
            </a:r>
          </a:p>
        </p:txBody>
      </p:sp>
    </p:spTree>
    <p:extLst>
      <p:ext uri="{BB962C8B-B14F-4D97-AF65-F5344CB8AC3E}">
        <p14:creationId xmlns:p14="http://schemas.microsoft.com/office/powerpoint/2010/main" val="202025970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r>
              <a:rPr lang="es-CL" sz="2400" dirty="0" smtClean="0">
                <a:latin typeface="Arial" panose="020B0604020202020204" pitchFamily="34" charset="0"/>
                <a:cs typeface="Arial" panose="020B0604020202020204" pitchFamily="34" charset="0"/>
              </a:rPr>
              <a:t>.</a:t>
            </a:r>
          </a:p>
          <a:p>
            <a:r>
              <a:rPr lang="es-CL" sz="2400" b="1" u="sng" dirty="0" smtClean="0">
                <a:latin typeface="Arial" panose="020B0604020202020204" pitchFamily="34" charset="0"/>
                <a:cs typeface="Arial" panose="020B0604020202020204" pitchFamily="34" charset="0"/>
              </a:rPr>
              <a:t>Ejemplo demostrativo.</a:t>
            </a:r>
          </a:p>
          <a:p>
            <a:r>
              <a:rPr lang="es-CL" sz="2400" dirty="0" smtClean="0">
                <a:latin typeface="Arial" panose="020B0604020202020204" pitchFamily="34" charset="0"/>
                <a:cs typeface="Arial" panose="020B0604020202020204" pitchFamily="34" charset="0"/>
              </a:rPr>
              <a:t>En base a los mismos datos del ejercicio precedente, pero esta vez considerando que el cambio de la aludida pieza, implica una restitución total de la vida útil del bien, que nuevamente se estima en 10 períodos, a contar de la fecha de la reparación.</a:t>
            </a:r>
          </a:p>
        </p:txBody>
      </p:sp>
    </p:spTree>
    <p:extLst>
      <p:ext uri="{BB962C8B-B14F-4D97-AF65-F5344CB8AC3E}">
        <p14:creationId xmlns:p14="http://schemas.microsoft.com/office/powerpoint/2010/main" val="67328953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r>
              <a:rPr lang="es-CL" sz="2400" dirty="0" smtClean="0">
                <a:latin typeface="Arial" panose="020B0604020202020204" pitchFamily="34" charset="0"/>
                <a:cs typeface="Arial" panose="020B0604020202020204" pitchFamily="34" charset="0"/>
              </a:rPr>
              <a:t>.</a:t>
            </a:r>
          </a:p>
          <a:p>
            <a:r>
              <a:rPr lang="es-CL" sz="2400" b="1" u="sng" dirty="0" smtClean="0">
                <a:latin typeface="Arial" panose="020B0604020202020204" pitchFamily="34" charset="0"/>
                <a:cs typeface="Arial" panose="020B0604020202020204" pitchFamily="34" charset="0"/>
              </a:rPr>
              <a:t>Ejemplo demostrativo.</a:t>
            </a:r>
          </a:p>
          <a:p>
            <a:endParaRPr lang="es-CL" sz="2400" b="1" u="sng" dirty="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Contabilización. </a:t>
            </a:r>
          </a:p>
          <a:p>
            <a:r>
              <a:rPr lang="es-CL" sz="2400" b="1" u="sng" dirty="0" smtClean="0">
                <a:latin typeface="Arial" panose="020B0604020202020204" pitchFamily="34" charset="0"/>
                <a:cs typeface="Arial" panose="020B0604020202020204" pitchFamily="34" charset="0"/>
              </a:rPr>
              <a:t>Depreciaciones acumuladas        $30.000</a:t>
            </a:r>
          </a:p>
          <a:p>
            <a:r>
              <a:rPr lang="es-CL" sz="2400" b="1" u="sng" dirty="0" smtClean="0">
                <a:latin typeface="Arial" panose="020B0604020202020204" pitchFamily="34" charset="0"/>
                <a:cs typeface="Arial" panose="020B0604020202020204" pitchFamily="34" charset="0"/>
              </a:rPr>
              <a:t>Pérdida Reparación Extra             $18.000</a:t>
            </a:r>
            <a:endParaRPr lang="es-CL" sz="2400" b="1" u="sng" dirty="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a:t>
            </a:r>
          </a:p>
          <a:p>
            <a:pPr marL="0" indent="0">
              <a:buNone/>
            </a:pPr>
            <a:r>
              <a:rPr lang="es-CL" sz="2400" dirty="0">
                <a:latin typeface="Arial" panose="020B0604020202020204" pitchFamily="34" charset="0"/>
                <a:cs typeface="Arial" panose="020B0604020202020204" pitchFamily="34" charset="0"/>
              </a:rPr>
              <a:t>                                                  </a:t>
            </a:r>
            <a:r>
              <a:rPr lang="es-CL" sz="2400" b="1" u="sng" dirty="0">
                <a:latin typeface="Arial" panose="020B0604020202020204" pitchFamily="34" charset="0"/>
                <a:cs typeface="Arial" panose="020B0604020202020204" pitchFamily="34" charset="0"/>
              </a:rPr>
              <a:t>Banco                 $48.000</a:t>
            </a:r>
          </a:p>
          <a:p>
            <a:endParaRPr lang="es-CL" sz="2400" b="1"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96453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a:t>
            </a:r>
            <a:r>
              <a:rPr lang="es-CL" sz="2400" b="1" u="sng" dirty="0" err="1" smtClean="0">
                <a:latin typeface="Arial" panose="020B0604020202020204" pitchFamily="34" charset="0"/>
                <a:cs typeface="Arial" panose="020B0604020202020204" pitchFamily="34" charset="0"/>
              </a:rPr>
              <a:t>continuación.esat</a:t>
            </a:r>
            <a:r>
              <a:rPr lang="es-CL" sz="2400" b="1" u="sng" dirty="0" smtClean="0">
                <a:latin typeface="Arial" panose="020B0604020202020204" pitchFamily="34" charset="0"/>
                <a:cs typeface="Arial" panose="020B0604020202020204" pitchFamily="34" charset="0"/>
              </a:rPr>
              <a:t> forma lo que acontece </a:t>
            </a:r>
            <a:r>
              <a:rPr lang="es-CL" sz="2400" dirty="0" smtClean="0">
                <a:latin typeface="Arial" panose="020B0604020202020204" pitchFamily="34" charset="0"/>
                <a:cs typeface="Arial" panose="020B0604020202020204" pitchFamily="34" charset="0"/>
              </a:rPr>
              <a:t>.</a:t>
            </a:r>
          </a:p>
          <a:p>
            <a:endParaRPr lang="es-CL" sz="2400" dirty="0" smtClean="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Ejemplo demostrativo.</a:t>
            </a:r>
          </a:p>
          <a:p>
            <a:r>
              <a:rPr lang="es-CL" sz="2400" dirty="0" smtClean="0">
                <a:latin typeface="Arial" panose="020B0604020202020204" pitchFamily="34" charset="0"/>
                <a:cs typeface="Arial" panose="020B0604020202020204" pitchFamily="34" charset="0"/>
              </a:rPr>
              <a:t>De esta forma acontece que la maquinaria recobra su valor original de adquisición de $ 100.000 y comienza a depreciarse nuevamente en forma  periódica a razón de $ 10.000, hasta llegar a valor cero.</a:t>
            </a:r>
          </a:p>
          <a:p>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4303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a:t>
            </a:r>
            <a:r>
              <a:rPr lang="es-CL" sz="2400" b="1" u="sng" dirty="0" err="1" smtClean="0">
                <a:latin typeface="Arial" panose="020B0604020202020204" pitchFamily="34" charset="0"/>
                <a:cs typeface="Arial" panose="020B0604020202020204" pitchFamily="34" charset="0"/>
              </a:rPr>
              <a:t>continuació.Esta</a:t>
            </a:r>
            <a:r>
              <a:rPr lang="es-CL" sz="2400" b="1" u="sng"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forma lo que acontece </a:t>
            </a:r>
            <a:r>
              <a:rPr lang="es-CL" sz="2400" dirty="0" smtClean="0">
                <a:latin typeface="Arial" panose="020B0604020202020204" pitchFamily="34" charset="0"/>
                <a:cs typeface="Arial" panose="020B0604020202020204" pitchFamily="34" charset="0"/>
              </a:rPr>
              <a:t>.</a:t>
            </a: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Otro ejemplo demostrativo. </a:t>
            </a:r>
          </a:p>
          <a:p>
            <a:r>
              <a:rPr lang="es-CL" sz="2400" dirty="0" smtClean="0">
                <a:latin typeface="Arial" panose="020B0604020202020204" pitchFamily="34" charset="0"/>
                <a:cs typeface="Arial" panose="020B0604020202020204" pitchFamily="34" charset="0"/>
              </a:rPr>
              <a:t>Se podría presentar, aunque muy difícilmente, la situación de que la pieza reemplazada tuviera un valor más bajo que el monto de las depreciaciones acumuladas Sería el caso, siguiendo con los datos del ejemplo precedente que la nueva pieza costará tan solo $22.000, vale decir que el monto del arreglo resultaría más barato que las pérdidas acumuladas producto del desgaste del bien.   </a:t>
            </a:r>
          </a:p>
        </p:txBody>
      </p:sp>
    </p:spTree>
    <p:extLst>
      <p:ext uri="{BB962C8B-B14F-4D97-AF65-F5344CB8AC3E}">
        <p14:creationId xmlns:p14="http://schemas.microsoft.com/office/powerpoint/2010/main" val="249001442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1560" y="980728"/>
            <a:ext cx="8153400" cy="5400600"/>
          </a:xfrm>
        </p:spPr>
        <p:txBody>
          <a:bodyPr>
            <a:normAutofit fontScale="92500"/>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a:t>
            </a:r>
            <a:r>
              <a:rPr lang="es-CL" sz="2400" b="1" u="sng" dirty="0" smtClean="0">
                <a:latin typeface="Arial" panose="020B0604020202020204" pitchFamily="34" charset="0"/>
                <a:cs typeface="Arial" panose="020B0604020202020204" pitchFamily="34" charset="0"/>
              </a:rPr>
              <a:t>continuación.</a:t>
            </a:r>
            <a:endParaRPr lang="es-CL" sz="2400" dirty="0" smtClean="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Otro ejemplo demostrativo.</a:t>
            </a: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En este  caso muy en lo particular, nos </a:t>
            </a:r>
            <a:r>
              <a:rPr lang="es-CL" sz="2400" dirty="0" smtClean="0">
                <a:latin typeface="Arial" panose="020B0604020202020204" pitchFamily="34" charset="0"/>
                <a:cs typeface="Arial" panose="020B0604020202020204" pitchFamily="34" charset="0"/>
              </a:rPr>
              <a:t>encontraríamos </a:t>
            </a:r>
            <a:r>
              <a:rPr lang="es-CL" sz="2400" dirty="0" smtClean="0">
                <a:latin typeface="Arial" panose="020B0604020202020204" pitchFamily="34" charset="0"/>
                <a:cs typeface="Arial" panose="020B0604020202020204" pitchFamily="34" charset="0"/>
              </a:rPr>
              <a:t>con una utilidad, que </a:t>
            </a:r>
            <a:r>
              <a:rPr lang="es-CL" sz="2400" dirty="0" smtClean="0">
                <a:latin typeface="Arial" panose="020B0604020202020204" pitchFamily="34" charset="0"/>
                <a:cs typeface="Arial" panose="020B0604020202020204" pitchFamily="34" charset="0"/>
              </a:rPr>
              <a:t>debiéramos </a:t>
            </a:r>
            <a:r>
              <a:rPr lang="es-CL" sz="2400" dirty="0" smtClean="0">
                <a:latin typeface="Arial" panose="020B0604020202020204" pitchFamily="34" charset="0"/>
                <a:cs typeface="Arial" panose="020B0604020202020204" pitchFamily="34" charset="0"/>
              </a:rPr>
              <a:t>reflejar como </a:t>
            </a:r>
            <a:r>
              <a:rPr lang="es-CL" sz="2400" dirty="0" smtClean="0">
                <a:latin typeface="Arial" panose="020B0604020202020204" pitchFamily="34" charset="0"/>
                <a:cs typeface="Arial" panose="020B0604020202020204" pitchFamily="34" charset="0"/>
              </a:rPr>
              <a:t>sigue.</a:t>
            </a: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Contabilización. </a:t>
            </a:r>
          </a:p>
          <a:p>
            <a:r>
              <a:rPr lang="es-CL" sz="2400" b="1" u="sng" dirty="0">
                <a:latin typeface="Arial" panose="020B0604020202020204" pitchFamily="34" charset="0"/>
                <a:cs typeface="Arial" panose="020B0604020202020204" pitchFamily="34" charset="0"/>
              </a:rPr>
              <a:t>Depreciaciones acumuladas        $</a:t>
            </a:r>
            <a:r>
              <a:rPr lang="es-CL" sz="2400" b="1" u="sng" dirty="0" smtClean="0">
                <a:latin typeface="Arial" panose="020B0604020202020204" pitchFamily="34" charset="0"/>
                <a:cs typeface="Arial" panose="020B0604020202020204" pitchFamily="34" charset="0"/>
              </a:rPr>
              <a:t>30.000</a:t>
            </a:r>
          </a:p>
          <a:p>
            <a:r>
              <a:rPr lang="es-CL" sz="2400" b="1" dirty="0">
                <a:latin typeface="Arial" panose="020B0604020202020204" pitchFamily="34" charset="0"/>
                <a:cs typeface="Arial" panose="020B0604020202020204" pitchFamily="34" charset="0"/>
              </a:rPr>
              <a:t> </a:t>
            </a:r>
            <a:r>
              <a:rPr lang="es-CL" sz="2400" b="1" dirty="0" smtClean="0">
                <a:latin typeface="Arial" panose="020B0604020202020204" pitchFamily="34" charset="0"/>
                <a:cs typeface="Arial" panose="020B0604020202020204" pitchFamily="34" charset="0"/>
              </a:rPr>
              <a:t>                                  a</a:t>
            </a:r>
            <a:endParaRPr lang="es-CL" sz="2400" b="1" dirty="0" smtClean="0">
              <a:latin typeface="Arial" panose="020B0604020202020204" pitchFamily="34" charset="0"/>
              <a:cs typeface="Arial" panose="020B0604020202020204" pitchFamily="34" charset="0"/>
            </a:endParaRPr>
          </a:p>
          <a:p>
            <a:endParaRPr lang="es-CL" sz="2400" b="1" u="sng" dirty="0">
              <a:latin typeface="Arial" panose="020B0604020202020204" pitchFamily="34" charset="0"/>
              <a:cs typeface="Arial" panose="020B0604020202020204" pitchFamily="34" charset="0"/>
            </a:endParaRPr>
          </a:p>
          <a:p>
            <a:r>
              <a:rPr lang="es-CL" sz="2400" b="1"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 Utilidad  Reparación                       </a:t>
            </a:r>
            <a:r>
              <a:rPr lang="es-CL" sz="2400" b="1" u="sng" dirty="0">
                <a:latin typeface="Arial" panose="020B0604020202020204" pitchFamily="34" charset="0"/>
                <a:cs typeface="Arial" panose="020B0604020202020204" pitchFamily="34" charset="0"/>
              </a:rPr>
              <a:t>$18.000</a:t>
            </a:r>
          </a:p>
          <a:p>
            <a:pPr marL="0" indent="0">
              <a:buNone/>
            </a:pPr>
            <a:r>
              <a:rPr lang="es-CL" sz="2400" dirty="0">
                <a:latin typeface="Arial" panose="020B0604020202020204" pitchFamily="34" charset="0"/>
                <a:cs typeface="Arial" panose="020B0604020202020204" pitchFamily="34" charset="0"/>
              </a:rPr>
              <a:t>                                                       </a:t>
            </a:r>
          </a:p>
          <a:p>
            <a:pPr marL="0" indent="0">
              <a:buNone/>
            </a:pPr>
            <a:r>
              <a:rPr lang="es-CL" sz="2400" dirty="0">
                <a:latin typeface="Arial" panose="020B0604020202020204" pitchFamily="34" charset="0"/>
                <a:cs typeface="Arial" panose="020B0604020202020204" pitchFamily="34" charset="0"/>
              </a:rPr>
              <a:t>                                                  </a:t>
            </a:r>
            <a:r>
              <a:rPr lang="es-CL" sz="2400" b="1" u="sng" dirty="0">
                <a:latin typeface="Arial" panose="020B0604020202020204" pitchFamily="34" charset="0"/>
                <a:cs typeface="Arial" panose="020B0604020202020204" pitchFamily="34" charset="0"/>
              </a:rPr>
              <a:t>Banco               </a:t>
            </a:r>
            <a:r>
              <a:rPr lang="es-CL" sz="2400" b="1" u="sng"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22</a:t>
            </a:r>
            <a:r>
              <a:rPr lang="es-CL" sz="2400" b="1" u="sng" dirty="0" smtClean="0">
                <a:latin typeface="Arial" panose="020B0604020202020204" pitchFamily="34" charset="0"/>
                <a:cs typeface="Arial" panose="020B0604020202020204" pitchFamily="34" charset="0"/>
              </a:rPr>
              <a:t>.000</a:t>
            </a:r>
            <a:endParaRPr lang="es-CL" sz="2400" b="1" u="sng" dirty="0">
              <a:latin typeface="Arial" panose="020B0604020202020204" pitchFamily="34" charset="0"/>
              <a:cs typeface="Arial" panose="020B0604020202020204" pitchFamily="34" charset="0"/>
            </a:endParaRPr>
          </a:p>
          <a:p>
            <a:pPr marL="0" indent="0">
              <a:buNone/>
            </a:pP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00557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a:t>
            </a:r>
            <a:r>
              <a:rPr lang="es-CL" sz="2400" b="1" u="sng" dirty="0" smtClean="0">
                <a:latin typeface="Arial" panose="020B0604020202020204" pitchFamily="34" charset="0"/>
                <a:cs typeface="Arial" panose="020B0604020202020204" pitchFamily="34" charset="0"/>
              </a:rPr>
              <a:t>continuación . </a:t>
            </a:r>
            <a:endParaRPr lang="es-CL" sz="2400" dirty="0" smtClean="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Otro ejemplo demostrativo. </a:t>
            </a:r>
          </a:p>
          <a:p>
            <a:r>
              <a:rPr lang="es-CL" sz="2400" dirty="0" smtClean="0">
                <a:latin typeface="Arial" panose="020B0604020202020204" pitchFamily="34" charset="0"/>
                <a:cs typeface="Arial" panose="020B0604020202020204" pitchFamily="34" charset="0"/>
              </a:rPr>
              <a:t>Para el segundo caso el tratamiento contable sería el siguiente, a saber.</a:t>
            </a:r>
          </a:p>
          <a:p>
            <a:r>
              <a:rPr lang="es-CL" sz="2400" dirty="0" smtClean="0">
                <a:latin typeface="Arial" panose="020B0604020202020204" pitchFamily="34" charset="0"/>
                <a:cs typeface="Arial" panose="020B0604020202020204" pitchFamily="34" charset="0"/>
              </a:rPr>
              <a:t>A. Dejar la maquinaria en su valor real al momento de la reparación, y</a:t>
            </a:r>
            <a:r>
              <a:rPr lang="es-CL" sz="2400" dirty="0" smtClean="0">
                <a:latin typeface="Arial" panose="020B0604020202020204" pitchFamily="34" charset="0"/>
                <a:cs typeface="Arial" panose="020B0604020202020204" pitchFamily="34" charset="0"/>
              </a:rPr>
              <a:t>. </a:t>
            </a:r>
          </a:p>
          <a:p>
            <a:r>
              <a:rPr lang="es-CL" sz="2400" dirty="0" smtClean="0">
                <a:latin typeface="Arial" panose="020B0604020202020204" pitchFamily="34" charset="0"/>
                <a:cs typeface="Arial" panose="020B0604020202020204" pitchFamily="34" charset="0"/>
              </a:rPr>
              <a:t>Luego contabilizar dicha reparación directamente a Pérdida</a:t>
            </a:r>
            <a:r>
              <a:rPr lang="es-CL" sz="2400" dirty="0" smtClean="0">
                <a:latin typeface="Arial" panose="020B0604020202020204" pitchFamily="34" charset="0"/>
                <a:cs typeface="Arial" panose="020B0604020202020204" pitchFamily="34" charset="0"/>
              </a:rPr>
              <a:t>  </a:t>
            </a: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6024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1560" y="980728"/>
            <a:ext cx="8153400" cy="540060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a:t>
            </a:r>
            <a:r>
              <a:rPr lang="es-CL" sz="2400" b="1" u="sng" dirty="0" smtClean="0">
                <a:latin typeface="Arial" panose="020B0604020202020204" pitchFamily="34" charset="0"/>
                <a:cs typeface="Arial" panose="020B0604020202020204" pitchFamily="34" charset="0"/>
              </a:rPr>
              <a:t>continuación.</a:t>
            </a:r>
            <a:endParaRPr lang="es-CL" sz="2400" dirty="0" smtClean="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Otro ejemplo demostrativo.</a:t>
            </a: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En este  caso muy en lo particular, nos </a:t>
            </a:r>
            <a:r>
              <a:rPr lang="es-CL" sz="2400" dirty="0" smtClean="0">
                <a:latin typeface="Arial" panose="020B0604020202020204" pitchFamily="34" charset="0"/>
                <a:cs typeface="Arial" panose="020B0604020202020204" pitchFamily="34" charset="0"/>
              </a:rPr>
              <a:t>encontraríamos </a:t>
            </a:r>
            <a:r>
              <a:rPr lang="es-CL" sz="2400" dirty="0" smtClean="0">
                <a:latin typeface="Arial" panose="020B0604020202020204" pitchFamily="34" charset="0"/>
                <a:cs typeface="Arial" panose="020B0604020202020204" pitchFamily="34" charset="0"/>
              </a:rPr>
              <a:t>con una utilidad, que </a:t>
            </a:r>
            <a:r>
              <a:rPr lang="es-CL" sz="2400" dirty="0" smtClean="0">
                <a:latin typeface="Arial" panose="020B0604020202020204" pitchFamily="34" charset="0"/>
                <a:cs typeface="Arial" panose="020B0604020202020204" pitchFamily="34" charset="0"/>
              </a:rPr>
              <a:t>debiéramos </a:t>
            </a:r>
            <a:r>
              <a:rPr lang="es-CL" sz="2400" dirty="0" smtClean="0">
                <a:latin typeface="Arial" panose="020B0604020202020204" pitchFamily="34" charset="0"/>
                <a:cs typeface="Arial" panose="020B0604020202020204" pitchFamily="34" charset="0"/>
              </a:rPr>
              <a:t>reflejar como </a:t>
            </a:r>
            <a:r>
              <a:rPr lang="es-CL" sz="2400" dirty="0" smtClean="0">
                <a:latin typeface="Arial" panose="020B0604020202020204" pitchFamily="34" charset="0"/>
                <a:cs typeface="Arial" panose="020B0604020202020204" pitchFamily="34" charset="0"/>
              </a:rPr>
              <a:t>sigue.</a:t>
            </a: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Contabilización. </a:t>
            </a:r>
          </a:p>
          <a:p>
            <a:r>
              <a:rPr lang="es-CL" sz="2400" b="1" u="sng" dirty="0">
                <a:latin typeface="Arial" panose="020B0604020202020204" pitchFamily="34" charset="0"/>
                <a:cs typeface="Arial" panose="020B0604020202020204" pitchFamily="34" charset="0"/>
              </a:rPr>
              <a:t>Depreciaciones acumuladas        $</a:t>
            </a:r>
            <a:r>
              <a:rPr lang="es-CL" sz="2400" b="1" u="sng" dirty="0" smtClean="0">
                <a:latin typeface="Arial" panose="020B0604020202020204" pitchFamily="34" charset="0"/>
                <a:cs typeface="Arial" panose="020B0604020202020204" pitchFamily="34" charset="0"/>
              </a:rPr>
              <a:t>30.000</a:t>
            </a:r>
          </a:p>
          <a:p>
            <a:r>
              <a:rPr lang="es-CL" sz="2400" b="1" dirty="0">
                <a:latin typeface="Arial" panose="020B0604020202020204" pitchFamily="34" charset="0"/>
                <a:cs typeface="Arial" panose="020B0604020202020204" pitchFamily="34" charset="0"/>
              </a:rPr>
              <a:t> </a:t>
            </a:r>
            <a:r>
              <a:rPr lang="es-CL" sz="2400" b="1" dirty="0" smtClean="0">
                <a:latin typeface="Arial" panose="020B0604020202020204" pitchFamily="34" charset="0"/>
                <a:cs typeface="Arial" panose="020B0604020202020204" pitchFamily="34" charset="0"/>
              </a:rPr>
              <a:t>                                  a</a:t>
            </a:r>
            <a:endParaRPr lang="es-CL" sz="2400" b="1" dirty="0" smtClean="0">
              <a:latin typeface="Arial" panose="020B0604020202020204" pitchFamily="34" charset="0"/>
              <a:cs typeface="Arial" panose="020B0604020202020204" pitchFamily="34" charset="0"/>
            </a:endParaRPr>
          </a:p>
          <a:p>
            <a:endParaRPr lang="es-CL" sz="2400" b="1" u="sng" dirty="0">
              <a:latin typeface="Arial" panose="020B0604020202020204" pitchFamily="34" charset="0"/>
              <a:cs typeface="Arial" panose="020B0604020202020204" pitchFamily="34" charset="0"/>
            </a:endParaRPr>
          </a:p>
          <a:p>
            <a:r>
              <a:rPr lang="es-CL" sz="2400" b="1"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 Maquinarias                      $</a:t>
            </a:r>
            <a:r>
              <a:rPr lang="es-CL" sz="2400" b="1" u="sng" dirty="0" smtClean="0">
                <a:latin typeface="Arial" panose="020B0604020202020204" pitchFamily="34" charset="0"/>
                <a:cs typeface="Arial" panose="020B0604020202020204" pitchFamily="34" charset="0"/>
              </a:rPr>
              <a:t>30</a:t>
            </a:r>
            <a:r>
              <a:rPr lang="es-CL" sz="2400" b="1" u="sng" dirty="0" smtClean="0">
                <a:latin typeface="Arial" panose="020B0604020202020204" pitchFamily="34" charset="0"/>
                <a:cs typeface="Arial" panose="020B0604020202020204" pitchFamily="34" charset="0"/>
              </a:rPr>
              <a:t>.000</a:t>
            </a:r>
            <a:endParaRPr lang="es-CL" sz="2400" b="1" u="sng" dirty="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t>
            </a:r>
          </a:p>
          <a:p>
            <a:pPr marL="0" indent="0">
              <a:buNone/>
            </a:pPr>
            <a:r>
              <a:rPr lang="es-CL" sz="2400" dirty="0">
                <a:latin typeface="Arial" panose="020B0604020202020204" pitchFamily="34" charset="0"/>
                <a:cs typeface="Arial" panose="020B0604020202020204" pitchFamily="34" charset="0"/>
              </a:rPr>
              <a:t>                                                  </a:t>
            </a:r>
            <a:endParaRPr lang="es-CL" sz="2400" b="1" u="sng" dirty="0">
              <a:latin typeface="Arial" panose="020B0604020202020204" pitchFamily="34" charset="0"/>
              <a:cs typeface="Arial" panose="020B0604020202020204" pitchFamily="34" charset="0"/>
            </a:endParaRPr>
          </a:p>
          <a:p>
            <a:pPr marL="0" indent="0">
              <a:buNone/>
            </a:pP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603766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1560" y="980728"/>
            <a:ext cx="8153400" cy="540060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a:t>
            </a:r>
            <a:r>
              <a:rPr lang="es-CL" sz="2400" b="1" u="sng" dirty="0" smtClean="0">
                <a:latin typeface="Arial" panose="020B0604020202020204" pitchFamily="34" charset="0"/>
                <a:cs typeface="Arial" panose="020B0604020202020204" pitchFamily="34" charset="0"/>
              </a:rPr>
              <a:t>continuación.</a:t>
            </a:r>
            <a:endParaRPr lang="es-CL" sz="2400" dirty="0" smtClean="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Otro ejemplo demostrativo.</a:t>
            </a:r>
          </a:p>
          <a:p>
            <a:pPr marL="0" indent="0">
              <a:buNone/>
            </a:pPr>
            <a:r>
              <a:rPr lang="es-CL" sz="2400" dirty="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  En este  caso muy en lo particular, nos </a:t>
            </a:r>
            <a:r>
              <a:rPr lang="es-CL" sz="2400" dirty="0" smtClean="0">
                <a:latin typeface="Arial" panose="020B0604020202020204" pitchFamily="34" charset="0"/>
                <a:cs typeface="Arial" panose="020B0604020202020204" pitchFamily="34" charset="0"/>
              </a:rPr>
              <a:t>encontraríamos </a:t>
            </a:r>
            <a:r>
              <a:rPr lang="es-CL" sz="2400" dirty="0" smtClean="0">
                <a:latin typeface="Arial" panose="020B0604020202020204" pitchFamily="34" charset="0"/>
                <a:cs typeface="Arial" panose="020B0604020202020204" pitchFamily="34" charset="0"/>
              </a:rPr>
              <a:t>con una utilidad, que </a:t>
            </a:r>
            <a:r>
              <a:rPr lang="es-CL" sz="2400" dirty="0" smtClean="0">
                <a:latin typeface="Arial" panose="020B0604020202020204" pitchFamily="34" charset="0"/>
                <a:cs typeface="Arial" panose="020B0604020202020204" pitchFamily="34" charset="0"/>
              </a:rPr>
              <a:t>debiéramos </a:t>
            </a:r>
            <a:r>
              <a:rPr lang="es-CL" sz="2400" dirty="0" smtClean="0">
                <a:latin typeface="Arial" panose="020B0604020202020204" pitchFamily="34" charset="0"/>
                <a:cs typeface="Arial" panose="020B0604020202020204" pitchFamily="34" charset="0"/>
              </a:rPr>
              <a:t>reflejar como </a:t>
            </a:r>
            <a:r>
              <a:rPr lang="es-CL" sz="2400" dirty="0" smtClean="0">
                <a:latin typeface="Arial" panose="020B0604020202020204" pitchFamily="34" charset="0"/>
                <a:cs typeface="Arial" panose="020B0604020202020204" pitchFamily="34" charset="0"/>
              </a:rPr>
              <a:t>sigue.</a:t>
            </a:r>
            <a:endParaRPr lang="es-CL" sz="2400" dirty="0" smtClean="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Contabilización para determinar valor real. </a:t>
            </a:r>
            <a:endParaRPr lang="es-CL" sz="2400" b="1" u="sng" dirty="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Pérdidas por </a:t>
            </a:r>
            <a:r>
              <a:rPr lang="es-CL" sz="2400" b="1" u="sng" dirty="0" err="1" smtClean="0">
                <a:latin typeface="Arial" panose="020B0604020202020204" pitchFamily="34" charset="0"/>
                <a:cs typeface="Arial" panose="020B0604020202020204" pitchFamily="34" charset="0"/>
              </a:rPr>
              <a:t>reparción</a:t>
            </a:r>
            <a:r>
              <a:rPr lang="es-CL" sz="2400" b="1" u="sng" dirty="0" smtClean="0">
                <a:latin typeface="Arial" panose="020B0604020202020204" pitchFamily="34" charset="0"/>
                <a:cs typeface="Arial" panose="020B0604020202020204" pitchFamily="34" charset="0"/>
              </a:rPr>
              <a:t> Extra.</a:t>
            </a:r>
            <a:r>
              <a:rPr lang="es-CL" sz="2400" b="1" u="sng"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48</a:t>
            </a:r>
            <a:r>
              <a:rPr lang="es-CL" sz="2400" b="1" u="sng" dirty="0" smtClean="0">
                <a:latin typeface="Arial" panose="020B0604020202020204" pitchFamily="34" charset="0"/>
                <a:cs typeface="Arial" panose="020B0604020202020204" pitchFamily="34" charset="0"/>
              </a:rPr>
              <a:t>.000</a:t>
            </a:r>
          </a:p>
          <a:p>
            <a:r>
              <a:rPr lang="es-CL" sz="2400" b="1" dirty="0">
                <a:latin typeface="Arial" panose="020B0604020202020204" pitchFamily="34" charset="0"/>
                <a:cs typeface="Arial" panose="020B0604020202020204" pitchFamily="34" charset="0"/>
              </a:rPr>
              <a:t> </a:t>
            </a:r>
            <a:r>
              <a:rPr lang="es-CL" sz="2400" b="1" dirty="0" smtClean="0">
                <a:latin typeface="Arial" panose="020B0604020202020204" pitchFamily="34" charset="0"/>
                <a:cs typeface="Arial" panose="020B0604020202020204" pitchFamily="34" charset="0"/>
              </a:rPr>
              <a:t>                                  a</a:t>
            </a:r>
            <a:endParaRPr lang="es-CL" sz="2400" b="1" dirty="0" smtClean="0">
              <a:latin typeface="Arial" panose="020B0604020202020204" pitchFamily="34" charset="0"/>
              <a:cs typeface="Arial" panose="020B0604020202020204" pitchFamily="34" charset="0"/>
            </a:endParaRPr>
          </a:p>
          <a:p>
            <a:endParaRPr lang="es-CL" sz="2400" b="1" u="sng" dirty="0">
              <a:latin typeface="Arial" panose="020B0604020202020204" pitchFamily="34" charset="0"/>
              <a:cs typeface="Arial" panose="020B0604020202020204" pitchFamily="34" charset="0"/>
            </a:endParaRPr>
          </a:p>
          <a:p>
            <a:r>
              <a:rPr lang="es-CL" sz="2400" b="1"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 Banco                      $48.000</a:t>
            </a:r>
            <a:endParaRPr lang="es-CL" sz="2400" b="1" u="sng" dirty="0">
              <a:latin typeface="Arial" panose="020B0604020202020204" pitchFamily="34" charset="0"/>
              <a:cs typeface="Arial" panose="020B0604020202020204" pitchFamily="34" charset="0"/>
            </a:endParaRPr>
          </a:p>
          <a:p>
            <a:pPr marL="0" indent="0">
              <a:buNone/>
            </a:pPr>
            <a:r>
              <a:rPr lang="es-CL" sz="2400" dirty="0">
                <a:latin typeface="Arial" panose="020B0604020202020204" pitchFamily="34" charset="0"/>
                <a:cs typeface="Arial" panose="020B0604020202020204" pitchFamily="34" charset="0"/>
              </a:rPr>
              <a:t>                                                       </a:t>
            </a:r>
          </a:p>
          <a:p>
            <a:pPr marL="0" indent="0">
              <a:buNone/>
            </a:pPr>
            <a:r>
              <a:rPr lang="es-CL" sz="2400" dirty="0">
                <a:latin typeface="Arial" panose="020B0604020202020204" pitchFamily="34" charset="0"/>
                <a:cs typeface="Arial" panose="020B0604020202020204" pitchFamily="34" charset="0"/>
              </a:rPr>
              <a:t>                                                  </a:t>
            </a:r>
            <a:endParaRPr lang="es-CL" sz="2400" b="1" u="sng" dirty="0">
              <a:latin typeface="Arial" panose="020B0604020202020204" pitchFamily="34" charset="0"/>
              <a:cs typeface="Arial" panose="020B0604020202020204" pitchFamily="34" charset="0"/>
            </a:endParaRPr>
          </a:p>
          <a:p>
            <a:pPr marL="0" indent="0">
              <a:buNone/>
            </a:pP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362414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196752"/>
            <a:ext cx="8153400" cy="5328592"/>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p>
          <a:p>
            <a:r>
              <a:rPr lang="es-CL" sz="2400" dirty="0" smtClean="0">
                <a:latin typeface="Arial" panose="020B0604020202020204" pitchFamily="34" charset="0"/>
                <a:cs typeface="Arial" panose="020B0604020202020204" pitchFamily="34" charset="0"/>
              </a:rPr>
              <a:t>Al igual que en el caso anterior , queda saldada la cuenta depreciaciones acumuladas, pero varí el tratamiento de las cuentas del Activo y Pérdidas.</a:t>
            </a:r>
          </a:p>
          <a:p>
            <a:r>
              <a:rPr lang="es-CL" sz="2400" dirty="0" smtClean="0">
                <a:latin typeface="Arial" panose="020B0604020202020204" pitchFamily="34" charset="0"/>
                <a:cs typeface="Arial" panose="020B0604020202020204" pitchFamily="34" charset="0"/>
              </a:rPr>
              <a:t>En este caso, la cuenta pérdida por reparación, refleja la totalidad de la pérdida ocasionada por la reparación.</a:t>
            </a:r>
            <a:endParaRPr lang="es-CL" sz="2400" dirty="0" smtClean="0">
              <a:latin typeface="Arial" panose="020B0604020202020204" pitchFamily="34" charset="0"/>
              <a:cs typeface="Arial" panose="020B0604020202020204" pitchFamily="34" charset="0"/>
            </a:endParaRPr>
          </a:p>
          <a:p>
            <a:endParaRPr lang="es-CL" sz="2400" dirty="0">
              <a:latin typeface="Arial" panose="020B0604020202020204" pitchFamily="34" charset="0"/>
              <a:cs typeface="Arial" panose="020B0604020202020204" pitchFamily="34" charset="0"/>
            </a:endParaRPr>
          </a:p>
          <a:p>
            <a:endParaRPr lang="es-CL" sz="2400"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1563815001"/>
              </p:ext>
            </p:extLst>
          </p:nvPr>
        </p:nvGraphicFramePr>
        <p:xfrm>
          <a:off x="755576" y="4265712"/>
          <a:ext cx="7848872" cy="2592288"/>
        </p:xfrm>
        <a:graphic>
          <a:graphicData uri="http://schemas.openxmlformats.org/drawingml/2006/table">
            <a:tbl>
              <a:tblPr firstRow="1" bandRow="1">
                <a:tableStyleId>{5C22544A-7EE6-4342-B048-85BDC9FD1C3A}</a:tableStyleId>
              </a:tblPr>
              <a:tblGrid>
                <a:gridCol w="1962218"/>
                <a:gridCol w="1962218"/>
                <a:gridCol w="1962218"/>
                <a:gridCol w="1962218"/>
              </a:tblGrid>
              <a:tr h="528059">
                <a:tc>
                  <a:txBody>
                    <a:bodyPr/>
                    <a:lstStyle/>
                    <a:p>
                      <a:r>
                        <a:rPr lang="es-ES" dirty="0" smtClean="0">
                          <a:solidFill>
                            <a:sysClr val="windowText" lastClr="000000"/>
                          </a:solidFill>
                        </a:rPr>
                        <a:t>MAQUINARIAS</a:t>
                      </a:r>
                      <a:endParaRPr lang="es-ES" dirty="0">
                        <a:solidFill>
                          <a:sysClr val="windowText" lastClr="000000"/>
                        </a:solidFill>
                      </a:endParaRPr>
                    </a:p>
                  </a:txBody>
                  <a:tcPr/>
                </a:tc>
                <a:tc>
                  <a:txBody>
                    <a:bodyPr/>
                    <a:lstStyle/>
                    <a:p>
                      <a:endParaRPr lang="es-ES" dirty="0">
                        <a:solidFill>
                          <a:sysClr val="windowText" lastClr="000000"/>
                        </a:solidFill>
                      </a:endParaRPr>
                    </a:p>
                  </a:txBody>
                  <a:tcPr/>
                </a:tc>
                <a:tc>
                  <a:txBody>
                    <a:bodyPr/>
                    <a:lstStyle/>
                    <a:p>
                      <a:r>
                        <a:rPr lang="es-ES" dirty="0" smtClean="0">
                          <a:solidFill>
                            <a:sysClr val="windowText" lastClr="000000"/>
                          </a:solidFill>
                        </a:rPr>
                        <a:t>DPRE. ACUMULAD</a:t>
                      </a:r>
                      <a:endParaRPr lang="es-ES" dirty="0">
                        <a:solidFill>
                          <a:sysClr val="windowText" lastClr="000000"/>
                        </a:solidFill>
                      </a:endParaRPr>
                    </a:p>
                  </a:txBody>
                  <a:tcPr/>
                </a:tc>
                <a:tc>
                  <a:txBody>
                    <a:bodyPr/>
                    <a:lstStyle/>
                    <a:p>
                      <a:endParaRPr lang="es-ES"/>
                    </a:p>
                  </a:txBody>
                  <a:tcPr/>
                </a:tc>
              </a:tr>
              <a:tr h="528059">
                <a:tc>
                  <a:txBody>
                    <a:bodyPr/>
                    <a:lstStyle/>
                    <a:p>
                      <a:r>
                        <a:rPr lang="es-ES" b="1" dirty="0" smtClean="0">
                          <a:solidFill>
                            <a:sysClr val="windowText" lastClr="000000"/>
                          </a:solidFill>
                        </a:rPr>
                        <a:t>100.000</a:t>
                      </a:r>
                      <a:endParaRPr lang="es-ES" b="1" dirty="0">
                        <a:solidFill>
                          <a:sysClr val="windowText" lastClr="000000"/>
                        </a:solidFill>
                      </a:endParaRPr>
                    </a:p>
                  </a:txBody>
                  <a:tcPr/>
                </a:tc>
                <a:tc>
                  <a:txBody>
                    <a:bodyPr/>
                    <a:lstStyle/>
                    <a:p>
                      <a:r>
                        <a:rPr lang="es-ES" b="1" dirty="0" smtClean="0"/>
                        <a:t>30.0000</a:t>
                      </a:r>
                      <a:endParaRPr lang="es-ES" b="1" dirty="0"/>
                    </a:p>
                  </a:txBody>
                  <a:tcPr/>
                </a:tc>
                <a:tc>
                  <a:txBody>
                    <a:bodyPr/>
                    <a:lstStyle/>
                    <a:p>
                      <a:r>
                        <a:rPr lang="es-ES" b="1" dirty="0" smtClean="0"/>
                        <a:t>30.000</a:t>
                      </a:r>
                      <a:endParaRPr lang="es-ES" b="1" dirty="0"/>
                    </a:p>
                  </a:txBody>
                  <a:tcPr/>
                </a:tc>
                <a:tc>
                  <a:txBody>
                    <a:bodyPr/>
                    <a:lstStyle/>
                    <a:p>
                      <a:endParaRPr lang="es-ES" b="1" dirty="0">
                        <a:solidFill>
                          <a:sysClr val="windowText" lastClr="000000"/>
                        </a:solidFill>
                      </a:endParaRPr>
                    </a:p>
                  </a:txBody>
                  <a:tcPr/>
                </a:tc>
              </a:tr>
              <a:tr h="1536170">
                <a:tc>
                  <a:txBody>
                    <a:bodyPr/>
                    <a:lstStyle/>
                    <a:p>
                      <a:endParaRPr lang="es-ES" dirty="0"/>
                    </a:p>
                  </a:txBody>
                  <a:tcPr/>
                </a:tc>
                <a:tc>
                  <a:txBody>
                    <a:bodyPr/>
                    <a:lstStyle/>
                    <a:p>
                      <a:r>
                        <a:rPr lang="es-ES" b="1" dirty="0" smtClean="0"/>
                        <a:t>Valor real</a:t>
                      </a:r>
                      <a:endParaRPr lang="es-ES" b="1" dirty="0"/>
                    </a:p>
                  </a:txBody>
                  <a:tcPr/>
                </a:tc>
                <a:tc>
                  <a:txBody>
                    <a:bodyPr/>
                    <a:lstStyle/>
                    <a:p>
                      <a:endParaRPr lang="es-ES"/>
                    </a:p>
                  </a:txBody>
                  <a:tcPr/>
                </a:tc>
                <a:tc>
                  <a:txBody>
                    <a:bodyPr/>
                    <a:lstStyle/>
                    <a:p>
                      <a:r>
                        <a:rPr lang="es-ES" b="1" dirty="0" smtClean="0"/>
                        <a:t>saldada</a:t>
                      </a:r>
                      <a:endParaRPr lang="es-ES" b="1" dirty="0"/>
                    </a:p>
                  </a:txBody>
                  <a:tcPr/>
                </a:tc>
              </a:tr>
            </a:tbl>
          </a:graphicData>
        </a:graphic>
      </p:graphicFrame>
    </p:spTree>
    <p:extLst>
      <p:ext uri="{BB962C8B-B14F-4D97-AF65-F5344CB8AC3E}">
        <p14:creationId xmlns:p14="http://schemas.microsoft.com/office/powerpoint/2010/main" val="375158747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196752"/>
            <a:ext cx="8153400" cy="5328592"/>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3</a:t>
            </a:r>
            <a:r>
              <a:rPr lang="es-CL" sz="2400" b="1" u="sng" dirty="0" smtClean="0">
                <a:latin typeface="Arial" panose="020B0604020202020204" pitchFamily="34" charset="0"/>
                <a:cs typeface="Arial" panose="020B0604020202020204" pitchFamily="34" charset="0"/>
              </a:rPr>
              <a:t>.  Reparaciones extraordinarias, continuación</a:t>
            </a:r>
          </a:p>
          <a:p>
            <a:r>
              <a:rPr lang="es-CL" sz="2400" dirty="0" smtClean="0">
                <a:latin typeface="Arial" panose="020B0604020202020204" pitchFamily="34" charset="0"/>
                <a:cs typeface="Arial" panose="020B0604020202020204" pitchFamily="34" charset="0"/>
              </a:rPr>
              <a:t>Y por otra parte la cuenta maquinaria queda con su valor real, al momento de producirse la reparación, $70.000,es por este motivo que ahora en su nueva vida útil de 10 períodos su monto de depreciación anual será de $ 7.000</a:t>
            </a:r>
            <a:endParaRPr lang="es-CL" sz="2400"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3435662102"/>
              </p:ext>
            </p:extLst>
          </p:nvPr>
        </p:nvGraphicFramePr>
        <p:xfrm>
          <a:off x="755576" y="4265712"/>
          <a:ext cx="7848872" cy="2978629"/>
        </p:xfrm>
        <a:graphic>
          <a:graphicData uri="http://schemas.openxmlformats.org/drawingml/2006/table">
            <a:tbl>
              <a:tblPr firstRow="1" bandRow="1">
                <a:tableStyleId>{5C22544A-7EE6-4342-B048-85BDC9FD1C3A}</a:tableStyleId>
              </a:tblPr>
              <a:tblGrid>
                <a:gridCol w="1962218"/>
                <a:gridCol w="1962218"/>
                <a:gridCol w="1962218"/>
                <a:gridCol w="1962218"/>
              </a:tblGrid>
              <a:tr h="528059">
                <a:tc>
                  <a:txBody>
                    <a:bodyPr/>
                    <a:lstStyle/>
                    <a:p>
                      <a:r>
                        <a:rPr lang="es-ES" dirty="0" smtClean="0">
                          <a:solidFill>
                            <a:sysClr val="windowText" lastClr="000000"/>
                          </a:solidFill>
                        </a:rPr>
                        <a:t>Pérdida</a:t>
                      </a:r>
                      <a:r>
                        <a:rPr lang="es-ES" baseline="0" dirty="0" smtClean="0">
                          <a:solidFill>
                            <a:sysClr val="windowText" lastClr="000000"/>
                          </a:solidFill>
                        </a:rPr>
                        <a:t> x Reparación Extraordinaria</a:t>
                      </a:r>
                      <a:endParaRPr lang="es-ES" dirty="0">
                        <a:solidFill>
                          <a:sysClr val="windowText" lastClr="000000"/>
                        </a:solidFill>
                      </a:endParaRPr>
                    </a:p>
                  </a:txBody>
                  <a:tcPr/>
                </a:tc>
                <a:tc>
                  <a:txBody>
                    <a:bodyPr/>
                    <a:lstStyle/>
                    <a:p>
                      <a:endParaRPr lang="es-ES" dirty="0">
                        <a:solidFill>
                          <a:sysClr val="windowText" lastClr="000000"/>
                        </a:solidFill>
                      </a:endParaRPr>
                    </a:p>
                  </a:txBody>
                  <a:tcPr/>
                </a:tc>
                <a:tc>
                  <a:txBody>
                    <a:bodyPr/>
                    <a:lstStyle/>
                    <a:p>
                      <a:r>
                        <a:rPr lang="es-ES" dirty="0" smtClean="0">
                          <a:solidFill>
                            <a:sysClr val="windowText" lastClr="000000"/>
                          </a:solidFill>
                        </a:rPr>
                        <a:t>Banco</a:t>
                      </a:r>
                      <a:endParaRPr lang="es-ES" dirty="0">
                        <a:solidFill>
                          <a:sysClr val="windowText" lastClr="000000"/>
                        </a:solidFill>
                      </a:endParaRPr>
                    </a:p>
                  </a:txBody>
                  <a:tcPr/>
                </a:tc>
                <a:tc>
                  <a:txBody>
                    <a:bodyPr/>
                    <a:lstStyle/>
                    <a:p>
                      <a:endParaRPr lang="es-ES"/>
                    </a:p>
                  </a:txBody>
                  <a:tcPr/>
                </a:tc>
              </a:tr>
              <a:tr h="528059">
                <a:tc>
                  <a:txBody>
                    <a:bodyPr/>
                    <a:lstStyle/>
                    <a:p>
                      <a:r>
                        <a:rPr lang="es-ES" b="1" dirty="0" smtClean="0">
                          <a:solidFill>
                            <a:sysClr val="windowText" lastClr="000000"/>
                          </a:solidFill>
                        </a:rPr>
                        <a:t>48.000</a:t>
                      </a:r>
                      <a:endParaRPr lang="es-ES" b="1" dirty="0">
                        <a:solidFill>
                          <a:sysClr val="windowText" lastClr="000000"/>
                        </a:solidFill>
                      </a:endParaRPr>
                    </a:p>
                  </a:txBody>
                  <a:tcPr/>
                </a:tc>
                <a:tc>
                  <a:txBody>
                    <a:bodyPr/>
                    <a:lstStyle/>
                    <a:p>
                      <a:endParaRPr lang="es-ES" b="1" dirty="0"/>
                    </a:p>
                  </a:txBody>
                  <a:tcPr/>
                </a:tc>
                <a:tc>
                  <a:txBody>
                    <a:bodyPr/>
                    <a:lstStyle/>
                    <a:p>
                      <a:endParaRPr lang="es-ES" b="1" dirty="0"/>
                    </a:p>
                  </a:txBody>
                  <a:tcPr/>
                </a:tc>
                <a:tc>
                  <a:txBody>
                    <a:bodyPr/>
                    <a:lstStyle/>
                    <a:p>
                      <a:r>
                        <a:rPr lang="es-ES" b="1" dirty="0" smtClean="0">
                          <a:solidFill>
                            <a:sysClr val="windowText" lastClr="000000"/>
                          </a:solidFill>
                        </a:rPr>
                        <a:t>$48.000</a:t>
                      </a:r>
                      <a:endParaRPr lang="es-ES" b="1" dirty="0">
                        <a:solidFill>
                          <a:sysClr val="windowText" lastClr="000000"/>
                        </a:solidFill>
                      </a:endParaRPr>
                    </a:p>
                  </a:txBody>
                  <a:tcPr/>
                </a:tc>
              </a:tr>
              <a:tr h="1536170">
                <a:tc>
                  <a:txBody>
                    <a:bodyPr/>
                    <a:lstStyle/>
                    <a:p>
                      <a:endParaRPr lang="es-ES" dirty="0"/>
                    </a:p>
                  </a:txBody>
                  <a:tcPr/>
                </a:tc>
                <a:tc>
                  <a:txBody>
                    <a:bodyPr/>
                    <a:lstStyle/>
                    <a:p>
                      <a:endParaRPr lang="es-ES" b="1" dirty="0"/>
                    </a:p>
                  </a:txBody>
                  <a:tcPr/>
                </a:tc>
                <a:tc>
                  <a:txBody>
                    <a:bodyPr/>
                    <a:lstStyle/>
                    <a:p>
                      <a:endParaRPr lang="es-ES"/>
                    </a:p>
                  </a:txBody>
                  <a:tcPr/>
                </a:tc>
                <a:tc>
                  <a:txBody>
                    <a:bodyPr/>
                    <a:lstStyle/>
                    <a:p>
                      <a:endParaRPr lang="es-ES" b="1" dirty="0"/>
                    </a:p>
                  </a:txBody>
                  <a:tcPr/>
                </a:tc>
              </a:tr>
            </a:tbl>
          </a:graphicData>
        </a:graphic>
      </p:graphicFrame>
    </p:spTree>
    <p:extLst>
      <p:ext uri="{BB962C8B-B14F-4D97-AF65-F5344CB8AC3E}">
        <p14:creationId xmlns:p14="http://schemas.microsoft.com/office/powerpoint/2010/main" val="104543810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d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1560" y="1700808"/>
            <a:ext cx="8153400" cy="4639816"/>
          </a:xfrm>
        </p:spPr>
        <p:txBody>
          <a:bodyPr>
            <a:normAutofit fontScale="92500" lnSpcReduction="10000"/>
          </a:bodyPr>
          <a:lstStyle/>
          <a:p>
            <a:r>
              <a:rPr lang="es-CL" sz="2400" dirty="0" smtClean="0">
                <a:latin typeface="Arial" panose="020B0604020202020204" pitchFamily="34" charset="0"/>
                <a:cs typeface="Arial" panose="020B0604020202020204" pitchFamily="34" charset="0"/>
              </a:rPr>
              <a:t>Si procedemos a comparar ambos procedimientos es posible constatar que al finalizar los 10 períodos, nueva vida útil, se iguala al monto de la pérdida.</a:t>
            </a:r>
          </a:p>
          <a:p>
            <a:r>
              <a:rPr lang="es-CL" sz="2400" b="1" u="sng" dirty="0" smtClean="0">
                <a:latin typeface="Arial" panose="020B0604020202020204" pitchFamily="34" charset="0"/>
                <a:cs typeface="Arial" panose="020B0604020202020204" pitchFamily="34" charset="0"/>
              </a:rPr>
              <a:t>Primer Sistema.</a:t>
            </a:r>
          </a:p>
          <a:p>
            <a:r>
              <a:rPr lang="es-CL" sz="2400" b="1" u="sng" dirty="0" smtClean="0">
                <a:latin typeface="Arial" panose="020B0604020202020204" pitchFamily="34" charset="0"/>
                <a:cs typeface="Arial" panose="020B0604020202020204" pitchFamily="34" charset="0"/>
              </a:rPr>
              <a:t>Pérdida por reparación efectuada              $  18.000</a:t>
            </a:r>
          </a:p>
          <a:p>
            <a:r>
              <a:rPr lang="es-CL" sz="2400" b="1" u="sng" dirty="0" smtClean="0">
                <a:latin typeface="Arial" panose="020B0604020202020204" pitchFamily="34" charset="0"/>
                <a:cs typeface="Arial" panose="020B0604020202020204" pitchFamily="34" charset="0"/>
              </a:rPr>
              <a:t>Pérdida 10 períodos a $10.000                    $100.000</a:t>
            </a:r>
          </a:p>
          <a:p>
            <a:r>
              <a:rPr lang="es-CL" sz="2400" b="1" u="sng" dirty="0" smtClean="0">
                <a:solidFill>
                  <a:srgbClr val="FF0000"/>
                </a:solidFill>
                <a:latin typeface="Arial" panose="020B0604020202020204" pitchFamily="34" charset="0"/>
                <a:cs typeface="Arial" panose="020B0604020202020204" pitchFamily="34" charset="0"/>
              </a:rPr>
              <a:t>Pérdida total </a:t>
            </a:r>
            <a:r>
              <a:rPr lang="es-CL" sz="2400" b="1" u="sng" dirty="0" err="1" smtClean="0">
                <a:solidFill>
                  <a:srgbClr val="FF0000"/>
                </a:solidFill>
                <a:latin typeface="Arial" panose="020B0604020202020204" pitchFamily="34" charset="0"/>
                <a:cs typeface="Arial" panose="020B0604020202020204" pitchFamily="34" charset="0"/>
              </a:rPr>
              <a:t>sist</a:t>
            </a:r>
            <a:r>
              <a:rPr lang="es-CL" sz="2400" b="1" u="sng" dirty="0" smtClean="0">
                <a:solidFill>
                  <a:srgbClr val="FF0000"/>
                </a:solidFill>
                <a:latin typeface="Arial" panose="020B0604020202020204" pitchFamily="34" charset="0"/>
                <a:cs typeface="Arial" panose="020B0604020202020204" pitchFamily="34" charset="0"/>
              </a:rPr>
              <a:t>. 1                                       $118.000</a:t>
            </a:r>
          </a:p>
          <a:p>
            <a:r>
              <a:rPr lang="es-CL" sz="2400" b="1" u="sng" dirty="0" smtClean="0">
                <a:latin typeface="Arial" panose="020B0604020202020204" pitchFamily="34" charset="0"/>
                <a:cs typeface="Arial" panose="020B0604020202020204" pitchFamily="34" charset="0"/>
              </a:rPr>
              <a:t>Segundo  </a:t>
            </a:r>
            <a:r>
              <a:rPr lang="es-CL" sz="2400" b="1" u="sng" dirty="0">
                <a:latin typeface="Arial" panose="020B0604020202020204" pitchFamily="34" charset="0"/>
                <a:cs typeface="Arial" panose="020B0604020202020204" pitchFamily="34" charset="0"/>
              </a:rPr>
              <a:t>Sistema.</a:t>
            </a:r>
          </a:p>
          <a:p>
            <a:r>
              <a:rPr lang="es-CL" sz="2400" b="1" u="sng" dirty="0">
                <a:latin typeface="Arial" panose="020B0604020202020204" pitchFamily="34" charset="0"/>
                <a:cs typeface="Arial" panose="020B0604020202020204" pitchFamily="34" charset="0"/>
              </a:rPr>
              <a:t>Pérdida por reparación efectuada              $  </a:t>
            </a:r>
            <a:r>
              <a:rPr lang="es-CL" sz="2400" b="1" u="sng" dirty="0" smtClean="0">
                <a:latin typeface="Arial" panose="020B0604020202020204" pitchFamily="34" charset="0"/>
                <a:cs typeface="Arial" panose="020B0604020202020204" pitchFamily="34" charset="0"/>
              </a:rPr>
              <a:t>48.000</a:t>
            </a:r>
            <a:endParaRPr lang="es-CL" sz="2400" b="1" u="sng" dirty="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Pérdida 10 períodos a </a:t>
            </a:r>
            <a:r>
              <a:rPr lang="es-CL" sz="2400" b="1" u="sng" dirty="0" smtClean="0">
                <a:latin typeface="Arial" panose="020B0604020202020204" pitchFamily="34" charset="0"/>
                <a:cs typeface="Arial" panose="020B0604020202020204" pitchFamily="34" charset="0"/>
              </a:rPr>
              <a:t>$</a:t>
            </a:r>
            <a:r>
              <a:rPr lang="es-CL" sz="2400" b="1" u="sng" dirty="0">
                <a:latin typeface="Arial" panose="020B0604020202020204" pitchFamily="34" charset="0"/>
                <a:cs typeface="Arial" panose="020B0604020202020204" pitchFamily="34" charset="0"/>
              </a:rPr>
              <a:t>7</a:t>
            </a:r>
            <a:r>
              <a:rPr lang="es-CL" sz="2400" b="1" u="sng" dirty="0" smtClean="0">
                <a:latin typeface="Arial" panose="020B0604020202020204" pitchFamily="34" charset="0"/>
                <a:cs typeface="Arial" panose="020B0604020202020204" pitchFamily="34" charset="0"/>
              </a:rPr>
              <a:t>.000                    </a:t>
            </a:r>
            <a:r>
              <a:rPr lang="es-CL" sz="2400" b="1" u="sng" dirty="0">
                <a:latin typeface="Arial" panose="020B0604020202020204" pitchFamily="34" charset="0"/>
                <a:cs typeface="Arial" panose="020B0604020202020204" pitchFamily="34" charset="0"/>
              </a:rPr>
              <a:t>$100.000</a:t>
            </a:r>
          </a:p>
          <a:p>
            <a:r>
              <a:rPr lang="es-CL" sz="2400" b="1" u="sng" dirty="0">
                <a:solidFill>
                  <a:srgbClr val="FF0000"/>
                </a:solidFill>
                <a:latin typeface="Arial" panose="020B0604020202020204" pitchFamily="34" charset="0"/>
                <a:cs typeface="Arial" panose="020B0604020202020204" pitchFamily="34" charset="0"/>
              </a:rPr>
              <a:t>Pérdida total </a:t>
            </a:r>
            <a:r>
              <a:rPr lang="es-CL" sz="2400" b="1" u="sng" dirty="0" err="1">
                <a:solidFill>
                  <a:srgbClr val="FF0000"/>
                </a:solidFill>
                <a:latin typeface="Arial" panose="020B0604020202020204" pitchFamily="34" charset="0"/>
                <a:cs typeface="Arial" panose="020B0604020202020204" pitchFamily="34" charset="0"/>
              </a:rPr>
              <a:t>sist</a:t>
            </a:r>
            <a:r>
              <a:rPr lang="es-CL" sz="2400" b="1" u="sng" dirty="0">
                <a:solidFill>
                  <a:srgbClr val="FF0000"/>
                </a:solidFill>
                <a:latin typeface="Arial" panose="020B0604020202020204" pitchFamily="34" charset="0"/>
                <a:cs typeface="Arial" panose="020B0604020202020204" pitchFamily="34" charset="0"/>
              </a:rPr>
              <a:t>. </a:t>
            </a:r>
            <a:r>
              <a:rPr lang="es-CL" sz="2400" b="1" u="sng" dirty="0" smtClean="0">
                <a:solidFill>
                  <a:srgbClr val="FF0000"/>
                </a:solidFill>
                <a:latin typeface="Arial" panose="020B0604020202020204" pitchFamily="34" charset="0"/>
                <a:cs typeface="Arial" panose="020B0604020202020204" pitchFamily="34" charset="0"/>
              </a:rPr>
              <a:t>2                                       </a:t>
            </a:r>
            <a:r>
              <a:rPr lang="es-CL" sz="2400" b="1" u="sng" dirty="0">
                <a:solidFill>
                  <a:srgbClr val="FF0000"/>
                </a:solidFill>
                <a:latin typeface="Arial" panose="020B0604020202020204" pitchFamily="34" charset="0"/>
                <a:cs typeface="Arial" panose="020B0604020202020204" pitchFamily="34" charset="0"/>
              </a:rPr>
              <a:t>$118.000 </a:t>
            </a:r>
          </a:p>
          <a:p>
            <a:r>
              <a:rPr lang="es-CL" sz="2400" b="1" u="sng" dirty="0" smtClean="0">
                <a:latin typeface="Arial" panose="020B0604020202020204" pitchFamily="34" charset="0"/>
                <a:cs typeface="Arial" panose="020B0604020202020204" pitchFamily="34" charset="0"/>
              </a:rPr>
              <a:t> </a:t>
            </a:r>
            <a:endParaRPr lang="es-CL" sz="2400" b="1"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308120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lnSpcReduction="10000"/>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4</a:t>
            </a:r>
            <a:r>
              <a:rPr lang="es-CL" sz="2400" b="1" u="sng"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Las mejoras del Activo</a:t>
            </a:r>
            <a:r>
              <a:rPr lang="es-CL" sz="2400" b="1" u="sng" dirty="0" smtClean="0">
                <a:latin typeface="Arial" panose="020B0604020202020204" pitchFamily="34" charset="0"/>
                <a:cs typeface="Arial" panose="020B0604020202020204" pitchFamily="34" charset="0"/>
              </a:rPr>
              <a:t>.</a:t>
            </a:r>
            <a:endParaRPr lang="es-CL" sz="2400" b="1" u="sng"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Se trata de aquellos trabajos de carácter voluntario que la empresa realiza en los bienes del activo inmovilizado para de esta forma mejorar su rendimiento, aumentar su productividad u otras razones de origen económico o bien comercial.</a:t>
            </a:r>
          </a:p>
          <a:p>
            <a:r>
              <a:rPr lang="es-CL" sz="2400" dirty="0" smtClean="0">
                <a:latin typeface="Arial" panose="020B0604020202020204" pitchFamily="34" charset="0"/>
                <a:cs typeface="Arial" panose="020B0604020202020204" pitchFamily="34" charset="0"/>
              </a:rPr>
              <a:t>Se diferencia de las reparaciones extraordinarias, previamente explicitadas, en cuanto a su finalidad, ya que en las primeras se trataba de reparar un bien deteriorado, en cambio ahora se trata de mejorar, este bien en lo particular que se encuentra en excelentes condiciones de empleo.</a:t>
            </a: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177919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Mantención y mejoras de los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268760"/>
            <a:ext cx="8153400" cy="4827240"/>
          </a:xfrm>
        </p:spPr>
        <p:txBody>
          <a:bodyPr>
            <a:normAutofit/>
          </a:bodyPr>
          <a:lstStyle/>
          <a:p>
            <a:pPr marL="0" indent="0">
              <a:buNone/>
            </a:pPr>
            <a:endParaRPr lang="es-CL" sz="2400" dirty="0" smtClean="0">
              <a:latin typeface="Arial" panose="020B0604020202020204" pitchFamily="34" charset="0"/>
              <a:cs typeface="Arial" panose="020B0604020202020204" pitchFamily="34" charset="0"/>
            </a:endParaRPr>
          </a:p>
          <a:p>
            <a:r>
              <a:rPr lang="es-CL" sz="2400" b="1" u="sng" dirty="0">
                <a:latin typeface="Arial" panose="020B0604020202020204" pitchFamily="34" charset="0"/>
                <a:cs typeface="Arial" panose="020B0604020202020204" pitchFamily="34" charset="0"/>
              </a:rPr>
              <a:t>4</a:t>
            </a:r>
            <a:r>
              <a:rPr lang="es-CL" sz="2400" b="1" u="sng" dirty="0" smtClean="0">
                <a:latin typeface="Arial" panose="020B0604020202020204" pitchFamily="34" charset="0"/>
                <a:cs typeface="Arial" panose="020B0604020202020204" pitchFamily="34" charset="0"/>
              </a:rPr>
              <a:t>.  </a:t>
            </a:r>
            <a:r>
              <a:rPr lang="es-CL" sz="2400" b="1" u="sng" dirty="0" smtClean="0">
                <a:latin typeface="Arial" panose="020B0604020202020204" pitchFamily="34" charset="0"/>
                <a:cs typeface="Arial" panose="020B0604020202020204" pitchFamily="34" charset="0"/>
              </a:rPr>
              <a:t>Las mejoras del Activo, continuación</a:t>
            </a:r>
            <a:r>
              <a:rPr lang="es-CL" sz="2400" b="1" u="sng" dirty="0" smtClean="0">
                <a:latin typeface="Arial" panose="020B0604020202020204" pitchFamily="34" charset="0"/>
                <a:cs typeface="Arial" panose="020B0604020202020204" pitchFamily="34" charset="0"/>
              </a:rPr>
              <a:t>.</a:t>
            </a:r>
            <a:endParaRPr lang="es-CL" sz="2400" b="1" u="sng" dirty="0" smtClean="0">
              <a:latin typeface="Arial" panose="020B0604020202020204" pitchFamily="34" charset="0"/>
              <a:cs typeface="Arial" panose="020B0604020202020204" pitchFamily="34" charset="0"/>
            </a:endParaRPr>
          </a:p>
          <a:p>
            <a:r>
              <a:rPr lang="es-CL" sz="2400" dirty="0" smtClean="0">
                <a:latin typeface="Arial" panose="020B0604020202020204" pitchFamily="34" charset="0"/>
                <a:cs typeface="Arial" panose="020B0604020202020204" pitchFamily="34" charset="0"/>
              </a:rPr>
              <a:t>Las mejoras, conceptualmente, representan un aumento del valor del Activo que es sometido a los trabajos de reacondicionamiento, pero pueden presentarse en dos aspectos diferentes, a saber.</a:t>
            </a:r>
          </a:p>
          <a:p>
            <a:r>
              <a:rPr lang="es-CL" sz="2400" dirty="0" smtClean="0">
                <a:latin typeface="Arial" panose="020B0604020202020204" pitchFamily="34" charset="0"/>
                <a:cs typeface="Arial" panose="020B0604020202020204" pitchFamily="34" charset="0"/>
              </a:rPr>
              <a:t>A. Los trabajos consisten en el reemplazo de una pieza usada por otra nueva que aumenta su capacidad productiva</a:t>
            </a:r>
            <a:r>
              <a:rPr lang="es-CL" sz="2400" smtClean="0">
                <a:latin typeface="Arial" panose="020B0604020202020204" pitchFamily="34" charset="0"/>
                <a:cs typeface="Arial" panose="020B0604020202020204" pitchFamily="34" charset="0"/>
              </a:rPr>
              <a:t>. </a:t>
            </a:r>
            <a:r>
              <a:rPr lang="es-CL" sz="2400" smtClean="0">
                <a:latin typeface="Arial" panose="020B0604020202020204" pitchFamily="34" charset="0"/>
                <a:cs typeface="Arial" panose="020B0604020202020204" pitchFamily="34" charset="0"/>
              </a:rPr>
              <a:t> </a:t>
            </a:r>
            <a:endParaRPr lang="es-CL"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89295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spTree>
    <p:extLst>
      <p:ext uri="{BB962C8B-B14F-4D97-AF65-F5344CB8AC3E}">
        <p14:creationId xmlns:p14="http://schemas.microsoft.com/office/powerpoint/2010/main" val="194797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1274</TotalTime>
  <Words>3778</Words>
  <Application>Microsoft Office PowerPoint</Application>
  <PresentationFormat>Presentación en pantalla (4:3)</PresentationFormat>
  <Paragraphs>383</Paragraphs>
  <Slides>57</Slides>
  <Notes>0</Notes>
  <HiddenSlides>0</HiddenSlides>
  <MMClips>0</MMClips>
  <ScaleCrop>false</ScaleCrop>
  <HeadingPairs>
    <vt:vector size="4" baseType="variant">
      <vt:variant>
        <vt:lpstr>Tema</vt:lpstr>
      </vt:variant>
      <vt:variant>
        <vt:i4>1</vt:i4>
      </vt:variant>
      <vt:variant>
        <vt:lpstr>Títulos de diapositiva</vt:lpstr>
      </vt:variant>
      <vt:variant>
        <vt:i4>57</vt:i4>
      </vt:variant>
    </vt:vector>
  </HeadingPairs>
  <TitlesOfParts>
    <vt:vector size="58" baseType="lpstr">
      <vt:lpstr>Intermedio</vt:lpstr>
      <vt:lpstr>Unida temática tres</vt:lpstr>
      <vt:lpstr>La contabilidad de aCTIVOS</vt:lpstr>
      <vt:lpstr>La Contabilidad de Activos </vt:lpstr>
      <vt:lpstr>La Contabilidad de Activos</vt:lpstr>
      <vt:lpstr>La Contabilidad de Activos </vt:lpstr>
      <vt:lpstr>La Contabilidad de Existencias </vt:lpstr>
      <vt:lpstr>La Contabilidad de Activos </vt:lpstr>
      <vt:lpstr>La Contabilidad de Activos </vt:lpstr>
      <vt:lpstr>La Contabilidad de Activos </vt:lpstr>
      <vt:lpstr>Método directo de depreciaciones  </vt:lpstr>
      <vt:lpstr>METODO DIRECTO DE DEPRECIACIONES</vt:lpstr>
      <vt:lpstr>METODO DIRECTO DE DEPRECIACIONES</vt:lpstr>
      <vt:lpstr>METODO DIRECTO DE DEPRECIACIONES</vt:lpstr>
      <vt:lpstr>La Contabilidad de Activos </vt:lpstr>
      <vt:lpstr>Método Indirecto de depreciaciones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Mantención y mejoras de  los aCTIVOS.</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Activos </vt:lpstr>
      <vt:lpstr>Mantención y mejoras de los d Activos </vt:lpstr>
      <vt:lpstr>Mantención y mejoras de los  Activos </vt:lpstr>
      <vt:lpstr>Mantención y mejoras de los  Activos </vt:lpstr>
      <vt:lpstr>La Contabilidad de Activos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Personal</cp:lastModifiedBy>
  <cp:revision>203</cp:revision>
  <dcterms:created xsi:type="dcterms:W3CDTF">2020-01-11T16:23:14Z</dcterms:created>
  <dcterms:modified xsi:type="dcterms:W3CDTF">2021-05-30T23:19:36Z</dcterms:modified>
</cp:coreProperties>
</file>