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9"/>
  </p:notesMasterIdLst>
  <p:sldIdLst>
    <p:sldId id="256" r:id="rId2"/>
    <p:sldId id="257" r:id="rId3"/>
    <p:sldId id="271" r:id="rId4"/>
    <p:sldId id="272" r:id="rId5"/>
    <p:sldId id="265" r:id="rId6"/>
    <p:sldId id="267" r:id="rId7"/>
    <p:sldId id="263" r:id="rId8"/>
  </p:sldIdLst>
  <p:sldSz cx="9144000" cy="5143500" type="screen16x9"/>
  <p:notesSz cx="6858000" cy="9144000"/>
  <p:embeddedFontLst>
    <p:embeddedFont>
      <p:font typeface="Roboto Condensed Light" panose="020B0604020202020204" charset="0"/>
      <p:regular r:id="rId10"/>
      <p:bold r:id="rId11"/>
      <p:italic r:id="rId12"/>
      <p:boldItalic r:id="rId13"/>
    </p:embeddedFont>
    <p:embeddedFont>
      <p:font typeface="Arvo" panose="020B0604020202020204" charset="0"/>
      <p:regular r:id="rId14"/>
      <p:bold r:id="rId15"/>
      <p:italic r:id="rId16"/>
      <p:boldItalic r:id="rId17"/>
    </p:embeddedFont>
    <p:embeddedFont>
      <p:font typeface="Roboto Condensed" panose="020B060402020202020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viewProps" Target="view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38111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dirty="0" smtClean="0"/>
              <a:t>  </a:t>
            </a:r>
            <a:r>
              <a:rPr lang="es-CL" sz="4000" dirty="0" smtClean="0"/>
              <a:t/>
            </a:r>
            <a:br>
              <a:rPr lang="es-CL" sz="4000" dirty="0" smtClean="0"/>
            </a:br>
            <a:r>
              <a:rPr lang="es-CL" sz="4000" dirty="0" smtClean="0"/>
              <a:t>Taller 1: Abusos Lingüísticos</a:t>
            </a:r>
            <a:br>
              <a:rPr lang="es-CL" sz="4000" dirty="0" smtClean="0"/>
            </a:br>
            <a:endParaRPr sz="40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-1" y="4052650"/>
            <a:ext cx="37095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err="1" smtClean="0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 Campos Olivera</a:t>
            </a:r>
          </a:p>
          <a:p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Profesora Lenguaje y Comunicación </a:t>
            </a:r>
          </a:p>
          <a:p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  <a:endParaRPr lang="es-CL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0" y="1153391"/>
            <a:ext cx="9144000" cy="75280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 smtClean="0">
                <a:solidFill>
                  <a:schemeClr val="accent1">
                    <a:lumMod val="50000"/>
                  </a:schemeClr>
                </a:solidFill>
              </a:rPr>
              <a:t>Objetivo</a:t>
            </a:r>
            <a:endParaRPr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ángulo 2"/>
          <p:cNvSpPr/>
          <p:nvPr/>
        </p:nvSpPr>
        <p:spPr>
          <a:xfrm>
            <a:off x="150668" y="1872997"/>
            <a:ext cx="8842663" cy="1801349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800" b="1" i="1" dirty="0" smtClean="0">
                <a:solidFill>
                  <a:srgbClr val="0070C0"/>
                </a:solidFill>
              </a:rPr>
              <a:t>Redactar ideas con mayor precisión y </a:t>
            </a:r>
            <a:r>
              <a:rPr lang="es-CL" sz="1800" b="1" i="1" dirty="0" smtClean="0">
                <a:solidFill>
                  <a:srgbClr val="0070C0"/>
                </a:solidFill>
              </a:rPr>
              <a:t>claridad</a:t>
            </a:r>
            <a:r>
              <a:rPr lang="es-CL" sz="1800" b="1" i="1" dirty="0" smtClean="0">
                <a:solidFill>
                  <a:srgbClr val="0070C0"/>
                </a:solidFill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800" b="1" i="1" dirty="0" smtClean="0">
                <a:solidFill>
                  <a:srgbClr val="0070C0"/>
                </a:solidFill>
              </a:rPr>
              <a:t>Reconocer algunos abusos ling</a:t>
            </a:r>
            <a:r>
              <a:rPr lang="es-CL" sz="1800" b="1" i="1" dirty="0" smtClean="0">
                <a:solidFill>
                  <a:srgbClr val="0070C0"/>
                </a:solidFill>
              </a:rPr>
              <a:t>üísticos con el fin de mejorar los procesos de escritura. </a:t>
            </a:r>
            <a:endParaRPr lang="es-CL" sz="1800" b="1" i="1" dirty="0">
              <a:solidFill>
                <a:srgbClr val="0070C0"/>
              </a:solidFill>
            </a:endParaRPr>
          </a:p>
          <a:p>
            <a:pPr algn="just"/>
            <a:endParaRPr lang="es-CL" sz="18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9327" y="392575"/>
            <a:ext cx="5913348" cy="766200"/>
          </a:xfrm>
        </p:spPr>
        <p:txBody>
          <a:bodyPr/>
          <a:lstStyle/>
          <a:p>
            <a:r>
              <a:rPr lang="es-CL" dirty="0" smtClean="0"/>
              <a:t>Lea los siguientes párrafos y determine si presentan algún problema en su construcción:  </a:t>
            </a:r>
            <a:endParaRPr lang="es-C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14275" y="1537988"/>
            <a:ext cx="7671634" cy="2724300"/>
          </a:xfrm>
        </p:spPr>
        <p:txBody>
          <a:bodyPr/>
          <a:lstStyle/>
          <a:p>
            <a:r>
              <a:rPr lang="es-CL" dirty="0"/>
              <a:t>“Como ya hemos dicho más arriba, el objetivo de la investigación es más que determinar cuál es el valor de la adaptación cinematográfica, la finalidad es indagar y describir las transformaciones que necesariamente ocurren en la realización fílmica</a:t>
            </a:r>
            <a:r>
              <a:rPr lang="es-CL" dirty="0" smtClean="0"/>
              <a:t>”.</a:t>
            </a:r>
          </a:p>
          <a:p>
            <a:pPr marL="101600" indent="0">
              <a:buNone/>
            </a:pPr>
            <a:endParaRPr lang="es-CL" dirty="0" smtClean="0"/>
          </a:p>
          <a:p>
            <a:r>
              <a:rPr lang="es-CL" dirty="0"/>
              <a:t>“Por este motivo, la radio es el medio más adecuado para entregar información rápida y velozmente hasta los lugares más recónditos”. </a:t>
            </a:r>
            <a:endParaRPr lang="es-CL" dirty="0" smtClean="0"/>
          </a:p>
          <a:p>
            <a:pPr marL="101600" indent="0">
              <a:buNone/>
            </a:pPr>
            <a:r>
              <a:rPr lang="es-CL" sz="1200" i="1" dirty="0"/>
              <a:t>Descubriendo algunos problemas en la redacción de Artículos de Investigación </a:t>
            </a:r>
            <a:r>
              <a:rPr lang="es-CL" sz="1200" i="1" dirty="0" smtClean="0"/>
              <a:t>Científica.(</a:t>
            </a:r>
            <a:r>
              <a:rPr lang="es-CL" sz="1200" i="1" dirty="0" err="1" smtClean="0"/>
              <a:t>Sabaj</a:t>
            </a:r>
            <a:r>
              <a:rPr lang="es-CL" sz="1200" i="1" dirty="0" smtClean="0"/>
              <a:t>, 2009)</a:t>
            </a:r>
            <a:endParaRPr lang="es-CL" sz="1200" i="1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4969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9327" y="392575"/>
            <a:ext cx="5913348" cy="766200"/>
          </a:xfrm>
        </p:spPr>
        <p:txBody>
          <a:bodyPr/>
          <a:lstStyle/>
          <a:p>
            <a:r>
              <a:rPr lang="es-CL" dirty="0" smtClean="0"/>
              <a:t>Lea los siguientes párrafos y determine si presentan algún problema en el uso adecuado del vocabulario: </a:t>
            </a:r>
            <a:endParaRPr lang="es-C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14275" y="1537988"/>
            <a:ext cx="7671634" cy="272430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“Los textos náhuatl prehispánicos pueden ser considerados como formas de expresión que denuncian una disposición de la inteligencia muy distinta del racionalismo occidental</a:t>
            </a:r>
            <a:r>
              <a:rPr lang="es-CL" sz="1600" dirty="0" smtClean="0"/>
              <a:t>”.</a:t>
            </a:r>
          </a:p>
          <a:p>
            <a:r>
              <a:rPr lang="es-CL" sz="1600" dirty="0"/>
              <a:t>“…tanto a través de temas locales, como en otros de alcance nacional y extranjero”.</a:t>
            </a:r>
            <a:endParaRPr lang="es-CL" sz="1600" dirty="0" smtClean="0"/>
          </a:p>
          <a:p>
            <a:pPr marL="101600" indent="0">
              <a:buNone/>
            </a:pPr>
            <a:endParaRPr lang="es-CL" sz="1200" i="1" dirty="0" smtClean="0"/>
          </a:p>
          <a:p>
            <a:pPr marL="101600" indent="0">
              <a:buNone/>
            </a:pPr>
            <a:r>
              <a:rPr lang="es-CL" sz="1200" i="1" dirty="0" smtClean="0"/>
              <a:t>Descubriendo </a:t>
            </a:r>
            <a:r>
              <a:rPr lang="es-CL" sz="1200" i="1" dirty="0"/>
              <a:t>algunos problemas en la redacción de Artículos de Investigación </a:t>
            </a:r>
            <a:r>
              <a:rPr lang="es-CL" sz="1200" i="1" dirty="0" smtClean="0"/>
              <a:t>Científica.(</a:t>
            </a:r>
            <a:r>
              <a:rPr lang="es-CL" sz="1200" i="1" dirty="0" err="1" smtClean="0"/>
              <a:t>Sabaj</a:t>
            </a:r>
            <a:r>
              <a:rPr lang="es-CL" sz="1200" i="1" dirty="0" smtClean="0"/>
              <a:t>, 2009)</a:t>
            </a:r>
            <a:endParaRPr lang="es-CL" sz="1200" i="1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8804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620715" y="505691"/>
            <a:ext cx="5987903" cy="87976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dirty="0" smtClean="0">
                <a:solidFill>
                  <a:schemeClr val="bg1"/>
                </a:solidFill>
              </a:rPr>
              <a:t>Observemos </a:t>
            </a:r>
            <a:r>
              <a:rPr lang="es-CL" sz="1800" dirty="0" smtClean="0">
                <a:solidFill>
                  <a:schemeClr val="bg1"/>
                </a:solidFill>
              </a:rPr>
              <a:t>los </a:t>
            </a:r>
            <a:r>
              <a:rPr lang="es-CL" sz="1800" dirty="0" smtClean="0">
                <a:solidFill>
                  <a:schemeClr val="bg1"/>
                </a:solidFill>
              </a:rPr>
              <a:t>siguientes ejemplo</a:t>
            </a:r>
            <a:r>
              <a:rPr lang="es-CL" sz="1800" dirty="0" smtClean="0">
                <a:solidFill>
                  <a:schemeClr val="bg1"/>
                </a:solidFill>
              </a:rPr>
              <a:t>s:</a:t>
            </a:r>
            <a:r>
              <a:rPr lang="es-CL" sz="1400" dirty="0" smtClean="0">
                <a:solidFill>
                  <a:schemeClr val="bg1"/>
                </a:solidFill>
              </a:rPr>
              <a:t/>
            </a:r>
            <a:br>
              <a:rPr lang="es-CL" sz="1400" dirty="0" smtClean="0">
                <a:solidFill>
                  <a:schemeClr val="bg1"/>
                </a:solidFill>
              </a:rPr>
            </a:br>
            <a:r>
              <a:rPr lang="es-CL" sz="1600" dirty="0" smtClean="0">
                <a:solidFill>
                  <a:schemeClr val="bg1"/>
                </a:solidFill>
              </a:rPr>
              <a:t>¿De qué manera reordenaría las oraciones para mejorar su redacción? </a:t>
            </a:r>
            <a:br>
              <a:rPr lang="es-CL" sz="1600" dirty="0" smtClean="0">
                <a:solidFill>
                  <a:schemeClr val="bg1"/>
                </a:solidFill>
              </a:rPr>
            </a:br>
            <a:r>
              <a:rPr lang="es-CL" sz="1600" dirty="0" smtClean="0">
                <a:solidFill>
                  <a:schemeClr val="bg1"/>
                </a:solidFill>
              </a:rPr>
              <a:t>¿Qué tipo de error encontró en cada una de estas?</a:t>
            </a:r>
            <a:r>
              <a:rPr lang="es-CL" sz="2400" dirty="0" smtClean="0">
                <a:solidFill>
                  <a:schemeClr val="bg1"/>
                </a:solidFill>
              </a:rPr>
              <a:t/>
            </a:r>
            <a:br>
              <a:rPr lang="es-CL" sz="2400" dirty="0" smtClean="0">
                <a:solidFill>
                  <a:schemeClr val="bg1"/>
                </a:solidFill>
              </a:rPr>
            </a:br>
            <a:endParaRPr sz="2400" dirty="0">
              <a:solidFill>
                <a:schemeClr val="bg1"/>
              </a:solidFill>
            </a:endParaRPr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ángulo 2"/>
          <p:cNvSpPr/>
          <p:nvPr/>
        </p:nvSpPr>
        <p:spPr>
          <a:xfrm>
            <a:off x="160988" y="1540009"/>
            <a:ext cx="3558957" cy="47582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Por eso es por lo que tú estás </a:t>
            </a:r>
            <a:r>
              <a:rPr lang="es-ES" dirty="0" smtClean="0">
                <a:solidFill>
                  <a:schemeClr val="accent1">
                    <a:lumMod val="50000"/>
                  </a:schemeClr>
                </a:solidFill>
              </a:rPr>
              <a:t>preocupado</a:t>
            </a:r>
            <a:endParaRPr lang="es-CL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4059043" y="1540009"/>
            <a:ext cx="3558957" cy="47582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b="1" i="1" dirty="0" smtClean="0">
                <a:solidFill>
                  <a:schemeClr val="accent1">
                    <a:lumMod val="50000"/>
                  </a:schemeClr>
                </a:solidFill>
              </a:rPr>
              <a:t>Por eso estás preocupado</a:t>
            </a:r>
            <a:endParaRPr lang="es-CL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160989" y="2216493"/>
            <a:ext cx="4507994" cy="47582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s-ES" sz="1300" dirty="0">
                <a:solidFill>
                  <a:schemeClr val="accent1">
                    <a:lumMod val="50000"/>
                  </a:schemeClr>
                </a:solidFill>
              </a:rPr>
              <a:t>A ese automóvil hay que enviarlo al taller de </a:t>
            </a:r>
            <a:r>
              <a:rPr lang="es-ES" sz="1300" dirty="0" smtClean="0">
                <a:solidFill>
                  <a:schemeClr val="accent1">
                    <a:lumMod val="50000"/>
                  </a:schemeClr>
                </a:solidFill>
              </a:rPr>
              <a:t>reparaciones </a:t>
            </a:r>
            <a:endParaRPr lang="es-CL" sz="13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4939145" y="2211717"/>
            <a:ext cx="4059382" cy="47582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s-CL" sz="1200" b="1" i="1" dirty="0" smtClean="0">
                <a:solidFill>
                  <a:schemeClr val="accent1">
                    <a:lumMod val="50000"/>
                  </a:schemeClr>
                </a:solidFill>
              </a:rPr>
              <a:t>Hay que enviar ese automóvil al taller de reparaciones</a:t>
            </a:r>
            <a:endParaRPr lang="es-CL" sz="12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60273" y="2892977"/>
            <a:ext cx="4508710" cy="47582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Las manos debemos no moverlas demasiado al hablar</a:t>
            </a:r>
            <a:endParaRPr lang="es-CL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4939145" y="2892977"/>
            <a:ext cx="4059382" cy="47582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s-CL" b="1" i="1" dirty="0" smtClean="0">
                <a:solidFill>
                  <a:schemeClr val="accent1">
                    <a:lumMod val="50000"/>
                  </a:schemeClr>
                </a:solidFill>
              </a:rPr>
              <a:t>No debemos mover demasiado las manos al hablar</a:t>
            </a:r>
            <a:endParaRPr lang="es-CL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160273" y="3523358"/>
            <a:ext cx="3559672" cy="47582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Sus caballos no los tiene bien entrenados</a:t>
            </a:r>
            <a:endParaRPr lang="es-CL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4108819" y="3523358"/>
            <a:ext cx="3559672" cy="47582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s-CL" b="1" i="1" dirty="0" smtClean="0">
                <a:solidFill>
                  <a:schemeClr val="accent1">
                    <a:lumMod val="50000"/>
                  </a:schemeClr>
                </a:solidFill>
              </a:rPr>
              <a:t>No tiene bien entrenados a sus caballos</a:t>
            </a:r>
            <a:endParaRPr lang="es-CL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160273" y="4160673"/>
            <a:ext cx="3303363" cy="47582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Mi trabajo lo estoy haciendo por </a:t>
            </a:r>
            <a:r>
              <a:rPr lang="es-ES" dirty="0" smtClean="0">
                <a:solidFill>
                  <a:schemeClr val="accent1">
                    <a:lumMod val="50000"/>
                  </a:schemeClr>
                </a:solidFill>
              </a:rPr>
              <a:t>etapas </a:t>
            </a:r>
            <a:endParaRPr lang="es-CL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3783237" y="4160673"/>
            <a:ext cx="3372636" cy="47582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s-CL" b="1" i="1" dirty="0" smtClean="0">
                <a:solidFill>
                  <a:schemeClr val="accent1">
                    <a:lumMod val="50000"/>
                  </a:schemeClr>
                </a:solidFill>
              </a:rPr>
              <a:t>Estoy haciendo mi trabajo por etapas</a:t>
            </a:r>
            <a:endParaRPr lang="es-CL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96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8491" y="344084"/>
            <a:ext cx="6024184" cy="766200"/>
          </a:xfrm>
        </p:spPr>
        <p:txBody>
          <a:bodyPr/>
          <a:lstStyle/>
          <a:p>
            <a:r>
              <a:rPr lang="es-CL" sz="2800" dirty="0" smtClean="0"/>
              <a:t>Por lo tanto… </a:t>
            </a:r>
            <a:endParaRPr lang="es-CL" sz="2800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464127" y="2618509"/>
            <a:ext cx="2376055" cy="5888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rgbClr val="002060"/>
                </a:solidFill>
              </a:rPr>
              <a:t>ABUSOS LINGÜÍSTICOS</a:t>
            </a:r>
            <a:r>
              <a:rPr lang="es-CL" dirty="0" smtClean="0">
                <a:solidFill>
                  <a:srgbClr val="002060"/>
                </a:solidFill>
              </a:rPr>
              <a:t> 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8" name="Flecha derecha 7"/>
          <p:cNvSpPr/>
          <p:nvPr/>
        </p:nvSpPr>
        <p:spPr>
          <a:xfrm>
            <a:off x="2985653" y="2739736"/>
            <a:ext cx="1094509" cy="169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9"/>
          <p:cNvSpPr/>
          <p:nvPr/>
        </p:nvSpPr>
        <p:spPr>
          <a:xfrm>
            <a:off x="4433454" y="2528453"/>
            <a:ext cx="3602181" cy="1239983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s-CL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es-CL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s-CL" dirty="0" smtClean="0">
                <a:solidFill>
                  <a:schemeClr val="accent5">
                    <a:lumMod val="75000"/>
                  </a:schemeClr>
                </a:solidFill>
              </a:rPr>
              <a:t>Algunos ejemplos son: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accent5">
                    <a:lumMod val="75000"/>
                  </a:schemeClr>
                </a:solidFill>
              </a:rPr>
              <a:t>Sintaxis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accent5">
                    <a:lumMod val="75000"/>
                  </a:schemeClr>
                </a:solidFill>
              </a:rPr>
              <a:t>Redundancia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accent5">
                    <a:lumMod val="75000"/>
                  </a:schemeClr>
                </a:solidFill>
              </a:rPr>
              <a:t>Queísmo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solidFill>
                  <a:schemeClr val="accent5">
                    <a:lumMod val="75000"/>
                  </a:schemeClr>
                </a:solidFill>
              </a:rPr>
              <a:t>Dequeísmo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dirty="0" smtClean="0">
              <a:solidFill>
                <a:srgbClr val="00B0F0"/>
              </a:solidFill>
            </a:endParaRPr>
          </a:p>
          <a:p>
            <a:pPr algn="ctr"/>
            <a:endParaRPr lang="es-CL" dirty="0" smtClean="0">
              <a:solidFill>
                <a:srgbClr val="00B0F0"/>
              </a:solidFill>
            </a:endParaRPr>
          </a:p>
        </p:txBody>
      </p:sp>
      <p:sp>
        <p:nvSpPr>
          <p:cNvPr id="4" name="Flecha derecha 3"/>
          <p:cNvSpPr/>
          <p:nvPr/>
        </p:nvSpPr>
        <p:spPr>
          <a:xfrm rot="19761426">
            <a:off x="1618128" y="2133630"/>
            <a:ext cx="1018309" cy="1454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 11"/>
          <p:cNvSpPr/>
          <p:nvPr/>
        </p:nvSpPr>
        <p:spPr>
          <a:xfrm>
            <a:off x="2715491" y="1524000"/>
            <a:ext cx="2410691" cy="595745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chemeClr val="accent4">
                    <a:lumMod val="75000"/>
                  </a:schemeClr>
                </a:solidFill>
              </a:rPr>
              <a:t>Provocan confusión en el lector </a:t>
            </a:r>
            <a:endParaRPr lang="es-CL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Flecha derecha 12"/>
          <p:cNvSpPr/>
          <p:nvPr/>
        </p:nvSpPr>
        <p:spPr>
          <a:xfrm>
            <a:off x="5424055" y="1711006"/>
            <a:ext cx="526473" cy="2217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Rectángulo 13"/>
          <p:cNvSpPr/>
          <p:nvPr/>
        </p:nvSpPr>
        <p:spPr>
          <a:xfrm>
            <a:off x="6331527" y="1450185"/>
            <a:ext cx="2389910" cy="644236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chemeClr val="accent6">
                    <a:lumMod val="75000"/>
                  </a:schemeClr>
                </a:solidFill>
              </a:rPr>
              <a:t>No se produce una comunicación efectiva</a:t>
            </a:r>
            <a:endParaRPr lang="es-CL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036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982" y="382184"/>
            <a:ext cx="5975693" cy="766200"/>
          </a:xfrm>
        </p:spPr>
        <p:txBody>
          <a:bodyPr/>
          <a:lstStyle/>
          <a:p>
            <a:r>
              <a:rPr lang="es-CL" sz="3200" dirty="0" smtClean="0"/>
              <a:t>Taller </a:t>
            </a:r>
            <a:r>
              <a:rPr lang="es-CL" sz="3200" dirty="0" smtClean="0"/>
              <a:t>1 (parte 2) </a:t>
            </a:r>
            <a:endParaRPr lang="es-CL" sz="3200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27383" t="25270" r="27217" b="13056"/>
          <a:stretch/>
        </p:blipFill>
        <p:spPr>
          <a:xfrm>
            <a:off x="0" y="1350818"/>
            <a:ext cx="6879431" cy="3601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65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326</Words>
  <Application>Microsoft Office PowerPoint</Application>
  <PresentationFormat>Presentación en pantalla (16:9)</PresentationFormat>
  <Paragraphs>47</Paragraphs>
  <Slides>7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Roboto Condensed Light</vt:lpstr>
      <vt:lpstr>Arial</vt:lpstr>
      <vt:lpstr>Arvo</vt:lpstr>
      <vt:lpstr>Roboto Condensed</vt:lpstr>
      <vt:lpstr>Salerio template</vt:lpstr>
      <vt:lpstr>   Taller 1: Abusos Lingüísticos </vt:lpstr>
      <vt:lpstr>Objetivo</vt:lpstr>
      <vt:lpstr>Lea los siguientes párrafos y determine si presentan algún problema en su construcción:  </vt:lpstr>
      <vt:lpstr>Lea los siguientes párrafos y determine si presentan algún problema en el uso adecuado del vocabulario: </vt:lpstr>
      <vt:lpstr>Observemos los siguientes ejemplos: ¿De qué manera reordenaría las oraciones para mejorar su redacción?  ¿Qué tipo de error encontró en cada una de estas? </vt:lpstr>
      <vt:lpstr>Por lo tanto… </vt:lpstr>
      <vt:lpstr>Taller 1 (parte 2)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Usuario de Windows</cp:lastModifiedBy>
  <cp:revision>117</cp:revision>
  <dcterms:modified xsi:type="dcterms:W3CDTF">2020-07-28T00:18:07Z</dcterms:modified>
</cp:coreProperties>
</file>