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61" r:id="rId7"/>
    <p:sldId id="262" r:id="rId8"/>
    <p:sldId id="329" r:id="rId9"/>
    <p:sldId id="330" r:id="rId10"/>
    <p:sldId id="331" r:id="rId11"/>
    <p:sldId id="278" r:id="rId12"/>
    <p:sldId id="334" r:id="rId13"/>
  </p:sldIdLst>
  <p:sldSz cx="18288000" cy="10287000"/>
  <p:notesSz cx="6858000" cy="9144000"/>
  <p:embeddedFontLst>
    <p:embeddedFont>
      <p:font typeface="ADLaM Display" panose="02010000000000000000" pitchFamily="2" charset="0"/>
      <p:regular r:id="rId15"/>
    </p:embeddedFont>
    <p:embeddedFont>
      <p:font typeface="Montserrat Bold" panose="020B0604020202020204" charset="0"/>
      <p:regular r:id="rId16"/>
      <p:bold r:id="rId17"/>
    </p:embeddedFont>
    <p:embeddedFont>
      <p:font typeface="Montserrat Classic Bold" panose="020B0604020202020204" charset="0"/>
      <p:regular r:id="rId18"/>
    </p:embeddedFont>
    <p:embeddedFont>
      <p:font typeface="Montserrat Light" panose="00000400000000000000" pitchFamily="2" charset="0"/>
      <p:regular r:id="rId19"/>
      <p:italic r:id="rId20"/>
    </p:embeddedFont>
    <p:embeddedFont>
      <p:font typeface="Segoe UI Emoji" panose="020B0502040204020203" pitchFamily="34" charset="0"/>
      <p:regular r:id="rId21"/>
    </p:embeddedFont>
    <p:embeddedFont>
      <p:font typeface="TT Rounds Condensed" panose="020B0604020202020204" charset="0"/>
      <p:regular r:id="rId22"/>
    </p:embeddedFont>
    <p:embeddedFont>
      <p:font typeface="TT Rounds Condensed Bold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3832" autoAdjust="0"/>
  </p:normalViewPr>
  <p:slideViewPr>
    <p:cSldViewPr>
      <p:cViewPr varScale="1">
        <p:scale>
          <a:sx n="52" d="100"/>
          <a:sy n="52" d="100"/>
        </p:scale>
        <p:origin x="85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B920B-3763-4C74-8A84-407B9DAF1923}" type="datetimeFigureOut">
              <a:rPr lang="es-CL" smtClean="0"/>
              <a:t>22-03-2026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EF211A-C446-41A2-AFEF-A84AF7AD3A4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9698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3582760" y="0"/>
            <a:ext cx="7013281" cy="10287000"/>
            <a:chOff x="0" y="0"/>
            <a:chExt cx="4715929" cy="691727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15891" cy="6917310"/>
            </a:xfrm>
            <a:custGeom>
              <a:avLst/>
              <a:gdLst/>
              <a:ahLst/>
              <a:cxnLst/>
              <a:rect l="l" t="t" r="r" b="b"/>
              <a:pathLst>
                <a:path w="4715891" h="6917310">
                  <a:moveTo>
                    <a:pt x="1058291" y="0"/>
                  </a:moveTo>
                  <a:lnTo>
                    <a:pt x="0" y="4021709"/>
                  </a:lnTo>
                  <a:lnTo>
                    <a:pt x="753491" y="6917310"/>
                  </a:lnTo>
                  <a:lnTo>
                    <a:pt x="4428109" y="6917310"/>
                  </a:lnTo>
                  <a:lnTo>
                    <a:pt x="3691509" y="4021710"/>
                  </a:lnTo>
                  <a:lnTo>
                    <a:pt x="4715891" y="0"/>
                  </a:lnTo>
                  <a:close/>
                </a:path>
              </a:pathLst>
            </a:custGeom>
            <a:blipFill>
              <a:blip r:embed="rId2"/>
              <a:stretch>
                <a:fillRect l="-60079" r="-60079"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4" name="Freeform 4"/>
          <p:cNvSpPr/>
          <p:nvPr/>
        </p:nvSpPr>
        <p:spPr>
          <a:xfrm rot="4476331">
            <a:off x="11773494" y="7958112"/>
            <a:ext cx="4296305" cy="418890"/>
          </a:xfrm>
          <a:custGeom>
            <a:avLst/>
            <a:gdLst/>
            <a:ahLst/>
            <a:cxnLst/>
            <a:rect l="l" t="t" r="r" b="b"/>
            <a:pathLst>
              <a:path w="4296305" h="418890">
                <a:moveTo>
                  <a:pt x="0" y="0"/>
                </a:moveTo>
                <a:lnTo>
                  <a:pt x="4296306" y="0"/>
                </a:lnTo>
                <a:lnTo>
                  <a:pt x="4296306" y="418890"/>
                </a:lnTo>
                <a:lnTo>
                  <a:pt x="0" y="4188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1007170" y="6762087"/>
            <a:ext cx="8926629" cy="1684901"/>
          </a:xfrm>
          <a:custGeom>
            <a:avLst/>
            <a:gdLst/>
            <a:ahLst/>
            <a:cxnLst/>
            <a:rect l="l" t="t" r="r" b="b"/>
            <a:pathLst>
              <a:path w="8926629" h="1684901">
                <a:moveTo>
                  <a:pt x="0" y="0"/>
                </a:moveTo>
                <a:lnTo>
                  <a:pt x="8926629" y="0"/>
                </a:lnTo>
                <a:lnTo>
                  <a:pt x="8926629" y="1684901"/>
                </a:lnTo>
                <a:lnTo>
                  <a:pt x="0" y="16849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TextBox 7"/>
          <p:cNvSpPr txBox="1"/>
          <p:nvPr/>
        </p:nvSpPr>
        <p:spPr>
          <a:xfrm>
            <a:off x="1064795" y="3648497"/>
            <a:ext cx="11813005" cy="16314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681"/>
              </a:lnSpc>
            </a:pPr>
            <a:r>
              <a:rPr lang="en-US" sz="5139" spc="77" dirty="0" err="1">
                <a:solidFill>
                  <a:srgbClr val="103C7D"/>
                </a:solidFill>
                <a:latin typeface="Montserrat Classic Bold"/>
              </a:rPr>
              <a:t>Evaluación</a:t>
            </a:r>
            <a:r>
              <a:rPr lang="en-US" sz="5139" spc="77" dirty="0">
                <a:solidFill>
                  <a:srgbClr val="103C7D"/>
                </a:solidFill>
                <a:latin typeface="Montserrat Classic Bold"/>
              </a:rPr>
              <a:t> oral: </a:t>
            </a:r>
          </a:p>
          <a:p>
            <a:pPr>
              <a:lnSpc>
                <a:spcPts val="6681"/>
              </a:lnSpc>
            </a:pPr>
            <a:r>
              <a:rPr lang="en-US" sz="5139" spc="77" dirty="0">
                <a:solidFill>
                  <a:srgbClr val="103C7D"/>
                </a:solidFill>
                <a:latin typeface="Montserrat Classic Bold"/>
              </a:rPr>
              <a:t>Presentación </a:t>
            </a:r>
            <a:r>
              <a:rPr lang="en-US" sz="5139" spc="77" dirty="0" err="1">
                <a:solidFill>
                  <a:srgbClr val="103C7D"/>
                </a:solidFill>
                <a:latin typeface="Montserrat Classic Bold"/>
              </a:rPr>
              <a:t>Artículo</a:t>
            </a:r>
            <a:r>
              <a:rPr lang="en-US" sz="5139" spc="77" dirty="0">
                <a:solidFill>
                  <a:srgbClr val="103C7D"/>
                </a:solidFill>
                <a:latin typeface="Montserrat Classic Bold"/>
              </a:rPr>
              <a:t> </a:t>
            </a:r>
            <a:r>
              <a:rPr lang="en-US" sz="5139" spc="77" dirty="0" err="1">
                <a:solidFill>
                  <a:srgbClr val="103C7D"/>
                </a:solidFill>
                <a:latin typeface="Montserrat Classic Bold"/>
              </a:rPr>
              <a:t>Académico</a:t>
            </a:r>
            <a:endParaRPr lang="en-US" sz="5139" spc="77" dirty="0">
              <a:solidFill>
                <a:srgbClr val="103C7D"/>
              </a:solidFill>
              <a:latin typeface="Montserrat Classic Bold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4C2B8C-8955-4C8C-85AB-0DC1C00F4E3A}"/>
              </a:ext>
            </a:extLst>
          </p:cNvPr>
          <p:cNvSpPr txBox="1"/>
          <p:nvPr/>
        </p:nvSpPr>
        <p:spPr>
          <a:xfrm>
            <a:off x="3278063" y="6933482"/>
            <a:ext cx="10304697" cy="989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83"/>
              </a:lnSpc>
            </a:pPr>
            <a:r>
              <a:rPr lang="en-US" sz="2907" spc="29" dirty="0" err="1">
                <a:solidFill>
                  <a:srgbClr val="004B85"/>
                </a:solidFill>
                <a:latin typeface="Montserrat Bold"/>
              </a:rPr>
              <a:t>Profesora</a:t>
            </a:r>
            <a:r>
              <a:rPr lang="en-US" sz="2907" spc="29" dirty="0">
                <a:solidFill>
                  <a:srgbClr val="004B85"/>
                </a:solidFill>
                <a:latin typeface="Montserrat Bold"/>
              </a:rPr>
              <a:t> Valeska Campos Olivera </a:t>
            </a:r>
          </a:p>
          <a:p>
            <a:pPr>
              <a:lnSpc>
                <a:spcPts val="3983"/>
              </a:lnSpc>
            </a:pPr>
            <a:endParaRPr lang="en-US" sz="2907" spc="29" dirty="0">
              <a:solidFill>
                <a:srgbClr val="004B85"/>
              </a:solidFill>
              <a:latin typeface="Montserrat Bold"/>
            </a:endParaRPr>
          </a:p>
        </p:txBody>
      </p:sp>
      <p:pic>
        <p:nvPicPr>
          <p:cNvPr id="5" name="3 Imagen">
            <a:extLst>
              <a:ext uri="{FF2B5EF4-FFF2-40B4-BE49-F238E27FC236}">
                <a16:creationId xmlns:a16="http://schemas.microsoft.com/office/drawing/2014/main" id="{342627C3-01E3-0C11-F304-059A0AADBB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131" y="749262"/>
            <a:ext cx="1111827" cy="10907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1173663" y="-74114"/>
            <a:ext cx="7114337" cy="10435228"/>
            <a:chOff x="0" y="0"/>
            <a:chExt cx="4715929" cy="691727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715891" cy="6917310"/>
            </a:xfrm>
            <a:custGeom>
              <a:avLst/>
              <a:gdLst/>
              <a:ahLst/>
              <a:cxnLst/>
              <a:rect l="l" t="t" r="r" b="b"/>
              <a:pathLst>
                <a:path w="4715891" h="6917310">
                  <a:moveTo>
                    <a:pt x="1058291" y="0"/>
                  </a:moveTo>
                  <a:lnTo>
                    <a:pt x="0" y="4021709"/>
                  </a:lnTo>
                  <a:lnTo>
                    <a:pt x="753491" y="6917310"/>
                  </a:lnTo>
                  <a:lnTo>
                    <a:pt x="4428109" y="6917310"/>
                  </a:lnTo>
                  <a:lnTo>
                    <a:pt x="3691509" y="4021710"/>
                  </a:lnTo>
                  <a:lnTo>
                    <a:pt x="4715891" y="0"/>
                  </a:lnTo>
                  <a:close/>
                </a:path>
              </a:pathLst>
            </a:custGeom>
            <a:blipFill>
              <a:blip r:embed="rId2"/>
              <a:stretch>
                <a:fillRect l="-120004" r="-154"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704023" y="1757241"/>
            <a:ext cx="9381402" cy="7302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499"/>
              </a:lnSpc>
              <a:spcBef>
                <a:spcPct val="0"/>
              </a:spcBef>
            </a:pPr>
            <a:r>
              <a:rPr lang="en-US" sz="5499" dirty="0">
                <a:solidFill>
                  <a:srgbClr val="0D3166"/>
                </a:solidFill>
                <a:latin typeface="Montserrat Classic Bold"/>
              </a:rPr>
              <a:t>AGENDA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04023" y="2854990"/>
            <a:ext cx="10402130" cy="5899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8548" lvl="1" indent="-571500" algn="l">
              <a:lnSpc>
                <a:spcPts val="4607"/>
              </a:lnSpc>
              <a:buFont typeface="Wingdings" panose="05000000000000000000" pitchFamily="2" charset="2"/>
              <a:buChar char="ü"/>
            </a:pPr>
            <a:r>
              <a:rPr lang="en-US" sz="3839" spc="35" dirty="0">
                <a:solidFill>
                  <a:srgbClr val="44546A"/>
                </a:solidFill>
                <a:latin typeface="TT Rounds Condensed Bold"/>
              </a:rPr>
              <a:t>SITUACIÓN COMUNICATIVA </a:t>
            </a:r>
          </a:p>
          <a:p>
            <a:pPr marL="247048" lvl="1" algn="l">
              <a:lnSpc>
                <a:spcPts val="4607"/>
              </a:lnSpc>
            </a:pPr>
            <a:endParaRPr lang="en-US" sz="3839" spc="35" dirty="0">
              <a:solidFill>
                <a:srgbClr val="44546A"/>
              </a:solidFill>
              <a:latin typeface="TT Rounds Condensed Bold"/>
            </a:endParaRPr>
          </a:p>
          <a:p>
            <a:pPr marL="818548" lvl="1" indent="-571500" algn="l">
              <a:lnSpc>
                <a:spcPts val="4607"/>
              </a:lnSpc>
              <a:buFont typeface="Wingdings" panose="05000000000000000000" pitchFamily="2" charset="2"/>
              <a:buChar char="ü"/>
            </a:pPr>
            <a:r>
              <a:rPr lang="en-US" sz="3839" spc="35" dirty="0">
                <a:solidFill>
                  <a:srgbClr val="44546A"/>
                </a:solidFill>
                <a:latin typeface="TT Rounds Condensed Bold"/>
              </a:rPr>
              <a:t>ESTRATEGIAS DE BÚSQUEDA DE INFORMACIÓN</a:t>
            </a:r>
          </a:p>
          <a:p>
            <a:pPr marL="247048" lvl="1" algn="l">
              <a:lnSpc>
                <a:spcPts val="4607"/>
              </a:lnSpc>
            </a:pPr>
            <a:endParaRPr lang="en-US" sz="3839" spc="35" dirty="0">
              <a:solidFill>
                <a:srgbClr val="44546A"/>
              </a:solidFill>
              <a:latin typeface="TT Rounds Condensed Bold"/>
            </a:endParaRPr>
          </a:p>
          <a:p>
            <a:pPr marL="818548" lvl="1" indent="-571500" algn="l">
              <a:lnSpc>
                <a:spcPts val="4607"/>
              </a:lnSpc>
              <a:buFont typeface="Wingdings" panose="05000000000000000000" pitchFamily="2" charset="2"/>
              <a:buChar char="ü"/>
            </a:pPr>
            <a:r>
              <a:rPr lang="en-US" sz="3839" spc="35" dirty="0">
                <a:solidFill>
                  <a:srgbClr val="44546A"/>
                </a:solidFill>
                <a:latin typeface="TT Rounds Condensed Bold"/>
              </a:rPr>
              <a:t>ORGANIZACIÓN DE LOS GRUPOS  </a:t>
            </a:r>
          </a:p>
          <a:p>
            <a:pPr marL="247048" lvl="1" algn="l">
              <a:lnSpc>
                <a:spcPts val="4607"/>
              </a:lnSpc>
            </a:pPr>
            <a:endParaRPr lang="en-US" sz="3839" spc="35" dirty="0">
              <a:solidFill>
                <a:srgbClr val="44546A"/>
              </a:solidFill>
              <a:latin typeface="TT Rounds Condensed Bold"/>
            </a:endParaRPr>
          </a:p>
          <a:p>
            <a:pPr marL="818548" lvl="1" indent="-571500" algn="l">
              <a:lnSpc>
                <a:spcPts val="4607"/>
              </a:lnSpc>
              <a:buFont typeface="Wingdings" panose="05000000000000000000" pitchFamily="2" charset="2"/>
              <a:buChar char="ü"/>
            </a:pPr>
            <a:r>
              <a:rPr lang="en-US" sz="3839" spc="35" dirty="0">
                <a:solidFill>
                  <a:srgbClr val="44546A"/>
                </a:solidFill>
                <a:latin typeface="TT Rounds Condensed Bold"/>
              </a:rPr>
              <a:t>PLANIFICACIÓN DE LA TAREA GRUPAL</a:t>
            </a:r>
          </a:p>
          <a:p>
            <a:pPr marL="818548" lvl="1" indent="-571500" algn="l">
              <a:lnSpc>
                <a:spcPts val="4607"/>
              </a:lnSpc>
              <a:buFont typeface="Wingdings" panose="05000000000000000000" pitchFamily="2" charset="2"/>
              <a:buChar char="ü"/>
            </a:pPr>
            <a:endParaRPr lang="en-US" sz="3839" spc="35" dirty="0">
              <a:solidFill>
                <a:srgbClr val="44546A"/>
              </a:solidFill>
              <a:latin typeface="TT Rounds Condensed Bold"/>
            </a:endParaRPr>
          </a:p>
          <a:p>
            <a:pPr marL="494097" lvl="1" indent="-247049" algn="l">
              <a:lnSpc>
                <a:spcPts val="4607"/>
              </a:lnSpc>
            </a:pPr>
            <a:endParaRPr lang="en-US" sz="3839" spc="35" dirty="0">
              <a:solidFill>
                <a:srgbClr val="44546A"/>
              </a:solidFill>
              <a:latin typeface="TT Rounds Condensed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9578" y="2752026"/>
            <a:ext cx="5326136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60"/>
              </a:lnSpc>
              <a:spcBef>
                <a:spcPct val="0"/>
              </a:spcBef>
            </a:pPr>
            <a:r>
              <a:rPr lang="en-US" sz="4397" spc="4" dirty="0">
                <a:solidFill>
                  <a:srgbClr val="0D3166"/>
                </a:solidFill>
                <a:latin typeface="Montserrat Classic Bold"/>
              </a:rPr>
              <a:t>SITUACIÓN COMUNICATIVA </a:t>
            </a:r>
          </a:p>
        </p:txBody>
      </p:sp>
      <p:sp>
        <p:nvSpPr>
          <p:cNvPr id="3" name="Freeform 3"/>
          <p:cNvSpPr/>
          <p:nvPr/>
        </p:nvSpPr>
        <p:spPr>
          <a:xfrm>
            <a:off x="1008096" y="4707739"/>
            <a:ext cx="2513273" cy="2607806"/>
          </a:xfrm>
          <a:custGeom>
            <a:avLst/>
            <a:gdLst/>
            <a:ahLst/>
            <a:cxnLst/>
            <a:rect l="l" t="t" r="r" b="b"/>
            <a:pathLst>
              <a:path w="2513273" h="2607806">
                <a:moveTo>
                  <a:pt x="0" y="0"/>
                </a:moveTo>
                <a:lnTo>
                  <a:pt x="2513273" y="0"/>
                </a:lnTo>
                <a:lnTo>
                  <a:pt x="2513273" y="2607806"/>
                </a:lnTo>
                <a:lnTo>
                  <a:pt x="0" y="26078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TextBox 11"/>
          <p:cNvSpPr txBox="1"/>
          <p:nvPr/>
        </p:nvSpPr>
        <p:spPr>
          <a:xfrm>
            <a:off x="5122896" y="1736513"/>
            <a:ext cx="4067060" cy="816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97"/>
              </a:lnSpc>
            </a:pPr>
            <a:r>
              <a:rPr lang="en-US" sz="2960">
                <a:solidFill>
                  <a:srgbClr val="FFFFFF"/>
                </a:solidFill>
                <a:latin typeface="Montserrat Classic Bold"/>
              </a:rPr>
              <a:t>REDUCE SOBRECARGA</a:t>
            </a:r>
          </a:p>
        </p:txBody>
      </p:sp>
      <p:grpSp>
        <p:nvGrpSpPr>
          <p:cNvPr id="16" name="Group 16"/>
          <p:cNvGrpSpPr/>
          <p:nvPr/>
        </p:nvGrpSpPr>
        <p:grpSpPr>
          <a:xfrm>
            <a:off x="5791200" y="2238817"/>
            <a:ext cx="9522687" cy="5809365"/>
            <a:chOff x="-8361" y="0"/>
            <a:chExt cx="3684134" cy="1207135"/>
          </a:xfrm>
        </p:grpSpPr>
        <p:sp>
          <p:nvSpPr>
            <p:cNvPr id="17" name="Freeform 17"/>
            <p:cNvSpPr/>
            <p:nvPr/>
          </p:nvSpPr>
          <p:spPr>
            <a:xfrm>
              <a:off x="-8361" y="9017"/>
              <a:ext cx="3659429" cy="1189101"/>
            </a:xfrm>
            <a:custGeom>
              <a:avLst/>
              <a:gdLst/>
              <a:ahLst/>
              <a:cxnLst/>
              <a:rect l="l" t="t" r="r" b="b"/>
              <a:pathLst>
                <a:path w="3659429" h="1189101">
                  <a:moveTo>
                    <a:pt x="0" y="198247"/>
                  </a:moveTo>
                  <a:cubicBezTo>
                    <a:pt x="0" y="88773"/>
                    <a:pt x="81256" y="0"/>
                    <a:pt x="181504" y="0"/>
                  </a:cubicBezTo>
                  <a:lnTo>
                    <a:pt x="3477925" y="0"/>
                  </a:lnTo>
                  <a:cubicBezTo>
                    <a:pt x="3578172" y="0"/>
                    <a:pt x="3659429" y="88773"/>
                    <a:pt x="3659429" y="198120"/>
                  </a:cubicBezTo>
                  <a:lnTo>
                    <a:pt x="3659429" y="990854"/>
                  </a:lnTo>
                  <a:cubicBezTo>
                    <a:pt x="3659429" y="1100328"/>
                    <a:pt x="3578172" y="1188974"/>
                    <a:pt x="3477925" y="1188974"/>
                  </a:cubicBezTo>
                  <a:lnTo>
                    <a:pt x="181504" y="1188974"/>
                  </a:lnTo>
                  <a:cubicBezTo>
                    <a:pt x="81256" y="1189101"/>
                    <a:pt x="0" y="1100328"/>
                    <a:pt x="0" y="990854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</p:spPr>
          <p:txBody>
            <a:bodyPr/>
            <a:lstStyle/>
            <a:p>
              <a:endParaRPr lang="es-CL" dirty="0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0" y="0"/>
              <a:ext cx="3675773" cy="1207135"/>
            </a:xfrm>
            <a:custGeom>
              <a:avLst/>
              <a:gdLst/>
              <a:ahLst/>
              <a:cxnLst/>
              <a:rect l="l" t="t" r="r" b="b"/>
              <a:pathLst>
                <a:path w="3675773" h="1207135">
                  <a:moveTo>
                    <a:pt x="0" y="207264"/>
                  </a:moveTo>
                  <a:cubicBezTo>
                    <a:pt x="0" y="92710"/>
                    <a:pt x="85055" y="0"/>
                    <a:pt x="189676" y="0"/>
                  </a:cubicBezTo>
                  <a:lnTo>
                    <a:pt x="3486097" y="0"/>
                  </a:lnTo>
                  <a:lnTo>
                    <a:pt x="3486097" y="9017"/>
                  </a:lnTo>
                  <a:lnTo>
                    <a:pt x="3486097" y="0"/>
                  </a:lnTo>
                  <a:cubicBezTo>
                    <a:pt x="3590833" y="0"/>
                    <a:pt x="3675773" y="92710"/>
                    <a:pt x="3675773" y="207264"/>
                  </a:cubicBezTo>
                  <a:lnTo>
                    <a:pt x="3667601" y="207264"/>
                  </a:lnTo>
                  <a:lnTo>
                    <a:pt x="3675773" y="207264"/>
                  </a:lnTo>
                  <a:lnTo>
                    <a:pt x="3675773" y="999871"/>
                  </a:lnTo>
                  <a:lnTo>
                    <a:pt x="3667601" y="999871"/>
                  </a:lnTo>
                  <a:lnTo>
                    <a:pt x="3675773" y="999871"/>
                  </a:lnTo>
                  <a:cubicBezTo>
                    <a:pt x="3675773" y="1114425"/>
                    <a:pt x="3590718" y="1207135"/>
                    <a:pt x="3486097" y="1207135"/>
                  </a:cubicBezTo>
                  <a:lnTo>
                    <a:pt x="3486097" y="1198118"/>
                  </a:lnTo>
                  <a:lnTo>
                    <a:pt x="3486097" y="1207135"/>
                  </a:lnTo>
                  <a:lnTo>
                    <a:pt x="189676" y="1207135"/>
                  </a:lnTo>
                  <a:lnTo>
                    <a:pt x="189676" y="1198118"/>
                  </a:lnTo>
                  <a:lnTo>
                    <a:pt x="189676" y="1207135"/>
                  </a:lnTo>
                  <a:cubicBezTo>
                    <a:pt x="85055" y="1207135"/>
                    <a:pt x="0" y="1114425"/>
                    <a:pt x="0" y="999871"/>
                  </a:cubicBezTo>
                  <a:lnTo>
                    <a:pt x="0" y="207264"/>
                  </a:lnTo>
                  <a:lnTo>
                    <a:pt x="8172" y="207264"/>
                  </a:lnTo>
                  <a:lnTo>
                    <a:pt x="0" y="207264"/>
                  </a:lnTo>
                  <a:moveTo>
                    <a:pt x="16343" y="207264"/>
                  </a:moveTo>
                  <a:lnTo>
                    <a:pt x="16343" y="999871"/>
                  </a:lnTo>
                  <a:lnTo>
                    <a:pt x="8172" y="999871"/>
                  </a:lnTo>
                  <a:lnTo>
                    <a:pt x="16343" y="999871"/>
                  </a:lnTo>
                  <a:cubicBezTo>
                    <a:pt x="16343" y="1104265"/>
                    <a:pt x="93917" y="1188974"/>
                    <a:pt x="189676" y="1188974"/>
                  </a:cubicBezTo>
                  <a:lnTo>
                    <a:pt x="3486097" y="1188974"/>
                  </a:lnTo>
                  <a:cubicBezTo>
                    <a:pt x="3581856" y="1188974"/>
                    <a:pt x="3659429" y="1104138"/>
                    <a:pt x="3659429" y="999871"/>
                  </a:cubicBezTo>
                  <a:lnTo>
                    <a:pt x="3659429" y="207264"/>
                  </a:lnTo>
                  <a:cubicBezTo>
                    <a:pt x="3659429" y="102870"/>
                    <a:pt x="3581856" y="18161"/>
                    <a:pt x="3486097" y="18161"/>
                  </a:cubicBezTo>
                  <a:lnTo>
                    <a:pt x="189676" y="18161"/>
                  </a:lnTo>
                  <a:lnTo>
                    <a:pt x="189676" y="9017"/>
                  </a:lnTo>
                  <a:lnTo>
                    <a:pt x="189676" y="18034"/>
                  </a:lnTo>
                  <a:cubicBezTo>
                    <a:pt x="93917" y="18034"/>
                    <a:pt x="16343" y="102870"/>
                    <a:pt x="16343" y="207264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43" name="TextBox 43"/>
          <p:cNvSpPr txBox="1"/>
          <p:nvPr/>
        </p:nvSpPr>
        <p:spPr>
          <a:xfrm>
            <a:off x="6787922" y="3071461"/>
            <a:ext cx="7467600" cy="32829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97"/>
              </a:lnSpc>
            </a:pPr>
            <a:r>
              <a:rPr lang="en-US" sz="2960" b="1" dirty="0">
                <a:solidFill>
                  <a:schemeClr val="tx2">
                    <a:lumMod val="75000"/>
                  </a:schemeClr>
                </a:solidFill>
                <a:latin typeface="Montserrat Light" panose="020F0502020204030204" pitchFamily="2" charset="0"/>
              </a:rPr>
              <a:t>COMO ESTUDIANTES DE LA ESCUELA NAVAL, SE LES HA SOLICITADO QUE PRESENTEN UN </a:t>
            </a:r>
            <a:r>
              <a:rPr lang="en-US" sz="2960" b="1" dirty="0">
                <a:solidFill>
                  <a:schemeClr val="tx2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ARTÍCULO ACADÉMICO </a:t>
            </a:r>
            <a:r>
              <a:rPr lang="en-US" sz="2960" b="1" dirty="0">
                <a:solidFill>
                  <a:schemeClr val="tx2">
                    <a:lumMod val="75000"/>
                  </a:schemeClr>
                </a:solidFill>
                <a:latin typeface="Montserrat Light" panose="020F0502020204030204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AL CURSO.</a:t>
            </a:r>
            <a:endParaRPr lang="en-US" sz="2960" b="1" dirty="0">
              <a:solidFill>
                <a:schemeClr val="tx2">
                  <a:lumMod val="75000"/>
                </a:schemeClr>
              </a:solidFill>
              <a:latin typeface="Montserrat Light" panose="020F0502020204030204" pitchFamily="2" charset="0"/>
            </a:endParaRPr>
          </a:p>
          <a:p>
            <a:pPr>
              <a:lnSpc>
                <a:spcPts val="3197"/>
              </a:lnSpc>
            </a:pPr>
            <a:r>
              <a:rPr lang="en-US" sz="2960" b="1" dirty="0">
                <a:solidFill>
                  <a:schemeClr val="tx2">
                    <a:lumMod val="75000"/>
                  </a:schemeClr>
                </a:solidFill>
                <a:latin typeface="Montserrat Light" panose="020F0502020204030204" pitchFamily="2" charset="0"/>
              </a:rPr>
              <a:t>EL OBJETIVO ES DAR A CONOCER ALGUNA </a:t>
            </a:r>
            <a:r>
              <a:rPr lang="en-US" sz="2960" b="1" dirty="0">
                <a:solidFill>
                  <a:schemeClr val="tx2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INVESTIGACIÓN ACTUAL </a:t>
            </a:r>
            <a:r>
              <a:rPr lang="en-US" sz="2960" b="1" dirty="0">
                <a:solidFill>
                  <a:schemeClr val="tx2">
                    <a:lumMod val="75000"/>
                  </a:schemeClr>
                </a:solidFill>
                <a:latin typeface="Montserrat Light" panose="020F0502020204030204" pitchFamily="2" charset="0"/>
              </a:rPr>
              <a:t>(DE NO MÁS DE CINCO AÑOS), CUYO TEMA SEA CONTINGENTE. </a:t>
            </a:r>
          </a:p>
        </p:txBody>
      </p:sp>
      <p:grpSp>
        <p:nvGrpSpPr>
          <p:cNvPr id="44" name="Group 2">
            <a:extLst>
              <a:ext uri="{FF2B5EF4-FFF2-40B4-BE49-F238E27FC236}">
                <a16:creationId xmlns:a16="http://schemas.microsoft.com/office/drawing/2014/main" id="{C2023813-9C2F-1FBA-D51C-22DBD31370C3}"/>
              </a:ext>
            </a:extLst>
          </p:cNvPr>
          <p:cNvGrpSpPr/>
          <p:nvPr/>
        </p:nvGrpSpPr>
        <p:grpSpPr>
          <a:xfrm>
            <a:off x="15661588" y="-1229"/>
            <a:ext cx="2626412" cy="10287000"/>
            <a:chOff x="0" y="0"/>
            <a:chExt cx="677333" cy="2709333"/>
          </a:xfrm>
        </p:grpSpPr>
        <p:sp>
          <p:nvSpPr>
            <p:cNvPr id="45" name="Freeform 3">
              <a:extLst>
                <a:ext uri="{FF2B5EF4-FFF2-40B4-BE49-F238E27FC236}">
                  <a16:creationId xmlns:a16="http://schemas.microsoft.com/office/drawing/2014/main" id="{A79F9479-F2C4-0D5B-CCC8-526E72E98790}"/>
                </a:ext>
              </a:extLst>
            </p:cNvPr>
            <p:cNvSpPr/>
            <p:nvPr/>
          </p:nvSpPr>
          <p:spPr>
            <a:xfrm>
              <a:off x="0" y="0"/>
              <a:ext cx="677333" cy="2709333"/>
            </a:xfrm>
            <a:custGeom>
              <a:avLst/>
              <a:gdLst/>
              <a:ahLst/>
              <a:cxnLst/>
              <a:rect l="l" t="t" r="r" b="b"/>
              <a:pathLst>
                <a:path w="677333" h="2709333">
                  <a:moveTo>
                    <a:pt x="0" y="0"/>
                  </a:moveTo>
                  <a:lnTo>
                    <a:pt x="677333" y="0"/>
                  </a:lnTo>
                  <a:lnTo>
                    <a:pt x="67733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03C7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6" name="TextBox 4">
              <a:extLst>
                <a:ext uri="{FF2B5EF4-FFF2-40B4-BE49-F238E27FC236}">
                  <a16:creationId xmlns:a16="http://schemas.microsoft.com/office/drawing/2014/main" id="{2EAD727A-E956-9F77-FE3F-4650E439CEF4}"/>
                </a:ext>
              </a:extLst>
            </p:cNvPr>
            <p:cNvSpPr txBox="1"/>
            <p:nvPr/>
          </p:nvSpPr>
          <p:spPr>
            <a:xfrm>
              <a:off x="0" y="38100"/>
              <a:ext cx="677333" cy="26712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00"/>
                </a:lnSpc>
              </a:pPr>
              <a:endParaRPr/>
            </a:p>
          </p:txBody>
        </p:sp>
      </p:grpSp>
      <p:sp>
        <p:nvSpPr>
          <p:cNvPr id="48" name="Freeform 8">
            <a:extLst>
              <a:ext uri="{FF2B5EF4-FFF2-40B4-BE49-F238E27FC236}">
                <a16:creationId xmlns:a16="http://schemas.microsoft.com/office/drawing/2014/main" id="{C87CAD12-BF62-4F5F-5A58-F015C47F64CE}"/>
              </a:ext>
            </a:extLst>
          </p:cNvPr>
          <p:cNvSpPr/>
          <p:nvPr/>
        </p:nvSpPr>
        <p:spPr>
          <a:xfrm>
            <a:off x="16687800" y="419100"/>
            <a:ext cx="871565" cy="957062"/>
          </a:xfrm>
          <a:custGeom>
            <a:avLst/>
            <a:gdLst/>
            <a:ahLst/>
            <a:cxnLst/>
            <a:rect l="l" t="t" r="r" b="b"/>
            <a:pathLst>
              <a:path w="466056" h="472935">
                <a:moveTo>
                  <a:pt x="0" y="0"/>
                </a:moveTo>
                <a:lnTo>
                  <a:pt x="466056" y="0"/>
                </a:lnTo>
                <a:lnTo>
                  <a:pt x="466056" y="472935"/>
                </a:lnTo>
                <a:lnTo>
                  <a:pt x="0" y="4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105753" y="2276921"/>
            <a:ext cx="2076495" cy="2076495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D3166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114300"/>
              <a:ext cx="660400" cy="6223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0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8514530" y="2669558"/>
            <a:ext cx="1258941" cy="1291221"/>
          </a:xfrm>
          <a:custGeom>
            <a:avLst/>
            <a:gdLst/>
            <a:ahLst/>
            <a:cxnLst/>
            <a:rect l="l" t="t" r="r" b="b"/>
            <a:pathLst>
              <a:path w="1258941" h="1291221">
                <a:moveTo>
                  <a:pt x="0" y="0"/>
                </a:moveTo>
                <a:lnTo>
                  <a:pt x="1258940" y="0"/>
                </a:lnTo>
                <a:lnTo>
                  <a:pt x="1258940" y="1291222"/>
                </a:lnTo>
                <a:lnTo>
                  <a:pt x="0" y="12912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>
            <a:off x="7783859" y="8157542"/>
            <a:ext cx="2720281" cy="405569"/>
          </a:xfrm>
          <a:custGeom>
            <a:avLst/>
            <a:gdLst/>
            <a:ahLst/>
            <a:cxnLst/>
            <a:rect l="l" t="t" r="r" b="b"/>
            <a:pathLst>
              <a:path w="2720281" h="405569">
                <a:moveTo>
                  <a:pt x="0" y="0"/>
                </a:moveTo>
                <a:lnTo>
                  <a:pt x="2720282" y="0"/>
                </a:lnTo>
                <a:lnTo>
                  <a:pt x="2720282" y="405570"/>
                </a:lnTo>
                <a:lnTo>
                  <a:pt x="0" y="4055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TextBox 7"/>
          <p:cNvSpPr txBox="1"/>
          <p:nvPr/>
        </p:nvSpPr>
        <p:spPr>
          <a:xfrm>
            <a:off x="1143000" y="5021990"/>
            <a:ext cx="16764000" cy="1359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299"/>
              </a:lnSpc>
            </a:pPr>
            <a:r>
              <a:rPr lang="en-US" sz="4999" spc="4" dirty="0">
                <a:solidFill>
                  <a:srgbClr val="0D3166"/>
                </a:solidFill>
                <a:latin typeface="Montserrat Classic Bold"/>
              </a:rPr>
              <a:t>PARA LA BÚSQUEDA DEL ARTÍCULO CONSIDERE LOS SIGUIENTES CRITERIOS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B0ACEE66-8E8A-5921-8E1D-651E143CC9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15011" y="69393"/>
            <a:ext cx="1072989" cy="1072989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A26A44F4-367D-2781-9129-10E325B1CCEC}"/>
              </a:ext>
            </a:extLst>
          </p:cNvPr>
          <p:cNvSpPr/>
          <p:nvPr/>
        </p:nvSpPr>
        <p:spPr>
          <a:xfrm>
            <a:off x="778669" y="2965404"/>
            <a:ext cx="3276600" cy="5095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/>
              <a:t>1. Autoría y Afiliación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0DB7CEC-5CC7-22DD-11DA-521717BFE29C}"/>
              </a:ext>
            </a:extLst>
          </p:cNvPr>
          <p:cNvSpPr txBox="1"/>
          <p:nvPr/>
        </p:nvSpPr>
        <p:spPr>
          <a:xfrm>
            <a:off x="871538" y="5007591"/>
            <a:ext cx="309086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b="1" dirty="0"/>
              <a:t>Investiga los autores</a:t>
            </a:r>
            <a:r>
              <a:rPr lang="es-CL" dirty="0"/>
              <a:t>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CL" altLang="es-CL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¿Quiénes son y cuál es su trayectoria?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CL" altLang="es-CL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¿A qué instituciones están afiliados?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Mayor credibilidad</a:t>
            </a:r>
            <a:r>
              <a:rPr kumimoji="0" lang="es-CL" altLang="es-CL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⭐</a:t>
            </a:r>
            <a:endParaRPr kumimoji="0" lang="es-CL" altLang="es-CL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CL" altLang="es-CL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Autores con experiencia en el campo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CL" altLang="es-CL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Afiliación a instituciones reconocidas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0E893DC7-A693-2227-F1D6-5E4957AF9390}"/>
              </a:ext>
            </a:extLst>
          </p:cNvPr>
          <p:cNvSpPr txBox="1"/>
          <p:nvPr/>
        </p:nvSpPr>
        <p:spPr>
          <a:xfrm>
            <a:off x="4679156" y="5007591"/>
            <a:ext cx="32766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/>
              <a:t>Evalúa la publicación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📰</a:t>
            </a:r>
            <a:endParaRPr lang="es-ES" b="1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Reputación y prestigio de la revista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s-CL" altLang="es-CL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¿Está respaldada por alguna institución? </a:t>
            </a:r>
          </a:p>
          <a:p>
            <a:r>
              <a:rPr lang="es-ES" b="1" dirty="0"/>
              <a:t>Busca indexación</a:t>
            </a:r>
            <a:r>
              <a:rPr lang="es-ES" dirty="0"/>
              <a:t> 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🏆</a:t>
            </a:r>
            <a:endParaRPr lang="es-ES" dirty="0"/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dirty="0"/>
              <a:t>Revistas incluidas en JCR, </a:t>
            </a:r>
            <a:r>
              <a:rPr lang="es-CL" dirty="0" err="1"/>
              <a:t>Scopus</a:t>
            </a:r>
            <a:r>
              <a:rPr lang="es-CL" dirty="0"/>
              <a:t> o Web </a:t>
            </a:r>
            <a:r>
              <a:rPr lang="es-CL" dirty="0" err="1"/>
              <a:t>of</a:t>
            </a:r>
            <a:r>
              <a:rPr lang="es-CL" dirty="0"/>
              <a:t> </a:t>
            </a:r>
            <a:r>
              <a:rPr lang="es-CL" dirty="0" err="1"/>
              <a:t>Science</a:t>
            </a:r>
            <a:endParaRPr lang="es-CL" dirty="0"/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dirty="0"/>
              <a:t>Publicaciones con trayectoria establecida en el campo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7546CB77-56BF-CECF-069B-18676D1C0502}"/>
              </a:ext>
            </a:extLst>
          </p:cNvPr>
          <p:cNvSpPr txBox="1"/>
          <p:nvPr/>
        </p:nvSpPr>
        <p:spPr>
          <a:xfrm>
            <a:off x="8515190" y="5007591"/>
            <a:ext cx="32766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/>
              <a:t>Proceso de evaluación 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🔄</a:t>
            </a:r>
            <a:endParaRPr lang="es-ES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Evaluación por expertos independientes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Verificación previa a la publicación </a:t>
            </a:r>
          </a:p>
          <a:p>
            <a:r>
              <a:rPr lang="es-ES" b="1" dirty="0"/>
              <a:t>Indicador de confiabilidad </a:t>
            </a:r>
            <a:r>
              <a:rPr lang="es-C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✓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/>
              <a:t>La revisión por pares actúa como filtro de calidad científica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DFF0BCBD-C086-4F82-D7C7-0111D9D6DE91}"/>
              </a:ext>
            </a:extLst>
          </p:cNvPr>
          <p:cNvSpPr/>
          <p:nvPr/>
        </p:nvSpPr>
        <p:spPr>
          <a:xfrm>
            <a:off x="4648200" y="2961174"/>
            <a:ext cx="3276600" cy="5095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/>
              <a:t>2. Revistas y Fuentes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3BC1EF20-0129-CC37-0744-4907EE7624C7}"/>
              </a:ext>
            </a:extLst>
          </p:cNvPr>
          <p:cNvSpPr/>
          <p:nvPr/>
        </p:nvSpPr>
        <p:spPr>
          <a:xfrm>
            <a:off x="8513928" y="2961174"/>
            <a:ext cx="3276600" cy="50958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/>
              <a:t>3. Revisión por Pares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4E66B74A-504C-ADC7-9028-930DF30BFF01}"/>
              </a:ext>
            </a:extLst>
          </p:cNvPr>
          <p:cNvSpPr/>
          <p:nvPr/>
        </p:nvSpPr>
        <p:spPr>
          <a:xfrm>
            <a:off x="12379656" y="2965404"/>
            <a:ext cx="3276600" cy="50958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b="1" dirty="0"/>
              <a:t> 4. Citas y Referencias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9BABA7F0-1B6F-2751-29BC-37408DF285BE}"/>
              </a:ext>
            </a:extLst>
          </p:cNvPr>
          <p:cNvSpPr txBox="1"/>
          <p:nvPr/>
        </p:nvSpPr>
        <p:spPr>
          <a:xfrm>
            <a:off x="12379656" y="5007591"/>
            <a:ext cx="32766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/>
              <a:t>Analiza el impacto 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📈</a:t>
            </a:r>
            <a:endParaRPr lang="es-ES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Número de veces que ha sido citado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Mayor citación sugiere mayor influencia </a:t>
            </a:r>
          </a:p>
          <a:p>
            <a:r>
              <a:rPr lang="es-ES" b="1" dirty="0"/>
              <a:t>Examina referencias 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📋</a:t>
            </a:r>
            <a:endParaRPr lang="es-ES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/>
              <a:t>Diversidad y actualidad de las referencias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/>
              <a:t>Uso equilibrado de fuentes (no solo </a:t>
            </a:r>
            <a:r>
              <a:rPr lang="es-CL" dirty="0" err="1"/>
              <a:t>autocitas</a:t>
            </a:r>
            <a:r>
              <a:rPr lang="es-CL" dirty="0"/>
              <a:t>)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DFE6DC3-31F5-D0A9-0536-48EDA27271FE}"/>
              </a:ext>
            </a:extLst>
          </p:cNvPr>
          <p:cNvSpPr txBox="1"/>
          <p:nvPr/>
        </p:nvSpPr>
        <p:spPr>
          <a:xfrm>
            <a:off x="685800" y="1218744"/>
            <a:ext cx="15468600" cy="541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457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Criterios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para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evaluar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la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calidad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y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relevancia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de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los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artículos</a:t>
            </a:r>
            <a:endParaRPr lang="en-US" sz="3200" dirty="0">
              <a:solidFill>
                <a:srgbClr val="0D3166"/>
              </a:solidFill>
              <a:latin typeface="Montserrat Classic Bold"/>
            </a:endParaRPr>
          </a:p>
        </p:txBody>
      </p:sp>
      <p:grpSp>
        <p:nvGrpSpPr>
          <p:cNvPr id="7" name="Group 2">
            <a:extLst>
              <a:ext uri="{FF2B5EF4-FFF2-40B4-BE49-F238E27FC236}">
                <a16:creationId xmlns:a16="http://schemas.microsoft.com/office/drawing/2014/main" id="{B9B1B5AF-0189-33BA-858B-577134F43AAD}"/>
              </a:ext>
            </a:extLst>
          </p:cNvPr>
          <p:cNvGrpSpPr/>
          <p:nvPr/>
        </p:nvGrpSpPr>
        <p:grpSpPr>
          <a:xfrm>
            <a:off x="15716250" y="0"/>
            <a:ext cx="2571750" cy="10287000"/>
            <a:chOff x="0" y="0"/>
            <a:chExt cx="677333" cy="2709333"/>
          </a:xfrm>
        </p:grpSpPr>
        <p:sp>
          <p:nvSpPr>
            <p:cNvPr id="8" name="Freeform 3">
              <a:extLst>
                <a:ext uri="{FF2B5EF4-FFF2-40B4-BE49-F238E27FC236}">
                  <a16:creationId xmlns:a16="http://schemas.microsoft.com/office/drawing/2014/main" id="{63D6BFDE-E1B6-5E12-A7EF-E6E3862BAD58}"/>
                </a:ext>
              </a:extLst>
            </p:cNvPr>
            <p:cNvSpPr/>
            <p:nvPr/>
          </p:nvSpPr>
          <p:spPr>
            <a:xfrm>
              <a:off x="0" y="0"/>
              <a:ext cx="677333" cy="2709333"/>
            </a:xfrm>
            <a:custGeom>
              <a:avLst/>
              <a:gdLst/>
              <a:ahLst/>
              <a:cxnLst/>
              <a:rect l="l" t="t" r="r" b="b"/>
              <a:pathLst>
                <a:path w="677333" h="2709333">
                  <a:moveTo>
                    <a:pt x="0" y="0"/>
                  </a:moveTo>
                  <a:lnTo>
                    <a:pt x="677333" y="0"/>
                  </a:lnTo>
                  <a:lnTo>
                    <a:pt x="67733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03C7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TextBox 4">
              <a:extLst>
                <a:ext uri="{FF2B5EF4-FFF2-40B4-BE49-F238E27FC236}">
                  <a16:creationId xmlns:a16="http://schemas.microsoft.com/office/drawing/2014/main" id="{81ED7E81-56B3-43AA-2564-4507F4F9F7F0}"/>
                </a:ext>
              </a:extLst>
            </p:cNvPr>
            <p:cNvSpPr txBox="1"/>
            <p:nvPr/>
          </p:nvSpPr>
          <p:spPr>
            <a:xfrm>
              <a:off x="0" y="38100"/>
              <a:ext cx="677333" cy="26712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00"/>
                </a:lnSpc>
              </a:pPr>
              <a:endParaRPr/>
            </a:p>
          </p:txBody>
        </p:sp>
      </p:grpSp>
      <p:sp>
        <p:nvSpPr>
          <p:cNvPr id="11" name="Freeform 8">
            <a:extLst>
              <a:ext uri="{FF2B5EF4-FFF2-40B4-BE49-F238E27FC236}">
                <a16:creationId xmlns:a16="http://schemas.microsoft.com/office/drawing/2014/main" id="{A9FBDA75-11A8-B04A-AFC9-E7E6060E72E6}"/>
              </a:ext>
            </a:extLst>
          </p:cNvPr>
          <p:cNvSpPr/>
          <p:nvPr/>
        </p:nvSpPr>
        <p:spPr>
          <a:xfrm>
            <a:off x="16947463" y="329982"/>
            <a:ext cx="871565" cy="957062"/>
          </a:xfrm>
          <a:custGeom>
            <a:avLst/>
            <a:gdLst/>
            <a:ahLst/>
            <a:cxnLst/>
            <a:rect l="l" t="t" r="r" b="b"/>
            <a:pathLst>
              <a:path w="466056" h="472935">
                <a:moveTo>
                  <a:pt x="0" y="0"/>
                </a:moveTo>
                <a:lnTo>
                  <a:pt x="466056" y="0"/>
                </a:lnTo>
                <a:lnTo>
                  <a:pt x="466056" y="472935"/>
                </a:lnTo>
                <a:lnTo>
                  <a:pt x="0" y="4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id="{98F3D2B0-F2EE-7A12-8A23-90BBAA7E417A}"/>
              </a:ext>
            </a:extLst>
          </p:cNvPr>
          <p:cNvSpPr txBox="1"/>
          <p:nvPr/>
        </p:nvSpPr>
        <p:spPr>
          <a:xfrm>
            <a:off x="17231248" y="295509"/>
            <a:ext cx="871565" cy="821283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400"/>
              </a:lnSpc>
            </a:pPr>
            <a:endParaRPr/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8780B9FB-F038-2BDC-51C6-73C481C92C91}"/>
              </a:ext>
            </a:extLst>
          </p:cNvPr>
          <p:cNvSpPr txBox="1"/>
          <p:nvPr/>
        </p:nvSpPr>
        <p:spPr>
          <a:xfrm>
            <a:off x="352426" y="3751867"/>
            <a:ext cx="38481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6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CL" sz="6600" b="1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👨‍🏫👩‍🔬🏛️</a:t>
            </a:r>
            <a:endParaRPr lang="es-CL" sz="6600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E5A04068-E5A8-D7BE-505E-28202B53F315}"/>
              </a:ext>
            </a:extLst>
          </p:cNvPr>
          <p:cNvSpPr txBox="1"/>
          <p:nvPr/>
        </p:nvSpPr>
        <p:spPr>
          <a:xfrm>
            <a:off x="2895600" y="5031164"/>
            <a:ext cx="5083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🔍</a:t>
            </a:r>
            <a:endParaRPr lang="es-CL" dirty="0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68370087-2AC2-0F66-10D5-A7E6E97CD367}"/>
              </a:ext>
            </a:extLst>
          </p:cNvPr>
          <p:cNvSpPr txBox="1"/>
          <p:nvPr/>
        </p:nvSpPr>
        <p:spPr>
          <a:xfrm>
            <a:off x="4706344" y="3751867"/>
            <a:ext cx="26670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66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L" dirty="0"/>
              <a:t>📚📊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0712E59B-B532-65F1-A520-4F93056E331D}"/>
              </a:ext>
            </a:extLst>
          </p:cNvPr>
          <p:cNvSpPr txBox="1"/>
          <p:nvPr/>
        </p:nvSpPr>
        <p:spPr>
          <a:xfrm>
            <a:off x="8571700" y="3751867"/>
            <a:ext cx="284957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66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L" dirty="0"/>
              <a:t> 👥📝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DACD7364-55F4-2E79-F898-A031C3998854}"/>
              </a:ext>
            </a:extLst>
          </p:cNvPr>
          <p:cNvSpPr txBox="1"/>
          <p:nvPr/>
        </p:nvSpPr>
        <p:spPr>
          <a:xfrm>
            <a:off x="12732081" y="3751867"/>
            <a:ext cx="257175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66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L" dirty="0"/>
              <a:t>📣📑</a:t>
            </a:r>
          </a:p>
        </p:txBody>
      </p:sp>
    </p:spTree>
    <p:extLst>
      <p:ext uri="{BB962C8B-B14F-4D97-AF65-F5344CB8AC3E}">
        <p14:creationId xmlns:p14="http://schemas.microsoft.com/office/powerpoint/2010/main" val="2222990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9FFC4-287F-571F-0A6F-15DF444B6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15928DE1-2404-4FAC-769D-0BCC119E1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15011" y="69393"/>
            <a:ext cx="1072989" cy="1072989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2ECE66B1-1F56-B08B-CC93-0DE7C1C0E116}"/>
              </a:ext>
            </a:extLst>
          </p:cNvPr>
          <p:cNvSpPr/>
          <p:nvPr/>
        </p:nvSpPr>
        <p:spPr>
          <a:xfrm>
            <a:off x="778669" y="2965404"/>
            <a:ext cx="3276600" cy="5095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/>
              <a:t>5. Metodología y Diseño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8832D0D-495D-9039-14CA-BAFF389BE1F0}"/>
              </a:ext>
            </a:extLst>
          </p:cNvPr>
          <p:cNvSpPr txBox="1"/>
          <p:nvPr/>
        </p:nvSpPr>
        <p:spPr>
          <a:xfrm>
            <a:off x="871538" y="5007591"/>
            <a:ext cx="309086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b="1" dirty="0"/>
              <a:t>Enfoque</a:t>
            </a:r>
            <a:r>
              <a:rPr lang="es-CL" dirty="0"/>
              <a:t> </a:t>
            </a:r>
            <a:r>
              <a:rPr lang="es-CL" b="1" dirty="0"/>
              <a:t>metodológico</a:t>
            </a:r>
            <a:r>
              <a:rPr lang="es-CL" sz="1800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🧪</a:t>
            </a:r>
            <a:endParaRPr lang="es-C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ES" dirty="0"/>
              <a:t>¿Es apropiado para responder las preguntas planteadas?</a:t>
            </a:r>
            <a:r>
              <a:rPr kumimoji="0" lang="es-CL" altLang="es-CL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ES" dirty="0"/>
              <a:t>¿Se justifican las decisiones metodológicas?</a:t>
            </a:r>
            <a:endParaRPr kumimoji="0" lang="es-CL" altLang="es-CL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b="1" dirty="0"/>
              <a:t>Valora la calidad técnica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📊</a:t>
            </a:r>
            <a:endParaRPr lang="es-CL" b="1" dirty="0"/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ES" dirty="0"/>
              <a:t>Técnicas de muestreo y tamaño muestral adecuados.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dirty="0"/>
              <a:t>Instrumentos válidos y confiables</a:t>
            </a:r>
            <a:endParaRPr kumimoji="0" lang="es-CL" altLang="es-CL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91847BE-486A-BD83-24F6-3A751D798775}"/>
              </a:ext>
            </a:extLst>
          </p:cNvPr>
          <p:cNvSpPr txBox="1"/>
          <p:nvPr/>
        </p:nvSpPr>
        <p:spPr>
          <a:xfrm>
            <a:off x="8456778" y="4996786"/>
            <a:ext cx="3276600" cy="36053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b="1" dirty="0"/>
              <a:t>Vigencia temporal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🗓️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dirty="0"/>
              <a:t>Fecha de publicación y su relación con avances recientes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dirty="0"/>
              <a:t>¿Incorpora los últimos desarrollos teóricos del campo?</a:t>
            </a:r>
          </a:p>
          <a:p>
            <a:pPr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Contextualización</a:t>
            </a:r>
            <a:r>
              <a:rPr lang="es-C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CL" sz="1800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🌐</a:t>
            </a:r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dirty="0"/>
              <a:t>Conexión con debates científicos actuales</a:t>
            </a:r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dirty="0"/>
              <a:t>Consideración de nuevos paradigmas o enfoques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614BD10F-EB06-D414-CF38-74A586C1C9B5}"/>
              </a:ext>
            </a:extLst>
          </p:cNvPr>
          <p:cNvSpPr txBox="1"/>
          <p:nvPr/>
        </p:nvSpPr>
        <p:spPr>
          <a:xfrm>
            <a:off x="4535817" y="5007590"/>
            <a:ext cx="32766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b="1" dirty="0"/>
              <a:t>Claridad y relevancia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💡</a:t>
            </a:r>
            <a:endParaRPr lang="es-CL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¿Las preguntas de investigación son claras y abordables?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¿Existe coherencia entre objetivos, metodología y conclusiones?</a:t>
            </a:r>
          </a:p>
          <a:p>
            <a:r>
              <a:rPr lang="es-CL" b="1" dirty="0"/>
              <a:t>Aplicabilidad a tu trabajo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🧩</a:t>
            </a:r>
            <a:endParaRPr lang="es-CL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Relación directa con tus líneas de investigación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dirty="0"/>
              <a:t>Potencial para fundamentar tu estudio</a:t>
            </a:r>
            <a:endParaRPr lang="es-ES" dirty="0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00F6DF39-F103-FC7F-689B-D88817A169F9}"/>
              </a:ext>
            </a:extLst>
          </p:cNvPr>
          <p:cNvSpPr/>
          <p:nvPr/>
        </p:nvSpPr>
        <p:spPr>
          <a:xfrm>
            <a:off x="4648200" y="2961174"/>
            <a:ext cx="3276600" cy="5095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200" b="1" dirty="0"/>
              <a:t>6. Objetivos  y Preguntas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35CAF8B8-BEF1-B6EB-5A74-334409C05628}"/>
              </a:ext>
            </a:extLst>
          </p:cNvPr>
          <p:cNvSpPr/>
          <p:nvPr/>
        </p:nvSpPr>
        <p:spPr>
          <a:xfrm>
            <a:off x="8513928" y="2961174"/>
            <a:ext cx="3276600" cy="50958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/>
              <a:t>7. Actualidad y Pertinencia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BA908844-D577-6884-59EC-660E3092B93D}"/>
              </a:ext>
            </a:extLst>
          </p:cNvPr>
          <p:cNvSpPr/>
          <p:nvPr/>
        </p:nvSpPr>
        <p:spPr>
          <a:xfrm>
            <a:off x="12379656" y="2965404"/>
            <a:ext cx="3276600" cy="50958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b="1" dirty="0"/>
              <a:t> 8. Consistencia y rigor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E0266EF0-EE50-737E-986E-E467A3785083}"/>
              </a:ext>
            </a:extLst>
          </p:cNvPr>
          <p:cNvSpPr txBox="1"/>
          <p:nvPr/>
        </p:nvSpPr>
        <p:spPr>
          <a:xfrm>
            <a:off x="12379656" y="5007591"/>
            <a:ext cx="3276600" cy="3580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Coherencia interna</a:t>
            </a:r>
            <a:r>
              <a:rPr lang="es-C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CL" sz="1800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🔗</a:t>
            </a:r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dirty="0"/>
              <a:t>Alineación entre marco teórico, métodos y resultados</a:t>
            </a:r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Ausencia de contradicciones en los datos presentados</a:t>
            </a:r>
          </a:p>
          <a:p>
            <a:pPr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Solidez analítica</a:t>
            </a:r>
            <a:r>
              <a:rPr lang="es-C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CL" sz="1800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🔬</a:t>
            </a:r>
            <a:endParaRPr lang="es-CL" dirty="0"/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dirty="0"/>
              <a:t>Tratamiento adecuado de las limitaciones del estudio</a:t>
            </a:r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Transparencia en la presentación de resultados negativos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903BFB0-A566-C096-FFF3-F73F2C84744E}"/>
              </a:ext>
            </a:extLst>
          </p:cNvPr>
          <p:cNvSpPr txBox="1"/>
          <p:nvPr/>
        </p:nvSpPr>
        <p:spPr>
          <a:xfrm>
            <a:off x="685800" y="1218744"/>
            <a:ext cx="15468600" cy="541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457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Criterios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para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evaluar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la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calidad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y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relevancia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de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los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artículos</a:t>
            </a:r>
            <a:endParaRPr lang="en-US" sz="3200" dirty="0">
              <a:solidFill>
                <a:srgbClr val="0D3166"/>
              </a:solidFill>
              <a:latin typeface="Montserrat Classic Bold"/>
            </a:endParaRPr>
          </a:p>
        </p:txBody>
      </p:sp>
      <p:grpSp>
        <p:nvGrpSpPr>
          <p:cNvPr id="7" name="Group 2">
            <a:extLst>
              <a:ext uri="{FF2B5EF4-FFF2-40B4-BE49-F238E27FC236}">
                <a16:creationId xmlns:a16="http://schemas.microsoft.com/office/drawing/2014/main" id="{875E7660-8ADC-5D6A-3BA7-9555DA21EE42}"/>
              </a:ext>
            </a:extLst>
          </p:cNvPr>
          <p:cNvGrpSpPr/>
          <p:nvPr/>
        </p:nvGrpSpPr>
        <p:grpSpPr>
          <a:xfrm>
            <a:off x="15716250" y="0"/>
            <a:ext cx="2571750" cy="10287000"/>
            <a:chOff x="0" y="0"/>
            <a:chExt cx="677333" cy="2709333"/>
          </a:xfrm>
        </p:grpSpPr>
        <p:sp>
          <p:nvSpPr>
            <p:cNvPr id="8" name="Freeform 3">
              <a:extLst>
                <a:ext uri="{FF2B5EF4-FFF2-40B4-BE49-F238E27FC236}">
                  <a16:creationId xmlns:a16="http://schemas.microsoft.com/office/drawing/2014/main" id="{5CEB3EC0-B4A0-F9D4-C580-98CE742A30B2}"/>
                </a:ext>
              </a:extLst>
            </p:cNvPr>
            <p:cNvSpPr/>
            <p:nvPr/>
          </p:nvSpPr>
          <p:spPr>
            <a:xfrm>
              <a:off x="0" y="0"/>
              <a:ext cx="677333" cy="2709333"/>
            </a:xfrm>
            <a:custGeom>
              <a:avLst/>
              <a:gdLst/>
              <a:ahLst/>
              <a:cxnLst/>
              <a:rect l="l" t="t" r="r" b="b"/>
              <a:pathLst>
                <a:path w="677333" h="2709333">
                  <a:moveTo>
                    <a:pt x="0" y="0"/>
                  </a:moveTo>
                  <a:lnTo>
                    <a:pt x="677333" y="0"/>
                  </a:lnTo>
                  <a:lnTo>
                    <a:pt x="67733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03C7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TextBox 4">
              <a:extLst>
                <a:ext uri="{FF2B5EF4-FFF2-40B4-BE49-F238E27FC236}">
                  <a16:creationId xmlns:a16="http://schemas.microsoft.com/office/drawing/2014/main" id="{6B4C0EDE-A825-5213-5D99-E8428109A3F3}"/>
                </a:ext>
              </a:extLst>
            </p:cNvPr>
            <p:cNvSpPr txBox="1"/>
            <p:nvPr/>
          </p:nvSpPr>
          <p:spPr>
            <a:xfrm>
              <a:off x="0" y="38100"/>
              <a:ext cx="677333" cy="26712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00"/>
                </a:lnSpc>
              </a:pPr>
              <a:endParaRPr/>
            </a:p>
          </p:txBody>
        </p:sp>
      </p:grpSp>
      <p:sp>
        <p:nvSpPr>
          <p:cNvPr id="11" name="Freeform 8">
            <a:extLst>
              <a:ext uri="{FF2B5EF4-FFF2-40B4-BE49-F238E27FC236}">
                <a16:creationId xmlns:a16="http://schemas.microsoft.com/office/drawing/2014/main" id="{F6B789F9-AF91-55C2-D64F-EF5DD9A5F1C1}"/>
              </a:ext>
            </a:extLst>
          </p:cNvPr>
          <p:cNvSpPr/>
          <p:nvPr/>
        </p:nvSpPr>
        <p:spPr>
          <a:xfrm>
            <a:off x="16947463" y="329982"/>
            <a:ext cx="871565" cy="957062"/>
          </a:xfrm>
          <a:custGeom>
            <a:avLst/>
            <a:gdLst/>
            <a:ahLst/>
            <a:cxnLst/>
            <a:rect l="l" t="t" r="r" b="b"/>
            <a:pathLst>
              <a:path w="466056" h="472935">
                <a:moveTo>
                  <a:pt x="0" y="0"/>
                </a:moveTo>
                <a:lnTo>
                  <a:pt x="466056" y="0"/>
                </a:lnTo>
                <a:lnTo>
                  <a:pt x="466056" y="472935"/>
                </a:lnTo>
                <a:lnTo>
                  <a:pt x="0" y="4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id="{E5F79F8C-DD8E-6C24-0E36-7F78514BE284}"/>
              </a:ext>
            </a:extLst>
          </p:cNvPr>
          <p:cNvSpPr txBox="1"/>
          <p:nvPr/>
        </p:nvSpPr>
        <p:spPr>
          <a:xfrm>
            <a:off x="17231248" y="295509"/>
            <a:ext cx="871565" cy="821283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400"/>
              </a:lnSpc>
            </a:pPr>
            <a:endParaRPr/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7ECCC8A3-9FDE-2E56-A8D2-4170D94EF263}"/>
              </a:ext>
            </a:extLst>
          </p:cNvPr>
          <p:cNvSpPr txBox="1"/>
          <p:nvPr/>
        </p:nvSpPr>
        <p:spPr>
          <a:xfrm>
            <a:off x="1093563" y="3687293"/>
            <a:ext cx="264681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66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L" dirty="0"/>
              <a:t>🔬📐</a:t>
            </a: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9AC54B98-8B73-1E69-E54C-A2B926E60944}"/>
              </a:ext>
            </a:extLst>
          </p:cNvPr>
          <p:cNvSpPr txBox="1"/>
          <p:nvPr/>
        </p:nvSpPr>
        <p:spPr>
          <a:xfrm>
            <a:off x="4648200" y="3702305"/>
            <a:ext cx="27432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66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L" dirty="0"/>
              <a:t>❓🎯</a:t>
            </a: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5D93D934-934B-FBFD-7556-314EBCD86CD8}"/>
              </a:ext>
            </a:extLst>
          </p:cNvPr>
          <p:cNvSpPr txBox="1"/>
          <p:nvPr/>
        </p:nvSpPr>
        <p:spPr>
          <a:xfrm>
            <a:off x="8723478" y="3738531"/>
            <a:ext cx="27432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66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L" dirty="0"/>
              <a:t>⏰📅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3830924C-0624-3FF3-1909-51358DE1D2AA}"/>
              </a:ext>
            </a:extLst>
          </p:cNvPr>
          <p:cNvSpPr txBox="1"/>
          <p:nvPr/>
        </p:nvSpPr>
        <p:spPr>
          <a:xfrm>
            <a:off x="12574350" y="3738531"/>
            <a:ext cx="282700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66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L" dirty="0"/>
              <a:t>🧮📏</a:t>
            </a:r>
          </a:p>
        </p:txBody>
      </p:sp>
    </p:spTree>
    <p:extLst>
      <p:ext uri="{BB962C8B-B14F-4D97-AF65-F5344CB8AC3E}">
        <p14:creationId xmlns:p14="http://schemas.microsoft.com/office/powerpoint/2010/main" val="560330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2E30A-BE61-F339-FD66-D9C5B97935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4D99ECC0-462F-F6EB-2503-720E75ACCB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15011" y="69393"/>
            <a:ext cx="1072989" cy="1072989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86C1F21-364C-ABF2-4939-277F0C3D3596}"/>
              </a:ext>
            </a:extLst>
          </p:cNvPr>
          <p:cNvSpPr/>
          <p:nvPr/>
        </p:nvSpPr>
        <p:spPr>
          <a:xfrm>
            <a:off x="2428343" y="2941946"/>
            <a:ext cx="3276600" cy="50958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b="1" dirty="0"/>
              <a:t>9. Sesgo y objetividad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0CACF62-6D4C-25EE-A78B-C6B11A99E1AB}"/>
              </a:ext>
            </a:extLst>
          </p:cNvPr>
          <p:cNvSpPr txBox="1"/>
          <p:nvPr/>
        </p:nvSpPr>
        <p:spPr>
          <a:xfrm>
            <a:off x="2428343" y="4960621"/>
            <a:ext cx="3438099" cy="2876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CL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Identifica posibles sesgos</a:t>
            </a:r>
            <a:r>
              <a:rPr lang="es-CL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CL" sz="1800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🔍</a:t>
            </a:r>
            <a:endParaRPr lang="es-CL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ES" dirty="0"/>
              <a:t>¿Los autores reconocen las limitaciones de su enfoque?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ES" dirty="0"/>
              <a:t>¿Hay inclinaciones ideológicas o comerciales evidentes?</a:t>
            </a:r>
          </a:p>
          <a:p>
            <a:pPr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Evalúa la neutralidad</a:t>
            </a:r>
            <a:r>
              <a:rPr lang="es-C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CL" sz="1800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🧐</a:t>
            </a:r>
            <a:endParaRPr lang="es-CL" kern="100" dirty="0"/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kern="100" dirty="0"/>
              <a:t>Lenguaje equilibrado y preciso</a:t>
            </a:r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kern="100" dirty="0"/>
              <a:t>Separación clara entre resultados y opiniones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E4D2E5C1-69FA-A5A9-B54F-126682D6FA74}"/>
              </a:ext>
            </a:extLst>
          </p:cNvPr>
          <p:cNvSpPr txBox="1"/>
          <p:nvPr/>
        </p:nvSpPr>
        <p:spPr>
          <a:xfrm>
            <a:off x="7229900" y="4996786"/>
            <a:ext cx="3438099" cy="30513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Valora el aporte científico </a:t>
            </a:r>
            <a:r>
              <a:rPr lang="es-CL" sz="18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💡</a:t>
            </a:r>
            <a:endParaRPr lang="es-CL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¿Ofrece nuevos conocimientos o enfoques innovadores?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/>
              <a:t>¿Llena vacíos importantes en la literatura existente?</a:t>
            </a:r>
          </a:p>
          <a:p>
            <a:pPr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</a:pPr>
            <a:r>
              <a:rPr lang="es-CL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Proyección e impacto</a:t>
            </a:r>
            <a:r>
              <a:rPr lang="es-CL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CL" sz="1800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🚀</a:t>
            </a:r>
            <a:endParaRPr lang="es-CL" kern="100" dirty="0"/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ES" kern="100" dirty="0"/>
              <a:t>Aplicaciones prácticas de los hallazgos</a:t>
            </a:r>
          </a:p>
          <a:p>
            <a:pPr marL="285750" indent="-28575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s-CL" kern="100" dirty="0"/>
              <a:t>Implicaciones para investigaciones futuras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919DE4A0-1071-4F1F-757F-138EE6E20122}"/>
              </a:ext>
            </a:extLst>
          </p:cNvPr>
          <p:cNvSpPr/>
          <p:nvPr/>
        </p:nvSpPr>
        <p:spPr>
          <a:xfrm>
            <a:off x="7239000" y="2941947"/>
            <a:ext cx="3276600" cy="5095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200" b="1" dirty="0"/>
              <a:t>10. Contribución al campo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C85F5D7-8F07-B5B4-1040-7C4729FA2B12}"/>
              </a:ext>
            </a:extLst>
          </p:cNvPr>
          <p:cNvSpPr txBox="1"/>
          <p:nvPr/>
        </p:nvSpPr>
        <p:spPr>
          <a:xfrm>
            <a:off x="685800" y="1218744"/>
            <a:ext cx="15468600" cy="541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457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Criterios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para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evaluar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la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calidad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y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relevancia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de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los</a:t>
            </a:r>
            <a:r>
              <a:rPr lang="en-US" sz="3200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3200" dirty="0" err="1">
                <a:solidFill>
                  <a:srgbClr val="0D3166"/>
                </a:solidFill>
                <a:latin typeface="Montserrat Classic Bold"/>
              </a:rPr>
              <a:t>artículos</a:t>
            </a:r>
            <a:endParaRPr lang="en-US" sz="3200" dirty="0">
              <a:solidFill>
                <a:srgbClr val="0D3166"/>
              </a:solidFill>
              <a:latin typeface="Montserrat Classic Bold"/>
            </a:endParaRPr>
          </a:p>
        </p:txBody>
      </p:sp>
      <p:grpSp>
        <p:nvGrpSpPr>
          <p:cNvPr id="7" name="Group 2">
            <a:extLst>
              <a:ext uri="{FF2B5EF4-FFF2-40B4-BE49-F238E27FC236}">
                <a16:creationId xmlns:a16="http://schemas.microsoft.com/office/drawing/2014/main" id="{7A1CB4C3-0933-0B3B-5060-5D7C77853222}"/>
              </a:ext>
            </a:extLst>
          </p:cNvPr>
          <p:cNvGrpSpPr/>
          <p:nvPr/>
        </p:nvGrpSpPr>
        <p:grpSpPr>
          <a:xfrm>
            <a:off x="15716250" y="0"/>
            <a:ext cx="2571750" cy="10287000"/>
            <a:chOff x="0" y="0"/>
            <a:chExt cx="677333" cy="2709333"/>
          </a:xfrm>
        </p:grpSpPr>
        <p:sp>
          <p:nvSpPr>
            <p:cNvPr id="8" name="Freeform 3">
              <a:extLst>
                <a:ext uri="{FF2B5EF4-FFF2-40B4-BE49-F238E27FC236}">
                  <a16:creationId xmlns:a16="http://schemas.microsoft.com/office/drawing/2014/main" id="{71F4CE51-B9E1-9928-D907-7BAF772DCF06}"/>
                </a:ext>
              </a:extLst>
            </p:cNvPr>
            <p:cNvSpPr/>
            <p:nvPr/>
          </p:nvSpPr>
          <p:spPr>
            <a:xfrm>
              <a:off x="0" y="0"/>
              <a:ext cx="677333" cy="2709333"/>
            </a:xfrm>
            <a:custGeom>
              <a:avLst/>
              <a:gdLst/>
              <a:ahLst/>
              <a:cxnLst/>
              <a:rect l="l" t="t" r="r" b="b"/>
              <a:pathLst>
                <a:path w="677333" h="2709333">
                  <a:moveTo>
                    <a:pt x="0" y="0"/>
                  </a:moveTo>
                  <a:lnTo>
                    <a:pt x="677333" y="0"/>
                  </a:lnTo>
                  <a:lnTo>
                    <a:pt x="67733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03C7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TextBox 4">
              <a:extLst>
                <a:ext uri="{FF2B5EF4-FFF2-40B4-BE49-F238E27FC236}">
                  <a16:creationId xmlns:a16="http://schemas.microsoft.com/office/drawing/2014/main" id="{E30F8CCB-943D-7F27-0884-800C24296EDF}"/>
                </a:ext>
              </a:extLst>
            </p:cNvPr>
            <p:cNvSpPr txBox="1"/>
            <p:nvPr/>
          </p:nvSpPr>
          <p:spPr>
            <a:xfrm>
              <a:off x="0" y="38100"/>
              <a:ext cx="677333" cy="26712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00"/>
                </a:lnSpc>
              </a:pPr>
              <a:endParaRPr/>
            </a:p>
          </p:txBody>
        </p:sp>
      </p:grpSp>
      <p:sp>
        <p:nvSpPr>
          <p:cNvPr id="11" name="Freeform 8">
            <a:extLst>
              <a:ext uri="{FF2B5EF4-FFF2-40B4-BE49-F238E27FC236}">
                <a16:creationId xmlns:a16="http://schemas.microsoft.com/office/drawing/2014/main" id="{C150F7AB-B90E-2979-ED47-59B186F47833}"/>
              </a:ext>
            </a:extLst>
          </p:cNvPr>
          <p:cNvSpPr/>
          <p:nvPr/>
        </p:nvSpPr>
        <p:spPr>
          <a:xfrm>
            <a:off x="16947463" y="329982"/>
            <a:ext cx="871565" cy="957062"/>
          </a:xfrm>
          <a:custGeom>
            <a:avLst/>
            <a:gdLst/>
            <a:ahLst/>
            <a:cxnLst/>
            <a:rect l="l" t="t" r="r" b="b"/>
            <a:pathLst>
              <a:path w="466056" h="472935">
                <a:moveTo>
                  <a:pt x="0" y="0"/>
                </a:moveTo>
                <a:lnTo>
                  <a:pt x="466056" y="0"/>
                </a:lnTo>
                <a:lnTo>
                  <a:pt x="466056" y="472935"/>
                </a:lnTo>
                <a:lnTo>
                  <a:pt x="0" y="47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id="{A6653261-9BB5-80D2-AFF8-F50B00840290}"/>
              </a:ext>
            </a:extLst>
          </p:cNvPr>
          <p:cNvSpPr txBox="1"/>
          <p:nvPr/>
        </p:nvSpPr>
        <p:spPr>
          <a:xfrm>
            <a:off x="17231248" y="295509"/>
            <a:ext cx="871565" cy="821283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400"/>
              </a:lnSpc>
            </a:pPr>
            <a:endParaRPr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C9A9922-A254-98CE-8C06-2FFC4D0403F7}"/>
              </a:ext>
            </a:extLst>
          </p:cNvPr>
          <p:cNvSpPr txBox="1"/>
          <p:nvPr/>
        </p:nvSpPr>
        <p:spPr>
          <a:xfrm>
            <a:off x="2645569" y="3675564"/>
            <a:ext cx="28194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66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L" dirty="0"/>
              <a:t>⚖️👁️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93742D7-66C2-24D8-0D37-0D780CE15829}"/>
              </a:ext>
            </a:extLst>
          </p:cNvPr>
          <p:cNvSpPr txBox="1"/>
          <p:nvPr/>
        </p:nvSpPr>
        <p:spPr>
          <a:xfrm>
            <a:off x="7505700" y="3675564"/>
            <a:ext cx="27432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6600" b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s-CL" dirty="0"/>
              <a:t>💼🏆</a:t>
            </a:r>
          </a:p>
        </p:txBody>
      </p:sp>
    </p:spTree>
    <p:extLst>
      <p:ext uri="{BB962C8B-B14F-4D97-AF65-F5344CB8AC3E}">
        <p14:creationId xmlns:p14="http://schemas.microsoft.com/office/powerpoint/2010/main" val="3892612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3537473"/>
            <a:ext cx="18288000" cy="6749527"/>
            <a:chOff x="0" y="0"/>
            <a:chExt cx="4816593" cy="17776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1777653"/>
            </a:xfrm>
            <a:custGeom>
              <a:avLst/>
              <a:gdLst/>
              <a:ahLst/>
              <a:cxnLst/>
              <a:rect l="l" t="t" r="r" b="b"/>
              <a:pathLst>
                <a:path w="4816592" h="1777653">
                  <a:moveTo>
                    <a:pt x="0" y="0"/>
                  </a:moveTo>
                  <a:lnTo>
                    <a:pt x="4816592" y="0"/>
                  </a:lnTo>
                  <a:lnTo>
                    <a:pt x="4816592" y="1777653"/>
                  </a:lnTo>
                  <a:lnTo>
                    <a:pt x="0" y="1777653"/>
                  </a:lnTo>
                  <a:close/>
                </a:path>
              </a:pathLst>
            </a:custGeom>
            <a:solidFill>
              <a:srgbClr val="103C7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38100"/>
              <a:ext cx="4816593" cy="17395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1719063" y="2812642"/>
            <a:ext cx="3892918" cy="1496865"/>
            <a:chOff x="0" y="0"/>
            <a:chExt cx="1816598" cy="6985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816598" cy="698500"/>
            </a:xfrm>
            <a:custGeom>
              <a:avLst/>
              <a:gdLst/>
              <a:ahLst/>
              <a:cxnLst/>
              <a:rect l="l" t="t" r="r" b="b"/>
              <a:pathLst>
                <a:path w="1816598" h="698500">
                  <a:moveTo>
                    <a:pt x="1816598" y="349250"/>
                  </a:moveTo>
                  <a:lnTo>
                    <a:pt x="1613398" y="698500"/>
                  </a:lnTo>
                  <a:lnTo>
                    <a:pt x="203200" y="698500"/>
                  </a:lnTo>
                  <a:lnTo>
                    <a:pt x="0" y="349250"/>
                  </a:lnTo>
                  <a:lnTo>
                    <a:pt x="203200" y="0"/>
                  </a:lnTo>
                  <a:lnTo>
                    <a:pt x="1613398" y="0"/>
                  </a:lnTo>
                  <a:lnTo>
                    <a:pt x="1816598" y="349250"/>
                  </a:lnTo>
                  <a:close/>
                </a:path>
              </a:pathLst>
            </a:custGeom>
            <a:solidFill>
              <a:srgbClr val="0D3166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14300" y="38100"/>
              <a:ext cx="1587998" cy="6604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4110769" y="1028700"/>
            <a:ext cx="3892918" cy="1496865"/>
            <a:chOff x="0" y="0"/>
            <a:chExt cx="5190557" cy="1995820"/>
          </a:xfrm>
        </p:grpSpPr>
        <p:grpSp>
          <p:nvGrpSpPr>
            <p:cNvPr id="9" name="Group 9"/>
            <p:cNvGrpSpPr/>
            <p:nvPr/>
          </p:nvGrpSpPr>
          <p:grpSpPr>
            <a:xfrm>
              <a:off x="0" y="0"/>
              <a:ext cx="5190557" cy="1995820"/>
              <a:chOff x="0" y="0"/>
              <a:chExt cx="1816598" cy="6985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816598" cy="698500"/>
              </a:xfrm>
              <a:custGeom>
                <a:avLst/>
                <a:gdLst/>
                <a:ahLst/>
                <a:cxnLst/>
                <a:rect l="l" t="t" r="r" b="b"/>
                <a:pathLst>
                  <a:path w="1816598" h="698500">
                    <a:moveTo>
                      <a:pt x="1816598" y="349250"/>
                    </a:moveTo>
                    <a:lnTo>
                      <a:pt x="1613398" y="698500"/>
                    </a:lnTo>
                    <a:lnTo>
                      <a:pt x="203200" y="698500"/>
                    </a:lnTo>
                    <a:lnTo>
                      <a:pt x="0" y="349250"/>
                    </a:lnTo>
                    <a:lnTo>
                      <a:pt x="203200" y="0"/>
                    </a:lnTo>
                    <a:lnTo>
                      <a:pt x="1613398" y="0"/>
                    </a:lnTo>
                    <a:lnTo>
                      <a:pt x="1816598" y="349250"/>
                    </a:lnTo>
                    <a:close/>
                  </a:path>
                </a:pathLst>
              </a:custGeom>
              <a:solidFill>
                <a:srgbClr val="144A99"/>
              </a:solidFill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114300" y="38100"/>
                <a:ext cx="1587998" cy="66040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400"/>
                  </a:lnSpc>
                </a:pPr>
                <a:endParaRPr/>
              </a:p>
            </p:txBody>
          </p:sp>
        </p:grpSp>
        <p:sp>
          <p:nvSpPr>
            <p:cNvPr id="12" name="Freeform 12"/>
            <p:cNvSpPr/>
            <p:nvPr/>
          </p:nvSpPr>
          <p:spPr>
            <a:xfrm>
              <a:off x="1757065" y="249786"/>
              <a:ext cx="1901575" cy="1433312"/>
            </a:xfrm>
            <a:custGeom>
              <a:avLst/>
              <a:gdLst/>
              <a:ahLst/>
              <a:cxnLst/>
              <a:rect l="l" t="t" r="r" b="b"/>
              <a:pathLst>
                <a:path w="1901575" h="1433312">
                  <a:moveTo>
                    <a:pt x="0" y="0"/>
                  </a:moveTo>
                  <a:lnTo>
                    <a:pt x="1901576" y="0"/>
                  </a:lnTo>
                  <a:lnTo>
                    <a:pt x="1901576" y="1433312"/>
                  </a:lnTo>
                  <a:lnTo>
                    <a:pt x="0" y="14333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3" name="Freeform 13"/>
          <p:cNvSpPr/>
          <p:nvPr/>
        </p:nvSpPr>
        <p:spPr>
          <a:xfrm>
            <a:off x="13058514" y="2949854"/>
            <a:ext cx="1214016" cy="1194288"/>
          </a:xfrm>
          <a:custGeom>
            <a:avLst/>
            <a:gdLst/>
            <a:ahLst/>
            <a:cxnLst/>
            <a:rect l="l" t="t" r="r" b="b"/>
            <a:pathLst>
              <a:path w="1214016" h="1194288">
                <a:moveTo>
                  <a:pt x="0" y="0"/>
                </a:moveTo>
                <a:lnTo>
                  <a:pt x="1214016" y="0"/>
                </a:lnTo>
                <a:lnTo>
                  <a:pt x="1214016" y="1194288"/>
                </a:lnTo>
                <a:lnTo>
                  <a:pt x="0" y="11942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TextBox 14"/>
          <p:cNvSpPr txBox="1"/>
          <p:nvPr/>
        </p:nvSpPr>
        <p:spPr>
          <a:xfrm>
            <a:off x="1182238" y="5584767"/>
            <a:ext cx="17105762" cy="71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68"/>
              </a:lnSpc>
            </a:pPr>
            <a:r>
              <a:rPr lang="en-US" sz="5568" dirty="0">
                <a:solidFill>
                  <a:srgbClr val="FFFFFF"/>
                </a:solidFill>
                <a:latin typeface="Montserrat Classic Bold"/>
              </a:rPr>
              <a:t>Organización </a:t>
            </a:r>
            <a:r>
              <a:rPr lang="en-US" sz="5568" dirty="0" err="1">
                <a:solidFill>
                  <a:srgbClr val="FFFFFF"/>
                </a:solidFill>
                <a:latin typeface="Montserrat Classic Bold"/>
              </a:rPr>
              <a:t>grupal</a:t>
            </a:r>
            <a:r>
              <a:rPr lang="en-US" sz="5568" dirty="0">
                <a:solidFill>
                  <a:srgbClr val="FFFFFF"/>
                </a:solidFill>
                <a:latin typeface="Montserrat Classic Bold"/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753875" y="3321943"/>
            <a:ext cx="5105495" cy="755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17"/>
              </a:lnSpc>
            </a:pPr>
            <a:r>
              <a:rPr lang="en-US" sz="4764" spc="44">
                <a:solidFill>
                  <a:srgbClr val="FFFFFF"/>
                </a:solidFill>
                <a:latin typeface="TT Rounds Condensed"/>
              </a:rPr>
              <a:t>Búsqueda</a:t>
            </a:r>
            <a:r>
              <a:rPr lang="en-US" sz="4764" spc="44">
                <a:solidFill>
                  <a:srgbClr val="000000"/>
                </a:solidFill>
                <a:latin typeface="TT Rounds Condensed"/>
              </a:rPr>
              <a:t> </a:t>
            </a:r>
            <a:r>
              <a:rPr lang="en-US" sz="4764" spc="44">
                <a:solidFill>
                  <a:srgbClr val="FFFFFF"/>
                </a:solidFill>
                <a:latin typeface="TT Rounds Condensed"/>
              </a:rPr>
              <a:t>avanzada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28699" y="1047750"/>
            <a:ext cx="14141076" cy="104131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85800" indent="-685800">
              <a:lnSpc>
                <a:spcPts val="5813"/>
              </a:lnSpc>
              <a:buFont typeface="Wingdings" panose="05000000000000000000" pitchFamily="2" charset="2"/>
              <a:buChar char="ü"/>
            </a:pP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Trabaje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con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quien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tengan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intereses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en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común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.</a:t>
            </a:r>
          </a:p>
          <a:p>
            <a:pPr>
              <a:lnSpc>
                <a:spcPts val="5813"/>
              </a:lnSpc>
            </a:pPr>
            <a:endParaRPr lang="en-US" sz="5099" dirty="0">
              <a:solidFill>
                <a:srgbClr val="0D3166"/>
              </a:solidFill>
              <a:latin typeface="Montserrat Classic Bold"/>
            </a:endParaRPr>
          </a:p>
          <a:p>
            <a:pPr marL="685800" indent="-685800">
              <a:lnSpc>
                <a:spcPts val="5813"/>
              </a:lnSpc>
              <a:buFont typeface="Wingdings" panose="05000000000000000000" pitchFamily="2" charset="2"/>
              <a:buChar char="ü"/>
            </a:pP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Discutan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sobre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sus ideas. </a:t>
            </a:r>
          </a:p>
          <a:p>
            <a:pPr>
              <a:lnSpc>
                <a:spcPts val="5813"/>
              </a:lnSpc>
            </a:pPr>
            <a:endParaRPr lang="en-US" sz="5099" dirty="0">
              <a:solidFill>
                <a:srgbClr val="0D3166"/>
              </a:solidFill>
              <a:latin typeface="Montserrat Classic Bold"/>
            </a:endParaRPr>
          </a:p>
          <a:p>
            <a:pPr marL="685800" indent="-685800">
              <a:lnSpc>
                <a:spcPts val="5813"/>
              </a:lnSpc>
              <a:buFont typeface="Wingdings" panose="05000000000000000000" pitchFamily="2" charset="2"/>
              <a:buChar char="ü"/>
            </a:pP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Escojan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un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tema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que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los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motive.</a:t>
            </a:r>
          </a:p>
          <a:p>
            <a:pPr>
              <a:lnSpc>
                <a:spcPts val="5813"/>
              </a:lnSpc>
            </a:pPr>
            <a:endParaRPr lang="en-US" sz="5099" dirty="0">
              <a:solidFill>
                <a:srgbClr val="0D3166"/>
              </a:solidFill>
              <a:latin typeface="Montserrat Classic Bold"/>
            </a:endParaRPr>
          </a:p>
          <a:p>
            <a:pPr marL="685800" indent="-685800">
              <a:lnSpc>
                <a:spcPts val="5813"/>
              </a:lnSpc>
              <a:buFont typeface="Wingdings" panose="05000000000000000000" pitchFamily="2" charset="2"/>
              <a:buChar char="ü"/>
            </a:pP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No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olviden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a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su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audiencia. El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tema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debe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ser de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interés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para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l@s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receptores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.</a:t>
            </a:r>
          </a:p>
          <a:p>
            <a:pPr>
              <a:lnSpc>
                <a:spcPts val="5813"/>
              </a:lnSpc>
            </a:pPr>
            <a:endParaRPr lang="en-US" sz="5099" dirty="0">
              <a:solidFill>
                <a:srgbClr val="0D3166"/>
              </a:solidFill>
              <a:latin typeface="Montserrat Classic Bold"/>
            </a:endParaRPr>
          </a:p>
          <a:p>
            <a:pPr marL="685800" indent="-685800">
              <a:lnSpc>
                <a:spcPts val="5813"/>
              </a:lnSpc>
              <a:buFont typeface="Wingdings" panose="05000000000000000000" pitchFamily="2" charset="2"/>
              <a:buChar char="ü"/>
            </a:pP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Organicen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los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tiempos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 de </a:t>
            </a:r>
            <a:r>
              <a:rPr lang="en-US" sz="5099" dirty="0" err="1">
                <a:solidFill>
                  <a:srgbClr val="0D3166"/>
                </a:solidFill>
                <a:latin typeface="Montserrat Classic Bold"/>
              </a:rPr>
              <a:t>trabajo</a:t>
            </a:r>
            <a:r>
              <a:rPr lang="en-US" sz="5099" dirty="0">
                <a:solidFill>
                  <a:srgbClr val="0D3166"/>
                </a:solidFill>
                <a:latin typeface="Montserrat Classic Bold"/>
              </a:rPr>
              <a:t>.</a:t>
            </a:r>
          </a:p>
          <a:p>
            <a:pPr>
              <a:lnSpc>
                <a:spcPts val="5813"/>
              </a:lnSpc>
            </a:pPr>
            <a:endParaRPr lang="en-US" sz="5099" dirty="0">
              <a:solidFill>
                <a:srgbClr val="0D3166"/>
              </a:solidFill>
              <a:latin typeface="Montserrat Classic Bold"/>
            </a:endParaRPr>
          </a:p>
          <a:p>
            <a:pPr marL="685800" indent="-685800">
              <a:lnSpc>
                <a:spcPts val="5813"/>
              </a:lnSpc>
              <a:buFont typeface="Wingdings" panose="05000000000000000000" pitchFamily="2" charset="2"/>
              <a:buChar char="ü"/>
            </a:pPr>
            <a:endParaRPr lang="en-US" sz="5099" dirty="0">
              <a:solidFill>
                <a:srgbClr val="0D3166"/>
              </a:solidFill>
              <a:latin typeface="Montserrat Classic Bold"/>
            </a:endParaRPr>
          </a:p>
          <a:p>
            <a:pPr marL="685800" indent="-685800">
              <a:lnSpc>
                <a:spcPts val="5813"/>
              </a:lnSpc>
              <a:buFont typeface="Wingdings" panose="05000000000000000000" pitchFamily="2" charset="2"/>
              <a:buChar char="ü"/>
            </a:pPr>
            <a:endParaRPr lang="en-US" sz="5099" dirty="0">
              <a:solidFill>
                <a:srgbClr val="0D3166"/>
              </a:solidFill>
              <a:latin typeface="Montserrat Classic Bold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5716250" y="0"/>
            <a:ext cx="2571750" cy="10287000"/>
            <a:chOff x="0" y="0"/>
            <a:chExt cx="677333" cy="270933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77333" cy="2709333"/>
            </a:xfrm>
            <a:custGeom>
              <a:avLst/>
              <a:gdLst/>
              <a:ahLst/>
              <a:cxnLst/>
              <a:rect l="l" t="t" r="r" b="b"/>
              <a:pathLst>
                <a:path w="677333" h="2709333">
                  <a:moveTo>
                    <a:pt x="0" y="0"/>
                  </a:moveTo>
                  <a:lnTo>
                    <a:pt x="677333" y="0"/>
                  </a:lnTo>
                  <a:lnTo>
                    <a:pt x="67733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03C7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38100"/>
              <a:ext cx="677333" cy="26712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0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4097001" y="647700"/>
            <a:ext cx="2819400" cy="2674243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D3166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76200" y="114300"/>
              <a:ext cx="660400" cy="6223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00"/>
                </a:lnSpc>
              </a:pPr>
              <a:endParaRPr/>
            </a:p>
          </p:txBody>
        </p:sp>
      </p:grpSp>
      <p:sp>
        <p:nvSpPr>
          <p:cNvPr id="14" name="Freeform 10"/>
          <p:cNvSpPr/>
          <p:nvPr/>
        </p:nvSpPr>
        <p:spPr>
          <a:xfrm>
            <a:off x="14673152" y="1213709"/>
            <a:ext cx="1646319" cy="1623483"/>
          </a:xfrm>
          <a:custGeom>
            <a:avLst/>
            <a:gdLst/>
            <a:ahLst/>
            <a:cxnLst/>
            <a:rect l="l" t="t" r="r" b="b"/>
            <a:pathLst>
              <a:path w="2769093" h="2594344">
                <a:moveTo>
                  <a:pt x="0" y="0"/>
                </a:moveTo>
                <a:lnTo>
                  <a:pt x="2769093" y="0"/>
                </a:lnTo>
                <a:lnTo>
                  <a:pt x="2769093" y="2594344"/>
                </a:lnTo>
                <a:lnTo>
                  <a:pt x="0" y="25943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81B43E8-91FB-47BC-8156-B343F63C0D65}">
  <we:reference id="wa200005566" version="3.0.0.2" store="es-ES" storeType="OMEX"/>
  <we:alternateReferences>
    <we:reference id="wa200005566" version="3.0.0.2" store="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0D210DDB10EFDC459E56D209615AE2A4" ma:contentTypeVersion="14" ma:contentTypeDescription="Crear nuevo documento." ma:contentTypeScope="" ma:versionID="9c3a13b9da322315a947c0d47291eb44">
  <xsd:schema xmlns:xsd="http://www.w3.org/2001/XMLSchema" xmlns:xs="http://www.w3.org/2001/XMLSchema" xmlns:p="http://schemas.microsoft.com/office/2006/metadata/properties" xmlns:ns2="4a997e6d-2a67-4af2-b821-48febf85fce8" xmlns:ns3="f5593ae4-0b5e-4bdc-83de-3378d0b0014d" targetNamespace="http://schemas.microsoft.com/office/2006/metadata/properties" ma:root="true" ma:fieldsID="a04a2348004e7a58a8b4916b6a72d7d6" ns2:_="" ns3:_="">
    <xsd:import namespace="4a997e6d-2a67-4af2-b821-48febf85fce8"/>
    <xsd:import namespace="f5593ae4-0b5e-4bdc-83de-3378d0b001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997e6d-2a67-4af2-b821-48febf85fc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Etiquetas de imagen" ma:readOnly="false" ma:fieldId="{5cf76f15-5ced-4ddc-b409-7134ff3c332f}" ma:taxonomyMulti="true" ma:sspId="b9688f9a-7c19-43c5-b2cb-50cd7d311f4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593ae4-0b5e-4bdc-83de-3378d0b0014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cc8de842-89c2-4cf5-b606-49fbc07d81e1}" ma:internalName="TaxCatchAll" ma:showField="CatchAllData" ma:web="f5593ae4-0b5e-4bdc-83de-3378d0b0014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a997e6d-2a67-4af2-b821-48febf85fce8">
      <Terms xmlns="http://schemas.microsoft.com/office/infopath/2007/PartnerControls"/>
    </lcf76f155ced4ddcb4097134ff3c332f>
    <TaxCatchAll xmlns="f5593ae4-0b5e-4bdc-83de-3378d0b0014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C2335-0C03-4E35-BDE6-2CF0F55D21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997e6d-2a67-4af2-b821-48febf85fce8"/>
    <ds:schemaRef ds:uri="f5593ae4-0b5e-4bdc-83de-3378d0b001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55E49F-6DDC-4D07-8556-D495A8CDD2D8}">
  <ds:schemaRefs>
    <ds:schemaRef ds:uri="http://www.w3.org/XML/1998/namespace"/>
    <ds:schemaRef ds:uri="f5593ae4-0b5e-4bdc-83de-3378d0b0014d"/>
    <ds:schemaRef ds:uri="http://purl.org/dc/dcmitype/"/>
    <ds:schemaRef ds:uri="http://purl.org/dc/terms/"/>
    <ds:schemaRef ds:uri="4a997e6d-2a67-4af2-b821-48febf85fce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BF87DD5-9495-4F2F-8D99-3521ED88C2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3568</TotalTime>
  <Words>571</Words>
  <Application>Microsoft Office PowerPoint</Application>
  <PresentationFormat>Personalizado</PresentationFormat>
  <Paragraphs>111</Paragraphs>
  <Slides>9</Slides>
  <Notes>0</Notes>
  <HiddenSlides>2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21" baseType="lpstr">
      <vt:lpstr>Segoe UI Emoji</vt:lpstr>
      <vt:lpstr>Wingdings</vt:lpstr>
      <vt:lpstr>TT Rounds Condensed Bold</vt:lpstr>
      <vt:lpstr>Aptos</vt:lpstr>
      <vt:lpstr>Montserrat Classic Bold</vt:lpstr>
      <vt:lpstr>Montserrat Bold</vt:lpstr>
      <vt:lpstr>ADLaM Display</vt:lpstr>
      <vt:lpstr>Calibri</vt:lpstr>
      <vt:lpstr>Arial</vt:lpstr>
      <vt:lpstr>TT Rounds Condensed</vt:lpstr>
      <vt:lpstr>Montserrat Light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1-Taller final  DHI CC_CIV397 -2024 1 semestre.pptx</dc:title>
  <dc:creator>Estudiante</dc:creator>
  <cp:lastModifiedBy>v.campos.oli@gmail.com</cp:lastModifiedBy>
  <cp:revision>142</cp:revision>
  <dcterms:created xsi:type="dcterms:W3CDTF">2006-08-16T00:00:00Z</dcterms:created>
  <dcterms:modified xsi:type="dcterms:W3CDTF">2026-03-23T02:40:38Z</dcterms:modified>
  <dc:identifier>DAF_ae3aLgg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0x0101000D210DDB10EFDC459E56D209615AE2A4</vt:lpwstr>
  </property>
  <property fmtid="{D5CDD505-2E9C-101B-9397-08002B2CF9AE}" pid="3" name="MediaServiceImageTags">
    <vt:lpwstr/>
  </property>
</Properties>
</file>