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0" r:id="rId5"/>
    <p:sldId id="259" r:id="rId6"/>
    <p:sldId id="262" r:id="rId7"/>
    <p:sldId id="264" r:id="rId8"/>
    <p:sldId id="265" r:id="rId9"/>
    <p:sldId id="266" r:id="rId10"/>
    <p:sldId id="267" r:id="rId11"/>
    <p:sldId id="268" r:id="rId12"/>
    <p:sldId id="270" r:id="rId13"/>
    <p:sldId id="269" r:id="rId14"/>
    <p:sldId id="271" r:id="rId15"/>
    <p:sldId id="272" r:id="rId16"/>
    <p:sldId id="273" r:id="rId17"/>
    <p:sldId id="275" r:id="rId18"/>
    <p:sldId id="274"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2" r:id="rId34"/>
    <p:sldId id="291" r:id="rId3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816"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328232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389017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ADEDFC56-6531-4FF9-8E2E-F0181E8E3DC3}"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407255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ADEDFC56-6531-4FF9-8E2E-F0181E8E3DC3}"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642144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ADEDFC56-6531-4FF9-8E2E-F0181E8E3DC3}" type="datetimeFigureOut">
              <a:rPr lang="es-CL" smtClean="0"/>
              <a:t>08-11-2023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875445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ADEDFC56-6531-4FF9-8E2E-F0181E8E3DC3}" type="datetimeFigureOut">
              <a:rPr lang="es-CL" smtClean="0"/>
              <a:t>08-11-2023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369857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DEDFC56-6531-4FF9-8E2E-F0181E8E3DC3}" type="datetimeFigureOut">
              <a:rPr lang="es-CL" smtClean="0"/>
              <a:t>08-11-2023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411959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ADEDFC56-6531-4FF9-8E2E-F0181E8E3DC3}"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600017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ADEDFC56-6531-4FF9-8E2E-F0181E8E3DC3}"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459782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2036135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ADEDFC56-6531-4FF9-8E2E-F0181E8E3DC3}"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E10EF0CE-456E-4F99-9AB0-DA9C1570232D}" type="slidenum">
              <a:rPr lang="es-CL" smtClean="0"/>
              <a:t>‹Nº›</a:t>
            </a:fld>
            <a:endParaRPr lang="es-CL"/>
          </a:p>
        </p:txBody>
      </p:sp>
    </p:spTree>
    <p:extLst>
      <p:ext uri="{BB962C8B-B14F-4D97-AF65-F5344CB8AC3E}">
        <p14:creationId xmlns:p14="http://schemas.microsoft.com/office/powerpoint/2010/main" val="1682136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DFC56-6531-4FF9-8E2E-F0181E8E3DC3}" type="datetimeFigureOut">
              <a:rPr lang="es-CL" smtClean="0"/>
              <a:t>08-11-2023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0EF0CE-456E-4F99-9AB0-DA9C1570232D}" type="slidenum">
              <a:rPr lang="es-CL" smtClean="0"/>
              <a:t>‹Nº›</a:t>
            </a:fld>
            <a:endParaRPr lang="es-CL"/>
          </a:p>
        </p:txBody>
      </p:sp>
    </p:spTree>
    <p:extLst>
      <p:ext uri="{BB962C8B-B14F-4D97-AF65-F5344CB8AC3E}">
        <p14:creationId xmlns:p14="http://schemas.microsoft.com/office/powerpoint/2010/main" val="225665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4.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8.pn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5.png"/><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png"/><Relationship Id="rId7" Type="http://schemas.openxmlformats.org/officeDocument/2006/relationships/image" Target="../media/image32.pn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36.jpeg"/><Relationship Id="rId5" Type="http://schemas.openxmlformats.org/officeDocument/2006/relationships/image" Target="../media/image15.png"/><Relationship Id="rId10" Type="http://schemas.openxmlformats.org/officeDocument/2006/relationships/image" Target="../media/image35.jpeg"/><Relationship Id="rId4" Type="http://schemas.openxmlformats.org/officeDocument/2006/relationships/image" Target="../media/image22.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png"/><Relationship Id="rId7"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2.png"/><Relationship Id="rId9"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45.jpeg"/><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8.jpeg"/><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9.jpe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0.jpe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1.jpe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2.jpe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3.jpe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4.jpeg"/><Relationship Id="rId4" Type="http://schemas.openxmlformats.org/officeDocument/2006/relationships/image" Target="../media/image4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55.jpe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7.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57.jpe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1.bin"/><Relationship Id="rId5" Type="http://schemas.microsoft.com/office/2007/relationships/hdphoto" Target="../media/hdphoto2.wdp"/><Relationship Id="rId4" Type="http://schemas.openxmlformats.org/officeDocument/2006/relationships/image" Target="../media/image58.png"/></Relationships>
</file>

<file path=ppt/slides/_rels/slide2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1.bin"/><Relationship Id="rId5" Type="http://schemas.microsoft.com/office/2007/relationships/hdphoto" Target="../media/hdphoto2.wdp"/><Relationship Id="rId4" Type="http://schemas.openxmlformats.org/officeDocument/2006/relationships/image" Target="../media/image58.png"/></Relationships>
</file>

<file path=ppt/slides/_rels/slide3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2.bin"/><Relationship Id="rId5" Type="http://schemas.microsoft.com/office/2007/relationships/hdphoto" Target="../media/hdphoto2.wdp"/><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0.jpeg"/><Relationship Id="rId5" Type="http://schemas.openxmlformats.org/officeDocument/2006/relationships/image" Target="../media/image22.png"/><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59.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oleObject" Target="../embeddings/oleObject3.bin"/><Relationship Id="rId5" Type="http://schemas.microsoft.com/office/2007/relationships/hdphoto" Target="../media/hdphoto2.wdp"/><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1.jpeg"/><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2.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5"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37" y="1251441"/>
            <a:ext cx="122027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5"/>
          <p:cNvSpPr txBox="1"/>
          <p:nvPr/>
        </p:nvSpPr>
        <p:spPr>
          <a:xfrm>
            <a:off x="-10737" y="1840756"/>
            <a:ext cx="4950206" cy="1754326"/>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“Propagación y Trayectorias del Sonido en el Mar”</a:t>
            </a:r>
          </a:p>
        </p:txBody>
      </p:sp>
      <p:pic>
        <p:nvPicPr>
          <p:cNvPr id="7" name="Imagen 6"/>
          <p:cNvPicPr>
            <a:picLocks noChangeAspect="1"/>
          </p:cNvPicPr>
          <p:nvPr/>
        </p:nvPicPr>
        <p:blipFill rotWithShape="1">
          <a:blip r:embed="rId4"/>
          <a:srcRect b="15443"/>
          <a:stretch/>
        </p:blipFill>
        <p:spPr>
          <a:xfrm>
            <a:off x="5520583" y="431727"/>
            <a:ext cx="1307395" cy="5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1248421" y="3783598"/>
            <a:ext cx="2181537" cy="388376"/>
          </a:xfrm>
          <a:prstGeom prst="rect">
            <a:avLst/>
          </a:prstGeom>
        </p:spPr>
        <p:txBody>
          <a:bodyPr wrap="square" lIns="0" tIns="0" rIns="0" bIns="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solidFill>
                  <a:schemeClr val="bg1">
                    <a:lumMod val="85000"/>
                  </a:schemeClr>
                </a:solidFill>
                <a:latin typeface="High Tower Text" panose="02040502050506030303" pitchFamily="18" charset="0"/>
                <a:ea typeface="+mn-ea"/>
                <a:cs typeface="+mn-cs"/>
              </a:rPr>
              <a:t>SISTEMAS DE ARMAS</a:t>
            </a:r>
          </a:p>
          <a:p>
            <a:pPr algn="ctr"/>
            <a:r>
              <a:rPr lang="en-US" sz="1400" b="1" dirty="0">
                <a:solidFill>
                  <a:schemeClr val="bg1">
                    <a:lumMod val="85000"/>
                  </a:schemeClr>
                </a:solidFill>
                <a:latin typeface="High Tower Text" panose="02040502050506030303" pitchFamily="18" charset="0"/>
                <a:ea typeface="+mn-ea"/>
                <a:cs typeface="+mn-cs"/>
              </a:rPr>
              <a:t>UT N°3</a:t>
            </a:r>
          </a:p>
        </p:txBody>
      </p:sp>
    </p:spTree>
    <p:extLst>
      <p:ext uri="{BB962C8B-B14F-4D97-AF65-F5344CB8AC3E}">
        <p14:creationId xmlns:p14="http://schemas.microsoft.com/office/powerpoint/2010/main" val="27947322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rotWithShape="1">
          <a:blip r:embed="rId2"/>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p:cNvPicPr>
            <a:picLocks noChangeAspect="1"/>
          </p:cNvPicPr>
          <p:nvPr/>
        </p:nvPicPr>
        <p:blipFill>
          <a:blip r:embed="rId3"/>
          <a:stretch>
            <a:fillRect/>
          </a:stretch>
        </p:blipFill>
        <p:spPr>
          <a:xfrm>
            <a:off x="5856804" y="485660"/>
            <a:ext cx="2139088" cy="542025"/>
          </a:xfrm>
          <a:prstGeom prst="rect">
            <a:avLst/>
          </a:prstGeom>
          <a:ln>
            <a:noFill/>
          </a:ln>
          <a:effectLst>
            <a:outerShdw blurRad="292100" dist="139700" dir="2700000" algn="tl" rotWithShape="0">
              <a:srgbClr val="333333">
                <a:alpha val="65000"/>
              </a:srgbClr>
            </a:outerShdw>
          </a:effectLst>
        </p:spPr>
      </p:pic>
      <p:sp>
        <p:nvSpPr>
          <p:cNvPr id="12" name="TextBox 8"/>
          <p:cNvSpPr txBox="1"/>
          <p:nvPr/>
        </p:nvSpPr>
        <p:spPr>
          <a:xfrm>
            <a:off x="3710962" y="480984"/>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DETECCIÓN </a:t>
            </a:r>
          </a:p>
        </p:txBody>
      </p:sp>
      <p:sp>
        <p:nvSpPr>
          <p:cNvPr id="13" name="TextBox 8"/>
          <p:cNvSpPr txBox="1"/>
          <p:nvPr/>
        </p:nvSpPr>
        <p:spPr>
          <a:xfrm>
            <a:off x="5933716" y="528059"/>
            <a:ext cx="1673171"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SUBMARINA</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3" name="Imagen 2"/>
          <p:cNvPicPr>
            <a:picLocks noChangeAspect="1"/>
          </p:cNvPicPr>
          <p:nvPr/>
        </p:nvPicPr>
        <p:blipFill>
          <a:blip r:embed="rId4"/>
          <a:stretch>
            <a:fillRect/>
          </a:stretch>
        </p:blipFill>
        <p:spPr>
          <a:xfrm>
            <a:off x="2070637" y="1449662"/>
            <a:ext cx="2580288" cy="312526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1" name="Imagen 20"/>
          <p:cNvPicPr>
            <a:picLocks noChangeAspect="1"/>
          </p:cNvPicPr>
          <p:nvPr/>
        </p:nvPicPr>
        <p:blipFill>
          <a:blip r:embed="rId5"/>
          <a:stretch>
            <a:fillRect/>
          </a:stretch>
        </p:blipFill>
        <p:spPr>
          <a:xfrm>
            <a:off x="7918580" y="1931090"/>
            <a:ext cx="1816951" cy="2328520"/>
          </a:xfrm>
          <a:prstGeom prst="rect">
            <a:avLst/>
          </a:prstGeom>
        </p:spPr>
      </p:pic>
      <p:pic>
        <p:nvPicPr>
          <p:cNvPr id="22" name="Imagen 21"/>
          <p:cNvPicPr>
            <a:picLocks noChangeAspect="1"/>
          </p:cNvPicPr>
          <p:nvPr/>
        </p:nvPicPr>
        <p:blipFill>
          <a:blip r:embed="rId6"/>
          <a:stretch>
            <a:fillRect/>
          </a:stretch>
        </p:blipFill>
        <p:spPr>
          <a:xfrm>
            <a:off x="5087406" y="2246404"/>
            <a:ext cx="2521386" cy="4000517"/>
          </a:xfrm>
          <a:prstGeom prst="rect">
            <a:avLst/>
          </a:prstGeom>
          <a:ln w="88900" cap="sq" cmpd="thickThin">
            <a:solidFill>
              <a:srgbClr val="000000"/>
            </a:solidFill>
            <a:prstDash val="solid"/>
            <a:miter lim="800000"/>
          </a:ln>
          <a:effectLst>
            <a:innerShdw blurRad="76200">
              <a:srgbClr val="000000"/>
            </a:innerShdw>
          </a:effectLst>
        </p:spPr>
      </p:pic>
      <p:pic>
        <p:nvPicPr>
          <p:cNvPr id="27" name="Imagen 26"/>
          <p:cNvPicPr>
            <a:picLocks noChangeAspect="1"/>
          </p:cNvPicPr>
          <p:nvPr/>
        </p:nvPicPr>
        <p:blipFill rotWithShape="1">
          <a:blip r:embed="rId7"/>
          <a:srcRect t="1605" r="1638" b="1127"/>
          <a:stretch/>
        </p:blipFill>
        <p:spPr>
          <a:xfrm>
            <a:off x="2814273" y="5082309"/>
            <a:ext cx="2063741" cy="1532482"/>
          </a:xfrm>
          <a:prstGeom prst="rect">
            <a:avLst/>
          </a:prstGeom>
          <a:ln w="88900" cap="sq" cmpd="thickThin">
            <a:solidFill>
              <a:srgbClr val="000000"/>
            </a:solidFill>
            <a:prstDash val="solid"/>
            <a:miter lim="800000"/>
          </a:ln>
          <a:effectLst>
            <a:innerShdw blurRad="76200">
              <a:srgbClr val="000000"/>
            </a:innerShdw>
          </a:effectLst>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2" name="Imagen 1"/>
          <p:cNvPicPr>
            <a:picLocks noChangeAspect="1"/>
          </p:cNvPicPr>
          <p:nvPr/>
        </p:nvPicPr>
        <p:blipFill>
          <a:blip r:embed="rId9"/>
          <a:stretch>
            <a:fillRect/>
          </a:stretch>
        </p:blipFill>
        <p:spPr>
          <a:xfrm>
            <a:off x="8056933" y="4301621"/>
            <a:ext cx="1540243" cy="24209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n 3"/>
          <p:cNvPicPr>
            <a:picLocks noChangeAspect="1"/>
          </p:cNvPicPr>
          <p:nvPr/>
        </p:nvPicPr>
        <p:blipFill>
          <a:blip r:embed="rId10"/>
          <a:stretch>
            <a:fillRect/>
          </a:stretch>
        </p:blipFill>
        <p:spPr>
          <a:xfrm>
            <a:off x="10070495" y="2313472"/>
            <a:ext cx="1659060" cy="2768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11"/>
          <a:stretch>
            <a:fillRect/>
          </a:stretch>
        </p:blipFill>
        <p:spPr>
          <a:xfrm>
            <a:off x="958215" y="4658016"/>
            <a:ext cx="1163408" cy="17081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Imagen 5"/>
          <p:cNvPicPr>
            <a:picLocks noChangeAspect="1"/>
          </p:cNvPicPr>
          <p:nvPr/>
        </p:nvPicPr>
        <p:blipFill>
          <a:blip r:embed="rId12"/>
          <a:stretch>
            <a:fillRect/>
          </a:stretch>
        </p:blipFill>
        <p:spPr>
          <a:xfrm>
            <a:off x="390915" y="2042728"/>
            <a:ext cx="1378158" cy="21052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1216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750"/>
                                        <p:tgtEl>
                                          <p:spTgt spid="6"/>
                                        </p:tgtEl>
                                      </p:cBhvr>
                                    </p:animEffect>
                                  </p:childTnLst>
                                </p:cTn>
                              </p:par>
                              <p:par>
                                <p:cTn id="8" presetID="6" presetClass="entr" presetSubtype="16" fill="hold" nodeType="withEffect">
                                  <p:stCondLst>
                                    <p:cond delay="80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1250"/>
                                        <p:tgtEl>
                                          <p:spTgt spid="3"/>
                                        </p:tgtEl>
                                      </p:cBhvr>
                                    </p:animEffect>
                                  </p:childTnLst>
                                </p:cTn>
                              </p:par>
                              <p:par>
                                <p:cTn id="11" presetID="14" presetClass="entr" presetSubtype="10" fill="hold" nodeType="withEffect">
                                  <p:stCondLst>
                                    <p:cond delay="250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1000"/>
                                        <p:tgtEl>
                                          <p:spTgt spid="5"/>
                                        </p:tgtEl>
                                      </p:cBhvr>
                                    </p:animEffect>
                                  </p:childTnLst>
                                </p:cTn>
                              </p:par>
                              <p:par>
                                <p:cTn id="14" presetID="53" presetClass="entr" presetSubtype="16" fill="hold" nodeType="withEffect">
                                  <p:stCondLst>
                                    <p:cond delay="35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1000" fill="hold"/>
                                        <p:tgtEl>
                                          <p:spTgt spid="27"/>
                                        </p:tgtEl>
                                        <p:attrNameLst>
                                          <p:attrName>ppt_w</p:attrName>
                                        </p:attrNameLst>
                                      </p:cBhvr>
                                      <p:tavLst>
                                        <p:tav tm="0">
                                          <p:val>
                                            <p:fltVal val="0"/>
                                          </p:val>
                                        </p:tav>
                                        <p:tav tm="100000">
                                          <p:val>
                                            <p:strVal val="#ppt_w"/>
                                          </p:val>
                                        </p:tav>
                                      </p:tavLst>
                                    </p:anim>
                                    <p:anim calcmode="lin" valueType="num">
                                      <p:cBhvr>
                                        <p:cTn id="17" dur="1000" fill="hold"/>
                                        <p:tgtEl>
                                          <p:spTgt spid="27"/>
                                        </p:tgtEl>
                                        <p:attrNameLst>
                                          <p:attrName>ppt_h</p:attrName>
                                        </p:attrNameLst>
                                      </p:cBhvr>
                                      <p:tavLst>
                                        <p:tav tm="0">
                                          <p:val>
                                            <p:fltVal val="0"/>
                                          </p:val>
                                        </p:tav>
                                        <p:tav tm="100000">
                                          <p:val>
                                            <p:strVal val="#ppt_h"/>
                                          </p:val>
                                        </p:tav>
                                      </p:tavLst>
                                    </p:anim>
                                    <p:animEffect transition="in" filter="fade">
                                      <p:cBhvr>
                                        <p:cTn id="18" dur="1000"/>
                                        <p:tgtEl>
                                          <p:spTgt spid="27"/>
                                        </p:tgtEl>
                                      </p:cBhvr>
                                    </p:animEffect>
                                  </p:childTnLst>
                                </p:cTn>
                              </p:par>
                              <p:par>
                                <p:cTn id="19" presetID="22" presetClass="entr" presetSubtype="4" fill="hold" nodeType="withEffect">
                                  <p:stCondLst>
                                    <p:cond delay="450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1000"/>
                                        <p:tgtEl>
                                          <p:spTgt spid="4"/>
                                        </p:tgtEl>
                                      </p:cBhvr>
                                    </p:animEffect>
                                  </p:childTnLst>
                                </p:cTn>
                              </p:par>
                              <p:par>
                                <p:cTn id="22" presetID="16" presetClass="entr" presetSubtype="21" fill="hold" nodeType="withEffect">
                                  <p:stCondLst>
                                    <p:cond delay="550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1000"/>
                                        <p:tgtEl>
                                          <p:spTgt spid="2"/>
                                        </p:tgtEl>
                                      </p:cBhvr>
                                    </p:animEffect>
                                  </p:childTnLst>
                                </p:cTn>
                              </p:par>
                              <p:par>
                                <p:cTn id="25" presetID="16" presetClass="entr" presetSubtype="21" fill="hold" nodeType="withEffect">
                                  <p:stCondLst>
                                    <p:cond delay="650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1000"/>
                                        <p:tgtEl>
                                          <p:spTgt spid="21"/>
                                        </p:tgtEl>
                                      </p:cBhvr>
                                    </p:animEffect>
                                  </p:childTnLst>
                                </p:cTn>
                              </p:par>
                              <p:par>
                                <p:cTn id="28" presetID="21" presetClass="entr" presetSubtype="1" fill="hold" nodeType="withEffect">
                                  <p:stCondLst>
                                    <p:cond delay="7750"/>
                                  </p:stCondLst>
                                  <p:childTnLst>
                                    <p:set>
                                      <p:cBhvr>
                                        <p:cTn id="29" dur="1" fill="hold">
                                          <p:stCondLst>
                                            <p:cond delay="0"/>
                                          </p:stCondLst>
                                        </p:cTn>
                                        <p:tgtEl>
                                          <p:spTgt spid="22"/>
                                        </p:tgtEl>
                                        <p:attrNameLst>
                                          <p:attrName>style.visibility</p:attrName>
                                        </p:attrNameLst>
                                      </p:cBhvr>
                                      <p:to>
                                        <p:strVal val="visible"/>
                                      </p:to>
                                    </p:set>
                                    <p:animEffect transition="in" filter="wheel(1)">
                                      <p:cBhvr>
                                        <p:cTn id="30"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Imagen 1"/>
          <p:cNvPicPr>
            <a:picLocks noChangeAspect="1"/>
          </p:cNvPicPr>
          <p:nvPr/>
        </p:nvPicPr>
        <p:blipFill>
          <a:blip r:embed="rId4"/>
          <a:stretch>
            <a:fillRect/>
          </a:stretch>
        </p:blipFill>
        <p:spPr>
          <a:xfrm>
            <a:off x="1024537" y="2127307"/>
            <a:ext cx="2686425" cy="3762900"/>
          </a:xfrm>
          <a:prstGeom prst="rect">
            <a:avLst/>
          </a:prstGeom>
          <a:ln w="88900" cap="sq" cmpd="thickThin">
            <a:solidFill>
              <a:srgbClr val="000000"/>
            </a:solidFill>
            <a:prstDash val="solid"/>
            <a:miter lim="800000"/>
          </a:ln>
          <a:effectLst>
            <a:innerShdw blurRad="76200">
              <a:srgbClr val="000000"/>
            </a:innerShdw>
          </a:effectLst>
        </p:spPr>
      </p:pic>
      <p:pic>
        <p:nvPicPr>
          <p:cNvPr id="11" name="Imagen 10"/>
          <p:cNvPicPr>
            <a:picLocks noChangeAspect="1"/>
          </p:cNvPicPr>
          <p:nvPr/>
        </p:nvPicPr>
        <p:blipFill>
          <a:blip r:embed="rId5"/>
          <a:stretch>
            <a:fillRect/>
          </a:stretch>
        </p:blipFill>
        <p:spPr>
          <a:xfrm>
            <a:off x="5856804" y="485660"/>
            <a:ext cx="2139088" cy="542025"/>
          </a:xfrm>
          <a:prstGeom prst="rect">
            <a:avLst/>
          </a:prstGeom>
          <a:ln>
            <a:noFill/>
          </a:ln>
          <a:effectLst>
            <a:outerShdw blurRad="292100" dist="139700" dir="2700000" algn="tl" rotWithShape="0">
              <a:srgbClr val="333333">
                <a:alpha val="65000"/>
              </a:srgbClr>
            </a:outerShdw>
          </a:effectLst>
        </p:spPr>
      </p:pic>
      <p:sp>
        <p:nvSpPr>
          <p:cNvPr id="12" name="TextBox 8"/>
          <p:cNvSpPr txBox="1"/>
          <p:nvPr/>
        </p:nvSpPr>
        <p:spPr>
          <a:xfrm>
            <a:off x="3710962" y="480984"/>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DETECCIÓN </a:t>
            </a:r>
          </a:p>
        </p:txBody>
      </p:sp>
      <p:sp>
        <p:nvSpPr>
          <p:cNvPr id="13" name="TextBox 8"/>
          <p:cNvSpPr txBox="1"/>
          <p:nvPr/>
        </p:nvSpPr>
        <p:spPr>
          <a:xfrm>
            <a:off x="5933716" y="528059"/>
            <a:ext cx="1673171"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SUBMARINA</a:t>
            </a:r>
            <a:endParaRPr lang="en-US" sz="2400" b="1" dirty="0">
              <a:solidFill>
                <a:schemeClr val="bg1"/>
              </a:solidFill>
              <a:latin typeface="Britannic Bold" panose="020B0903060703020204" pitchFamily="34" charset="0"/>
              <a:ea typeface="Segoe UI Black" panose="020B0A02040204020203" pitchFamily="34" charset="0"/>
            </a:endParaRPr>
          </a:p>
        </p:txBody>
      </p:sp>
      <p:grpSp>
        <p:nvGrpSpPr>
          <p:cNvPr id="15" name="Grupo 14"/>
          <p:cNvGrpSpPr/>
          <p:nvPr/>
        </p:nvGrpSpPr>
        <p:grpSpPr>
          <a:xfrm>
            <a:off x="4893935" y="2218492"/>
            <a:ext cx="5761521" cy="3592648"/>
            <a:chOff x="89209" y="885836"/>
            <a:chExt cx="4787590" cy="5648167"/>
          </a:xfrm>
          <a:solidFill>
            <a:srgbClr val="002060">
              <a:alpha val="50000"/>
            </a:srgbClr>
          </a:solidFill>
        </p:grpSpPr>
        <p:pic>
          <p:nvPicPr>
            <p:cNvPr id="16" name="Picture 2"/>
            <p:cNvPicPr>
              <a:picLocks noChangeAspect="1" noChangeArrowheads="1"/>
            </p:cNvPicPr>
            <p:nvPr/>
          </p:nvPicPr>
          <p:blipFill>
            <a:blip r:embed="rId6"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17"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CuadroTexto 17"/>
          <p:cNvSpPr txBox="1"/>
          <p:nvPr/>
        </p:nvSpPr>
        <p:spPr>
          <a:xfrm>
            <a:off x="5027275" y="2561886"/>
            <a:ext cx="5518234" cy="584775"/>
          </a:xfrm>
          <a:prstGeom prst="rect">
            <a:avLst/>
          </a:prstGeom>
          <a:noFill/>
        </p:spPr>
        <p:txBody>
          <a:bodyPr wrap="square" rtlCol="0">
            <a:spAutoFit/>
          </a:bodyPr>
          <a:lstStyle/>
          <a:p>
            <a:pPr marL="92075" algn="just">
              <a:spcBef>
                <a:spcPct val="50000"/>
              </a:spcBef>
            </a:pPr>
            <a:r>
              <a:rPr lang="es-ES_tradnl" sz="1600" b="1" dirty="0">
                <a:solidFill>
                  <a:schemeClr val="bg1"/>
                </a:solidFill>
              </a:rPr>
              <a:t>El objeto de estudio es el Submarino en su medio y las formas de detectarlo y determinar su posición en el mar.</a:t>
            </a:r>
            <a:endParaRPr lang="es-ES_tradnl" sz="1400" dirty="0">
              <a:solidFill>
                <a:schemeClr val="bg1"/>
              </a:solidFill>
            </a:endParaRPr>
          </a:p>
        </p:txBody>
      </p:sp>
      <p:sp>
        <p:nvSpPr>
          <p:cNvPr id="20" name="Text Box 6"/>
          <p:cNvSpPr txBox="1">
            <a:spLocks noChangeArrowheads="1"/>
          </p:cNvSpPr>
          <p:nvPr/>
        </p:nvSpPr>
        <p:spPr bwMode="auto">
          <a:xfrm>
            <a:off x="5091061" y="3511096"/>
            <a:ext cx="5390663" cy="2031325"/>
          </a:xfrm>
          <a:prstGeom prst="rect">
            <a:avLst/>
          </a:prstGeom>
          <a:solidFill>
            <a:schemeClr val="bg1"/>
          </a:solidFill>
          <a:ln w="38100">
            <a:solidFill>
              <a:schemeClr val="tx1"/>
            </a:solidFill>
            <a:miter lim="800000"/>
            <a:headEnd/>
            <a:tailEnd/>
          </a:ln>
        </p:spPr>
        <p:txBody>
          <a:bodyPr wrap="square">
            <a:spAutoFit/>
          </a:bodyPr>
          <a:lstStyle/>
          <a:p>
            <a:pPr algn="just">
              <a:spcBef>
                <a:spcPct val="50000"/>
              </a:spcBef>
            </a:pPr>
            <a:r>
              <a:rPr lang="es-ES_tradnl" sz="1400" b="1" dirty="0"/>
              <a:t>La detección de un SS se da por la emisión o reflexión de energía desde el SS o porque éste perturba el campo magnético terrestre.</a:t>
            </a:r>
          </a:p>
          <a:p>
            <a:pPr algn="just">
              <a:spcBef>
                <a:spcPct val="50000"/>
              </a:spcBef>
            </a:pPr>
            <a:r>
              <a:rPr lang="es-ES_tradnl" sz="1400" b="1" dirty="0"/>
              <a:t>El tipo de energía seleccionada para detectar un SS sumergido, dependerá de: </a:t>
            </a:r>
          </a:p>
          <a:p>
            <a:pPr marL="265113" indent="-265113" algn="just">
              <a:spcBef>
                <a:spcPct val="50000"/>
              </a:spcBef>
              <a:buFont typeface="Wingdings" panose="05000000000000000000" pitchFamily="2" charset="2"/>
              <a:buChar char="v"/>
            </a:pPr>
            <a:r>
              <a:rPr lang="es-ES_tradnl" sz="1400" b="1" dirty="0"/>
              <a:t>Alcance de penetración en el agua de mar</a:t>
            </a:r>
          </a:p>
          <a:p>
            <a:pPr marL="265113" indent="-265113" algn="just">
              <a:spcBef>
                <a:spcPct val="50000"/>
              </a:spcBef>
              <a:buFont typeface="Wingdings" panose="05000000000000000000" pitchFamily="2" charset="2"/>
              <a:buChar char="v"/>
            </a:pPr>
            <a:r>
              <a:rPr lang="es-ES_tradnl" sz="1400" b="1" dirty="0"/>
              <a:t>Habilidad para diferenciar los objetos en el medio marino</a:t>
            </a:r>
          </a:p>
          <a:p>
            <a:pPr marL="265113" indent="-265113" algn="just">
              <a:spcBef>
                <a:spcPct val="50000"/>
              </a:spcBef>
              <a:buFont typeface="Wingdings" panose="05000000000000000000" pitchFamily="2" charset="2"/>
              <a:buChar char="v"/>
            </a:pPr>
            <a:r>
              <a:rPr lang="es-ES_tradnl" sz="1400" b="1" dirty="0"/>
              <a:t>Velocidad de propagación de la energía en el agua de mar</a:t>
            </a:r>
            <a:endParaRPr lang="es-ES" sz="1400" b="1" dirty="0"/>
          </a:p>
        </p:txBody>
      </p:sp>
      <p:pic>
        <p:nvPicPr>
          <p:cNvPr id="19" name="Imagen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71739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p:cNvPicPr>
            <a:picLocks noChangeAspect="1"/>
          </p:cNvPicPr>
          <p:nvPr/>
        </p:nvPicPr>
        <p:blipFill>
          <a:blip r:embed="rId4"/>
          <a:stretch>
            <a:fillRect/>
          </a:stretch>
        </p:blipFill>
        <p:spPr>
          <a:xfrm>
            <a:off x="933881" y="881594"/>
            <a:ext cx="10321387" cy="57587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Elipse 10"/>
          <p:cNvSpPr/>
          <p:nvPr/>
        </p:nvSpPr>
        <p:spPr>
          <a:xfrm>
            <a:off x="6305550" y="2609850"/>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Conector recto 12"/>
          <p:cNvCxnSpPr/>
          <p:nvPr/>
        </p:nvCxnSpPr>
        <p:spPr>
          <a:xfrm flipV="1">
            <a:off x="6391275" y="2371725"/>
            <a:ext cx="266700" cy="24765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6657975" y="2371725"/>
            <a:ext cx="14097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6" name="Elipse 15"/>
          <p:cNvSpPr/>
          <p:nvPr/>
        </p:nvSpPr>
        <p:spPr>
          <a:xfrm>
            <a:off x="6648450" y="3781425"/>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Elipse 16"/>
          <p:cNvSpPr/>
          <p:nvPr/>
        </p:nvSpPr>
        <p:spPr>
          <a:xfrm>
            <a:off x="6381750" y="5019675"/>
            <a:ext cx="76200" cy="9525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8" name="Conector recto 17"/>
          <p:cNvCxnSpPr/>
          <p:nvPr/>
        </p:nvCxnSpPr>
        <p:spPr>
          <a:xfrm>
            <a:off x="6457950" y="5075359"/>
            <a:ext cx="325161" cy="257174"/>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0" name="Conector recto 19"/>
          <p:cNvCxnSpPr/>
          <p:nvPr/>
        </p:nvCxnSpPr>
        <p:spPr>
          <a:xfrm>
            <a:off x="6791325" y="5334000"/>
            <a:ext cx="12960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p:nvPr/>
        </p:nvCxnSpPr>
        <p:spPr>
          <a:xfrm>
            <a:off x="6735486" y="3829050"/>
            <a:ext cx="1368000"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2" name="TextBox 8"/>
          <p:cNvSpPr txBox="1"/>
          <p:nvPr/>
        </p:nvSpPr>
        <p:spPr>
          <a:xfrm>
            <a:off x="6054112" y="1072546"/>
            <a:ext cx="4947263" cy="830997"/>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Tipos de energía </a:t>
            </a:r>
            <a:r>
              <a:rPr lang="en-US" sz="2400" b="1" dirty="0">
                <a:solidFill>
                  <a:srgbClr val="FFC000"/>
                </a:solidFill>
                <a:latin typeface="Britannic Bold" panose="020B0903060703020204" pitchFamily="34" charset="0"/>
                <a:ea typeface="Segoe UI Black" panose="020B0A02040204020203" pitchFamily="34" charset="0"/>
              </a:rPr>
              <a:t>posibles de utilizar</a:t>
            </a:r>
          </a:p>
        </p:txBody>
      </p:sp>
      <p:sp>
        <p:nvSpPr>
          <p:cNvPr id="24" name="CuadroTexto 23"/>
          <p:cNvSpPr txBox="1"/>
          <p:nvPr/>
        </p:nvSpPr>
        <p:spPr>
          <a:xfrm>
            <a:off x="8145186" y="2035299"/>
            <a:ext cx="2933700" cy="830997"/>
          </a:xfrm>
          <a:prstGeom prst="rect">
            <a:avLst/>
          </a:prstGeom>
          <a:noFill/>
          <a:ln>
            <a:noFill/>
          </a:ln>
        </p:spPr>
        <p:txBody>
          <a:bodyPr wrap="square" rtlCol="0">
            <a:spAutoFit/>
          </a:bodyPr>
          <a:lstStyle/>
          <a:p>
            <a:pPr algn="just"/>
            <a:r>
              <a:rPr lang="es-ES_tradnl" sz="1200" dirty="0">
                <a:solidFill>
                  <a:schemeClr val="bg1"/>
                </a:solidFill>
              </a:rPr>
              <a:t>Tiene alta capacidad de diferenciar objetos y una alta velocidad de propagación pero solo penetra algunas decenas de metros bajo la superficie del mar.</a:t>
            </a:r>
            <a:endParaRPr lang="es-ES" sz="1200" dirty="0">
              <a:solidFill>
                <a:schemeClr val="bg1"/>
              </a:solidFill>
            </a:endParaRPr>
          </a:p>
        </p:txBody>
      </p:sp>
      <p:cxnSp>
        <p:nvCxnSpPr>
          <p:cNvPr id="26" name="Conector recto 25"/>
          <p:cNvCxnSpPr/>
          <p:nvPr/>
        </p:nvCxnSpPr>
        <p:spPr>
          <a:xfrm>
            <a:off x="8078511" y="214312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a:off x="8107086" y="360997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8103486" y="5095875"/>
            <a:ext cx="0" cy="4476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CuadroTexto 28"/>
          <p:cNvSpPr txBox="1"/>
          <p:nvPr/>
        </p:nvSpPr>
        <p:spPr>
          <a:xfrm>
            <a:off x="8145186" y="3228885"/>
            <a:ext cx="2856189" cy="1200329"/>
          </a:xfrm>
          <a:prstGeom prst="rect">
            <a:avLst/>
          </a:prstGeom>
          <a:noFill/>
        </p:spPr>
        <p:txBody>
          <a:bodyPr wrap="square" rtlCol="0">
            <a:spAutoFit/>
          </a:bodyPr>
          <a:lstStyle/>
          <a:p>
            <a:pPr algn="just"/>
            <a:r>
              <a:rPr lang="es-ES_tradnl" sz="1200" dirty="0">
                <a:solidFill>
                  <a:schemeClr val="bg1"/>
                </a:solidFill>
              </a:rPr>
              <a:t>Tienen una alta velocidad de propagación y alcance pero prácticamente no penetran bajo la superficie del mar. Las de muy baja frecuencia solo alcanzan de 10 a 20 metros, y las de alta frecuencia, no más de algunos milímetros.</a:t>
            </a:r>
            <a:endParaRPr lang="es-ES" sz="1200" dirty="0">
              <a:solidFill>
                <a:schemeClr val="bg1"/>
              </a:solidFill>
            </a:endParaRPr>
          </a:p>
        </p:txBody>
      </p:sp>
      <p:sp>
        <p:nvSpPr>
          <p:cNvPr id="31" name="CuadroTexto 30"/>
          <p:cNvSpPr txBox="1"/>
          <p:nvPr/>
        </p:nvSpPr>
        <p:spPr>
          <a:xfrm>
            <a:off x="8145186" y="4684804"/>
            <a:ext cx="2856189" cy="1569660"/>
          </a:xfrm>
          <a:prstGeom prst="rect">
            <a:avLst/>
          </a:prstGeom>
          <a:noFill/>
        </p:spPr>
        <p:txBody>
          <a:bodyPr wrap="square" rtlCol="0">
            <a:spAutoFit/>
          </a:bodyPr>
          <a:lstStyle/>
          <a:p>
            <a:pPr algn="just"/>
            <a:r>
              <a:rPr lang="es-ES_tradnl" sz="1200" dirty="0">
                <a:solidFill>
                  <a:schemeClr val="bg1"/>
                </a:solidFill>
              </a:rPr>
              <a:t>El casco de un SS interfiere el campo magnético de la tierra y esa anomalía se detecta como indicador de presencia de un SS sumergido. Solo se puede detectar a corta distancia de la perturbación, por lo que  se emplea como medio auxiliar de detección, la que debe ser confirmada con otros medios.</a:t>
            </a:r>
            <a:endParaRPr lang="es-ES" sz="1200" dirty="0">
              <a:solidFill>
                <a:schemeClr val="bg1"/>
              </a:solidFill>
            </a:endParaRPr>
          </a:p>
        </p:txBody>
      </p:sp>
      <p:sp>
        <p:nvSpPr>
          <p:cNvPr id="32" name="Rectangle 104"/>
          <p:cNvSpPr/>
          <p:nvPr/>
        </p:nvSpPr>
        <p:spPr>
          <a:xfrm>
            <a:off x="7005718" y="2038558"/>
            <a:ext cx="773990" cy="351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 LUZ</a:t>
            </a:r>
          </a:p>
        </p:txBody>
      </p:sp>
      <p:sp>
        <p:nvSpPr>
          <p:cNvPr id="33" name="Rectangle 104"/>
          <p:cNvSpPr/>
          <p:nvPr/>
        </p:nvSpPr>
        <p:spPr>
          <a:xfrm>
            <a:off x="6494621" y="3483944"/>
            <a:ext cx="1736407" cy="351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LAS ONDAS DE RADIOFRECUENCIA</a:t>
            </a: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p:txBody>
      </p:sp>
      <p:sp>
        <p:nvSpPr>
          <p:cNvPr id="34" name="Rectangle 104"/>
          <p:cNvSpPr/>
          <p:nvPr/>
        </p:nvSpPr>
        <p:spPr>
          <a:xfrm>
            <a:off x="6305551" y="5696038"/>
            <a:ext cx="1839636" cy="4415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3">
                    <a:lumMod val="20000"/>
                    <a:lumOff val="80000"/>
                  </a:schemeClr>
                </a:solidFill>
                <a:latin typeface="Britannic Bold" panose="020B0903060703020204" pitchFamily="34" charset="0"/>
                <a:ea typeface="Segoe UI Black" panose="020B0A02040204020203" pitchFamily="34" charset="0"/>
              </a:rPr>
              <a:t>LA DISTORSIÓN DE LOS CAMPOS MAGNÉTICOS Y GRAVITACIONAL</a:t>
            </a: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a:p>
            <a:pPr algn="ctr"/>
            <a:endParaRPr lang="en-US" sz="1200" b="1" dirty="0">
              <a:solidFill>
                <a:schemeClr val="accent3">
                  <a:lumMod val="20000"/>
                  <a:lumOff val="80000"/>
                </a:schemeClr>
              </a:solidFill>
              <a:latin typeface="Britannic Bold" panose="020B0903060703020204" pitchFamily="34" charset="0"/>
              <a:ea typeface="Segoe UI Black" panose="020B0A02040204020203" pitchFamily="34" charset="0"/>
            </a:endParaRPr>
          </a:p>
        </p:txBody>
      </p:sp>
      <p:pic>
        <p:nvPicPr>
          <p:cNvPr id="25" name="Imagen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55074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barn(inVertical)">
                                      <p:cBhvr>
                                        <p:cTn id="10" dur="500"/>
                                        <p:tgtEl>
                                          <p:spTgt spid="3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par>
                                <p:cTn id="14" presetID="16" presetClass="entr" presetSubtype="2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par>
                                <p:cTn id="17" presetID="16" presetClass="entr" presetSubtype="21"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par>
                                <p:cTn id="20" presetID="16" presetClass="entr" presetSubtype="21"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barn(inVertical)">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Vertical)">
                                      <p:cBhvr>
                                        <p:cTn id="27" dur="500"/>
                                        <p:tgtEl>
                                          <p:spTgt spid="29"/>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barn(inVertical)">
                                      <p:cBhvr>
                                        <p:cTn id="30" dur="500"/>
                                        <p:tgtEl>
                                          <p:spTgt spid="33"/>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inVertical)">
                                      <p:cBhvr>
                                        <p:cTn id="36" dur="500"/>
                                        <p:tgtEl>
                                          <p:spTgt spid="21"/>
                                        </p:tgtEl>
                                      </p:cBhvr>
                                    </p:animEffect>
                                  </p:childTnLst>
                                </p:cTn>
                              </p:par>
                              <p:par>
                                <p:cTn id="37" presetID="16" presetClass="entr" presetSubtype="21"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barn(inVertical)">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barn(inVertical)">
                                      <p:cBhvr>
                                        <p:cTn id="44" dur="500"/>
                                        <p:tgtEl>
                                          <p:spTgt spid="31"/>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barn(inVertical)">
                                      <p:cBhvr>
                                        <p:cTn id="47" dur="500"/>
                                        <p:tgtEl>
                                          <p:spTgt spid="34"/>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inVertical)">
                                      <p:cBhvr>
                                        <p:cTn id="50" dur="500"/>
                                        <p:tgtEl>
                                          <p:spTgt spid="17"/>
                                        </p:tgtEl>
                                      </p:cBhvr>
                                    </p:animEffect>
                                  </p:childTnLst>
                                </p:cTn>
                              </p:par>
                              <p:par>
                                <p:cTn id="51" presetID="16" presetClass="entr" presetSubtype="21"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barn(inVertical)">
                                      <p:cBhvr>
                                        <p:cTn id="53" dur="500"/>
                                        <p:tgtEl>
                                          <p:spTgt spid="18"/>
                                        </p:tgtEl>
                                      </p:cBhvr>
                                    </p:animEffect>
                                  </p:childTnLst>
                                </p:cTn>
                              </p:par>
                              <p:par>
                                <p:cTn id="54" presetID="16" presetClass="entr" presetSubtype="21"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par>
                                <p:cTn id="57" presetID="16" presetClass="entr" presetSubtype="21"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barn(inVertical)">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24" grpId="0"/>
      <p:bldP spid="29"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TextBox 8"/>
          <p:cNvSpPr txBox="1"/>
          <p:nvPr/>
        </p:nvSpPr>
        <p:spPr>
          <a:xfrm>
            <a:off x="1732084" y="994997"/>
            <a:ext cx="7464669" cy="646331"/>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LA ENERGÍA EMPLEADA EN EL </a:t>
            </a:r>
            <a:r>
              <a:rPr lang="en-US" sz="3600" b="1" dirty="0">
                <a:solidFill>
                  <a:srgbClr val="002060"/>
                </a:solidFill>
                <a:latin typeface="Britannic Bold" panose="020B0903060703020204" pitchFamily="34" charset="0"/>
                <a:ea typeface="Segoe UI Black" panose="020B0A02040204020203" pitchFamily="34" charset="0"/>
              </a:rPr>
              <a:t>MAR</a:t>
            </a:r>
            <a:r>
              <a:rPr lang="en-US" sz="2800" b="1" dirty="0">
                <a:solidFill>
                  <a:srgbClr val="0070C0"/>
                </a:solidFill>
                <a:latin typeface="Britannic Bold" panose="020B0903060703020204" pitchFamily="34" charset="0"/>
                <a:ea typeface="Segoe UI Black" panose="020B0A02040204020203" pitchFamily="34" charset="0"/>
              </a:rPr>
              <a:t> ES LA ……</a:t>
            </a:r>
          </a:p>
        </p:txBody>
      </p:sp>
      <p:pic>
        <p:nvPicPr>
          <p:cNvPr id="1032" name="Picture 8" descr="Fundamentos de la acústica: todo lo que tienes que saber | Macústica  Ingenierí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981" y="2636325"/>
            <a:ext cx="4570805" cy="284870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4"/>
          <p:cNvSpPr/>
          <p:nvPr/>
        </p:nvSpPr>
        <p:spPr>
          <a:xfrm>
            <a:off x="4029050" y="1758344"/>
            <a:ext cx="4576642" cy="2848708"/>
          </a:xfrm>
          <a:prstGeom prst="rect">
            <a:avLst/>
          </a:pr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pic>
        <p:nvPicPr>
          <p:cNvPr id="3" name="Imagen 2"/>
          <p:cNvPicPr>
            <a:picLocks noChangeAspect="1"/>
          </p:cNvPicPr>
          <p:nvPr/>
        </p:nvPicPr>
        <p:blipFill>
          <a:blip r:embed="rId5"/>
          <a:stretch>
            <a:fillRect/>
          </a:stretch>
        </p:blipFill>
        <p:spPr>
          <a:xfrm>
            <a:off x="4535617" y="3011103"/>
            <a:ext cx="7448549" cy="1933845"/>
          </a:xfrm>
          <a:prstGeom prst="rect">
            <a:avLst/>
          </a:prstGeom>
        </p:spPr>
      </p:pic>
      <p:sp>
        <p:nvSpPr>
          <p:cNvPr id="12" name="Rectangle 104"/>
          <p:cNvSpPr/>
          <p:nvPr/>
        </p:nvSpPr>
        <p:spPr>
          <a:xfrm>
            <a:off x="4655261" y="3507884"/>
            <a:ext cx="1441453" cy="923193"/>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ENERGÍA ACÚSTICA O SONIDO</a:t>
            </a:r>
          </a:p>
        </p:txBody>
      </p:sp>
      <p:sp>
        <p:nvSpPr>
          <p:cNvPr id="23" name="CuadroTexto 22"/>
          <p:cNvSpPr txBox="1"/>
          <p:nvPr/>
        </p:nvSpPr>
        <p:spPr>
          <a:xfrm>
            <a:off x="6317371" y="3091127"/>
            <a:ext cx="5324630" cy="646331"/>
          </a:xfrm>
          <a:prstGeom prst="rect">
            <a:avLst/>
          </a:prstGeom>
          <a:noFill/>
          <a:ln>
            <a:noFill/>
          </a:ln>
        </p:spPr>
        <p:txBody>
          <a:bodyPr wrap="square" rtlCol="0">
            <a:spAutoFit/>
          </a:bodyPr>
          <a:lstStyle/>
          <a:p>
            <a:pPr algn="just"/>
            <a:r>
              <a:rPr lang="es-ES_tradnl" sz="1200" dirty="0">
                <a:solidFill>
                  <a:schemeClr val="bg1"/>
                </a:solidFill>
              </a:rPr>
              <a:t>La energía acústica es capaz de propagarse a grandes distancias en el agua, posee una menor velocidad de propagación que las otras energías analizadas pero provee una buena capacidad de discriminación de objetos en el medio marino.</a:t>
            </a:r>
            <a:endParaRPr lang="es-ES" sz="1200" dirty="0">
              <a:solidFill>
                <a:schemeClr val="bg1"/>
              </a:solidFill>
            </a:endParaRPr>
          </a:p>
        </p:txBody>
      </p:sp>
      <p:sp>
        <p:nvSpPr>
          <p:cNvPr id="24" name="CuadroTexto 23"/>
          <p:cNvSpPr txBox="1"/>
          <p:nvPr/>
        </p:nvSpPr>
        <p:spPr>
          <a:xfrm>
            <a:off x="6317371" y="3875793"/>
            <a:ext cx="5324630" cy="830997"/>
          </a:xfrm>
          <a:prstGeom prst="rect">
            <a:avLst/>
          </a:prstGeom>
          <a:noFill/>
          <a:ln>
            <a:noFill/>
          </a:ln>
        </p:spPr>
        <p:txBody>
          <a:bodyPr wrap="square" rtlCol="0">
            <a:spAutoFit/>
          </a:bodyPr>
          <a:lstStyle/>
          <a:p>
            <a:pPr algn="just"/>
            <a:r>
              <a:rPr lang="es-ES_tradnl" sz="1200" dirty="0">
                <a:solidFill>
                  <a:schemeClr val="bg1"/>
                </a:solidFill>
              </a:rPr>
              <a:t>Las características del medio marino imponen grandes limitaciones al uso del sonido en el mar al afectarlo en su velocidad de propagación y desviar su trayectoria, principalmente por la des-uniformidad de sus parámetros de Salinidad, Presión y Temperatura.</a:t>
            </a:r>
            <a:endParaRPr lang="es-ES" sz="1200" dirty="0">
              <a:solidFill>
                <a:schemeClr val="bg1"/>
              </a:solidFill>
            </a:endParaRPr>
          </a:p>
        </p:txBody>
      </p:sp>
      <p:pic>
        <p:nvPicPr>
          <p:cNvPr id="14" name="Imagen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6192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TextBox 8"/>
          <p:cNvSpPr txBox="1"/>
          <p:nvPr/>
        </p:nvSpPr>
        <p:spPr>
          <a:xfrm>
            <a:off x="2370769" y="623313"/>
            <a:ext cx="7464669"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PROPAGACIÓN DE UNA ONDA DE SONIDO</a:t>
            </a:r>
          </a:p>
        </p:txBody>
      </p:sp>
      <p:pic>
        <p:nvPicPr>
          <p:cNvPr id="2" name="Imagen 1"/>
          <p:cNvPicPr>
            <a:picLocks noChangeAspect="1"/>
          </p:cNvPicPr>
          <p:nvPr/>
        </p:nvPicPr>
        <p:blipFill>
          <a:blip r:embed="rId4"/>
          <a:stretch>
            <a:fillRect/>
          </a:stretch>
        </p:blipFill>
        <p:spPr>
          <a:xfrm>
            <a:off x="2023444" y="1752493"/>
            <a:ext cx="9434556" cy="4962632"/>
          </a:xfrm>
          <a:prstGeom prst="rect">
            <a:avLst/>
          </a:prstGeom>
          <a:solidFill>
            <a:schemeClr val="accent1">
              <a:alpha val="65000"/>
            </a:schemeClr>
          </a:solidFill>
        </p:spPr>
      </p:pic>
      <p:pic>
        <p:nvPicPr>
          <p:cNvPr id="5" name="Imagen 4"/>
          <p:cNvPicPr>
            <a:picLocks noChangeAspect="1"/>
          </p:cNvPicPr>
          <p:nvPr/>
        </p:nvPicPr>
        <p:blipFill>
          <a:blip r:embed="rId5"/>
          <a:stretch>
            <a:fillRect/>
          </a:stretch>
        </p:blipFill>
        <p:spPr>
          <a:xfrm>
            <a:off x="2534482" y="2114941"/>
            <a:ext cx="8412480" cy="810222"/>
          </a:xfrm>
          <a:prstGeom prst="rect">
            <a:avLst/>
          </a:prstGeom>
        </p:spPr>
      </p:pic>
      <p:pic>
        <p:nvPicPr>
          <p:cNvPr id="18" name="Picture 7" descr="~AUT0007"/>
          <p:cNvPicPr>
            <a:picLocks noChangeAspect="1" noChangeArrowheads="1"/>
          </p:cNvPicPr>
          <p:nvPr/>
        </p:nvPicPr>
        <p:blipFill>
          <a:blip r:embed="rId6"/>
          <a:srcRect/>
          <a:stretch>
            <a:fillRect/>
          </a:stretch>
        </p:blipFill>
        <p:spPr bwMode="auto">
          <a:xfrm>
            <a:off x="3112360" y="3857018"/>
            <a:ext cx="3615746" cy="1440626"/>
          </a:xfrm>
          <a:prstGeom prst="rect">
            <a:avLst/>
          </a:prstGeom>
          <a:noFill/>
          <a:ln w="9525">
            <a:noFill/>
            <a:miter lim="800000"/>
            <a:headEnd/>
            <a:tailEnd/>
          </a:ln>
        </p:spPr>
      </p:pic>
      <p:sp>
        <p:nvSpPr>
          <p:cNvPr id="11" name="Rectángulo 10"/>
          <p:cNvSpPr/>
          <p:nvPr/>
        </p:nvSpPr>
        <p:spPr>
          <a:xfrm>
            <a:off x="2598095" y="2189764"/>
            <a:ext cx="8251287" cy="646331"/>
          </a:xfrm>
          <a:prstGeom prst="rect">
            <a:avLst/>
          </a:prstGeom>
        </p:spPr>
        <p:txBody>
          <a:bodyPr wrap="square">
            <a:spAutoFit/>
          </a:bodyPr>
          <a:lstStyle/>
          <a:p>
            <a:pPr>
              <a:defRPr/>
            </a:pPr>
            <a:r>
              <a:rPr lang="es-MX" sz="2000" b="1" dirty="0">
                <a:solidFill>
                  <a:schemeClr val="bg1"/>
                </a:solidFill>
                <a:latin typeface="Britannic Bold" panose="020B0903060703020204" pitchFamily="34" charset="0"/>
                <a:ea typeface="Segoe UI Black" panose="020B0A02040204020203" pitchFamily="34" charset="0"/>
              </a:rPr>
              <a:t>LONGITUDINAL: </a:t>
            </a:r>
            <a:r>
              <a:rPr lang="es-MX" sz="1600" dirty="0">
                <a:solidFill>
                  <a:schemeClr val="bg1"/>
                </a:solidFill>
              </a:rPr>
              <a:t>La onda de sonido genera una “Perturbación “ en su medio de propagación, en el mismo sentido de en que se desplaza.</a:t>
            </a:r>
            <a:endParaRPr lang="es-CL" sz="1600" dirty="0">
              <a:solidFill>
                <a:schemeClr val="bg1"/>
              </a:solidFill>
            </a:endParaRPr>
          </a:p>
        </p:txBody>
      </p:sp>
      <p:cxnSp>
        <p:nvCxnSpPr>
          <p:cNvPr id="13" name="Conector recto 12"/>
          <p:cNvCxnSpPr/>
          <p:nvPr/>
        </p:nvCxnSpPr>
        <p:spPr>
          <a:xfrm flipH="1" flipV="1">
            <a:off x="8328274" y="3371844"/>
            <a:ext cx="7144" cy="720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flipH="1">
            <a:off x="4522661" y="3366811"/>
            <a:ext cx="3816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Conector recto de flecha 27"/>
          <p:cNvCxnSpPr/>
          <p:nvPr/>
        </p:nvCxnSpPr>
        <p:spPr>
          <a:xfrm>
            <a:off x="4529164" y="3371845"/>
            <a:ext cx="7144" cy="48517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flipH="1">
            <a:off x="5380719" y="5729282"/>
            <a:ext cx="3564000"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p:nvPr/>
        </p:nvCxnSpPr>
        <p:spPr>
          <a:xfrm flipV="1">
            <a:off x="5380719" y="4171946"/>
            <a:ext cx="0" cy="1557336"/>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42" name="Rectángulo 41"/>
          <p:cNvSpPr/>
          <p:nvPr/>
        </p:nvSpPr>
        <p:spPr>
          <a:xfrm>
            <a:off x="3989764" y="5944608"/>
            <a:ext cx="5039963" cy="338554"/>
          </a:xfrm>
          <a:prstGeom prst="rect">
            <a:avLst/>
          </a:prstGeom>
        </p:spPr>
        <p:txBody>
          <a:bodyPr wrap="square">
            <a:spAutoFit/>
          </a:bodyPr>
          <a:lstStyle/>
          <a:p>
            <a:pPr>
              <a:defRPr/>
            </a:pPr>
            <a:r>
              <a:rPr lang="es-MX" sz="1600" b="1" dirty="0">
                <a:solidFill>
                  <a:schemeClr val="bg1"/>
                </a:solidFill>
                <a:latin typeface="Britannic Bold" panose="020B0903060703020204" pitchFamily="34" charset="0"/>
                <a:ea typeface="Segoe UI Black" panose="020B0A02040204020203" pitchFamily="34" charset="0"/>
              </a:rPr>
              <a:t>VELOCIDAD DEL SONIDO EN EL MAR ≈ 1.500 mts /seg</a:t>
            </a:r>
            <a:endParaRPr lang="es-CL" sz="1200" dirty="0">
              <a:solidFill>
                <a:schemeClr val="bg1"/>
              </a:solidFill>
            </a:endParaRPr>
          </a:p>
        </p:txBody>
      </p:sp>
      <p:sp>
        <p:nvSpPr>
          <p:cNvPr id="43" name="Rectángulo 42"/>
          <p:cNvSpPr/>
          <p:nvPr/>
        </p:nvSpPr>
        <p:spPr>
          <a:xfrm>
            <a:off x="5855238" y="6255672"/>
            <a:ext cx="989456" cy="338554"/>
          </a:xfrm>
          <a:prstGeom prst="rect">
            <a:avLst/>
          </a:prstGeom>
        </p:spPr>
        <p:txBody>
          <a:bodyPr wrap="square">
            <a:spAutoFit/>
          </a:bodyPr>
          <a:lstStyle/>
          <a:p>
            <a:pPr>
              <a:defRPr/>
            </a:pPr>
            <a:r>
              <a:rPr lang="es-MX" sz="1600" b="1" dirty="0">
                <a:solidFill>
                  <a:schemeClr val="bg1"/>
                </a:solidFill>
                <a:latin typeface="Britannic Bold" panose="020B0903060703020204" pitchFamily="34" charset="0"/>
                <a:ea typeface="Segoe UI Black" panose="020B0A02040204020203" pitchFamily="34" charset="0"/>
              </a:rPr>
              <a:t>C = f x </a:t>
            </a:r>
            <a:r>
              <a:rPr lang="el-GR" sz="1600" b="1" dirty="0">
                <a:solidFill>
                  <a:schemeClr val="bg1"/>
                </a:solidFill>
                <a:latin typeface="Britannic Bold" panose="020B0903060703020204" pitchFamily="34" charset="0"/>
                <a:ea typeface="Segoe UI Black" panose="020B0A02040204020203" pitchFamily="34" charset="0"/>
              </a:rPr>
              <a:t>λ</a:t>
            </a:r>
            <a:endParaRPr lang="es-CL" sz="1200" dirty="0">
              <a:solidFill>
                <a:schemeClr val="bg1"/>
              </a:solidFill>
            </a:endParaRPr>
          </a:p>
        </p:txBody>
      </p:sp>
      <p:pic>
        <p:nvPicPr>
          <p:cNvPr id="44" name="Imagen 43"/>
          <p:cNvPicPr>
            <a:picLocks noChangeAspect="1"/>
          </p:cNvPicPr>
          <p:nvPr/>
        </p:nvPicPr>
        <p:blipFill>
          <a:blip r:embed="rId7"/>
          <a:stretch>
            <a:fillRect/>
          </a:stretch>
        </p:blipFill>
        <p:spPr>
          <a:xfrm>
            <a:off x="120343" y="3429000"/>
            <a:ext cx="2617742" cy="2464594"/>
          </a:xfrm>
          <a:prstGeom prst="rect">
            <a:avLst/>
          </a:prstGeom>
        </p:spPr>
      </p:pic>
      <p:sp>
        <p:nvSpPr>
          <p:cNvPr id="45" name="3 Marcador de contenido"/>
          <p:cNvSpPr txBox="1">
            <a:spLocks/>
          </p:cNvSpPr>
          <p:nvPr/>
        </p:nvSpPr>
        <p:spPr>
          <a:xfrm>
            <a:off x="264921" y="3584311"/>
            <a:ext cx="2381802" cy="210586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lvl="1" algn="just"/>
            <a:r>
              <a:rPr lang="es-ES" sz="2400" b="1" dirty="0">
                <a:solidFill>
                  <a:srgbClr val="FFFF00"/>
                </a:solidFill>
                <a:latin typeface="Britannic Bold" panose="020B0903060703020204" pitchFamily="34" charset="0"/>
                <a:ea typeface="Segoe UI Black" panose="020B0A02040204020203" pitchFamily="34" charset="0"/>
              </a:rPr>
              <a:t>EL SONAR</a:t>
            </a:r>
            <a:r>
              <a:rPr lang="es-ES" sz="1600" b="1" dirty="0">
                <a:solidFill>
                  <a:srgbClr val="FFFF00"/>
                </a:solidFill>
                <a:latin typeface="Britannic Bold" panose="020B0903060703020204" pitchFamily="34" charset="0"/>
                <a:ea typeface="Segoe UI Black" panose="020B0A02040204020203" pitchFamily="34" charset="0"/>
              </a:rPr>
              <a:t> </a:t>
            </a:r>
            <a:r>
              <a:rPr lang="es-ES" dirty="0">
                <a:solidFill>
                  <a:schemeClr val="bg1"/>
                </a:solidFill>
                <a:latin typeface="Britannic Bold" panose="020B0903060703020204" pitchFamily="34" charset="0"/>
                <a:ea typeface="Segoe UI Black" panose="020B0A02040204020203" pitchFamily="34" charset="0"/>
              </a:rPr>
              <a:t>al “vibrar”, genera ondas mecánicas que causan </a:t>
            </a:r>
            <a:r>
              <a:rPr lang="es-ES" u="sng" dirty="0">
                <a:solidFill>
                  <a:schemeClr val="bg1"/>
                </a:solidFill>
                <a:effectLst>
                  <a:outerShdw blurRad="38100" dist="38100" dir="2700000" algn="tl">
                    <a:srgbClr val="000000">
                      <a:alpha val="43137"/>
                    </a:srgbClr>
                  </a:outerShdw>
                </a:effectLst>
                <a:latin typeface="Britannic Bold" panose="020B0903060703020204" pitchFamily="34" charset="0"/>
                <a:ea typeface="Segoe UI Black" panose="020B0A02040204020203" pitchFamily="34" charset="0"/>
              </a:rPr>
              <a:t>compresión</a:t>
            </a:r>
            <a:r>
              <a:rPr lang="es-ES" dirty="0">
                <a:solidFill>
                  <a:schemeClr val="bg1"/>
                </a:solidFill>
                <a:latin typeface="Britannic Bold" panose="020B0903060703020204" pitchFamily="34" charset="0"/>
                <a:ea typeface="Segoe UI Black" panose="020B0A02040204020203" pitchFamily="34" charset="0"/>
              </a:rPr>
              <a:t> y </a:t>
            </a:r>
            <a:r>
              <a:rPr lang="es-ES" u="sng" dirty="0">
                <a:solidFill>
                  <a:schemeClr val="bg1"/>
                </a:solidFill>
                <a:effectLst>
                  <a:outerShdw blurRad="38100" dist="38100" dir="2700000" algn="tl">
                    <a:srgbClr val="000000">
                      <a:alpha val="43137"/>
                    </a:srgbClr>
                  </a:outerShdw>
                </a:effectLst>
                <a:latin typeface="Britannic Bold" panose="020B0903060703020204" pitchFamily="34" charset="0"/>
                <a:ea typeface="Segoe UI Black" panose="020B0A02040204020203" pitchFamily="34" charset="0"/>
              </a:rPr>
              <a:t>rarefacción</a:t>
            </a:r>
            <a:r>
              <a:rPr lang="es-ES" dirty="0">
                <a:solidFill>
                  <a:schemeClr val="bg1"/>
                </a:solidFill>
                <a:latin typeface="Britannic Bold" panose="020B0903060703020204" pitchFamily="34" charset="0"/>
                <a:ea typeface="Segoe UI Black" panose="020B0A02040204020203" pitchFamily="34" charset="0"/>
              </a:rPr>
              <a:t> en el agua.</a:t>
            </a:r>
            <a:endParaRPr lang="es-ES" sz="3200" dirty="0">
              <a:solidFill>
                <a:schemeClr val="bg1"/>
              </a:solidFill>
              <a:latin typeface="Britannic Bold" panose="020B0903060703020204" pitchFamily="34" charset="0"/>
              <a:ea typeface="Segoe UI Black" panose="020B0A02040204020203" pitchFamily="34" charset="0"/>
            </a:endParaRPr>
          </a:p>
        </p:txBody>
      </p:sp>
      <p:pic>
        <p:nvPicPr>
          <p:cNvPr id="23" name="Imagen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3" name="Imagen 2"/>
          <p:cNvPicPr>
            <a:picLocks noChangeAspect="1"/>
          </p:cNvPicPr>
          <p:nvPr/>
        </p:nvPicPr>
        <p:blipFill>
          <a:blip r:embed="rId9"/>
          <a:stretch>
            <a:fillRect/>
          </a:stretch>
        </p:blipFill>
        <p:spPr>
          <a:xfrm>
            <a:off x="7033819" y="4138119"/>
            <a:ext cx="3895725" cy="1495425"/>
          </a:xfrm>
          <a:prstGeom prst="rect">
            <a:avLst/>
          </a:prstGeom>
        </p:spPr>
      </p:pic>
      <p:sp>
        <p:nvSpPr>
          <p:cNvPr id="30" name="Elipse 29"/>
          <p:cNvSpPr/>
          <p:nvPr/>
        </p:nvSpPr>
        <p:spPr>
          <a:xfrm>
            <a:off x="8331145" y="4675785"/>
            <a:ext cx="1214438" cy="450056"/>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32" name="Conector recto 31"/>
          <p:cNvCxnSpPr>
            <a:stCxn id="30" idx="4"/>
          </p:cNvCxnSpPr>
          <p:nvPr/>
        </p:nvCxnSpPr>
        <p:spPr>
          <a:xfrm>
            <a:off x="8938364" y="5125841"/>
            <a:ext cx="0" cy="603441"/>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Elipse 28"/>
          <p:cNvSpPr/>
          <p:nvPr/>
        </p:nvSpPr>
        <p:spPr>
          <a:xfrm>
            <a:off x="8051151" y="4147821"/>
            <a:ext cx="607854" cy="450056"/>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7" name="Conector recto de flecha 6"/>
          <p:cNvCxnSpPr/>
          <p:nvPr/>
        </p:nvCxnSpPr>
        <p:spPr>
          <a:xfrm flipV="1">
            <a:off x="8362830" y="3614431"/>
            <a:ext cx="666897" cy="50256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p:cNvCxnSpPr>
            <a:stCxn id="30" idx="4"/>
          </p:cNvCxnSpPr>
          <p:nvPr/>
        </p:nvCxnSpPr>
        <p:spPr>
          <a:xfrm>
            <a:off x="8938364" y="5125841"/>
            <a:ext cx="1024242" cy="88307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Text Box 16"/>
          <p:cNvSpPr txBox="1">
            <a:spLocks noChangeArrowheads="1"/>
          </p:cNvSpPr>
          <p:nvPr/>
        </p:nvSpPr>
        <p:spPr bwMode="auto">
          <a:xfrm>
            <a:off x="9029727" y="3345792"/>
            <a:ext cx="1653099" cy="553998"/>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pPr>
              <a:spcBef>
                <a:spcPts val="0"/>
              </a:spcBef>
            </a:pPr>
            <a:r>
              <a:rPr lang="es-ES" b="1" dirty="0">
                <a:solidFill>
                  <a:srgbClr val="002060"/>
                </a:solidFill>
                <a:latin typeface="Britannic Bold" panose="020B0903060703020204" pitchFamily="34" charset="0"/>
                <a:ea typeface="Segoe UI Black" panose="020B0A02040204020203" pitchFamily="34" charset="0"/>
              </a:rPr>
              <a:t>“Compresión”</a:t>
            </a:r>
            <a:r>
              <a:rPr lang="es-ES" sz="1400" b="1" dirty="0"/>
              <a:t> </a:t>
            </a:r>
          </a:p>
          <a:p>
            <a:pPr>
              <a:spcBef>
                <a:spcPts val="0"/>
              </a:spcBef>
            </a:pPr>
            <a:r>
              <a:rPr lang="es-ES" sz="1200" b="1" dirty="0"/>
              <a:t>(Mayor Amplitud)</a:t>
            </a:r>
          </a:p>
        </p:txBody>
      </p:sp>
      <p:sp>
        <p:nvSpPr>
          <p:cNvPr id="33" name="Text Box 16"/>
          <p:cNvSpPr txBox="1">
            <a:spLocks noChangeArrowheads="1"/>
          </p:cNvSpPr>
          <p:nvPr/>
        </p:nvSpPr>
        <p:spPr bwMode="auto">
          <a:xfrm>
            <a:off x="9276445" y="6036491"/>
            <a:ext cx="1653099" cy="553998"/>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pPr>
              <a:spcBef>
                <a:spcPts val="0"/>
              </a:spcBef>
            </a:pPr>
            <a:r>
              <a:rPr lang="es-ES" b="1" dirty="0">
                <a:solidFill>
                  <a:srgbClr val="002060"/>
                </a:solidFill>
                <a:latin typeface="Britannic Bold" panose="020B0903060703020204" pitchFamily="34" charset="0"/>
                <a:ea typeface="Segoe UI Black" panose="020B0A02040204020203" pitchFamily="34" charset="0"/>
              </a:rPr>
              <a:t>“Rarefacción”</a:t>
            </a:r>
            <a:r>
              <a:rPr lang="es-ES" sz="1400" b="1" dirty="0"/>
              <a:t> </a:t>
            </a:r>
          </a:p>
          <a:p>
            <a:pPr>
              <a:spcBef>
                <a:spcPts val="0"/>
              </a:spcBef>
            </a:pPr>
            <a:r>
              <a:rPr lang="es-ES" sz="1200" b="1" dirty="0"/>
              <a:t>(Menor Amplitud)</a:t>
            </a:r>
          </a:p>
        </p:txBody>
      </p:sp>
    </p:spTree>
    <p:extLst>
      <p:ext uri="{BB962C8B-B14F-4D97-AF65-F5344CB8AC3E}">
        <p14:creationId xmlns:p14="http://schemas.microsoft.com/office/powerpoint/2010/main" val="408925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barn(inVertical)">
                                      <p:cBhvr>
                                        <p:cTn id="7" dur="500"/>
                                        <p:tgtEl>
                                          <p:spTgt spid="4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barn(inVertical)">
                                      <p:cBhvr>
                                        <p:cTn id="10" dur="5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barn(inVertical)">
                                      <p:cBhvr>
                                        <p:cTn id="15" dur="500"/>
                                        <p:tgtEl>
                                          <p:spTgt spid="28"/>
                                        </p:tgtEl>
                                      </p:cBhvr>
                                    </p:animEffect>
                                  </p:childTnLst>
                                </p:cTn>
                              </p:par>
                              <p:par>
                                <p:cTn id="16" presetID="16" presetClass="entr" presetSubtype="21"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inVertical)">
                                      <p:cBhvr>
                                        <p:cTn id="18" dur="500"/>
                                        <p:tgtEl>
                                          <p:spTgt spid="24"/>
                                        </p:tgtEl>
                                      </p:cBhvr>
                                    </p:animEffect>
                                  </p:childTnLst>
                                </p:cTn>
                              </p:par>
                              <p:par>
                                <p:cTn id="19" presetID="16" presetClass="entr" presetSubtype="21"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par>
                                <p:cTn id="25" presetID="16" presetClass="entr" presetSubtype="2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barn(inVertical)">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barn(inVertical)">
                                      <p:cBhvr>
                                        <p:cTn id="35" dur="500"/>
                                        <p:tgtEl>
                                          <p:spTgt spid="37"/>
                                        </p:tgtEl>
                                      </p:cBhvr>
                                    </p:animEffect>
                                  </p:childTnLst>
                                </p:cTn>
                              </p:par>
                              <p:par>
                                <p:cTn id="36" presetID="16" presetClass="entr" presetSubtype="21"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inVertical)">
                                      <p:cBhvr>
                                        <p:cTn id="38" dur="500"/>
                                        <p:tgtEl>
                                          <p:spTgt spid="35"/>
                                        </p:tgtEl>
                                      </p:cBhvr>
                                    </p:animEffect>
                                  </p:childTnLst>
                                </p:cTn>
                              </p:par>
                              <p:par>
                                <p:cTn id="39" presetID="16" presetClass="entr" presetSubtype="21" fill="hold"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barn(inVertical)">
                                      <p:cBhvr>
                                        <p:cTn id="41" dur="500"/>
                                        <p:tgtEl>
                                          <p:spTgt spid="32"/>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barn(inVertical)">
                                      <p:cBhvr>
                                        <p:cTn id="44" dur="500"/>
                                        <p:tgtEl>
                                          <p:spTgt spid="30"/>
                                        </p:tgtEl>
                                      </p:cBhvr>
                                    </p:animEffect>
                                  </p:childTnLst>
                                </p:cTn>
                              </p:par>
                              <p:par>
                                <p:cTn id="45" presetID="16" presetClass="entr" presetSubtype="21"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inVertical)">
                                      <p:cBhvr>
                                        <p:cTn id="47" dur="500"/>
                                        <p:tgtEl>
                                          <p:spTgt spid="12"/>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barn(inVertical)">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30" grpId="0" animBg="1"/>
      <p:bldP spid="29" grpId="0" animBg="1"/>
      <p:bldP spid="31"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347855"/>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0" name="Imagen 9"/>
          <p:cNvPicPr>
            <a:picLocks noChangeAspect="1"/>
          </p:cNvPicPr>
          <p:nvPr/>
        </p:nvPicPr>
        <p:blipFill>
          <a:blip r:embed="rId4"/>
          <a:stretch>
            <a:fillRect/>
          </a:stretch>
        </p:blipFill>
        <p:spPr>
          <a:xfrm>
            <a:off x="264921" y="2709533"/>
            <a:ext cx="4579715" cy="2572435"/>
          </a:xfrm>
          <a:prstGeom prst="rect">
            <a:avLst/>
          </a:prstGeom>
          <a:ln w="88900" cap="sq" cmpd="thickThin">
            <a:solidFill>
              <a:srgbClr val="000000"/>
            </a:solidFill>
            <a:prstDash val="solid"/>
            <a:miter lim="800000"/>
          </a:ln>
          <a:effectLst>
            <a:innerShdw blurRad="76200">
              <a:srgbClr val="000000"/>
            </a:innerShdw>
          </a:effectLst>
        </p:spPr>
      </p:pic>
      <p:pic>
        <p:nvPicPr>
          <p:cNvPr id="21" name="Imagen 20"/>
          <p:cNvPicPr>
            <a:picLocks noChangeAspect="1"/>
          </p:cNvPicPr>
          <p:nvPr/>
        </p:nvPicPr>
        <p:blipFill>
          <a:blip r:embed="rId5"/>
          <a:stretch>
            <a:fillRect/>
          </a:stretch>
        </p:blipFill>
        <p:spPr>
          <a:xfrm>
            <a:off x="5332148" y="1406074"/>
            <a:ext cx="6726502" cy="5330482"/>
          </a:xfrm>
          <a:prstGeom prst="rect">
            <a:avLst/>
          </a:prstGeom>
        </p:spPr>
      </p:pic>
      <p:pic>
        <p:nvPicPr>
          <p:cNvPr id="19" name="Imagen 18"/>
          <p:cNvPicPr>
            <a:picLocks noChangeAspect="1"/>
          </p:cNvPicPr>
          <p:nvPr/>
        </p:nvPicPr>
        <p:blipFill>
          <a:blip r:embed="rId6"/>
          <a:stretch>
            <a:fillRect/>
          </a:stretch>
        </p:blipFill>
        <p:spPr>
          <a:xfrm>
            <a:off x="5835373" y="338243"/>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309202"/>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24" name="Rectangle 104"/>
          <p:cNvSpPr/>
          <p:nvPr/>
        </p:nvSpPr>
        <p:spPr>
          <a:xfrm>
            <a:off x="5550694" y="1673255"/>
            <a:ext cx="6343650" cy="2027844"/>
          </a:xfrm>
          <a:prstGeom prst="rect">
            <a:avLst/>
          </a:prstGeom>
          <a:solidFill>
            <a:schemeClr val="bg1">
              <a:lumMod val="6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26" name="CuadroTexto 25"/>
          <p:cNvSpPr txBox="1"/>
          <p:nvPr/>
        </p:nvSpPr>
        <p:spPr>
          <a:xfrm>
            <a:off x="5622131" y="1832370"/>
            <a:ext cx="6193632" cy="1569660"/>
          </a:xfrm>
          <a:prstGeom prst="rect">
            <a:avLst/>
          </a:prstGeom>
          <a:noFill/>
          <a:ln>
            <a:noFill/>
          </a:ln>
        </p:spPr>
        <p:txBody>
          <a:bodyPr wrap="square" rtlCol="0">
            <a:spAutoFit/>
          </a:bodyPr>
          <a:lstStyle/>
          <a:p>
            <a:pPr algn="just"/>
            <a:r>
              <a:rPr lang="es-ES_tradnl" b="1" dirty="0">
                <a:solidFill>
                  <a:schemeClr val="bg1"/>
                </a:solidFill>
              </a:rPr>
              <a:t>Las ondas acústicas se propagan en forma longitudinal y su velocidad de propagación varia según la </a:t>
            </a:r>
            <a:r>
              <a:rPr lang="es-ES_tradnl" sz="2400" b="1" dirty="0">
                <a:solidFill>
                  <a:schemeClr val="accent4">
                    <a:lumMod val="60000"/>
                    <a:lumOff val="40000"/>
                  </a:schemeClr>
                </a:solidFill>
                <a:latin typeface="Britannic Bold" panose="020B0903060703020204" pitchFamily="34" charset="0"/>
                <a:ea typeface="Segoe UI Black" panose="020B0A02040204020203" pitchFamily="34" charset="0"/>
              </a:rPr>
              <a:t>Elasticidad</a:t>
            </a:r>
            <a:r>
              <a:rPr lang="es-ES_tradnl" sz="1400" b="1" dirty="0">
                <a:solidFill>
                  <a:srgbClr val="0070C0"/>
                </a:solidFill>
              </a:rPr>
              <a:t> </a:t>
            </a:r>
            <a:r>
              <a:rPr lang="es-ES_tradnl" b="1" dirty="0">
                <a:solidFill>
                  <a:schemeClr val="bg1"/>
                </a:solidFill>
              </a:rPr>
              <a:t>del medio en que se desplazan. Una onda acústica permite trasladar potencia mecánicamente en su medio de propagación.</a:t>
            </a:r>
          </a:p>
        </p:txBody>
      </p:sp>
      <p:sp>
        <p:nvSpPr>
          <p:cNvPr id="29" name="Rectangle 104"/>
          <p:cNvSpPr/>
          <p:nvPr/>
        </p:nvSpPr>
        <p:spPr>
          <a:xfrm>
            <a:off x="5562801" y="3947568"/>
            <a:ext cx="6331543" cy="1577824"/>
          </a:xfrm>
          <a:prstGeom prst="rect">
            <a:avLst/>
          </a:prstGeom>
          <a:solidFill>
            <a:schemeClr val="bg1">
              <a:lumMod val="6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30" name="CuadroTexto 29"/>
          <p:cNvSpPr txBox="1"/>
          <p:nvPr/>
        </p:nvSpPr>
        <p:spPr>
          <a:xfrm>
            <a:off x="5622131" y="3995750"/>
            <a:ext cx="6193632" cy="1015663"/>
          </a:xfrm>
          <a:prstGeom prst="rect">
            <a:avLst/>
          </a:prstGeom>
          <a:noFill/>
          <a:ln>
            <a:noFill/>
          </a:ln>
        </p:spPr>
        <p:txBody>
          <a:bodyPr wrap="square" rtlCol="0">
            <a:spAutoFit/>
          </a:bodyPr>
          <a:lstStyle/>
          <a:p>
            <a:pPr algn="just"/>
            <a:r>
              <a:rPr lang="es-ES_tradnl" b="1" dirty="0">
                <a:solidFill>
                  <a:schemeClr val="bg1"/>
                </a:solidFill>
              </a:rPr>
              <a:t>La </a:t>
            </a:r>
            <a:r>
              <a:rPr lang="es-ES_tradnl" sz="2400" b="1" dirty="0">
                <a:solidFill>
                  <a:schemeClr val="accent4">
                    <a:lumMod val="60000"/>
                    <a:lumOff val="40000"/>
                  </a:schemeClr>
                </a:solidFill>
                <a:latin typeface="Britannic Bold" panose="020B0903060703020204" pitchFamily="34" charset="0"/>
                <a:ea typeface="Segoe UI Black" panose="020B0A02040204020203" pitchFamily="34" charset="0"/>
              </a:rPr>
              <a:t>Elasticidad </a:t>
            </a:r>
            <a:r>
              <a:rPr lang="es-ES_tradnl" b="1" dirty="0">
                <a:solidFill>
                  <a:schemeClr val="bg1"/>
                </a:solidFill>
              </a:rPr>
              <a:t>del medio de propagación se define como la capacidad de éste para resistir la deformación al aplicarle una fuerza o presión  y recobrar su forma original al pasar ésta.</a:t>
            </a:r>
          </a:p>
        </p:txBody>
      </p:sp>
      <p:grpSp>
        <p:nvGrpSpPr>
          <p:cNvPr id="22" name="Grupo 21"/>
          <p:cNvGrpSpPr/>
          <p:nvPr/>
        </p:nvGrpSpPr>
        <p:grpSpPr>
          <a:xfrm>
            <a:off x="5550692" y="5715002"/>
            <a:ext cx="6343651" cy="828675"/>
            <a:chOff x="3765212" y="8972762"/>
            <a:chExt cx="3935220" cy="2610785"/>
          </a:xfrm>
        </p:grpSpPr>
        <p:pic>
          <p:nvPicPr>
            <p:cNvPr id="25" name="Imagen 24"/>
            <p:cNvPicPr>
              <a:picLocks noChangeAspect="1"/>
            </p:cNvPicPr>
            <p:nvPr/>
          </p:nvPicPr>
          <p:blipFill>
            <a:blip r:embed="rId7"/>
            <a:stretch>
              <a:fillRect/>
            </a:stretch>
          </p:blipFill>
          <p:spPr>
            <a:xfrm>
              <a:off x="3765212" y="8972762"/>
              <a:ext cx="3935220" cy="2610785"/>
            </a:xfrm>
            <a:prstGeom prst="rect">
              <a:avLst/>
            </a:prstGeom>
            <a:ln>
              <a:solidFill>
                <a:schemeClr val="tx1"/>
              </a:solidFill>
            </a:ln>
          </p:spPr>
        </p:pic>
        <p:sp>
          <p:nvSpPr>
            <p:cNvPr id="27" name="Rectángulo 26"/>
            <p:cNvSpPr/>
            <p:nvPr/>
          </p:nvSpPr>
          <p:spPr>
            <a:xfrm>
              <a:off x="3772723" y="8996979"/>
              <a:ext cx="3836401" cy="2549121"/>
            </a:xfrm>
            <a:prstGeom prst="rect">
              <a:avLst/>
            </a:prstGeom>
          </p:spPr>
          <p:txBody>
            <a:bodyPr wrap="square">
              <a:spAutoFit/>
            </a:bodyPr>
            <a:lstStyle/>
            <a:p>
              <a:pPr algn="ctr"/>
              <a:r>
                <a:rPr lang="es-ES_tradnl" sz="1600" dirty="0">
                  <a:latin typeface="Britannic Bold" panose="020B0903060703020204" pitchFamily="34" charset="0"/>
                  <a:ea typeface="Segoe UI Black" panose="020B0A02040204020203" pitchFamily="34" charset="0"/>
                </a:rPr>
                <a:t>A mayor </a:t>
              </a:r>
              <a:r>
                <a:rPr lang="es-ES_tradnl" b="1" dirty="0">
                  <a:solidFill>
                    <a:srgbClr val="C00000"/>
                  </a:solidFill>
                  <a:latin typeface="Britannic Bold" panose="020B0903060703020204" pitchFamily="34" charset="0"/>
                  <a:ea typeface="Segoe UI Black" panose="020B0A02040204020203" pitchFamily="34" charset="0"/>
                </a:rPr>
                <a:t>ELASTICIDAD</a:t>
              </a:r>
              <a:r>
                <a:rPr lang="es-ES_tradnl" sz="1600" dirty="0">
                  <a:latin typeface="Britannic Bold" panose="020B0903060703020204" pitchFamily="34" charset="0"/>
                  <a:ea typeface="Segoe UI Black" panose="020B0A02040204020203" pitchFamily="34" charset="0"/>
                </a:rPr>
                <a:t>, mayor velocidad de la onda de sonido</a:t>
              </a:r>
            </a:p>
            <a:p>
              <a:pPr algn="ctr"/>
              <a:endParaRPr lang="es-ES_tradnl" sz="900" dirty="0">
                <a:latin typeface="Britannic Bold" panose="020B0903060703020204" pitchFamily="34" charset="0"/>
                <a:ea typeface="Segoe UI Black" panose="020B0A02040204020203" pitchFamily="34" charset="0"/>
              </a:endParaRPr>
            </a:p>
            <a:p>
              <a:pPr algn="ctr"/>
              <a:r>
                <a:rPr lang="es-ES_tradnl" sz="1600" dirty="0">
                  <a:latin typeface="Britannic Bold" panose="020B0903060703020204" pitchFamily="34" charset="0"/>
                  <a:ea typeface="Segoe UI Black" panose="020B0A02040204020203" pitchFamily="34" charset="0"/>
                </a:rPr>
                <a:t>El agua de mar es 4 veces más elástica que el aire</a:t>
              </a:r>
            </a:p>
            <a:p>
              <a:pPr algn="ctr"/>
              <a:endParaRPr lang="es-CL" sz="1200" dirty="0"/>
            </a:p>
          </p:txBody>
        </p:sp>
      </p:grpSp>
      <p:pic>
        <p:nvPicPr>
          <p:cNvPr id="17" name="Imagen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10017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barn(inVertical)">
                                      <p:cBhvr>
                                        <p:cTn id="15" dur="500"/>
                                        <p:tgtEl>
                                          <p:spTgt spid="3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barn(inVertical)">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455010"/>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9" name="Imagen 18"/>
          <p:cNvPicPr>
            <a:picLocks noChangeAspect="1"/>
          </p:cNvPicPr>
          <p:nvPr/>
        </p:nvPicPr>
        <p:blipFill>
          <a:blip r:embed="rId4"/>
          <a:stretch>
            <a:fillRect/>
          </a:stretch>
        </p:blipFill>
        <p:spPr>
          <a:xfrm>
            <a:off x="5835373" y="445398"/>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416357"/>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28" name="Rectangle 5"/>
          <p:cNvSpPr/>
          <p:nvPr/>
        </p:nvSpPr>
        <p:spPr>
          <a:xfrm>
            <a:off x="264921" y="4076488"/>
            <a:ext cx="3728435" cy="2638641"/>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a:p>
            <a:pPr algn="ctr"/>
            <a:r>
              <a:rPr lang="en-US" sz="2400" dirty="0">
                <a:solidFill>
                  <a:prstClr val="white"/>
                </a:solidFill>
                <a:latin typeface="Calibri"/>
              </a:rPr>
              <a:t>TEMPERATURA</a:t>
            </a:r>
          </a:p>
          <a:p>
            <a:pPr algn="ctr"/>
            <a:endParaRPr lang="en-US" dirty="0">
              <a:solidFill>
                <a:prstClr val="white"/>
              </a:solidFill>
              <a:latin typeface="Calibri"/>
            </a:endParaRPr>
          </a:p>
          <a:p>
            <a:pPr algn="ctr"/>
            <a:r>
              <a:rPr lang="en-US" sz="2000" dirty="0">
                <a:solidFill>
                  <a:prstClr val="white"/>
                </a:solidFill>
                <a:latin typeface="Calibri"/>
                <a:cs typeface="Calibri" panose="020F0502020204030204" pitchFamily="34" charset="0"/>
              </a:rPr>
              <a:t>+ 1 °C Aumenta la velocifdad en 3 m/s. Este es el factor de mayor importancia y es el único que se mide (XBT) </a:t>
            </a:r>
            <a:r>
              <a:rPr lang="en-US" sz="2000" dirty="0">
                <a:solidFill>
                  <a:prstClr val="white"/>
                </a:solidFill>
                <a:latin typeface="Calibri"/>
              </a:rPr>
              <a:t> </a:t>
            </a:r>
          </a:p>
        </p:txBody>
      </p:sp>
      <p:sp>
        <p:nvSpPr>
          <p:cNvPr id="31" name="Rectangle 5"/>
          <p:cNvSpPr/>
          <p:nvPr/>
        </p:nvSpPr>
        <p:spPr>
          <a:xfrm>
            <a:off x="4132666" y="4176500"/>
            <a:ext cx="3728435" cy="2538629"/>
          </a:xfrm>
          <a:prstGeom prst="rect">
            <a:avLst/>
          </a:prstGeom>
          <a:solidFill>
            <a:schemeClr val="accent6">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a:endParaRPr>
          </a:p>
          <a:p>
            <a:pPr algn="ctr"/>
            <a:endParaRPr lang="en-US" dirty="0">
              <a:solidFill>
                <a:prstClr val="white"/>
              </a:solidFill>
              <a:latin typeface="Calibri"/>
            </a:endParaRPr>
          </a:p>
          <a:p>
            <a:pPr algn="ctr"/>
            <a:endParaRPr lang="en-US" dirty="0">
              <a:solidFill>
                <a:prstClr val="white"/>
              </a:solidFill>
              <a:latin typeface="Calibri"/>
            </a:endParaRPr>
          </a:p>
          <a:p>
            <a:pPr algn="ctr"/>
            <a:endParaRPr lang="en-US" dirty="0">
              <a:solidFill>
                <a:prstClr val="white"/>
              </a:solidFill>
              <a:latin typeface="Calibri"/>
            </a:endParaRPr>
          </a:p>
          <a:p>
            <a:pPr algn="ctr"/>
            <a:r>
              <a:rPr lang="en-US" sz="2400" dirty="0">
                <a:solidFill>
                  <a:prstClr val="white"/>
                </a:solidFill>
                <a:latin typeface="Calibri"/>
              </a:rPr>
              <a:t>PRESIÓN</a:t>
            </a:r>
          </a:p>
          <a:p>
            <a:pPr algn="ctr"/>
            <a:endParaRPr lang="en-US" dirty="0">
              <a:solidFill>
                <a:prstClr val="white"/>
              </a:solidFill>
              <a:latin typeface="Calibri"/>
            </a:endParaRPr>
          </a:p>
          <a:p>
            <a:pPr algn="ctr"/>
            <a:r>
              <a:rPr lang="en-US" sz="2000" dirty="0">
                <a:solidFill>
                  <a:prstClr val="white"/>
                </a:solidFill>
                <a:latin typeface="Calibri"/>
              </a:rPr>
              <a:t>100 mts. de profundidad aumenta la </a:t>
            </a:r>
            <a:r>
              <a:rPr lang="en-US" sz="2000" dirty="0" err="1">
                <a:solidFill>
                  <a:prstClr val="white"/>
                </a:solidFill>
                <a:latin typeface="Calibri"/>
              </a:rPr>
              <a:t>velocidad</a:t>
            </a:r>
            <a:r>
              <a:rPr lang="en-US" sz="2000" dirty="0">
                <a:solidFill>
                  <a:prstClr val="white"/>
                </a:solidFill>
                <a:latin typeface="Calibri"/>
              </a:rPr>
              <a:t> en 1.7 m/s.</a:t>
            </a:r>
          </a:p>
        </p:txBody>
      </p:sp>
      <p:sp>
        <p:nvSpPr>
          <p:cNvPr id="32" name="Rectangle 5"/>
          <p:cNvSpPr/>
          <p:nvPr/>
        </p:nvSpPr>
        <p:spPr>
          <a:xfrm>
            <a:off x="7953029" y="4176500"/>
            <a:ext cx="3728435" cy="2538629"/>
          </a:xfrm>
          <a:prstGeom prst="rect">
            <a:avLst/>
          </a:prstGeom>
          <a:solidFill>
            <a:schemeClr val="bg2">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Calibri"/>
            </a:endParaRPr>
          </a:p>
          <a:p>
            <a:pPr algn="ctr"/>
            <a:endParaRPr lang="en-US" dirty="0">
              <a:solidFill>
                <a:schemeClr val="tx1"/>
              </a:solidFill>
              <a:latin typeface="Calibri"/>
            </a:endParaRPr>
          </a:p>
          <a:p>
            <a:pPr algn="ctr"/>
            <a:r>
              <a:rPr lang="en-US" sz="2400" dirty="0">
                <a:solidFill>
                  <a:schemeClr val="tx1"/>
                </a:solidFill>
                <a:latin typeface="Calibri"/>
              </a:rPr>
              <a:t>SALINIDAD</a:t>
            </a:r>
          </a:p>
          <a:p>
            <a:pPr algn="ctr"/>
            <a:endParaRPr lang="en-US" dirty="0">
              <a:solidFill>
                <a:schemeClr val="tx1"/>
              </a:solidFill>
              <a:latin typeface="Calibri"/>
            </a:endParaRPr>
          </a:p>
          <a:p>
            <a:pPr algn="ctr"/>
            <a:r>
              <a:rPr lang="en-US" sz="2000" dirty="0">
                <a:solidFill>
                  <a:schemeClr val="tx1"/>
                </a:solidFill>
                <a:latin typeface="Calibri"/>
              </a:rPr>
              <a:t>1 parte por mil /ppm) de salinidad aumenta la </a:t>
            </a:r>
            <a:r>
              <a:rPr lang="en-US" sz="2000" dirty="0" err="1">
                <a:solidFill>
                  <a:schemeClr val="tx1"/>
                </a:solidFill>
                <a:latin typeface="Calibri"/>
              </a:rPr>
              <a:t>velocidad</a:t>
            </a:r>
            <a:r>
              <a:rPr lang="en-US" sz="2000" dirty="0">
                <a:solidFill>
                  <a:schemeClr val="tx1"/>
                </a:solidFill>
                <a:latin typeface="Calibri"/>
              </a:rPr>
              <a:t> en 1.3 m/s.</a:t>
            </a:r>
          </a:p>
        </p:txBody>
      </p:sp>
      <p:pic>
        <p:nvPicPr>
          <p:cNvPr id="14" name="Imagen 13"/>
          <p:cNvPicPr>
            <a:picLocks noChangeAspect="1"/>
          </p:cNvPicPr>
          <p:nvPr/>
        </p:nvPicPr>
        <p:blipFill>
          <a:blip r:embed="rId5"/>
          <a:stretch>
            <a:fillRect/>
          </a:stretch>
        </p:blipFill>
        <p:spPr>
          <a:xfrm>
            <a:off x="5259450" y="3300602"/>
            <a:ext cx="1262805" cy="1815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a:stretch>
            <a:fillRect/>
          </a:stretch>
        </p:blipFill>
        <p:spPr>
          <a:xfrm>
            <a:off x="1219310" y="3405161"/>
            <a:ext cx="1819656" cy="1174123"/>
          </a:xfrm>
          <a:prstGeom prst="rect">
            <a:avLst/>
          </a:prstGeom>
        </p:spPr>
      </p:pic>
      <p:pic>
        <p:nvPicPr>
          <p:cNvPr id="16" name="Imagen 15"/>
          <p:cNvPicPr>
            <a:picLocks noChangeAspect="1"/>
          </p:cNvPicPr>
          <p:nvPr/>
        </p:nvPicPr>
        <p:blipFill>
          <a:blip r:embed="rId7"/>
          <a:stretch>
            <a:fillRect/>
          </a:stretch>
        </p:blipFill>
        <p:spPr>
          <a:xfrm>
            <a:off x="8846671" y="3333316"/>
            <a:ext cx="1941149" cy="1400626"/>
          </a:xfrm>
          <a:prstGeom prst="rect">
            <a:avLst/>
          </a:prstGeom>
          <a:ln w="88900" cap="sq" cmpd="thickThin">
            <a:solidFill>
              <a:srgbClr val="000000"/>
            </a:solidFill>
            <a:prstDash val="solid"/>
            <a:miter lim="800000"/>
          </a:ln>
          <a:effectLst>
            <a:innerShdw blurRad="76200">
              <a:srgbClr val="000000"/>
            </a:innerShdw>
          </a:effectLst>
        </p:spPr>
      </p:pic>
      <p:pic>
        <p:nvPicPr>
          <p:cNvPr id="17" name="Imagen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788476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9" name="Imagen 8"/>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8"/>
          <p:cNvSpPr txBox="1"/>
          <p:nvPr/>
        </p:nvSpPr>
        <p:spPr>
          <a:xfrm>
            <a:off x="4243388" y="455010"/>
            <a:ext cx="1868090"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ONDAS</a:t>
            </a:r>
          </a:p>
        </p:txBody>
      </p:sp>
      <p:pic>
        <p:nvPicPr>
          <p:cNvPr id="19" name="Imagen 18"/>
          <p:cNvPicPr>
            <a:picLocks noChangeAspect="1"/>
          </p:cNvPicPr>
          <p:nvPr/>
        </p:nvPicPr>
        <p:blipFill>
          <a:blip r:embed="rId4"/>
          <a:stretch>
            <a:fillRect/>
          </a:stretch>
        </p:blipFill>
        <p:spPr>
          <a:xfrm>
            <a:off x="5835373" y="445398"/>
            <a:ext cx="2139088"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5890853" y="416357"/>
            <a:ext cx="2062176"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ACÚSTICAS</a:t>
            </a:r>
            <a:endParaRPr lang="en-US" sz="3200" b="1" dirty="0">
              <a:solidFill>
                <a:schemeClr val="bg1"/>
              </a:solidFill>
              <a:latin typeface="Britannic Bold" panose="020B0903060703020204" pitchFamily="34" charset="0"/>
              <a:ea typeface="Segoe UI Black" panose="020B0A02040204020203" pitchFamily="34" charset="0"/>
            </a:endParaRPr>
          </a:p>
        </p:txBody>
      </p:sp>
      <p:grpSp>
        <p:nvGrpSpPr>
          <p:cNvPr id="18" name="Grupo 17"/>
          <p:cNvGrpSpPr/>
          <p:nvPr/>
        </p:nvGrpSpPr>
        <p:grpSpPr>
          <a:xfrm>
            <a:off x="1484475" y="1544239"/>
            <a:ext cx="9220200" cy="1944360"/>
            <a:chOff x="89209" y="885836"/>
            <a:chExt cx="4787590" cy="5648167"/>
          </a:xfrm>
          <a:solidFill>
            <a:srgbClr val="002060">
              <a:alpha val="50000"/>
            </a:srgbClr>
          </a:solidFill>
        </p:grpSpPr>
        <p:pic>
          <p:nvPicPr>
            <p:cNvPr id="21" name="Picture 2"/>
            <p:cNvPicPr>
              <a:picLocks noChangeAspect="1" noChangeArrowheads="1"/>
            </p:cNvPicPr>
            <p:nvPr/>
          </p:nvPicPr>
          <p:blipFill>
            <a:blip r:embed="rId5" cstate="print">
              <a:lum contrast="-31000"/>
              <a:extLst>
                <a:ext uri="{BEBA8EAE-BF5A-486C-A8C5-ECC9F3942E4B}">
                  <a14:imgProps xmlns:a14="http://schemas.microsoft.com/office/drawing/2010/main">
                    <a14:imgLayer r:embed="rId6">
                      <a14:imgEffect>
                        <a14:artisticGlowEdges/>
                      </a14:imgEffect>
                    </a14:imgLayer>
                  </a14:imgProps>
                </a:ext>
              </a:extLst>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22"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CuadroTexto 23"/>
          <p:cNvSpPr txBox="1"/>
          <p:nvPr/>
        </p:nvSpPr>
        <p:spPr>
          <a:xfrm>
            <a:off x="1711090" y="1698986"/>
            <a:ext cx="8800775" cy="1569660"/>
          </a:xfrm>
          <a:prstGeom prst="rect">
            <a:avLst/>
          </a:prstGeom>
          <a:noFill/>
        </p:spPr>
        <p:txBody>
          <a:bodyPr wrap="square" rtlCol="0">
            <a:spAutoFit/>
          </a:bodyPr>
          <a:lstStyle/>
          <a:p>
            <a:pPr algn="just"/>
            <a:r>
              <a:rPr lang="es-ES" dirty="0">
                <a:solidFill>
                  <a:schemeClr val="bg1"/>
                </a:solidFill>
              </a:rPr>
              <a:t>La </a:t>
            </a:r>
            <a:r>
              <a:rPr lang="es-ES" sz="2400" b="1" dirty="0">
                <a:solidFill>
                  <a:schemeClr val="bg1"/>
                </a:solidFill>
                <a:latin typeface="Britannic Bold" panose="020B0903060703020204" pitchFamily="34" charset="0"/>
                <a:ea typeface="Segoe UI Black" panose="020B0A02040204020203" pitchFamily="34" charset="0"/>
              </a:rPr>
              <a:t>VELOCIDAD DE PROPAGACION </a:t>
            </a:r>
            <a:r>
              <a:rPr lang="es-ES" dirty="0">
                <a:solidFill>
                  <a:schemeClr val="bg1"/>
                </a:solidFill>
              </a:rPr>
              <a:t>es el principal factor para determinar la dirección que tomará una Onda Acústica en el mar.</a:t>
            </a:r>
          </a:p>
          <a:p>
            <a:pPr algn="just"/>
            <a:endParaRPr lang="es-ES" dirty="0">
              <a:solidFill>
                <a:schemeClr val="bg1"/>
              </a:solidFill>
            </a:endParaRPr>
          </a:p>
          <a:p>
            <a:pPr algn="just"/>
            <a:r>
              <a:rPr lang="es-ES" dirty="0">
                <a:solidFill>
                  <a:schemeClr val="bg1"/>
                </a:solidFill>
              </a:rPr>
              <a:t>Esta Onda Acústica </a:t>
            </a:r>
            <a:r>
              <a:rPr lang="es-ES" i="1" u="sng" dirty="0">
                <a:solidFill>
                  <a:schemeClr val="bg1"/>
                </a:solidFill>
              </a:rPr>
              <a:t>siempre</a:t>
            </a:r>
            <a:r>
              <a:rPr lang="es-ES" dirty="0">
                <a:solidFill>
                  <a:schemeClr val="bg1"/>
                </a:solidFill>
              </a:rPr>
              <a:t> se dirige hacia las zonas en que hay menor velocidad de propagación.</a:t>
            </a:r>
          </a:p>
        </p:txBody>
      </p:sp>
      <p:sp>
        <p:nvSpPr>
          <p:cNvPr id="25" name="TextBox 8"/>
          <p:cNvSpPr txBox="1"/>
          <p:nvPr/>
        </p:nvSpPr>
        <p:spPr>
          <a:xfrm>
            <a:off x="845947" y="4355317"/>
            <a:ext cx="3068828" cy="1692771"/>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La</a:t>
            </a:r>
            <a:r>
              <a:rPr lang="en-US" sz="2400" b="1" dirty="0">
                <a:solidFill>
                  <a:srgbClr val="0070C0"/>
                </a:solidFill>
                <a:latin typeface="Britannic Bold" panose="020B0903060703020204" pitchFamily="34" charset="0"/>
                <a:ea typeface="Segoe UI Black" panose="020B0A02040204020203" pitchFamily="34" charset="0"/>
              </a:rPr>
              <a:t> </a:t>
            </a:r>
            <a:r>
              <a:rPr lang="en-US" sz="2800" b="1" dirty="0">
                <a:solidFill>
                  <a:srgbClr val="C00000"/>
                </a:solidFill>
                <a:latin typeface="Britannic Bold" panose="020B0903060703020204" pitchFamily="34" charset="0"/>
                <a:ea typeface="Segoe UI Black" panose="020B0A02040204020203" pitchFamily="34" charset="0"/>
              </a:rPr>
              <a:t>VELOCIDAD DE PROPAGACIÓN </a:t>
            </a:r>
            <a:r>
              <a:rPr lang="en-US" sz="2400" b="1" dirty="0">
                <a:solidFill>
                  <a:srgbClr val="002060"/>
                </a:solidFill>
                <a:latin typeface="Britannic Bold" panose="020B0903060703020204" pitchFamily="34" charset="0"/>
                <a:ea typeface="Segoe UI Black" panose="020B0A02040204020203" pitchFamily="34" charset="0"/>
              </a:rPr>
              <a:t>depende de 3 factores:</a:t>
            </a:r>
            <a:endParaRPr lang="en-US" sz="3200" b="1" dirty="0">
              <a:solidFill>
                <a:srgbClr val="002060"/>
              </a:solidFill>
              <a:latin typeface="Britannic Bold" panose="020B0903060703020204" pitchFamily="34" charset="0"/>
              <a:ea typeface="Segoe UI Black" panose="020B0A02040204020203" pitchFamily="34" charset="0"/>
            </a:endParaRPr>
          </a:p>
        </p:txBody>
      </p:sp>
      <p:pic>
        <p:nvPicPr>
          <p:cNvPr id="2" name="Imagen 1"/>
          <p:cNvPicPr>
            <a:picLocks noChangeAspect="1"/>
          </p:cNvPicPr>
          <p:nvPr/>
        </p:nvPicPr>
        <p:blipFill rotWithShape="1">
          <a:blip r:embed="rId7"/>
          <a:srcRect l="1818"/>
          <a:stretch/>
        </p:blipFill>
        <p:spPr>
          <a:xfrm>
            <a:off x="4570734" y="4027340"/>
            <a:ext cx="6807454" cy="2169968"/>
          </a:xfrm>
          <a:prstGeom prst="rect">
            <a:avLst/>
          </a:prstGeom>
        </p:spPr>
      </p:pic>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2437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arn(inVertical)">
                                      <p:cBhvr>
                                        <p:cTn id="15" dur="500"/>
                                        <p:tgtEl>
                                          <p:spTgt spid="25"/>
                                        </p:tgtEl>
                                      </p:cBhvr>
                                    </p:animEffect>
                                  </p:childTnLst>
                                </p:cTn>
                              </p:par>
                              <p:par>
                                <p:cTn id="16" presetID="16" presetClass="entr" presetSubtype="2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4712" y="0"/>
            <a:ext cx="12193532" cy="6858000"/>
          </a:xfrm>
          <a:prstGeom prst="rect">
            <a:avLst/>
          </a:prstGeom>
          <a:ln>
            <a:noFill/>
          </a:ln>
        </p:spPr>
      </p:pic>
      <p:pic>
        <p:nvPicPr>
          <p:cNvPr id="2" name="Imagen 1"/>
          <p:cNvPicPr>
            <a:picLocks noChangeAspect="1"/>
          </p:cNvPicPr>
          <p:nvPr/>
        </p:nvPicPr>
        <p:blipFill>
          <a:blip r:embed="rId3"/>
          <a:stretch>
            <a:fillRect/>
          </a:stretch>
        </p:blipFill>
        <p:spPr>
          <a:xfrm>
            <a:off x="-1190" y="1"/>
            <a:ext cx="12208244" cy="6858000"/>
          </a:xfrm>
          <a:prstGeom prst="rect">
            <a:avLst/>
          </a:prstGeom>
        </p:spPr>
      </p:pic>
      <p:sp>
        <p:nvSpPr>
          <p:cNvPr id="16" name="TextBox 8"/>
          <p:cNvSpPr txBox="1"/>
          <p:nvPr/>
        </p:nvSpPr>
        <p:spPr>
          <a:xfrm>
            <a:off x="6554174" y="686784"/>
            <a:ext cx="4947263" cy="523220"/>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Tipos de </a:t>
            </a:r>
            <a:r>
              <a:rPr lang="en-US" sz="2800" b="1" dirty="0">
                <a:solidFill>
                  <a:srgbClr val="FFC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chemeClr val="bg1"/>
                </a:solidFill>
                <a:latin typeface="Britannic Bold" panose="020B0903060703020204" pitchFamily="34" charset="0"/>
                <a:ea typeface="Segoe UI Black" panose="020B0A02040204020203" pitchFamily="34" charset="0"/>
              </a:rPr>
              <a:t>en el Mar</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6" name="TextBox 8"/>
          <p:cNvSpPr txBox="1"/>
          <p:nvPr/>
        </p:nvSpPr>
        <p:spPr>
          <a:xfrm>
            <a:off x="1498781" y="5539771"/>
            <a:ext cx="325895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Ruido Propio</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7" name="TextBox 8"/>
          <p:cNvSpPr txBox="1"/>
          <p:nvPr/>
        </p:nvSpPr>
        <p:spPr>
          <a:xfrm>
            <a:off x="8030550" y="5539771"/>
            <a:ext cx="3258958" cy="461665"/>
          </a:xfrm>
          <a:prstGeom prst="rect">
            <a:avLst/>
          </a:prstGeom>
          <a:noFill/>
        </p:spPr>
        <p:txBody>
          <a:bodyPr wrap="square" rtlCol="0">
            <a:spAutoFit/>
          </a:bodyPr>
          <a:lstStyle/>
          <a:p>
            <a:pPr algn="ctr"/>
            <a:r>
              <a:rPr lang="en-US" sz="2400" b="1" dirty="0">
                <a:solidFill>
                  <a:schemeClr val="bg1"/>
                </a:solidFill>
                <a:latin typeface="Britannic Bold" panose="020B0903060703020204" pitchFamily="34" charset="0"/>
                <a:ea typeface="Segoe UI Black" panose="020B0A02040204020203" pitchFamily="34" charset="0"/>
              </a:rPr>
              <a:t>Ruido Ambiental</a:t>
            </a:r>
            <a:endParaRPr lang="en-US" sz="2400" b="1" dirty="0">
              <a:solidFill>
                <a:srgbClr val="FFC000"/>
              </a:solidFill>
              <a:latin typeface="Britannic Bold" panose="020B0903060703020204" pitchFamily="34" charset="0"/>
              <a:ea typeface="Segoe UI Black" panose="020B0A02040204020203" pitchFamily="34" charset="0"/>
            </a:endParaRPr>
          </a:p>
        </p:txBody>
      </p:sp>
      <p:sp>
        <p:nvSpPr>
          <p:cNvPr id="28" name="148 Elipse"/>
          <p:cNvSpPr/>
          <p:nvPr/>
        </p:nvSpPr>
        <p:spPr>
          <a:xfrm>
            <a:off x="1399920" y="5539771"/>
            <a:ext cx="471743" cy="461665"/>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29" name="149 CuadroTexto"/>
          <p:cNvSpPr txBox="1"/>
          <p:nvPr/>
        </p:nvSpPr>
        <p:spPr>
          <a:xfrm>
            <a:off x="1484069" y="5570548"/>
            <a:ext cx="368549" cy="400110"/>
          </a:xfrm>
          <a:prstGeom prst="rect">
            <a:avLst/>
          </a:prstGeom>
          <a:noFill/>
          <a:ln>
            <a:noFill/>
          </a:ln>
        </p:spPr>
        <p:txBody>
          <a:bodyPr wrap="square" rtlCol="0">
            <a:spAutoFit/>
          </a:bodyPr>
          <a:lstStyle/>
          <a:p>
            <a:r>
              <a:rPr lang="es-CL" sz="2000" b="1" dirty="0">
                <a:solidFill>
                  <a:srgbClr val="002060"/>
                </a:solidFill>
              </a:rPr>
              <a:t>1</a:t>
            </a:r>
          </a:p>
        </p:txBody>
      </p:sp>
      <p:sp>
        <p:nvSpPr>
          <p:cNvPr id="30" name="148 Elipse"/>
          <p:cNvSpPr/>
          <p:nvPr/>
        </p:nvSpPr>
        <p:spPr>
          <a:xfrm>
            <a:off x="7867395" y="5558832"/>
            <a:ext cx="471743" cy="461665"/>
          </a:xfrm>
          <a:prstGeom prst="ellipse">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31" name="149 CuadroTexto"/>
          <p:cNvSpPr txBox="1"/>
          <p:nvPr/>
        </p:nvSpPr>
        <p:spPr>
          <a:xfrm>
            <a:off x="7951544" y="5589609"/>
            <a:ext cx="368549" cy="400110"/>
          </a:xfrm>
          <a:prstGeom prst="rect">
            <a:avLst/>
          </a:prstGeom>
          <a:noFill/>
          <a:ln>
            <a:noFill/>
          </a:ln>
        </p:spPr>
        <p:txBody>
          <a:bodyPr wrap="square" rtlCol="0">
            <a:spAutoFit/>
          </a:bodyPr>
          <a:lstStyle/>
          <a:p>
            <a:r>
              <a:rPr lang="es-CL" sz="2000" b="1" dirty="0">
                <a:solidFill>
                  <a:srgbClr val="002060"/>
                </a:solidFill>
              </a:rPr>
              <a:t>2</a:t>
            </a:r>
          </a:p>
        </p:txBody>
      </p:sp>
    </p:spTree>
    <p:extLst>
      <p:ext uri="{BB962C8B-B14F-4D97-AF65-F5344CB8AC3E}">
        <p14:creationId xmlns:p14="http://schemas.microsoft.com/office/powerpoint/2010/main" val="1781971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43" y="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46" name="Imagen 45"/>
          <p:cNvPicPr>
            <a:picLocks noChangeAspect="1"/>
          </p:cNvPicPr>
          <p:nvPr/>
        </p:nvPicPr>
        <p:blipFill>
          <a:blip r:embed="rId4"/>
          <a:stretch>
            <a:fillRect/>
          </a:stretch>
        </p:blipFill>
        <p:spPr>
          <a:xfrm>
            <a:off x="1947539" y="1192295"/>
            <a:ext cx="1584893" cy="717671"/>
          </a:xfrm>
          <a:prstGeom prst="rect">
            <a:avLst/>
          </a:prstGeom>
        </p:spPr>
      </p:pic>
      <p:sp>
        <p:nvSpPr>
          <p:cNvPr id="9" name="TextBox 8"/>
          <p:cNvSpPr txBox="1"/>
          <p:nvPr/>
        </p:nvSpPr>
        <p:spPr>
          <a:xfrm>
            <a:off x="2068884" y="1289520"/>
            <a:ext cx="1506641"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PROPIO</a:t>
            </a:r>
            <a:endParaRPr lang="en-US" sz="3200" b="1" dirty="0">
              <a:solidFill>
                <a:schemeClr val="bg1"/>
              </a:solidFill>
              <a:latin typeface="Britannic Bold" panose="020B0903060703020204" pitchFamily="34" charset="0"/>
              <a:ea typeface="Segoe UI Black" panose="020B0A02040204020203" pitchFamily="34" charset="0"/>
            </a:endParaRPr>
          </a:p>
        </p:txBody>
      </p:sp>
      <p:grpSp>
        <p:nvGrpSpPr>
          <p:cNvPr id="47" name="Grupo 46"/>
          <p:cNvGrpSpPr/>
          <p:nvPr/>
        </p:nvGrpSpPr>
        <p:grpSpPr>
          <a:xfrm>
            <a:off x="377335" y="2372511"/>
            <a:ext cx="4162860" cy="3201353"/>
            <a:chOff x="648445" y="5287311"/>
            <a:chExt cx="2899685" cy="1145685"/>
          </a:xfrm>
        </p:grpSpPr>
        <p:grpSp>
          <p:nvGrpSpPr>
            <p:cNvPr id="48" name="Grupo 47"/>
            <p:cNvGrpSpPr/>
            <p:nvPr/>
          </p:nvGrpSpPr>
          <p:grpSpPr>
            <a:xfrm>
              <a:off x="648445" y="5287311"/>
              <a:ext cx="2899685" cy="1145685"/>
              <a:chOff x="89209" y="885833"/>
              <a:chExt cx="4787590" cy="5648163"/>
            </a:xfrm>
          </p:grpSpPr>
          <p:pic>
            <p:nvPicPr>
              <p:cNvPr id="50" name="Picture 2"/>
              <p:cNvPicPr>
                <a:picLocks noChangeAspect="1" noChangeArrowheads="1"/>
              </p:cNvPicPr>
              <p:nvPr/>
            </p:nvPicPr>
            <p:blipFill>
              <a:blip r:embed="rId5" cstate="print">
                <a:lum contrast="-31000"/>
                <a:extLst>
                  <a:ext uri="{BEBA8EAE-BF5A-486C-A8C5-ECC9F3942E4B}">
                    <a14:imgProps xmlns:a14="http://schemas.microsoft.com/office/drawing/2010/main">
                      <a14:imgLayer r:embed="rId6">
                        <a14:imgEffect>
                          <a14:artisticGlowEdges/>
                        </a14:imgEffect>
                      </a14:imgLayer>
                    </a14:imgProps>
                  </a:ext>
                </a:extLst>
              </a:blip>
              <a:srcRect/>
              <a:stretch>
                <a:fillRect/>
              </a:stretch>
            </p:blipFill>
            <p:spPr bwMode="auto">
              <a:xfrm>
                <a:off x="89209" y="885836"/>
                <a:ext cx="4787590" cy="5629117"/>
              </a:xfrm>
              <a:prstGeom prst="rect">
                <a:avLst/>
              </a:prstGeom>
              <a:ln>
                <a:noFill/>
              </a:ln>
              <a:effectLst>
                <a:outerShdw blurRad="190500" algn="tl" rotWithShape="0">
                  <a:srgbClr val="000000">
                    <a:alpha val="70000"/>
                  </a:srgbClr>
                </a:outerShdw>
              </a:effectLst>
            </p:spPr>
          </p:pic>
          <p:sp>
            <p:nvSpPr>
              <p:cNvPr id="51" name="Rectangle 1"/>
              <p:cNvSpPr/>
              <p:nvPr/>
            </p:nvSpPr>
            <p:spPr>
              <a:xfrm>
                <a:off x="89210" y="885833"/>
                <a:ext cx="4787589" cy="5648163"/>
              </a:xfrm>
              <a:prstGeom prst="rect">
                <a:avLst/>
              </a:prstGeom>
              <a:solidFill>
                <a:srgbClr val="0BD2D7">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CuadroTexto 48"/>
            <p:cNvSpPr txBox="1"/>
            <p:nvPr/>
          </p:nvSpPr>
          <p:spPr>
            <a:xfrm>
              <a:off x="698063" y="5340528"/>
              <a:ext cx="2829651" cy="1024354"/>
            </a:xfrm>
            <a:prstGeom prst="rect">
              <a:avLst/>
            </a:prstGeom>
            <a:noFill/>
          </p:spPr>
          <p:txBody>
            <a:bodyPr wrap="square" rtlCol="0">
              <a:spAutoFit/>
            </a:bodyPr>
            <a:lstStyle/>
            <a:p>
              <a:pPr algn="ctr">
                <a:spcBef>
                  <a:spcPct val="50000"/>
                </a:spcBef>
              </a:pPr>
              <a:r>
                <a:rPr lang="es-MX" sz="2400" b="1" dirty="0">
                  <a:solidFill>
                    <a:srgbClr val="C00000"/>
                  </a:solidFill>
                  <a:latin typeface="Britannic Bold" panose="020B0903060703020204" pitchFamily="34" charset="0"/>
                  <a:ea typeface="Segoe UI Black" panose="020B0A02040204020203" pitchFamily="34" charset="0"/>
                </a:rPr>
                <a:t>EL BUQUE GENERA LOS SIGUIENTES RUIDOS PROPIOS</a:t>
              </a:r>
            </a:p>
            <a:p>
              <a:pPr marL="285750" indent="-285750" algn="just">
                <a:spcBef>
                  <a:spcPct val="50000"/>
                </a:spcBef>
                <a:buFont typeface="Wingdings" panose="05000000000000000000" pitchFamily="2" charset="2"/>
                <a:buChar char="Ø"/>
              </a:pPr>
              <a:r>
                <a:rPr lang="es-MX" b="1" dirty="0">
                  <a:solidFill>
                    <a:schemeClr val="bg1"/>
                  </a:solidFill>
                </a:rPr>
                <a:t>Maquinaria del Buque</a:t>
              </a:r>
            </a:p>
            <a:p>
              <a:pPr marL="285750" indent="-285750" algn="just">
                <a:spcBef>
                  <a:spcPct val="50000"/>
                </a:spcBef>
                <a:buFont typeface="Wingdings" panose="05000000000000000000" pitchFamily="2" charset="2"/>
                <a:buChar char="Ø"/>
              </a:pPr>
              <a:r>
                <a:rPr lang="es-MX" b="1" dirty="0">
                  <a:solidFill>
                    <a:schemeClr val="bg1"/>
                  </a:solidFill>
                </a:rPr>
                <a:t>Cavitación de las Hélices</a:t>
              </a:r>
            </a:p>
            <a:p>
              <a:pPr marL="285750" indent="-285750" algn="just">
                <a:spcBef>
                  <a:spcPct val="50000"/>
                </a:spcBef>
                <a:buFont typeface="Wingdings" panose="05000000000000000000" pitchFamily="2" charset="2"/>
                <a:buChar char="Ø"/>
              </a:pPr>
              <a:r>
                <a:rPr lang="es-MX" b="1" dirty="0">
                  <a:solidFill>
                    <a:schemeClr val="bg1"/>
                  </a:solidFill>
                </a:rPr>
                <a:t>Ruidos hidrodinámicos del casco</a:t>
              </a:r>
            </a:p>
            <a:p>
              <a:pPr marL="285750" indent="-285750" algn="just">
                <a:spcBef>
                  <a:spcPct val="50000"/>
                </a:spcBef>
                <a:buFont typeface="Wingdings" panose="05000000000000000000" pitchFamily="2" charset="2"/>
                <a:buChar char="Ø"/>
              </a:pPr>
              <a:r>
                <a:rPr lang="es-MX" b="1" dirty="0">
                  <a:solidFill>
                    <a:schemeClr val="bg1"/>
                  </a:solidFill>
                </a:rPr>
                <a:t>Ruidos de flujo en el Domo del Sonar</a:t>
              </a:r>
            </a:p>
          </p:txBody>
        </p:sp>
      </p:grpSp>
      <p:pic>
        <p:nvPicPr>
          <p:cNvPr id="59" name="Imagen 58"/>
          <p:cNvPicPr>
            <a:picLocks noChangeAspect="1"/>
          </p:cNvPicPr>
          <p:nvPr/>
        </p:nvPicPr>
        <p:blipFill>
          <a:blip r:embed="rId7"/>
          <a:stretch>
            <a:fillRect/>
          </a:stretch>
        </p:blipFill>
        <p:spPr>
          <a:xfrm>
            <a:off x="336481" y="5722565"/>
            <a:ext cx="4275274" cy="780402"/>
          </a:xfrm>
          <a:prstGeom prst="rect">
            <a:avLst/>
          </a:prstGeom>
        </p:spPr>
      </p:pic>
      <p:sp>
        <p:nvSpPr>
          <p:cNvPr id="58" name="CuadroTexto 57"/>
          <p:cNvSpPr txBox="1"/>
          <p:nvPr/>
        </p:nvSpPr>
        <p:spPr>
          <a:xfrm>
            <a:off x="442959" y="5756981"/>
            <a:ext cx="4062317" cy="707886"/>
          </a:xfrm>
          <a:prstGeom prst="rect">
            <a:avLst/>
          </a:prstGeom>
          <a:noFill/>
        </p:spPr>
        <p:txBody>
          <a:bodyPr wrap="square" rtlCol="0">
            <a:spAutoFit/>
          </a:bodyPr>
          <a:lstStyle/>
          <a:p>
            <a:pPr algn="just">
              <a:spcBef>
                <a:spcPct val="50000"/>
              </a:spcBef>
            </a:pPr>
            <a:r>
              <a:rPr lang="es-MX" sz="1600" b="1" dirty="0">
                <a:solidFill>
                  <a:schemeClr val="bg1"/>
                </a:solidFill>
              </a:rPr>
              <a:t>El </a:t>
            </a:r>
            <a:r>
              <a:rPr lang="es-MX" sz="2400" b="1" dirty="0">
                <a:solidFill>
                  <a:srgbClr val="FFFF00"/>
                </a:solidFill>
                <a:latin typeface="Britannic Bold" panose="020B0903060703020204" pitchFamily="34" charset="0"/>
                <a:ea typeface="Segoe UI Black" panose="020B0A02040204020203" pitchFamily="34" charset="0"/>
              </a:rPr>
              <a:t>RUIDO</a:t>
            </a:r>
            <a:r>
              <a:rPr lang="es-MX" sz="1600" b="1" dirty="0">
                <a:solidFill>
                  <a:schemeClr val="bg1"/>
                </a:solidFill>
              </a:rPr>
              <a:t> aumenta con la velocidad del buque.</a:t>
            </a:r>
          </a:p>
        </p:txBody>
      </p:sp>
      <p:pic>
        <p:nvPicPr>
          <p:cNvPr id="61" name="Imagen 60"/>
          <p:cNvPicPr>
            <a:picLocks noChangeAspect="1"/>
          </p:cNvPicPr>
          <p:nvPr/>
        </p:nvPicPr>
        <p:blipFill>
          <a:blip r:embed="rId8"/>
          <a:stretch>
            <a:fillRect/>
          </a:stretch>
        </p:blipFill>
        <p:spPr>
          <a:xfrm>
            <a:off x="5233360" y="1909966"/>
            <a:ext cx="2638339" cy="17669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2" name="Imagen 61"/>
          <p:cNvPicPr>
            <a:picLocks noChangeAspect="1"/>
          </p:cNvPicPr>
          <p:nvPr/>
        </p:nvPicPr>
        <p:blipFill>
          <a:blip r:embed="rId9"/>
          <a:stretch>
            <a:fillRect/>
          </a:stretch>
        </p:blipFill>
        <p:spPr>
          <a:xfrm>
            <a:off x="8239746" y="1909966"/>
            <a:ext cx="2974127" cy="16930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3" name="Imagen 62"/>
          <p:cNvPicPr>
            <a:picLocks noChangeAspect="1"/>
          </p:cNvPicPr>
          <p:nvPr/>
        </p:nvPicPr>
        <p:blipFill rotWithShape="1">
          <a:blip r:embed="rId10" cstate="print">
            <a:extLst>
              <a:ext uri="{28A0092B-C50C-407E-A947-70E740481C1C}">
                <a14:useLocalDpi xmlns:a14="http://schemas.microsoft.com/office/drawing/2010/main" val="0"/>
              </a:ext>
            </a:extLst>
          </a:blip>
          <a:srcRect t="446"/>
          <a:stretch/>
        </p:blipFill>
        <p:spPr>
          <a:xfrm>
            <a:off x="8222457" y="4293468"/>
            <a:ext cx="3538404" cy="1637216"/>
          </a:xfrm>
          <a:prstGeom prst="rect">
            <a:avLst/>
          </a:prstGeom>
          <a:ln w="88900" cap="sq" cmpd="thickThin">
            <a:solidFill>
              <a:srgbClr val="000000"/>
            </a:solidFill>
            <a:prstDash val="solid"/>
            <a:miter lim="800000"/>
          </a:ln>
          <a:effectLst>
            <a:innerShdw blurRad="76200">
              <a:srgbClr val="000000"/>
            </a:innerShdw>
          </a:effectLst>
        </p:spPr>
      </p:pic>
      <p:sp>
        <p:nvSpPr>
          <p:cNvPr id="64"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65" name="149 CuadroTexto"/>
          <p:cNvSpPr txBox="1"/>
          <p:nvPr/>
        </p:nvSpPr>
        <p:spPr>
          <a:xfrm>
            <a:off x="400423" y="1365950"/>
            <a:ext cx="368549" cy="400110"/>
          </a:xfrm>
          <a:prstGeom prst="rect">
            <a:avLst/>
          </a:prstGeom>
          <a:noFill/>
          <a:ln>
            <a:noFill/>
          </a:ln>
        </p:spPr>
        <p:txBody>
          <a:bodyPr wrap="square" rtlCol="0">
            <a:spAutoFit/>
          </a:bodyPr>
          <a:lstStyle/>
          <a:p>
            <a:r>
              <a:rPr lang="es-CL" sz="2000" b="1" dirty="0">
                <a:solidFill>
                  <a:srgbClr val="002060"/>
                </a:solidFill>
              </a:rPr>
              <a:t>1</a:t>
            </a:r>
          </a:p>
        </p:txBody>
      </p:sp>
      <p:pic>
        <p:nvPicPr>
          <p:cNvPr id="66" name="Picture 3" descr="5"/>
          <p:cNvPicPr>
            <a:picLocks noChangeAspect="1" noChangeArrowheads="1"/>
          </p:cNvPicPr>
          <p:nvPr/>
        </p:nvPicPr>
        <p:blipFill>
          <a:blip r:embed="rId11"/>
          <a:srcRect/>
          <a:stretch>
            <a:fillRect/>
          </a:stretch>
        </p:blipFill>
        <p:spPr bwMode="auto">
          <a:xfrm>
            <a:off x="4965719" y="4227985"/>
            <a:ext cx="2880912" cy="1831460"/>
          </a:xfrm>
          <a:prstGeom prst="rect">
            <a:avLst/>
          </a:prstGeom>
          <a:ln w="88900" cap="sq" cmpd="thickThin">
            <a:solidFill>
              <a:srgbClr val="000000"/>
            </a:solidFill>
            <a:prstDash val="solid"/>
            <a:miter lim="800000"/>
          </a:ln>
          <a:effectLst>
            <a:innerShdw blurRad="76200">
              <a:srgbClr val="000000"/>
            </a:innerShdw>
          </a:effectLst>
        </p:spPr>
      </p:pic>
      <p:pic>
        <p:nvPicPr>
          <p:cNvPr id="22" name="Imagen 2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71580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16" presetClass="entr" presetSubtype="21" fill="hold" nodeType="withEffect">
                                  <p:stCondLst>
                                    <p:cond delay="1500"/>
                                  </p:stCondLst>
                                  <p:childTnLst>
                                    <p:set>
                                      <p:cBhvr>
                                        <p:cTn id="9" dur="1" fill="hold">
                                          <p:stCondLst>
                                            <p:cond delay="0"/>
                                          </p:stCondLst>
                                        </p:cTn>
                                        <p:tgtEl>
                                          <p:spTgt spid="61"/>
                                        </p:tgtEl>
                                        <p:attrNameLst>
                                          <p:attrName>style.visibility</p:attrName>
                                        </p:attrNameLst>
                                      </p:cBhvr>
                                      <p:to>
                                        <p:strVal val="visible"/>
                                      </p:to>
                                    </p:set>
                                    <p:animEffect transition="in" filter="barn(inVertical)">
                                      <p:cBhvr>
                                        <p:cTn id="10" dur="2000"/>
                                        <p:tgtEl>
                                          <p:spTgt spid="61"/>
                                        </p:tgtEl>
                                      </p:cBhvr>
                                    </p:animEffect>
                                  </p:childTnLst>
                                </p:cTn>
                              </p:par>
                              <p:par>
                                <p:cTn id="11" presetID="16" presetClass="entr" presetSubtype="21" fill="hold" nodeType="withEffect">
                                  <p:stCondLst>
                                    <p:cond delay="260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2000"/>
                                        <p:tgtEl>
                                          <p:spTgt spid="62"/>
                                        </p:tgtEl>
                                      </p:cBhvr>
                                    </p:animEffect>
                                  </p:childTnLst>
                                </p:cTn>
                              </p:par>
                              <p:par>
                                <p:cTn id="14" presetID="16" presetClass="entr" presetSubtype="21" fill="hold" nodeType="withEffect">
                                  <p:stCondLst>
                                    <p:cond delay="3400"/>
                                  </p:stCondLst>
                                  <p:childTnLst>
                                    <p:set>
                                      <p:cBhvr>
                                        <p:cTn id="15" dur="1" fill="hold">
                                          <p:stCondLst>
                                            <p:cond delay="0"/>
                                          </p:stCondLst>
                                        </p:cTn>
                                        <p:tgtEl>
                                          <p:spTgt spid="66"/>
                                        </p:tgtEl>
                                        <p:attrNameLst>
                                          <p:attrName>style.visibility</p:attrName>
                                        </p:attrNameLst>
                                      </p:cBhvr>
                                      <p:to>
                                        <p:strVal val="visible"/>
                                      </p:to>
                                    </p:set>
                                    <p:animEffect transition="in" filter="barn(inVertical)">
                                      <p:cBhvr>
                                        <p:cTn id="16" dur="2000"/>
                                        <p:tgtEl>
                                          <p:spTgt spid="66"/>
                                        </p:tgtEl>
                                      </p:cBhvr>
                                    </p:animEffect>
                                  </p:childTnLst>
                                </p:cTn>
                              </p:par>
                              <p:par>
                                <p:cTn id="17" presetID="16" presetClass="entr" presetSubtype="21" fill="hold" nodeType="withEffect">
                                  <p:stCondLst>
                                    <p:cond delay="4000"/>
                                  </p:stCondLst>
                                  <p:childTnLst>
                                    <p:set>
                                      <p:cBhvr>
                                        <p:cTn id="18" dur="1" fill="hold">
                                          <p:stCondLst>
                                            <p:cond delay="0"/>
                                          </p:stCondLst>
                                        </p:cTn>
                                        <p:tgtEl>
                                          <p:spTgt spid="63"/>
                                        </p:tgtEl>
                                        <p:attrNameLst>
                                          <p:attrName>style.visibility</p:attrName>
                                        </p:attrNameLst>
                                      </p:cBhvr>
                                      <p:to>
                                        <p:strVal val="visible"/>
                                      </p:to>
                                    </p:set>
                                    <p:animEffect transition="in" filter="barn(inVertical)">
                                      <p:cBhvr>
                                        <p:cTn id="19" dur="2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43" y="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9263"/>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46" name="Imagen 45"/>
          <p:cNvPicPr>
            <a:picLocks noChangeAspect="1"/>
          </p:cNvPicPr>
          <p:nvPr/>
        </p:nvPicPr>
        <p:blipFill>
          <a:blip r:embed="rId4"/>
          <a:stretch>
            <a:fillRect/>
          </a:stretch>
        </p:blipFill>
        <p:spPr>
          <a:xfrm>
            <a:off x="1947539" y="1192295"/>
            <a:ext cx="1584893" cy="717671"/>
          </a:xfrm>
          <a:prstGeom prst="rect">
            <a:avLst/>
          </a:prstGeom>
        </p:spPr>
      </p:pic>
      <p:sp>
        <p:nvSpPr>
          <p:cNvPr id="9" name="TextBox 8"/>
          <p:cNvSpPr txBox="1"/>
          <p:nvPr/>
        </p:nvSpPr>
        <p:spPr>
          <a:xfrm>
            <a:off x="2068884" y="1289520"/>
            <a:ext cx="1506641"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PROPIO</a:t>
            </a:r>
            <a:endParaRPr lang="en-US" sz="3200" b="1" dirty="0">
              <a:solidFill>
                <a:schemeClr val="bg1"/>
              </a:solidFill>
              <a:latin typeface="Britannic Bold" panose="020B0903060703020204" pitchFamily="34" charset="0"/>
              <a:ea typeface="Segoe UI Black" panose="020B0A02040204020203" pitchFamily="34" charset="0"/>
            </a:endParaRPr>
          </a:p>
        </p:txBody>
      </p:sp>
      <p:pic>
        <p:nvPicPr>
          <p:cNvPr id="11" name="Imagen 10"/>
          <p:cNvPicPr>
            <a:picLocks noChangeAspect="1"/>
          </p:cNvPicPr>
          <p:nvPr/>
        </p:nvPicPr>
        <p:blipFill>
          <a:blip r:embed="rId5"/>
          <a:stretch>
            <a:fillRect/>
          </a:stretch>
        </p:blipFill>
        <p:spPr>
          <a:xfrm>
            <a:off x="7756963" y="3286691"/>
            <a:ext cx="4245686" cy="2511848"/>
          </a:xfrm>
          <a:prstGeom prst="rect">
            <a:avLst/>
          </a:prstGeom>
          <a:ln>
            <a:noFill/>
          </a:ln>
          <a:effectLst>
            <a:outerShdw blurRad="190500" algn="tl" rotWithShape="0">
              <a:srgbClr val="000000">
                <a:alpha val="70000"/>
              </a:srgbClr>
            </a:outerShdw>
          </a:effectLst>
        </p:spPr>
      </p:pic>
      <p:sp>
        <p:nvSpPr>
          <p:cNvPr id="14"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15" name="149 CuadroTexto"/>
          <p:cNvSpPr txBox="1"/>
          <p:nvPr/>
        </p:nvSpPr>
        <p:spPr>
          <a:xfrm>
            <a:off x="400423" y="1365950"/>
            <a:ext cx="368549" cy="400110"/>
          </a:xfrm>
          <a:prstGeom prst="rect">
            <a:avLst/>
          </a:prstGeom>
          <a:noFill/>
          <a:ln>
            <a:noFill/>
          </a:ln>
        </p:spPr>
        <p:txBody>
          <a:bodyPr wrap="square" rtlCol="0">
            <a:spAutoFit/>
          </a:bodyPr>
          <a:lstStyle/>
          <a:p>
            <a:r>
              <a:rPr lang="es-CL" sz="2000" b="1" dirty="0">
                <a:solidFill>
                  <a:srgbClr val="002060"/>
                </a:solidFill>
              </a:rPr>
              <a:t>1</a:t>
            </a:r>
          </a:p>
        </p:txBody>
      </p:sp>
      <p:pic>
        <p:nvPicPr>
          <p:cNvPr id="16" name="Picture 3" descr="4"/>
          <p:cNvPicPr>
            <a:picLocks noChangeAspect="1" noChangeArrowheads="1"/>
          </p:cNvPicPr>
          <p:nvPr/>
        </p:nvPicPr>
        <p:blipFill>
          <a:blip r:embed="rId6"/>
          <a:srcRect/>
          <a:stretch>
            <a:fillRect/>
          </a:stretch>
        </p:blipFill>
        <p:spPr bwMode="auto">
          <a:xfrm>
            <a:off x="4448198" y="3610356"/>
            <a:ext cx="2910959" cy="1864518"/>
          </a:xfrm>
          <a:prstGeom prst="rect">
            <a:avLst/>
          </a:prstGeom>
          <a:ln w="88900" cap="sq" cmpd="thickThin">
            <a:solidFill>
              <a:srgbClr val="000000"/>
            </a:solidFill>
            <a:prstDash val="solid"/>
            <a:miter lim="800000"/>
          </a:ln>
          <a:effectLst>
            <a:innerShdw blurRad="76200">
              <a:srgbClr val="000000"/>
            </a:innerShdw>
          </a:effectLst>
        </p:spPr>
      </p:pic>
      <p:pic>
        <p:nvPicPr>
          <p:cNvPr id="13" name="Imagen 12"/>
          <p:cNvPicPr>
            <a:picLocks noChangeAspect="1"/>
          </p:cNvPicPr>
          <p:nvPr/>
        </p:nvPicPr>
        <p:blipFill>
          <a:blip r:embed="rId7"/>
          <a:stretch>
            <a:fillRect/>
          </a:stretch>
        </p:blipFill>
        <p:spPr>
          <a:xfrm>
            <a:off x="377093" y="3446371"/>
            <a:ext cx="3759138" cy="2354365"/>
          </a:xfrm>
          <a:prstGeom prst="rect">
            <a:avLst/>
          </a:prstGeom>
        </p:spPr>
      </p:pic>
      <p:sp>
        <p:nvSpPr>
          <p:cNvPr id="17" name="Rectangle 104"/>
          <p:cNvSpPr/>
          <p:nvPr/>
        </p:nvSpPr>
        <p:spPr>
          <a:xfrm>
            <a:off x="3883821" y="2151910"/>
            <a:ext cx="4039712" cy="63593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FENÓMENO DE </a:t>
            </a:r>
            <a:r>
              <a:rPr lang="en-US" sz="2400" b="1" dirty="0">
                <a:solidFill>
                  <a:srgbClr val="00B0F0"/>
                </a:solidFill>
                <a:latin typeface="Britannic Bold" panose="020B0903060703020204" pitchFamily="34" charset="0"/>
                <a:ea typeface="Segoe UI Black" panose="020B0A02040204020203" pitchFamily="34" charset="0"/>
              </a:rPr>
              <a:t>CAVITACIÓN</a:t>
            </a:r>
          </a:p>
        </p:txBody>
      </p:sp>
      <p:sp>
        <p:nvSpPr>
          <p:cNvPr id="18" name="CuadroTexto 17"/>
          <p:cNvSpPr txBox="1"/>
          <p:nvPr/>
        </p:nvSpPr>
        <p:spPr>
          <a:xfrm>
            <a:off x="440721" y="3610356"/>
            <a:ext cx="3524059" cy="2062103"/>
          </a:xfrm>
          <a:prstGeom prst="rect">
            <a:avLst/>
          </a:prstGeom>
          <a:noFill/>
        </p:spPr>
        <p:txBody>
          <a:bodyPr wrap="square" rtlCol="0">
            <a:spAutoFit/>
          </a:bodyPr>
          <a:lstStyle/>
          <a:p>
            <a:pPr algn="just"/>
            <a:r>
              <a:rPr lang="es-ES_tradnl" sz="1600" dirty="0">
                <a:solidFill>
                  <a:schemeClr val="bg1"/>
                </a:solidFill>
              </a:rPr>
              <a:t>Al aumentar las velocidad de las palas, la presión entre sus caras disminuye, generando condiciones de baja presión que producen burbujas de vapor de agua. Estas burbujas, al alejarse de la hélice, </a:t>
            </a:r>
            <a:r>
              <a:rPr lang="es-ES_tradnl" sz="1600" u="sng" dirty="0">
                <a:solidFill>
                  <a:schemeClr val="bg1"/>
                </a:solidFill>
              </a:rPr>
              <a:t>son aplastadas por la presión</a:t>
            </a:r>
            <a:r>
              <a:rPr lang="es-ES_tradnl" sz="1600" dirty="0">
                <a:solidFill>
                  <a:schemeClr val="bg1"/>
                </a:solidFill>
              </a:rPr>
              <a:t> y </a:t>
            </a:r>
            <a:r>
              <a:rPr lang="es-ES_tradnl" sz="1600" u="sng" dirty="0">
                <a:solidFill>
                  <a:schemeClr val="bg1"/>
                </a:solidFill>
              </a:rPr>
              <a:t>generan un fuerte ruido de alta frecuencia</a:t>
            </a:r>
            <a:r>
              <a:rPr lang="es-ES_tradnl" sz="1600" dirty="0">
                <a:solidFill>
                  <a:schemeClr val="bg1"/>
                </a:solidFill>
              </a:rPr>
              <a:t>.</a:t>
            </a:r>
            <a:endParaRPr lang="es-ES" sz="1600" dirty="0">
              <a:solidFill>
                <a:schemeClr val="bg1"/>
              </a:solidFill>
            </a:endParaRPr>
          </a:p>
        </p:txBody>
      </p:sp>
      <p:sp>
        <p:nvSpPr>
          <p:cNvPr id="22" name="CuadroTexto 21"/>
          <p:cNvSpPr txBox="1"/>
          <p:nvPr/>
        </p:nvSpPr>
        <p:spPr>
          <a:xfrm>
            <a:off x="7820557" y="3400846"/>
            <a:ext cx="4133851" cy="2252924"/>
          </a:xfrm>
          <a:prstGeom prst="rect">
            <a:avLst/>
          </a:prstGeom>
          <a:noFill/>
        </p:spPr>
        <p:txBody>
          <a:bodyPr wrap="square" rtlCol="0">
            <a:spAutoFit/>
          </a:bodyPr>
          <a:lstStyle/>
          <a:p>
            <a:pPr marL="285750" indent="-285750" algn="just">
              <a:spcBef>
                <a:spcPct val="20000"/>
              </a:spcBef>
              <a:buFont typeface="Wingdings" panose="05000000000000000000" pitchFamily="2" charset="2"/>
              <a:buChar char="Ø"/>
              <a:defRPr/>
            </a:pPr>
            <a:r>
              <a:rPr lang="es-ES_tradnl" sz="1600" dirty="0">
                <a:solidFill>
                  <a:schemeClr val="bg1"/>
                </a:solidFill>
              </a:rPr>
              <a:t>Cavitación hélices: Factor clave del ruido del buque, se produce al aparecer  un vacío en las hélices.</a:t>
            </a:r>
          </a:p>
          <a:p>
            <a:pPr algn="just">
              <a:spcBef>
                <a:spcPct val="20000"/>
              </a:spcBef>
              <a:defRPr/>
            </a:pPr>
            <a:endParaRPr lang="es-ES_tradnl" sz="300" dirty="0">
              <a:solidFill>
                <a:schemeClr val="bg1"/>
              </a:solidFill>
            </a:endParaRPr>
          </a:p>
          <a:p>
            <a:pPr marL="285750" indent="-285750" algn="just">
              <a:spcBef>
                <a:spcPct val="20000"/>
              </a:spcBef>
              <a:buFont typeface="Wingdings" panose="05000000000000000000" pitchFamily="2" charset="2"/>
              <a:buChar char="Ø"/>
              <a:defRPr/>
            </a:pPr>
            <a:r>
              <a:rPr lang="es-ES_tradnl" sz="1600" dirty="0">
                <a:solidFill>
                  <a:schemeClr val="bg1"/>
                </a:solidFill>
              </a:rPr>
              <a:t>La velocidad de inicio de cavitación, es factor táctico fundamental para operaciones A/S y de los SS.</a:t>
            </a:r>
          </a:p>
          <a:p>
            <a:pPr marL="285750" indent="-285750" algn="just">
              <a:spcBef>
                <a:spcPct val="20000"/>
              </a:spcBef>
              <a:buFont typeface="Wingdings" panose="05000000000000000000" pitchFamily="2" charset="2"/>
              <a:buChar char="Ø"/>
              <a:defRPr/>
            </a:pPr>
            <a:r>
              <a:rPr lang="es-ES_tradnl" sz="1600" dirty="0">
                <a:solidFill>
                  <a:schemeClr val="bg1"/>
                </a:solidFill>
              </a:rPr>
              <a:t>El ruido de cavitación es detectable a grandes distancias por los submarinos.</a:t>
            </a:r>
          </a:p>
        </p:txBody>
      </p:sp>
      <p:pic>
        <p:nvPicPr>
          <p:cNvPr id="20" name="Imagen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4031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10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1000"/>
                                        <p:tgtEl>
                                          <p:spTgt spid="18"/>
                                        </p:tgtEl>
                                      </p:cBhvr>
                                    </p:animEffect>
                                  </p:childTnLst>
                                </p:cTn>
                              </p:par>
                              <p:par>
                                <p:cTn id="11" presetID="16" presetClass="entr" presetSubtype="21"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1000"/>
                                        <p:tgtEl>
                                          <p:spTgt spid="11"/>
                                        </p:tgtEl>
                                      </p:cBhvr>
                                    </p:animEffect>
                                  </p:childTnLst>
                                </p:cTn>
                              </p:par>
                              <p:par>
                                <p:cTn id="14" presetID="16" presetClass="entr" presetSubtype="21" fill="hold" grpId="0" nodeType="withEffect">
                                  <p:stCondLst>
                                    <p:cond delay="600"/>
                                  </p:stCondLst>
                                  <p:childTnLst>
                                    <p:set>
                                      <p:cBhvr>
                                        <p:cTn id="15" dur="1" fill="hold">
                                          <p:stCondLst>
                                            <p:cond delay="0"/>
                                          </p:stCondLst>
                                        </p:cTn>
                                        <p:tgtEl>
                                          <p:spTgt spid="22"/>
                                        </p:tgtEl>
                                        <p:attrNameLst>
                                          <p:attrName>style.visibility</p:attrName>
                                        </p:attrNameLst>
                                      </p:cBhvr>
                                      <p:to>
                                        <p:strVal val="visible"/>
                                      </p:to>
                                    </p:set>
                                    <p:animEffect transition="in" filter="barn(inVertical)">
                                      <p:cBhvr>
                                        <p:cTn id="16"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27519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8" name="TextBox 8"/>
          <p:cNvSpPr txBox="1"/>
          <p:nvPr/>
        </p:nvSpPr>
        <p:spPr>
          <a:xfrm>
            <a:off x="485775" y="1305292"/>
            <a:ext cx="1868090" cy="523220"/>
          </a:xfrm>
          <a:prstGeom prst="rect">
            <a:avLst/>
          </a:prstGeom>
          <a:noFill/>
        </p:spPr>
        <p:txBody>
          <a:bodyPr wrap="square" rtlCol="0">
            <a:spAutoFit/>
          </a:bodyPr>
          <a:lstStyle/>
          <a:p>
            <a:pPr algn="ctr"/>
            <a:r>
              <a:rPr lang="en-US" sz="2800" b="1" dirty="0">
                <a:solidFill>
                  <a:srgbClr val="002060"/>
                </a:solidFill>
                <a:latin typeface="Britannic Bold" panose="020B0903060703020204" pitchFamily="34" charset="0"/>
                <a:ea typeface="Segoe UI Black" panose="020B0A02040204020203" pitchFamily="34" charset="0"/>
              </a:rPr>
              <a:t>Ruido </a:t>
            </a:r>
          </a:p>
        </p:txBody>
      </p:sp>
      <p:pic>
        <p:nvPicPr>
          <p:cNvPr id="10" name="Imagen 9"/>
          <p:cNvPicPr>
            <a:picLocks noChangeAspect="1"/>
          </p:cNvPicPr>
          <p:nvPr/>
        </p:nvPicPr>
        <p:blipFill>
          <a:blip r:embed="rId4"/>
          <a:stretch>
            <a:fillRect/>
          </a:stretch>
        </p:blipFill>
        <p:spPr>
          <a:xfrm>
            <a:off x="1969340" y="1186779"/>
            <a:ext cx="2296973" cy="717672"/>
          </a:xfrm>
          <a:prstGeom prst="rect">
            <a:avLst/>
          </a:prstGeom>
        </p:spPr>
      </p:pic>
      <p:sp>
        <p:nvSpPr>
          <p:cNvPr id="9" name="TextBox 8"/>
          <p:cNvSpPr txBox="1"/>
          <p:nvPr/>
        </p:nvSpPr>
        <p:spPr>
          <a:xfrm>
            <a:off x="2047592" y="1281062"/>
            <a:ext cx="2039330" cy="523220"/>
          </a:xfrm>
          <a:prstGeom prst="rect">
            <a:avLst/>
          </a:prstGeom>
          <a:noFill/>
        </p:spPr>
        <p:txBody>
          <a:bodyPr wrap="square" rtlCol="0">
            <a:spAutoFit/>
          </a:bodyPr>
          <a:lstStyle/>
          <a:p>
            <a:pPr algn="just"/>
            <a:r>
              <a:rPr lang="en-US" sz="2800" b="1" dirty="0">
                <a:solidFill>
                  <a:schemeClr val="bg1"/>
                </a:solidFill>
                <a:latin typeface="Britannic Bold" panose="020B0903060703020204" pitchFamily="34" charset="0"/>
                <a:ea typeface="Segoe UI Black" panose="020B0A02040204020203" pitchFamily="34" charset="0"/>
              </a:rPr>
              <a:t>AMBIENTAL</a:t>
            </a:r>
            <a:endParaRPr lang="en-US" sz="3200" b="1" dirty="0">
              <a:solidFill>
                <a:schemeClr val="bg1"/>
              </a:solidFill>
              <a:latin typeface="Britannic Bold" panose="020B0903060703020204" pitchFamily="34" charset="0"/>
              <a:ea typeface="Segoe UI Black" panose="020B0A02040204020203" pitchFamily="34" charset="0"/>
            </a:endParaRPr>
          </a:p>
        </p:txBody>
      </p:sp>
      <p:sp>
        <p:nvSpPr>
          <p:cNvPr id="45" name="Rectangle 5"/>
          <p:cNvSpPr/>
          <p:nvPr/>
        </p:nvSpPr>
        <p:spPr>
          <a:xfrm>
            <a:off x="325626" y="3942831"/>
            <a:ext cx="11556638" cy="2841474"/>
          </a:xfrm>
          <a:prstGeom prst="rect">
            <a:avLst/>
          </a:prstGeom>
          <a:solidFill>
            <a:schemeClr val="tx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sp>
        <p:nvSpPr>
          <p:cNvPr id="12" name="TextBox 39"/>
          <p:cNvSpPr txBox="1"/>
          <p:nvPr/>
        </p:nvSpPr>
        <p:spPr>
          <a:xfrm>
            <a:off x="818094" y="4994236"/>
            <a:ext cx="2251728"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HIDRODINÁMICO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3" name="TextBox 40"/>
          <p:cNvSpPr txBox="1"/>
          <p:nvPr/>
        </p:nvSpPr>
        <p:spPr>
          <a:xfrm>
            <a:off x="639575" y="6062840"/>
            <a:ext cx="2608767"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rPr>
              <a:t>Ruido por mareas</a:t>
            </a:r>
            <a:r>
              <a:rPr lang="en-US" sz="1600" dirty="0">
                <a:solidFill>
                  <a:schemeClr val="bg1"/>
                </a:solidFill>
              </a:rPr>
              <a:t>, vientos, corrientes, tormentas, oleajes</a:t>
            </a:r>
            <a:endParaRPr kumimoji="0" lang="en-US" sz="1600" b="0" i="0" u="none" strike="noStrike" kern="1200" cap="none" spc="0" normalizeH="0" baseline="0" noProof="0" dirty="0">
              <a:ln>
                <a:noFill/>
              </a:ln>
              <a:solidFill>
                <a:schemeClr val="bg1"/>
              </a:solidFill>
              <a:effectLst/>
              <a:uLnTx/>
              <a:uFillTx/>
            </a:endParaRPr>
          </a:p>
        </p:txBody>
      </p:sp>
      <p:sp>
        <p:nvSpPr>
          <p:cNvPr id="16" name="TextBox 11"/>
          <p:cNvSpPr txBox="1"/>
          <p:nvPr/>
        </p:nvSpPr>
        <p:spPr>
          <a:xfrm>
            <a:off x="4264501" y="4994236"/>
            <a:ext cx="1187994"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SÍSMICO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7" name="TextBox 12"/>
          <p:cNvSpPr txBox="1"/>
          <p:nvPr/>
        </p:nvSpPr>
        <p:spPr>
          <a:xfrm>
            <a:off x="4161353" y="6078346"/>
            <a:ext cx="1410005"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Por terremotos submarinos</a:t>
            </a:r>
          </a:p>
        </p:txBody>
      </p:sp>
      <p:sp>
        <p:nvSpPr>
          <p:cNvPr id="18" name="TextBox 13"/>
          <p:cNvSpPr txBox="1"/>
          <p:nvPr/>
        </p:nvSpPr>
        <p:spPr>
          <a:xfrm>
            <a:off x="6547115" y="4971317"/>
            <a:ext cx="2465639"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DE TRÁFICO MARÍTIMO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19" name="TextBox 14"/>
          <p:cNvSpPr txBox="1"/>
          <p:nvPr/>
        </p:nvSpPr>
        <p:spPr>
          <a:xfrm>
            <a:off x="6827199" y="6100804"/>
            <a:ext cx="1786949"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Determinado por el tráfico de buques</a:t>
            </a:r>
          </a:p>
        </p:txBody>
      </p:sp>
      <p:sp>
        <p:nvSpPr>
          <p:cNvPr id="20" name="TextBox 15"/>
          <p:cNvSpPr txBox="1"/>
          <p:nvPr/>
        </p:nvSpPr>
        <p:spPr>
          <a:xfrm>
            <a:off x="9407738" y="4933427"/>
            <a:ext cx="2092144" cy="738664"/>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ea typeface="+mn-ea"/>
                <a:cs typeface="+mn-cs"/>
              </a:rPr>
              <a:t>RUIDO BIOLÓGICO</a:t>
            </a:r>
            <a:endParaRPr kumimoji="0" lang="en-US" sz="2400" b="0" i="0" u="none" strike="noStrike" kern="1200" cap="none" spc="0" normalizeH="0" baseline="0" noProof="0" dirty="0">
              <a:ln>
                <a:noFill/>
              </a:ln>
              <a:solidFill>
                <a:schemeClr val="bg1"/>
              </a:solidFill>
              <a:effectLst/>
              <a:uLnTx/>
              <a:uFillTx/>
              <a:ea typeface="+mn-ea"/>
              <a:cs typeface="+mn-cs"/>
            </a:endParaRPr>
          </a:p>
        </p:txBody>
      </p:sp>
      <p:sp>
        <p:nvSpPr>
          <p:cNvPr id="21" name="TextBox 16"/>
          <p:cNvSpPr txBox="1"/>
          <p:nvPr/>
        </p:nvSpPr>
        <p:spPr>
          <a:xfrm>
            <a:off x="9801925" y="6100275"/>
            <a:ext cx="1410005"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bg1"/>
                </a:solidFill>
                <a:effectLst/>
                <a:uLnTx/>
                <a:uFillTx/>
                <a:ea typeface="+mn-ea"/>
                <a:cs typeface="+mn-cs"/>
              </a:rPr>
              <a:t>Producido por la vida marina</a:t>
            </a:r>
          </a:p>
        </p:txBody>
      </p:sp>
      <p:cxnSp>
        <p:nvCxnSpPr>
          <p:cNvPr id="24" name="Straight Connector 19"/>
          <p:cNvCxnSpPr/>
          <p:nvPr/>
        </p:nvCxnSpPr>
        <p:spPr>
          <a:xfrm>
            <a:off x="3445321" y="4926944"/>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0"/>
          <p:cNvCxnSpPr/>
          <p:nvPr/>
        </p:nvCxnSpPr>
        <p:spPr>
          <a:xfrm>
            <a:off x="6293843" y="4933427"/>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1"/>
          <p:cNvCxnSpPr/>
          <p:nvPr/>
        </p:nvCxnSpPr>
        <p:spPr>
          <a:xfrm>
            <a:off x="9113689" y="4933427"/>
            <a:ext cx="0" cy="1800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148 Elipse"/>
          <p:cNvSpPr/>
          <p:nvPr/>
        </p:nvSpPr>
        <p:spPr>
          <a:xfrm>
            <a:off x="316274" y="1351075"/>
            <a:ext cx="471743" cy="461665"/>
          </a:xfrm>
          <a:prstGeom prst="ellipse">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rgbClr val="002060"/>
                </a:solidFill>
              </a:rPr>
              <a:t>2</a:t>
            </a:r>
          </a:p>
        </p:txBody>
      </p:sp>
      <p:grpSp>
        <p:nvGrpSpPr>
          <p:cNvPr id="37" name="Grupo 36"/>
          <p:cNvGrpSpPr/>
          <p:nvPr/>
        </p:nvGrpSpPr>
        <p:grpSpPr>
          <a:xfrm>
            <a:off x="788017" y="2203563"/>
            <a:ext cx="10056596" cy="1255565"/>
            <a:chOff x="6044297" y="2392322"/>
            <a:chExt cx="5264210" cy="5500134"/>
          </a:xfrm>
        </p:grpSpPr>
        <p:sp>
          <p:nvSpPr>
            <p:cNvPr id="38" name="Rectángulo redondeado 37"/>
            <p:cNvSpPr/>
            <p:nvPr/>
          </p:nvSpPr>
          <p:spPr>
            <a:xfrm>
              <a:off x="6044297" y="2392322"/>
              <a:ext cx="5264210" cy="550013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CuadroTexto 42"/>
            <p:cNvSpPr txBox="1"/>
            <p:nvPr/>
          </p:nvSpPr>
          <p:spPr>
            <a:xfrm>
              <a:off x="6129915" y="2465688"/>
              <a:ext cx="5073446" cy="5028965"/>
            </a:xfrm>
            <a:prstGeom prst="rect">
              <a:avLst/>
            </a:prstGeom>
            <a:noFill/>
          </p:spPr>
          <p:txBody>
            <a:bodyPr wrap="square" rtlCol="0">
              <a:spAutoFit/>
            </a:bodyPr>
            <a:lstStyle/>
            <a:p>
              <a:pPr algn="just">
                <a:lnSpc>
                  <a:spcPct val="90000"/>
                </a:lnSpc>
                <a:defRPr/>
              </a:pPr>
              <a:r>
                <a:rPr lang="es-ES_tradnl" dirty="0">
                  <a:solidFill>
                    <a:srgbClr val="002060"/>
                  </a:solidFill>
                </a:rPr>
                <a:t>Ruido ambiental es el ruido de fondo del mar, ya sea por causas naturales o por efecto del hombre, interfiere la detección de blancos submarinos con el sonar.</a:t>
              </a:r>
            </a:p>
            <a:p>
              <a:pPr algn="just">
                <a:lnSpc>
                  <a:spcPct val="90000"/>
                </a:lnSpc>
                <a:buFontTx/>
                <a:buChar char="-"/>
                <a:defRPr/>
              </a:pPr>
              <a:endParaRPr lang="es-ES_tradnl" b="1" dirty="0"/>
            </a:p>
            <a:p>
              <a:r>
                <a:rPr lang="es-MX" dirty="0">
                  <a:solidFill>
                    <a:srgbClr val="002060"/>
                  </a:solidFill>
                </a:rPr>
                <a:t>El </a:t>
              </a:r>
              <a:r>
                <a:rPr lang="es-MX" b="1" dirty="0">
                  <a:solidFill>
                    <a:srgbClr val="00B0F0"/>
                  </a:solidFill>
                  <a:latin typeface="Britannic Bold" panose="020B0903060703020204" pitchFamily="34" charset="0"/>
                  <a:ea typeface="Segoe UI Black" panose="020B0A02040204020203" pitchFamily="34" charset="0"/>
                </a:rPr>
                <a:t>RUIDO AMBIENTAL </a:t>
              </a:r>
              <a:r>
                <a:rPr lang="es-MX" dirty="0">
                  <a:solidFill>
                    <a:srgbClr val="002060"/>
                  </a:solidFill>
                </a:rPr>
                <a:t>es la suma de:</a:t>
              </a:r>
            </a:p>
          </p:txBody>
        </p:sp>
      </p:grpSp>
      <p:pic>
        <p:nvPicPr>
          <p:cNvPr id="3" name="Imagen 2"/>
          <p:cNvPicPr>
            <a:picLocks noChangeAspect="1"/>
          </p:cNvPicPr>
          <p:nvPr/>
        </p:nvPicPr>
        <p:blipFill rotWithShape="1">
          <a:blip r:embed="rId5"/>
          <a:srcRect l="6297"/>
          <a:stretch/>
        </p:blipFill>
        <p:spPr>
          <a:xfrm>
            <a:off x="1477165" y="3795595"/>
            <a:ext cx="1077505" cy="960517"/>
          </a:xfrm>
          <a:prstGeom prst="rect">
            <a:avLst/>
          </a:prstGeom>
        </p:spPr>
      </p:pic>
      <p:pic>
        <p:nvPicPr>
          <p:cNvPr id="5" name="Imagen 4"/>
          <p:cNvPicPr>
            <a:picLocks noChangeAspect="1"/>
          </p:cNvPicPr>
          <p:nvPr/>
        </p:nvPicPr>
        <p:blipFill>
          <a:blip r:embed="rId6"/>
          <a:stretch>
            <a:fillRect/>
          </a:stretch>
        </p:blipFill>
        <p:spPr>
          <a:xfrm>
            <a:off x="3943333" y="3751605"/>
            <a:ext cx="1918162" cy="1112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Imagen 14"/>
          <p:cNvPicPr>
            <a:picLocks noChangeAspect="1"/>
          </p:cNvPicPr>
          <p:nvPr/>
        </p:nvPicPr>
        <p:blipFill>
          <a:blip r:embed="rId7"/>
          <a:stretch>
            <a:fillRect/>
          </a:stretch>
        </p:blipFill>
        <p:spPr>
          <a:xfrm flipH="1">
            <a:off x="9690740" y="3795595"/>
            <a:ext cx="1584072" cy="895921"/>
          </a:xfrm>
          <a:prstGeom prst="rect">
            <a:avLst/>
          </a:prstGeom>
        </p:spPr>
      </p:pic>
      <p:pic>
        <p:nvPicPr>
          <p:cNvPr id="46" name="Imagen 45"/>
          <p:cNvPicPr>
            <a:picLocks noChangeAspect="1"/>
          </p:cNvPicPr>
          <p:nvPr/>
        </p:nvPicPr>
        <p:blipFill>
          <a:blip r:embed="rId8"/>
          <a:stretch>
            <a:fillRect/>
          </a:stretch>
        </p:blipFill>
        <p:spPr>
          <a:xfrm>
            <a:off x="6678495" y="3751605"/>
            <a:ext cx="1954917" cy="11123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9" name="Imagen 2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93202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dissolve">
                                      <p:cBhvr>
                                        <p:cTn id="7" dur="1250"/>
                                        <p:tgtEl>
                                          <p:spTgt spid="4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1250"/>
                                        <p:tgtEl>
                                          <p:spTgt spid="1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dissolve">
                                      <p:cBhvr>
                                        <p:cTn id="13" dur="1250"/>
                                        <p:tgtEl>
                                          <p:spTgt spid="1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dissolve">
                                      <p:cBhvr>
                                        <p:cTn id="16" dur="1250"/>
                                        <p:tgtEl>
                                          <p:spTgt spid="1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dissolve">
                                      <p:cBhvr>
                                        <p:cTn id="19" dur="1250"/>
                                        <p:tgtEl>
                                          <p:spTgt spid="1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ssolve">
                                      <p:cBhvr>
                                        <p:cTn id="22" dur="1250"/>
                                        <p:tgtEl>
                                          <p:spTgt spid="18"/>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dissolve">
                                      <p:cBhvr>
                                        <p:cTn id="25" dur="1250"/>
                                        <p:tgtEl>
                                          <p:spTgt spid="19"/>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dissolve">
                                      <p:cBhvr>
                                        <p:cTn id="28" dur="1250"/>
                                        <p:tgtEl>
                                          <p:spTgt spid="2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dissolve">
                                      <p:cBhvr>
                                        <p:cTn id="31" dur="1250"/>
                                        <p:tgtEl>
                                          <p:spTgt spid="21"/>
                                        </p:tgtEl>
                                      </p:cBhvr>
                                    </p:animEffect>
                                  </p:childTnLst>
                                </p:cTn>
                              </p:par>
                              <p:par>
                                <p:cTn id="32" presetID="9" presetClass="entr" presetSubtype="0"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dissolve">
                                      <p:cBhvr>
                                        <p:cTn id="34" dur="1250"/>
                                        <p:tgtEl>
                                          <p:spTgt spid="24"/>
                                        </p:tgtEl>
                                      </p:cBhvr>
                                    </p:animEffect>
                                  </p:childTnLst>
                                </p:cTn>
                              </p:par>
                              <p:par>
                                <p:cTn id="35" presetID="9" presetClass="entr" presetSubtype="0"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dissolve">
                                      <p:cBhvr>
                                        <p:cTn id="37" dur="1250"/>
                                        <p:tgtEl>
                                          <p:spTgt spid="25"/>
                                        </p:tgtEl>
                                      </p:cBhvr>
                                    </p:animEffect>
                                  </p:childTnLst>
                                </p:cTn>
                              </p:par>
                              <p:par>
                                <p:cTn id="38" presetID="9" presetClass="entr" presetSubtype="0" fill="hold"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dissolve">
                                      <p:cBhvr>
                                        <p:cTn id="40" dur="1250"/>
                                        <p:tgtEl>
                                          <p:spTgt spid="26"/>
                                        </p:tgtEl>
                                      </p:cBhvr>
                                    </p:animEffect>
                                  </p:childTnLst>
                                </p:cTn>
                              </p:par>
                              <p:par>
                                <p:cTn id="41" presetID="9" presetClass="entr" presetSubtype="0"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dissolve">
                                      <p:cBhvr>
                                        <p:cTn id="43" dur="1250"/>
                                        <p:tgtEl>
                                          <p:spTgt spid="3"/>
                                        </p:tgtEl>
                                      </p:cBhvr>
                                    </p:animEffect>
                                  </p:childTnLst>
                                </p:cTn>
                              </p:par>
                              <p:par>
                                <p:cTn id="44" presetID="9" presetClass="entr" presetSubtype="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dissolve">
                                      <p:cBhvr>
                                        <p:cTn id="46" dur="1250"/>
                                        <p:tgtEl>
                                          <p:spTgt spid="5"/>
                                        </p:tgtEl>
                                      </p:cBhvr>
                                    </p:animEffect>
                                  </p:childTnLst>
                                </p:cTn>
                              </p:par>
                              <p:par>
                                <p:cTn id="47" presetID="9" presetClass="entr" presetSubtype="0"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dissolve">
                                      <p:cBhvr>
                                        <p:cTn id="49" dur="1250"/>
                                        <p:tgtEl>
                                          <p:spTgt spid="15"/>
                                        </p:tgtEl>
                                      </p:cBhvr>
                                    </p:animEffect>
                                  </p:childTnLst>
                                </p:cTn>
                              </p:par>
                              <p:par>
                                <p:cTn id="50" presetID="9" presetClass="entr" presetSubtype="0"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dissolve">
                                      <p:cBhvr>
                                        <p:cTn id="52"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12" grpId="0"/>
      <p:bldP spid="13" grpId="0"/>
      <p:bldP spid="16" grpId="0"/>
      <p:bldP spid="17" grpId="0"/>
      <p:bldP spid="18"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353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3637143" y="365315"/>
            <a:ext cx="4947263" cy="461665"/>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Tipos de </a:t>
            </a:r>
            <a:r>
              <a:rPr lang="en-US" sz="2400" b="1" dirty="0">
                <a:solidFill>
                  <a:srgbClr val="C00000"/>
                </a:solidFill>
                <a:latin typeface="Britannic Bold" panose="020B0903060703020204" pitchFamily="34" charset="0"/>
                <a:ea typeface="Segoe UI Black" panose="020B0A02040204020203" pitchFamily="34" charset="0"/>
              </a:rPr>
              <a:t>RUIDOS</a:t>
            </a:r>
            <a:r>
              <a:rPr lang="en-US" sz="2400" b="1" dirty="0">
                <a:solidFill>
                  <a:srgbClr val="FFC000"/>
                </a:solidFill>
                <a:latin typeface="Britannic Bold" panose="020B0903060703020204" pitchFamily="34" charset="0"/>
                <a:ea typeface="Segoe UI Black" panose="020B0A02040204020203" pitchFamily="34" charset="0"/>
              </a:rPr>
              <a:t> </a:t>
            </a:r>
            <a:r>
              <a:rPr lang="en-US" sz="2400" b="1" dirty="0">
                <a:solidFill>
                  <a:srgbClr val="002060"/>
                </a:solidFill>
                <a:latin typeface="Britannic Bold" panose="020B0903060703020204" pitchFamily="34" charset="0"/>
                <a:ea typeface="Segoe UI Black" panose="020B0A02040204020203" pitchFamily="34" charset="0"/>
              </a:rPr>
              <a:t>en el Mar</a:t>
            </a:r>
          </a:p>
        </p:txBody>
      </p:sp>
      <p:pic>
        <p:nvPicPr>
          <p:cNvPr id="44" name="Picture 8"/>
          <p:cNvPicPr>
            <a:picLocks noChangeAspect="1" noChangeArrowheads="1"/>
          </p:cNvPicPr>
          <p:nvPr/>
        </p:nvPicPr>
        <p:blipFill>
          <a:blip r:embed="rId4" cstate="print"/>
          <a:srcRect/>
          <a:stretch>
            <a:fillRect/>
          </a:stretch>
        </p:blipFill>
        <p:spPr bwMode="auto">
          <a:xfrm>
            <a:off x="1340152" y="1469878"/>
            <a:ext cx="9236330" cy="46574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Picture 2" descr="14S"/>
          <p:cNvPicPr>
            <a:picLocks noChangeAspect="1" noChangeArrowheads="1"/>
          </p:cNvPicPr>
          <p:nvPr/>
        </p:nvPicPr>
        <p:blipFill rotWithShape="1">
          <a:blip r:embed="rId5">
            <a:lum contrast="-6000"/>
          </a:blip>
          <a:srcRect l="2313" t="16104" r="3012" b="2993"/>
          <a:stretch/>
        </p:blipFill>
        <p:spPr bwMode="auto">
          <a:xfrm>
            <a:off x="4750257" y="2375161"/>
            <a:ext cx="5130996" cy="330577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grpSp>
        <p:nvGrpSpPr>
          <p:cNvPr id="30" name="Grupo 29"/>
          <p:cNvGrpSpPr/>
          <p:nvPr/>
        </p:nvGrpSpPr>
        <p:grpSpPr>
          <a:xfrm>
            <a:off x="2092843" y="3129529"/>
            <a:ext cx="1887471" cy="1521151"/>
            <a:chOff x="89209" y="885836"/>
            <a:chExt cx="4787590" cy="5648167"/>
          </a:xfrm>
          <a:solidFill>
            <a:srgbClr val="002060">
              <a:alpha val="50000"/>
            </a:srgbClr>
          </a:solidFill>
        </p:grpSpPr>
        <p:pic>
          <p:nvPicPr>
            <p:cNvPr id="31" name="Picture 2"/>
            <p:cNvPicPr>
              <a:picLocks noChangeAspect="1" noChangeArrowheads="1"/>
            </p:cNvPicPr>
            <p:nvPr/>
          </p:nvPicPr>
          <p:blipFill>
            <a:blip r:embed="rId6" cstate="print">
              <a:lum contrast="-31000"/>
            </a:blip>
            <a:srcRect/>
            <a:stretch>
              <a:fillRect/>
            </a:stretch>
          </p:blipFill>
          <p:spPr bwMode="auto">
            <a:xfrm>
              <a:off x="89209" y="885836"/>
              <a:ext cx="4787590" cy="5629117"/>
            </a:xfrm>
            <a:prstGeom prst="rect">
              <a:avLst/>
            </a:prstGeom>
            <a:grpFill/>
            <a:ln>
              <a:noFill/>
            </a:ln>
            <a:effectLst>
              <a:outerShdw blurRad="190500" algn="tl" rotWithShape="0">
                <a:srgbClr val="000000">
                  <a:alpha val="70000"/>
                </a:srgbClr>
              </a:outerShdw>
            </a:effectLst>
          </p:spPr>
        </p:pic>
        <p:sp>
          <p:nvSpPr>
            <p:cNvPr id="32" name="Rectangle 1"/>
            <p:cNvSpPr/>
            <p:nvPr/>
          </p:nvSpPr>
          <p:spPr>
            <a:xfrm>
              <a:off x="89209" y="885836"/>
              <a:ext cx="4787590" cy="564816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High Tower Text" panose="02040502050506030303" pitchFamily="18" charset="0"/>
                </a:rPr>
                <a:t>POSIBLE PROPAGACIÓN DEL </a:t>
              </a:r>
              <a:r>
                <a:rPr lang="en-US" sz="2400" b="1" dirty="0">
                  <a:solidFill>
                    <a:srgbClr val="FFFF00"/>
                  </a:solidFill>
                  <a:latin typeface="Britannic Bold" panose="020B0903060703020204" pitchFamily="34" charset="0"/>
                  <a:ea typeface="Segoe UI Black" panose="020B0A02040204020203" pitchFamily="34" charset="0"/>
                </a:rPr>
                <a:t>SONIDO</a:t>
              </a:r>
              <a:r>
                <a:rPr lang="en-US" sz="1400" b="1" dirty="0">
                  <a:solidFill>
                    <a:schemeClr val="bg1"/>
                  </a:solidFill>
                  <a:latin typeface="High Tower Text" panose="02040502050506030303" pitchFamily="18" charset="0"/>
                </a:rPr>
                <a:t> EN EL MAR</a:t>
              </a:r>
            </a:p>
          </p:txBody>
        </p:sp>
      </p:grpSp>
      <p:pic>
        <p:nvPicPr>
          <p:cNvPr id="11" name="Imagen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
        <p:nvSpPr>
          <p:cNvPr id="12" name="Rectangle 104"/>
          <p:cNvSpPr/>
          <p:nvPr/>
        </p:nvSpPr>
        <p:spPr>
          <a:xfrm>
            <a:off x="5339031" y="1732263"/>
            <a:ext cx="3744000" cy="432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2060"/>
                </a:solidFill>
                <a:latin typeface="Britannic Bold" panose="020B0903060703020204" pitchFamily="34" charset="0"/>
                <a:ea typeface="Segoe UI Black" panose="020B0A02040204020203" pitchFamily="34" charset="0"/>
              </a:rPr>
              <a:t>Las posibilidades del </a:t>
            </a:r>
            <a:r>
              <a:rPr lang="en-US" sz="2400" b="1" dirty="0">
                <a:solidFill>
                  <a:srgbClr val="00B0F0"/>
                </a:solidFill>
                <a:latin typeface="Britannic Bold" panose="020B0903060703020204" pitchFamily="34" charset="0"/>
                <a:ea typeface="Segoe UI Black" panose="020B0A02040204020203" pitchFamily="34" charset="0"/>
              </a:rPr>
              <a:t>SONAR</a:t>
            </a:r>
          </a:p>
        </p:txBody>
      </p:sp>
    </p:spTree>
    <p:extLst>
      <p:ext uri="{BB962C8B-B14F-4D97-AF65-F5344CB8AC3E}">
        <p14:creationId xmlns:p14="http://schemas.microsoft.com/office/powerpoint/2010/main" val="2518400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8"/>
          <p:cNvSpPr txBox="1"/>
          <p:nvPr/>
        </p:nvSpPr>
        <p:spPr>
          <a:xfrm>
            <a:off x="652563" y="2086745"/>
            <a:ext cx="2691927" cy="1200329"/>
          </a:xfrm>
          <a:prstGeom prst="rect">
            <a:avLst/>
          </a:prstGeom>
          <a:noFill/>
        </p:spPr>
        <p:txBody>
          <a:bodyPr wrap="square" rtlCol="0">
            <a:spAutoFit/>
          </a:bodyPr>
          <a:lstStyle/>
          <a:p>
            <a:pPr algn="ctr"/>
            <a:r>
              <a:rPr lang="en-US" sz="2400" b="1" dirty="0">
                <a:solidFill>
                  <a:srgbClr val="002060"/>
                </a:solidFill>
                <a:latin typeface="Britannic Bold" panose="020B0903060703020204" pitchFamily="34" charset="0"/>
                <a:ea typeface="Segoe UI Black" panose="020B0A02040204020203" pitchFamily="34" charset="0"/>
              </a:rPr>
              <a:t>Trayectorias generales del </a:t>
            </a:r>
            <a:r>
              <a:rPr lang="en-US" sz="2400" b="1" dirty="0">
                <a:solidFill>
                  <a:srgbClr val="C00000"/>
                </a:solidFill>
                <a:latin typeface="Britannic Bold" panose="020B0903060703020204" pitchFamily="34" charset="0"/>
                <a:ea typeface="Segoe UI Black" panose="020B0A02040204020203" pitchFamily="34" charset="0"/>
              </a:rPr>
              <a:t>SONIDO </a:t>
            </a:r>
            <a:r>
              <a:rPr lang="en-US" sz="2400" b="1" dirty="0">
                <a:solidFill>
                  <a:srgbClr val="002060"/>
                </a:solidFill>
                <a:latin typeface="Britannic Bold" panose="020B0903060703020204" pitchFamily="34" charset="0"/>
                <a:ea typeface="Segoe UI Black" panose="020B0A02040204020203" pitchFamily="34" charset="0"/>
              </a:rPr>
              <a:t>en el mar</a:t>
            </a:r>
          </a:p>
        </p:txBody>
      </p:sp>
      <p:sp>
        <p:nvSpPr>
          <p:cNvPr id="10" name="Elipse 9"/>
          <p:cNvSpPr/>
          <p:nvPr/>
        </p:nvSpPr>
        <p:spPr>
          <a:xfrm>
            <a:off x="5934780" y="589454"/>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1" name="Elipse 10"/>
          <p:cNvSpPr/>
          <p:nvPr/>
        </p:nvSpPr>
        <p:spPr>
          <a:xfrm>
            <a:off x="7991384" y="3429859"/>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2" name="Elipse 11"/>
          <p:cNvSpPr/>
          <p:nvPr/>
        </p:nvSpPr>
        <p:spPr>
          <a:xfrm>
            <a:off x="3862756" y="3429859"/>
            <a:ext cx="3076675" cy="3004735"/>
          </a:xfrm>
          <a:prstGeom prst="ellipse">
            <a:avLst/>
          </a:prstGeom>
          <a:solidFill>
            <a:schemeClr val="bg1">
              <a:lumMod val="85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3" name="CuadroTexto 12"/>
          <p:cNvSpPr txBox="1"/>
          <p:nvPr/>
        </p:nvSpPr>
        <p:spPr>
          <a:xfrm>
            <a:off x="6506610" y="1088610"/>
            <a:ext cx="1933011"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Directa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5" name="CuadroTexto 14"/>
          <p:cNvSpPr txBox="1"/>
          <p:nvPr/>
        </p:nvSpPr>
        <p:spPr>
          <a:xfrm>
            <a:off x="6049129" y="1836042"/>
            <a:ext cx="2847975" cy="1169551"/>
          </a:xfrm>
          <a:prstGeom prst="rect">
            <a:avLst/>
          </a:prstGeom>
          <a:noFill/>
        </p:spPr>
        <p:txBody>
          <a:bodyPr wrap="square" rtlCol="0">
            <a:spAutoFit/>
          </a:bodyPr>
          <a:lstStyle/>
          <a:p>
            <a:pPr algn="ctr"/>
            <a:r>
              <a:rPr lang="es-ES_tradnl" sz="1400" dirty="0">
                <a:solidFill>
                  <a:srgbClr val="002060"/>
                </a:solidFill>
              </a:rPr>
              <a:t>Trayectoria directa entre el sonar y el blanco. Esta propagación se ve afectada por las pérdidas de energía descritas (propagación esférica, absorción,  reberveración.</a:t>
            </a:r>
            <a:endParaRPr lang="es-CL" sz="1400" dirty="0">
              <a:solidFill>
                <a:srgbClr val="002060"/>
              </a:solidFill>
            </a:endParaRPr>
          </a:p>
        </p:txBody>
      </p:sp>
      <p:sp>
        <p:nvSpPr>
          <p:cNvPr id="16" name="CuadroTexto 15"/>
          <p:cNvSpPr txBox="1"/>
          <p:nvPr/>
        </p:nvSpPr>
        <p:spPr>
          <a:xfrm>
            <a:off x="4283191" y="3787410"/>
            <a:ext cx="2306897"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de rebote en el Fondo</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7" name="CuadroTexto 16"/>
          <p:cNvSpPr txBox="1"/>
          <p:nvPr/>
        </p:nvSpPr>
        <p:spPr>
          <a:xfrm>
            <a:off x="4019468" y="4749471"/>
            <a:ext cx="2847975" cy="954107"/>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dirty="0"/>
              <a:t>Ondas de sonido que rebotan en el fondo, su intensidad depende del tipo de fondo y de la profundidad a la que se encuentra.</a:t>
            </a:r>
            <a:endParaRPr lang="es-CL" dirty="0"/>
          </a:p>
        </p:txBody>
      </p:sp>
      <p:sp>
        <p:nvSpPr>
          <p:cNvPr id="18" name="CuadroTexto 17"/>
          <p:cNvSpPr txBox="1"/>
          <p:nvPr/>
        </p:nvSpPr>
        <p:spPr>
          <a:xfrm>
            <a:off x="8412543" y="3602543"/>
            <a:ext cx="2306897" cy="646331"/>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Trayectoria de Convergencia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9" name="CuadroTexto 18"/>
          <p:cNvSpPr txBox="1"/>
          <p:nvPr/>
        </p:nvSpPr>
        <p:spPr>
          <a:xfrm>
            <a:off x="8157008" y="4293691"/>
            <a:ext cx="2847975" cy="2123658"/>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sz="1200" dirty="0"/>
              <a:t>Se  produce en aguas muy profundas llegando  a ser de hasta 35 millas</a:t>
            </a:r>
          </a:p>
          <a:p>
            <a:r>
              <a:rPr lang="es-ES_tradnl" sz="1200" dirty="0"/>
              <a:t>( y múltiplos de esta distancia)  </a:t>
            </a:r>
          </a:p>
          <a:p>
            <a:r>
              <a:rPr lang="es-ES_tradnl" sz="1200" dirty="0"/>
              <a:t>Los rayos del sonido son curvados hacia abajo hasta  que por aumento de la presión,  se empiezan  a curvar hacia la superficie, concentrándose en un área cercana a la superficie, denominada</a:t>
            </a:r>
          </a:p>
          <a:p>
            <a:r>
              <a:rPr lang="es-ES_tradnl" sz="1200" dirty="0"/>
              <a:t>“</a:t>
            </a:r>
            <a:r>
              <a:rPr lang="es-ES_tradnl" sz="1200" b="1" u="sng" dirty="0"/>
              <a:t>zona de convergencia</a:t>
            </a:r>
            <a:r>
              <a:rPr lang="es-ES_tradnl" sz="1200" dirty="0"/>
              <a:t>”. pueden presentarse  más de una zona de convergencia.</a:t>
            </a:r>
            <a:endParaRPr lang="es-ES" sz="1200" dirty="0"/>
          </a:p>
        </p:txBody>
      </p:sp>
      <p:sp>
        <p:nvSpPr>
          <p:cNvPr id="20" name="Text Box 4"/>
          <p:cNvSpPr txBox="1">
            <a:spLocks noChangeArrowheads="1"/>
          </p:cNvSpPr>
          <p:nvPr/>
        </p:nvSpPr>
        <p:spPr bwMode="auto">
          <a:xfrm>
            <a:off x="9529721" y="972496"/>
            <a:ext cx="1957675" cy="954107"/>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400" dirty="0">
                <a:solidFill>
                  <a:srgbClr val="002060"/>
                </a:solidFill>
                <a:latin typeface="High Tower Text" panose="02040502050506030303" pitchFamily="18" charset="0"/>
              </a:rPr>
              <a:t>La trayectoria directa se ve afectada drásticamente por  la </a:t>
            </a:r>
            <a:r>
              <a:rPr lang="es-ES_tradnl" sz="1400" b="1" u="sng" dirty="0">
                <a:solidFill>
                  <a:srgbClr val="002060"/>
                </a:solidFill>
                <a:latin typeface="High Tower Text" panose="02040502050506030303" pitchFamily="18" charset="0"/>
              </a:rPr>
              <a:t>refracción del sonido</a:t>
            </a:r>
            <a:r>
              <a:rPr lang="es-ES_tradnl" sz="1400" dirty="0">
                <a:solidFill>
                  <a:srgbClr val="002060"/>
                </a:solidFill>
                <a:latin typeface="High Tower Text" panose="02040502050506030303" pitchFamily="18" charset="0"/>
              </a:rPr>
              <a:t>.</a:t>
            </a:r>
            <a:endParaRPr lang="es-ES" sz="1400" dirty="0">
              <a:solidFill>
                <a:srgbClr val="002060"/>
              </a:solidFill>
              <a:latin typeface="High Tower Text" panose="02040502050506030303" pitchFamily="18" charset="0"/>
            </a:endParaRPr>
          </a:p>
        </p:txBody>
      </p:sp>
      <p:sp>
        <p:nvSpPr>
          <p:cNvPr id="3" name="Flecha derecha 2"/>
          <p:cNvSpPr/>
          <p:nvPr/>
        </p:nvSpPr>
        <p:spPr>
          <a:xfrm>
            <a:off x="8553970" y="1197092"/>
            <a:ext cx="730580" cy="484632"/>
          </a:xfrm>
          <a:prstGeom prst="rightArrow">
            <a:avLst>
              <a:gd name="adj1" fmla="val 4294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4"/>
          <p:cNvSpPr/>
          <p:nvPr/>
        </p:nvSpPr>
        <p:spPr>
          <a:xfrm>
            <a:off x="8397241" y="1341550"/>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4" name="Rectángulo 23"/>
          <p:cNvSpPr/>
          <p:nvPr/>
        </p:nvSpPr>
        <p:spPr>
          <a:xfrm>
            <a:off x="8244833" y="1336782"/>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2" name="Imagen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pic>
        <p:nvPicPr>
          <p:cNvPr id="2" name="Imagen 1"/>
          <p:cNvPicPr>
            <a:picLocks noChangeAspect="1"/>
          </p:cNvPicPr>
          <p:nvPr/>
        </p:nvPicPr>
        <p:blipFill>
          <a:blip r:embed="rId5"/>
          <a:stretch>
            <a:fillRect/>
          </a:stretch>
        </p:blipFill>
        <p:spPr>
          <a:xfrm>
            <a:off x="1131541" y="3550741"/>
            <a:ext cx="1648055" cy="1657581"/>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583106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Vertical)">
                                      <p:cBhvr>
                                        <p:cTn id="10" dur="500"/>
                                        <p:tgtEl>
                                          <p:spTgt spid="1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barn(inVertical)">
                                      <p:cBhvr>
                                        <p:cTn id="25" dur="5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barn(inVertical)">
                                      <p:cBhvr>
                                        <p:cTn id="36" dur="5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arn(inVertical)">
                                      <p:cBhvr>
                                        <p:cTn id="41" dur="500"/>
                                        <p:tgtEl>
                                          <p:spTgt spid="11"/>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barn(inVertical)">
                                      <p:cBhvr>
                                        <p:cTn id="44" dur="500"/>
                                        <p:tgtEl>
                                          <p:spTgt spid="1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p:bldP spid="15" grpId="0"/>
      <p:bldP spid="16" grpId="0"/>
      <p:bldP spid="17" grpId="0"/>
      <p:bldP spid="18" grpId="0"/>
      <p:bldP spid="19" grpId="0"/>
      <p:bldP spid="20" grpId="0" animBg="1"/>
      <p:bldP spid="3" grpId="0" animBg="1"/>
      <p:bldP spid="5" grpId="0" animBg="1"/>
      <p:bldP spid="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3"/>
            <a:ext cx="8373584" cy="4465676"/>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5" name="Rectángulo 24"/>
          <p:cNvSpPr/>
          <p:nvPr/>
        </p:nvSpPr>
        <p:spPr>
          <a:xfrm>
            <a:off x="4262435" y="1886006"/>
            <a:ext cx="2670859" cy="338554"/>
          </a:xfrm>
          <a:prstGeom prst="rect">
            <a:avLst/>
          </a:prstGeom>
        </p:spPr>
        <p:txBody>
          <a:bodyPr wrap="none">
            <a:spAutoFit/>
          </a:bodyPr>
          <a:lstStyle/>
          <a:p>
            <a:r>
              <a:rPr lang="es-CL" sz="1600" dirty="0">
                <a:solidFill>
                  <a:schemeClr val="bg1"/>
                </a:solidFill>
              </a:rPr>
              <a:t>Situación de “ISOVELOCIDAD”</a:t>
            </a:r>
          </a:p>
        </p:txBody>
      </p:sp>
      <p:sp>
        <p:nvSpPr>
          <p:cNvPr id="26" name="Rectángulo 25"/>
          <p:cNvSpPr/>
          <p:nvPr/>
        </p:nvSpPr>
        <p:spPr>
          <a:xfrm>
            <a:off x="3881152" y="1885350"/>
            <a:ext cx="393056" cy="338554"/>
          </a:xfrm>
          <a:prstGeom prst="rect">
            <a:avLst/>
          </a:prstGeom>
        </p:spPr>
        <p:txBody>
          <a:bodyPr wrap="none">
            <a:spAutoFit/>
          </a:bodyPr>
          <a:lstStyle/>
          <a:p>
            <a:r>
              <a:rPr lang="es-CL" sz="1600" b="1" dirty="0">
                <a:solidFill>
                  <a:schemeClr val="bg1"/>
                </a:solidFill>
              </a:rPr>
              <a:t>01</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2" name="Rectángulo 31"/>
          <p:cNvSpPr/>
          <p:nvPr/>
        </p:nvSpPr>
        <p:spPr>
          <a:xfrm>
            <a:off x="3881152" y="2422516"/>
            <a:ext cx="393056" cy="338554"/>
          </a:xfrm>
          <a:prstGeom prst="rect">
            <a:avLst/>
          </a:prstGeom>
        </p:spPr>
        <p:txBody>
          <a:bodyPr wrap="none">
            <a:spAutoFit/>
          </a:bodyPr>
          <a:lstStyle/>
          <a:p>
            <a:r>
              <a:rPr lang="es-CL" sz="1600" b="1" dirty="0">
                <a:solidFill>
                  <a:schemeClr val="bg1"/>
                </a:solidFill>
              </a:rPr>
              <a:t>02</a:t>
            </a:r>
          </a:p>
        </p:txBody>
      </p:sp>
      <p:cxnSp>
        <p:nvCxnSpPr>
          <p:cNvPr id="33" name="Conector recto 32"/>
          <p:cNvCxnSpPr/>
          <p:nvPr/>
        </p:nvCxnSpPr>
        <p:spPr>
          <a:xfrm>
            <a:off x="4299856" y="2342443"/>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4" name="Rectángulo 33"/>
          <p:cNvSpPr/>
          <p:nvPr/>
        </p:nvSpPr>
        <p:spPr>
          <a:xfrm>
            <a:off x="4269638" y="2437990"/>
            <a:ext cx="4238088" cy="338554"/>
          </a:xfrm>
          <a:prstGeom prst="rect">
            <a:avLst/>
          </a:prstGeom>
        </p:spPr>
        <p:txBody>
          <a:bodyPr wrap="square">
            <a:spAutoFit/>
          </a:bodyPr>
          <a:lstStyle/>
          <a:p>
            <a:r>
              <a:rPr lang="es-CL" sz="1600" dirty="0">
                <a:solidFill>
                  <a:schemeClr val="bg1"/>
                </a:solidFill>
              </a:rPr>
              <a:t>Gradiente Negativo de velocidad del sonido</a:t>
            </a:r>
          </a:p>
        </p:txBody>
      </p:sp>
      <p:cxnSp>
        <p:nvCxnSpPr>
          <p:cNvPr id="35" name="Conector recto 34"/>
          <p:cNvCxnSpPr/>
          <p:nvPr/>
        </p:nvCxnSpPr>
        <p:spPr>
          <a:xfrm>
            <a:off x="4299856" y="2945903"/>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6" name="Rectángulo 35"/>
          <p:cNvSpPr/>
          <p:nvPr/>
        </p:nvSpPr>
        <p:spPr>
          <a:xfrm>
            <a:off x="3881152" y="2981199"/>
            <a:ext cx="393056" cy="338554"/>
          </a:xfrm>
          <a:prstGeom prst="rect">
            <a:avLst/>
          </a:prstGeom>
        </p:spPr>
        <p:txBody>
          <a:bodyPr wrap="none">
            <a:spAutoFit/>
          </a:bodyPr>
          <a:lstStyle/>
          <a:p>
            <a:r>
              <a:rPr lang="es-CL" sz="1600" b="1" dirty="0">
                <a:solidFill>
                  <a:schemeClr val="bg1"/>
                </a:solidFill>
              </a:rPr>
              <a:t>03</a:t>
            </a:r>
          </a:p>
        </p:txBody>
      </p:sp>
      <p:sp>
        <p:nvSpPr>
          <p:cNvPr id="37" name="Rectángulo 36"/>
          <p:cNvSpPr/>
          <p:nvPr/>
        </p:nvSpPr>
        <p:spPr>
          <a:xfrm>
            <a:off x="4252218" y="3005633"/>
            <a:ext cx="3895810" cy="338554"/>
          </a:xfrm>
          <a:prstGeom prst="rect">
            <a:avLst/>
          </a:prstGeom>
        </p:spPr>
        <p:txBody>
          <a:bodyPr wrap="none">
            <a:spAutoFit/>
          </a:bodyPr>
          <a:lstStyle/>
          <a:p>
            <a:r>
              <a:rPr lang="es-CL" sz="1600" dirty="0">
                <a:solidFill>
                  <a:schemeClr val="bg1"/>
                </a:solidFill>
              </a:rPr>
              <a:t>Gradiente Positiva de la velocidad del sonido</a:t>
            </a:r>
          </a:p>
        </p:txBody>
      </p:sp>
      <p:cxnSp>
        <p:nvCxnSpPr>
          <p:cNvPr id="38" name="Conector recto 37"/>
          <p:cNvCxnSpPr/>
          <p:nvPr/>
        </p:nvCxnSpPr>
        <p:spPr>
          <a:xfrm>
            <a:off x="4269638" y="351365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9" name="Rectángulo 38"/>
          <p:cNvSpPr/>
          <p:nvPr/>
        </p:nvSpPr>
        <p:spPr>
          <a:xfrm>
            <a:off x="3913302" y="3726939"/>
            <a:ext cx="393056" cy="338554"/>
          </a:xfrm>
          <a:prstGeom prst="rect">
            <a:avLst/>
          </a:prstGeom>
        </p:spPr>
        <p:txBody>
          <a:bodyPr wrap="none">
            <a:spAutoFit/>
          </a:bodyPr>
          <a:lstStyle/>
          <a:p>
            <a:r>
              <a:rPr lang="es-CL" sz="1600" b="1" dirty="0">
                <a:solidFill>
                  <a:schemeClr val="bg1"/>
                </a:solidFill>
              </a:rPr>
              <a:t>04</a:t>
            </a:r>
          </a:p>
        </p:txBody>
      </p:sp>
      <p:sp>
        <p:nvSpPr>
          <p:cNvPr id="40" name="Rectángulo 39"/>
          <p:cNvSpPr/>
          <p:nvPr/>
        </p:nvSpPr>
        <p:spPr>
          <a:xfrm>
            <a:off x="4269638" y="3626655"/>
            <a:ext cx="5831292" cy="338554"/>
          </a:xfrm>
          <a:prstGeom prst="rect">
            <a:avLst/>
          </a:prstGeom>
        </p:spPr>
        <p:txBody>
          <a:bodyPr wrap="square">
            <a:spAutoFit/>
          </a:bodyPr>
          <a:lstStyle/>
          <a:p>
            <a:r>
              <a:rPr lang="es-CL" sz="1600" dirty="0">
                <a:solidFill>
                  <a:schemeClr val="bg1"/>
                </a:solidFill>
              </a:rPr>
              <a:t>Isovelocidad y Gradiente de velocidad negativa a contar de la capa</a:t>
            </a:r>
          </a:p>
        </p:txBody>
      </p:sp>
      <p:cxnSp>
        <p:nvCxnSpPr>
          <p:cNvPr id="41" name="Conector recto 40"/>
          <p:cNvCxnSpPr/>
          <p:nvPr/>
        </p:nvCxnSpPr>
        <p:spPr>
          <a:xfrm>
            <a:off x="4363774" y="410008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2" name="Rectángulo 41"/>
          <p:cNvSpPr/>
          <p:nvPr/>
        </p:nvSpPr>
        <p:spPr>
          <a:xfrm>
            <a:off x="3934437" y="4204293"/>
            <a:ext cx="393056" cy="338554"/>
          </a:xfrm>
          <a:prstGeom prst="rect">
            <a:avLst/>
          </a:prstGeom>
        </p:spPr>
        <p:txBody>
          <a:bodyPr wrap="none">
            <a:spAutoFit/>
          </a:bodyPr>
          <a:lstStyle/>
          <a:p>
            <a:r>
              <a:rPr lang="es-CL" sz="1600" b="1" dirty="0">
                <a:solidFill>
                  <a:schemeClr val="bg1"/>
                </a:solidFill>
              </a:rPr>
              <a:t>05</a:t>
            </a:r>
          </a:p>
        </p:txBody>
      </p:sp>
      <p:sp>
        <p:nvSpPr>
          <p:cNvPr id="43" name="Rectángulo 42"/>
          <p:cNvSpPr/>
          <p:nvPr/>
        </p:nvSpPr>
        <p:spPr>
          <a:xfrm>
            <a:off x="4299856" y="4241308"/>
            <a:ext cx="3003194" cy="338554"/>
          </a:xfrm>
          <a:prstGeom prst="rect">
            <a:avLst/>
          </a:prstGeom>
        </p:spPr>
        <p:txBody>
          <a:bodyPr wrap="none">
            <a:spAutoFit/>
          </a:bodyPr>
          <a:lstStyle/>
          <a:p>
            <a:r>
              <a:rPr lang="es-CL" sz="1600" dirty="0">
                <a:solidFill>
                  <a:schemeClr val="bg1"/>
                </a:solidFill>
              </a:rPr>
              <a:t>Generación de un canal de sonido</a:t>
            </a:r>
          </a:p>
        </p:txBody>
      </p:sp>
      <p:cxnSp>
        <p:nvCxnSpPr>
          <p:cNvPr id="44" name="Conector recto 43"/>
          <p:cNvCxnSpPr/>
          <p:nvPr/>
        </p:nvCxnSpPr>
        <p:spPr>
          <a:xfrm>
            <a:off x="4363774" y="4714180"/>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5" name="Rectángulo 44"/>
          <p:cNvSpPr/>
          <p:nvPr/>
        </p:nvSpPr>
        <p:spPr>
          <a:xfrm>
            <a:off x="3969352" y="4827921"/>
            <a:ext cx="393056" cy="338554"/>
          </a:xfrm>
          <a:prstGeom prst="rect">
            <a:avLst/>
          </a:prstGeom>
        </p:spPr>
        <p:txBody>
          <a:bodyPr wrap="none">
            <a:spAutoFit/>
          </a:bodyPr>
          <a:lstStyle/>
          <a:p>
            <a:r>
              <a:rPr lang="es-CL" sz="1600" b="1" dirty="0">
                <a:solidFill>
                  <a:schemeClr val="bg1"/>
                </a:solidFill>
              </a:rPr>
              <a:t>06</a:t>
            </a:r>
          </a:p>
        </p:txBody>
      </p:sp>
      <p:sp>
        <p:nvSpPr>
          <p:cNvPr id="46" name="Rectángulo 45"/>
          <p:cNvSpPr/>
          <p:nvPr/>
        </p:nvSpPr>
        <p:spPr>
          <a:xfrm>
            <a:off x="4325637" y="4841671"/>
            <a:ext cx="3275833" cy="338554"/>
          </a:xfrm>
          <a:prstGeom prst="rect">
            <a:avLst/>
          </a:prstGeom>
        </p:spPr>
        <p:txBody>
          <a:bodyPr wrap="none">
            <a:spAutoFit/>
          </a:bodyPr>
          <a:lstStyle/>
          <a:p>
            <a:r>
              <a:rPr lang="es-CL" sz="1600" dirty="0">
                <a:solidFill>
                  <a:schemeClr val="bg1"/>
                </a:solidFill>
              </a:rPr>
              <a:t>Generación de Zona de Convergencia</a:t>
            </a:r>
          </a:p>
        </p:txBody>
      </p:sp>
      <p:cxnSp>
        <p:nvCxnSpPr>
          <p:cNvPr id="47" name="Conector recto 46"/>
          <p:cNvCxnSpPr/>
          <p:nvPr/>
        </p:nvCxnSpPr>
        <p:spPr>
          <a:xfrm>
            <a:off x="4377949" y="5281259"/>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48" name="Rectángulo 47"/>
          <p:cNvSpPr/>
          <p:nvPr/>
        </p:nvSpPr>
        <p:spPr>
          <a:xfrm>
            <a:off x="3972893" y="5373728"/>
            <a:ext cx="393056" cy="338554"/>
          </a:xfrm>
          <a:prstGeom prst="rect">
            <a:avLst/>
          </a:prstGeom>
        </p:spPr>
        <p:txBody>
          <a:bodyPr wrap="none">
            <a:spAutoFit/>
          </a:bodyPr>
          <a:lstStyle/>
          <a:p>
            <a:r>
              <a:rPr lang="es-CL" sz="1600" b="1" dirty="0">
                <a:solidFill>
                  <a:schemeClr val="bg1"/>
                </a:solidFill>
              </a:rPr>
              <a:t>07</a:t>
            </a:r>
          </a:p>
        </p:txBody>
      </p:sp>
      <p:sp>
        <p:nvSpPr>
          <p:cNvPr id="49" name="Rectángulo 48"/>
          <p:cNvSpPr/>
          <p:nvPr/>
        </p:nvSpPr>
        <p:spPr>
          <a:xfrm>
            <a:off x="4339811" y="5387478"/>
            <a:ext cx="4098814" cy="338554"/>
          </a:xfrm>
          <a:prstGeom prst="rect">
            <a:avLst/>
          </a:prstGeom>
        </p:spPr>
        <p:txBody>
          <a:bodyPr wrap="none">
            <a:spAutoFit/>
          </a:bodyPr>
          <a:lstStyle/>
          <a:p>
            <a:r>
              <a:rPr lang="es-CL" sz="1600" dirty="0">
                <a:solidFill>
                  <a:schemeClr val="bg1"/>
                </a:solidFill>
              </a:rPr>
              <a:t>Propagación del Sonido por rebote en el Fondo</a:t>
            </a:r>
          </a:p>
        </p:txBody>
      </p:sp>
      <p:pic>
        <p:nvPicPr>
          <p:cNvPr id="30" name="Imagen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39413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circle(in)">
                                      <p:cBhvr>
                                        <p:cTn id="7" dur="2000"/>
                                        <p:tgtEl>
                                          <p:spTgt spid="3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circle(in)">
                                      <p:cBhvr>
                                        <p:cTn id="10" dur="2000"/>
                                        <p:tgtEl>
                                          <p:spTgt spid="34"/>
                                        </p:tgtEl>
                                      </p:cBhvr>
                                    </p:animEffect>
                                  </p:childTnLst>
                                </p:cTn>
                              </p:par>
                              <p:par>
                                <p:cTn id="11" presetID="6" presetClass="entr" presetSubtype="1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circle(in)">
                                      <p:cBhvr>
                                        <p:cTn id="13" dur="2000"/>
                                        <p:tgtEl>
                                          <p:spTgt spid="35"/>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circle(in)">
                                      <p:cBhvr>
                                        <p:cTn id="16" dur="2000"/>
                                        <p:tgtEl>
                                          <p:spTgt spid="37"/>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circle(in)">
                                      <p:cBhvr>
                                        <p:cTn id="19" dur="2000"/>
                                        <p:tgtEl>
                                          <p:spTgt spid="36"/>
                                        </p:tgtEl>
                                      </p:cBhvr>
                                    </p:animEffect>
                                  </p:childTnLst>
                                </p:cTn>
                              </p:par>
                              <p:par>
                                <p:cTn id="20" presetID="6" presetClass="entr" presetSubtype="16"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circle(in)">
                                      <p:cBhvr>
                                        <p:cTn id="22" dur="2000"/>
                                        <p:tgtEl>
                                          <p:spTgt spid="38"/>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circle(in)">
                                      <p:cBhvr>
                                        <p:cTn id="25" dur="2000"/>
                                        <p:tgtEl>
                                          <p:spTgt spid="39"/>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circle(in)">
                                      <p:cBhvr>
                                        <p:cTn id="28" dur="2000"/>
                                        <p:tgtEl>
                                          <p:spTgt spid="42"/>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circle(in)">
                                      <p:cBhvr>
                                        <p:cTn id="31" dur="2000"/>
                                        <p:tgtEl>
                                          <p:spTgt spid="43"/>
                                        </p:tgtEl>
                                      </p:cBhvr>
                                    </p:animEffect>
                                  </p:childTnLst>
                                </p:cTn>
                              </p:par>
                              <p:par>
                                <p:cTn id="32" presetID="6" presetClass="entr" presetSubtype="16"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circle(in)">
                                      <p:cBhvr>
                                        <p:cTn id="34" dur="2000"/>
                                        <p:tgtEl>
                                          <p:spTgt spid="44"/>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circle(in)">
                                      <p:cBhvr>
                                        <p:cTn id="37" dur="2000"/>
                                        <p:tgtEl>
                                          <p:spTgt spid="4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circle(in)">
                                      <p:cBhvr>
                                        <p:cTn id="40" dur="2000"/>
                                        <p:tgtEl>
                                          <p:spTgt spid="45"/>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circle(in)">
                                      <p:cBhvr>
                                        <p:cTn id="43" dur="2000"/>
                                        <p:tgtEl>
                                          <p:spTgt spid="48"/>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circle(in)">
                                      <p:cBhvr>
                                        <p:cTn id="46" dur="2000"/>
                                        <p:tgtEl>
                                          <p:spTgt spid="49"/>
                                        </p:tgtEl>
                                      </p:cBhvr>
                                    </p:animEffect>
                                  </p:childTnLst>
                                </p:cTn>
                              </p:par>
                              <p:par>
                                <p:cTn id="47" presetID="6" presetClass="entr" presetSubtype="16"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circle(in)">
                                      <p:cBhvr>
                                        <p:cTn id="49" dur="2000"/>
                                        <p:tgtEl>
                                          <p:spTgt spid="3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circle(in)">
                                      <p:cBhvr>
                                        <p:cTn id="52" dur="2000"/>
                                        <p:tgtEl>
                                          <p:spTgt spid="40"/>
                                        </p:tgtEl>
                                      </p:cBhvr>
                                    </p:animEffect>
                                  </p:childTnLst>
                                </p:cTn>
                              </p:par>
                              <p:par>
                                <p:cTn id="53" presetID="6" presetClass="entr" presetSubtype="16"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circle(in)">
                                      <p:cBhvr>
                                        <p:cTn id="55" dur="2000"/>
                                        <p:tgtEl>
                                          <p:spTgt spid="41"/>
                                        </p:tgtEl>
                                      </p:cBhvr>
                                    </p:animEffect>
                                  </p:childTnLst>
                                </p:cTn>
                              </p:par>
                              <p:par>
                                <p:cTn id="56" presetID="6" presetClass="entr" presetSubtype="16" fill="hold" nodeType="withEffect">
                                  <p:stCondLst>
                                    <p:cond delay="0"/>
                                  </p:stCondLst>
                                  <p:childTnLst>
                                    <p:set>
                                      <p:cBhvr>
                                        <p:cTn id="57" dur="1" fill="hold">
                                          <p:stCondLst>
                                            <p:cond delay="0"/>
                                          </p:stCondLst>
                                        </p:cTn>
                                        <p:tgtEl>
                                          <p:spTgt spid="47"/>
                                        </p:tgtEl>
                                        <p:attrNameLst>
                                          <p:attrName>style.visibility</p:attrName>
                                        </p:attrNameLst>
                                      </p:cBhvr>
                                      <p:to>
                                        <p:strVal val="visible"/>
                                      </p:to>
                                    </p:set>
                                    <p:animEffect transition="in" filter="circle(in)">
                                      <p:cBhvr>
                                        <p:cTn id="58" dur="2000"/>
                                        <p:tgtEl>
                                          <p:spTgt spid="47"/>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circle(in)">
                                      <p:cBhvr>
                                        <p:cTn id="61" dur="2000"/>
                                        <p:tgtEl>
                                          <p:spTgt spid="26"/>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circle(in)">
                                      <p:cBhvr>
                                        <p:cTn id="6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2" grpId="0"/>
      <p:bldP spid="34" grpId="0"/>
      <p:bldP spid="36" grpId="0"/>
      <p:bldP spid="37" grpId="0"/>
      <p:bldP spid="39" grpId="0"/>
      <p:bldP spid="40" grpId="0"/>
      <p:bldP spid="42" grpId="0"/>
      <p:bldP spid="43" grpId="0"/>
      <p:bldP spid="45" grpId="0"/>
      <p:bldP spid="46"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530121" y="1839483"/>
            <a:ext cx="3337783" cy="1809726"/>
          </a:xfrm>
          <a:prstGeom prst="rect">
            <a:avLst/>
          </a:prstGeom>
        </p:spPr>
        <p:txBody>
          <a:bodyPr wrap="square">
            <a:spAutoFit/>
          </a:bodyPr>
          <a:lstStyle/>
          <a:p>
            <a:pPr algn="just">
              <a:lnSpc>
                <a:spcPct val="90000"/>
              </a:lnSpc>
              <a:defRPr/>
            </a:pPr>
            <a:r>
              <a:rPr lang="es-ES_tradnl" sz="1200" dirty="0">
                <a:solidFill>
                  <a:schemeClr val="bg1"/>
                </a:solidFill>
              </a:rPr>
              <a:t>La </a:t>
            </a:r>
            <a:r>
              <a:rPr lang="es-ES_tradnl" sz="1400" dirty="0">
                <a:solidFill>
                  <a:srgbClr val="FFFF00"/>
                </a:solidFill>
                <a:latin typeface="Britannic Bold" panose="020B0903060703020204" pitchFamily="34" charset="0"/>
                <a:ea typeface="Segoe UI Black" panose="020B0A02040204020203" pitchFamily="34" charset="0"/>
              </a:rPr>
              <a:t>velocidad del sonido se mantiene constante </a:t>
            </a:r>
            <a:r>
              <a:rPr lang="es-ES_tradnl" sz="1200" dirty="0">
                <a:solidFill>
                  <a:schemeClr val="bg1"/>
                </a:solidFill>
              </a:rPr>
              <a:t>al aumentar la profundidad. Se asocia a capas con aguas de igual temperatura (isotermales)</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Aquí el sonido se propagará en línea recta.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obtiene la máxima capacidad de detección.</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No se producen zonas de sombra.</a:t>
            </a:r>
          </a:p>
        </p:txBody>
      </p:sp>
      <p:sp>
        <p:nvSpPr>
          <p:cNvPr id="25" name="Rectángulo 24"/>
          <p:cNvSpPr/>
          <p:nvPr/>
        </p:nvSpPr>
        <p:spPr>
          <a:xfrm>
            <a:off x="4262435" y="1822208"/>
            <a:ext cx="2670859" cy="338554"/>
          </a:xfrm>
          <a:prstGeom prst="rect">
            <a:avLst/>
          </a:prstGeom>
        </p:spPr>
        <p:txBody>
          <a:bodyPr wrap="none">
            <a:spAutoFit/>
          </a:bodyPr>
          <a:lstStyle/>
          <a:p>
            <a:r>
              <a:rPr lang="es-CL" sz="1600" dirty="0">
                <a:solidFill>
                  <a:schemeClr val="bg1"/>
                </a:solidFill>
              </a:rPr>
              <a:t>Situación de “ISOVELOCIDAD”</a:t>
            </a:r>
          </a:p>
        </p:txBody>
      </p:sp>
      <p:sp>
        <p:nvSpPr>
          <p:cNvPr id="26" name="Rectángulo 25"/>
          <p:cNvSpPr/>
          <p:nvPr/>
        </p:nvSpPr>
        <p:spPr>
          <a:xfrm>
            <a:off x="3881152" y="1821552"/>
            <a:ext cx="393056" cy="338554"/>
          </a:xfrm>
          <a:prstGeom prst="rect">
            <a:avLst/>
          </a:prstGeom>
        </p:spPr>
        <p:txBody>
          <a:bodyPr wrap="none">
            <a:spAutoFit/>
          </a:bodyPr>
          <a:lstStyle/>
          <a:p>
            <a:r>
              <a:rPr lang="es-CL" sz="1600" b="1" dirty="0">
                <a:solidFill>
                  <a:schemeClr val="bg1"/>
                </a:solidFill>
              </a:rPr>
              <a:t>01</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cxnSp>
        <p:nvCxnSpPr>
          <p:cNvPr id="33" name="Conector recto 32"/>
          <p:cNvCxnSpPr/>
          <p:nvPr/>
        </p:nvCxnSpPr>
        <p:spPr>
          <a:xfrm>
            <a:off x="4299856" y="2278645"/>
            <a:ext cx="2664000"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037968" y="1894404"/>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1" name="Picture 3" descr="18"/>
          <p:cNvPicPr>
            <a:picLocks noChangeAspect="1" noChangeArrowheads="1"/>
          </p:cNvPicPr>
          <p:nvPr/>
        </p:nvPicPr>
        <p:blipFill>
          <a:blip r:embed="rId5"/>
          <a:srcRect/>
          <a:stretch>
            <a:fillRect/>
          </a:stretch>
        </p:blipFill>
        <p:spPr bwMode="auto">
          <a:xfrm>
            <a:off x="5597864" y="3733551"/>
            <a:ext cx="4144820" cy="25084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40556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540754" y="1871382"/>
            <a:ext cx="3337783" cy="1782026"/>
          </a:xfrm>
          <a:prstGeom prst="rect">
            <a:avLst/>
          </a:prstGeom>
        </p:spPr>
        <p:txBody>
          <a:bodyPr wrap="square">
            <a:spAutoFit/>
          </a:bodyPr>
          <a:lstStyle/>
          <a:p>
            <a:pPr algn="just">
              <a:lnSpc>
                <a:spcPct val="90000"/>
              </a:lnSpc>
              <a:defRPr/>
            </a:pPr>
            <a:r>
              <a:rPr lang="es-ES_tradnl" sz="1200" dirty="0">
                <a:solidFill>
                  <a:schemeClr val="bg1"/>
                </a:solidFill>
              </a:rPr>
              <a:t>La </a:t>
            </a:r>
            <a:r>
              <a:rPr lang="es-ES_tradnl" sz="1400" dirty="0">
                <a:solidFill>
                  <a:srgbClr val="FFFF00"/>
                </a:solidFill>
                <a:latin typeface="Britannic Bold" panose="020B0903060703020204" pitchFamily="34" charset="0"/>
                <a:ea typeface="Segoe UI Black" panose="020B0A02040204020203" pitchFamily="34" charset="0"/>
              </a:rPr>
              <a:t>velocidad del sonido disminuye </a:t>
            </a:r>
            <a:r>
              <a:rPr lang="es-ES_tradnl" sz="1200" dirty="0">
                <a:solidFill>
                  <a:schemeClr val="bg1"/>
                </a:solidFill>
              </a:rPr>
              <a:t>al aumentar la profundidad. Se asocia a una gradiente térmico negativo de las capas de agua.</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refracta hacia el fondo del mar.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producen extensas zonas de sombra.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sonar disminuye en forma relevante su capacidad de detección.</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2" name="Rectángulo 31"/>
          <p:cNvSpPr/>
          <p:nvPr/>
        </p:nvSpPr>
        <p:spPr>
          <a:xfrm>
            <a:off x="3881152" y="1848346"/>
            <a:ext cx="393056" cy="338554"/>
          </a:xfrm>
          <a:prstGeom prst="rect">
            <a:avLst/>
          </a:prstGeom>
        </p:spPr>
        <p:txBody>
          <a:bodyPr wrap="none">
            <a:spAutoFit/>
          </a:bodyPr>
          <a:lstStyle/>
          <a:p>
            <a:r>
              <a:rPr lang="es-CL" sz="1600" b="1" dirty="0">
                <a:solidFill>
                  <a:schemeClr val="bg1"/>
                </a:solidFill>
              </a:rPr>
              <a:t>02</a:t>
            </a:r>
          </a:p>
        </p:txBody>
      </p:sp>
      <p:sp>
        <p:nvSpPr>
          <p:cNvPr id="34" name="Rectángulo 33"/>
          <p:cNvSpPr/>
          <p:nvPr/>
        </p:nvSpPr>
        <p:spPr>
          <a:xfrm>
            <a:off x="4237739" y="1842558"/>
            <a:ext cx="4238088" cy="338554"/>
          </a:xfrm>
          <a:prstGeom prst="rect">
            <a:avLst/>
          </a:prstGeom>
        </p:spPr>
        <p:txBody>
          <a:bodyPr wrap="square">
            <a:spAutoFit/>
          </a:bodyPr>
          <a:lstStyle/>
          <a:p>
            <a:r>
              <a:rPr lang="es-CL" sz="1600" dirty="0">
                <a:solidFill>
                  <a:schemeClr val="bg1"/>
                </a:solidFill>
              </a:rPr>
              <a:t>Gradiente Negativo de velocidad del sonido</a:t>
            </a:r>
          </a:p>
        </p:txBody>
      </p:sp>
      <p:cxnSp>
        <p:nvCxnSpPr>
          <p:cNvPr id="35" name="Conector recto 34"/>
          <p:cNvCxnSpPr/>
          <p:nvPr/>
        </p:nvCxnSpPr>
        <p:spPr>
          <a:xfrm>
            <a:off x="4366531" y="2307935"/>
            <a:ext cx="3492000"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048601" y="1936936"/>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1" name="Picture 3" descr="20"/>
          <p:cNvPicPr>
            <a:picLocks noChangeAspect="1" noChangeArrowheads="1"/>
          </p:cNvPicPr>
          <p:nvPr/>
        </p:nvPicPr>
        <p:blipFill>
          <a:blip r:embed="rId5"/>
          <a:srcRect/>
          <a:stretch>
            <a:fillRect/>
          </a:stretch>
        </p:blipFill>
        <p:spPr bwMode="auto">
          <a:xfrm>
            <a:off x="5218170" y="3717206"/>
            <a:ext cx="5368513" cy="24363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90786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8636451" y="1903279"/>
            <a:ext cx="3337783" cy="1782026"/>
          </a:xfrm>
          <a:prstGeom prst="rect">
            <a:avLst/>
          </a:prstGeom>
        </p:spPr>
        <p:txBody>
          <a:bodyPr wrap="square">
            <a:spAutoFit/>
          </a:bodyPr>
          <a:lstStyle/>
          <a:p>
            <a:pPr algn="just">
              <a:lnSpc>
                <a:spcPct val="90000"/>
              </a:lnSpc>
              <a:defRPr/>
            </a:pPr>
            <a:r>
              <a:rPr lang="es-ES_tradnl" sz="1200" dirty="0">
                <a:solidFill>
                  <a:schemeClr val="bg1"/>
                </a:solidFill>
              </a:rPr>
              <a:t>Acá la </a:t>
            </a:r>
            <a:r>
              <a:rPr lang="es-ES_tradnl" sz="1400" dirty="0">
                <a:solidFill>
                  <a:srgbClr val="FFFF00"/>
                </a:solidFill>
                <a:latin typeface="Britannic Bold" panose="020B0903060703020204" pitchFamily="34" charset="0"/>
                <a:ea typeface="Segoe UI Black" panose="020B0A02040204020203" pitchFamily="34" charset="0"/>
              </a:rPr>
              <a:t>velocidad del sonido aumenta </a:t>
            </a:r>
            <a:r>
              <a:rPr lang="es-ES_tradnl" sz="1200" dirty="0">
                <a:solidFill>
                  <a:schemeClr val="bg1"/>
                </a:solidFill>
              </a:rPr>
              <a:t>con la profundidad. Se asocia a una gradiente térmico positivo de las capas de agua.</a:t>
            </a:r>
          </a:p>
          <a:p>
            <a:pPr algn="just">
              <a:lnSpc>
                <a:spcPct val="90000"/>
              </a:lnSpc>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refracta hacia la superficie del mar.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producen extensas zonas de sombra.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sonar disminuye su capacidad para detectar SS a media o gran profundidad.</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03</a:t>
            </a:r>
          </a:p>
        </p:txBody>
      </p:sp>
      <p:sp>
        <p:nvSpPr>
          <p:cNvPr id="37" name="Rectángulo 36"/>
          <p:cNvSpPr/>
          <p:nvPr/>
        </p:nvSpPr>
        <p:spPr>
          <a:xfrm>
            <a:off x="4252218" y="1867938"/>
            <a:ext cx="3895810" cy="338554"/>
          </a:xfrm>
          <a:prstGeom prst="rect">
            <a:avLst/>
          </a:prstGeom>
        </p:spPr>
        <p:txBody>
          <a:bodyPr wrap="none">
            <a:spAutoFit/>
          </a:bodyPr>
          <a:lstStyle/>
          <a:p>
            <a:r>
              <a:rPr lang="es-CL" sz="1600" dirty="0">
                <a:solidFill>
                  <a:schemeClr val="bg1"/>
                </a:solidFill>
              </a:rPr>
              <a:t>Gradiente Positiva de la velocidad del sonido</a:t>
            </a:r>
          </a:p>
        </p:txBody>
      </p:sp>
      <p:cxnSp>
        <p:nvCxnSpPr>
          <p:cNvPr id="38" name="Conector recto 37"/>
          <p:cNvCxnSpPr/>
          <p:nvPr/>
        </p:nvCxnSpPr>
        <p:spPr>
          <a:xfrm>
            <a:off x="4344068" y="2290899"/>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8144298" y="1926301"/>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1" name="Picture 4" descr="19"/>
          <p:cNvPicPr>
            <a:picLocks noChangeAspect="1" noChangeArrowheads="1"/>
          </p:cNvPicPr>
          <p:nvPr/>
        </p:nvPicPr>
        <p:blipFill>
          <a:blip r:embed="rId5"/>
          <a:srcRect/>
          <a:stretch>
            <a:fillRect/>
          </a:stretch>
        </p:blipFill>
        <p:spPr bwMode="auto">
          <a:xfrm>
            <a:off x="5014332" y="3769712"/>
            <a:ext cx="5539317" cy="23865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86565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78122"/>
            <a:ext cx="6183857" cy="590931"/>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El sonido se propaga en forma directa sobre la capa.</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Se refractará hacia el fondo del mar bajo la capa, generándose extensas zonas de sombra.</a:t>
            </a: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04</a:t>
            </a:r>
          </a:p>
        </p:txBody>
      </p:sp>
      <p:cxnSp>
        <p:nvCxnSpPr>
          <p:cNvPr id="38" name="Conector recto 37"/>
          <p:cNvCxnSpPr/>
          <p:nvPr/>
        </p:nvCxnSpPr>
        <p:spPr>
          <a:xfrm>
            <a:off x="4324552" y="2322798"/>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53947"/>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Rectángulo 13"/>
          <p:cNvSpPr/>
          <p:nvPr/>
        </p:nvSpPr>
        <p:spPr>
          <a:xfrm>
            <a:off x="4274208" y="1838328"/>
            <a:ext cx="6939514" cy="338554"/>
          </a:xfrm>
          <a:prstGeom prst="rect">
            <a:avLst/>
          </a:prstGeom>
        </p:spPr>
        <p:txBody>
          <a:bodyPr wrap="square">
            <a:spAutoFit/>
          </a:bodyPr>
          <a:lstStyle/>
          <a:p>
            <a:r>
              <a:rPr lang="es-CL" sz="1600" dirty="0">
                <a:solidFill>
                  <a:schemeClr val="bg1"/>
                </a:solidFill>
              </a:rPr>
              <a:t>Isovelocidad y Gradiente de velocidad negativa a contar de la capa</a:t>
            </a:r>
          </a:p>
        </p:txBody>
      </p:sp>
      <p:pic>
        <p:nvPicPr>
          <p:cNvPr id="15" name="Picture 3" descr="1"/>
          <p:cNvPicPr>
            <a:picLocks noChangeAspect="1" noChangeArrowheads="1"/>
          </p:cNvPicPr>
          <p:nvPr/>
        </p:nvPicPr>
        <p:blipFill>
          <a:blip r:embed="rId5"/>
          <a:srcRect/>
          <a:stretch>
            <a:fillRect/>
          </a:stretch>
        </p:blipFill>
        <p:spPr bwMode="auto">
          <a:xfrm>
            <a:off x="4662164" y="3480058"/>
            <a:ext cx="6030093" cy="24977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11387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76881" y="2716351"/>
            <a:ext cx="6918933" cy="757130"/>
          </a:xfrm>
          <a:prstGeom prst="rect">
            <a:avLst/>
          </a:prstGeom>
        </p:spPr>
        <p:txBody>
          <a:bodyPr wrap="square">
            <a:spAutoFit/>
          </a:bodyPr>
          <a:lstStyle/>
          <a:p>
            <a:pPr algn="just">
              <a:lnSpc>
                <a:spcPct val="90000"/>
              </a:lnSpc>
              <a:defRPr/>
            </a:pPr>
            <a:r>
              <a:rPr lang="es-ES_tradnl" sz="1200" dirty="0">
                <a:solidFill>
                  <a:schemeClr val="bg1"/>
                </a:solidFill>
              </a:rPr>
              <a:t>En condiciones especiales y cerca de una superficie del mar, ocasionalmente se producen “canales de sonido” equivalentes a los “ductos” en la propagación de ondas electromagnéticas en que se logran  grandes alcances de detección.</a:t>
            </a:r>
            <a:endParaRPr lang="es-ES" sz="1200" dirty="0">
              <a:solidFill>
                <a:schemeClr val="bg1"/>
              </a:solidFill>
            </a:endParaRPr>
          </a:p>
          <a:p>
            <a:pPr algn="just">
              <a:lnSpc>
                <a:spcPct val="90000"/>
              </a:lnSpc>
              <a:defRPr/>
            </a:pPr>
            <a:endParaRPr lang="es-ES_tradnl" sz="1200"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05</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74164" y="2892176"/>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15"/>
          <p:cNvSpPr/>
          <p:nvPr/>
        </p:nvSpPr>
        <p:spPr>
          <a:xfrm>
            <a:off x="4299856" y="1859620"/>
            <a:ext cx="3003194" cy="338554"/>
          </a:xfrm>
          <a:prstGeom prst="rect">
            <a:avLst/>
          </a:prstGeom>
        </p:spPr>
        <p:txBody>
          <a:bodyPr wrap="none">
            <a:spAutoFit/>
          </a:bodyPr>
          <a:lstStyle/>
          <a:p>
            <a:r>
              <a:rPr lang="es-CL" sz="1600" dirty="0">
                <a:solidFill>
                  <a:schemeClr val="bg1"/>
                </a:solidFill>
              </a:rPr>
              <a:t>Generación de un canal de sonido</a:t>
            </a:r>
          </a:p>
        </p:txBody>
      </p:sp>
      <p:pic>
        <p:nvPicPr>
          <p:cNvPr id="17" name="Picture 3" descr="21"/>
          <p:cNvPicPr>
            <a:picLocks noChangeAspect="1" noChangeArrowheads="1"/>
          </p:cNvPicPr>
          <p:nvPr/>
        </p:nvPicPr>
        <p:blipFill>
          <a:blip r:embed="rId5"/>
          <a:srcRect/>
          <a:stretch>
            <a:fillRect/>
          </a:stretch>
        </p:blipFill>
        <p:spPr bwMode="auto">
          <a:xfrm>
            <a:off x="4997645" y="3570046"/>
            <a:ext cx="5963093" cy="25674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506522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35593"/>
            <a:ext cx="6887035" cy="1200329"/>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Cuando existe una gradiente negativa de velocidad del sonido, bajo una positiva, en aguas profundas, puede ocurrir lo denominado como </a:t>
            </a:r>
            <a:r>
              <a:rPr lang="es-ES_tradnl" sz="1400" dirty="0">
                <a:solidFill>
                  <a:srgbClr val="FFFF00"/>
                </a:solidFill>
                <a:latin typeface="Britannic Bold" panose="020B0903060703020204" pitchFamily="34" charset="0"/>
                <a:ea typeface="Segoe UI Black" panose="020B0A02040204020203" pitchFamily="34" charset="0"/>
              </a:rPr>
              <a:t>“zona de convergencia”</a:t>
            </a:r>
          </a:p>
          <a:p>
            <a:pPr marL="171450" indent="-171450" algn="just">
              <a:lnSpc>
                <a:spcPct val="90000"/>
              </a:lnSpc>
              <a:buFont typeface="Wingdings" panose="05000000000000000000" pitchFamily="2" charset="2"/>
              <a:buChar char="Ø"/>
              <a:defRPr/>
            </a:pPr>
            <a:endParaRPr lang="es-ES_tradnl" sz="1400" dirty="0">
              <a:solidFill>
                <a:srgbClr val="FFFF00"/>
              </a:solidFill>
              <a:latin typeface="Britannic Bold" panose="020B0903060703020204" pitchFamily="34" charset="0"/>
              <a:ea typeface="Segoe UI Black" panose="020B0A02040204020203" pitchFamily="34" charset="0"/>
            </a:endParaRPr>
          </a:p>
          <a:p>
            <a:pPr marL="171450" indent="-171450" algn="just">
              <a:lnSpc>
                <a:spcPct val="90000"/>
              </a:lnSpc>
              <a:buFont typeface="Wingdings" panose="05000000000000000000" pitchFamily="2" charset="2"/>
              <a:buChar char="Ø"/>
              <a:defRPr/>
            </a:pPr>
            <a:r>
              <a:rPr lang="es-ES_tradnl" sz="1200" dirty="0">
                <a:solidFill>
                  <a:schemeClr val="bg1"/>
                </a:solidFill>
              </a:rPr>
              <a:t>El sonido se propaga  hasta app. 50 a 70 kms. de alcance,  primero se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refracta hacia el fondo </a:t>
            </a:r>
            <a:r>
              <a:rPr lang="es-ES_tradnl" sz="1200" dirty="0">
                <a:solidFill>
                  <a:schemeClr val="bg1"/>
                </a:solidFill>
              </a:rPr>
              <a:t>pero, al aumentar la profundidad, el sonido se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refracta hacia la superficie</a:t>
            </a:r>
            <a:r>
              <a:rPr lang="es-ES_tradnl" sz="1200" dirty="0">
                <a:solidFill>
                  <a:schemeClr val="bg1"/>
                </a:solidFill>
              </a:rPr>
              <a:t>, adoptando una trayectoria ondulante. a veces se pueden presentar segundas y hasta terceras zonas de convergencia.</a:t>
            </a:r>
            <a:endParaRPr lang="es-ES_tradnl" sz="1200" b="1"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06</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11418"/>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Rectángulo 13"/>
          <p:cNvSpPr/>
          <p:nvPr/>
        </p:nvSpPr>
        <p:spPr>
          <a:xfrm>
            <a:off x="4240573" y="1832648"/>
            <a:ext cx="3275833" cy="338554"/>
          </a:xfrm>
          <a:prstGeom prst="rect">
            <a:avLst/>
          </a:prstGeom>
        </p:spPr>
        <p:txBody>
          <a:bodyPr wrap="none">
            <a:spAutoFit/>
          </a:bodyPr>
          <a:lstStyle/>
          <a:p>
            <a:r>
              <a:rPr lang="es-CL" sz="1600" dirty="0">
                <a:solidFill>
                  <a:schemeClr val="bg1"/>
                </a:solidFill>
              </a:rPr>
              <a:t>Generación de Zona de Convergencia</a:t>
            </a:r>
          </a:p>
        </p:txBody>
      </p:sp>
      <p:pic>
        <p:nvPicPr>
          <p:cNvPr id="15" name="Picture 3" descr="3"/>
          <p:cNvPicPr>
            <a:picLocks noChangeAspect="1" noChangeArrowheads="1"/>
          </p:cNvPicPr>
          <p:nvPr/>
        </p:nvPicPr>
        <p:blipFill>
          <a:blip r:embed="rId5"/>
          <a:srcRect/>
          <a:stretch>
            <a:fillRect/>
          </a:stretch>
        </p:blipFill>
        <p:spPr bwMode="auto">
          <a:xfrm>
            <a:off x="5816009" y="3775857"/>
            <a:ext cx="4133217" cy="2488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081164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2" name="Rectángulo 21"/>
          <p:cNvSpPr/>
          <p:nvPr/>
        </p:nvSpPr>
        <p:spPr>
          <a:xfrm>
            <a:off x="4766248" y="2535593"/>
            <a:ext cx="6887035" cy="1754326"/>
          </a:xfrm>
          <a:prstGeom prst="rect">
            <a:avLst/>
          </a:prstGeom>
        </p:spPr>
        <p:txBody>
          <a:bodyPr wrap="square">
            <a:spAutoFit/>
          </a:bodyPr>
          <a:lstStyle/>
          <a:p>
            <a:pPr marL="171450" indent="-171450" algn="just">
              <a:lnSpc>
                <a:spcPct val="90000"/>
              </a:lnSpc>
              <a:buFont typeface="Wingdings" panose="05000000000000000000" pitchFamily="2" charset="2"/>
              <a:buChar char="Ø"/>
              <a:defRPr/>
            </a:pPr>
            <a:r>
              <a:rPr lang="es-ES_tradnl" sz="1200" dirty="0">
                <a:solidFill>
                  <a:schemeClr val="bg1"/>
                </a:solidFill>
              </a:rPr>
              <a:t>Algunos sonares (los más potentes) son capaces de </a:t>
            </a:r>
            <a:r>
              <a:rPr lang="es-ES_tradnl" sz="1400" dirty="0">
                <a:solidFill>
                  <a:srgbClr val="FFFF00"/>
                </a:solidFill>
                <a:latin typeface="Britannic Bold" panose="020B0903060703020204" pitchFamily="34" charset="0"/>
                <a:ea typeface="Segoe UI Black" panose="020B0A02040204020203" pitchFamily="34" charset="0"/>
              </a:rPr>
              <a:t>hacer rebotar su haz de sonido en el fondo</a:t>
            </a:r>
            <a:r>
              <a:rPr lang="es-ES_tradnl" sz="1200" dirty="0">
                <a:solidFill>
                  <a:schemeClr val="bg1"/>
                </a:solidFill>
              </a:rPr>
              <a:t>.</a:t>
            </a:r>
          </a:p>
          <a:p>
            <a:pPr marL="171450" indent="-171450" algn="just">
              <a:lnSpc>
                <a:spcPct val="90000"/>
              </a:lnSpc>
              <a:buFont typeface="Wingdings" panose="05000000000000000000" pitchFamily="2" charset="2"/>
              <a:buChar char="Ø"/>
              <a:defRPr/>
            </a:pPr>
            <a:endParaRPr lang="es-ES_tradnl" sz="1400" dirty="0">
              <a:solidFill>
                <a:srgbClr val="FFFF00"/>
              </a:solidFill>
              <a:latin typeface="Britannic Bold" panose="020B0903060703020204" pitchFamily="34" charset="0"/>
              <a:ea typeface="Segoe UI Black" panose="020B0A02040204020203" pitchFamily="34" charset="0"/>
            </a:endParaRPr>
          </a:p>
          <a:p>
            <a:pPr marL="171450" indent="-171450" algn="just">
              <a:lnSpc>
                <a:spcPct val="90000"/>
              </a:lnSpc>
              <a:buFont typeface="Wingdings" panose="05000000000000000000" pitchFamily="2" charset="2"/>
              <a:buChar char="Ø"/>
              <a:defRPr/>
            </a:pPr>
            <a:r>
              <a:rPr lang="es-ES_tradnl" sz="1200" dirty="0">
                <a:solidFill>
                  <a:schemeClr val="bg1"/>
                </a:solidFill>
              </a:rPr>
              <a:t>De esa manera se puede </a:t>
            </a:r>
            <a:r>
              <a:rPr lang="es-ES_tradnl" sz="1400" dirty="0">
                <a:solidFill>
                  <a:schemeClr val="accent2">
                    <a:lumMod val="60000"/>
                    <a:lumOff val="40000"/>
                  </a:schemeClr>
                </a:solidFill>
                <a:latin typeface="Britannic Bold" panose="020B0903060703020204" pitchFamily="34" charset="0"/>
                <a:ea typeface="Segoe UI Black" panose="020B0A02040204020203" pitchFamily="34" charset="0"/>
              </a:rPr>
              <a:t>aumentar la capacidad de detección del sonar</a:t>
            </a:r>
            <a:r>
              <a:rPr lang="es-ES_tradnl" sz="1200" dirty="0">
                <a:solidFill>
                  <a:schemeClr val="bg1"/>
                </a:solidFill>
              </a:rPr>
              <a:t>, la que por propagación normal no alcanzaría al blanco.</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a:p>
            <a:pPr marL="171450" indent="-171450" algn="just">
              <a:lnSpc>
                <a:spcPct val="90000"/>
              </a:lnSpc>
              <a:buFont typeface="Wingdings" panose="05000000000000000000" pitchFamily="2" charset="2"/>
              <a:buChar char="Ø"/>
              <a:defRPr/>
            </a:pPr>
            <a:r>
              <a:rPr lang="es-ES_tradnl" sz="1200" dirty="0">
                <a:solidFill>
                  <a:schemeClr val="bg1"/>
                </a:solidFill>
              </a:rPr>
              <a:t>La capacidad de rebote en el fondo </a:t>
            </a:r>
            <a:r>
              <a:rPr lang="es-ES_tradnl" sz="1400" dirty="0">
                <a:solidFill>
                  <a:srgbClr val="FFFF00"/>
                </a:solidFill>
                <a:latin typeface="Britannic Bold" panose="020B0903060703020204" pitchFamily="34" charset="0"/>
                <a:ea typeface="Segoe UI Black" panose="020B0A02040204020203" pitchFamily="34" charset="0"/>
              </a:rPr>
              <a:t>depende de la profundidad del área, el tipo de fondo y la potencia del sonar.</a:t>
            </a:r>
          </a:p>
          <a:p>
            <a:pPr marL="171450" indent="-171450" algn="just">
              <a:lnSpc>
                <a:spcPct val="90000"/>
              </a:lnSpc>
              <a:buFont typeface="Wingdings" panose="05000000000000000000" pitchFamily="2" charset="2"/>
              <a:buChar char="Ø"/>
              <a:defRPr/>
            </a:pPr>
            <a:endParaRPr lang="es-ES_tradnl" sz="1200" dirty="0">
              <a:solidFill>
                <a:schemeClr val="bg1"/>
              </a:solidFill>
            </a:endParaRPr>
          </a:p>
        </p:txBody>
      </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TRAYECTORIAS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sp>
        <p:nvSpPr>
          <p:cNvPr id="36" name="Rectángulo 35"/>
          <p:cNvSpPr/>
          <p:nvPr/>
        </p:nvSpPr>
        <p:spPr>
          <a:xfrm>
            <a:off x="3881152" y="1843504"/>
            <a:ext cx="393056" cy="338554"/>
          </a:xfrm>
          <a:prstGeom prst="rect">
            <a:avLst/>
          </a:prstGeom>
        </p:spPr>
        <p:txBody>
          <a:bodyPr wrap="none">
            <a:spAutoFit/>
          </a:bodyPr>
          <a:lstStyle/>
          <a:p>
            <a:r>
              <a:rPr lang="es-CL" sz="1600" b="1" dirty="0">
                <a:solidFill>
                  <a:schemeClr val="bg1"/>
                </a:solidFill>
              </a:rPr>
              <a:t>07</a:t>
            </a:r>
          </a:p>
        </p:txBody>
      </p:sp>
      <p:cxnSp>
        <p:nvCxnSpPr>
          <p:cNvPr id="38" name="Conector recto 37"/>
          <p:cNvCxnSpPr/>
          <p:nvPr/>
        </p:nvCxnSpPr>
        <p:spPr>
          <a:xfrm>
            <a:off x="4324552" y="2365326"/>
            <a:ext cx="3538653" cy="0"/>
          </a:xfrm>
          <a:prstGeom prst="line">
            <a:avLst/>
          </a:prstGeom>
          <a:ln w="127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Flecha derecha 49"/>
          <p:cNvSpPr/>
          <p:nvPr/>
        </p:nvSpPr>
        <p:spPr>
          <a:xfrm>
            <a:off x="4363531" y="2711418"/>
            <a:ext cx="288000" cy="239282"/>
          </a:xfrm>
          <a:prstGeom prst="rightArrow">
            <a:avLst/>
          </a:prstGeom>
          <a:solidFill>
            <a:schemeClr val="accent4">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Rectángulo 15"/>
          <p:cNvSpPr/>
          <p:nvPr/>
        </p:nvSpPr>
        <p:spPr>
          <a:xfrm>
            <a:off x="4254747" y="1846829"/>
            <a:ext cx="4098814" cy="338554"/>
          </a:xfrm>
          <a:prstGeom prst="rect">
            <a:avLst/>
          </a:prstGeom>
        </p:spPr>
        <p:txBody>
          <a:bodyPr wrap="none">
            <a:spAutoFit/>
          </a:bodyPr>
          <a:lstStyle/>
          <a:p>
            <a:r>
              <a:rPr lang="es-CL" sz="1600" dirty="0">
                <a:solidFill>
                  <a:schemeClr val="bg1"/>
                </a:solidFill>
              </a:rPr>
              <a:t>Propagación del Sonido por rebote en el Fondo</a:t>
            </a:r>
          </a:p>
        </p:txBody>
      </p:sp>
      <p:grpSp>
        <p:nvGrpSpPr>
          <p:cNvPr id="17" name="5 Grupo"/>
          <p:cNvGrpSpPr>
            <a:grpSpLocks/>
          </p:cNvGrpSpPr>
          <p:nvPr/>
        </p:nvGrpSpPr>
        <p:grpSpPr bwMode="auto">
          <a:xfrm>
            <a:off x="5784113" y="4264967"/>
            <a:ext cx="4348716" cy="1844626"/>
            <a:chOff x="868363" y="2492896"/>
            <a:chExt cx="7208837" cy="3567645"/>
          </a:xfrm>
        </p:grpSpPr>
        <p:pic>
          <p:nvPicPr>
            <p:cNvPr id="18" name="Picture 3" descr="17"/>
            <p:cNvPicPr>
              <a:picLocks noChangeAspect="1" noChangeArrowheads="1"/>
            </p:cNvPicPr>
            <p:nvPr/>
          </p:nvPicPr>
          <p:blipFill>
            <a:blip r:embed="rId5"/>
            <a:srcRect/>
            <a:stretch>
              <a:fillRect/>
            </a:stretch>
          </p:blipFill>
          <p:spPr bwMode="auto">
            <a:xfrm>
              <a:off x="868363" y="2492896"/>
              <a:ext cx="7208837" cy="34655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3 Forma libre"/>
            <p:cNvSpPr/>
            <p:nvPr/>
          </p:nvSpPr>
          <p:spPr>
            <a:xfrm>
              <a:off x="1857375" y="5410858"/>
              <a:ext cx="5821363" cy="250837"/>
            </a:xfrm>
            <a:custGeom>
              <a:avLst/>
              <a:gdLst>
                <a:gd name="connsiteX0" fmla="*/ 0 w 5820228"/>
                <a:gd name="connsiteY0" fmla="*/ 250164 h 250164"/>
                <a:gd name="connsiteX1" fmla="*/ 130628 w 5820228"/>
                <a:gd name="connsiteY1" fmla="*/ 119536 h 250164"/>
                <a:gd name="connsiteX2" fmla="*/ 174171 w 5820228"/>
                <a:gd name="connsiteY2" fmla="*/ 105021 h 250164"/>
                <a:gd name="connsiteX3" fmla="*/ 217714 w 5820228"/>
                <a:gd name="connsiteY3" fmla="*/ 61479 h 250164"/>
                <a:gd name="connsiteX4" fmla="*/ 391885 w 5820228"/>
                <a:gd name="connsiteY4" fmla="*/ 90507 h 250164"/>
                <a:gd name="connsiteX5" fmla="*/ 493485 w 5820228"/>
                <a:gd name="connsiteY5" fmla="*/ 134050 h 250164"/>
                <a:gd name="connsiteX6" fmla="*/ 696685 w 5820228"/>
                <a:gd name="connsiteY6" fmla="*/ 148564 h 250164"/>
                <a:gd name="connsiteX7" fmla="*/ 740228 w 5820228"/>
                <a:gd name="connsiteY7" fmla="*/ 177593 h 250164"/>
                <a:gd name="connsiteX8" fmla="*/ 841828 w 5820228"/>
                <a:gd name="connsiteY8" fmla="*/ 105021 h 250164"/>
                <a:gd name="connsiteX9" fmla="*/ 928914 w 5820228"/>
                <a:gd name="connsiteY9" fmla="*/ 119536 h 250164"/>
                <a:gd name="connsiteX10" fmla="*/ 972457 w 5820228"/>
                <a:gd name="connsiteY10" fmla="*/ 134050 h 250164"/>
                <a:gd name="connsiteX11" fmla="*/ 1219200 w 5820228"/>
                <a:gd name="connsiteY11" fmla="*/ 105021 h 250164"/>
                <a:gd name="connsiteX12" fmla="*/ 1262742 w 5820228"/>
                <a:gd name="connsiteY12" fmla="*/ 75993 h 250164"/>
                <a:gd name="connsiteX13" fmla="*/ 1364342 w 5820228"/>
                <a:gd name="connsiteY13" fmla="*/ 90507 h 250164"/>
                <a:gd name="connsiteX14" fmla="*/ 1451428 w 5820228"/>
                <a:gd name="connsiteY14" fmla="*/ 119536 h 250164"/>
                <a:gd name="connsiteX15" fmla="*/ 1509485 w 5820228"/>
                <a:gd name="connsiteY15" fmla="*/ 134050 h 250164"/>
                <a:gd name="connsiteX16" fmla="*/ 1596571 w 5820228"/>
                <a:gd name="connsiteY16" fmla="*/ 177593 h 250164"/>
                <a:gd name="connsiteX17" fmla="*/ 1741714 w 5820228"/>
                <a:gd name="connsiteY17" fmla="*/ 134050 h 250164"/>
                <a:gd name="connsiteX18" fmla="*/ 1843314 w 5820228"/>
                <a:gd name="connsiteY18" fmla="*/ 105021 h 250164"/>
                <a:gd name="connsiteX19" fmla="*/ 1886857 w 5820228"/>
                <a:gd name="connsiteY19" fmla="*/ 90507 h 250164"/>
                <a:gd name="connsiteX20" fmla="*/ 2017485 w 5820228"/>
                <a:gd name="connsiteY20" fmla="*/ 105021 h 250164"/>
                <a:gd name="connsiteX21" fmla="*/ 2061028 w 5820228"/>
                <a:gd name="connsiteY21" fmla="*/ 148564 h 250164"/>
                <a:gd name="connsiteX22" fmla="*/ 2148114 w 5820228"/>
                <a:gd name="connsiteY22" fmla="*/ 177593 h 250164"/>
                <a:gd name="connsiteX23" fmla="*/ 2191657 w 5820228"/>
                <a:gd name="connsiteY23" fmla="*/ 192107 h 250164"/>
                <a:gd name="connsiteX24" fmla="*/ 2278742 w 5820228"/>
                <a:gd name="connsiteY24" fmla="*/ 177593 h 250164"/>
                <a:gd name="connsiteX25" fmla="*/ 2322285 w 5820228"/>
                <a:gd name="connsiteY25" fmla="*/ 148564 h 250164"/>
                <a:gd name="connsiteX26" fmla="*/ 2423885 w 5820228"/>
                <a:gd name="connsiteY26" fmla="*/ 163079 h 250164"/>
                <a:gd name="connsiteX27" fmla="*/ 2525485 w 5820228"/>
                <a:gd name="connsiteY27" fmla="*/ 192107 h 250164"/>
                <a:gd name="connsiteX28" fmla="*/ 2685142 w 5820228"/>
                <a:gd name="connsiteY28" fmla="*/ 177593 h 250164"/>
                <a:gd name="connsiteX29" fmla="*/ 2714171 w 5820228"/>
                <a:gd name="connsiteY29" fmla="*/ 134050 h 250164"/>
                <a:gd name="connsiteX30" fmla="*/ 2757714 w 5820228"/>
                <a:gd name="connsiteY30" fmla="*/ 105021 h 250164"/>
                <a:gd name="connsiteX31" fmla="*/ 2844800 w 5820228"/>
                <a:gd name="connsiteY31" fmla="*/ 119536 h 250164"/>
                <a:gd name="connsiteX32" fmla="*/ 2931885 w 5820228"/>
                <a:gd name="connsiteY32" fmla="*/ 148564 h 250164"/>
                <a:gd name="connsiteX33" fmla="*/ 3048000 w 5820228"/>
                <a:gd name="connsiteY33" fmla="*/ 134050 h 250164"/>
                <a:gd name="connsiteX34" fmla="*/ 3135085 w 5820228"/>
                <a:gd name="connsiteY34" fmla="*/ 105021 h 250164"/>
                <a:gd name="connsiteX35" fmla="*/ 3280228 w 5820228"/>
                <a:gd name="connsiteY35" fmla="*/ 75993 h 250164"/>
                <a:gd name="connsiteX36" fmla="*/ 3396342 w 5820228"/>
                <a:gd name="connsiteY36" fmla="*/ 90507 h 250164"/>
                <a:gd name="connsiteX37" fmla="*/ 3439885 w 5820228"/>
                <a:gd name="connsiteY37" fmla="*/ 105021 h 250164"/>
                <a:gd name="connsiteX38" fmla="*/ 3599542 w 5820228"/>
                <a:gd name="connsiteY38" fmla="*/ 119536 h 250164"/>
                <a:gd name="connsiteX39" fmla="*/ 3686628 w 5820228"/>
                <a:gd name="connsiteY39" fmla="*/ 148564 h 250164"/>
                <a:gd name="connsiteX40" fmla="*/ 3773714 w 5820228"/>
                <a:gd name="connsiteY40" fmla="*/ 119536 h 250164"/>
                <a:gd name="connsiteX41" fmla="*/ 4005942 w 5820228"/>
                <a:gd name="connsiteY41" fmla="*/ 134050 h 250164"/>
                <a:gd name="connsiteX42" fmla="*/ 4049485 w 5820228"/>
                <a:gd name="connsiteY42" fmla="*/ 148564 h 250164"/>
                <a:gd name="connsiteX43" fmla="*/ 4107542 w 5820228"/>
                <a:gd name="connsiteY43" fmla="*/ 163079 h 250164"/>
                <a:gd name="connsiteX44" fmla="*/ 4180114 w 5820228"/>
                <a:gd name="connsiteY44" fmla="*/ 148564 h 250164"/>
                <a:gd name="connsiteX45" fmla="*/ 4339771 w 5820228"/>
                <a:gd name="connsiteY45" fmla="*/ 119536 h 250164"/>
                <a:gd name="connsiteX46" fmla="*/ 4383314 w 5820228"/>
                <a:gd name="connsiteY46" fmla="*/ 105021 h 250164"/>
                <a:gd name="connsiteX47" fmla="*/ 4470400 w 5820228"/>
                <a:gd name="connsiteY47" fmla="*/ 119536 h 250164"/>
                <a:gd name="connsiteX48" fmla="*/ 4513942 w 5820228"/>
                <a:gd name="connsiteY48" fmla="*/ 134050 h 250164"/>
                <a:gd name="connsiteX49" fmla="*/ 4601028 w 5820228"/>
                <a:gd name="connsiteY49" fmla="*/ 148564 h 250164"/>
                <a:gd name="connsiteX50" fmla="*/ 4644571 w 5820228"/>
                <a:gd name="connsiteY50" fmla="*/ 177593 h 250164"/>
                <a:gd name="connsiteX51" fmla="*/ 4804228 w 5820228"/>
                <a:gd name="connsiteY51" fmla="*/ 105021 h 250164"/>
                <a:gd name="connsiteX52" fmla="*/ 4847771 w 5820228"/>
                <a:gd name="connsiteY52" fmla="*/ 90507 h 250164"/>
                <a:gd name="connsiteX53" fmla="*/ 4934857 w 5820228"/>
                <a:gd name="connsiteY53" fmla="*/ 46964 h 250164"/>
                <a:gd name="connsiteX54" fmla="*/ 4963885 w 5820228"/>
                <a:gd name="connsiteY54" fmla="*/ 3421 h 250164"/>
                <a:gd name="connsiteX55" fmla="*/ 5007428 w 5820228"/>
                <a:gd name="connsiteY55" fmla="*/ 32450 h 250164"/>
                <a:gd name="connsiteX56" fmla="*/ 5123542 w 5820228"/>
                <a:gd name="connsiteY56" fmla="*/ 90507 h 250164"/>
                <a:gd name="connsiteX57" fmla="*/ 5167085 w 5820228"/>
                <a:gd name="connsiteY57" fmla="*/ 119536 h 250164"/>
                <a:gd name="connsiteX58" fmla="*/ 5254171 w 5820228"/>
                <a:gd name="connsiteY58" fmla="*/ 90507 h 250164"/>
                <a:gd name="connsiteX59" fmla="*/ 5312228 w 5820228"/>
                <a:gd name="connsiteY59" fmla="*/ 105021 h 250164"/>
                <a:gd name="connsiteX60" fmla="*/ 5355771 w 5820228"/>
                <a:gd name="connsiteY60" fmla="*/ 134050 h 250164"/>
                <a:gd name="connsiteX61" fmla="*/ 5399314 w 5820228"/>
                <a:gd name="connsiteY61" fmla="*/ 148564 h 250164"/>
                <a:gd name="connsiteX62" fmla="*/ 5820228 w 5820228"/>
                <a:gd name="connsiteY62" fmla="*/ 134050 h 250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820228" h="250164">
                  <a:moveTo>
                    <a:pt x="0" y="250164"/>
                  </a:moveTo>
                  <a:cubicBezTo>
                    <a:pt x="48880" y="191509"/>
                    <a:pt x="67423" y="155654"/>
                    <a:pt x="130628" y="119536"/>
                  </a:cubicBezTo>
                  <a:cubicBezTo>
                    <a:pt x="143912" y="111945"/>
                    <a:pt x="159657" y="109859"/>
                    <a:pt x="174171" y="105021"/>
                  </a:cubicBezTo>
                  <a:cubicBezTo>
                    <a:pt x="188685" y="90507"/>
                    <a:pt x="197467" y="64853"/>
                    <a:pt x="217714" y="61479"/>
                  </a:cubicBezTo>
                  <a:cubicBezTo>
                    <a:pt x="256497" y="55015"/>
                    <a:pt x="344164" y="70055"/>
                    <a:pt x="391885" y="90507"/>
                  </a:cubicBezTo>
                  <a:cubicBezTo>
                    <a:pt x="417257" y="101381"/>
                    <a:pt x="462204" y="130370"/>
                    <a:pt x="493485" y="134050"/>
                  </a:cubicBezTo>
                  <a:cubicBezTo>
                    <a:pt x="560926" y="141984"/>
                    <a:pt x="628952" y="143726"/>
                    <a:pt x="696685" y="148564"/>
                  </a:cubicBezTo>
                  <a:cubicBezTo>
                    <a:pt x="711199" y="158240"/>
                    <a:pt x="722784" y="177593"/>
                    <a:pt x="740228" y="177593"/>
                  </a:cubicBezTo>
                  <a:cubicBezTo>
                    <a:pt x="805325" y="177593"/>
                    <a:pt x="814196" y="146469"/>
                    <a:pt x="841828" y="105021"/>
                  </a:cubicBezTo>
                  <a:cubicBezTo>
                    <a:pt x="870857" y="109859"/>
                    <a:pt x="900186" y="113152"/>
                    <a:pt x="928914" y="119536"/>
                  </a:cubicBezTo>
                  <a:cubicBezTo>
                    <a:pt x="943849" y="122855"/>
                    <a:pt x="957158" y="134050"/>
                    <a:pt x="972457" y="134050"/>
                  </a:cubicBezTo>
                  <a:cubicBezTo>
                    <a:pt x="991288" y="134050"/>
                    <a:pt x="1193667" y="108213"/>
                    <a:pt x="1219200" y="105021"/>
                  </a:cubicBezTo>
                  <a:cubicBezTo>
                    <a:pt x="1233714" y="95345"/>
                    <a:pt x="1245385" y="77729"/>
                    <a:pt x="1262742" y="75993"/>
                  </a:cubicBezTo>
                  <a:cubicBezTo>
                    <a:pt x="1296783" y="72589"/>
                    <a:pt x="1331008" y="82814"/>
                    <a:pt x="1364342" y="90507"/>
                  </a:cubicBezTo>
                  <a:cubicBezTo>
                    <a:pt x="1394157" y="97387"/>
                    <a:pt x="1421743" y="112115"/>
                    <a:pt x="1451428" y="119536"/>
                  </a:cubicBezTo>
                  <a:lnTo>
                    <a:pt x="1509485" y="134050"/>
                  </a:lnTo>
                  <a:cubicBezTo>
                    <a:pt x="1531501" y="148728"/>
                    <a:pt x="1566524" y="177593"/>
                    <a:pt x="1596571" y="177593"/>
                  </a:cubicBezTo>
                  <a:cubicBezTo>
                    <a:pt x="1618509" y="177593"/>
                    <a:pt x="1736645" y="135740"/>
                    <a:pt x="1741714" y="134050"/>
                  </a:cubicBezTo>
                  <a:cubicBezTo>
                    <a:pt x="1846098" y="99255"/>
                    <a:pt x="1715761" y="141465"/>
                    <a:pt x="1843314" y="105021"/>
                  </a:cubicBezTo>
                  <a:cubicBezTo>
                    <a:pt x="1858025" y="100818"/>
                    <a:pt x="1872343" y="95345"/>
                    <a:pt x="1886857" y="90507"/>
                  </a:cubicBezTo>
                  <a:cubicBezTo>
                    <a:pt x="1930400" y="95345"/>
                    <a:pt x="1975923" y="91167"/>
                    <a:pt x="2017485" y="105021"/>
                  </a:cubicBezTo>
                  <a:cubicBezTo>
                    <a:pt x="2036958" y="111512"/>
                    <a:pt x="2043085" y="138595"/>
                    <a:pt x="2061028" y="148564"/>
                  </a:cubicBezTo>
                  <a:cubicBezTo>
                    <a:pt x="2087776" y="163424"/>
                    <a:pt x="2119085" y="167917"/>
                    <a:pt x="2148114" y="177593"/>
                  </a:cubicBezTo>
                  <a:lnTo>
                    <a:pt x="2191657" y="192107"/>
                  </a:lnTo>
                  <a:cubicBezTo>
                    <a:pt x="2220685" y="187269"/>
                    <a:pt x="2250823" y="186899"/>
                    <a:pt x="2278742" y="177593"/>
                  </a:cubicBezTo>
                  <a:cubicBezTo>
                    <a:pt x="2295291" y="172077"/>
                    <a:pt x="2304927" y="150300"/>
                    <a:pt x="2322285" y="148564"/>
                  </a:cubicBezTo>
                  <a:cubicBezTo>
                    <a:pt x="2356326" y="145160"/>
                    <a:pt x="2390226" y="156959"/>
                    <a:pt x="2423885" y="163079"/>
                  </a:cubicBezTo>
                  <a:cubicBezTo>
                    <a:pt x="2463981" y="170369"/>
                    <a:pt x="2488177" y="179671"/>
                    <a:pt x="2525485" y="192107"/>
                  </a:cubicBezTo>
                  <a:cubicBezTo>
                    <a:pt x="2578704" y="187269"/>
                    <a:pt x="2634067" y="193308"/>
                    <a:pt x="2685142" y="177593"/>
                  </a:cubicBezTo>
                  <a:cubicBezTo>
                    <a:pt x="2701815" y="172463"/>
                    <a:pt x="2701836" y="146385"/>
                    <a:pt x="2714171" y="134050"/>
                  </a:cubicBezTo>
                  <a:cubicBezTo>
                    <a:pt x="2726506" y="121715"/>
                    <a:pt x="2743200" y="114697"/>
                    <a:pt x="2757714" y="105021"/>
                  </a:cubicBezTo>
                  <a:cubicBezTo>
                    <a:pt x="2786743" y="109859"/>
                    <a:pt x="2816250" y="112398"/>
                    <a:pt x="2844800" y="119536"/>
                  </a:cubicBezTo>
                  <a:cubicBezTo>
                    <a:pt x="2874485" y="126957"/>
                    <a:pt x="2931885" y="148564"/>
                    <a:pt x="2931885" y="148564"/>
                  </a:cubicBezTo>
                  <a:cubicBezTo>
                    <a:pt x="2970590" y="143726"/>
                    <a:pt x="3009860" y="142223"/>
                    <a:pt x="3048000" y="134050"/>
                  </a:cubicBezTo>
                  <a:cubicBezTo>
                    <a:pt x="3077919" y="127639"/>
                    <a:pt x="3104903" y="110051"/>
                    <a:pt x="3135085" y="105021"/>
                  </a:cubicBezTo>
                  <a:cubicBezTo>
                    <a:pt x="3241848" y="87228"/>
                    <a:pt x="3193621" y="97644"/>
                    <a:pt x="3280228" y="75993"/>
                  </a:cubicBezTo>
                  <a:cubicBezTo>
                    <a:pt x="3318933" y="80831"/>
                    <a:pt x="3357965" y="83530"/>
                    <a:pt x="3396342" y="90507"/>
                  </a:cubicBezTo>
                  <a:cubicBezTo>
                    <a:pt x="3411395" y="93244"/>
                    <a:pt x="3424739" y="102857"/>
                    <a:pt x="3439885" y="105021"/>
                  </a:cubicBezTo>
                  <a:cubicBezTo>
                    <a:pt x="3492786" y="112578"/>
                    <a:pt x="3546323" y="114698"/>
                    <a:pt x="3599542" y="119536"/>
                  </a:cubicBezTo>
                  <a:cubicBezTo>
                    <a:pt x="3628571" y="129212"/>
                    <a:pt x="3657599" y="158240"/>
                    <a:pt x="3686628" y="148564"/>
                  </a:cubicBezTo>
                  <a:lnTo>
                    <a:pt x="3773714" y="119536"/>
                  </a:lnTo>
                  <a:cubicBezTo>
                    <a:pt x="3851123" y="124374"/>
                    <a:pt x="3928808" y="125931"/>
                    <a:pt x="4005942" y="134050"/>
                  </a:cubicBezTo>
                  <a:cubicBezTo>
                    <a:pt x="4021157" y="135652"/>
                    <a:pt x="4034774" y="144361"/>
                    <a:pt x="4049485" y="148564"/>
                  </a:cubicBezTo>
                  <a:cubicBezTo>
                    <a:pt x="4068665" y="154044"/>
                    <a:pt x="4088190" y="158241"/>
                    <a:pt x="4107542" y="163079"/>
                  </a:cubicBezTo>
                  <a:lnTo>
                    <a:pt x="4180114" y="148564"/>
                  </a:lnTo>
                  <a:cubicBezTo>
                    <a:pt x="4227561" y="139937"/>
                    <a:pt x="4291969" y="131487"/>
                    <a:pt x="4339771" y="119536"/>
                  </a:cubicBezTo>
                  <a:cubicBezTo>
                    <a:pt x="4354614" y="115825"/>
                    <a:pt x="4368800" y="109859"/>
                    <a:pt x="4383314" y="105021"/>
                  </a:cubicBezTo>
                  <a:cubicBezTo>
                    <a:pt x="4412343" y="109859"/>
                    <a:pt x="4441672" y="113152"/>
                    <a:pt x="4470400" y="119536"/>
                  </a:cubicBezTo>
                  <a:cubicBezTo>
                    <a:pt x="4485335" y="122855"/>
                    <a:pt x="4499007" y="130731"/>
                    <a:pt x="4513942" y="134050"/>
                  </a:cubicBezTo>
                  <a:cubicBezTo>
                    <a:pt x="4542670" y="140434"/>
                    <a:pt x="4571999" y="143726"/>
                    <a:pt x="4601028" y="148564"/>
                  </a:cubicBezTo>
                  <a:cubicBezTo>
                    <a:pt x="4615542" y="158240"/>
                    <a:pt x="4627262" y="175429"/>
                    <a:pt x="4644571" y="177593"/>
                  </a:cubicBezTo>
                  <a:cubicBezTo>
                    <a:pt x="4730976" y="188394"/>
                    <a:pt x="4725433" y="131285"/>
                    <a:pt x="4804228" y="105021"/>
                  </a:cubicBezTo>
                  <a:cubicBezTo>
                    <a:pt x="4818742" y="100183"/>
                    <a:pt x="4834087" y="97349"/>
                    <a:pt x="4847771" y="90507"/>
                  </a:cubicBezTo>
                  <a:cubicBezTo>
                    <a:pt x="4960325" y="34231"/>
                    <a:pt x="4825403" y="83450"/>
                    <a:pt x="4934857" y="46964"/>
                  </a:cubicBezTo>
                  <a:cubicBezTo>
                    <a:pt x="4944533" y="32450"/>
                    <a:pt x="4946780" y="6842"/>
                    <a:pt x="4963885" y="3421"/>
                  </a:cubicBezTo>
                  <a:cubicBezTo>
                    <a:pt x="4980990" y="0"/>
                    <a:pt x="4993233" y="22311"/>
                    <a:pt x="5007428" y="32450"/>
                  </a:cubicBezTo>
                  <a:cubicBezTo>
                    <a:pt x="5087136" y="89385"/>
                    <a:pt x="5037322" y="68952"/>
                    <a:pt x="5123542" y="90507"/>
                  </a:cubicBezTo>
                  <a:cubicBezTo>
                    <a:pt x="5138056" y="100183"/>
                    <a:pt x="5149641" y="119536"/>
                    <a:pt x="5167085" y="119536"/>
                  </a:cubicBezTo>
                  <a:cubicBezTo>
                    <a:pt x="5197684" y="119536"/>
                    <a:pt x="5254171" y="90507"/>
                    <a:pt x="5254171" y="90507"/>
                  </a:cubicBezTo>
                  <a:cubicBezTo>
                    <a:pt x="5273523" y="95345"/>
                    <a:pt x="5293893" y="97163"/>
                    <a:pt x="5312228" y="105021"/>
                  </a:cubicBezTo>
                  <a:cubicBezTo>
                    <a:pt x="5328262" y="111893"/>
                    <a:pt x="5340169" y="126249"/>
                    <a:pt x="5355771" y="134050"/>
                  </a:cubicBezTo>
                  <a:cubicBezTo>
                    <a:pt x="5369455" y="140892"/>
                    <a:pt x="5384800" y="143726"/>
                    <a:pt x="5399314" y="148564"/>
                  </a:cubicBezTo>
                  <a:cubicBezTo>
                    <a:pt x="5574712" y="104715"/>
                    <a:pt x="5437423" y="134050"/>
                    <a:pt x="5820228" y="134050"/>
                  </a:cubicBezTo>
                </a:path>
              </a:pathLst>
            </a:cu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sp>
          <p:nvSpPr>
            <p:cNvPr id="20" name="4 CuadroTexto"/>
            <p:cNvSpPr txBox="1"/>
            <p:nvPr/>
          </p:nvSpPr>
          <p:spPr>
            <a:xfrm>
              <a:off x="2555875" y="5465277"/>
              <a:ext cx="2119601" cy="595264"/>
            </a:xfrm>
            <a:prstGeom prst="rect">
              <a:avLst/>
            </a:prstGeom>
            <a:noFill/>
          </p:spPr>
          <p:txBody>
            <a:bodyPr wrap="square">
              <a:spAutoFit/>
            </a:bodyPr>
            <a:lstStyle/>
            <a:p>
              <a:pPr>
                <a:defRPr/>
              </a:pPr>
              <a:r>
                <a:rPr lang="es-MX" sz="1400" dirty="0"/>
                <a:t>Fondo Marino</a:t>
              </a:r>
              <a:endParaRPr lang="es-CL" sz="1400" dirty="0"/>
            </a:p>
          </p:txBody>
        </p:sp>
      </p:grpSp>
      <p:pic>
        <p:nvPicPr>
          <p:cNvPr id="24" name="Imagen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52721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8" name="Grupo 7"/>
          <p:cNvGrpSpPr/>
          <p:nvPr/>
        </p:nvGrpSpPr>
        <p:grpSpPr>
          <a:xfrm>
            <a:off x="3715635" y="1637412"/>
            <a:ext cx="8373584" cy="4688959"/>
            <a:chOff x="3715635" y="1637412"/>
            <a:chExt cx="8373584" cy="4688959"/>
          </a:xfrm>
        </p:grpSpPr>
        <p:pic>
          <p:nvPicPr>
            <p:cNvPr id="2" name="Imagen 1"/>
            <p:cNvPicPr>
              <a:picLocks noChangeAspect="1"/>
            </p:cNvPicPr>
            <p:nvPr/>
          </p:nvPicPr>
          <p:blipFill>
            <a:blip r:embed="rId4"/>
            <a:stretch>
              <a:fillRect/>
            </a:stretch>
          </p:blipFill>
          <p:spPr>
            <a:xfrm>
              <a:off x="3715635" y="1637412"/>
              <a:ext cx="8373584" cy="4688959"/>
            </a:xfrm>
            <a:prstGeom prst="rect">
              <a:avLst/>
            </a:prstGeom>
          </p:spPr>
        </p:pic>
        <p:sp>
          <p:nvSpPr>
            <p:cNvPr id="23" name="Rectangle 104"/>
            <p:cNvSpPr/>
            <p:nvPr/>
          </p:nvSpPr>
          <p:spPr>
            <a:xfrm>
              <a:off x="3715635" y="1637412"/>
              <a:ext cx="8373584" cy="4688959"/>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a:endParaRPr>
            </a:p>
          </p:txBody>
        </p:sp>
      </p:grpSp>
      <p:sp>
        <p:nvSpPr>
          <p:cNvPr id="29" name="CuadroTexto 28"/>
          <p:cNvSpPr txBox="1"/>
          <p:nvPr/>
        </p:nvSpPr>
        <p:spPr>
          <a:xfrm>
            <a:off x="266078" y="3102067"/>
            <a:ext cx="3334840" cy="1446550"/>
          </a:xfrm>
          <a:prstGeom prst="rect">
            <a:avLst/>
          </a:prstGeom>
          <a:noFill/>
        </p:spPr>
        <p:txBody>
          <a:bodyPr wrap="square" rtlCol="0">
            <a:spAutoFit/>
          </a:bodyPr>
          <a:lstStyle>
            <a:defPPr>
              <a:defRPr lang="es-CL"/>
            </a:defPPr>
            <a:lvl1pPr algn="ctr">
              <a:defRPr sz="3200" b="1">
                <a:solidFill>
                  <a:srgbClr val="002060"/>
                </a:solidFill>
                <a:latin typeface="Britannic Bold" panose="020B0903060703020204" pitchFamily="34" charset="0"/>
                <a:ea typeface="Segoe UI Black" panose="020B0A02040204020203" pitchFamily="34" charset="0"/>
              </a:defRPr>
            </a:lvl1pPr>
            <a:lvl2pPr>
              <a:defRPr/>
            </a:lvl2pPr>
            <a:lvl3pPr>
              <a:defRPr/>
            </a:lvl3pPr>
            <a:lvl4pPr>
              <a:defRPr/>
            </a:lvl4pPr>
            <a:lvl5pPr>
              <a:defRPr/>
            </a:lvl5pPr>
            <a:lvl6pPr>
              <a:defRPr/>
            </a:lvl6pPr>
            <a:lvl7pPr>
              <a:defRPr/>
            </a:lvl7pPr>
            <a:lvl8pPr>
              <a:defRPr/>
            </a:lvl8pPr>
            <a:lvl9pPr>
              <a:defRPr/>
            </a:lvl9pPr>
          </a:lstStyle>
          <a:p>
            <a:r>
              <a:rPr lang="es-ES_tradnl" sz="2800" dirty="0">
                <a:solidFill>
                  <a:schemeClr val="accent2">
                    <a:lumMod val="50000"/>
                  </a:schemeClr>
                </a:solidFill>
              </a:rPr>
              <a:t>POSIBLES FORMAS DE </a:t>
            </a:r>
            <a:r>
              <a:rPr lang="es-ES_tradnl" dirty="0">
                <a:solidFill>
                  <a:schemeClr val="bg2">
                    <a:lumMod val="25000"/>
                  </a:schemeClr>
                </a:solidFill>
              </a:rPr>
              <a:t>PROPAGACIÓN</a:t>
            </a:r>
            <a:r>
              <a:rPr lang="es-ES_tradnl" sz="2800" dirty="0">
                <a:solidFill>
                  <a:schemeClr val="accent2">
                    <a:lumMod val="50000"/>
                  </a:schemeClr>
                </a:solidFill>
              </a:rPr>
              <a:t> DEL SONIDO</a:t>
            </a:r>
          </a:p>
        </p:txBody>
      </p:sp>
      <p:pic>
        <p:nvPicPr>
          <p:cNvPr id="21" name="Picture 3" descr="2"/>
          <p:cNvPicPr>
            <a:picLocks noChangeAspect="1" noChangeArrowheads="1"/>
          </p:cNvPicPr>
          <p:nvPr/>
        </p:nvPicPr>
        <p:blipFill>
          <a:blip r:embed="rId5"/>
          <a:srcRect/>
          <a:stretch>
            <a:fillRect/>
          </a:stretch>
        </p:blipFill>
        <p:spPr bwMode="auto">
          <a:xfrm>
            <a:off x="4306236" y="2286000"/>
            <a:ext cx="7221182" cy="33861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610666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 Box 2"/>
          <p:cNvSpPr txBox="1">
            <a:spLocks noChangeArrowheads="1"/>
          </p:cNvSpPr>
          <p:nvPr/>
        </p:nvSpPr>
        <p:spPr bwMode="auto">
          <a:xfrm>
            <a:off x="2449970" y="-429019"/>
            <a:ext cx="3487675" cy="1815882"/>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FACTORES QUE AFECTAN </a:t>
            </a:r>
          </a:p>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AL </a:t>
            </a:r>
            <a:r>
              <a:rPr lang="es-ES_tradnl" sz="2800" b="1" dirty="0">
                <a:solidFill>
                  <a:srgbClr val="00B0F0"/>
                </a:solidFill>
                <a:latin typeface="Britannic Bold" panose="020B0903060703020204" pitchFamily="34" charset="0"/>
                <a:ea typeface="Segoe UI Black" panose="020B0A02040204020203" pitchFamily="34" charset="0"/>
              </a:rPr>
              <a:t>SONIDO </a:t>
            </a:r>
            <a:r>
              <a:rPr lang="es-ES_tradnl" sz="2800" b="1" dirty="0">
                <a:solidFill>
                  <a:schemeClr val="accent2">
                    <a:lumMod val="50000"/>
                  </a:schemeClr>
                </a:solidFill>
                <a:latin typeface="Britannic Bold" panose="020B0903060703020204" pitchFamily="34" charset="0"/>
                <a:ea typeface="Segoe UI Black" panose="020B0A02040204020203" pitchFamily="34" charset="0"/>
              </a:rPr>
              <a:t>EN EL AGUA</a:t>
            </a:r>
          </a:p>
        </p:txBody>
      </p:sp>
      <p:sp>
        <p:nvSpPr>
          <p:cNvPr id="12" name="Shape 344"/>
          <p:cNvSpPr>
            <a:spLocks noChangeArrowheads="1"/>
          </p:cNvSpPr>
          <p:nvPr/>
        </p:nvSpPr>
        <p:spPr bwMode="auto">
          <a:xfrm>
            <a:off x="1040205"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13" name="CuadroTexto 12"/>
          <p:cNvSpPr txBox="1"/>
          <p:nvPr/>
        </p:nvSpPr>
        <p:spPr>
          <a:xfrm>
            <a:off x="1773841" y="1778879"/>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Temperatura</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14" name="CuadroTexto 13"/>
          <p:cNvSpPr txBox="1"/>
          <p:nvPr/>
        </p:nvSpPr>
        <p:spPr>
          <a:xfrm>
            <a:off x="1311550" y="2260077"/>
            <a:ext cx="2890213" cy="584775"/>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Es el de mayor importancia</a:t>
            </a:r>
          </a:p>
          <a:p>
            <a:pPr algn="ctr"/>
            <a:r>
              <a:rPr lang="es-ES_tradnl" sz="1600" dirty="0">
                <a:solidFill>
                  <a:srgbClr val="002060"/>
                </a:solidFill>
                <a:latin typeface="High Tower Text" panose="02040502050506030303" pitchFamily="18" charset="0"/>
              </a:rPr>
              <a:t> en el agua</a:t>
            </a:r>
            <a:endParaRPr lang="es-CL" sz="1600" dirty="0">
              <a:solidFill>
                <a:srgbClr val="002060"/>
              </a:solidFill>
              <a:latin typeface="High Tower Text" panose="02040502050506030303" pitchFamily="18" charset="0"/>
            </a:endParaRPr>
          </a:p>
        </p:txBody>
      </p:sp>
      <p:sp>
        <p:nvSpPr>
          <p:cNvPr id="15" name="Text Box 4"/>
          <p:cNvSpPr txBox="1">
            <a:spLocks noChangeArrowheads="1"/>
          </p:cNvSpPr>
          <p:nvPr/>
        </p:nvSpPr>
        <p:spPr bwMode="auto">
          <a:xfrm>
            <a:off x="1749177" y="3906265"/>
            <a:ext cx="1957675" cy="738664"/>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400" dirty="0">
                <a:solidFill>
                  <a:srgbClr val="002060"/>
                </a:solidFill>
                <a:latin typeface="High Tower Text" panose="02040502050506030303" pitchFamily="18" charset="0"/>
              </a:rPr>
              <a:t>A mayor T°, mayor velocidad de propagación</a:t>
            </a:r>
            <a:endParaRPr lang="es-ES" sz="1400" dirty="0">
              <a:solidFill>
                <a:srgbClr val="002060"/>
              </a:solidFill>
              <a:latin typeface="High Tower Text" panose="02040502050506030303" pitchFamily="18" charset="0"/>
            </a:endParaRPr>
          </a:p>
        </p:txBody>
      </p:sp>
      <p:sp>
        <p:nvSpPr>
          <p:cNvPr id="16" name="Flecha derecha 15"/>
          <p:cNvSpPr/>
          <p:nvPr/>
        </p:nvSpPr>
        <p:spPr>
          <a:xfrm rot="5400000">
            <a:off x="2444905" y="3212361"/>
            <a:ext cx="540000" cy="484632"/>
          </a:xfrm>
          <a:prstGeom prst="rightArrow">
            <a:avLst>
              <a:gd name="adj1" fmla="val 4294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Rectángulo 16"/>
          <p:cNvSpPr/>
          <p:nvPr/>
        </p:nvSpPr>
        <p:spPr>
          <a:xfrm rot="5400000">
            <a:off x="2668548" y="2821775"/>
            <a:ext cx="106888" cy="223092"/>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Rectángulo 18"/>
          <p:cNvSpPr/>
          <p:nvPr/>
        </p:nvSpPr>
        <p:spPr>
          <a:xfrm rot="5400000">
            <a:off x="2665002" y="2977721"/>
            <a:ext cx="106888" cy="21600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Shape 344"/>
          <p:cNvSpPr>
            <a:spLocks noChangeArrowheads="1"/>
          </p:cNvSpPr>
          <p:nvPr/>
        </p:nvSpPr>
        <p:spPr bwMode="auto">
          <a:xfrm>
            <a:off x="4676672"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22" name="CuadroTexto 21"/>
          <p:cNvSpPr txBox="1"/>
          <p:nvPr/>
        </p:nvSpPr>
        <p:spPr>
          <a:xfrm>
            <a:off x="5453404" y="1775088"/>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Salinidad</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24" name="CuadroTexto 23"/>
          <p:cNvSpPr txBox="1"/>
          <p:nvPr/>
        </p:nvSpPr>
        <p:spPr>
          <a:xfrm>
            <a:off x="4991113" y="2256286"/>
            <a:ext cx="2890213" cy="584775"/>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Cantidad de sales disueltas en el agua de mar</a:t>
            </a:r>
            <a:endParaRPr lang="es-CL" sz="1600" dirty="0">
              <a:solidFill>
                <a:srgbClr val="002060"/>
              </a:solidFill>
              <a:latin typeface="High Tower Text" panose="02040502050506030303" pitchFamily="18" charset="0"/>
            </a:endParaRPr>
          </a:p>
        </p:txBody>
      </p:sp>
      <p:sp>
        <p:nvSpPr>
          <p:cNvPr id="25" name="Shape 344"/>
          <p:cNvSpPr>
            <a:spLocks noChangeArrowheads="1"/>
          </p:cNvSpPr>
          <p:nvPr/>
        </p:nvSpPr>
        <p:spPr bwMode="auto">
          <a:xfrm>
            <a:off x="8340514" y="1596474"/>
            <a:ext cx="3349401" cy="33340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26" name="CuadroTexto 25"/>
          <p:cNvSpPr txBox="1"/>
          <p:nvPr/>
        </p:nvSpPr>
        <p:spPr>
          <a:xfrm>
            <a:off x="8967312" y="1663222"/>
            <a:ext cx="1933011" cy="369332"/>
          </a:xfrm>
          <a:prstGeom prst="rect">
            <a:avLst/>
          </a:prstGeom>
          <a:noFill/>
        </p:spPr>
        <p:txBody>
          <a:bodyPr wrap="square" rtlCol="0">
            <a:spAutoFit/>
          </a:bodyPr>
          <a:lstStyle/>
          <a:p>
            <a:pPr algn="ctr"/>
            <a:r>
              <a:rPr lang="en-US" b="1" dirty="0">
                <a:solidFill>
                  <a:srgbClr val="002060"/>
                </a:solidFill>
                <a:latin typeface="Malgun Gothic" panose="020B0503020000020004" pitchFamily="34" charset="-127"/>
                <a:ea typeface="Malgun Gothic" panose="020B0503020000020004" pitchFamily="34" charset="-127"/>
              </a:rPr>
              <a:t>Profundidad</a:t>
            </a:r>
            <a:endParaRPr lang="es-CL" b="1" dirty="0">
              <a:solidFill>
                <a:srgbClr val="002060"/>
              </a:solidFill>
              <a:latin typeface="Malgun Gothic" panose="020B0503020000020004" pitchFamily="34" charset="-127"/>
              <a:ea typeface="Malgun Gothic" panose="020B0503020000020004" pitchFamily="34" charset="-127"/>
            </a:endParaRPr>
          </a:p>
        </p:txBody>
      </p:sp>
      <p:sp>
        <p:nvSpPr>
          <p:cNvPr id="27" name="CuadroTexto 26"/>
          <p:cNvSpPr txBox="1"/>
          <p:nvPr/>
        </p:nvSpPr>
        <p:spPr>
          <a:xfrm>
            <a:off x="8505021" y="2144420"/>
            <a:ext cx="2890213" cy="830997"/>
          </a:xfrm>
          <a:prstGeom prst="rect">
            <a:avLst/>
          </a:prstGeom>
          <a:noFill/>
        </p:spPr>
        <p:txBody>
          <a:bodyPr wrap="square" rtlCol="0">
            <a:spAutoFit/>
          </a:bodyPr>
          <a:lstStyle/>
          <a:p>
            <a:pPr algn="ctr"/>
            <a:r>
              <a:rPr lang="es-ES_tradnl" sz="1600" dirty="0">
                <a:solidFill>
                  <a:srgbClr val="002060"/>
                </a:solidFill>
                <a:latin typeface="High Tower Text" panose="02040502050506030303" pitchFamily="18" charset="0"/>
              </a:rPr>
              <a:t>Por cada 10 mts. de aumento en la profundidad, la presión aumenta una atmósfera</a:t>
            </a:r>
            <a:endParaRPr lang="es-CL" sz="1600" dirty="0">
              <a:solidFill>
                <a:srgbClr val="002060"/>
              </a:solidFill>
              <a:latin typeface="High Tower Text" panose="02040502050506030303" pitchFamily="18" charset="0"/>
            </a:endParaRPr>
          </a:p>
        </p:txBody>
      </p:sp>
      <p:pic>
        <p:nvPicPr>
          <p:cNvPr id="28" name="Imagen 27"/>
          <p:cNvPicPr>
            <a:picLocks noChangeAspect="1"/>
          </p:cNvPicPr>
          <p:nvPr/>
        </p:nvPicPr>
        <p:blipFill>
          <a:blip r:embed="rId4"/>
          <a:stretch>
            <a:fillRect/>
          </a:stretch>
        </p:blipFill>
        <p:spPr>
          <a:xfrm>
            <a:off x="1989439" y="5190756"/>
            <a:ext cx="8235250" cy="478224"/>
          </a:xfrm>
          <a:prstGeom prst="rect">
            <a:avLst/>
          </a:prstGeom>
          <a:ln>
            <a:noFill/>
          </a:ln>
          <a:effectLst>
            <a:outerShdw blurRad="190500" algn="tl" rotWithShape="0">
              <a:srgbClr val="000000">
                <a:alpha val="70000"/>
              </a:srgbClr>
            </a:outerShdw>
          </a:effectLst>
        </p:spPr>
      </p:pic>
      <p:sp>
        <p:nvSpPr>
          <p:cNvPr id="30" name="CuadroTexto 29"/>
          <p:cNvSpPr txBox="1"/>
          <p:nvPr/>
        </p:nvSpPr>
        <p:spPr>
          <a:xfrm>
            <a:off x="2163430" y="5221014"/>
            <a:ext cx="8061259" cy="369332"/>
          </a:xfrm>
          <a:prstGeom prst="rect">
            <a:avLst/>
          </a:prstGeom>
          <a:noFill/>
        </p:spPr>
        <p:txBody>
          <a:bodyPr wrap="square" rtlCol="0">
            <a:spAutoFit/>
          </a:bodyPr>
          <a:lstStyle/>
          <a:p>
            <a:r>
              <a:rPr lang="es-ES_tradnl" b="1" dirty="0">
                <a:solidFill>
                  <a:schemeClr val="bg1"/>
                </a:solidFill>
                <a:latin typeface="Britannic Bold" panose="020B0903060703020204" pitchFamily="34" charset="0"/>
                <a:ea typeface="Segoe UI Black" panose="020B0A02040204020203" pitchFamily="34" charset="0"/>
              </a:rPr>
              <a:t>La SALINIDAD y PRESIÓN  combinadas afectan a la densidad del agua de mar.</a:t>
            </a:r>
            <a:endParaRPr lang="es-ES_tradnl" dirty="0"/>
          </a:p>
        </p:txBody>
      </p:sp>
      <p:pic>
        <p:nvPicPr>
          <p:cNvPr id="23" name="Imagen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73284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barn(inVertical)">
                                      <p:cBhvr>
                                        <p:cTn id="16" dur="500"/>
                                        <p:tgtEl>
                                          <p:spTgt spid="1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barn(inVertical)">
                                      <p:cBhvr>
                                        <p:cTn id="31" dur="500"/>
                                        <p:tgtEl>
                                          <p:spTgt spid="26"/>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barn(inVertical)">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6" grpId="0" animBg="1"/>
      <p:bldP spid="17" grpId="0" animBg="1"/>
      <p:bldP spid="19" grpId="0" animBg="1"/>
      <p:bldP spid="22" grpId="0"/>
      <p:bldP spid="24" grpId="0"/>
      <p:bldP spid="26"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86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 Box 2"/>
          <p:cNvSpPr txBox="1">
            <a:spLocks noChangeArrowheads="1"/>
          </p:cNvSpPr>
          <p:nvPr/>
        </p:nvSpPr>
        <p:spPr bwMode="auto">
          <a:xfrm>
            <a:off x="969513" y="1351146"/>
            <a:ext cx="3487675" cy="1815882"/>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FACTORES QUE AFECTAN </a:t>
            </a:r>
          </a:p>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AL </a:t>
            </a:r>
            <a:r>
              <a:rPr lang="es-ES_tradnl" sz="2800" b="1" dirty="0">
                <a:solidFill>
                  <a:srgbClr val="00B0F0"/>
                </a:solidFill>
                <a:latin typeface="Britannic Bold" panose="020B0903060703020204" pitchFamily="34" charset="0"/>
                <a:ea typeface="Segoe UI Black" panose="020B0A02040204020203" pitchFamily="34" charset="0"/>
              </a:rPr>
              <a:t>SONIDO </a:t>
            </a:r>
            <a:r>
              <a:rPr lang="es-ES_tradnl" sz="2800" b="1" dirty="0">
                <a:solidFill>
                  <a:schemeClr val="accent2">
                    <a:lumMod val="50000"/>
                  </a:schemeClr>
                </a:solidFill>
                <a:latin typeface="Britannic Bold" panose="020B0903060703020204" pitchFamily="34" charset="0"/>
                <a:ea typeface="Segoe UI Black" panose="020B0A02040204020203" pitchFamily="34" charset="0"/>
              </a:rPr>
              <a:t>EN EL AGUA</a:t>
            </a:r>
          </a:p>
        </p:txBody>
      </p:sp>
      <p:pic>
        <p:nvPicPr>
          <p:cNvPr id="2" name="Imagen 1"/>
          <p:cNvPicPr>
            <a:picLocks noChangeAspect="1"/>
          </p:cNvPicPr>
          <p:nvPr/>
        </p:nvPicPr>
        <p:blipFill>
          <a:blip r:embed="rId4"/>
          <a:stretch>
            <a:fillRect/>
          </a:stretch>
        </p:blipFill>
        <p:spPr>
          <a:xfrm>
            <a:off x="4457188" y="1004142"/>
            <a:ext cx="7317120" cy="2342891"/>
          </a:xfrm>
          <a:prstGeom prst="rect">
            <a:avLst/>
          </a:prstGeom>
        </p:spPr>
      </p:pic>
      <p:pic>
        <p:nvPicPr>
          <p:cNvPr id="21" name="Imagen 20"/>
          <p:cNvPicPr>
            <a:picLocks noChangeAspect="1"/>
          </p:cNvPicPr>
          <p:nvPr/>
        </p:nvPicPr>
        <p:blipFill>
          <a:blip r:embed="rId5"/>
          <a:stretch>
            <a:fillRect/>
          </a:stretch>
        </p:blipFill>
        <p:spPr>
          <a:xfrm>
            <a:off x="4572000" y="3473668"/>
            <a:ext cx="7350035" cy="478224"/>
          </a:xfrm>
          <a:prstGeom prst="rect">
            <a:avLst/>
          </a:prstGeom>
          <a:ln>
            <a:noFill/>
          </a:ln>
          <a:effectLst>
            <a:outerShdw blurRad="190500" algn="tl" rotWithShape="0">
              <a:srgbClr val="000000">
                <a:alpha val="70000"/>
              </a:srgbClr>
            </a:outerShdw>
          </a:effectLst>
        </p:spPr>
      </p:pic>
      <p:sp>
        <p:nvSpPr>
          <p:cNvPr id="23" name="CuadroTexto 22"/>
          <p:cNvSpPr txBox="1"/>
          <p:nvPr/>
        </p:nvSpPr>
        <p:spPr>
          <a:xfrm>
            <a:off x="4572000" y="3543503"/>
            <a:ext cx="7350035" cy="338554"/>
          </a:xfrm>
          <a:prstGeom prst="rect">
            <a:avLst/>
          </a:prstGeom>
          <a:noFill/>
        </p:spPr>
        <p:txBody>
          <a:bodyPr wrap="square" rtlCol="0">
            <a:spAutoFit/>
          </a:bodyPr>
          <a:lstStyle/>
          <a:p>
            <a:pPr algn="ctr"/>
            <a:r>
              <a:rPr lang="es-ES_tradnl" sz="1600" b="1" dirty="0">
                <a:solidFill>
                  <a:schemeClr val="bg1"/>
                </a:solidFill>
                <a:latin typeface="Britannic Bold" panose="020B0903060703020204" pitchFamily="34" charset="0"/>
                <a:ea typeface="Segoe UI Black" panose="020B0A02040204020203" pitchFamily="34" charset="0"/>
              </a:rPr>
              <a:t>La SALINIDAD y PRESIÓN  combinadas afectan a la densidad del agua de mar.</a:t>
            </a:r>
            <a:endParaRPr lang="es-ES_tradnl" sz="1600" dirty="0"/>
          </a:p>
        </p:txBody>
      </p:sp>
      <p:sp>
        <p:nvSpPr>
          <p:cNvPr id="29" name="Shape 398"/>
          <p:cNvSpPr/>
          <p:nvPr/>
        </p:nvSpPr>
        <p:spPr>
          <a:xfrm>
            <a:off x="351737" y="4517314"/>
            <a:ext cx="2535562" cy="984885"/>
          </a:xfrm>
          <a:prstGeom prst="rect">
            <a:avLst/>
          </a:prstGeom>
          <a:noFill/>
          <a:ln>
            <a:noFill/>
          </a:ln>
        </p:spPr>
        <p:txBody>
          <a:bodyPr wrap="square" lIns="0" tIns="0" rIns="0" bIns="0" anchor="ctr" anchorCtr="0">
            <a:spAutoFit/>
          </a:bodyPr>
          <a:lstStyle/>
          <a:p>
            <a:pPr lvl="0" algn="just">
              <a:buClr>
                <a:srgbClr val="0B7ABF"/>
              </a:buClr>
              <a:buSzPct val="25000"/>
            </a:pPr>
            <a:r>
              <a:rPr lang="en-US" sz="1600" b="1" dirty="0">
                <a:solidFill>
                  <a:srgbClr val="002060"/>
                </a:solidFill>
                <a:latin typeface="Garamond" panose="02020404030301010803" pitchFamily="18" charset="0"/>
                <a:ea typeface="MS UI Gothic" panose="020B0600070205080204" pitchFamily="34" charset="-128"/>
                <a:cs typeface="Open Sans" panose="020B0606030504020204" pitchFamily="34" charset="0"/>
                <a:sym typeface="Open Sans"/>
              </a:rPr>
              <a:t>A medida que aumenta la T°, la Presión y Densidad, aumenta la Velocidad de Propagación del Sonido</a:t>
            </a:r>
          </a:p>
        </p:txBody>
      </p:sp>
      <p:sp>
        <p:nvSpPr>
          <p:cNvPr id="31" name="Rectangle 24">
            <a:extLst>
              <a:ext uri="{FF2B5EF4-FFF2-40B4-BE49-F238E27FC236}">
                <a16:creationId xmlns:a16="http://schemas.microsoft.com/office/drawing/2014/main" id="{814E8360-63F3-4F18-817E-6FBC4551EF0D}"/>
              </a:ext>
            </a:extLst>
          </p:cNvPr>
          <p:cNvSpPr/>
          <p:nvPr/>
        </p:nvSpPr>
        <p:spPr>
          <a:xfrm>
            <a:off x="5993107" y="5089968"/>
            <a:ext cx="2325768" cy="1231106"/>
          </a:xfrm>
          <a:prstGeom prst="rect">
            <a:avLst/>
          </a:prstGeom>
        </p:spPr>
        <p:txBody>
          <a:bodyPr wrap="square" lIns="0" tIns="0" rIns="0" bIns="0">
            <a:spAutoFit/>
          </a:bodyPr>
          <a:lstStyle/>
          <a:p>
            <a:pPr algn="r"/>
            <a:r>
              <a:rPr lang="en-US" sz="20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A mayor profundidad, mayor salinidad, mayor densidad</a:t>
            </a:r>
          </a:p>
        </p:txBody>
      </p:sp>
      <p:sp>
        <p:nvSpPr>
          <p:cNvPr id="32" name="CuadroTexto 31"/>
          <p:cNvSpPr txBox="1"/>
          <p:nvPr/>
        </p:nvSpPr>
        <p:spPr>
          <a:xfrm>
            <a:off x="9420553" y="4520581"/>
            <a:ext cx="2771447" cy="1015663"/>
          </a:xfrm>
          <a:prstGeom prst="rect">
            <a:avLst/>
          </a:prstGeom>
          <a:noFill/>
        </p:spPr>
        <p:txBody>
          <a:bodyPr wrap="square" rtlCol="0">
            <a:spAutoFit/>
          </a:bodyPr>
          <a:lstStyle/>
          <a:p>
            <a:r>
              <a:rPr lang="en-US" sz="2000" b="1" dirty="0">
                <a:solidFill>
                  <a:srgbClr val="7030A0"/>
                </a:solidFill>
                <a:latin typeface="High Tower Text" panose="02040502050506030303" pitchFamily="18" charset="0"/>
              </a:rPr>
              <a:t>A mayor Densidad, mayor Velocidad de propagación</a:t>
            </a:r>
            <a:endParaRPr lang="es-CL" sz="2000" b="1" dirty="0">
              <a:solidFill>
                <a:srgbClr val="7030A0"/>
              </a:solidFill>
              <a:latin typeface="High Tower Text" panose="02040502050506030303" pitchFamily="18" charset="0"/>
            </a:endParaRPr>
          </a:p>
        </p:txBody>
      </p:sp>
      <p:sp>
        <p:nvSpPr>
          <p:cNvPr id="33" name="CuadroTexto 32"/>
          <p:cNvSpPr txBox="1"/>
          <p:nvPr/>
        </p:nvSpPr>
        <p:spPr>
          <a:xfrm>
            <a:off x="3373122" y="4751414"/>
            <a:ext cx="1933011" cy="1569660"/>
          </a:xfrm>
          <a:prstGeom prst="rect">
            <a:avLst/>
          </a:prstGeom>
          <a:noFill/>
        </p:spPr>
        <p:txBody>
          <a:bodyPr wrap="square" rtlCol="0">
            <a:spAutoFit/>
          </a:bodyPr>
          <a:lstStyle/>
          <a:p>
            <a:pPr algn="ctr"/>
            <a:r>
              <a:rPr lang="en-US" sz="1600" b="1" dirty="0">
                <a:solidFill>
                  <a:schemeClr val="accent4">
                    <a:lumMod val="50000"/>
                  </a:schemeClr>
                </a:solidFill>
                <a:latin typeface="Malgun Gothic" panose="020B0503020000020004" pitchFamily="34" charset="-127"/>
                <a:ea typeface="Malgun Gothic" panose="020B0503020000020004" pitchFamily="34" charset="-127"/>
              </a:rPr>
              <a:t>La onda de sonido se refracta (curva) hacia el área donde la Velocidad del sonido es menor</a:t>
            </a:r>
            <a:endParaRPr lang="es-CL" sz="1600" b="1" dirty="0">
              <a:solidFill>
                <a:schemeClr val="accent4">
                  <a:lumMod val="50000"/>
                </a:schemeClr>
              </a:solidFill>
              <a:latin typeface="Malgun Gothic" panose="020B0503020000020004" pitchFamily="34" charset="-127"/>
              <a:ea typeface="Malgun Gothic" panose="020B0503020000020004" pitchFamily="34" charset="-127"/>
            </a:endParaRPr>
          </a:p>
        </p:txBody>
      </p:sp>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244003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Vertical)">
                                      <p:cBhvr>
                                        <p:cTn id="7" dur="1900"/>
                                        <p:tgtEl>
                                          <p:spTgt spid="29"/>
                                        </p:tgtEl>
                                      </p:cBhvr>
                                    </p:animEffect>
                                  </p:childTnLst>
                                </p:cTn>
                              </p:par>
                              <p:par>
                                <p:cTn id="8" presetID="21" presetClass="entr" presetSubtype="1" fill="hold" grpId="0" nodeType="withEffect">
                                  <p:stCondLst>
                                    <p:cond delay="1500"/>
                                  </p:st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2000"/>
                                        <p:tgtEl>
                                          <p:spTgt spid="31"/>
                                        </p:tgtEl>
                                      </p:cBhvr>
                                    </p:animEffect>
                                  </p:childTnLst>
                                </p:cTn>
                              </p:par>
                              <p:par>
                                <p:cTn id="11" presetID="14" presetClass="entr" presetSubtype="10" fill="hold" grpId="0" nodeType="withEffect">
                                  <p:stCondLst>
                                    <p:cond delay="3100"/>
                                  </p:stCondLst>
                                  <p:childTnLst>
                                    <p:set>
                                      <p:cBhvr>
                                        <p:cTn id="12" dur="1" fill="hold">
                                          <p:stCondLst>
                                            <p:cond delay="0"/>
                                          </p:stCondLst>
                                        </p:cTn>
                                        <p:tgtEl>
                                          <p:spTgt spid="32"/>
                                        </p:tgtEl>
                                        <p:attrNameLst>
                                          <p:attrName>style.visibility</p:attrName>
                                        </p:attrNameLst>
                                      </p:cBhvr>
                                      <p:to>
                                        <p:strVal val="visible"/>
                                      </p:to>
                                    </p:set>
                                    <p:animEffect transition="in" filter="randombar(horizontal)">
                                      <p:cBhvr>
                                        <p:cTn id="13" dur="2000"/>
                                        <p:tgtEl>
                                          <p:spTgt spid="32"/>
                                        </p:tgtEl>
                                      </p:cBhvr>
                                    </p:animEffect>
                                  </p:childTnLst>
                                </p:cTn>
                              </p:par>
                              <p:par>
                                <p:cTn id="14" presetID="14" presetClass="entr" presetSubtype="10" fill="hold" grpId="0" nodeType="withEffect">
                                  <p:stCondLst>
                                    <p:cond delay="4500"/>
                                  </p:stCondLst>
                                  <p:childTnLst>
                                    <p:set>
                                      <p:cBhvr>
                                        <p:cTn id="15" dur="1" fill="hold">
                                          <p:stCondLst>
                                            <p:cond delay="0"/>
                                          </p:stCondLst>
                                        </p:cTn>
                                        <p:tgtEl>
                                          <p:spTgt spid="33"/>
                                        </p:tgtEl>
                                        <p:attrNameLst>
                                          <p:attrName>style.visibility</p:attrName>
                                        </p:attrNameLst>
                                      </p:cBhvr>
                                      <p:to>
                                        <p:strVal val="visible"/>
                                      </p:to>
                                    </p:set>
                                    <p:animEffect transition="in" filter="randombar(horizontal)">
                                      <p:cBhvr>
                                        <p:cTn id="16" dur="21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P spid="32" grpId="0"/>
      <p:bldP spid="3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785257" y="2264229"/>
            <a:ext cx="8554965" cy="4162697"/>
          </a:xfrm>
          <a:prstGeom prst="rect">
            <a:avLst/>
          </a:prstGeom>
          <a:ln>
            <a:noFill/>
          </a:ln>
          <a:effectLst>
            <a:outerShdw blurRad="190500" algn="tl" rotWithShape="0">
              <a:srgbClr val="000000">
                <a:alpha val="70000"/>
              </a:srgbClr>
            </a:outerShdw>
          </a:effectLst>
        </p:spPr>
      </p:pic>
      <p:pic>
        <p:nvPicPr>
          <p:cNvPr id="15" name="Picture 5" descr="8S"/>
          <p:cNvPicPr>
            <a:picLocks noChangeAspect="1" noChangeArrowheads="1"/>
          </p:cNvPicPr>
          <p:nvPr/>
        </p:nvPicPr>
        <p:blipFill>
          <a:blip r:embed="rId5"/>
          <a:srcRect/>
          <a:stretch>
            <a:fillRect/>
          </a:stretch>
        </p:blipFill>
        <p:spPr bwMode="auto">
          <a:xfrm>
            <a:off x="2169093" y="2592165"/>
            <a:ext cx="7849571" cy="3382221"/>
          </a:xfrm>
          <a:prstGeom prst="rect">
            <a:avLst/>
          </a:prstGeom>
          <a:noFill/>
          <a:ln w="9525">
            <a:noFill/>
            <a:miter lim="800000"/>
            <a:headEnd/>
            <a:tailEnd/>
          </a:ln>
        </p:spPr>
      </p:pic>
      <p:sp>
        <p:nvSpPr>
          <p:cNvPr id="16" name="TextBox 8"/>
          <p:cNvSpPr txBox="1"/>
          <p:nvPr/>
        </p:nvSpPr>
        <p:spPr>
          <a:xfrm>
            <a:off x="1105988" y="839123"/>
            <a:ext cx="3701144"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Refracción del Sonido </a:t>
            </a:r>
          </a:p>
        </p:txBody>
      </p:sp>
      <p:pic>
        <p:nvPicPr>
          <p:cNvPr id="17" name="Imagen 16"/>
          <p:cNvPicPr>
            <a:picLocks noChangeAspect="1"/>
          </p:cNvPicPr>
          <p:nvPr/>
        </p:nvPicPr>
        <p:blipFill>
          <a:blip r:embed="rId6"/>
          <a:stretch>
            <a:fillRect/>
          </a:stretch>
        </p:blipFill>
        <p:spPr>
          <a:xfrm>
            <a:off x="4706903" y="808115"/>
            <a:ext cx="6030765" cy="558331"/>
          </a:xfrm>
          <a:prstGeom prst="rect">
            <a:avLst/>
          </a:prstGeom>
        </p:spPr>
      </p:pic>
      <p:sp>
        <p:nvSpPr>
          <p:cNvPr id="18" name="TextBox 8"/>
          <p:cNvSpPr txBox="1"/>
          <p:nvPr/>
        </p:nvSpPr>
        <p:spPr>
          <a:xfrm>
            <a:off x="4706903" y="835020"/>
            <a:ext cx="6100433"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por cambios de Velocidad del mismo</a:t>
            </a:r>
          </a:p>
        </p:txBody>
      </p:sp>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4288980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750421" y="2037795"/>
            <a:ext cx="8554965" cy="4328160"/>
          </a:xfrm>
          <a:prstGeom prst="rect">
            <a:avLst/>
          </a:prstGeom>
          <a:ln>
            <a:noFill/>
          </a:ln>
          <a:effectLst>
            <a:outerShdw blurRad="190500" algn="tl" rotWithShape="0">
              <a:srgbClr val="000000">
                <a:alpha val="70000"/>
              </a:srgbClr>
            </a:outerShdw>
          </a:effectLst>
        </p:spPr>
      </p:pic>
      <p:sp>
        <p:nvSpPr>
          <p:cNvPr id="10" name="Shape 344"/>
          <p:cNvSpPr>
            <a:spLocks noChangeArrowheads="1"/>
          </p:cNvSpPr>
          <p:nvPr/>
        </p:nvSpPr>
        <p:spPr bwMode="auto">
          <a:xfrm>
            <a:off x="543154" y="865665"/>
            <a:ext cx="2629911" cy="240208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9" name="Text Box 2"/>
          <p:cNvSpPr txBox="1">
            <a:spLocks noChangeArrowheads="1"/>
          </p:cNvSpPr>
          <p:nvPr/>
        </p:nvSpPr>
        <p:spPr bwMode="auto">
          <a:xfrm>
            <a:off x="848617" y="1545750"/>
            <a:ext cx="1981669" cy="954107"/>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graphicFrame>
        <p:nvGraphicFramePr>
          <p:cNvPr id="11" name="Object 3"/>
          <p:cNvGraphicFramePr>
            <a:graphicFrameLocks noChangeAspect="1"/>
          </p:cNvGraphicFramePr>
          <p:nvPr>
            <p:extLst>
              <p:ext uri="{D42A27DB-BD31-4B8C-83A1-F6EECF244321}">
                <p14:modId xmlns:p14="http://schemas.microsoft.com/office/powerpoint/2010/main" val="2213555551"/>
              </p:ext>
            </p:extLst>
          </p:nvPr>
        </p:nvGraphicFramePr>
        <p:xfrm>
          <a:off x="2886895" y="2214157"/>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1026"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6895" y="2214157"/>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Line 4"/>
          <p:cNvSpPr>
            <a:spLocks noChangeShapeType="1"/>
          </p:cNvSpPr>
          <p:nvPr/>
        </p:nvSpPr>
        <p:spPr bwMode="auto">
          <a:xfrm>
            <a:off x="3191695" y="3280957"/>
            <a:ext cx="0" cy="3060000"/>
          </a:xfrm>
          <a:prstGeom prst="line">
            <a:avLst/>
          </a:prstGeom>
          <a:noFill/>
          <a:ln w="19050">
            <a:solidFill>
              <a:schemeClr val="tx1"/>
            </a:solidFill>
            <a:round/>
            <a:headEnd/>
            <a:tailEnd/>
          </a:ln>
        </p:spPr>
        <p:txBody>
          <a:bodyPr wrap="none" anchor="ctr"/>
          <a:lstStyle/>
          <a:p>
            <a:endParaRPr lang="es-ES"/>
          </a:p>
        </p:txBody>
      </p:sp>
      <p:sp>
        <p:nvSpPr>
          <p:cNvPr id="13" name="Line 5"/>
          <p:cNvSpPr>
            <a:spLocks noChangeShapeType="1"/>
          </p:cNvSpPr>
          <p:nvPr/>
        </p:nvSpPr>
        <p:spPr bwMode="auto">
          <a:xfrm>
            <a:off x="3191695" y="3280957"/>
            <a:ext cx="5486400" cy="0"/>
          </a:xfrm>
          <a:prstGeom prst="line">
            <a:avLst/>
          </a:prstGeom>
          <a:noFill/>
          <a:ln w="19050">
            <a:solidFill>
              <a:schemeClr val="tx1"/>
            </a:solidFill>
            <a:round/>
            <a:headEnd/>
            <a:tailEnd/>
          </a:ln>
        </p:spPr>
        <p:txBody>
          <a:bodyPr wrap="none" anchor="ctr"/>
          <a:lstStyle/>
          <a:p>
            <a:endParaRPr lang="es-ES"/>
          </a:p>
        </p:txBody>
      </p:sp>
      <p:sp>
        <p:nvSpPr>
          <p:cNvPr id="21" name="Line 8"/>
          <p:cNvSpPr>
            <a:spLocks noChangeShapeType="1"/>
          </p:cNvSpPr>
          <p:nvPr/>
        </p:nvSpPr>
        <p:spPr bwMode="auto">
          <a:xfrm rot="16843944" flipH="1">
            <a:off x="5064945" y="3242857"/>
            <a:ext cx="762000" cy="990600"/>
          </a:xfrm>
          <a:prstGeom prst="line">
            <a:avLst/>
          </a:prstGeom>
          <a:noFill/>
          <a:ln w="19050">
            <a:solidFill>
              <a:schemeClr val="tx1"/>
            </a:solidFill>
            <a:round/>
            <a:headEnd/>
            <a:tailEnd/>
          </a:ln>
        </p:spPr>
        <p:txBody>
          <a:bodyPr wrap="none" anchor="ctr"/>
          <a:lstStyle/>
          <a:p>
            <a:endParaRPr lang="es-ES"/>
          </a:p>
        </p:txBody>
      </p:sp>
      <p:sp>
        <p:nvSpPr>
          <p:cNvPr id="22" name="Line 9"/>
          <p:cNvSpPr>
            <a:spLocks noChangeShapeType="1"/>
          </p:cNvSpPr>
          <p:nvPr/>
        </p:nvSpPr>
        <p:spPr bwMode="auto">
          <a:xfrm rot="3881315">
            <a:off x="4626795" y="4309657"/>
            <a:ext cx="1447800" cy="1828800"/>
          </a:xfrm>
          <a:prstGeom prst="line">
            <a:avLst/>
          </a:prstGeom>
          <a:noFill/>
          <a:ln w="19050">
            <a:solidFill>
              <a:schemeClr val="tx1"/>
            </a:solidFill>
            <a:round/>
            <a:headEnd/>
            <a:tailEnd/>
          </a:ln>
        </p:spPr>
        <p:txBody>
          <a:bodyPr wrap="none" anchor="ctr"/>
          <a:lstStyle/>
          <a:p>
            <a:endParaRPr lang="es-ES"/>
          </a:p>
        </p:txBody>
      </p:sp>
      <p:sp>
        <p:nvSpPr>
          <p:cNvPr id="24" name="Text Box 11"/>
          <p:cNvSpPr txBox="1">
            <a:spLocks noChangeArrowheads="1"/>
          </p:cNvSpPr>
          <p:nvPr/>
        </p:nvSpPr>
        <p:spPr bwMode="auto">
          <a:xfrm>
            <a:off x="2878186" y="5710648"/>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5" name="Text Box 12"/>
          <p:cNvSpPr txBox="1">
            <a:spLocks noChangeArrowheads="1"/>
          </p:cNvSpPr>
          <p:nvPr/>
        </p:nvSpPr>
        <p:spPr bwMode="auto">
          <a:xfrm>
            <a:off x="2886895" y="32047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26" name="Text Box 13"/>
          <p:cNvSpPr txBox="1">
            <a:spLocks noChangeArrowheads="1"/>
          </p:cNvSpPr>
          <p:nvPr/>
        </p:nvSpPr>
        <p:spPr bwMode="auto">
          <a:xfrm>
            <a:off x="8351526" y="2830285"/>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7" name="Text Box 14"/>
          <p:cNvSpPr txBox="1">
            <a:spLocks noChangeArrowheads="1"/>
          </p:cNvSpPr>
          <p:nvPr/>
        </p:nvSpPr>
        <p:spPr bwMode="auto">
          <a:xfrm>
            <a:off x="3572695" y="28999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28" name="Line 15"/>
          <p:cNvSpPr>
            <a:spLocks noChangeShapeType="1"/>
          </p:cNvSpPr>
          <p:nvPr/>
        </p:nvSpPr>
        <p:spPr bwMode="auto">
          <a:xfrm rot="66843" flipV="1">
            <a:off x="3223445" y="4117570"/>
            <a:ext cx="6786563" cy="149225"/>
          </a:xfrm>
          <a:prstGeom prst="line">
            <a:avLst/>
          </a:prstGeom>
          <a:noFill/>
          <a:ln w="38100">
            <a:solidFill>
              <a:srgbClr val="C00000"/>
            </a:solidFill>
            <a:prstDash val="dashDot"/>
            <a:round/>
            <a:headEnd/>
            <a:tailEnd/>
          </a:ln>
        </p:spPr>
        <p:txBody>
          <a:bodyPr wrap="none" anchor="ctr"/>
          <a:lstStyle/>
          <a:p>
            <a:endParaRPr lang="es-ES"/>
          </a:p>
        </p:txBody>
      </p:sp>
      <p:sp>
        <p:nvSpPr>
          <p:cNvPr id="30" name="Line 17"/>
          <p:cNvSpPr>
            <a:spLocks noChangeShapeType="1"/>
          </p:cNvSpPr>
          <p:nvPr/>
        </p:nvSpPr>
        <p:spPr bwMode="auto">
          <a:xfrm flipH="1" flipV="1">
            <a:off x="3206511" y="4204729"/>
            <a:ext cx="267757" cy="436658"/>
          </a:xfrm>
          <a:prstGeom prst="line">
            <a:avLst/>
          </a:prstGeom>
          <a:noFill/>
          <a:ln w="38100">
            <a:solidFill>
              <a:schemeClr val="tx1"/>
            </a:solidFill>
            <a:round/>
            <a:headEnd/>
            <a:tailEnd type="triangle" w="med" len="med"/>
          </a:ln>
        </p:spPr>
        <p:txBody>
          <a:bodyPr/>
          <a:lstStyle/>
          <a:p>
            <a:endParaRPr lang="es-ES"/>
          </a:p>
        </p:txBody>
      </p:sp>
      <p:cxnSp>
        <p:nvCxnSpPr>
          <p:cNvPr id="31" name="18 Conector recto de flecha"/>
          <p:cNvCxnSpPr/>
          <p:nvPr/>
        </p:nvCxnSpPr>
        <p:spPr>
          <a:xfrm flipH="1">
            <a:off x="5830935" y="3911195"/>
            <a:ext cx="713560" cy="261294"/>
          </a:xfrm>
          <a:prstGeom prst="straightConnector1">
            <a:avLst/>
          </a:prstGeom>
          <a:noFill/>
          <a:ln w="38100">
            <a:solidFill>
              <a:schemeClr val="tx1"/>
            </a:solidFill>
            <a:round/>
            <a:headEnd/>
            <a:tailEnd type="triangle" w="med" len="med"/>
          </a:ln>
        </p:spPr>
      </p:cxnSp>
      <p:sp>
        <p:nvSpPr>
          <p:cNvPr id="33" name="Text Box 16"/>
          <p:cNvSpPr txBox="1">
            <a:spLocks noChangeArrowheads="1"/>
          </p:cNvSpPr>
          <p:nvPr/>
        </p:nvSpPr>
        <p:spPr bwMode="auto">
          <a:xfrm>
            <a:off x="2668306" y="6270273"/>
            <a:ext cx="1177142"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Presión y Profundidad</a:t>
            </a:r>
          </a:p>
        </p:txBody>
      </p:sp>
      <p:sp>
        <p:nvSpPr>
          <p:cNvPr id="34" name="Text Box 16"/>
          <p:cNvSpPr txBox="1">
            <a:spLocks noChangeArrowheads="1"/>
          </p:cNvSpPr>
          <p:nvPr/>
        </p:nvSpPr>
        <p:spPr bwMode="auto">
          <a:xfrm>
            <a:off x="8813820" y="3109606"/>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35" name="Text Box 16"/>
          <p:cNvSpPr txBox="1">
            <a:spLocks noChangeArrowheads="1"/>
          </p:cNvSpPr>
          <p:nvPr/>
        </p:nvSpPr>
        <p:spPr bwMode="auto">
          <a:xfrm>
            <a:off x="3501080" y="4338709"/>
            <a:ext cx="1292029" cy="523220"/>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Profundidad de Capa</a:t>
            </a:r>
            <a:endParaRPr lang="es-ES" sz="1400" dirty="0">
              <a:solidFill>
                <a:schemeClr val="bg1"/>
              </a:solidFill>
            </a:endParaRPr>
          </a:p>
        </p:txBody>
      </p:sp>
      <p:grpSp>
        <p:nvGrpSpPr>
          <p:cNvPr id="36" name="Grupo 35"/>
          <p:cNvGrpSpPr/>
          <p:nvPr/>
        </p:nvGrpSpPr>
        <p:grpSpPr>
          <a:xfrm>
            <a:off x="7524706" y="4433452"/>
            <a:ext cx="3304070" cy="861320"/>
            <a:chOff x="6044297" y="2392322"/>
            <a:chExt cx="5264210" cy="3797464"/>
          </a:xfrm>
        </p:grpSpPr>
        <p:sp>
          <p:nvSpPr>
            <p:cNvPr id="37" name="Rectángulo redondeado 36"/>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CuadroTexto 37"/>
            <p:cNvSpPr txBox="1"/>
            <p:nvPr/>
          </p:nvSpPr>
          <p:spPr>
            <a:xfrm>
              <a:off x="6129915" y="2465689"/>
              <a:ext cx="5073446" cy="1892456"/>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TERMOCLINA</a:t>
              </a:r>
              <a:r>
                <a:rPr lang="es-ES_tradnl" sz="1600" dirty="0">
                  <a:solidFill>
                    <a:srgbClr val="002060"/>
                  </a:solidFill>
                </a:rPr>
                <a:t>: Es el punto donde cambian los gradientes de temperatura.</a:t>
              </a:r>
              <a:endParaRPr lang="es-ES" sz="1600" dirty="0">
                <a:solidFill>
                  <a:srgbClr val="002060"/>
                </a:solidFill>
              </a:endParaRPr>
            </a:p>
          </p:txBody>
        </p:sp>
      </p:grpSp>
      <p:sp>
        <p:nvSpPr>
          <p:cNvPr id="39" name="Text Box 16"/>
          <p:cNvSpPr txBox="1">
            <a:spLocks noChangeArrowheads="1"/>
          </p:cNvSpPr>
          <p:nvPr/>
        </p:nvSpPr>
        <p:spPr bwMode="auto">
          <a:xfrm>
            <a:off x="6544495" y="3757306"/>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Termoclina</a:t>
            </a:r>
            <a:endParaRPr lang="es-ES" sz="1400" dirty="0">
              <a:solidFill>
                <a:schemeClr val="bg1"/>
              </a:solidFill>
            </a:endParaRPr>
          </a:p>
        </p:txBody>
      </p:sp>
      <p:pic>
        <p:nvPicPr>
          <p:cNvPr id="32" name="Imagen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808448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750421" y="2037795"/>
            <a:ext cx="8554965" cy="4328160"/>
          </a:xfrm>
          <a:prstGeom prst="rect">
            <a:avLst/>
          </a:prstGeom>
          <a:ln>
            <a:noFill/>
          </a:ln>
          <a:effectLst>
            <a:outerShdw blurRad="190500" algn="tl" rotWithShape="0">
              <a:srgbClr val="000000">
                <a:alpha val="70000"/>
              </a:srgbClr>
            </a:outerShdw>
          </a:effectLst>
        </p:spPr>
      </p:pic>
      <p:sp>
        <p:nvSpPr>
          <p:cNvPr id="10" name="Shape 344"/>
          <p:cNvSpPr>
            <a:spLocks noChangeArrowheads="1"/>
          </p:cNvSpPr>
          <p:nvPr/>
        </p:nvSpPr>
        <p:spPr bwMode="auto">
          <a:xfrm>
            <a:off x="543154" y="865665"/>
            <a:ext cx="2629911" cy="240208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9" name="Text Box 2"/>
          <p:cNvSpPr txBox="1">
            <a:spLocks noChangeArrowheads="1"/>
          </p:cNvSpPr>
          <p:nvPr/>
        </p:nvSpPr>
        <p:spPr bwMode="auto">
          <a:xfrm>
            <a:off x="848617" y="1545750"/>
            <a:ext cx="1981669" cy="954107"/>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graphicFrame>
        <p:nvGraphicFramePr>
          <p:cNvPr id="11" name="Object 3"/>
          <p:cNvGraphicFramePr>
            <a:graphicFrameLocks noChangeAspect="1"/>
          </p:cNvGraphicFramePr>
          <p:nvPr/>
        </p:nvGraphicFramePr>
        <p:xfrm>
          <a:off x="2886895" y="2214157"/>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11"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6895" y="2214157"/>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Line 4"/>
          <p:cNvSpPr>
            <a:spLocks noChangeShapeType="1"/>
          </p:cNvSpPr>
          <p:nvPr/>
        </p:nvSpPr>
        <p:spPr bwMode="auto">
          <a:xfrm>
            <a:off x="3191695" y="3280957"/>
            <a:ext cx="0" cy="3060000"/>
          </a:xfrm>
          <a:prstGeom prst="line">
            <a:avLst/>
          </a:prstGeom>
          <a:noFill/>
          <a:ln w="19050">
            <a:solidFill>
              <a:schemeClr val="tx1"/>
            </a:solidFill>
            <a:round/>
            <a:headEnd/>
            <a:tailEnd/>
          </a:ln>
        </p:spPr>
        <p:txBody>
          <a:bodyPr wrap="none" anchor="ctr"/>
          <a:lstStyle/>
          <a:p>
            <a:endParaRPr lang="es-ES"/>
          </a:p>
        </p:txBody>
      </p:sp>
      <p:sp>
        <p:nvSpPr>
          <p:cNvPr id="13" name="Line 5"/>
          <p:cNvSpPr>
            <a:spLocks noChangeShapeType="1"/>
          </p:cNvSpPr>
          <p:nvPr/>
        </p:nvSpPr>
        <p:spPr bwMode="auto">
          <a:xfrm>
            <a:off x="3191695" y="3280957"/>
            <a:ext cx="5486400" cy="0"/>
          </a:xfrm>
          <a:prstGeom prst="line">
            <a:avLst/>
          </a:prstGeom>
          <a:noFill/>
          <a:ln w="19050">
            <a:solidFill>
              <a:schemeClr val="tx1"/>
            </a:solidFill>
            <a:round/>
            <a:headEnd/>
            <a:tailEnd/>
          </a:ln>
        </p:spPr>
        <p:txBody>
          <a:bodyPr wrap="none" anchor="ctr"/>
          <a:lstStyle/>
          <a:p>
            <a:endParaRPr lang="es-ES"/>
          </a:p>
        </p:txBody>
      </p:sp>
      <p:sp>
        <p:nvSpPr>
          <p:cNvPr id="24" name="Text Box 11"/>
          <p:cNvSpPr txBox="1">
            <a:spLocks noChangeArrowheads="1"/>
          </p:cNvSpPr>
          <p:nvPr/>
        </p:nvSpPr>
        <p:spPr bwMode="auto">
          <a:xfrm>
            <a:off x="2878186" y="5710648"/>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5" name="Text Box 12"/>
          <p:cNvSpPr txBox="1">
            <a:spLocks noChangeArrowheads="1"/>
          </p:cNvSpPr>
          <p:nvPr/>
        </p:nvSpPr>
        <p:spPr bwMode="auto">
          <a:xfrm>
            <a:off x="2886895" y="32047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26" name="Text Box 13"/>
          <p:cNvSpPr txBox="1">
            <a:spLocks noChangeArrowheads="1"/>
          </p:cNvSpPr>
          <p:nvPr/>
        </p:nvSpPr>
        <p:spPr bwMode="auto">
          <a:xfrm>
            <a:off x="8351526" y="2830285"/>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dirty="0">
                <a:solidFill>
                  <a:schemeClr val="bg1"/>
                </a:solidFill>
                <a:effectLst>
                  <a:outerShdw blurRad="38100" dist="38100" dir="2700000" algn="tl">
                    <a:srgbClr val="000000"/>
                  </a:outerShdw>
                </a:effectLst>
                <a:latin typeface="Times New Roman" pitchFamily="18" charset="0"/>
              </a:rPr>
              <a:t>+</a:t>
            </a:r>
            <a:endParaRPr lang="es-ES_tradnl" sz="2400" dirty="0">
              <a:latin typeface="Times New Roman" pitchFamily="18" charset="0"/>
            </a:endParaRPr>
          </a:p>
        </p:txBody>
      </p:sp>
      <p:sp>
        <p:nvSpPr>
          <p:cNvPr id="27" name="Text Box 14"/>
          <p:cNvSpPr txBox="1">
            <a:spLocks noChangeArrowheads="1"/>
          </p:cNvSpPr>
          <p:nvPr/>
        </p:nvSpPr>
        <p:spPr bwMode="auto">
          <a:xfrm>
            <a:off x="3572695" y="2899957"/>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33" name="Text Box 16"/>
          <p:cNvSpPr txBox="1">
            <a:spLocks noChangeArrowheads="1"/>
          </p:cNvSpPr>
          <p:nvPr/>
        </p:nvSpPr>
        <p:spPr bwMode="auto">
          <a:xfrm>
            <a:off x="2670615" y="6273623"/>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a:t>Profundidad</a:t>
            </a:r>
            <a:endParaRPr lang="es-ES" sz="1400" b="1" dirty="0"/>
          </a:p>
        </p:txBody>
      </p:sp>
      <p:sp>
        <p:nvSpPr>
          <p:cNvPr id="34" name="Text Box 16"/>
          <p:cNvSpPr txBox="1">
            <a:spLocks noChangeArrowheads="1"/>
          </p:cNvSpPr>
          <p:nvPr/>
        </p:nvSpPr>
        <p:spPr bwMode="auto">
          <a:xfrm>
            <a:off x="8813820" y="3109606"/>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39" name="Text Box 16"/>
          <p:cNvSpPr txBox="1">
            <a:spLocks noChangeArrowheads="1"/>
          </p:cNvSpPr>
          <p:nvPr/>
        </p:nvSpPr>
        <p:spPr bwMode="auto">
          <a:xfrm>
            <a:off x="5250915" y="3552875"/>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Negativa</a:t>
            </a:r>
            <a:endParaRPr lang="es-ES" sz="1400" dirty="0">
              <a:solidFill>
                <a:schemeClr val="bg1"/>
              </a:solidFill>
            </a:endParaRPr>
          </a:p>
        </p:txBody>
      </p:sp>
      <p:sp>
        <p:nvSpPr>
          <p:cNvPr id="29" name="Line 9"/>
          <p:cNvSpPr>
            <a:spLocks noChangeShapeType="1"/>
          </p:cNvSpPr>
          <p:nvPr/>
        </p:nvSpPr>
        <p:spPr bwMode="auto">
          <a:xfrm flipH="1">
            <a:off x="4265777" y="3282505"/>
            <a:ext cx="685800" cy="828000"/>
          </a:xfrm>
          <a:prstGeom prst="line">
            <a:avLst/>
          </a:prstGeom>
          <a:noFill/>
          <a:ln w="19050">
            <a:solidFill>
              <a:schemeClr val="tx1"/>
            </a:solidFill>
            <a:round/>
            <a:headEnd/>
            <a:tailEnd/>
          </a:ln>
        </p:spPr>
        <p:txBody>
          <a:bodyPr wrap="none" anchor="ctr"/>
          <a:lstStyle/>
          <a:p>
            <a:endParaRPr lang="es-ES"/>
          </a:p>
        </p:txBody>
      </p:sp>
      <p:sp>
        <p:nvSpPr>
          <p:cNvPr id="32" name="Line 10"/>
          <p:cNvSpPr>
            <a:spLocks noChangeShapeType="1"/>
          </p:cNvSpPr>
          <p:nvPr/>
        </p:nvSpPr>
        <p:spPr bwMode="auto">
          <a:xfrm flipH="1">
            <a:off x="4269989" y="4102185"/>
            <a:ext cx="0" cy="762000"/>
          </a:xfrm>
          <a:prstGeom prst="line">
            <a:avLst/>
          </a:prstGeom>
          <a:noFill/>
          <a:ln w="19050">
            <a:solidFill>
              <a:schemeClr val="tx1"/>
            </a:solidFill>
            <a:round/>
            <a:headEnd/>
            <a:tailEnd/>
          </a:ln>
        </p:spPr>
        <p:txBody>
          <a:bodyPr wrap="none" anchor="ctr"/>
          <a:lstStyle/>
          <a:p>
            <a:endParaRPr lang="es-ES"/>
          </a:p>
        </p:txBody>
      </p:sp>
      <p:sp>
        <p:nvSpPr>
          <p:cNvPr id="40" name="Line 11"/>
          <p:cNvSpPr>
            <a:spLocks noChangeShapeType="1"/>
          </p:cNvSpPr>
          <p:nvPr/>
        </p:nvSpPr>
        <p:spPr bwMode="auto">
          <a:xfrm>
            <a:off x="4265533" y="4847099"/>
            <a:ext cx="680582" cy="717655"/>
          </a:xfrm>
          <a:prstGeom prst="line">
            <a:avLst/>
          </a:prstGeom>
          <a:noFill/>
          <a:ln w="19050">
            <a:solidFill>
              <a:schemeClr val="tx1"/>
            </a:solidFill>
            <a:round/>
            <a:headEnd/>
            <a:tailEnd/>
          </a:ln>
        </p:spPr>
        <p:txBody>
          <a:bodyPr wrap="none" anchor="ctr"/>
          <a:lstStyle/>
          <a:p>
            <a:endParaRPr lang="es-ES"/>
          </a:p>
        </p:txBody>
      </p:sp>
      <p:sp>
        <p:nvSpPr>
          <p:cNvPr id="41" name="Line 13"/>
          <p:cNvSpPr>
            <a:spLocks noChangeShapeType="1"/>
          </p:cNvSpPr>
          <p:nvPr/>
        </p:nvSpPr>
        <p:spPr bwMode="auto">
          <a:xfrm flipH="1">
            <a:off x="4641315" y="3706764"/>
            <a:ext cx="609600" cy="0"/>
          </a:xfrm>
          <a:prstGeom prst="line">
            <a:avLst/>
          </a:prstGeom>
          <a:noFill/>
          <a:ln w="19050">
            <a:solidFill>
              <a:schemeClr val="tx1"/>
            </a:solidFill>
            <a:round/>
            <a:headEnd/>
            <a:tailEnd type="triangle" w="med" len="med"/>
          </a:ln>
        </p:spPr>
        <p:txBody>
          <a:bodyPr wrap="none" anchor="ctr"/>
          <a:lstStyle/>
          <a:p>
            <a:endParaRPr lang="es-ES"/>
          </a:p>
        </p:txBody>
      </p:sp>
      <p:sp>
        <p:nvSpPr>
          <p:cNvPr id="42" name="Line 15"/>
          <p:cNvSpPr>
            <a:spLocks noChangeShapeType="1"/>
          </p:cNvSpPr>
          <p:nvPr/>
        </p:nvSpPr>
        <p:spPr bwMode="auto">
          <a:xfrm flipH="1">
            <a:off x="4641315" y="5218362"/>
            <a:ext cx="685800" cy="0"/>
          </a:xfrm>
          <a:prstGeom prst="line">
            <a:avLst/>
          </a:prstGeom>
          <a:noFill/>
          <a:ln w="19050">
            <a:solidFill>
              <a:schemeClr val="tx1"/>
            </a:solidFill>
            <a:round/>
            <a:headEnd/>
            <a:tailEnd type="triangle" w="med" len="med"/>
          </a:ln>
        </p:spPr>
        <p:txBody>
          <a:bodyPr wrap="none" anchor="ctr"/>
          <a:lstStyle/>
          <a:p>
            <a:endParaRPr lang="es-ES"/>
          </a:p>
        </p:txBody>
      </p:sp>
      <p:sp>
        <p:nvSpPr>
          <p:cNvPr id="44" name="Line 13"/>
          <p:cNvSpPr>
            <a:spLocks noChangeShapeType="1"/>
          </p:cNvSpPr>
          <p:nvPr/>
        </p:nvSpPr>
        <p:spPr bwMode="auto">
          <a:xfrm flipH="1">
            <a:off x="4336515" y="4483185"/>
            <a:ext cx="609600" cy="0"/>
          </a:xfrm>
          <a:prstGeom prst="line">
            <a:avLst/>
          </a:prstGeom>
          <a:noFill/>
          <a:ln w="19050">
            <a:solidFill>
              <a:schemeClr val="tx1"/>
            </a:solidFill>
            <a:round/>
            <a:headEnd/>
            <a:tailEnd type="triangle" w="med" len="med"/>
          </a:ln>
        </p:spPr>
        <p:txBody>
          <a:bodyPr wrap="none" anchor="ctr"/>
          <a:lstStyle/>
          <a:p>
            <a:endParaRPr lang="es-ES"/>
          </a:p>
        </p:txBody>
      </p:sp>
      <p:sp>
        <p:nvSpPr>
          <p:cNvPr id="45" name="Text Box 16"/>
          <p:cNvSpPr txBox="1">
            <a:spLocks noChangeArrowheads="1"/>
          </p:cNvSpPr>
          <p:nvPr/>
        </p:nvSpPr>
        <p:spPr bwMode="auto">
          <a:xfrm>
            <a:off x="4962855" y="4319626"/>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Isotermal</a:t>
            </a:r>
            <a:endParaRPr lang="es-ES" sz="1400" dirty="0">
              <a:solidFill>
                <a:schemeClr val="bg1"/>
              </a:solidFill>
            </a:endParaRPr>
          </a:p>
        </p:txBody>
      </p:sp>
      <p:sp>
        <p:nvSpPr>
          <p:cNvPr id="46" name="Text Box 16"/>
          <p:cNvSpPr txBox="1">
            <a:spLocks noChangeArrowheads="1"/>
          </p:cNvSpPr>
          <p:nvPr/>
        </p:nvSpPr>
        <p:spPr bwMode="auto">
          <a:xfrm>
            <a:off x="5324325" y="5048764"/>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Positiva</a:t>
            </a:r>
            <a:endParaRPr lang="es-ES" sz="1400" dirty="0">
              <a:solidFill>
                <a:schemeClr val="bg1"/>
              </a:solidFill>
            </a:endParaRPr>
          </a:p>
        </p:txBody>
      </p:sp>
      <p:sp>
        <p:nvSpPr>
          <p:cNvPr id="48" name="Shape 344"/>
          <p:cNvSpPr>
            <a:spLocks noChangeArrowheads="1"/>
          </p:cNvSpPr>
          <p:nvPr/>
        </p:nvSpPr>
        <p:spPr bwMode="auto">
          <a:xfrm>
            <a:off x="7738098" y="4110505"/>
            <a:ext cx="3510595" cy="206246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49" name="CuadroTexto 48"/>
          <p:cNvSpPr txBox="1"/>
          <p:nvPr/>
        </p:nvSpPr>
        <p:spPr>
          <a:xfrm>
            <a:off x="7852017" y="4204869"/>
            <a:ext cx="3396676" cy="1551199"/>
          </a:xfrm>
          <a:prstGeom prst="rect">
            <a:avLst/>
          </a:prstGeom>
          <a:noFill/>
        </p:spPr>
        <p:txBody>
          <a:bodyPr wrap="square" rtlCol="0">
            <a:spAutoFit/>
          </a:bodyPr>
          <a:lstStyle/>
          <a:p>
            <a:pPr algn="just">
              <a:spcBef>
                <a:spcPct val="50000"/>
              </a:spcBef>
            </a:pPr>
            <a:r>
              <a:rPr lang="es-ES_tradnl" sz="1600" dirty="0">
                <a:solidFill>
                  <a:srgbClr val="002060"/>
                </a:solidFill>
              </a:rPr>
              <a:t>Los </a:t>
            </a:r>
            <a:r>
              <a:rPr lang="es-ES_tradnl" b="1" dirty="0">
                <a:solidFill>
                  <a:srgbClr val="002060"/>
                </a:solidFill>
                <a:latin typeface="Britannic Bold" panose="020B0903060703020204" pitchFamily="34" charset="0"/>
                <a:ea typeface="Segoe UI Black" panose="020B0A02040204020203" pitchFamily="34" charset="0"/>
              </a:rPr>
              <a:t>gradientes térmicos</a:t>
            </a:r>
            <a:r>
              <a:rPr lang="es-ES_tradnl" sz="1600" dirty="0">
                <a:solidFill>
                  <a:srgbClr val="002060"/>
                </a:solidFill>
              </a:rPr>
              <a:t> se miden por medio de un batitermógrafo y </a:t>
            </a:r>
            <a:r>
              <a:rPr lang="es-ES_tradnl" sz="1600" u="sng" dirty="0">
                <a:solidFill>
                  <a:srgbClr val="002060"/>
                </a:solidFill>
              </a:rPr>
              <a:t>varían de un área del océano a otra</a:t>
            </a:r>
            <a:r>
              <a:rPr lang="es-ES_tradnl" sz="1600" dirty="0">
                <a:solidFill>
                  <a:srgbClr val="002060"/>
                </a:solidFill>
              </a:rPr>
              <a:t>, se deben medir frecuentemente para predecir los alcances de sonar esperados en el área de operación ( 5 MN y no más de 3 hrs.)</a:t>
            </a:r>
            <a:endParaRPr lang="es-ES_tradnl" b="1" dirty="0">
              <a:solidFill>
                <a:srgbClr val="002060"/>
              </a:solidFill>
              <a:latin typeface="Britannic Bold" panose="020B0903060703020204" pitchFamily="34" charset="0"/>
              <a:ea typeface="Segoe UI Black" panose="020B0A02040204020203" pitchFamily="34" charset="0"/>
            </a:endParaRPr>
          </a:p>
        </p:txBody>
      </p:sp>
      <p:pic>
        <p:nvPicPr>
          <p:cNvPr id="52" name="Imagen 5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11658564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280277" y="1079863"/>
            <a:ext cx="10603337" cy="5364480"/>
          </a:xfrm>
          <a:prstGeom prst="rect">
            <a:avLst/>
          </a:prstGeom>
          <a:ln>
            <a:noFill/>
          </a:ln>
          <a:effectLst>
            <a:outerShdw blurRad="190500" algn="tl" rotWithShape="0">
              <a:srgbClr val="000000">
                <a:alpha val="70000"/>
              </a:srgbClr>
            </a:outerShdw>
          </a:effectLst>
        </p:spPr>
      </p:pic>
      <p:graphicFrame>
        <p:nvGraphicFramePr>
          <p:cNvPr id="43" name="Object 3"/>
          <p:cNvGraphicFramePr>
            <a:graphicFrameLocks noChangeAspect="1"/>
          </p:cNvGraphicFramePr>
          <p:nvPr>
            <p:extLst>
              <p:ext uri="{D42A27DB-BD31-4B8C-83A1-F6EECF244321}">
                <p14:modId xmlns:p14="http://schemas.microsoft.com/office/powerpoint/2010/main" val="3485846180"/>
              </p:ext>
            </p:extLst>
          </p:nvPr>
        </p:nvGraphicFramePr>
        <p:xfrm>
          <a:off x="3331037" y="1134300"/>
          <a:ext cx="587375" cy="1049338"/>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307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1037" y="1134300"/>
                        <a:ext cx="587375" cy="1049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7" name="Line 4"/>
          <p:cNvSpPr>
            <a:spLocks noChangeShapeType="1"/>
          </p:cNvSpPr>
          <p:nvPr/>
        </p:nvSpPr>
        <p:spPr bwMode="auto">
          <a:xfrm>
            <a:off x="3635837" y="2201100"/>
            <a:ext cx="0" cy="3505200"/>
          </a:xfrm>
          <a:prstGeom prst="line">
            <a:avLst/>
          </a:prstGeom>
          <a:noFill/>
          <a:ln w="19050">
            <a:solidFill>
              <a:schemeClr val="tx1"/>
            </a:solidFill>
            <a:round/>
            <a:headEnd/>
            <a:tailEnd/>
          </a:ln>
        </p:spPr>
        <p:txBody>
          <a:bodyPr wrap="none" anchor="ctr"/>
          <a:lstStyle/>
          <a:p>
            <a:endParaRPr lang="es-ES"/>
          </a:p>
        </p:txBody>
      </p:sp>
      <p:sp>
        <p:nvSpPr>
          <p:cNvPr id="50" name="Line 5"/>
          <p:cNvSpPr>
            <a:spLocks noChangeShapeType="1"/>
          </p:cNvSpPr>
          <p:nvPr/>
        </p:nvSpPr>
        <p:spPr bwMode="auto">
          <a:xfrm>
            <a:off x="3635837" y="2201100"/>
            <a:ext cx="5486400" cy="0"/>
          </a:xfrm>
          <a:prstGeom prst="line">
            <a:avLst/>
          </a:prstGeom>
          <a:noFill/>
          <a:ln w="19050">
            <a:solidFill>
              <a:schemeClr val="tx1"/>
            </a:solidFill>
            <a:round/>
            <a:headEnd/>
            <a:tailEnd/>
          </a:ln>
        </p:spPr>
        <p:txBody>
          <a:bodyPr wrap="none" anchor="ctr"/>
          <a:lstStyle/>
          <a:p>
            <a:endParaRPr lang="es-ES"/>
          </a:p>
        </p:txBody>
      </p:sp>
      <p:sp>
        <p:nvSpPr>
          <p:cNvPr id="53" name="Line 8"/>
          <p:cNvSpPr>
            <a:spLocks noChangeShapeType="1"/>
          </p:cNvSpPr>
          <p:nvPr/>
        </p:nvSpPr>
        <p:spPr bwMode="auto">
          <a:xfrm rot="16843944" flipH="1">
            <a:off x="5509087" y="2163000"/>
            <a:ext cx="762000" cy="990600"/>
          </a:xfrm>
          <a:prstGeom prst="line">
            <a:avLst/>
          </a:prstGeom>
          <a:noFill/>
          <a:ln w="28575">
            <a:solidFill>
              <a:schemeClr val="tx1"/>
            </a:solidFill>
            <a:round/>
            <a:headEnd/>
            <a:tailEnd/>
          </a:ln>
        </p:spPr>
        <p:txBody>
          <a:bodyPr wrap="none" anchor="ctr"/>
          <a:lstStyle/>
          <a:p>
            <a:endParaRPr lang="es-ES"/>
          </a:p>
        </p:txBody>
      </p:sp>
      <p:sp>
        <p:nvSpPr>
          <p:cNvPr id="54" name="Line 9"/>
          <p:cNvSpPr>
            <a:spLocks noChangeShapeType="1"/>
          </p:cNvSpPr>
          <p:nvPr/>
        </p:nvSpPr>
        <p:spPr bwMode="auto">
          <a:xfrm rot="3881315">
            <a:off x="5045537" y="3229800"/>
            <a:ext cx="1447800" cy="1828800"/>
          </a:xfrm>
          <a:prstGeom prst="line">
            <a:avLst/>
          </a:prstGeom>
          <a:noFill/>
          <a:ln w="28575">
            <a:solidFill>
              <a:schemeClr val="tx1"/>
            </a:solidFill>
            <a:round/>
            <a:headEnd/>
            <a:tailEnd/>
          </a:ln>
        </p:spPr>
        <p:txBody>
          <a:bodyPr wrap="none" anchor="ctr"/>
          <a:lstStyle/>
          <a:p>
            <a:endParaRPr lang="es-ES"/>
          </a:p>
        </p:txBody>
      </p:sp>
      <p:sp>
        <p:nvSpPr>
          <p:cNvPr id="55" name="Text Box 10"/>
          <p:cNvSpPr txBox="1">
            <a:spLocks noChangeArrowheads="1"/>
          </p:cNvSpPr>
          <p:nvPr/>
        </p:nvSpPr>
        <p:spPr bwMode="auto">
          <a:xfrm>
            <a:off x="3331037" y="5249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chemeClr val="bg1"/>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6" name="Text Box 11"/>
          <p:cNvSpPr txBox="1">
            <a:spLocks noChangeArrowheads="1"/>
          </p:cNvSpPr>
          <p:nvPr/>
        </p:nvSpPr>
        <p:spPr bwMode="auto">
          <a:xfrm>
            <a:off x="3331037" y="21249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7" name="Text Box 12"/>
          <p:cNvSpPr txBox="1">
            <a:spLocks noChangeArrowheads="1"/>
          </p:cNvSpPr>
          <p:nvPr/>
        </p:nvSpPr>
        <p:spPr bwMode="auto">
          <a:xfrm>
            <a:off x="8969837" y="1820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chemeClr val="bg1"/>
                </a:solidFill>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8" name="Text Box 13"/>
          <p:cNvSpPr txBox="1">
            <a:spLocks noChangeArrowheads="1"/>
          </p:cNvSpPr>
          <p:nvPr/>
        </p:nvSpPr>
        <p:spPr bwMode="auto">
          <a:xfrm>
            <a:off x="4016837" y="1820100"/>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solidFill>
                  <a:srgbClr val="00FFFF"/>
                </a:solidFill>
                <a:effectLst>
                  <a:outerShdw blurRad="38100" dist="38100" dir="2700000" algn="tl">
                    <a:srgbClr val="000000"/>
                  </a:outerShdw>
                </a:effectLst>
                <a:latin typeface="Times New Roman" pitchFamily="18" charset="0"/>
              </a:rPr>
              <a:t>-</a:t>
            </a:r>
            <a:endParaRPr lang="es-ES_tradnl" sz="2400">
              <a:solidFill>
                <a:srgbClr val="00FFFF"/>
              </a:solidFill>
              <a:latin typeface="Times New Roman" pitchFamily="18" charset="0"/>
            </a:endParaRPr>
          </a:p>
        </p:txBody>
      </p:sp>
      <p:sp>
        <p:nvSpPr>
          <p:cNvPr id="59" name="Line 14"/>
          <p:cNvSpPr>
            <a:spLocks noChangeShapeType="1"/>
          </p:cNvSpPr>
          <p:nvPr/>
        </p:nvSpPr>
        <p:spPr bwMode="auto">
          <a:xfrm rot="66843" flipV="1">
            <a:off x="3712037" y="3039300"/>
            <a:ext cx="6858000" cy="76200"/>
          </a:xfrm>
          <a:prstGeom prst="line">
            <a:avLst/>
          </a:prstGeom>
          <a:noFill/>
          <a:ln w="38100">
            <a:solidFill>
              <a:srgbClr val="00B050"/>
            </a:solidFill>
            <a:prstDash val="dashDot"/>
            <a:round/>
            <a:headEnd/>
            <a:tailEnd/>
          </a:ln>
        </p:spPr>
        <p:txBody>
          <a:bodyPr wrap="none" anchor="ctr"/>
          <a:lstStyle/>
          <a:p>
            <a:endParaRPr lang="es-ES"/>
          </a:p>
        </p:txBody>
      </p:sp>
      <p:sp>
        <p:nvSpPr>
          <p:cNvPr id="60" name="Freeform 15"/>
          <p:cNvSpPr>
            <a:spLocks/>
          </p:cNvSpPr>
          <p:nvPr/>
        </p:nvSpPr>
        <p:spPr bwMode="auto">
          <a:xfrm>
            <a:off x="3680287" y="2209038"/>
            <a:ext cx="5189538" cy="844550"/>
          </a:xfrm>
          <a:custGeom>
            <a:avLst/>
            <a:gdLst>
              <a:gd name="T0" fmla="*/ 0 w 9953"/>
              <a:gd name="T1" fmla="*/ 0 h 10025"/>
              <a:gd name="T2" fmla="*/ 793993 w 9953"/>
              <a:gd name="T3" fmla="*/ 601622 h 10025"/>
              <a:gd name="T4" fmla="*/ 2851181 w 9953"/>
              <a:gd name="T5" fmla="*/ 830233 h 10025"/>
              <a:gd name="T6" fmla="*/ 4036696 w 9953"/>
              <a:gd name="T7" fmla="*/ 690470 h 10025"/>
              <a:gd name="T8" fmla="*/ 5188847 w 9953"/>
              <a:gd name="T9" fmla="*/ 546408 h 100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953" h="10025">
                <a:moveTo>
                  <a:pt x="0" y="0"/>
                </a:moveTo>
                <a:cubicBezTo>
                  <a:pt x="259" y="1186"/>
                  <a:pt x="612" y="5499"/>
                  <a:pt x="1523" y="7137"/>
                </a:cubicBezTo>
                <a:cubicBezTo>
                  <a:pt x="2433" y="8776"/>
                  <a:pt x="4432" y="9673"/>
                  <a:pt x="5469" y="9849"/>
                </a:cubicBezTo>
                <a:cubicBezTo>
                  <a:pt x="6506" y="10025"/>
                  <a:pt x="6996" y="8752"/>
                  <a:pt x="7743" y="8191"/>
                </a:cubicBezTo>
                <a:cubicBezTo>
                  <a:pt x="8490" y="7630"/>
                  <a:pt x="9636" y="7084"/>
                  <a:pt x="9953" y="6482"/>
                </a:cubicBezTo>
              </a:path>
            </a:pathLst>
          </a:custGeom>
          <a:noFill/>
          <a:ln w="19050">
            <a:solidFill>
              <a:srgbClr val="FF0000"/>
            </a:solidFill>
            <a:round/>
            <a:headEnd/>
            <a:tailEnd/>
          </a:ln>
        </p:spPr>
        <p:txBody>
          <a:bodyPr wrap="none" anchor="ctr"/>
          <a:lstStyle/>
          <a:p>
            <a:endParaRPr lang="es-ES"/>
          </a:p>
        </p:txBody>
      </p:sp>
      <p:sp>
        <p:nvSpPr>
          <p:cNvPr id="61" name="Freeform 16"/>
          <p:cNvSpPr>
            <a:spLocks/>
          </p:cNvSpPr>
          <p:nvPr/>
        </p:nvSpPr>
        <p:spPr bwMode="auto">
          <a:xfrm>
            <a:off x="3635837" y="2201100"/>
            <a:ext cx="4802188" cy="193675"/>
          </a:xfrm>
          <a:custGeom>
            <a:avLst/>
            <a:gdLst>
              <a:gd name="T0" fmla="*/ 0 w 10695"/>
              <a:gd name="T1" fmla="*/ 0 h 10000"/>
              <a:gd name="T2" fmla="*/ 840874 w 10695"/>
              <a:gd name="T3" fmla="*/ 122275 h 10000"/>
              <a:gd name="T4" fmla="*/ 1416870 w 10695"/>
              <a:gd name="T5" fmla="*/ 194334 h 10000"/>
              <a:gd name="T6" fmla="*/ 2209259 w 10695"/>
              <a:gd name="T7" fmla="*/ 122275 h 10000"/>
              <a:gd name="T8" fmla="*/ 3001197 w 10695"/>
              <a:gd name="T9" fmla="*/ 122314 h 10000"/>
              <a:gd name="T10" fmla="*/ 3784607 w 10695"/>
              <a:gd name="T11" fmla="*/ 149248 h 10000"/>
              <a:gd name="T12" fmla="*/ 4367337 w 10695"/>
              <a:gd name="T13" fmla="*/ 60302 h 10000"/>
              <a:gd name="T14" fmla="*/ 4801467 w 10695"/>
              <a:gd name="T15" fmla="*/ 50313 h 10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95" h="10000">
                <a:moveTo>
                  <a:pt x="0" y="0"/>
                </a:moveTo>
                <a:cubicBezTo>
                  <a:pt x="258" y="1716"/>
                  <a:pt x="1347" y="4628"/>
                  <a:pt x="1873" y="6292"/>
                </a:cubicBezTo>
                <a:cubicBezTo>
                  <a:pt x="2399" y="7959"/>
                  <a:pt x="2600" y="6446"/>
                  <a:pt x="3156" y="10000"/>
                </a:cubicBezTo>
                <a:cubicBezTo>
                  <a:pt x="4100" y="7131"/>
                  <a:pt x="4333" y="6909"/>
                  <a:pt x="4921" y="6292"/>
                </a:cubicBezTo>
                <a:cubicBezTo>
                  <a:pt x="5509" y="5676"/>
                  <a:pt x="6100" y="6062"/>
                  <a:pt x="6685" y="6294"/>
                </a:cubicBezTo>
                <a:cubicBezTo>
                  <a:pt x="7270" y="6525"/>
                  <a:pt x="7923" y="8211"/>
                  <a:pt x="8430" y="7680"/>
                </a:cubicBezTo>
                <a:cubicBezTo>
                  <a:pt x="8937" y="7149"/>
                  <a:pt x="9466" y="4003"/>
                  <a:pt x="9728" y="3103"/>
                </a:cubicBezTo>
                <a:cubicBezTo>
                  <a:pt x="9989" y="2206"/>
                  <a:pt x="10638" y="2753"/>
                  <a:pt x="10695" y="2589"/>
                </a:cubicBezTo>
              </a:path>
            </a:pathLst>
          </a:custGeom>
          <a:noFill/>
          <a:ln w="19050">
            <a:solidFill>
              <a:srgbClr val="FF0000"/>
            </a:solidFill>
            <a:round/>
            <a:headEnd/>
            <a:tailEnd/>
          </a:ln>
        </p:spPr>
        <p:txBody>
          <a:bodyPr wrap="none" anchor="ctr"/>
          <a:lstStyle/>
          <a:p>
            <a:endParaRPr lang="es-ES"/>
          </a:p>
        </p:txBody>
      </p:sp>
      <p:sp>
        <p:nvSpPr>
          <p:cNvPr id="62" name="Freeform 17"/>
          <p:cNvSpPr>
            <a:spLocks/>
          </p:cNvSpPr>
          <p:nvPr/>
        </p:nvSpPr>
        <p:spPr bwMode="auto">
          <a:xfrm>
            <a:off x="3685050" y="2251900"/>
            <a:ext cx="7245350" cy="4097338"/>
          </a:xfrm>
          <a:custGeom>
            <a:avLst/>
            <a:gdLst>
              <a:gd name="T0" fmla="*/ 0 w 19630"/>
              <a:gd name="T1" fmla="*/ 0 h 15477"/>
              <a:gd name="T2" fmla="*/ 796873 w 19630"/>
              <a:gd name="T3" fmla="*/ 530120 h 15477"/>
              <a:gd name="T4" fmla="*/ 2438233 w 19630"/>
              <a:gd name="T5" fmla="*/ 762080 h 15477"/>
              <a:gd name="T6" fmla="*/ 2756023 w 19630"/>
              <a:gd name="T7" fmla="*/ 901627 h 15477"/>
              <a:gd name="T8" fmla="*/ 2984491 w 19630"/>
              <a:gd name="T9" fmla="*/ 1077980 h 15477"/>
              <a:gd name="T10" fmla="*/ 3267218 w 19630"/>
              <a:gd name="T11" fmla="*/ 1395470 h 15477"/>
              <a:gd name="T12" fmla="*/ 3645170 w 19630"/>
              <a:gd name="T13" fmla="*/ 2782466 h 15477"/>
              <a:gd name="T14" fmla="*/ 3888402 w 19630"/>
              <a:gd name="T15" fmla="*/ 3312321 h 15477"/>
              <a:gd name="T16" fmla="*/ 3816429 w 19630"/>
              <a:gd name="T17" fmla="*/ 3096248 h 15477"/>
              <a:gd name="T18" fmla="*/ 3933063 w 19630"/>
              <a:gd name="T19" fmla="*/ 3502443 h 15477"/>
              <a:gd name="T20" fmla="*/ 4392584 w 19630"/>
              <a:gd name="T21" fmla="*/ 3816490 h 15477"/>
              <a:gd name="T22" fmla="*/ 5445239 w 19630"/>
              <a:gd name="T23" fmla="*/ 4078637 h 15477"/>
              <a:gd name="T24" fmla="*/ 6381262 w 19630"/>
              <a:gd name="T25" fmla="*/ 3934589 h 15477"/>
              <a:gd name="T26" fmla="*/ 7245310 w 19630"/>
              <a:gd name="T27" fmla="*/ 3646492 h 1547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630" h="15477">
                <a:moveTo>
                  <a:pt x="0" y="0"/>
                </a:moveTo>
                <a:cubicBezTo>
                  <a:pt x="361" y="336"/>
                  <a:pt x="1058" y="1523"/>
                  <a:pt x="2159" y="2002"/>
                </a:cubicBezTo>
                <a:cubicBezTo>
                  <a:pt x="3260" y="2482"/>
                  <a:pt x="5720" y="2644"/>
                  <a:pt x="6606" y="2878"/>
                </a:cubicBezTo>
                <a:cubicBezTo>
                  <a:pt x="7492" y="3112"/>
                  <a:pt x="7222" y="3207"/>
                  <a:pt x="7467" y="3405"/>
                </a:cubicBezTo>
                <a:cubicBezTo>
                  <a:pt x="7712" y="3603"/>
                  <a:pt x="7854" y="3759"/>
                  <a:pt x="8086" y="4071"/>
                </a:cubicBezTo>
                <a:cubicBezTo>
                  <a:pt x="8318" y="4382"/>
                  <a:pt x="8554" y="4197"/>
                  <a:pt x="8852" y="5270"/>
                </a:cubicBezTo>
                <a:cubicBezTo>
                  <a:pt x="9150" y="6343"/>
                  <a:pt x="9596" y="9302"/>
                  <a:pt x="9876" y="10508"/>
                </a:cubicBezTo>
                <a:cubicBezTo>
                  <a:pt x="10156" y="11714"/>
                  <a:pt x="10458" y="12312"/>
                  <a:pt x="10535" y="12509"/>
                </a:cubicBezTo>
                <a:cubicBezTo>
                  <a:pt x="10612" y="12706"/>
                  <a:pt x="10320" y="11573"/>
                  <a:pt x="10340" y="11693"/>
                </a:cubicBezTo>
                <a:cubicBezTo>
                  <a:pt x="10360" y="11813"/>
                  <a:pt x="10396" y="12774"/>
                  <a:pt x="10656" y="13227"/>
                </a:cubicBezTo>
                <a:cubicBezTo>
                  <a:pt x="10916" y="13680"/>
                  <a:pt x="11218" y="14050"/>
                  <a:pt x="11901" y="14413"/>
                </a:cubicBezTo>
                <a:cubicBezTo>
                  <a:pt x="12584" y="14776"/>
                  <a:pt x="13855" y="15329"/>
                  <a:pt x="14753" y="15403"/>
                </a:cubicBezTo>
                <a:cubicBezTo>
                  <a:pt x="15651" y="15477"/>
                  <a:pt x="16476" y="15131"/>
                  <a:pt x="17289" y="14859"/>
                </a:cubicBezTo>
                <a:cubicBezTo>
                  <a:pt x="18102" y="14587"/>
                  <a:pt x="19257" y="13901"/>
                  <a:pt x="19630" y="13771"/>
                </a:cubicBezTo>
              </a:path>
            </a:pathLst>
          </a:custGeom>
          <a:noFill/>
          <a:ln w="19050">
            <a:solidFill>
              <a:srgbClr val="FF0000"/>
            </a:solidFill>
            <a:round/>
            <a:headEnd/>
            <a:tailEnd/>
          </a:ln>
        </p:spPr>
        <p:txBody>
          <a:bodyPr wrap="none" anchor="ctr"/>
          <a:lstStyle/>
          <a:p>
            <a:endParaRPr lang="es-ES"/>
          </a:p>
        </p:txBody>
      </p:sp>
      <p:sp>
        <p:nvSpPr>
          <p:cNvPr id="63" name="Freeform 18"/>
          <p:cNvSpPr>
            <a:spLocks/>
          </p:cNvSpPr>
          <p:nvPr/>
        </p:nvSpPr>
        <p:spPr bwMode="auto">
          <a:xfrm>
            <a:off x="6925137" y="3115500"/>
            <a:ext cx="3816350" cy="2605088"/>
          </a:xfrm>
          <a:custGeom>
            <a:avLst/>
            <a:gdLst>
              <a:gd name="T0" fmla="*/ 0 w 41516"/>
              <a:gd name="T1" fmla="*/ 0 h 15609"/>
              <a:gd name="T2" fmla="*/ 288001 w 41516"/>
              <a:gd name="T3" fmla="*/ 216067 h 15609"/>
              <a:gd name="T4" fmla="*/ 576003 w 41516"/>
              <a:gd name="T5" fmla="*/ 504045 h 15609"/>
              <a:gd name="T6" fmla="*/ 864096 w 41516"/>
              <a:gd name="T7" fmla="*/ 1008091 h 15609"/>
              <a:gd name="T8" fmla="*/ 1008051 w 41516"/>
              <a:gd name="T9" fmla="*/ 1656126 h 15609"/>
              <a:gd name="T10" fmla="*/ 1080120 w 41516"/>
              <a:gd name="T11" fmla="*/ 2088260 h 15609"/>
              <a:gd name="T12" fmla="*/ 1368122 w 41516"/>
              <a:gd name="T13" fmla="*/ 2448316 h 15609"/>
              <a:gd name="T14" fmla="*/ 2160241 w 41516"/>
              <a:gd name="T15" fmla="*/ 2592305 h 15609"/>
              <a:gd name="T16" fmla="*/ 2736243 w 41516"/>
              <a:gd name="T17" fmla="*/ 2520227 h 15609"/>
              <a:gd name="T18" fmla="*/ 3816364 w 41516"/>
              <a:gd name="T19" fmla="*/ 2016182 h 156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516" h="15609">
                <a:moveTo>
                  <a:pt x="0" y="0"/>
                </a:moveTo>
                <a:cubicBezTo>
                  <a:pt x="1156" y="190"/>
                  <a:pt x="2089" y="792"/>
                  <a:pt x="3133" y="1295"/>
                </a:cubicBezTo>
                <a:cubicBezTo>
                  <a:pt x="4177" y="1798"/>
                  <a:pt x="4955" y="2175"/>
                  <a:pt x="6266" y="3021"/>
                </a:cubicBezTo>
                <a:cubicBezTo>
                  <a:pt x="7580" y="3868"/>
                  <a:pt x="8778" y="4879"/>
                  <a:pt x="9400" y="6042"/>
                </a:cubicBezTo>
                <a:lnTo>
                  <a:pt x="10966" y="9926"/>
                </a:lnTo>
                <a:cubicBezTo>
                  <a:pt x="11421" y="10960"/>
                  <a:pt x="11097" y="11725"/>
                  <a:pt x="11750" y="12516"/>
                </a:cubicBezTo>
                <a:cubicBezTo>
                  <a:pt x="12403" y="13307"/>
                  <a:pt x="12989" y="14270"/>
                  <a:pt x="14883" y="14674"/>
                </a:cubicBezTo>
                <a:cubicBezTo>
                  <a:pt x="16725" y="15283"/>
                  <a:pt x="19845" y="15609"/>
                  <a:pt x="23500" y="15537"/>
                </a:cubicBezTo>
                <a:lnTo>
                  <a:pt x="29766" y="15105"/>
                </a:lnTo>
                <a:cubicBezTo>
                  <a:pt x="33683" y="14098"/>
                  <a:pt x="36770" y="13953"/>
                  <a:pt x="41516" y="12084"/>
                </a:cubicBezTo>
              </a:path>
            </a:pathLst>
          </a:custGeom>
          <a:noFill/>
          <a:ln w="19050">
            <a:solidFill>
              <a:srgbClr val="FF0000"/>
            </a:solidFill>
            <a:round/>
            <a:headEnd/>
            <a:tailEnd/>
          </a:ln>
        </p:spPr>
        <p:txBody>
          <a:bodyPr wrap="none" anchor="ctr"/>
          <a:lstStyle/>
          <a:p>
            <a:endParaRPr lang="es-ES"/>
          </a:p>
        </p:txBody>
      </p:sp>
      <p:sp>
        <p:nvSpPr>
          <p:cNvPr id="70" name="Text Box 16"/>
          <p:cNvSpPr txBox="1">
            <a:spLocks noChangeArrowheads="1"/>
          </p:cNvSpPr>
          <p:nvPr/>
        </p:nvSpPr>
        <p:spPr bwMode="auto">
          <a:xfrm>
            <a:off x="3052483" y="5749162"/>
            <a:ext cx="1266968"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Presión  (Profundidad)</a:t>
            </a:r>
          </a:p>
        </p:txBody>
      </p:sp>
      <p:sp>
        <p:nvSpPr>
          <p:cNvPr id="71" name="Text Box 16"/>
          <p:cNvSpPr txBox="1">
            <a:spLocks noChangeArrowheads="1"/>
          </p:cNvSpPr>
          <p:nvPr/>
        </p:nvSpPr>
        <p:spPr bwMode="auto">
          <a:xfrm>
            <a:off x="9350837" y="2055149"/>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72" name="Text Box 16"/>
          <p:cNvSpPr txBox="1">
            <a:spLocks noChangeArrowheads="1"/>
          </p:cNvSpPr>
          <p:nvPr/>
        </p:nvSpPr>
        <p:spPr bwMode="auto">
          <a:xfrm>
            <a:off x="8349128" y="3885070"/>
            <a:ext cx="1892421" cy="83099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2400" b="1" dirty="0">
                <a:solidFill>
                  <a:srgbClr val="FFFF00"/>
                </a:solidFill>
                <a:latin typeface="Britannic Bold" panose="020B0903060703020204" pitchFamily="34" charset="0"/>
                <a:ea typeface="Segoe UI Black" panose="020B0A02040204020203" pitchFamily="34" charset="0"/>
              </a:rPr>
              <a:t>ZONA DE SOMBRA</a:t>
            </a:r>
            <a:endParaRPr lang="es-ES" sz="2400" b="1" dirty="0">
              <a:solidFill>
                <a:srgbClr val="FFFF00"/>
              </a:solidFill>
              <a:latin typeface="Britannic Bold" panose="020B0903060703020204" pitchFamily="34" charset="0"/>
              <a:ea typeface="Segoe UI Black" panose="020B0A02040204020203" pitchFamily="34" charset="0"/>
            </a:endParaRPr>
          </a:p>
        </p:txBody>
      </p:sp>
      <p:cxnSp>
        <p:nvCxnSpPr>
          <p:cNvPr id="3" name="Conector recto de flecha 2"/>
          <p:cNvCxnSpPr/>
          <p:nvPr/>
        </p:nvCxnSpPr>
        <p:spPr>
          <a:xfrm>
            <a:off x="3076235" y="3044063"/>
            <a:ext cx="5400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3" name="Text Box 16"/>
          <p:cNvSpPr txBox="1">
            <a:spLocks noChangeArrowheads="1"/>
          </p:cNvSpPr>
          <p:nvPr/>
        </p:nvSpPr>
        <p:spPr bwMode="auto">
          <a:xfrm>
            <a:off x="1760454" y="2765634"/>
            <a:ext cx="1292029" cy="523220"/>
          </a:xfrm>
          <a:prstGeom prst="rect">
            <a:avLst/>
          </a:prstGeom>
          <a:solidFill>
            <a:schemeClr val="accent6">
              <a:lumMod val="75000"/>
            </a:schemeClr>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Profundidad de Capa</a:t>
            </a:r>
            <a:endParaRPr lang="es-ES" sz="1400" dirty="0">
              <a:solidFill>
                <a:schemeClr val="bg1"/>
              </a:solidFill>
            </a:endParaRPr>
          </a:p>
        </p:txBody>
      </p:sp>
      <p:sp>
        <p:nvSpPr>
          <p:cNvPr id="74" name="Shape 344"/>
          <p:cNvSpPr>
            <a:spLocks noChangeArrowheads="1"/>
          </p:cNvSpPr>
          <p:nvPr/>
        </p:nvSpPr>
        <p:spPr bwMode="auto">
          <a:xfrm>
            <a:off x="7957173" y="5706300"/>
            <a:ext cx="3140956" cy="36195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5" name="CuadroTexto 74"/>
          <p:cNvSpPr txBox="1"/>
          <p:nvPr/>
        </p:nvSpPr>
        <p:spPr>
          <a:xfrm>
            <a:off x="8113413" y="5698918"/>
            <a:ext cx="2900851" cy="369332"/>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Canal de Sonido Profundo</a:t>
            </a:r>
          </a:p>
        </p:txBody>
      </p:sp>
      <p:sp>
        <p:nvSpPr>
          <p:cNvPr id="76" name="Shape 344"/>
          <p:cNvSpPr>
            <a:spLocks noChangeArrowheads="1"/>
          </p:cNvSpPr>
          <p:nvPr/>
        </p:nvSpPr>
        <p:spPr bwMode="auto">
          <a:xfrm>
            <a:off x="5579417" y="2428843"/>
            <a:ext cx="3140956" cy="361950"/>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7" name="CuadroTexto 76"/>
          <p:cNvSpPr txBox="1"/>
          <p:nvPr/>
        </p:nvSpPr>
        <p:spPr>
          <a:xfrm>
            <a:off x="5648567" y="2421461"/>
            <a:ext cx="3033928" cy="369332"/>
          </a:xfrm>
          <a:prstGeom prst="rect">
            <a:avLst/>
          </a:prstGeom>
          <a:noFill/>
        </p:spPr>
        <p:txBody>
          <a:bodyPr wrap="square" rtlCol="0">
            <a:spAutoFit/>
          </a:bodyPr>
          <a:lstStyle/>
          <a:p>
            <a:pPr algn="just">
              <a:spcBef>
                <a:spcPct val="50000"/>
              </a:spcBef>
            </a:pPr>
            <a:r>
              <a:rPr lang="es-ES_tradnl" b="1" dirty="0">
                <a:solidFill>
                  <a:srgbClr val="002060"/>
                </a:solidFill>
                <a:latin typeface="Britannic Bold" panose="020B0903060703020204" pitchFamily="34" charset="0"/>
                <a:ea typeface="Segoe UI Black" panose="020B0A02040204020203" pitchFamily="34" charset="0"/>
              </a:rPr>
              <a:t>Canal de Sonido Superficial</a:t>
            </a:r>
          </a:p>
        </p:txBody>
      </p:sp>
      <p:sp>
        <p:nvSpPr>
          <p:cNvPr id="82" name="Shape 344"/>
          <p:cNvSpPr>
            <a:spLocks noChangeArrowheads="1"/>
          </p:cNvSpPr>
          <p:nvPr/>
        </p:nvSpPr>
        <p:spPr bwMode="auto">
          <a:xfrm>
            <a:off x="338707" y="3465684"/>
            <a:ext cx="2629911" cy="2578917"/>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8" name="CuadroTexto 77"/>
          <p:cNvSpPr txBox="1"/>
          <p:nvPr/>
        </p:nvSpPr>
        <p:spPr>
          <a:xfrm>
            <a:off x="435197" y="3551612"/>
            <a:ext cx="2423544" cy="2492990"/>
          </a:xfrm>
          <a:prstGeom prst="rect">
            <a:avLst/>
          </a:prstGeom>
          <a:noFill/>
        </p:spPr>
        <p:txBody>
          <a:bodyPr wrap="square" rtlCol="0">
            <a:spAutoFit/>
          </a:bodyPr>
          <a:lstStyle/>
          <a:p>
            <a:pPr algn="ctr">
              <a:spcBef>
                <a:spcPct val="50000"/>
              </a:spcBef>
            </a:pPr>
            <a:r>
              <a:rPr lang="es-ES_tradnl" b="1" dirty="0">
                <a:solidFill>
                  <a:srgbClr val="002060"/>
                </a:solidFill>
                <a:latin typeface="Britannic Bold" panose="020B0903060703020204" pitchFamily="34" charset="0"/>
                <a:ea typeface="Segoe UI Black" panose="020B0A02040204020203" pitchFamily="34" charset="0"/>
              </a:rPr>
              <a:t>PROFUNDIDAD DE CAPA</a:t>
            </a:r>
          </a:p>
          <a:p>
            <a:pPr algn="just">
              <a:spcBef>
                <a:spcPct val="50000"/>
              </a:spcBef>
            </a:pPr>
            <a:r>
              <a:rPr lang="es-ES_tradnl" sz="1600" dirty="0">
                <a:solidFill>
                  <a:srgbClr val="002060"/>
                </a:solidFill>
              </a:rPr>
              <a:t>Profundidad a la que se inicia la primera zona de sombra. Es aprovechada por los SS para aproximarse a su blanco sin ser detectado con facilidad.</a:t>
            </a:r>
            <a:endParaRPr lang="es-ES" sz="1600" dirty="0">
              <a:solidFill>
                <a:srgbClr val="002060"/>
              </a:solidFill>
            </a:endParaRPr>
          </a:p>
        </p:txBody>
      </p:sp>
      <p:sp>
        <p:nvSpPr>
          <p:cNvPr id="83" name="Text Box 2"/>
          <p:cNvSpPr txBox="1">
            <a:spLocks noChangeArrowheads="1"/>
          </p:cNvSpPr>
          <p:nvPr/>
        </p:nvSpPr>
        <p:spPr bwMode="auto">
          <a:xfrm>
            <a:off x="4148138" y="232235"/>
            <a:ext cx="3777586"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pic>
        <p:nvPicPr>
          <p:cNvPr id="86" name="Imagen 8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80120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stretch>
            <a:fillRect/>
          </a:stretch>
        </p:blipFill>
        <p:spPr>
          <a:xfrm>
            <a:off x="1663335" y="2264229"/>
            <a:ext cx="8554965" cy="4162697"/>
          </a:xfrm>
          <a:prstGeom prst="rect">
            <a:avLst/>
          </a:prstGeom>
          <a:ln>
            <a:noFill/>
          </a:ln>
          <a:effectLst>
            <a:outerShdw blurRad="190500" algn="tl" rotWithShape="0">
              <a:srgbClr val="000000">
                <a:alpha val="70000"/>
              </a:srgbClr>
            </a:outerShdw>
          </a:effectLst>
        </p:spPr>
      </p:pic>
      <p:sp>
        <p:nvSpPr>
          <p:cNvPr id="16" name="TextBox 8"/>
          <p:cNvSpPr txBox="1"/>
          <p:nvPr/>
        </p:nvSpPr>
        <p:spPr>
          <a:xfrm>
            <a:off x="3831771" y="755843"/>
            <a:ext cx="2690949" cy="523220"/>
          </a:xfrm>
          <a:prstGeom prst="rect">
            <a:avLst/>
          </a:prstGeom>
          <a:noFill/>
        </p:spPr>
        <p:txBody>
          <a:bodyPr wrap="square" rtlCol="0">
            <a:spAutoFit/>
          </a:bodyPr>
          <a:lstStyle/>
          <a:p>
            <a:r>
              <a:rPr lang="en-US" sz="2800" b="1" dirty="0">
                <a:solidFill>
                  <a:srgbClr val="002060"/>
                </a:solidFill>
                <a:latin typeface="Britannic Bold" panose="020B0903060703020204" pitchFamily="34" charset="0"/>
                <a:ea typeface="Segoe UI Black" panose="020B0A02040204020203" pitchFamily="34" charset="0"/>
              </a:rPr>
              <a:t>Fenómeno de la </a:t>
            </a:r>
          </a:p>
        </p:txBody>
      </p:sp>
      <p:pic>
        <p:nvPicPr>
          <p:cNvPr id="17" name="Imagen 16"/>
          <p:cNvPicPr>
            <a:picLocks noChangeAspect="1"/>
          </p:cNvPicPr>
          <p:nvPr/>
        </p:nvPicPr>
        <p:blipFill>
          <a:blip r:embed="rId5"/>
          <a:stretch>
            <a:fillRect/>
          </a:stretch>
        </p:blipFill>
        <p:spPr>
          <a:xfrm>
            <a:off x="6522720" y="770028"/>
            <a:ext cx="1306286" cy="558331"/>
          </a:xfrm>
          <a:prstGeom prst="rect">
            <a:avLst/>
          </a:prstGeom>
        </p:spPr>
      </p:pic>
      <p:sp>
        <p:nvSpPr>
          <p:cNvPr id="18" name="TextBox 8"/>
          <p:cNvSpPr txBox="1"/>
          <p:nvPr/>
        </p:nvSpPr>
        <p:spPr>
          <a:xfrm>
            <a:off x="6642423" y="755843"/>
            <a:ext cx="1066880" cy="523220"/>
          </a:xfrm>
          <a:prstGeom prst="rect">
            <a:avLst/>
          </a:prstGeom>
          <a:noFill/>
        </p:spPr>
        <p:txBody>
          <a:bodyPr wrap="square" rtlCol="0">
            <a:spAutoFit/>
          </a:bodyPr>
          <a:lstStyle/>
          <a:p>
            <a:r>
              <a:rPr lang="en-US" sz="2800" b="1" dirty="0">
                <a:solidFill>
                  <a:srgbClr val="FFFF00"/>
                </a:solidFill>
                <a:latin typeface="Britannic Bold" panose="020B0903060703020204" pitchFamily="34" charset="0"/>
                <a:ea typeface="Segoe UI Black" panose="020B0A02040204020203" pitchFamily="34" charset="0"/>
              </a:rPr>
              <a:t>CAPA</a:t>
            </a:r>
          </a:p>
        </p:txBody>
      </p:sp>
      <p:pic>
        <p:nvPicPr>
          <p:cNvPr id="9" name="Picture 2" descr="13S"/>
          <p:cNvPicPr>
            <a:picLocks noChangeAspect="1" noChangeArrowheads="1"/>
          </p:cNvPicPr>
          <p:nvPr/>
        </p:nvPicPr>
        <p:blipFill rotWithShape="1">
          <a:blip r:embed="rId6"/>
          <a:srcRect l="3676" t="23295" r="3842" b="16031"/>
          <a:stretch/>
        </p:blipFill>
        <p:spPr bwMode="auto">
          <a:xfrm>
            <a:off x="2829045" y="2760617"/>
            <a:ext cx="6233357" cy="3169920"/>
          </a:xfrm>
          <a:prstGeom prst="rect">
            <a:avLst/>
          </a:prstGeom>
          <a:ln w="88900" cap="sq" cmpd="thickThin">
            <a:solidFill>
              <a:srgbClr val="000000"/>
            </a:solidFill>
            <a:prstDash val="solid"/>
            <a:miter lim="800000"/>
          </a:ln>
          <a:effectLst>
            <a:innerShdw blurRad="76200">
              <a:srgbClr val="000000"/>
            </a:innerShdw>
          </a:effectLst>
        </p:spPr>
      </p:pic>
      <p:pic>
        <p:nvPicPr>
          <p:cNvPr id="13" name="Imagen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5564342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242" y="0"/>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n 13"/>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9712"/>
                    </a14:imgEffect>
                  </a14:imgLayer>
                </a14:imgProps>
              </a:ext>
            </a:extLst>
          </a:blip>
          <a:stretch>
            <a:fillRect/>
          </a:stretch>
        </p:blipFill>
        <p:spPr>
          <a:xfrm>
            <a:off x="1280277" y="1079863"/>
            <a:ext cx="10603337" cy="5364480"/>
          </a:xfrm>
          <a:prstGeom prst="rect">
            <a:avLst/>
          </a:prstGeom>
          <a:ln>
            <a:noFill/>
          </a:ln>
          <a:effectLst>
            <a:outerShdw blurRad="190500" algn="tl" rotWithShape="0">
              <a:srgbClr val="000000">
                <a:alpha val="70000"/>
              </a:srgbClr>
            </a:outerShdw>
          </a:effectLst>
        </p:spPr>
      </p:pic>
      <p:sp>
        <p:nvSpPr>
          <p:cNvPr id="83" name="Text Box 2"/>
          <p:cNvSpPr txBox="1">
            <a:spLocks noChangeArrowheads="1"/>
          </p:cNvSpPr>
          <p:nvPr/>
        </p:nvSpPr>
        <p:spPr bwMode="auto">
          <a:xfrm>
            <a:off x="4148138" y="232235"/>
            <a:ext cx="3777586"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GRADIENTE </a:t>
            </a:r>
            <a:r>
              <a:rPr lang="es-ES_tradnl" sz="2800" b="1" dirty="0">
                <a:solidFill>
                  <a:srgbClr val="00B0F0"/>
                </a:solidFill>
                <a:latin typeface="Britannic Bold" panose="020B0903060703020204" pitchFamily="34" charset="0"/>
                <a:ea typeface="Segoe UI Black" panose="020B0A02040204020203" pitchFamily="34" charset="0"/>
              </a:rPr>
              <a:t>TÉRMICO</a:t>
            </a:r>
            <a:endParaRPr lang="es-ES_tradnl" sz="2800" b="1" dirty="0">
              <a:solidFill>
                <a:schemeClr val="accent2">
                  <a:lumMod val="50000"/>
                </a:schemeClr>
              </a:solidFill>
              <a:latin typeface="Britannic Bold" panose="020B0903060703020204" pitchFamily="34" charset="0"/>
              <a:ea typeface="Segoe UI Black" panose="020B0A02040204020203" pitchFamily="34" charset="0"/>
            </a:endParaRPr>
          </a:p>
        </p:txBody>
      </p:sp>
      <p:sp>
        <p:nvSpPr>
          <p:cNvPr id="32" name="Text Box 4"/>
          <p:cNvSpPr txBox="1">
            <a:spLocks noChangeArrowheads="1"/>
          </p:cNvSpPr>
          <p:nvPr/>
        </p:nvSpPr>
        <p:spPr bwMode="auto">
          <a:xfrm>
            <a:off x="2956564" y="5108216"/>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33" name="Text Box 5"/>
          <p:cNvSpPr txBox="1">
            <a:spLocks noChangeArrowheads="1"/>
          </p:cNvSpPr>
          <p:nvPr/>
        </p:nvSpPr>
        <p:spPr bwMode="auto">
          <a:xfrm>
            <a:off x="2956564" y="1984016"/>
            <a:ext cx="381000" cy="457200"/>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grpSp>
        <p:nvGrpSpPr>
          <p:cNvPr id="34" name="Group 6"/>
          <p:cNvGrpSpPr>
            <a:grpSpLocks/>
          </p:cNvGrpSpPr>
          <p:nvPr/>
        </p:nvGrpSpPr>
        <p:grpSpPr bwMode="auto">
          <a:xfrm>
            <a:off x="3248664" y="1002124"/>
            <a:ext cx="5715000" cy="5616575"/>
            <a:chOff x="672" y="346"/>
            <a:chExt cx="3600" cy="3538"/>
          </a:xfrm>
        </p:grpSpPr>
        <p:graphicFrame>
          <p:nvGraphicFramePr>
            <p:cNvPr id="35" name="Object 7"/>
            <p:cNvGraphicFramePr>
              <a:graphicFrameLocks noChangeAspect="1"/>
            </p:cNvGraphicFramePr>
            <p:nvPr/>
          </p:nvGraphicFramePr>
          <p:xfrm>
            <a:off x="2419" y="346"/>
            <a:ext cx="370" cy="661"/>
          </p:xfrm>
          <a:graphic>
            <a:graphicData uri="http://schemas.openxmlformats.org/presentationml/2006/ole">
              <mc:AlternateContent xmlns:mc="http://schemas.openxmlformats.org/markup-compatibility/2006">
                <mc:Choice xmlns:v="urn:schemas-microsoft-com:vml" Requires="v">
                  <p:oleObj name="Imagen" r:id="rId6" imgW="2903040" imgH="3047760" progId="">
                    <p:embed/>
                  </p:oleObj>
                </mc:Choice>
                <mc:Fallback>
                  <p:oleObj name="Imagen" r:id="rId6" imgW="2903040" imgH="3047760" progId="">
                    <p:embed/>
                    <p:pic>
                      <p:nvPicPr>
                        <p:cNvPr id="4098"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9" y="346"/>
                          <a:ext cx="370" cy="66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6" name="Line 8"/>
            <p:cNvSpPr>
              <a:spLocks noChangeShapeType="1"/>
            </p:cNvSpPr>
            <p:nvPr/>
          </p:nvSpPr>
          <p:spPr bwMode="auto">
            <a:xfrm>
              <a:off x="672" y="1018"/>
              <a:ext cx="0" cy="2208"/>
            </a:xfrm>
            <a:prstGeom prst="line">
              <a:avLst/>
            </a:prstGeom>
            <a:noFill/>
            <a:ln w="19050">
              <a:solidFill>
                <a:schemeClr val="tx1"/>
              </a:solidFill>
              <a:round/>
              <a:headEnd/>
              <a:tailEnd/>
            </a:ln>
          </p:spPr>
          <p:txBody>
            <a:bodyPr wrap="none" anchor="ctr"/>
            <a:lstStyle/>
            <a:p>
              <a:endParaRPr lang="es-ES"/>
            </a:p>
          </p:txBody>
        </p:sp>
        <p:sp>
          <p:nvSpPr>
            <p:cNvPr id="37" name="Line 9"/>
            <p:cNvSpPr>
              <a:spLocks noChangeShapeType="1"/>
            </p:cNvSpPr>
            <p:nvPr/>
          </p:nvSpPr>
          <p:spPr bwMode="auto">
            <a:xfrm>
              <a:off x="672" y="1018"/>
              <a:ext cx="3456" cy="0"/>
            </a:xfrm>
            <a:prstGeom prst="line">
              <a:avLst/>
            </a:prstGeom>
            <a:noFill/>
            <a:ln w="19050">
              <a:solidFill>
                <a:schemeClr val="tx1"/>
              </a:solidFill>
              <a:round/>
              <a:headEnd/>
              <a:tailEnd/>
            </a:ln>
          </p:spPr>
          <p:txBody>
            <a:bodyPr wrap="none" anchor="ctr"/>
            <a:lstStyle/>
            <a:p>
              <a:endParaRPr lang="es-ES"/>
            </a:p>
          </p:txBody>
        </p:sp>
        <p:sp>
          <p:nvSpPr>
            <p:cNvPr id="39" name="Line 11"/>
            <p:cNvSpPr>
              <a:spLocks noChangeShapeType="1"/>
            </p:cNvSpPr>
            <p:nvPr/>
          </p:nvSpPr>
          <p:spPr bwMode="auto">
            <a:xfrm flipH="1">
              <a:off x="748" y="1018"/>
              <a:ext cx="432" cy="624"/>
            </a:xfrm>
            <a:prstGeom prst="line">
              <a:avLst/>
            </a:prstGeom>
            <a:noFill/>
            <a:ln w="19050">
              <a:solidFill>
                <a:schemeClr val="tx1"/>
              </a:solidFill>
              <a:round/>
              <a:headEnd/>
              <a:tailEnd/>
            </a:ln>
          </p:spPr>
          <p:txBody>
            <a:bodyPr wrap="none" anchor="ctr"/>
            <a:lstStyle/>
            <a:p>
              <a:endParaRPr lang="es-ES"/>
            </a:p>
          </p:txBody>
        </p:sp>
        <p:sp>
          <p:nvSpPr>
            <p:cNvPr id="40" name="Line 12"/>
            <p:cNvSpPr>
              <a:spLocks noChangeShapeType="1"/>
            </p:cNvSpPr>
            <p:nvPr/>
          </p:nvSpPr>
          <p:spPr bwMode="auto">
            <a:xfrm flipH="1">
              <a:off x="748" y="1642"/>
              <a:ext cx="0" cy="480"/>
            </a:xfrm>
            <a:prstGeom prst="line">
              <a:avLst/>
            </a:prstGeom>
            <a:noFill/>
            <a:ln w="19050">
              <a:solidFill>
                <a:schemeClr val="tx1"/>
              </a:solidFill>
              <a:round/>
              <a:headEnd/>
              <a:tailEnd/>
            </a:ln>
          </p:spPr>
          <p:txBody>
            <a:bodyPr wrap="none" anchor="ctr"/>
            <a:lstStyle/>
            <a:p>
              <a:endParaRPr lang="es-ES"/>
            </a:p>
          </p:txBody>
        </p:sp>
        <p:sp>
          <p:nvSpPr>
            <p:cNvPr id="41" name="Line 13"/>
            <p:cNvSpPr>
              <a:spLocks noChangeShapeType="1"/>
            </p:cNvSpPr>
            <p:nvPr/>
          </p:nvSpPr>
          <p:spPr bwMode="auto">
            <a:xfrm>
              <a:off x="748" y="2122"/>
              <a:ext cx="912" cy="1152"/>
            </a:xfrm>
            <a:prstGeom prst="line">
              <a:avLst/>
            </a:prstGeom>
            <a:noFill/>
            <a:ln w="19050">
              <a:solidFill>
                <a:schemeClr val="tx1"/>
              </a:solidFill>
              <a:round/>
              <a:headEnd/>
              <a:tailEnd/>
            </a:ln>
          </p:spPr>
          <p:txBody>
            <a:bodyPr wrap="none" anchor="ctr"/>
            <a:lstStyle/>
            <a:p>
              <a:endParaRPr lang="es-ES"/>
            </a:p>
          </p:txBody>
        </p:sp>
        <p:sp>
          <p:nvSpPr>
            <p:cNvPr id="51" name="Text Box 20"/>
            <p:cNvSpPr txBox="1">
              <a:spLocks noChangeArrowheads="1"/>
            </p:cNvSpPr>
            <p:nvPr/>
          </p:nvSpPr>
          <p:spPr bwMode="auto">
            <a:xfrm>
              <a:off x="4032" y="778"/>
              <a:ext cx="240" cy="288"/>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52" name="Text Box 21"/>
            <p:cNvSpPr txBox="1">
              <a:spLocks noChangeArrowheads="1"/>
            </p:cNvSpPr>
            <p:nvPr/>
          </p:nvSpPr>
          <p:spPr bwMode="auto">
            <a:xfrm>
              <a:off x="912" y="778"/>
              <a:ext cx="240" cy="288"/>
            </a:xfrm>
            <a:prstGeom prst="rect">
              <a:avLst/>
            </a:prstGeom>
            <a:noFill/>
            <a:ln w="9525">
              <a:noFill/>
              <a:miter lim="800000"/>
              <a:headEnd/>
              <a:tailEnd/>
            </a:ln>
            <a:effectLst/>
          </p:spPr>
          <p:txBody>
            <a:bodyPr>
              <a:spAutoFit/>
            </a:bodyPr>
            <a:lstStyle/>
            <a:p>
              <a:pPr eaLnBrk="0" hangingPunct="0">
                <a:spcBef>
                  <a:spcPct val="50000"/>
                </a:spcBef>
                <a:defRPr/>
              </a:pPr>
              <a:r>
                <a:rPr lang="es-ES_tradnl" sz="2400" b="1">
                  <a:effectLst>
                    <a:outerShdw blurRad="38100" dist="38100" dir="2700000" algn="tl">
                      <a:srgbClr val="000000"/>
                    </a:outerShdw>
                  </a:effectLst>
                  <a:latin typeface="Times New Roman" pitchFamily="18" charset="0"/>
                </a:rPr>
                <a:t>-</a:t>
              </a:r>
              <a:endParaRPr lang="es-ES_tradnl" sz="2400">
                <a:latin typeface="Times New Roman" pitchFamily="18" charset="0"/>
              </a:endParaRPr>
            </a:p>
          </p:txBody>
        </p:sp>
        <p:sp>
          <p:nvSpPr>
            <p:cNvPr id="64" name="Line 22"/>
            <p:cNvSpPr>
              <a:spLocks noChangeShapeType="1"/>
            </p:cNvSpPr>
            <p:nvPr/>
          </p:nvSpPr>
          <p:spPr bwMode="auto">
            <a:xfrm>
              <a:off x="2608" y="1026"/>
              <a:ext cx="0" cy="2858"/>
            </a:xfrm>
            <a:prstGeom prst="line">
              <a:avLst/>
            </a:prstGeom>
            <a:noFill/>
            <a:ln w="9525">
              <a:solidFill>
                <a:schemeClr val="tx1"/>
              </a:solidFill>
              <a:round/>
              <a:headEnd/>
              <a:tailEnd/>
            </a:ln>
          </p:spPr>
          <p:txBody>
            <a:bodyPr/>
            <a:lstStyle/>
            <a:p>
              <a:endParaRPr lang="es-ES"/>
            </a:p>
          </p:txBody>
        </p:sp>
      </p:grpSp>
      <p:grpSp>
        <p:nvGrpSpPr>
          <p:cNvPr id="67" name="Group 25"/>
          <p:cNvGrpSpPr>
            <a:grpSpLocks/>
          </p:cNvGrpSpPr>
          <p:nvPr/>
        </p:nvGrpSpPr>
        <p:grpSpPr bwMode="auto">
          <a:xfrm>
            <a:off x="6331589" y="2072916"/>
            <a:ext cx="4525963" cy="3313113"/>
            <a:chOff x="2606" y="1026"/>
            <a:chExt cx="2851" cy="2087"/>
          </a:xfrm>
        </p:grpSpPr>
        <p:sp>
          <p:nvSpPr>
            <p:cNvPr id="68" name="Freeform 26"/>
            <p:cNvSpPr>
              <a:spLocks/>
            </p:cNvSpPr>
            <p:nvPr/>
          </p:nvSpPr>
          <p:spPr bwMode="auto">
            <a:xfrm>
              <a:off x="2608" y="1026"/>
              <a:ext cx="2713" cy="1665"/>
            </a:xfrm>
            <a:custGeom>
              <a:avLst/>
              <a:gdLst>
                <a:gd name="T0" fmla="*/ 0 w 2713"/>
                <a:gd name="T1" fmla="*/ 0 h 1665"/>
                <a:gd name="T2" fmla="*/ 227 w 2713"/>
                <a:gd name="T3" fmla="*/ 45 h 1665"/>
                <a:gd name="T4" fmla="*/ 363 w 2713"/>
                <a:gd name="T5" fmla="*/ 117 h 1665"/>
                <a:gd name="T6" fmla="*/ 510 w 2713"/>
                <a:gd name="T7" fmla="*/ 245 h 1665"/>
                <a:gd name="T8" fmla="*/ 592 w 2713"/>
                <a:gd name="T9" fmla="*/ 382 h 1665"/>
                <a:gd name="T10" fmla="*/ 665 w 2713"/>
                <a:gd name="T11" fmla="*/ 528 h 1665"/>
                <a:gd name="T12" fmla="*/ 726 w 2713"/>
                <a:gd name="T13" fmla="*/ 635 h 1665"/>
                <a:gd name="T14" fmla="*/ 811 w 2713"/>
                <a:gd name="T15" fmla="*/ 793 h 1665"/>
                <a:gd name="T16" fmla="*/ 885 w 2713"/>
                <a:gd name="T17" fmla="*/ 940 h 1665"/>
                <a:gd name="T18" fmla="*/ 949 w 2713"/>
                <a:gd name="T19" fmla="*/ 1068 h 1665"/>
                <a:gd name="T20" fmla="*/ 994 w 2713"/>
                <a:gd name="T21" fmla="*/ 1177 h 1665"/>
                <a:gd name="T22" fmla="*/ 1104 w 2713"/>
                <a:gd name="T23" fmla="*/ 1333 h 1665"/>
                <a:gd name="T24" fmla="*/ 1296 w 2713"/>
                <a:gd name="T25" fmla="*/ 1479 h 1665"/>
                <a:gd name="T26" fmla="*/ 1515 w 2713"/>
                <a:gd name="T27" fmla="*/ 1580 h 1665"/>
                <a:gd name="T28" fmla="*/ 1817 w 2713"/>
                <a:gd name="T29" fmla="*/ 1653 h 1665"/>
                <a:gd name="T30" fmla="*/ 2046 w 2713"/>
                <a:gd name="T31" fmla="*/ 1653 h 1665"/>
                <a:gd name="T32" fmla="*/ 2274 w 2713"/>
                <a:gd name="T33" fmla="*/ 1580 h 1665"/>
                <a:gd name="T34" fmla="*/ 2475 w 2713"/>
                <a:gd name="T35" fmla="*/ 1507 h 1665"/>
                <a:gd name="T36" fmla="*/ 2713 w 2713"/>
                <a:gd name="T37" fmla="*/ 1388 h 16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13"/>
                <a:gd name="T58" fmla="*/ 0 h 1665"/>
                <a:gd name="T59" fmla="*/ 2713 w 2713"/>
                <a:gd name="T60" fmla="*/ 1665 h 16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13" h="1665">
                  <a:moveTo>
                    <a:pt x="0" y="0"/>
                  </a:moveTo>
                  <a:cubicBezTo>
                    <a:pt x="83" y="11"/>
                    <a:pt x="166" y="26"/>
                    <a:pt x="227" y="45"/>
                  </a:cubicBezTo>
                  <a:cubicBezTo>
                    <a:pt x="288" y="64"/>
                    <a:pt x="316" y="84"/>
                    <a:pt x="363" y="117"/>
                  </a:cubicBezTo>
                  <a:cubicBezTo>
                    <a:pt x="410" y="150"/>
                    <a:pt x="472" y="201"/>
                    <a:pt x="510" y="245"/>
                  </a:cubicBezTo>
                  <a:cubicBezTo>
                    <a:pt x="548" y="289"/>
                    <a:pt x="566" y="335"/>
                    <a:pt x="592" y="382"/>
                  </a:cubicBezTo>
                  <a:cubicBezTo>
                    <a:pt x="618" y="429"/>
                    <a:pt x="643" y="486"/>
                    <a:pt x="665" y="528"/>
                  </a:cubicBezTo>
                  <a:cubicBezTo>
                    <a:pt x="687" y="570"/>
                    <a:pt x="702" y="591"/>
                    <a:pt x="726" y="635"/>
                  </a:cubicBezTo>
                  <a:cubicBezTo>
                    <a:pt x="750" y="679"/>
                    <a:pt x="785" y="742"/>
                    <a:pt x="811" y="793"/>
                  </a:cubicBezTo>
                  <a:cubicBezTo>
                    <a:pt x="837" y="844"/>
                    <a:pt x="862" y="894"/>
                    <a:pt x="885" y="940"/>
                  </a:cubicBezTo>
                  <a:cubicBezTo>
                    <a:pt x="908" y="986"/>
                    <a:pt x="931" y="1029"/>
                    <a:pt x="949" y="1068"/>
                  </a:cubicBezTo>
                  <a:cubicBezTo>
                    <a:pt x="967" y="1107"/>
                    <a:pt x="968" y="1133"/>
                    <a:pt x="994" y="1177"/>
                  </a:cubicBezTo>
                  <a:cubicBezTo>
                    <a:pt x="1020" y="1221"/>
                    <a:pt x="1054" y="1283"/>
                    <a:pt x="1104" y="1333"/>
                  </a:cubicBezTo>
                  <a:cubicBezTo>
                    <a:pt x="1154" y="1383"/>
                    <a:pt x="1228" y="1438"/>
                    <a:pt x="1296" y="1479"/>
                  </a:cubicBezTo>
                  <a:cubicBezTo>
                    <a:pt x="1364" y="1520"/>
                    <a:pt x="1428" y="1551"/>
                    <a:pt x="1515" y="1580"/>
                  </a:cubicBezTo>
                  <a:cubicBezTo>
                    <a:pt x="1602" y="1609"/>
                    <a:pt x="1729" y="1641"/>
                    <a:pt x="1817" y="1653"/>
                  </a:cubicBezTo>
                  <a:cubicBezTo>
                    <a:pt x="1905" y="1665"/>
                    <a:pt x="1970" y="1665"/>
                    <a:pt x="2046" y="1653"/>
                  </a:cubicBezTo>
                  <a:cubicBezTo>
                    <a:pt x="2122" y="1641"/>
                    <a:pt x="2203" y="1604"/>
                    <a:pt x="2274" y="1580"/>
                  </a:cubicBezTo>
                  <a:cubicBezTo>
                    <a:pt x="2345" y="1556"/>
                    <a:pt x="2402" y="1539"/>
                    <a:pt x="2475" y="1507"/>
                  </a:cubicBezTo>
                  <a:cubicBezTo>
                    <a:pt x="2548" y="1475"/>
                    <a:pt x="2664" y="1413"/>
                    <a:pt x="2713" y="1388"/>
                  </a:cubicBezTo>
                </a:path>
              </a:pathLst>
            </a:custGeom>
            <a:noFill/>
            <a:ln w="19050">
              <a:solidFill>
                <a:srgbClr val="FF0000"/>
              </a:solidFill>
              <a:round/>
              <a:headEnd/>
              <a:tailEnd/>
            </a:ln>
          </p:spPr>
          <p:txBody>
            <a:bodyPr/>
            <a:lstStyle/>
            <a:p>
              <a:endParaRPr lang="es-ES"/>
            </a:p>
          </p:txBody>
        </p:sp>
        <p:sp>
          <p:nvSpPr>
            <p:cNvPr id="69" name="Freeform 27"/>
            <p:cNvSpPr>
              <a:spLocks/>
            </p:cNvSpPr>
            <p:nvPr/>
          </p:nvSpPr>
          <p:spPr bwMode="auto">
            <a:xfrm>
              <a:off x="2606" y="1042"/>
              <a:ext cx="2851" cy="2071"/>
            </a:xfrm>
            <a:custGeom>
              <a:avLst/>
              <a:gdLst>
                <a:gd name="T0" fmla="*/ 0 w 2851"/>
                <a:gd name="T1" fmla="*/ 0 h 2071"/>
                <a:gd name="T2" fmla="*/ 201 w 2851"/>
                <a:gd name="T3" fmla="*/ 201 h 2071"/>
                <a:gd name="T4" fmla="*/ 292 w 2851"/>
                <a:gd name="T5" fmla="*/ 348 h 2071"/>
                <a:gd name="T6" fmla="*/ 393 w 2851"/>
                <a:gd name="T7" fmla="*/ 540 h 2071"/>
                <a:gd name="T8" fmla="*/ 411 w 2851"/>
                <a:gd name="T9" fmla="*/ 622 h 2071"/>
                <a:gd name="T10" fmla="*/ 439 w 2851"/>
                <a:gd name="T11" fmla="*/ 768 h 2071"/>
                <a:gd name="T12" fmla="*/ 466 w 2851"/>
                <a:gd name="T13" fmla="*/ 951 h 2071"/>
                <a:gd name="T14" fmla="*/ 548 w 2851"/>
                <a:gd name="T15" fmla="*/ 1207 h 2071"/>
                <a:gd name="T16" fmla="*/ 685 w 2851"/>
                <a:gd name="T17" fmla="*/ 1454 h 2071"/>
                <a:gd name="T18" fmla="*/ 786 w 2851"/>
                <a:gd name="T19" fmla="*/ 1573 h 2071"/>
                <a:gd name="T20" fmla="*/ 951 w 2851"/>
                <a:gd name="T21" fmla="*/ 1756 h 2071"/>
                <a:gd name="T22" fmla="*/ 1152 w 2851"/>
                <a:gd name="T23" fmla="*/ 1847 h 2071"/>
                <a:gd name="T24" fmla="*/ 1353 w 2851"/>
                <a:gd name="T25" fmla="*/ 1929 h 2071"/>
                <a:gd name="T26" fmla="*/ 1554 w 2851"/>
                <a:gd name="T27" fmla="*/ 2003 h 2071"/>
                <a:gd name="T28" fmla="*/ 1737 w 2851"/>
                <a:gd name="T29" fmla="*/ 2048 h 2071"/>
                <a:gd name="T30" fmla="*/ 1955 w 2851"/>
                <a:gd name="T31" fmla="*/ 2059 h 2071"/>
                <a:gd name="T32" fmla="*/ 2184 w 2851"/>
                <a:gd name="T33" fmla="*/ 2059 h 2071"/>
                <a:gd name="T34" fmla="*/ 2412 w 2851"/>
                <a:gd name="T35" fmla="*/ 1986 h 2071"/>
                <a:gd name="T36" fmla="*/ 2613 w 2851"/>
                <a:gd name="T37" fmla="*/ 1913 h 2071"/>
                <a:gd name="T38" fmla="*/ 2851 w 2851"/>
                <a:gd name="T39" fmla="*/ 1794 h 20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851"/>
                <a:gd name="T61" fmla="*/ 0 h 2071"/>
                <a:gd name="T62" fmla="*/ 2851 w 2851"/>
                <a:gd name="T63" fmla="*/ 2071 h 20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851" h="2071">
                  <a:moveTo>
                    <a:pt x="0" y="0"/>
                  </a:moveTo>
                  <a:cubicBezTo>
                    <a:pt x="33" y="33"/>
                    <a:pt x="152" y="143"/>
                    <a:pt x="201" y="201"/>
                  </a:cubicBezTo>
                  <a:cubicBezTo>
                    <a:pt x="250" y="259"/>
                    <a:pt x="260" y="292"/>
                    <a:pt x="292" y="348"/>
                  </a:cubicBezTo>
                  <a:cubicBezTo>
                    <a:pt x="324" y="404"/>
                    <a:pt x="373" y="494"/>
                    <a:pt x="393" y="540"/>
                  </a:cubicBezTo>
                  <a:cubicBezTo>
                    <a:pt x="413" y="586"/>
                    <a:pt x="403" y="584"/>
                    <a:pt x="411" y="622"/>
                  </a:cubicBezTo>
                  <a:cubicBezTo>
                    <a:pt x="419" y="660"/>
                    <a:pt x="430" y="713"/>
                    <a:pt x="439" y="768"/>
                  </a:cubicBezTo>
                  <a:cubicBezTo>
                    <a:pt x="448" y="823"/>
                    <a:pt x="448" y="878"/>
                    <a:pt x="466" y="951"/>
                  </a:cubicBezTo>
                  <a:cubicBezTo>
                    <a:pt x="484" y="1024"/>
                    <a:pt x="512" y="1123"/>
                    <a:pt x="548" y="1207"/>
                  </a:cubicBezTo>
                  <a:cubicBezTo>
                    <a:pt x="584" y="1291"/>
                    <a:pt x="645" y="1393"/>
                    <a:pt x="685" y="1454"/>
                  </a:cubicBezTo>
                  <a:cubicBezTo>
                    <a:pt x="725" y="1515"/>
                    <a:pt x="742" y="1523"/>
                    <a:pt x="786" y="1573"/>
                  </a:cubicBezTo>
                  <a:cubicBezTo>
                    <a:pt x="830" y="1623"/>
                    <a:pt x="890" y="1710"/>
                    <a:pt x="951" y="1756"/>
                  </a:cubicBezTo>
                  <a:cubicBezTo>
                    <a:pt x="1012" y="1802"/>
                    <a:pt x="1085" y="1818"/>
                    <a:pt x="1152" y="1847"/>
                  </a:cubicBezTo>
                  <a:cubicBezTo>
                    <a:pt x="1219" y="1876"/>
                    <a:pt x="1286" y="1903"/>
                    <a:pt x="1353" y="1929"/>
                  </a:cubicBezTo>
                  <a:cubicBezTo>
                    <a:pt x="1420" y="1955"/>
                    <a:pt x="1490" y="1983"/>
                    <a:pt x="1554" y="2003"/>
                  </a:cubicBezTo>
                  <a:cubicBezTo>
                    <a:pt x="1618" y="2023"/>
                    <a:pt x="1670" y="2039"/>
                    <a:pt x="1737" y="2048"/>
                  </a:cubicBezTo>
                  <a:cubicBezTo>
                    <a:pt x="1804" y="2057"/>
                    <a:pt x="1881" y="2057"/>
                    <a:pt x="1955" y="2059"/>
                  </a:cubicBezTo>
                  <a:cubicBezTo>
                    <a:pt x="2029" y="2061"/>
                    <a:pt x="2108" y="2071"/>
                    <a:pt x="2184" y="2059"/>
                  </a:cubicBezTo>
                  <a:cubicBezTo>
                    <a:pt x="2260" y="2047"/>
                    <a:pt x="2341" y="2010"/>
                    <a:pt x="2412" y="1986"/>
                  </a:cubicBezTo>
                  <a:cubicBezTo>
                    <a:pt x="2483" y="1962"/>
                    <a:pt x="2540" y="1945"/>
                    <a:pt x="2613" y="1913"/>
                  </a:cubicBezTo>
                  <a:cubicBezTo>
                    <a:pt x="2686" y="1881"/>
                    <a:pt x="2802" y="1819"/>
                    <a:pt x="2851" y="1794"/>
                  </a:cubicBezTo>
                </a:path>
              </a:pathLst>
            </a:custGeom>
            <a:noFill/>
            <a:ln w="19050">
              <a:solidFill>
                <a:srgbClr val="FF0000"/>
              </a:solidFill>
              <a:round/>
              <a:headEnd/>
              <a:tailEnd/>
            </a:ln>
          </p:spPr>
          <p:txBody>
            <a:bodyPr/>
            <a:lstStyle/>
            <a:p>
              <a:endParaRPr lang="es-ES"/>
            </a:p>
          </p:txBody>
        </p:sp>
      </p:grpSp>
      <p:sp>
        <p:nvSpPr>
          <p:cNvPr id="79" name="Text Box 28"/>
          <p:cNvSpPr txBox="1">
            <a:spLocks noChangeArrowheads="1"/>
          </p:cNvSpPr>
          <p:nvPr/>
        </p:nvSpPr>
        <p:spPr bwMode="auto">
          <a:xfrm>
            <a:off x="7634169" y="2516794"/>
            <a:ext cx="1641285" cy="553998"/>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500" b="1">
                <a:solidFill>
                  <a:schemeClr val="bg1"/>
                </a:solidFill>
              </a:defRPr>
            </a:lvl1pPr>
          </a:lstStyle>
          <a:p>
            <a:pPr>
              <a:spcBef>
                <a:spcPts val="0"/>
              </a:spcBef>
            </a:pPr>
            <a:r>
              <a:rPr lang="es-ES_tradnl" dirty="0"/>
              <a:t>Sonido se curva </a:t>
            </a:r>
          </a:p>
          <a:p>
            <a:pPr>
              <a:spcBef>
                <a:spcPts val="0"/>
              </a:spcBef>
            </a:pPr>
            <a:r>
              <a:rPr lang="es-ES_tradnl" dirty="0"/>
              <a:t>hacia el fondo</a:t>
            </a:r>
            <a:endParaRPr lang="es-MX" dirty="0"/>
          </a:p>
        </p:txBody>
      </p:sp>
      <p:sp>
        <p:nvSpPr>
          <p:cNvPr id="80" name="Text Box 29"/>
          <p:cNvSpPr txBox="1">
            <a:spLocks noChangeArrowheads="1"/>
          </p:cNvSpPr>
          <p:nvPr/>
        </p:nvSpPr>
        <p:spPr bwMode="auto">
          <a:xfrm>
            <a:off x="8470846" y="3812959"/>
            <a:ext cx="1789225" cy="553998"/>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400" b="1">
                <a:solidFill>
                  <a:schemeClr val="bg1"/>
                </a:solidFill>
              </a:defRPr>
            </a:lvl1pPr>
          </a:lstStyle>
          <a:p>
            <a:r>
              <a:rPr lang="es-ES_tradnl" sz="1500" dirty="0"/>
              <a:t>Sonido mantiene dirección</a:t>
            </a:r>
            <a:endParaRPr lang="es-MX" sz="1500" dirty="0"/>
          </a:p>
        </p:txBody>
      </p:sp>
      <p:sp>
        <p:nvSpPr>
          <p:cNvPr id="81" name="Text Box 30"/>
          <p:cNvSpPr txBox="1">
            <a:spLocks noChangeArrowheads="1"/>
          </p:cNvSpPr>
          <p:nvPr/>
        </p:nvSpPr>
        <p:spPr bwMode="auto">
          <a:xfrm>
            <a:off x="9207090" y="5533044"/>
            <a:ext cx="1784350" cy="542925"/>
          </a:xfrm>
          <a:prstGeom prst="rect">
            <a:avLst/>
          </a:prstGeom>
          <a:solidFill>
            <a:srgbClr val="002060">
              <a:alpha val="92000"/>
            </a:srgbClr>
          </a:solidFill>
          <a:ln w="25400">
            <a:solidFill>
              <a:schemeClr val="tx1"/>
            </a:solidFill>
            <a:miter lim="800000"/>
            <a:headEnd/>
            <a:tailEnd/>
          </a:ln>
        </p:spPr>
        <p:txBody>
          <a:bodyPr wrap="square">
            <a:spAutoFit/>
          </a:bodyPr>
          <a:lstStyle>
            <a:defPPr>
              <a:defRPr lang="es-CL"/>
            </a:defPPr>
            <a:lvl1pPr algn="ctr" eaLnBrk="0" hangingPunct="0">
              <a:spcBef>
                <a:spcPct val="50000"/>
              </a:spcBef>
              <a:defRPr sz="1400" b="1">
                <a:latin typeface="Times New Roman" pitchFamily="18" charset="0"/>
              </a:defRPr>
            </a:lvl1pPr>
          </a:lstStyle>
          <a:p>
            <a:r>
              <a:rPr lang="es-ES_tradnl" dirty="0">
                <a:solidFill>
                  <a:schemeClr val="bg1"/>
                </a:solidFill>
                <a:latin typeface="+mn-lt"/>
              </a:rPr>
              <a:t>Sonido se curva hacia superficie</a:t>
            </a:r>
            <a:endParaRPr lang="es-MX" dirty="0">
              <a:solidFill>
                <a:schemeClr val="bg1"/>
              </a:solidFill>
              <a:latin typeface="+mn-lt"/>
            </a:endParaRPr>
          </a:p>
        </p:txBody>
      </p:sp>
      <p:sp>
        <p:nvSpPr>
          <p:cNvPr id="84" name="Text Box 16"/>
          <p:cNvSpPr txBox="1">
            <a:spLocks noChangeArrowheads="1"/>
          </p:cNvSpPr>
          <p:nvPr/>
        </p:nvSpPr>
        <p:spPr bwMode="auto">
          <a:xfrm>
            <a:off x="2704080" y="5621634"/>
            <a:ext cx="1266968"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Profundidad y Presión</a:t>
            </a:r>
          </a:p>
        </p:txBody>
      </p:sp>
      <p:sp>
        <p:nvSpPr>
          <p:cNvPr id="85" name="Text Box 16"/>
          <p:cNvSpPr txBox="1">
            <a:spLocks noChangeArrowheads="1"/>
          </p:cNvSpPr>
          <p:nvPr/>
        </p:nvSpPr>
        <p:spPr bwMode="auto">
          <a:xfrm>
            <a:off x="9111675" y="1888865"/>
            <a:ext cx="1177142"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 sz="1400" b="1" dirty="0"/>
              <a:t>Temperatura</a:t>
            </a:r>
          </a:p>
        </p:txBody>
      </p:sp>
      <p:sp>
        <p:nvSpPr>
          <p:cNvPr id="86" name="Text Box 16"/>
          <p:cNvSpPr txBox="1">
            <a:spLocks noChangeArrowheads="1"/>
          </p:cNvSpPr>
          <p:nvPr/>
        </p:nvSpPr>
        <p:spPr bwMode="auto">
          <a:xfrm>
            <a:off x="4413066" y="2454047"/>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Negativa</a:t>
            </a:r>
            <a:endParaRPr lang="es-ES" sz="1400" dirty="0">
              <a:solidFill>
                <a:schemeClr val="bg1"/>
              </a:solidFill>
            </a:endParaRPr>
          </a:p>
        </p:txBody>
      </p:sp>
      <p:sp>
        <p:nvSpPr>
          <p:cNvPr id="87" name="Line 13"/>
          <p:cNvSpPr>
            <a:spLocks noChangeShapeType="1"/>
          </p:cNvSpPr>
          <p:nvPr/>
        </p:nvSpPr>
        <p:spPr bwMode="auto">
          <a:xfrm flipH="1">
            <a:off x="3738341" y="2616644"/>
            <a:ext cx="648000" cy="0"/>
          </a:xfrm>
          <a:prstGeom prst="line">
            <a:avLst/>
          </a:prstGeom>
          <a:noFill/>
          <a:ln w="19050">
            <a:solidFill>
              <a:schemeClr val="tx1"/>
            </a:solidFill>
            <a:round/>
            <a:headEnd/>
            <a:tailEnd type="triangle" w="med" len="med"/>
          </a:ln>
        </p:spPr>
        <p:txBody>
          <a:bodyPr wrap="none" anchor="ctr"/>
          <a:lstStyle/>
          <a:p>
            <a:endParaRPr lang="es-ES" dirty="0"/>
          </a:p>
        </p:txBody>
      </p:sp>
      <p:sp>
        <p:nvSpPr>
          <p:cNvPr id="88" name="Text Box 16"/>
          <p:cNvSpPr txBox="1">
            <a:spLocks noChangeArrowheads="1"/>
          </p:cNvSpPr>
          <p:nvPr/>
        </p:nvSpPr>
        <p:spPr bwMode="auto">
          <a:xfrm>
            <a:off x="4010664" y="3334281"/>
            <a:ext cx="1853134" cy="307777"/>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400" dirty="0">
                <a:solidFill>
                  <a:schemeClr val="bg1"/>
                </a:solidFill>
              </a:rPr>
              <a:t>Gradiente Isotermal</a:t>
            </a:r>
            <a:endParaRPr lang="es-ES" sz="1400" dirty="0">
              <a:solidFill>
                <a:schemeClr val="bg1"/>
              </a:solidFill>
            </a:endParaRPr>
          </a:p>
        </p:txBody>
      </p:sp>
      <p:sp>
        <p:nvSpPr>
          <p:cNvPr id="89" name="Text Box 16"/>
          <p:cNvSpPr txBox="1">
            <a:spLocks noChangeArrowheads="1"/>
          </p:cNvSpPr>
          <p:nvPr/>
        </p:nvSpPr>
        <p:spPr bwMode="auto">
          <a:xfrm>
            <a:off x="4915619" y="4341473"/>
            <a:ext cx="1121312" cy="523220"/>
          </a:xfrm>
          <a:prstGeom prst="rect">
            <a:avLst/>
          </a:prstGeom>
          <a:solidFill>
            <a:srgbClr val="C00000"/>
          </a:solidFill>
          <a:ln w="28575" algn="ctr">
            <a:solidFill>
              <a:schemeClr val="bg1"/>
            </a:solidFill>
            <a:miter lim="800000"/>
            <a:headEnd/>
            <a:tailEnd/>
          </a:ln>
          <a:effectLst/>
        </p:spPr>
        <p:txBody>
          <a:bodyPr wrap="square">
            <a:spAutoFit/>
          </a:bodyPr>
          <a:lstStyle/>
          <a:p>
            <a:pPr algn="ctr"/>
            <a:r>
              <a:rPr lang="es-ES_tradnl" sz="1400" dirty="0">
                <a:solidFill>
                  <a:schemeClr val="bg1"/>
                </a:solidFill>
              </a:rPr>
              <a:t>Gradiente </a:t>
            </a:r>
          </a:p>
          <a:p>
            <a:pPr algn="ctr"/>
            <a:r>
              <a:rPr lang="es-ES_tradnl" sz="1400" dirty="0">
                <a:solidFill>
                  <a:schemeClr val="bg1"/>
                </a:solidFill>
              </a:rPr>
              <a:t>Positiva</a:t>
            </a:r>
            <a:endParaRPr lang="es-ES" sz="1400" dirty="0">
              <a:solidFill>
                <a:schemeClr val="bg1"/>
              </a:solidFill>
            </a:endParaRPr>
          </a:p>
        </p:txBody>
      </p:sp>
      <p:sp>
        <p:nvSpPr>
          <p:cNvPr id="90" name="Line 13"/>
          <p:cNvSpPr>
            <a:spLocks noChangeShapeType="1"/>
          </p:cNvSpPr>
          <p:nvPr/>
        </p:nvSpPr>
        <p:spPr bwMode="auto">
          <a:xfrm flipH="1">
            <a:off x="3414319" y="3496595"/>
            <a:ext cx="540000" cy="0"/>
          </a:xfrm>
          <a:prstGeom prst="line">
            <a:avLst/>
          </a:prstGeom>
          <a:noFill/>
          <a:ln w="19050">
            <a:solidFill>
              <a:schemeClr val="tx1"/>
            </a:solidFill>
            <a:round/>
            <a:headEnd/>
            <a:tailEnd type="triangle" w="med" len="med"/>
          </a:ln>
        </p:spPr>
        <p:txBody>
          <a:bodyPr wrap="none" anchor="ctr"/>
          <a:lstStyle/>
          <a:p>
            <a:endParaRPr lang="es-ES"/>
          </a:p>
        </p:txBody>
      </p:sp>
      <p:sp>
        <p:nvSpPr>
          <p:cNvPr id="91" name="Line 13"/>
          <p:cNvSpPr>
            <a:spLocks noChangeShapeType="1"/>
          </p:cNvSpPr>
          <p:nvPr/>
        </p:nvSpPr>
        <p:spPr bwMode="auto">
          <a:xfrm flipH="1">
            <a:off x="4169114" y="4620218"/>
            <a:ext cx="720000" cy="0"/>
          </a:xfrm>
          <a:prstGeom prst="line">
            <a:avLst/>
          </a:prstGeom>
          <a:noFill/>
          <a:ln w="19050">
            <a:solidFill>
              <a:schemeClr val="tx1"/>
            </a:solidFill>
            <a:round/>
            <a:headEnd/>
            <a:tailEnd type="triangle" w="med" len="med"/>
          </a:ln>
        </p:spPr>
        <p:txBody>
          <a:bodyPr wrap="none" anchor="ctr"/>
          <a:lstStyle/>
          <a:p>
            <a:endParaRPr lang="es-ES"/>
          </a:p>
        </p:txBody>
      </p:sp>
      <p:pic>
        <p:nvPicPr>
          <p:cNvPr id="94" name="Imagen 9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94786" y="119207"/>
            <a:ext cx="627249" cy="627249"/>
          </a:xfrm>
          <a:prstGeom prst="rect">
            <a:avLst/>
          </a:prstGeom>
        </p:spPr>
      </p:pic>
    </p:spTree>
    <p:extLst>
      <p:ext uri="{BB962C8B-B14F-4D97-AF65-F5344CB8AC3E}">
        <p14:creationId xmlns:p14="http://schemas.microsoft.com/office/powerpoint/2010/main" val="301571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box(in)">
                                      <p:cBhvr>
                                        <p:cTn id="7" dur="1000"/>
                                        <p:tgtEl>
                                          <p:spTgt spid="67"/>
                                        </p:tgtEl>
                                      </p:cBhvr>
                                    </p:animEffect>
                                  </p:childTnLst>
                                </p:cTn>
                              </p:par>
                              <p:par>
                                <p:cTn id="8" presetID="5" presetClass="entr" presetSubtype="10" fill="hold" grpId="0" nodeType="withEffect">
                                  <p:stCondLst>
                                    <p:cond delay="1100"/>
                                  </p:stCondLst>
                                  <p:childTnLst>
                                    <p:set>
                                      <p:cBhvr>
                                        <p:cTn id="9" dur="1" fill="hold">
                                          <p:stCondLst>
                                            <p:cond delay="0"/>
                                          </p:stCondLst>
                                        </p:cTn>
                                        <p:tgtEl>
                                          <p:spTgt spid="79"/>
                                        </p:tgtEl>
                                        <p:attrNameLst>
                                          <p:attrName>style.visibility</p:attrName>
                                        </p:attrNameLst>
                                      </p:cBhvr>
                                      <p:to>
                                        <p:strVal val="visible"/>
                                      </p:to>
                                    </p:set>
                                    <p:animEffect transition="in" filter="checkerboard(across)">
                                      <p:cBhvr>
                                        <p:cTn id="10" dur="1000"/>
                                        <p:tgtEl>
                                          <p:spTgt spid="79"/>
                                        </p:tgtEl>
                                      </p:cBhvr>
                                    </p:animEffect>
                                  </p:childTnLst>
                                </p:cTn>
                              </p:par>
                              <p:par>
                                <p:cTn id="11" presetID="5" presetClass="entr" presetSubtype="10" fill="hold" grpId="0" nodeType="withEffect">
                                  <p:stCondLst>
                                    <p:cond delay="2200"/>
                                  </p:stCondLst>
                                  <p:childTnLst>
                                    <p:set>
                                      <p:cBhvr>
                                        <p:cTn id="12" dur="1" fill="hold">
                                          <p:stCondLst>
                                            <p:cond delay="0"/>
                                          </p:stCondLst>
                                        </p:cTn>
                                        <p:tgtEl>
                                          <p:spTgt spid="80"/>
                                        </p:tgtEl>
                                        <p:attrNameLst>
                                          <p:attrName>style.visibility</p:attrName>
                                        </p:attrNameLst>
                                      </p:cBhvr>
                                      <p:to>
                                        <p:strVal val="visible"/>
                                      </p:to>
                                    </p:set>
                                    <p:animEffect transition="in" filter="checkerboard(across)">
                                      <p:cBhvr>
                                        <p:cTn id="13" dur="1000"/>
                                        <p:tgtEl>
                                          <p:spTgt spid="80"/>
                                        </p:tgtEl>
                                      </p:cBhvr>
                                    </p:animEffect>
                                  </p:childTnLst>
                                </p:cTn>
                              </p:par>
                              <p:par>
                                <p:cTn id="14" presetID="5" presetClass="entr" presetSubtype="10" fill="hold" grpId="0" nodeType="withEffect">
                                  <p:stCondLst>
                                    <p:cond delay="3100"/>
                                  </p:stCondLst>
                                  <p:childTnLst>
                                    <p:set>
                                      <p:cBhvr>
                                        <p:cTn id="15" dur="1" fill="hold">
                                          <p:stCondLst>
                                            <p:cond delay="0"/>
                                          </p:stCondLst>
                                        </p:cTn>
                                        <p:tgtEl>
                                          <p:spTgt spid="81"/>
                                        </p:tgtEl>
                                        <p:attrNameLst>
                                          <p:attrName>style.visibility</p:attrName>
                                        </p:attrNameLst>
                                      </p:cBhvr>
                                      <p:to>
                                        <p:strVal val="visible"/>
                                      </p:to>
                                    </p:set>
                                    <p:animEffect transition="in" filter="checkerboard(across)">
                                      <p:cBhvr>
                                        <p:cTn id="16"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3511"/>
            <a:ext cx="12196242" cy="6858000"/>
          </a:xfrm>
          <a:prstGeom prst="rect">
            <a:avLst/>
          </a:prstGeom>
          <a:ln>
            <a:noFill/>
          </a:ln>
        </p:spPr>
      </p:pic>
      <p:pic>
        <p:nvPicPr>
          <p:cNvPr id="6" name="Imagen 5"/>
          <p:cNvPicPr>
            <a:picLocks noChangeAspect="1"/>
          </p:cNvPicPr>
          <p:nvPr/>
        </p:nvPicPr>
        <p:blipFill rotWithShape="1">
          <a:blip r:embed="rId3"/>
          <a:srcRect b="15443"/>
          <a:stretch/>
        </p:blipFill>
        <p:spPr>
          <a:xfrm>
            <a:off x="264921" y="210471"/>
            <a:ext cx="775284" cy="444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3" name="Text Box 2"/>
          <p:cNvSpPr txBox="1">
            <a:spLocks noChangeArrowheads="1"/>
          </p:cNvSpPr>
          <p:nvPr/>
        </p:nvSpPr>
        <p:spPr bwMode="auto">
          <a:xfrm>
            <a:off x="2211978" y="554758"/>
            <a:ext cx="3805645" cy="523220"/>
          </a:xfrm>
          <a:prstGeom prst="rect">
            <a:avLst/>
          </a:prstGeom>
          <a:noFill/>
          <a:ln w="9525">
            <a:noFill/>
            <a:miter lim="800000"/>
            <a:headEnd/>
            <a:tailEnd/>
          </a:ln>
          <a:effectLst/>
        </p:spPr>
        <p:txBody>
          <a:bodyPr wrap="square">
            <a:spAutoFit/>
          </a:bodyPr>
          <a:lstStyle/>
          <a:p>
            <a:pPr eaLnBrk="0" hangingPunct="0">
              <a:defRPr/>
            </a:pPr>
            <a:r>
              <a:rPr lang="es-ES_tradnl" sz="2800" b="1" dirty="0">
                <a:solidFill>
                  <a:schemeClr val="accent2">
                    <a:lumMod val="50000"/>
                  </a:schemeClr>
                </a:solidFill>
                <a:latin typeface="Britannic Bold" panose="020B0903060703020204" pitchFamily="34" charset="0"/>
                <a:ea typeface="Segoe UI Black" panose="020B0A02040204020203" pitchFamily="34" charset="0"/>
              </a:rPr>
              <a:t>PERFIL DE VELOCIDAD</a:t>
            </a:r>
          </a:p>
        </p:txBody>
      </p:sp>
      <p:pic>
        <p:nvPicPr>
          <p:cNvPr id="44" name="Imagen 43"/>
          <p:cNvPicPr>
            <a:picLocks noChangeAspect="1"/>
          </p:cNvPicPr>
          <p:nvPr/>
        </p:nvPicPr>
        <p:blipFill>
          <a:blip r:embed="rId4"/>
          <a:stretch>
            <a:fillRect/>
          </a:stretch>
        </p:blipFill>
        <p:spPr>
          <a:xfrm>
            <a:off x="5867631" y="457069"/>
            <a:ext cx="3986115" cy="733411"/>
          </a:xfrm>
          <a:prstGeom prst="rect">
            <a:avLst/>
          </a:prstGeom>
        </p:spPr>
      </p:pic>
      <p:sp>
        <p:nvSpPr>
          <p:cNvPr id="45" name="Text Box 2"/>
          <p:cNvSpPr txBox="1">
            <a:spLocks noChangeArrowheads="1"/>
          </p:cNvSpPr>
          <p:nvPr/>
        </p:nvSpPr>
        <p:spPr bwMode="auto">
          <a:xfrm>
            <a:off x="5712821" y="537668"/>
            <a:ext cx="4140925" cy="523220"/>
          </a:xfrm>
          <a:prstGeom prst="rect">
            <a:avLst/>
          </a:prstGeom>
          <a:noFill/>
          <a:ln w="9525">
            <a:noFill/>
            <a:miter lim="800000"/>
            <a:headEnd/>
            <a:tailEnd/>
          </a:ln>
          <a:effectLst/>
        </p:spPr>
        <p:txBody>
          <a:bodyPr wrap="square">
            <a:spAutoFit/>
          </a:bodyPr>
          <a:lstStyle/>
          <a:p>
            <a:pPr algn="ctr" eaLnBrk="0" hangingPunct="0">
              <a:defRPr/>
            </a:pPr>
            <a:r>
              <a:rPr lang="es-ES_tradnl" sz="2800" b="1" dirty="0">
                <a:solidFill>
                  <a:schemeClr val="bg1"/>
                </a:solidFill>
                <a:latin typeface="Britannic Bold" panose="020B0903060703020204" pitchFamily="34" charset="0"/>
                <a:ea typeface="Segoe UI Black" panose="020B0A02040204020203" pitchFamily="34" charset="0"/>
              </a:rPr>
              <a:t>DEL SONIDO EN EL MAR</a:t>
            </a:r>
          </a:p>
        </p:txBody>
      </p:sp>
      <p:sp>
        <p:nvSpPr>
          <p:cNvPr id="47" name="Shape 344"/>
          <p:cNvSpPr>
            <a:spLocks noChangeArrowheads="1"/>
          </p:cNvSpPr>
          <p:nvPr/>
        </p:nvSpPr>
        <p:spPr bwMode="auto">
          <a:xfrm>
            <a:off x="199728" y="2568708"/>
            <a:ext cx="2913492" cy="3806211"/>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49" name="CuadroTexto 48"/>
          <p:cNvSpPr txBox="1"/>
          <p:nvPr/>
        </p:nvSpPr>
        <p:spPr>
          <a:xfrm>
            <a:off x="211367" y="3099643"/>
            <a:ext cx="2890213" cy="892552"/>
          </a:xfrm>
          <a:prstGeom prst="rect">
            <a:avLst/>
          </a:prstGeom>
          <a:noFill/>
        </p:spPr>
        <p:txBody>
          <a:bodyPr wrap="square" rtlCol="0">
            <a:spAutoFit/>
          </a:bodyPr>
          <a:lstStyle/>
          <a:p>
            <a:pPr algn="ctr"/>
            <a:r>
              <a:rPr lang="es-ES_tradnl" sz="1300" dirty="0">
                <a:solidFill>
                  <a:srgbClr val="002060"/>
                </a:solidFill>
              </a:rPr>
              <a:t>(De 0 – 100 pies)</a:t>
            </a:r>
          </a:p>
          <a:p>
            <a:pPr algn="ctr"/>
            <a:r>
              <a:rPr lang="es-ES_tradnl" sz="1300" dirty="0">
                <a:solidFill>
                  <a:srgbClr val="002060"/>
                </a:solidFill>
              </a:rPr>
              <a:t>Se calienta diariamente por el efecto del sol, es afectada por el viento y generalmente es </a:t>
            </a:r>
            <a:r>
              <a:rPr lang="es-ES_tradnl" sz="1300" b="1" dirty="0">
                <a:solidFill>
                  <a:srgbClr val="002060"/>
                </a:solidFill>
                <a:latin typeface="Britannic Bold" panose="020B0903060703020204" pitchFamily="34" charset="0"/>
                <a:ea typeface="Segoe UI Black" panose="020B0A02040204020203" pitchFamily="34" charset="0"/>
              </a:rPr>
              <a:t>ISOTERMAL</a:t>
            </a:r>
            <a:endParaRPr lang="es-CL" sz="1300" b="1" dirty="0">
              <a:solidFill>
                <a:srgbClr val="002060"/>
              </a:solidFill>
              <a:latin typeface="Britannic Bold" panose="020B0903060703020204" pitchFamily="34" charset="0"/>
              <a:ea typeface="Segoe UI Black" panose="020B0A02040204020203" pitchFamily="34" charset="0"/>
            </a:endParaRPr>
          </a:p>
        </p:txBody>
      </p:sp>
      <p:sp>
        <p:nvSpPr>
          <p:cNvPr id="50" name="Text Box 4"/>
          <p:cNvSpPr txBox="1">
            <a:spLocks noChangeArrowheads="1"/>
          </p:cNvSpPr>
          <p:nvPr/>
        </p:nvSpPr>
        <p:spPr bwMode="auto">
          <a:xfrm>
            <a:off x="474605" y="4191610"/>
            <a:ext cx="2342604" cy="692497"/>
          </a:xfrm>
          <a:prstGeom prst="rect">
            <a:avLst/>
          </a:prstGeom>
          <a:noFill/>
          <a:ln w="28575">
            <a:solidFill>
              <a:srgbClr val="C00000"/>
            </a:solidFill>
            <a:miter lim="800000"/>
            <a:headEnd/>
            <a:tailEnd/>
          </a:ln>
        </p:spPr>
        <p:txBody>
          <a:bodyPr wrap="square">
            <a:spAutoFit/>
          </a:bodyPr>
          <a:lstStyle/>
          <a:p>
            <a:pPr algn="ctr">
              <a:spcBef>
                <a:spcPct val="50000"/>
              </a:spcBef>
            </a:pPr>
            <a:r>
              <a:rPr lang="es-ES_tradnl" sz="1300" dirty="0">
                <a:solidFill>
                  <a:srgbClr val="002060"/>
                </a:solidFill>
              </a:rPr>
              <a:t>Esta CAPA tiende a atrapar el sonido lográndose buenos alcances en esta zona</a:t>
            </a:r>
            <a:endParaRPr lang="es-ES" sz="1300" dirty="0">
              <a:solidFill>
                <a:srgbClr val="002060"/>
              </a:solidFill>
            </a:endParaRPr>
          </a:p>
        </p:txBody>
      </p:sp>
      <p:sp>
        <p:nvSpPr>
          <p:cNvPr id="70" name="CuadroTexto 69"/>
          <p:cNvSpPr txBox="1"/>
          <p:nvPr/>
        </p:nvSpPr>
        <p:spPr>
          <a:xfrm>
            <a:off x="339621" y="5080335"/>
            <a:ext cx="2612572" cy="1092607"/>
          </a:xfrm>
          <a:prstGeom prst="rect">
            <a:avLst/>
          </a:prstGeom>
          <a:noFill/>
        </p:spPr>
        <p:txBody>
          <a:bodyPr wrap="square" rtlCol="0">
            <a:spAutoFit/>
          </a:bodyPr>
          <a:lstStyle/>
          <a:p>
            <a:pPr algn="just"/>
            <a:r>
              <a:rPr lang="es-ES_tradnl" sz="1300" dirty="0">
                <a:solidFill>
                  <a:srgbClr val="002060"/>
                </a:solidFill>
              </a:rPr>
              <a:t>Si el submarino está </a:t>
            </a:r>
            <a:r>
              <a:rPr lang="es-ES_tradnl" sz="1300" b="1" u="sng" dirty="0">
                <a:solidFill>
                  <a:srgbClr val="002060"/>
                </a:solidFill>
              </a:rPr>
              <a:t>bajo la capa </a:t>
            </a:r>
            <a:r>
              <a:rPr lang="es-ES_tradnl" sz="1300" dirty="0">
                <a:solidFill>
                  <a:srgbClr val="002060"/>
                </a:solidFill>
              </a:rPr>
              <a:t>(límite inferior de esta zona) será difícil 	detectarlo, porque el haz del sonido tenderá a  desviarse (refractarse) hacia el fondo del  mar.</a:t>
            </a:r>
          </a:p>
        </p:txBody>
      </p:sp>
      <p:sp>
        <p:nvSpPr>
          <p:cNvPr id="71" name="Shape 344"/>
          <p:cNvSpPr>
            <a:spLocks noChangeArrowheads="1"/>
          </p:cNvSpPr>
          <p:nvPr/>
        </p:nvSpPr>
        <p:spPr bwMode="auto">
          <a:xfrm>
            <a:off x="3243367" y="2555643"/>
            <a:ext cx="2913492" cy="1823597"/>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2" name="CuadroTexto 71"/>
          <p:cNvSpPr txBox="1"/>
          <p:nvPr/>
        </p:nvSpPr>
        <p:spPr>
          <a:xfrm>
            <a:off x="3312949" y="3086578"/>
            <a:ext cx="2731584" cy="1292662"/>
          </a:xfrm>
          <a:prstGeom prst="rect">
            <a:avLst/>
          </a:prstGeom>
          <a:noFill/>
        </p:spPr>
        <p:txBody>
          <a:bodyPr wrap="square" rtlCol="0">
            <a:spAutoFit/>
          </a:bodyPr>
          <a:lstStyle>
            <a:defPPr>
              <a:defRPr lang="es-CL"/>
            </a:defPPr>
            <a:lvl1pPr algn="just">
              <a:defRPr sz="1400">
                <a:solidFill>
                  <a:srgbClr val="002060"/>
                </a:solidFill>
              </a:defRPr>
            </a:lvl1pPr>
          </a:lstStyle>
          <a:p>
            <a:pPr algn="ctr"/>
            <a:r>
              <a:rPr lang="es-ES_tradnl" sz="1300" dirty="0"/>
              <a:t>(Entre 100 – 200 a 600 pies)</a:t>
            </a:r>
          </a:p>
          <a:p>
            <a:r>
              <a:rPr lang="es-ES_tradnl" sz="1300" dirty="0"/>
              <a:t>La temperatura disminuye con la profundidad. La profundidad a la que se inicia la disminución de la temperatura depende de la estación del año.</a:t>
            </a:r>
          </a:p>
        </p:txBody>
      </p:sp>
      <p:sp>
        <p:nvSpPr>
          <p:cNvPr id="74" name="Shape 344"/>
          <p:cNvSpPr>
            <a:spLocks noChangeArrowheads="1"/>
          </p:cNvSpPr>
          <p:nvPr/>
        </p:nvSpPr>
        <p:spPr bwMode="auto">
          <a:xfrm>
            <a:off x="6299940" y="2562414"/>
            <a:ext cx="2486319" cy="181682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5" name="CuadroTexto 74"/>
          <p:cNvSpPr txBox="1"/>
          <p:nvPr/>
        </p:nvSpPr>
        <p:spPr>
          <a:xfrm>
            <a:off x="6417744" y="3111760"/>
            <a:ext cx="2256190" cy="892552"/>
          </a:xfrm>
          <a:prstGeom prst="rect">
            <a:avLst/>
          </a:prstGeom>
          <a:noFill/>
        </p:spPr>
        <p:txBody>
          <a:bodyPr wrap="square" rtlCol="0">
            <a:spAutoFit/>
          </a:bodyPr>
          <a:lstStyle>
            <a:defPPr>
              <a:defRPr lang="es-CL"/>
            </a:defPPr>
            <a:lvl1pPr algn="just">
              <a:defRPr sz="1400">
                <a:solidFill>
                  <a:srgbClr val="002060"/>
                </a:solidFill>
              </a:defRPr>
            </a:lvl1pPr>
          </a:lstStyle>
          <a:p>
            <a:pPr algn="ctr"/>
            <a:r>
              <a:rPr lang="es-ES_tradnl" sz="1300" dirty="0"/>
              <a:t>(Entre 600 a 3.000 pies)</a:t>
            </a:r>
          </a:p>
          <a:p>
            <a:r>
              <a:rPr lang="es-ES_tradnl" sz="1300" dirty="0"/>
              <a:t>Esta es una zona en que cambia la temperatura en forma estable.</a:t>
            </a:r>
          </a:p>
        </p:txBody>
      </p:sp>
      <p:sp>
        <p:nvSpPr>
          <p:cNvPr id="77" name="Shape 344"/>
          <p:cNvSpPr>
            <a:spLocks noChangeArrowheads="1"/>
          </p:cNvSpPr>
          <p:nvPr/>
        </p:nvSpPr>
        <p:spPr bwMode="auto">
          <a:xfrm>
            <a:off x="8882058" y="2575474"/>
            <a:ext cx="2913492" cy="1803766"/>
          </a:xfrm>
          <a:prstGeom prst="rect">
            <a:avLst/>
          </a:prstGeom>
          <a:solidFill>
            <a:schemeClr val="bg1">
              <a:alpha val="57000"/>
            </a:schemeClr>
          </a:solidFill>
          <a:ln>
            <a:noFill/>
          </a:ln>
        </p:spPr>
        <p:txBody>
          <a:bodyPr lIns="60933" tIns="60933" rIns="60933" bIns="60933"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Clr>
                <a:srgbClr val="000000"/>
              </a:buClr>
            </a:pPr>
            <a:endParaRPr lang="es-CL" altLang="es-CL" sz="2400">
              <a:solidFill>
                <a:srgbClr val="000000"/>
              </a:solidFill>
              <a:latin typeface="Lato"/>
              <a:ea typeface="Lato"/>
              <a:cs typeface="Lato"/>
              <a:sym typeface="Lato"/>
            </a:endParaRPr>
          </a:p>
        </p:txBody>
      </p:sp>
      <p:sp>
        <p:nvSpPr>
          <p:cNvPr id="78" name="CuadroTexto 77"/>
          <p:cNvSpPr txBox="1"/>
          <p:nvPr/>
        </p:nvSpPr>
        <p:spPr>
          <a:xfrm>
            <a:off x="8905337" y="3124820"/>
            <a:ext cx="2890213" cy="692497"/>
          </a:xfrm>
          <a:prstGeom prst="rect">
            <a:avLst/>
          </a:prstGeom>
          <a:noFill/>
        </p:spPr>
        <p:txBody>
          <a:bodyPr wrap="square" rtlCol="0">
            <a:spAutoFit/>
          </a:bodyPr>
          <a:lstStyle>
            <a:defPPr>
              <a:defRPr lang="es-CL"/>
            </a:defPPr>
            <a:lvl1pPr algn="ctr">
              <a:defRPr sz="1400">
                <a:solidFill>
                  <a:srgbClr val="002060"/>
                </a:solidFill>
              </a:defRPr>
            </a:lvl1pPr>
          </a:lstStyle>
          <a:p>
            <a:r>
              <a:rPr lang="es-ES_tradnl" sz="1300" dirty="0"/>
              <a:t>(Entre 7.000 a 10.000 pies)</a:t>
            </a:r>
          </a:p>
          <a:p>
            <a:pPr algn="just"/>
            <a:r>
              <a:rPr lang="es-ES_tradnl" sz="1300" dirty="0"/>
              <a:t>El agua de mar tiene una temperatura constante.</a:t>
            </a:r>
          </a:p>
        </p:txBody>
      </p:sp>
      <p:pic>
        <p:nvPicPr>
          <p:cNvPr id="92" name="Picture 3" descr="15S"/>
          <p:cNvPicPr>
            <a:picLocks noChangeAspect="1" noChangeArrowheads="1"/>
          </p:cNvPicPr>
          <p:nvPr/>
        </p:nvPicPr>
        <p:blipFill>
          <a:blip r:embed="rId5"/>
          <a:srcRect/>
          <a:stretch>
            <a:fillRect/>
          </a:stretch>
        </p:blipFill>
        <p:spPr bwMode="auto">
          <a:xfrm>
            <a:off x="5598544" y="5062823"/>
            <a:ext cx="4457505" cy="17463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3" name="8 Rectángulo"/>
          <p:cNvSpPr/>
          <p:nvPr/>
        </p:nvSpPr>
        <p:spPr>
          <a:xfrm>
            <a:off x="627018" y="2333238"/>
            <a:ext cx="2145608" cy="50093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s-CL" sz="1600" b="1" dirty="0">
                <a:solidFill>
                  <a:schemeClr val="bg1"/>
                </a:solidFill>
                <a:latin typeface="Malgun Gothic" panose="020B0503020000020004" pitchFamily="34" charset="-127"/>
                <a:ea typeface="Malgun Gothic" panose="020B0503020000020004" pitchFamily="34" charset="-127"/>
              </a:rPr>
              <a:t>Capa Superficial</a:t>
            </a:r>
          </a:p>
        </p:txBody>
      </p:sp>
      <p:sp>
        <p:nvSpPr>
          <p:cNvPr id="94" name="8 Rectángulo"/>
          <p:cNvSpPr/>
          <p:nvPr/>
        </p:nvSpPr>
        <p:spPr>
          <a:xfrm>
            <a:off x="3507663" y="2335273"/>
            <a:ext cx="2384899" cy="492710"/>
          </a:xfrm>
          <a:prstGeom prst="rect">
            <a:avLst/>
          </a:prstGeom>
          <a:gradFill>
            <a:gsLst>
              <a:gs pos="12000">
                <a:schemeClr val="accent1">
                  <a:lumMod val="95000"/>
                  <a:lumOff val="5000"/>
                </a:schemeClr>
              </a:gs>
              <a:gs pos="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600" b="1" dirty="0">
                <a:solidFill>
                  <a:schemeClr val="bg1"/>
                </a:solidFill>
                <a:latin typeface="Malgun Gothic" panose="020B0503020000020004" pitchFamily="34" charset="-127"/>
                <a:ea typeface="Malgun Gothic" panose="020B0503020000020004" pitchFamily="34" charset="-127"/>
              </a:rPr>
              <a:t>Termoclima Estacional</a:t>
            </a:r>
            <a:endParaRPr lang="es-CL" sz="1600" b="1" dirty="0">
              <a:solidFill>
                <a:schemeClr val="bg1"/>
              </a:solidFill>
              <a:latin typeface="Malgun Gothic" panose="020B0503020000020004" pitchFamily="34" charset="-127"/>
              <a:ea typeface="Malgun Gothic" panose="020B0503020000020004" pitchFamily="34" charset="-127"/>
            </a:endParaRPr>
          </a:p>
        </p:txBody>
      </p:sp>
      <p:sp>
        <p:nvSpPr>
          <p:cNvPr id="95" name="8 Rectángulo"/>
          <p:cNvSpPr/>
          <p:nvPr/>
        </p:nvSpPr>
        <p:spPr>
          <a:xfrm>
            <a:off x="6334682" y="2327891"/>
            <a:ext cx="2384899" cy="500937"/>
          </a:xfrm>
          <a:prstGeom prst="rect">
            <a:avLst/>
          </a:prstGeom>
          <a:gradFill>
            <a:gsLst>
              <a:gs pos="0">
                <a:schemeClr val="accent1">
                  <a:lumMod val="40000"/>
                  <a:lumOff val="60000"/>
                </a:schemeClr>
              </a:gs>
              <a:gs pos="0">
                <a:schemeClr val="accent1">
                  <a:lumMod val="95000"/>
                  <a:lumOff val="5000"/>
                </a:schemeClr>
              </a:gs>
              <a:gs pos="1300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600" b="1" dirty="0">
                <a:solidFill>
                  <a:schemeClr val="bg1"/>
                </a:solidFill>
                <a:latin typeface="Malgun Gothic" panose="020B0503020000020004" pitchFamily="34" charset="-127"/>
                <a:ea typeface="Malgun Gothic" panose="020B0503020000020004" pitchFamily="34" charset="-127"/>
              </a:rPr>
              <a:t>Termoclima Principal</a:t>
            </a:r>
            <a:endParaRPr lang="es-CL" sz="1600" b="1" dirty="0">
              <a:solidFill>
                <a:schemeClr val="bg1"/>
              </a:solidFill>
              <a:latin typeface="Malgun Gothic" panose="020B0503020000020004" pitchFamily="34" charset="-127"/>
              <a:ea typeface="Malgun Gothic" panose="020B0503020000020004" pitchFamily="34" charset="-127"/>
            </a:endParaRPr>
          </a:p>
        </p:txBody>
      </p:sp>
      <p:sp>
        <p:nvSpPr>
          <p:cNvPr id="96" name="8 Rectángulo"/>
          <p:cNvSpPr/>
          <p:nvPr/>
        </p:nvSpPr>
        <p:spPr>
          <a:xfrm>
            <a:off x="9146354" y="2338072"/>
            <a:ext cx="2384899" cy="500937"/>
          </a:xfrm>
          <a:prstGeom prst="rect">
            <a:avLst/>
          </a:prstGeom>
          <a:gradFill>
            <a:gsLst>
              <a:gs pos="12000">
                <a:schemeClr val="accent1">
                  <a:lumMod val="95000"/>
                  <a:lumOff val="5000"/>
                </a:schemeClr>
              </a:gs>
              <a:gs pos="0">
                <a:srgbClr val="002060">
                  <a:alpha val="73000"/>
                </a:srgbClr>
              </a:gs>
            </a:gsLst>
            <a:path path="circle">
              <a:fillToRect l="50000" t="130000" r="50000" b="-30000"/>
            </a:path>
          </a:gra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algn="ctr"/>
            <a:r>
              <a:rPr lang="en-US" sz="1400" b="1" dirty="0">
                <a:solidFill>
                  <a:schemeClr val="bg1"/>
                </a:solidFill>
                <a:latin typeface="Malgun Gothic" panose="020B0503020000020004" pitchFamily="34" charset="-127"/>
                <a:ea typeface="Malgun Gothic" panose="020B0503020000020004" pitchFamily="34" charset="-127"/>
              </a:rPr>
              <a:t>Capa Profunda de T° Constante</a:t>
            </a:r>
            <a:endParaRPr lang="es-CL" sz="1400" b="1" dirty="0">
              <a:solidFill>
                <a:schemeClr val="bg1"/>
              </a:solidFill>
              <a:latin typeface="Malgun Gothic" panose="020B0503020000020004" pitchFamily="34" charset="-127"/>
              <a:ea typeface="Malgun Gothic" panose="020B0503020000020004" pitchFamily="34" charset="-127"/>
            </a:endParaRPr>
          </a:p>
        </p:txBody>
      </p:sp>
      <p:sp>
        <p:nvSpPr>
          <p:cNvPr id="97" name="3 Rectángulo redondeado"/>
          <p:cNvSpPr/>
          <p:nvPr/>
        </p:nvSpPr>
        <p:spPr>
          <a:xfrm>
            <a:off x="6575765" y="4548824"/>
            <a:ext cx="2690613" cy="336721"/>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b="1" dirty="0">
                <a:solidFill>
                  <a:srgbClr val="FF0000"/>
                </a:solidFill>
                <a:latin typeface="Britannic Bold" panose="020B0903060703020204" pitchFamily="34" charset="0"/>
                <a:ea typeface="Segoe UI Black" panose="020B0A02040204020203" pitchFamily="34" charset="0"/>
              </a:rPr>
              <a:t>Gráficos de la Capa</a:t>
            </a:r>
          </a:p>
        </p:txBody>
      </p:sp>
      <p:sp>
        <p:nvSpPr>
          <p:cNvPr id="23" name="CuadroTexto 22"/>
          <p:cNvSpPr txBox="1"/>
          <p:nvPr/>
        </p:nvSpPr>
        <p:spPr>
          <a:xfrm>
            <a:off x="1699822" y="1389519"/>
            <a:ext cx="9018050" cy="369332"/>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800" b="1" dirty="0">
                <a:solidFill>
                  <a:schemeClr val="tx1">
                    <a:lumMod val="65000"/>
                    <a:lumOff val="35000"/>
                  </a:schemeClr>
                </a:solidFill>
                <a:latin typeface="Britannic Bold" panose="020B0903060703020204" pitchFamily="34" charset="0"/>
                <a:ea typeface="Segoe UI Black" panose="020B0A02040204020203" pitchFamily="34" charset="0"/>
              </a:rPr>
              <a:t>Desde la superficie hasta el fondo del mar se encuentran las siguientes capas típicas:</a:t>
            </a:r>
          </a:p>
        </p:txBody>
      </p:sp>
    </p:spTree>
    <p:extLst>
      <p:ext uri="{BB962C8B-B14F-4D97-AF65-F5344CB8AC3E}">
        <p14:creationId xmlns:p14="http://schemas.microsoft.com/office/powerpoint/2010/main" val="360884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inVertical)">
                                      <p:cBhvr>
                                        <p:cTn id="7" dur="1000"/>
                                        <p:tgtEl>
                                          <p:spTgt spid="4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9"/>
                                        </p:tgtEl>
                                        <p:attrNameLst>
                                          <p:attrName>style.visibility</p:attrName>
                                        </p:attrNameLst>
                                      </p:cBhvr>
                                      <p:to>
                                        <p:strVal val="visible"/>
                                      </p:to>
                                    </p:set>
                                    <p:animEffect transition="in" filter="barn(inVertical)">
                                      <p:cBhvr>
                                        <p:cTn id="10" dur="1000"/>
                                        <p:tgtEl>
                                          <p:spTgt spid="4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barn(inVertical)">
                                      <p:cBhvr>
                                        <p:cTn id="13" dur="1000"/>
                                        <p:tgtEl>
                                          <p:spTgt spid="5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barn(inVertical)">
                                      <p:cBhvr>
                                        <p:cTn id="16" dur="1000"/>
                                        <p:tgtEl>
                                          <p:spTgt spid="7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Effect transition="in" filter="barn(inVertical)">
                                      <p:cBhvr>
                                        <p:cTn id="19" dur="1000"/>
                                        <p:tgtEl>
                                          <p:spTgt spid="9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1"/>
                                        </p:tgtEl>
                                        <p:attrNameLst>
                                          <p:attrName>style.visibility</p:attrName>
                                        </p:attrNameLst>
                                      </p:cBhvr>
                                      <p:to>
                                        <p:strVal val="visible"/>
                                      </p:to>
                                    </p:set>
                                    <p:animEffect transition="in" filter="barn(inVertical)">
                                      <p:cBhvr>
                                        <p:cTn id="24" dur="1000"/>
                                        <p:tgtEl>
                                          <p:spTgt spid="71"/>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barn(inVertical)">
                                      <p:cBhvr>
                                        <p:cTn id="27" dur="1000"/>
                                        <p:tgtEl>
                                          <p:spTgt spid="7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barn(inVertical)">
                                      <p:cBhvr>
                                        <p:cTn id="30" dur="1000"/>
                                        <p:tgtEl>
                                          <p:spTgt spid="94"/>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barn(inVertical)">
                                      <p:cBhvr>
                                        <p:cTn id="35" dur="1000"/>
                                        <p:tgtEl>
                                          <p:spTgt spid="74"/>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barn(inVertical)">
                                      <p:cBhvr>
                                        <p:cTn id="38" dur="1000"/>
                                        <p:tgtEl>
                                          <p:spTgt spid="75"/>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barn(inVertical)">
                                      <p:cBhvr>
                                        <p:cTn id="41" dur="1000"/>
                                        <p:tgtEl>
                                          <p:spTgt spid="95"/>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barn(inVertical)">
                                      <p:cBhvr>
                                        <p:cTn id="46" dur="1000"/>
                                        <p:tgtEl>
                                          <p:spTgt spid="77"/>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barn(inVertical)">
                                      <p:cBhvr>
                                        <p:cTn id="49" dur="1000"/>
                                        <p:tgtEl>
                                          <p:spTgt spid="78"/>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96"/>
                                        </p:tgtEl>
                                        <p:attrNameLst>
                                          <p:attrName>style.visibility</p:attrName>
                                        </p:attrNameLst>
                                      </p:cBhvr>
                                      <p:to>
                                        <p:strVal val="visible"/>
                                      </p:to>
                                    </p:set>
                                    <p:animEffect transition="in" filter="barn(inVertical)">
                                      <p:cBhvr>
                                        <p:cTn id="52" dur="1000"/>
                                        <p:tgtEl>
                                          <p:spTgt spid="96"/>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barn(inVertical)">
                                      <p:cBhvr>
                                        <p:cTn id="57" dur="1000"/>
                                        <p:tgtEl>
                                          <p:spTgt spid="92"/>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97"/>
                                        </p:tgtEl>
                                        <p:attrNameLst>
                                          <p:attrName>style.visibility</p:attrName>
                                        </p:attrNameLst>
                                      </p:cBhvr>
                                      <p:to>
                                        <p:strVal val="visible"/>
                                      </p:to>
                                    </p:set>
                                    <p:animEffect transition="in" filter="barn(inVertical)">
                                      <p:cBhvr>
                                        <p:cTn id="60" dur="10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9" grpId="0"/>
      <p:bldP spid="50" grpId="0" animBg="1"/>
      <p:bldP spid="70" grpId="0"/>
      <p:bldP spid="71" grpId="0" animBg="1"/>
      <p:bldP spid="72" grpId="0"/>
      <p:bldP spid="74" grpId="0" animBg="1"/>
      <p:bldP spid="75" grpId="0"/>
      <p:bldP spid="77" grpId="0" animBg="1"/>
      <p:bldP spid="78" grpId="0"/>
      <p:bldP spid="93" grpId="0" animBg="1"/>
      <p:bldP spid="94" grpId="0" animBg="1"/>
      <p:bldP spid="95" grpId="0" animBg="1"/>
      <p:bldP spid="96" grpId="0" animBg="1"/>
      <p:bldP spid="9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191" y="0"/>
            <a:ext cx="12193532" cy="6858000"/>
          </a:xfrm>
          <a:prstGeom prst="rect">
            <a:avLst/>
          </a:prstGeom>
          <a:ln>
            <a:noFill/>
          </a:ln>
        </p:spPr>
      </p:pic>
      <p:pic>
        <p:nvPicPr>
          <p:cNvPr id="5" name="Imagen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37" y="1251441"/>
            <a:ext cx="122027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5"/>
          <p:cNvSpPr txBox="1"/>
          <p:nvPr/>
        </p:nvSpPr>
        <p:spPr>
          <a:xfrm>
            <a:off x="299736" y="4034110"/>
            <a:ext cx="2891247" cy="646331"/>
          </a:xfrm>
          <a:prstGeom prst="rect">
            <a:avLst/>
          </a:prstGeom>
          <a:noFill/>
        </p:spPr>
        <p:txBody>
          <a:bodyPr wrap="square" rtlCol="0">
            <a:spAutoFit/>
          </a:bodyPr>
          <a:lstStyle/>
          <a:p>
            <a:pPr algn="ctr"/>
            <a:r>
              <a:rPr lang="en-US" sz="3600" b="1" dirty="0">
                <a:solidFill>
                  <a:schemeClr val="bg1"/>
                </a:solidFill>
                <a:latin typeface="High Tower Text" panose="02040502050506030303" pitchFamily="18" charset="0"/>
              </a:rPr>
              <a:t>¿ Consultas ?</a:t>
            </a:r>
          </a:p>
        </p:txBody>
      </p:sp>
      <p:pic>
        <p:nvPicPr>
          <p:cNvPr id="7" name="Imagen 6"/>
          <p:cNvPicPr>
            <a:picLocks noChangeAspect="1"/>
          </p:cNvPicPr>
          <p:nvPr/>
        </p:nvPicPr>
        <p:blipFill rotWithShape="1">
          <a:blip r:embed="rId4"/>
          <a:srcRect b="15443"/>
          <a:stretch/>
        </p:blipFill>
        <p:spPr>
          <a:xfrm>
            <a:off x="5520583" y="431727"/>
            <a:ext cx="1307395" cy="516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5099293" y="6294906"/>
            <a:ext cx="2181537" cy="443198"/>
          </a:xfrm>
          <a:prstGeom prst="rect">
            <a:avLst/>
          </a:prstGeom>
        </p:spPr>
        <p:txBody>
          <a:bodyPr wrap="square" lIns="0" tIns="0" rIns="0" bIns="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solidFill>
                  <a:srgbClr val="002060"/>
                </a:solidFill>
                <a:latin typeface="High Tower Text" panose="02040502050506030303" pitchFamily="18" charset="0"/>
                <a:ea typeface="+mn-ea"/>
                <a:cs typeface="+mn-cs"/>
              </a:rPr>
              <a:t>Sistemas de Armas</a:t>
            </a:r>
          </a:p>
          <a:p>
            <a:pPr algn="ctr"/>
            <a:endParaRPr lang="en-US" sz="400" b="1" dirty="0">
              <a:solidFill>
                <a:srgbClr val="002060"/>
              </a:solidFill>
              <a:latin typeface="High Tower Text" panose="02040502050506030303" pitchFamily="18" charset="0"/>
              <a:ea typeface="+mn-ea"/>
              <a:cs typeface="+mn-cs"/>
            </a:endParaRPr>
          </a:p>
          <a:p>
            <a:pPr algn="ctr"/>
            <a:r>
              <a:rPr lang="en-US" sz="1400" b="1" dirty="0">
                <a:solidFill>
                  <a:srgbClr val="002060"/>
                </a:solidFill>
                <a:latin typeface="High Tower Text" panose="02040502050506030303" pitchFamily="18" charset="0"/>
                <a:ea typeface="+mn-ea"/>
                <a:cs typeface="+mn-cs"/>
              </a:rPr>
              <a:t>UT N°3</a:t>
            </a:r>
          </a:p>
        </p:txBody>
      </p:sp>
      <p:sp>
        <p:nvSpPr>
          <p:cNvPr id="9" name="CuadroTexto 8"/>
          <p:cNvSpPr txBox="1"/>
          <p:nvPr/>
        </p:nvSpPr>
        <p:spPr>
          <a:xfrm>
            <a:off x="3723450" y="5946267"/>
            <a:ext cx="4950206" cy="338554"/>
          </a:xfrm>
          <a:prstGeom prst="rect">
            <a:avLst/>
          </a:prstGeom>
          <a:noFill/>
        </p:spPr>
        <p:txBody>
          <a:bodyPr wrap="square" rtlCol="0">
            <a:spAutoFit/>
          </a:bodyPr>
          <a:lstStyle/>
          <a:p>
            <a:pPr algn="ctr"/>
            <a:r>
              <a:rPr lang="en-US" sz="1600" b="1" dirty="0">
                <a:solidFill>
                  <a:srgbClr val="002060"/>
                </a:solidFill>
                <a:latin typeface="High Tower Text" panose="02040502050506030303" pitchFamily="18" charset="0"/>
              </a:rPr>
              <a:t>“Propagación y Trayectorias del Sonido en el Mar”</a:t>
            </a:r>
          </a:p>
        </p:txBody>
      </p:sp>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825" y="1771867"/>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1675328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5149</TotalTime>
  <Words>2128</Words>
  <Application>Microsoft Office PowerPoint</Application>
  <PresentationFormat>Panorámica</PresentationFormat>
  <Paragraphs>283</Paragraphs>
  <Slides>34</Slides>
  <Notes>0</Notes>
  <HiddenSlides>2</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1</vt:i4>
      </vt:variant>
      <vt:variant>
        <vt:lpstr>Títulos de diapositiva</vt:lpstr>
      </vt:variant>
      <vt:variant>
        <vt:i4>34</vt:i4>
      </vt:variant>
    </vt:vector>
  </HeadingPairs>
  <TitlesOfParts>
    <vt:vector size="46" baseType="lpstr">
      <vt:lpstr>Malgun Gothic</vt:lpstr>
      <vt:lpstr>Arial</vt:lpstr>
      <vt:lpstr>Britannic Bold</vt:lpstr>
      <vt:lpstr>Calibri</vt:lpstr>
      <vt:lpstr>Calibri Light</vt:lpstr>
      <vt:lpstr>Garamond</vt:lpstr>
      <vt:lpstr>High Tower Text</vt:lpstr>
      <vt:lpstr>Lato</vt:lpstr>
      <vt:lpstr>Times New Roman</vt:lpstr>
      <vt:lpstr>Wingdings</vt:lpstr>
      <vt:lpstr>Tema de Office</vt:lpstr>
      <vt:lpstr>Imagen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118</cp:revision>
  <dcterms:created xsi:type="dcterms:W3CDTF">2022-12-30T15:45:43Z</dcterms:created>
  <dcterms:modified xsi:type="dcterms:W3CDTF">2023-11-08T11:36:08Z</dcterms:modified>
</cp:coreProperties>
</file>