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3"/>
  </p:notesMasterIdLst>
  <p:sldIdLst>
    <p:sldId id="270" r:id="rId3"/>
    <p:sldId id="257" r:id="rId4"/>
    <p:sldId id="258" r:id="rId5"/>
    <p:sldId id="277" r:id="rId6"/>
    <p:sldId id="268" r:id="rId7"/>
    <p:sldId id="278" r:id="rId8"/>
    <p:sldId id="269" r:id="rId9"/>
    <p:sldId id="276" r:id="rId10"/>
    <p:sldId id="264" r:id="rId11"/>
    <p:sldId id="271" r:id="rId12"/>
  </p:sldIdLst>
  <p:sldSz cx="9144000" cy="5715000" type="screen16x1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EA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23" d="100"/>
          <a:sy n="123" d="100"/>
        </p:scale>
        <p:origin x="456" y="120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B84E53-07EB-47CD-8525-FA1710B9FEBF}" type="datetimeFigureOut">
              <a:rPr lang="es-CL" smtClean="0"/>
              <a:pPr/>
              <a:t>12-07-2023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6A7D68-7C83-419C-A578-5EC8F77F570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xfrm>
            <a:off x="685800" y="685800"/>
            <a:ext cx="54864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CL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37D658-F630-43C0-B965-3400CA1AFC9F}" type="slidenum">
              <a:rPr lang="es-ES" smtClean="0"/>
              <a:pPr>
                <a:defRPr/>
              </a:pPr>
              <a:t>5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951642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6F9FF6-99FE-488D-A5A8-384CC18C52F3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58877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6F9FF6-99FE-488D-A5A8-384CC18C52F3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58877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6F9FF6-99FE-488D-A5A8-384CC18C52F3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5288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5"/>
          <p:cNvSpPr/>
          <p:nvPr userDrawn="1"/>
        </p:nvSpPr>
        <p:spPr>
          <a:xfrm>
            <a:off x="0" y="0"/>
            <a:ext cx="9144000" cy="498647"/>
          </a:xfrm>
          <a:prstGeom prst="round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3" name="Picture 4" descr="http://www.armada.cl/armada/site/artic/20140519/imag/foto_0000003720140519123543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468313" cy="5212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4" name="Rectángulo redondeado 8"/>
          <p:cNvSpPr/>
          <p:nvPr userDrawn="1"/>
        </p:nvSpPr>
        <p:spPr>
          <a:xfrm>
            <a:off x="0" y="498740"/>
            <a:ext cx="9144000" cy="521626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cxnSp>
        <p:nvCxnSpPr>
          <p:cNvPr id="5" name="4 Conector recto"/>
          <p:cNvCxnSpPr/>
          <p:nvPr userDrawn="1"/>
        </p:nvCxnSpPr>
        <p:spPr>
          <a:xfrm>
            <a:off x="0" y="498740"/>
            <a:ext cx="9144000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ángulo redondeado 10"/>
          <p:cNvSpPr/>
          <p:nvPr userDrawn="1"/>
        </p:nvSpPr>
        <p:spPr>
          <a:xfrm>
            <a:off x="0" y="5494618"/>
            <a:ext cx="9144000" cy="249323"/>
          </a:xfrm>
          <a:prstGeom prst="round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cxnSp>
        <p:nvCxnSpPr>
          <p:cNvPr id="7" name="6 Conector recto"/>
          <p:cNvCxnSpPr/>
          <p:nvPr userDrawn="1"/>
        </p:nvCxnSpPr>
        <p:spPr>
          <a:xfrm>
            <a:off x="0" y="5494073"/>
            <a:ext cx="9144000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3 Marcador de fecha"/>
          <p:cNvSpPr>
            <a:spLocks noGrp="1"/>
          </p:cNvSpPr>
          <p:nvPr>
            <p:ph type="dt" sz="half" idx="10"/>
          </p:nvPr>
        </p:nvSpPr>
        <p:spPr>
          <a:xfrm>
            <a:off x="34925" y="5296959"/>
            <a:ext cx="2133600" cy="30427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C9A5E6-FB78-42A3-8007-B1097F04CD79}" type="datetime1">
              <a:rPr lang="es-CL"/>
              <a:pPr>
                <a:defRPr/>
              </a:pPr>
              <a:t>12-07-2023</a:t>
            </a:fld>
            <a:endParaRPr lang="es-CL"/>
          </a:p>
        </p:txBody>
      </p:sp>
      <p:sp>
        <p:nvSpPr>
          <p:cNvPr id="9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0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02450" y="5296959"/>
            <a:ext cx="2133600" cy="30427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8D572A-6F3E-4AD4-9640-CA7C8F6F7901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466237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0F75C-5557-478B-8FFB-8A8716CFA7E8}" type="datetime1">
              <a:rPr lang="es-CL"/>
              <a:pPr>
                <a:defRPr/>
              </a:pPr>
              <a:t>12-07-2023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83E7C-3779-4527-AF19-057091912CCD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011503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90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A7FBD-B3CF-496C-BD9F-8C963F7FE5BD}" type="datetime1">
              <a:rPr lang="es-CL"/>
              <a:pPr>
                <a:defRPr/>
              </a:pPr>
              <a:t>12-07-2023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EB225-53CD-4BD5-AA59-C4EAE7632CC4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185290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4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4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F94E0-8925-4CCD-AA3E-F814FB6D6405}" type="datetime1">
              <a:rPr lang="es-CL"/>
              <a:pPr>
                <a:defRPr/>
              </a:pPr>
              <a:t>12-07-2023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4F989-68C5-4F7F-85B8-4DE3809A9BEC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131614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70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70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4812C-3E6F-4674-9CC6-C9231C8DCD49}" type="datetime1">
              <a:rPr lang="es-CL"/>
              <a:pPr>
                <a:defRPr/>
              </a:pPr>
              <a:t>12-07-2023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6155E-C947-411B-AB7C-87F37C50A722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292438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B35D9-9170-4BBB-9F69-0580744DFF67}" type="datetime1">
              <a:rPr lang="es-CL"/>
              <a:pPr>
                <a:defRPr/>
              </a:pPr>
              <a:t>12-07-2023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02F04-5AB1-4A91-8F71-3244EAF1D245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81327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F32D1-236A-47BE-80D7-863D3DE56484}" type="datetime1">
              <a:rPr lang="es-CL"/>
              <a:pPr>
                <a:defRPr/>
              </a:pPr>
              <a:t>12-07-2023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4B079-4CC2-408D-A087-C10718F00C50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185829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4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195919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85287-FE09-4DB0-9955-69845BBA88BB}" type="datetime1">
              <a:rPr lang="es-CL"/>
              <a:pPr>
                <a:defRPr/>
              </a:pPr>
              <a:t>12-07-2023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3BBB1-06A0-4D78-A64F-2D2BEA85B3EF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875892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53456-0548-443C-8544-63C8D3277495}" type="datetime1">
              <a:rPr lang="es-CL"/>
              <a:pPr>
                <a:defRPr/>
              </a:pPr>
              <a:t>12-07-2023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8BF24-1DA3-4FBA-A7AA-A77EF04C481A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736322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3B4A8-D63E-4F87-BF34-010A08D03CC7}" type="datetime1">
              <a:rPr lang="es-CL"/>
              <a:pPr>
                <a:defRPr/>
              </a:pPr>
              <a:t>12-07-2023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07C14-6030-44D2-8E5E-124C463B2CFF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997615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8A559-C75A-48FD-AEEB-C7F2E309ABB5}" type="datetime1">
              <a:rPr lang="es-CL"/>
              <a:pPr>
                <a:defRPr/>
              </a:pPr>
              <a:t>12-07-2023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51649-ECBF-4A56-AB73-28CA43062F84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1486103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5"/>
          <p:cNvSpPr/>
          <p:nvPr userDrawn="1"/>
        </p:nvSpPr>
        <p:spPr>
          <a:xfrm>
            <a:off x="0" y="0"/>
            <a:ext cx="9144000" cy="498647"/>
          </a:xfrm>
          <a:prstGeom prst="round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3" name="Picture 4" descr="http://www.armada.cl/armada/site/artic/20140519/imag/foto_0000003720140519123543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468313" cy="5212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4" name="Rectángulo redondeado 8"/>
          <p:cNvSpPr/>
          <p:nvPr userDrawn="1"/>
        </p:nvSpPr>
        <p:spPr>
          <a:xfrm>
            <a:off x="0" y="498740"/>
            <a:ext cx="9144000" cy="521626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cxnSp>
        <p:nvCxnSpPr>
          <p:cNvPr id="5" name="4 Conector recto"/>
          <p:cNvCxnSpPr/>
          <p:nvPr userDrawn="1"/>
        </p:nvCxnSpPr>
        <p:spPr>
          <a:xfrm>
            <a:off x="0" y="498740"/>
            <a:ext cx="9144000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ángulo redondeado 10"/>
          <p:cNvSpPr/>
          <p:nvPr userDrawn="1"/>
        </p:nvSpPr>
        <p:spPr>
          <a:xfrm>
            <a:off x="0" y="5494618"/>
            <a:ext cx="9144000" cy="249323"/>
          </a:xfrm>
          <a:prstGeom prst="round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cxnSp>
        <p:nvCxnSpPr>
          <p:cNvPr id="7" name="6 Conector recto"/>
          <p:cNvCxnSpPr/>
          <p:nvPr userDrawn="1"/>
        </p:nvCxnSpPr>
        <p:spPr>
          <a:xfrm>
            <a:off x="0" y="5494073"/>
            <a:ext cx="9144000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3 Marcador de fecha"/>
          <p:cNvSpPr>
            <a:spLocks noGrp="1"/>
          </p:cNvSpPr>
          <p:nvPr>
            <p:ph type="dt" sz="half" idx="10"/>
          </p:nvPr>
        </p:nvSpPr>
        <p:spPr>
          <a:xfrm>
            <a:off x="34925" y="5296959"/>
            <a:ext cx="2133600" cy="30427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018E4-D536-41A4-B5C7-EE633818E3CC}" type="datetime1">
              <a:rPr lang="es-CL"/>
              <a:pPr>
                <a:defRPr/>
              </a:pPr>
              <a:t>12-07-2023</a:t>
            </a:fld>
            <a:endParaRPr lang="es-CL"/>
          </a:p>
        </p:txBody>
      </p:sp>
      <p:sp>
        <p:nvSpPr>
          <p:cNvPr id="9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0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02450" y="5296959"/>
            <a:ext cx="2133600" cy="30427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EE40A2-0179-4744-9CC0-20C6AA85BB91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4095986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428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F0296549-539C-4940-9F6D-09F29177193F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3934502583"/>
      </p:ext>
    </p:extLst>
  </p:cSld>
  <p:clrMapOvr>
    <a:masterClrMapping/>
  </p:clrMapOvr>
  <p:transition spd="med"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Marcador de número de diapositiva"/>
          <p:cNvSpPr txBox="1">
            <a:spLocks/>
          </p:cNvSpPr>
          <p:nvPr userDrawn="1"/>
        </p:nvSpPr>
        <p:spPr>
          <a:xfrm>
            <a:off x="6688138" y="5318125"/>
            <a:ext cx="2133600" cy="304271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5B982788-59D6-4ABC-9EB5-48814F93F739}" type="slidenum">
              <a:rPr lang="es-ES_tradnl" altLang="es-CL" sz="1200" smtClean="0">
                <a:solidFill>
                  <a:srgbClr val="898989"/>
                </a:solidFill>
                <a:latin typeface="Calibri" pitchFamily="34" charset="0"/>
                <a:ea typeface="ＭＳ Ｐゴシック" pitchFamily="34" charset="-128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 altLang="es-CL" sz="1200" smtClean="0">
              <a:solidFill>
                <a:srgbClr val="898989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1753998"/>
      </p:ext>
    </p:extLst>
  </p:cSld>
  <p:clrMapOvr>
    <a:masterClrMapping/>
  </p:clrMapOvr>
  <p:transition spd="med"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90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881DD381-088D-4FF1-A865-5C2A58547FBB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912050097"/>
      </p:ext>
    </p:extLst>
  </p:cSld>
  <p:clrMapOvr>
    <a:masterClrMapping/>
  </p:clrMapOvr>
  <p:transition spd="med"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4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4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94AC5B2D-847C-4436-AA15-90189FB5D159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3681350324"/>
      </p:ext>
    </p:extLst>
  </p:cSld>
  <p:clrMapOvr>
    <a:masterClrMapping/>
  </p:clrMapOvr>
  <p:transition spd="med"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70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70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1D8F2282-48D9-4519-AF81-0800BCE7E765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619312119"/>
      </p:ext>
    </p:extLst>
  </p:cSld>
  <p:clrMapOvr>
    <a:masterClrMapping/>
  </p:clrMapOvr>
  <p:transition spd="med"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45BB4EA9-3AD3-46F5-8E39-529B15DEC698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072992925"/>
      </p:ext>
    </p:extLst>
  </p:cSld>
  <p:clrMapOvr>
    <a:masterClrMapping/>
  </p:clrMapOvr>
  <p:transition spd="med"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CBFAE-58C7-478D-A298-10F27E5EBC47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3055217686"/>
      </p:ext>
    </p:extLst>
  </p:cSld>
  <p:clrMapOvr>
    <a:masterClrMapping/>
  </p:clrMapOvr>
  <p:transition spd="med"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4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195919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DB9E3BB6-C190-4A02-BCC3-8F7D5E9312BF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939866863"/>
      </p:ext>
    </p:extLst>
  </p:cSld>
  <p:clrMapOvr>
    <a:masterClrMapping/>
  </p:clrMapOvr>
  <p:transition spd="med"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E4C0B9C9-D75A-4740-9A10-D8F63024F1BA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771296635"/>
      </p:ext>
    </p:extLst>
  </p:cSld>
  <p:clrMapOvr>
    <a:masterClrMapping/>
  </p:clrMapOvr>
  <p:transition spd="med"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2E02153C-CF00-4AF4-8F8D-DA8E99A8195C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078013283"/>
      </p:ext>
    </p:extLst>
  </p:cSld>
  <p:clrMapOvr>
    <a:masterClrMapping/>
  </p:clrMapOvr>
  <p:transition spd="med"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C504DC3B-1755-40DB-A9CA-D49517F97ABA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872749536"/>
      </p:ext>
    </p:extLst>
  </p:cSld>
  <p:clrMapOvr>
    <a:masterClrMapping/>
  </p:clrMapOvr>
  <p:transition spd="med">
    <p:wipe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457200" y="228865"/>
            <a:ext cx="8229600" cy="9525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333500"/>
            <a:ext cx="4038600" cy="182165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333500"/>
            <a:ext cx="4038600" cy="182165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57200" y="3282158"/>
            <a:ext cx="4038600" cy="182297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8200" y="3282158"/>
            <a:ext cx="4038600" cy="182297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44436BEB-EB19-4ECE-B60C-4A01A0FF6379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894903605"/>
      </p:ext>
    </p:extLst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título del patrón</a:t>
            </a:r>
            <a:endParaRPr lang="es-CL" altLang="es-CL" smtClean="0"/>
          </a:p>
        </p:txBody>
      </p:sp>
      <p:sp>
        <p:nvSpPr>
          <p:cNvPr id="307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  <a:endParaRPr lang="es-CL" alt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01E7BAF-E79B-4D84-9657-A38AC5423745}" type="datetime1">
              <a:rPr lang="es-CL"/>
              <a:pPr>
                <a:defRPr/>
              </a:pPr>
              <a:t>12-07-2023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D20C99F-A0BA-4BA9-B2CE-8C849D1F328E}" type="slidenum">
              <a:rPr lang="es-CL" altLang="es-CL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971019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título del patrón</a:t>
            </a:r>
          </a:p>
        </p:txBody>
      </p:sp>
      <p:sp>
        <p:nvSpPr>
          <p:cNvPr id="3174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Arial" charset="0"/>
                <a:ea typeface="ＭＳ Ｐゴシック" pitchFamily="34" charset="-128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88595C-1569-4E20-AB2F-E5B9AC46473C}" type="slidenum">
              <a:rPr lang="es-ES_tradnl" altLang="es-CL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826310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 spd="med">
    <p:wipe dir="r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7.xml"/><Relationship Id="rId7" Type="http://schemas.openxmlformats.org/officeDocument/2006/relationships/image" Target="../media/image7.png"/><Relationship Id="rId2" Type="http://schemas.openxmlformats.org/officeDocument/2006/relationships/slide" Target="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9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7.xml"/><Relationship Id="rId7" Type="http://schemas.openxmlformats.org/officeDocument/2006/relationships/image" Target="../media/image7.png"/><Relationship Id="rId2" Type="http://schemas.openxmlformats.org/officeDocument/2006/relationships/slide" Target="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7.xml"/><Relationship Id="rId7" Type="http://schemas.openxmlformats.org/officeDocument/2006/relationships/image" Target="../media/image7.png"/><Relationship Id="rId2" Type="http://schemas.openxmlformats.org/officeDocument/2006/relationships/slide" Target="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A0F75C-5557-478B-8FFB-8A8716CFA7E8}" type="datetime1">
              <a:rPr lang="es-CL" smtClean="0"/>
              <a:pPr>
                <a:defRPr/>
              </a:pPr>
              <a:t>12-07-2023</a:t>
            </a:fld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683E7C-3779-4527-AF19-057091912CCD}" type="slidenum">
              <a:rPr lang="es-CL" altLang="es-CL" smtClean="0"/>
              <a:pPr>
                <a:defRPr/>
              </a:pPr>
              <a:t>1</a:t>
            </a:fld>
            <a:endParaRPr lang="es-CL" altLang="es-CL"/>
          </a:p>
        </p:txBody>
      </p:sp>
      <p:pic>
        <p:nvPicPr>
          <p:cNvPr id="6" name="Imagen 13" descr="3573694334_fd81afa8d5_o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40" y="-715292"/>
            <a:ext cx="12204113" cy="6780063"/>
          </a:xfrm>
          <a:prstGeom prst="rect">
            <a:avLst/>
          </a:prstGeom>
        </p:spPr>
      </p:pic>
      <p:sp>
        <p:nvSpPr>
          <p:cNvPr id="7" name="Subtítulo 2"/>
          <p:cNvSpPr txBox="1">
            <a:spLocks/>
          </p:cNvSpPr>
          <p:nvPr/>
        </p:nvSpPr>
        <p:spPr bwMode="auto">
          <a:xfrm>
            <a:off x="1371600" y="3238500"/>
            <a:ext cx="6400800" cy="146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70000" lnSpcReduction="20000"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s-ES_tradnl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s-ES_tradnl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s-ES_tradnl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s-ES_tradnl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TRADICI</a:t>
            </a:r>
            <a:r>
              <a:rPr kumimoji="0" lang="es-E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ÓN NAVAL.</a:t>
            </a:r>
            <a:endParaRPr kumimoji="0" lang="es-ES_tradn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Marcador de número de diapositiva 3"/>
          <p:cNvSpPr txBox="1">
            <a:spLocks/>
          </p:cNvSpPr>
          <p:nvPr/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  <p:sp>
        <p:nvSpPr>
          <p:cNvPr id="9" name="Rectángulo 14"/>
          <p:cNvSpPr/>
          <p:nvPr/>
        </p:nvSpPr>
        <p:spPr>
          <a:xfrm>
            <a:off x="54686" y="1049641"/>
            <a:ext cx="9093067" cy="108491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0" name="Rectángulo 15"/>
          <p:cNvSpPr/>
          <p:nvPr/>
        </p:nvSpPr>
        <p:spPr>
          <a:xfrm>
            <a:off x="491590" y="3777620"/>
            <a:ext cx="8219256" cy="15927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495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</a:rPr>
              <a:t>ETAPAS DE LA CARRERA DE OFICIALES</a:t>
            </a:r>
            <a:endParaRPr lang="es-ES" sz="495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7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6961188" y="5505980"/>
            <a:ext cx="2133600" cy="30427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19202F0-C30A-4FE0-BA55-EFCCFD4FF523}" type="slidenum">
              <a:rPr lang="es-CL" altLang="es-CL" b="1" smtClean="0">
                <a:solidFill>
                  <a:srgbClr val="003366"/>
                </a:solidFill>
                <a:ea typeface="ＭＳ Ｐゴシック" pitchFamily="34" charset="-128"/>
              </a:rPr>
              <a:pPr/>
              <a:t>2</a:t>
            </a:fld>
            <a:endParaRPr lang="es-CL" altLang="es-CL" b="1" smtClean="0">
              <a:solidFill>
                <a:srgbClr val="003366"/>
              </a:solidFill>
              <a:ea typeface="ＭＳ Ｐゴシック" pitchFamily="34" charset="-128"/>
            </a:endParaRPr>
          </a:p>
        </p:txBody>
      </p:sp>
      <p:grpSp>
        <p:nvGrpSpPr>
          <p:cNvPr id="377859" name="Grupo 33"/>
          <p:cNvGrpSpPr>
            <a:grpSpLocks/>
          </p:cNvGrpSpPr>
          <p:nvPr/>
        </p:nvGrpSpPr>
        <p:grpSpPr bwMode="auto">
          <a:xfrm>
            <a:off x="474664" y="1439333"/>
            <a:ext cx="8188325" cy="3938323"/>
            <a:chOff x="474583" y="1476853"/>
            <a:chExt cx="8188509" cy="4726076"/>
          </a:xfrm>
        </p:grpSpPr>
        <p:grpSp>
          <p:nvGrpSpPr>
            <p:cNvPr id="377891" name="Grupo 32"/>
            <p:cNvGrpSpPr>
              <a:grpSpLocks/>
            </p:cNvGrpSpPr>
            <p:nvPr/>
          </p:nvGrpSpPr>
          <p:grpSpPr bwMode="auto">
            <a:xfrm>
              <a:off x="474583" y="1476853"/>
              <a:ext cx="8188509" cy="4726076"/>
              <a:chOff x="545320" y="1444780"/>
              <a:chExt cx="8188515" cy="4726079"/>
            </a:xfrm>
          </p:grpSpPr>
          <p:sp>
            <p:nvSpPr>
              <p:cNvPr id="25" name="Flecha derecha 21"/>
              <p:cNvSpPr/>
              <p:nvPr/>
            </p:nvSpPr>
            <p:spPr>
              <a:xfrm>
                <a:off x="545320" y="5443770"/>
                <a:ext cx="8188515" cy="727089"/>
              </a:xfrm>
              <a:prstGeom prst="rightArrow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dirty="0">
                    <a:solidFill>
                      <a:prstClr val="white"/>
                    </a:solidFill>
                  </a:rPr>
                  <a:t>PROCESO DE FORMACIÓN CONTINUA  -  TOTAL: 34 AÑOS</a:t>
                </a:r>
              </a:p>
            </p:txBody>
          </p:sp>
          <p:sp>
            <p:nvSpPr>
              <p:cNvPr id="26" name="25 CuadroTexto"/>
              <p:cNvSpPr txBox="1"/>
              <p:nvPr/>
            </p:nvSpPr>
            <p:spPr>
              <a:xfrm>
                <a:off x="3334622" y="1875480"/>
                <a:ext cx="2204421" cy="3139382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1600" b="1" dirty="0">
                    <a:solidFill>
                      <a:prstClr val="black"/>
                    </a:solidFill>
                    <a:cs typeface="Arial" charset="0"/>
                  </a:rPr>
                  <a:t>DESEMPEÑO PROFESIONAL COMO ESPECIALISTA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b="1" dirty="0">
                  <a:solidFill>
                    <a:prstClr val="black"/>
                  </a:solidFill>
                  <a:cs typeface="Arial" charset="0"/>
                </a:endParaRPr>
              </a:p>
            </p:txBody>
          </p:sp>
          <p:sp>
            <p:nvSpPr>
              <p:cNvPr id="28" name="Rectangle 26"/>
              <p:cNvSpPr>
                <a:spLocks noChangeArrowheads="1"/>
              </p:cNvSpPr>
              <p:nvPr/>
            </p:nvSpPr>
            <p:spPr bwMode="auto">
              <a:xfrm>
                <a:off x="5675097" y="2670286"/>
                <a:ext cx="335840" cy="922713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vert="vert270"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800" b="1" dirty="0">
                    <a:solidFill>
                      <a:prstClr val="white"/>
                    </a:solidFill>
                  </a:rPr>
                  <a:t>CIEM</a:t>
                </a:r>
              </a:p>
            </p:txBody>
          </p:sp>
          <p:grpSp>
            <p:nvGrpSpPr>
              <p:cNvPr id="377899" name="39 Grupo"/>
              <p:cNvGrpSpPr>
                <a:grpSpLocks/>
              </p:cNvGrpSpPr>
              <p:nvPr/>
            </p:nvGrpSpPr>
            <p:grpSpPr bwMode="auto">
              <a:xfrm>
                <a:off x="5671291" y="1876828"/>
                <a:ext cx="2988480" cy="2694961"/>
                <a:chOff x="5104897" y="1772816"/>
                <a:chExt cx="3040989" cy="2694961"/>
              </a:xfrm>
            </p:grpSpPr>
            <p:sp>
              <p:nvSpPr>
                <p:cNvPr id="66" name="65 Rectángulo"/>
                <p:cNvSpPr/>
                <p:nvPr/>
              </p:nvSpPr>
              <p:spPr bwMode="auto">
                <a:xfrm>
                  <a:off x="5104897" y="1772816"/>
                  <a:ext cx="3040989" cy="403311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105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POST-ESPECIALIZACIÓN – BENEFICIO NECESIDADES INSTITUCIONALES</a:t>
                  </a:r>
                </a:p>
              </p:txBody>
            </p:sp>
            <p:sp>
              <p:nvSpPr>
                <p:cNvPr id="68" name="Rectangle 26"/>
                <p:cNvSpPr>
                  <a:spLocks noChangeArrowheads="1"/>
                </p:cNvSpPr>
                <p:nvPr/>
              </p:nvSpPr>
              <p:spPr bwMode="auto">
                <a:xfrm>
                  <a:off x="6331034" y="2221294"/>
                  <a:ext cx="915447" cy="2246483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prstClr val="white"/>
                      </a:solidFill>
                    </a:rPr>
                    <a:t>M.D.E.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9" name="68 CuadroTexto"/>
                <p:cNvSpPr txBox="1"/>
                <p:nvPr/>
              </p:nvSpPr>
              <p:spPr bwMode="auto">
                <a:xfrm>
                  <a:off x="5104897" y="2221294"/>
                  <a:ext cx="1226137" cy="335745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s-CL"/>
                  </a:defPPr>
                  <a:lvl1pPr algn="ctr" fontAlgn="auto">
                    <a:spcBef>
                      <a:spcPts val="0"/>
                    </a:spcBef>
                    <a:spcAft>
                      <a:spcPts val="0"/>
                    </a:spcAft>
                    <a:defRPr sz="1050" b="1">
                      <a:solidFill>
                        <a:prstClr val="white"/>
                      </a:solidFill>
                      <a:cs typeface="Times New Roman" pitchFamily="18" charset="0"/>
                    </a:defRPr>
                  </a:lvl1pPr>
                </a:lstStyle>
                <a:p>
                  <a:pPr>
                    <a:defRPr/>
                  </a:pPr>
                  <a:r>
                    <a:rPr lang="es-CL" dirty="0"/>
                    <a:t>ACADEMIA DE GUERRA NAVAL</a:t>
                  </a:r>
                </a:p>
              </p:txBody>
            </p:sp>
            <p:sp>
              <p:nvSpPr>
                <p:cNvPr id="70" name="Rectangle 26"/>
                <p:cNvSpPr>
                  <a:spLocks noChangeArrowheads="1"/>
                </p:cNvSpPr>
                <p:nvPr/>
              </p:nvSpPr>
              <p:spPr bwMode="auto">
                <a:xfrm>
                  <a:off x="7255279" y="2221295"/>
                  <a:ext cx="890607" cy="2246482"/>
                </a:xfrm>
                <a:prstGeom prst="rect">
                  <a:avLst/>
                </a:prstGeom>
                <a:solidFill>
                  <a:schemeClr val="accent1">
                    <a:lumMod val="50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10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srgbClr val="FFFFFF"/>
                      </a:solidFill>
                    </a:rPr>
                    <a:t>D.A.D.</a:t>
                  </a:r>
                </a:p>
              </p:txBody>
            </p:sp>
            <p:sp>
              <p:nvSpPr>
                <p:cNvPr id="71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39" y="3991558"/>
                  <a:ext cx="889594" cy="476219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bg1"/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MAGISTER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DIPLOMADO 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7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40" y="2566272"/>
                  <a:ext cx="887580" cy="922714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accent5">
                      <a:lumMod val="20000"/>
                      <a:lumOff val="80000"/>
                    </a:schemeClr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CURSO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ESTADO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MAYOR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</p:grpSp>
          <p:cxnSp>
            <p:nvCxnSpPr>
              <p:cNvPr id="30" name="29 Conector recto de flecha"/>
              <p:cNvCxnSpPr/>
              <p:nvPr/>
            </p:nvCxnSpPr>
            <p:spPr>
              <a:xfrm>
                <a:off x="5539043" y="1749586"/>
                <a:ext cx="3061439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30 Conector recto de flecha"/>
              <p:cNvCxnSpPr/>
              <p:nvPr/>
            </p:nvCxnSpPr>
            <p:spPr>
              <a:xfrm>
                <a:off x="3218732" y="1749586"/>
                <a:ext cx="2320311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7902" name="71 CuadroTexto"/>
              <p:cNvSpPr txBox="1">
                <a:spLocks noChangeArrowheads="1"/>
              </p:cNvSpPr>
              <p:nvPr/>
            </p:nvSpPr>
            <p:spPr bwMode="auto">
              <a:xfrm>
                <a:off x="3635896" y="1444780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>
                    <a:solidFill>
                      <a:srgbClr val="000000"/>
                    </a:solidFill>
                    <a:latin typeface="Calibri" pitchFamily="34" charset="0"/>
                  </a:rPr>
                  <a:t>ETAPA 2</a:t>
                </a:r>
              </a:p>
            </p:txBody>
          </p:sp>
          <p:sp>
            <p:nvSpPr>
              <p:cNvPr id="377903" name="72 CuadroTexto"/>
              <p:cNvSpPr txBox="1">
                <a:spLocks noChangeArrowheads="1"/>
              </p:cNvSpPr>
              <p:nvPr/>
            </p:nvSpPr>
            <p:spPr bwMode="auto">
              <a:xfrm>
                <a:off x="6448400" y="1444780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 dirty="0">
                    <a:solidFill>
                      <a:srgbClr val="000000"/>
                    </a:solidFill>
                    <a:latin typeface="Calibri" pitchFamily="34" charset="0"/>
                  </a:rPr>
                  <a:t>ETAPA 3</a:t>
                </a:r>
              </a:p>
            </p:txBody>
          </p:sp>
          <p:cxnSp>
            <p:nvCxnSpPr>
              <p:cNvPr id="34" name="33 Conector recto de flecha"/>
              <p:cNvCxnSpPr/>
              <p:nvPr/>
            </p:nvCxnSpPr>
            <p:spPr>
              <a:xfrm>
                <a:off x="545320" y="1749586"/>
                <a:ext cx="2722625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7905" name="74 CuadroTexto"/>
              <p:cNvSpPr txBox="1">
                <a:spLocks noChangeArrowheads="1"/>
              </p:cNvSpPr>
              <p:nvPr/>
            </p:nvSpPr>
            <p:spPr bwMode="auto">
              <a:xfrm>
                <a:off x="1331640" y="1462938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>
                    <a:solidFill>
                      <a:srgbClr val="000000"/>
                    </a:solidFill>
                    <a:latin typeface="Calibri" pitchFamily="34" charset="0"/>
                  </a:rPr>
                  <a:t>ETAPA 1</a:t>
                </a:r>
              </a:p>
            </p:txBody>
          </p:sp>
          <p:grpSp>
            <p:nvGrpSpPr>
              <p:cNvPr id="36" name="75 Grupo"/>
              <p:cNvGrpSpPr/>
              <p:nvPr/>
            </p:nvGrpSpPr>
            <p:grpSpPr>
              <a:xfrm>
                <a:off x="545320" y="1876828"/>
                <a:ext cx="2722160" cy="2827993"/>
                <a:chOff x="545320" y="1772816"/>
                <a:chExt cx="2722160" cy="2827993"/>
              </a:xfrm>
              <a:solidFill>
                <a:srgbClr val="376092"/>
              </a:solidFill>
              <a:effectLst/>
            </p:grpSpPr>
            <p:sp>
              <p:nvSpPr>
                <p:cNvPr id="56" name="55 Rectángulo"/>
                <p:cNvSpPr/>
                <p:nvPr/>
              </p:nvSpPr>
              <p:spPr bwMode="auto">
                <a:xfrm>
                  <a:off x="2422293" y="2559966"/>
                  <a:ext cx="845186" cy="259424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  <a:cs typeface="Times New Roman" pitchFamily="18" charset="0"/>
                    </a:rPr>
                    <a:t>ESPECIALIDAD</a:t>
                  </a:r>
                </a:p>
              </p:txBody>
            </p:sp>
            <p:sp>
              <p:nvSpPr>
                <p:cNvPr id="57" name="56 Rectángulo"/>
                <p:cNvSpPr/>
                <p:nvPr/>
              </p:nvSpPr>
              <p:spPr bwMode="auto">
                <a:xfrm>
                  <a:off x="545320" y="1772816"/>
                  <a:ext cx="1004499" cy="693270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 smtClean="0">
                      <a:solidFill>
                        <a:prstClr val="black"/>
                      </a:solidFill>
                      <a:latin typeface="Calibri"/>
                      <a:cs typeface="Times New Roman" pitchFamily="18" charset="0"/>
                    </a:rPr>
                    <a:t>FORMACIÓN MATRIZ</a:t>
                  </a:r>
                </a:p>
              </p:txBody>
            </p:sp>
            <p:sp>
              <p:nvSpPr>
                <p:cNvPr id="58" name="Rectangle 5">
                  <a:hlinkClick r:id="rId2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45320" y="2557039"/>
                  <a:ext cx="995390" cy="2038979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ESCUELA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NAVAL</a:t>
                  </a:r>
                </a:p>
              </p:txBody>
            </p:sp>
            <p:sp>
              <p:nvSpPr>
                <p:cNvPr id="59" name="Text Box 31"/>
                <p:cNvSpPr txBox="1">
                  <a:spLocks noChangeArrowheads="1"/>
                </p:cNvSpPr>
                <p:nvPr/>
              </p:nvSpPr>
              <p:spPr bwMode="auto">
                <a:xfrm>
                  <a:off x="1581056" y="1772816"/>
                  <a:ext cx="1686424" cy="684620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75000">
                      <a:schemeClr val="accent1">
                        <a:lumMod val="75000"/>
                      </a:schemeClr>
                    </a:gs>
                  </a:gsLst>
                  <a:lin ang="0" scaled="0"/>
                </a:gra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2"/>
                </a:lnRef>
                <a:fillRef idx="3">
                  <a:schemeClr val="accent2"/>
                </a:fillRef>
                <a:effectRef idx="3">
                  <a:schemeClr val="accent2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ESPECIALIZACIÓN</a:t>
                  </a:r>
                </a:p>
              </p:txBody>
            </p:sp>
            <p:sp>
              <p:nvSpPr>
                <p:cNvPr id="60" name="59 Rectángulo"/>
                <p:cNvSpPr/>
                <p:nvPr/>
              </p:nvSpPr>
              <p:spPr bwMode="auto">
                <a:xfrm>
                  <a:off x="1581055" y="2557040"/>
                  <a:ext cx="908666" cy="235266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prstClr val="black"/>
                      </a:solidFill>
                      <a:cs typeface="Times New Roman" pitchFamily="18" charset="0"/>
                    </a:rPr>
                    <a:t>PRÁCTICA PROFESIONAL</a:t>
                  </a:r>
                </a:p>
              </p:txBody>
            </p:sp>
            <p:sp>
              <p:nvSpPr>
                <p:cNvPr id="61" name="Rectangle 26">
                  <a:hlinkClick r:id="rId3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89720" y="2792305"/>
                  <a:ext cx="777759" cy="1804279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900" b="1" dirty="0">
                      <a:solidFill>
                        <a:srgbClr val="FFFFFF"/>
                      </a:solidFill>
                    </a:rPr>
                    <a:t>A.P.N.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(1 A 3 AÑOS)</a:t>
                  </a:r>
                </a:p>
              </p:txBody>
            </p:sp>
            <p:sp>
              <p:nvSpPr>
                <p:cNvPr id="62" name="Rectangle 30"/>
                <p:cNvSpPr>
                  <a:spLocks noChangeArrowheads="1"/>
                </p:cNvSpPr>
                <p:nvPr/>
              </p:nvSpPr>
              <p:spPr bwMode="auto">
                <a:xfrm>
                  <a:off x="2023064" y="2792306"/>
                  <a:ext cx="466656" cy="1808503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BUQUE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TIERRA</a:t>
                  </a:r>
                </a:p>
              </p:txBody>
            </p:sp>
            <p:grpSp>
              <p:nvGrpSpPr>
                <p:cNvPr id="63" name="32 Grupo"/>
                <p:cNvGrpSpPr>
                  <a:grpSpLocks/>
                </p:cNvGrpSpPr>
                <p:nvPr/>
              </p:nvGrpSpPr>
              <p:grpSpPr bwMode="auto">
                <a:xfrm>
                  <a:off x="1581056" y="2791603"/>
                  <a:ext cx="470974" cy="1809206"/>
                  <a:chOff x="1948961" y="2219698"/>
                  <a:chExt cx="891750" cy="1514837"/>
                </a:xfrm>
                <a:grpFill/>
              </p:grpSpPr>
              <p:sp>
                <p:nvSpPr>
                  <p:cNvPr id="64" name="Rectangle 27"/>
                  <p:cNvSpPr>
                    <a:spLocks noChangeArrowheads="1"/>
                  </p:cNvSpPr>
                  <p:nvPr/>
                </p:nvSpPr>
                <p:spPr bwMode="auto">
                  <a:xfrm>
                    <a:off x="1949120" y="2219698"/>
                    <a:ext cx="891426" cy="756000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lIns="36000" rIns="36000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  </a:t>
                    </a: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B.E. “E”</a:t>
                    </a:r>
                  </a:p>
                </p:txBody>
              </p:sp>
              <p:sp>
                <p:nvSpPr>
                  <p:cNvPr id="65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1948961" y="2974998"/>
                    <a:ext cx="891750" cy="759537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A.P.N.</a:t>
                    </a:r>
                  </a:p>
                </p:txBody>
              </p:sp>
            </p:grpSp>
          </p:grpSp>
          <p:pic>
            <p:nvPicPr>
              <p:cNvPr id="291882" name="Picture 6" descr="http://rugbyarrv.cl/wp-content/uploads/Escuela_naval_arturo_prat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9628" y="2932120"/>
                <a:ext cx="496721" cy="574540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 w="6350" cap="rnd">
                <a:solidFill>
                  <a:schemeClr val="bg1"/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  <a:extLst/>
            </p:spPr>
          </p:pic>
          <p:sp>
            <p:nvSpPr>
              <p:cNvPr id="377908" name="CuadroTexto 17"/>
              <p:cNvSpPr txBox="1">
                <a:spLocks noChangeArrowheads="1"/>
              </p:cNvSpPr>
              <p:nvPr/>
            </p:nvSpPr>
            <p:spPr bwMode="auto">
              <a:xfrm>
                <a:off x="662497" y="4864577"/>
                <a:ext cx="851436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Cadete Naval (4años)</a:t>
                </a:r>
              </a:p>
            </p:txBody>
          </p:sp>
          <p:sp>
            <p:nvSpPr>
              <p:cNvPr id="377909" name="CuadroTexto 76"/>
              <p:cNvSpPr txBox="1">
                <a:spLocks noChangeArrowheads="1"/>
              </p:cNvSpPr>
              <p:nvPr/>
            </p:nvSpPr>
            <p:spPr bwMode="auto">
              <a:xfrm>
                <a:off x="1355430" y="4899569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GAMA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(1 año)</a:t>
                </a:r>
              </a:p>
            </p:txBody>
          </p:sp>
          <p:sp>
            <p:nvSpPr>
              <p:cNvPr id="377910" name="CuadroTexto 77"/>
              <p:cNvSpPr txBox="1">
                <a:spLocks noChangeArrowheads="1"/>
              </p:cNvSpPr>
              <p:nvPr/>
            </p:nvSpPr>
            <p:spPr bwMode="auto">
              <a:xfrm>
                <a:off x="1970136" y="4900127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ST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(3 años)</a:t>
                </a:r>
              </a:p>
            </p:txBody>
          </p:sp>
          <p:sp>
            <p:nvSpPr>
              <p:cNvPr id="377911" name="CuadroTexto 78"/>
              <p:cNvSpPr txBox="1">
                <a:spLocks noChangeArrowheads="1"/>
              </p:cNvSpPr>
              <p:nvPr/>
            </p:nvSpPr>
            <p:spPr bwMode="auto">
              <a:xfrm>
                <a:off x="2865348" y="4899569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Teniente 2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2" name="CuadroTexto 84"/>
              <p:cNvSpPr txBox="1">
                <a:spLocks noChangeArrowheads="1"/>
              </p:cNvSpPr>
              <p:nvPr/>
            </p:nvSpPr>
            <p:spPr bwMode="auto">
              <a:xfrm>
                <a:off x="4235016" y="4869535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Teniente 1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(6 años)</a:t>
                </a:r>
              </a:p>
            </p:txBody>
          </p:sp>
          <p:sp>
            <p:nvSpPr>
              <p:cNvPr id="377913" name="CuadroTexto 85"/>
              <p:cNvSpPr txBox="1">
                <a:spLocks noChangeArrowheads="1"/>
              </p:cNvSpPr>
              <p:nvPr/>
            </p:nvSpPr>
            <p:spPr bwMode="auto">
              <a:xfrm>
                <a:off x="5771455" y="4796525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Corbeta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4" name="CuadroTexto 86"/>
              <p:cNvSpPr txBox="1">
                <a:spLocks noChangeArrowheads="1"/>
              </p:cNvSpPr>
              <p:nvPr/>
            </p:nvSpPr>
            <p:spPr bwMode="auto">
              <a:xfrm>
                <a:off x="6814525" y="4828890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Fragata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5" name="CuadroTexto 87"/>
              <p:cNvSpPr txBox="1">
                <a:spLocks noChangeArrowheads="1"/>
              </p:cNvSpPr>
              <p:nvPr/>
            </p:nvSpPr>
            <p:spPr bwMode="auto">
              <a:xfrm>
                <a:off x="7718753" y="4820769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Navío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cxnSp>
            <p:nvCxnSpPr>
              <p:cNvPr id="47" name="Conector recto 30"/>
              <p:cNvCxnSpPr/>
              <p:nvPr/>
            </p:nvCxnSpPr>
            <p:spPr>
              <a:xfrm>
                <a:off x="54532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Conector recto 88"/>
              <p:cNvCxnSpPr/>
              <p:nvPr/>
            </p:nvCxnSpPr>
            <p:spPr>
              <a:xfrm>
                <a:off x="1535943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Conector recto 89"/>
              <p:cNvCxnSpPr/>
              <p:nvPr/>
            </p:nvCxnSpPr>
            <p:spPr>
              <a:xfrm>
                <a:off x="2042367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Conector recto 90"/>
              <p:cNvCxnSpPr/>
              <p:nvPr/>
            </p:nvCxnSpPr>
            <p:spPr>
              <a:xfrm>
                <a:off x="2756758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Conector recto 91"/>
              <p:cNvCxnSpPr/>
              <p:nvPr/>
            </p:nvCxnSpPr>
            <p:spPr>
              <a:xfrm>
                <a:off x="3933124" y="4697631"/>
                <a:ext cx="0" cy="893779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Conector recto 92"/>
              <p:cNvCxnSpPr/>
              <p:nvPr/>
            </p:nvCxnSpPr>
            <p:spPr>
              <a:xfrm>
                <a:off x="5592099" y="47262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Conector recto 93"/>
              <p:cNvCxnSpPr/>
              <p:nvPr/>
            </p:nvCxnSpPr>
            <p:spPr>
              <a:xfrm>
                <a:off x="6866892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94"/>
              <p:cNvCxnSpPr/>
              <p:nvPr/>
            </p:nvCxnSpPr>
            <p:spPr>
              <a:xfrm>
                <a:off x="777655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Conector recto 95"/>
              <p:cNvCxnSpPr/>
              <p:nvPr/>
            </p:nvCxnSpPr>
            <p:spPr>
              <a:xfrm>
                <a:off x="8659220" y="4726206"/>
                <a:ext cx="0" cy="1006494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91865" name="Picture 8" descr="https://fbcdn-profile-a.akamaihd.net/hprofile-ak-xaf1/v/t1.0-1/p160x160/306137_351919668204232_1348516417_n.jpg?oh=fe5143deacc2c1815cc9639d3cf898cf&amp;oe=55EBBEB4&amp;__gda__=1441896121_1ad95a41745320b92fea8fb328a24f3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0644" y="2931483"/>
              <a:ext cx="501058" cy="50105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6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6247" y="3876205"/>
              <a:ext cx="370785" cy="54381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7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4166" y="3187816"/>
              <a:ext cx="440889" cy="646637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</p:grpSp>
      <p:sp>
        <p:nvSpPr>
          <p:cNvPr id="72" name="Rectangle 26"/>
          <p:cNvSpPr>
            <a:spLocks noChangeArrowheads="1"/>
          </p:cNvSpPr>
          <p:nvPr/>
        </p:nvSpPr>
        <p:spPr bwMode="auto">
          <a:xfrm>
            <a:off x="5931240" y="3229481"/>
            <a:ext cx="873013" cy="41880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CURSO DE GESTIÓN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 Y CONDUCCIÓN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MARÍTIMA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</p:txBody>
      </p:sp>
      <p:sp>
        <p:nvSpPr>
          <p:cNvPr id="93" name="92 Rectángulo"/>
          <p:cNvSpPr/>
          <p:nvPr/>
        </p:nvSpPr>
        <p:spPr>
          <a:xfrm>
            <a:off x="3056675" y="852618"/>
            <a:ext cx="3024302" cy="33582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lvl="1" algn="ctr">
              <a:defRPr/>
            </a:pPr>
            <a:r>
              <a:rPr lang="es-ES" b="1" kern="0" dirty="0">
                <a:solidFill>
                  <a:prstClr val="white">
                    <a:lumMod val="85000"/>
                  </a:prstClr>
                </a:solidFill>
                <a:cs typeface="Arial" charset="0"/>
              </a:rPr>
              <a:t>CARRERA DE OFICIALES</a:t>
            </a:r>
          </a:p>
        </p:txBody>
      </p:sp>
      <p:sp>
        <p:nvSpPr>
          <p:cNvPr id="80" name="Rectangle 26"/>
          <p:cNvSpPr>
            <a:spLocks noChangeArrowheads="1"/>
          </p:cNvSpPr>
          <p:nvPr/>
        </p:nvSpPr>
        <p:spPr bwMode="auto">
          <a:xfrm>
            <a:off x="6805452" y="4045124"/>
            <a:ext cx="899619" cy="15014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tIns="36000" bIns="36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prstClr val="white"/>
                </a:solidFill>
              </a:rPr>
              <a:t>1 año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</p:txBody>
      </p:sp>
      <p:sp>
        <p:nvSpPr>
          <p:cNvPr id="81" name="Rectangle 26"/>
          <p:cNvSpPr>
            <a:spLocks noChangeArrowheads="1"/>
          </p:cNvSpPr>
          <p:nvPr/>
        </p:nvSpPr>
        <p:spPr bwMode="auto">
          <a:xfrm>
            <a:off x="5604322" y="4045122"/>
            <a:ext cx="326917" cy="1475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2" name="Rectangle 26"/>
          <p:cNvSpPr>
            <a:spLocks noChangeArrowheads="1"/>
          </p:cNvSpPr>
          <p:nvPr/>
        </p:nvSpPr>
        <p:spPr bwMode="auto">
          <a:xfrm>
            <a:off x="5931240" y="4045124"/>
            <a:ext cx="874213" cy="1501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 cmpd="sng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9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3" name="Rectangle 26"/>
          <p:cNvSpPr>
            <a:spLocks noChangeArrowheads="1"/>
          </p:cNvSpPr>
          <p:nvPr/>
        </p:nvSpPr>
        <p:spPr bwMode="auto">
          <a:xfrm>
            <a:off x="7714530" y="4045124"/>
            <a:ext cx="875209" cy="15014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srgbClr val="FFFFFF"/>
                </a:solidFill>
              </a:rPr>
              <a:t>1 año</a:t>
            </a:r>
          </a:p>
        </p:txBody>
      </p:sp>
      <p:sp>
        <p:nvSpPr>
          <p:cNvPr id="85" name="Rectangle 26"/>
          <p:cNvSpPr>
            <a:spLocks noChangeArrowheads="1"/>
          </p:cNvSpPr>
          <p:nvPr/>
        </p:nvSpPr>
        <p:spPr bwMode="auto">
          <a:xfrm>
            <a:off x="5652121" y="3263825"/>
            <a:ext cx="167917" cy="76891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270"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CINFO</a:t>
            </a:r>
          </a:p>
        </p:txBody>
      </p:sp>
      <p:sp>
        <p:nvSpPr>
          <p:cNvPr id="73" name="72 Flecha derecha">
            <a:hlinkClick r:id="rId8" action="ppaction://hlinksldjump"/>
          </p:cNvPr>
          <p:cNvSpPr/>
          <p:nvPr/>
        </p:nvSpPr>
        <p:spPr>
          <a:xfrm>
            <a:off x="7429520" y="1428740"/>
            <a:ext cx="357190" cy="2252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4" name="73 Flecha derecha">
            <a:hlinkClick r:id="rId2" action="ppaction://hlinksldjump"/>
          </p:cNvPr>
          <p:cNvSpPr/>
          <p:nvPr/>
        </p:nvSpPr>
        <p:spPr>
          <a:xfrm>
            <a:off x="1214414" y="3988601"/>
            <a:ext cx="142876" cy="10620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75" name="Grupo 36"/>
          <p:cNvGrpSpPr/>
          <p:nvPr/>
        </p:nvGrpSpPr>
        <p:grpSpPr>
          <a:xfrm>
            <a:off x="0" y="-38220"/>
            <a:ext cx="9144000" cy="504409"/>
            <a:chOff x="0" y="-45865"/>
            <a:chExt cx="9144000" cy="605291"/>
          </a:xfrm>
        </p:grpSpPr>
        <p:sp>
          <p:nvSpPr>
            <p:cNvPr id="76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77" name="Picture 4" descr="l_armada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9148605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56 Rectángulo"/>
          <p:cNvSpPr/>
          <p:nvPr/>
        </p:nvSpPr>
        <p:spPr bwMode="auto">
          <a:xfrm>
            <a:off x="5619750" y="3319199"/>
            <a:ext cx="3244850" cy="66145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400" b="1" dirty="0">
                <a:solidFill>
                  <a:prstClr val="white"/>
                </a:solidFill>
              </a:rPr>
              <a:t>POST-ESPECIALIZACIÓN</a:t>
            </a:r>
          </a:p>
        </p:txBody>
      </p:sp>
      <p:sp>
        <p:nvSpPr>
          <p:cNvPr id="58" name="Rectangle 26"/>
          <p:cNvSpPr>
            <a:spLocks noChangeArrowheads="1"/>
          </p:cNvSpPr>
          <p:nvPr/>
        </p:nvSpPr>
        <p:spPr bwMode="auto">
          <a:xfrm>
            <a:off x="2937174" y="4003475"/>
            <a:ext cx="2420645" cy="11342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s-CL" sz="1400" b="1" dirty="0">
              <a:solidFill>
                <a:prstClr val="black"/>
              </a:solidFill>
            </a:endParaRPr>
          </a:p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CURSOS INSTITUCIONALES.</a:t>
            </a:r>
          </a:p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CURSOS OPERATIVOS.</a:t>
            </a:r>
          </a:p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CURSOS EXTRA </a:t>
            </a:r>
            <a:r>
              <a:rPr lang="es-CL" sz="1400" b="1" dirty="0" smtClean="0">
                <a:solidFill>
                  <a:prstClr val="black"/>
                </a:solidFill>
              </a:rPr>
              <a:t>INST.</a:t>
            </a:r>
          </a:p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 smtClean="0">
                <a:solidFill>
                  <a:prstClr val="black"/>
                </a:solidFill>
              </a:rPr>
              <a:t>PROGRAMA </a:t>
            </a:r>
            <a:r>
              <a:rPr lang="es-CL" sz="1400" b="1" dirty="0">
                <a:solidFill>
                  <a:prstClr val="black"/>
                </a:solidFill>
              </a:rPr>
              <a:t>EDUCATIVO </a:t>
            </a:r>
          </a:p>
          <a:p>
            <a:pPr marL="8413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400" b="1" dirty="0">
                <a:solidFill>
                  <a:prstClr val="black"/>
                </a:solidFill>
              </a:rPr>
              <a:t>    INTEGRAL   P.E.I.</a:t>
            </a:r>
          </a:p>
        </p:txBody>
      </p:sp>
      <p:sp>
        <p:nvSpPr>
          <p:cNvPr id="59" name="Text Box 31"/>
          <p:cNvSpPr txBox="1">
            <a:spLocks noChangeArrowheads="1"/>
          </p:cNvSpPr>
          <p:nvPr/>
        </p:nvSpPr>
        <p:spPr bwMode="auto">
          <a:xfrm>
            <a:off x="2925764" y="3323167"/>
            <a:ext cx="2420937" cy="65749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CL"/>
            </a:defPPr>
            <a:lvl1pPr algn="ctr">
              <a:defRPr sz="2800" b="1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400" dirty="0">
                <a:solidFill>
                  <a:prstClr val="white"/>
                </a:solidFill>
              </a:rPr>
              <a:t>DESEMPEÑO </a:t>
            </a:r>
            <a:r>
              <a:rPr lang="es-CL" sz="1400" dirty="0" smtClean="0">
                <a:solidFill>
                  <a:prstClr val="white"/>
                </a:solidFill>
              </a:rPr>
              <a:t>PROFESIONAL COMO ESPECIALISTA</a:t>
            </a:r>
            <a:endParaRPr lang="es-CL" sz="1400" dirty="0">
              <a:solidFill>
                <a:prstClr val="white"/>
              </a:solidFill>
            </a:endParaRPr>
          </a:p>
        </p:txBody>
      </p:sp>
      <p:cxnSp>
        <p:nvCxnSpPr>
          <p:cNvPr id="60" name="59 Conector recto de flecha"/>
          <p:cNvCxnSpPr/>
          <p:nvPr/>
        </p:nvCxnSpPr>
        <p:spPr>
          <a:xfrm>
            <a:off x="5619750" y="3200136"/>
            <a:ext cx="3244850" cy="0"/>
          </a:xfrm>
          <a:prstGeom prst="straightConnector1">
            <a:avLst/>
          </a:prstGeom>
          <a:ln w="28575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60 Conector recto de flecha"/>
          <p:cNvCxnSpPr/>
          <p:nvPr/>
        </p:nvCxnSpPr>
        <p:spPr>
          <a:xfrm>
            <a:off x="2932113" y="3200136"/>
            <a:ext cx="2432050" cy="0"/>
          </a:xfrm>
          <a:prstGeom prst="straightConnector1">
            <a:avLst/>
          </a:prstGeom>
          <a:ln w="28575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61 Llamada de flecha hacia abajo"/>
          <p:cNvSpPr/>
          <p:nvPr/>
        </p:nvSpPr>
        <p:spPr>
          <a:xfrm>
            <a:off x="2843214" y="1722438"/>
            <a:ext cx="2592387" cy="1650206"/>
          </a:xfrm>
          <a:prstGeom prst="downArrowCallout">
            <a:avLst/>
          </a:prstGeom>
          <a:solidFill>
            <a:schemeClr val="accent2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Mejorar las competencias  profesionales, formación </a:t>
            </a:r>
            <a:r>
              <a:rPr lang="es-CL" sz="1600" b="1" dirty="0" err="1">
                <a:solidFill>
                  <a:prstClr val="white"/>
                </a:solidFill>
                <a:cs typeface="Arial" charset="0"/>
              </a:rPr>
              <a:t>valórica</a:t>
            </a: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 y cultural.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1600" b="1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3" name="62 Llamada de flecha hacia abajo"/>
          <p:cNvSpPr/>
          <p:nvPr/>
        </p:nvSpPr>
        <p:spPr>
          <a:xfrm>
            <a:off x="5741988" y="1722438"/>
            <a:ext cx="3122612" cy="1650206"/>
          </a:xfrm>
          <a:prstGeom prst="downArrowCallout">
            <a:avLst/>
          </a:prstGeom>
          <a:solidFill>
            <a:schemeClr val="accent2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Incrementar </a:t>
            </a:r>
            <a:r>
              <a:rPr lang="x-none" sz="1600" b="1" dirty="0">
                <a:solidFill>
                  <a:prstClr val="white"/>
                </a:solidFill>
                <a:cs typeface="Arial" charset="0"/>
              </a:rPr>
              <a:t>las competencias profesionales</a:t>
            </a: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 </a:t>
            </a:r>
            <a:r>
              <a:rPr lang="x-none" sz="1600" b="1" dirty="0">
                <a:solidFill>
                  <a:prstClr val="white"/>
                </a:solidFill>
                <a:cs typeface="Arial" charset="0"/>
              </a:rPr>
              <a:t>incorporando aspectos de </a:t>
            </a: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G</a:t>
            </a:r>
            <a:r>
              <a:rPr lang="x-none" sz="1600" b="1" dirty="0">
                <a:solidFill>
                  <a:prstClr val="white"/>
                </a:solidFill>
                <a:cs typeface="Arial" charset="0"/>
              </a:rPr>
              <a:t>estión </a:t>
            </a: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E</a:t>
            </a:r>
            <a:r>
              <a:rPr lang="x-none" sz="1600" b="1">
                <a:solidFill>
                  <a:prstClr val="white"/>
                </a:solidFill>
                <a:cs typeface="Arial" charset="0"/>
              </a:rPr>
              <a:t>stratégica</a:t>
            </a: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MX" sz="1600" b="1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378891" name="63 CuadroTexto"/>
          <p:cNvSpPr txBox="1">
            <a:spLocks noChangeArrowheads="1"/>
          </p:cNvSpPr>
          <p:nvPr/>
        </p:nvSpPr>
        <p:spPr bwMode="auto">
          <a:xfrm>
            <a:off x="3297993" y="1148044"/>
            <a:ext cx="112540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1600" b="1" dirty="0">
                <a:solidFill>
                  <a:srgbClr val="000000"/>
                </a:solidFill>
                <a:latin typeface="Calibri" pitchFamily="34" charset="0"/>
              </a:rPr>
              <a:t>ETAPA 2</a:t>
            </a:r>
          </a:p>
        </p:txBody>
      </p:sp>
      <p:sp>
        <p:nvSpPr>
          <p:cNvPr id="378892" name="64 CuadroTexto"/>
          <p:cNvSpPr txBox="1">
            <a:spLocks noChangeArrowheads="1"/>
          </p:cNvSpPr>
          <p:nvPr/>
        </p:nvSpPr>
        <p:spPr bwMode="auto">
          <a:xfrm>
            <a:off x="6372200" y="1155076"/>
            <a:ext cx="136815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1600" b="1" dirty="0">
                <a:solidFill>
                  <a:srgbClr val="000000"/>
                </a:solidFill>
                <a:latin typeface="Calibri" pitchFamily="34" charset="0"/>
              </a:rPr>
              <a:t>ETAPA 3</a:t>
            </a:r>
          </a:p>
        </p:txBody>
      </p:sp>
      <p:sp>
        <p:nvSpPr>
          <p:cNvPr id="66" name="Rectangle 26"/>
          <p:cNvSpPr>
            <a:spLocks noChangeArrowheads="1"/>
          </p:cNvSpPr>
          <p:nvPr/>
        </p:nvSpPr>
        <p:spPr bwMode="auto">
          <a:xfrm>
            <a:off x="5619162" y="3997627"/>
            <a:ext cx="3245470" cy="11401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CURSO DE ESTADO MAYOR.</a:t>
            </a:r>
          </a:p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MAGISTER/ DIPLOMADOS.</a:t>
            </a:r>
          </a:p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OTRAS “CAPACITACIONES”.</a:t>
            </a:r>
          </a:p>
        </p:txBody>
      </p:sp>
      <p:sp>
        <p:nvSpPr>
          <p:cNvPr id="112" name="Rectangle 26"/>
          <p:cNvSpPr>
            <a:spLocks noChangeArrowheads="1"/>
          </p:cNvSpPr>
          <p:nvPr/>
        </p:nvSpPr>
        <p:spPr bwMode="auto">
          <a:xfrm>
            <a:off x="251521" y="4003475"/>
            <a:ext cx="2420645" cy="11342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ESCUELA NAVAL.</a:t>
            </a:r>
          </a:p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CURSO DE ESPECIALIDAD</a:t>
            </a:r>
          </a:p>
        </p:txBody>
      </p:sp>
      <p:sp>
        <p:nvSpPr>
          <p:cNvPr id="113" name="Text Box 31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250825" y="3323167"/>
            <a:ext cx="2420938" cy="65749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CL"/>
            </a:defPPr>
            <a:lvl1pPr algn="ctr">
              <a:defRPr sz="2800" b="1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400" dirty="0" smtClean="0">
                <a:solidFill>
                  <a:prstClr val="white"/>
                </a:solidFill>
              </a:rPr>
              <a:t>FORMACIÓN MATRIZ Y ESPECIALIZACIÓN</a:t>
            </a:r>
            <a:endParaRPr lang="es-CL" sz="1400" dirty="0">
              <a:solidFill>
                <a:prstClr val="white"/>
              </a:solidFill>
            </a:endParaRPr>
          </a:p>
        </p:txBody>
      </p:sp>
      <p:cxnSp>
        <p:nvCxnSpPr>
          <p:cNvPr id="114" name="113 Conector recto de flecha"/>
          <p:cNvCxnSpPr/>
          <p:nvPr/>
        </p:nvCxnSpPr>
        <p:spPr>
          <a:xfrm>
            <a:off x="257175" y="3200136"/>
            <a:ext cx="2432050" cy="0"/>
          </a:xfrm>
          <a:prstGeom prst="straightConnector1">
            <a:avLst/>
          </a:prstGeom>
          <a:ln w="28575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114 Llamada de flecha hacia abajo"/>
          <p:cNvSpPr/>
          <p:nvPr/>
        </p:nvSpPr>
        <p:spPr>
          <a:xfrm>
            <a:off x="250825" y="1722438"/>
            <a:ext cx="2376488" cy="1650206"/>
          </a:xfrm>
          <a:prstGeom prst="downArrowCallout">
            <a:avLst/>
          </a:prstGeom>
          <a:solidFill>
            <a:schemeClr val="accent2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Otorgar formación matriz y de especialización profesional.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1600" b="1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378902" name="115 CuadroTexto"/>
          <p:cNvSpPr txBox="1">
            <a:spLocks noChangeArrowheads="1"/>
          </p:cNvSpPr>
          <p:nvPr/>
        </p:nvSpPr>
        <p:spPr bwMode="auto">
          <a:xfrm>
            <a:off x="849226" y="1148044"/>
            <a:ext cx="122413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1600" b="1" dirty="0">
                <a:solidFill>
                  <a:srgbClr val="000000"/>
                </a:solidFill>
                <a:latin typeface="Calibri" pitchFamily="34" charset="0"/>
              </a:rPr>
              <a:t>ETAPA 1</a:t>
            </a:r>
          </a:p>
        </p:txBody>
      </p:sp>
      <p:sp>
        <p:nvSpPr>
          <p:cNvPr id="43" name="42 Rectángulo"/>
          <p:cNvSpPr/>
          <p:nvPr/>
        </p:nvSpPr>
        <p:spPr>
          <a:xfrm>
            <a:off x="467544" y="29304"/>
            <a:ext cx="8533611" cy="45193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lvl="1" algn="ctr">
              <a:defRPr/>
            </a:pPr>
            <a:r>
              <a:rPr lang="es-ES" b="1" kern="0" dirty="0">
                <a:solidFill>
                  <a:schemeClr val="bg1"/>
                </a:solidFill>
                <a:cs typeface="Arial" charset="0"/>
              </a:rPr>
              <a:t>CARRERA DE OFICIALES</a:t>
            </a:r>
          </a:p>
        </p:txBody>
      </p:sp>
      <p:sp>
        <p:nvSpPr>
          <p:cNvPr id="378912" name="7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6961188" y="5505980"/>
            <a:ext cx="2133600" cy="30427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CA6ACEC-2314-41E4-8AC7-7066057C42EA}" type="slidenum">
              <a:rPr lang="es-CL" altLang="es-CL" b="1" smtClean="0">
                <a:solidFill>
                  <a:srgbClr val="003366"/>
                </a:solidFill>
                <a:ea typeface="ＭＳ Ｐゴシック" pitchFamily="34" charset="-128"/>
              </a:rPr>
              <a:pPr/>
              <a:t>3</a:t>
            </a:fld>
            <a:endParaRPr lang="es-CL" altLang="es-CL" b="1" smtClean="0">
              <a:solidFill>
                <a:srgbClr val="003366"/>
              </a:solidFill>
              <a:ea typeface="ＭＳ Ｐゴシック" pitchFamily="34" charset="-128"/>
            </a:endParaRPr>
          </a:p>
        </p:txBody>
      </p:sp>
      <p:sp>
        <p:nvSpPr>
          <p:cNvPr id="20" name="19 Flecha derecha">
            <a:hlinkClick r:id="rId3" action="ppaction://hlinksldjump"/>
          </p:cNvPr>
          <p:cNvSpPr/>
          <p:nvPr/>
        </p:nvSpPr>
        <p:spPr>
          <a:xfrm rot="10800000">
            <a:off x="8501090" y="5119703"/>
            <a:ext cx="500066" cy="2847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831058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7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6961188" y="5505980"/>
            <a:ext cx="2133600" cy="30427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19202F0-C30A-4FE0-BA55-EFCCFD4FF523}" type="slidenum">
              <a:rPr lang="es-CL" altLang="es-CL" b="1" smtClean="0">
                <a:solidFill>
                  <a:srgbClr val="003366"/>
                </a:solidFill>
                <a:ea typeface="ＭＳ Ｐゴシック" pitchFamily="34" charset="-128"/>
              </a:rPr>
              <a:pPr/>
              <a:t>4</a:t>
            </a:fld>
            <a:endParaRPr lang="es-CL" altLang="es-CL" b="1" smtClean="0">
              <a:solidFill>
                <a:srgbClr val="003366"/>
              </a:solidFill>
              <a:ea typeface="ＭＳ Ｐゴシック" pitchFamily="34" charset="-128"/>
            </a:endParaRPr>
          </a:p>
        </p:txBody>
      </p:sp>
      <p:grpSp>
        <p:nvGrpSpPr>
          <p:cNvPr id="377859" name="Grupo 33"/>
          <p:cNvGrpSpPr>
            <a:grpSpLocks/>
          </p:cNvGrpSpPr>
          <p:nvPr/>
        </p:nvGrpSpPr>
        <p:grpSpPr bwMode="auto">
          <a:xfrm>
            <a:off x="474664" y="1439333"/>
            <a:ext cx="8188325" cy="3938323"/>
            <a:chOff x="474583" y="1476853"/>
            <a:chExt cx="8188509" cy="4726076"/>
          </a:xfrm>
        </p:grpSpPr>
        <p:grpSp>
          <p:nvGrpSpPr>
            <p:cNvPr id="377891" name="Grupo 32"/>
            <p:cNvGrpSpPr>
              <a:grpSpLocks/>
            </p:cNvGrpSpPr>
            <p:nvPr/>
          </p:nvGrpSpPr>
          <p:grpSpPr bwMode="auto">
            <a:xfrm>
              <a:off x="474583" y="1476853"/>
              <a:ext cx="8188509" cy="4726076"/>
              <a:chOff x="545320" y="1444780"/>
              <a:chExt cx="8188515" cy="4726079"/>
            </a:xfrm>
          </p:grpSpPr>
          <p:sp>
            <p:nvSpPr>
              <p:cNvPr id="25" name="Flecha derecha 21"/>
              <p:cNvSpPr/>
              <p:nvPr/>
            </p:nvSpPr>
            <p:spPr>
              <a:xfrm>
                <a:off x="545320" y="5443770"/>
                <a:ext cx="8188515" cy="727089"/>
              </a:xfrm>
              <a:prstGeom prst="rightArrow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dirty="0">
                    <a:solidFill>
                      <a:prstClr val="white"/>
                    </a:solidFill>
                  </a:rPr>
                  <a:t>PROCESO DE FORMACIÓN CONTINUA  -  TOTAL: 34 AÑOS</a:t>
                </a:r>
              </a:p>
            </p:txBody>
          </p:sp>
          <p:sp>
            <p:nvSpPr>
              <p:cNvPr id="26" name="25 CuadroTexto"/>
              <p:cNvSpPr txBox="1"/>
              <p:nvPr/>
            </p:nvSpPr>
            <p:spPr>
              <a:xfrm>
                <a:off x="3334622" y="1875480"/>
                <a:ext cx="2204421" cy="3139382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1600" b="1" dirty="0">
                    <a:solidFill>
                      <a:prstClr val="black"/>
                    </a:solidFill>
                    <a:cs typeface="Arial" charset="0"/>
                  </a:rPr>
                  <a:t>DESEMPEÑO PROFESIONAL COMO ESPECIALISTA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b="1" dirty="0">
                  <a:solidFill>
                    <a:prstClr val="black"/>
                  </a:solidFill>
                  <a:cs typeface="Arial" charset="0"/>
                </a:endParaRPr>
              </a:p>
            </p:txBody>
          </p:sp>
          <p:sp>
            <p:nvSpPr>
              <p:cNvPr id="28" name="Rectangle 26"/>
              <p:cNvSpPr>
                <a:spLocks noChangeArrowheads="1"/>
              </p:cNvSpPr>
              <p:nvPr/>
            </p:nvSpPr>
            <p:spPr bwMode="auto">
              <a:xfrm>
                <a:off x="5675097" y="2670286"/>
                <a:ext cx="335840" cy="922713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vert="vert270"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800" b="1" dirty="0">
                    <a:solidFill>
                      <a:prstClr val="white"/>
                    </a:solidFill>
                  </a:rPr>
                  <a:t>CIEM</a:t>
                </a:r>
              </a:p>
            </p:txBody>
          </p:sp>
          <p:grpSp>
            <p:nvGrpSpPr>
              <p:cNvPr id="377899" name="39 Grupo"/>
              <p:cNvGrpSpPr>
                <a:grpSpLocks/>
              </p:cNvGrpSpPr>
              <p:nvPr/>
            </p:nvGrpSpPr>
            <p:grpSpPr bwMode="auto">
              <a:xfrm>
                <a:off x="5671291" y="1876828"/>
                <a:ext cx="2988480" cy="2694961"/>
                <a:chOff x="5104897" y="1772816"/>
                <a:chExt cx="3040989" cy="2694961"/>
              </a:xfrm>
            </p:grpSpPr>
            <p:sp>
              <p:nvSpPr>
                <p:cNvPr id="66" name="65 Rectángulo"/>
                <p:cNvSpPr/>
                <p:nvPr/>
              </p:nvSpPr>
              <p:spPr bwMode="auto">
                <a:xfrm>
                  <a:off x="5104897" y="1772816"/>
                  <a:ext cx="3040989" cy="403311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105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POST-ESPECIALIZACIÓN – BENEFICIO NECESIDADES INSTITUCIONALES</a:t>
                  </a:r>
                </a:p>
              </p:txBody>
            </p:sp>
            <p:sp>
              <p:nvSpPr>
                <p:cNvPr id="68" name="Rectangle 26"/>
                <p:cNvSpPr>
                  <a:spLocks noChangeArrowheads="1"/>
                </p:cNvSpPr>
                <p:nvPr/>
              </p:nvSpPr>
              <p:spPr bwMode="auto">
                <a:xfrm>
                  <a:off x="6331034" y="2221294"/>
                  <a:ext cx="915447" cy="2246483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prstClr val="white"/>
                      </a:solidFill>
                    </a:rPr>
                    <a:t>M.D.E.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9" name="68 CuadroTexto"/>
                <p:cNvSpPr txBox="1"/>
                <p:nvPr/>
              </p:nvSpPr>
              <p:spPr bwMode="auto">
                <a:xfrm>
                  <a:off x="5104897" y="2221294"/>
                  <a:ext cx="1226137" cy="335745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s-CL"/>
                  </a:defPPr>
                  <a:lvl1pPr algn="ctr" fontAlgn="auto">
                    <a:spcBef>
                      <a:spcPts val="0"/>
                    </a:spcBef>
                    <a:spcAft>
                      <a:spcPts val="0"/>
                    </a:spcAft>
                    <a:defRPr sz="1050" b="1">
                      <a:solidFill>
                        <a:prstClr val="white"/>
                      </a:solidFill>
                      <a:cs typeface="Times New Roman" pitchFamily="18" charset="0"/>
                    </a:defRPr>
                  </a:lvl1pPr>
                </a:lstStyle>
                <a:p>
                  <a:pPr>
                    <a:defRPr/>
                  </a:pPr>
                  <a:r>
                    <a:rPr lang="es-CL" dirty="0"/>
                    <a:t>ACADEMIA DE GUERRA NAVAL</a:t>
                  </a:r>
                </a:p>
              </p:txBody>
            </p:sp>
            <p:sp>
              <p:nvSpPr>
                <p:cNvPr id="70" name="Rectangle 26"/>
                <p:cNvSpPr>
                  <a:spLocks noChangeArrowheads="1"/>
                </p:cNvSpPr>
                <p:nvPr/>
              </p:nvSpPr>
              <p:spPr bwMode="auto">
                <a:xfrm>
                  <a:off x="7255279" y="2221295"/>
                  <a:ext cx="890607" cy="2246482"/>
                </a:xfrm>
                <a:prstGeom prst="rect">
                  <a:avLst/>
                </a:prstGeom>
                <a:solidFill>
                  <a:schemeClr val="accent1">
                    <a:lumMod val="50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10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srgbClr val="FFFFFF"/>
                      </a:solidFill>
                    </a:rPr>
                    <a:t>D.A.D.</a:t>
                  </a:r>
                </a:p>
              </p:txBody>
            </p:sp>
            <p:sp>
              <p:nvSpPr>
                <p:cNvPr id="71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39" y="3991558"/>
                  <a:ext cx="889594" cy="476219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bg1"/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MAGISTER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DIPLOMADO 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7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40" y="2566272"/>
                  <a:ext cx="887580" cy="922714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accent5">
                      <a:lumMod val="20000"/>
                      <a:lumOff val="80000"/>
                    </a:schemeClr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CURSO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ESTADO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MAYOR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</p:grpSp>
          <p:cxnSp>
            <p:nvCxnSpPr>
              <p:cNvPr id="30" name="29 Conector recto de flecha"/>
              <p:cNvCxnSpPr/>
              <p:nvPr/>
            </p:nvCxnSpPr>
            <p:spPr>
              <a:xfrm>
                <a:off x="5539043" y="1749586"/>
                <a:ext cx="3061439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30 Conector recto de flecha"/>
              <p:cNvCxnSpPr/>
              <p:nvPr/>
            </p:nvCxnSpPr>
            <p:spPr>
              <a:xfrm>
                <a:off x="3218732" y="1749586"/>
                <a:ext cx="2320311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7902" name="71 CuadroTexto"/>
              <p:cNvSpPr txBox="1">
                <a:spLocks noChangeArrowheads="1"/>
              </p:cNvSpPr>
              <p:nvPr/>
            </p:nvSpPr>
            <p:spPr bwMode="auto">
              <a:xfrm>
                <a:off x="3635896" y="1444780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>
                    <a:solidFill>
                      <a:srgbClr val="000000"/>
                    </a:solidFill>
                    <a:latin typeface="Calibri" pitchFamily="34" charset="0"/>
                  </a:rPr>
                  <a:t>ETAPA 2</a:t>
                </a:r>
              </a:p>
            </p:txBody>
          </p:sp>
          <p:sp>
            <p:nvSpPr>
              <p:cNvPr id="377903" name="72 CuadroTexto"/>
              <p:cNvSpPr txBox="1">
                <a:spLocks noChangeArrowheads="1"/>
              </p:cNvSpPr>
              <p:nvPr/>
            </p:nvSpPr>
            <p:spPr bwMode="auto">
              <a:xfrm>
                <a:off x="6448400" y="1444780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 dirty="0">
                    <a:solidFill>
                      <a:srgbClr val="000000"/>
                    </a:solidFill>
                    <a:latin typeface="Calibri" pitchFamily="34" charset="0"/>
                  </a:rPr>
                  <a:t>ETAPA 3</a:t>
                </a:r>
              </a:p>
            </p:txBody>
          </p:sp>
          <p:cxnSp>
            <p:nvCxnSpPr>
              <p:cNvPr id="34" name="33 Conector recto de flecha"/>
              <p:cNvCxnSpPr/>
              <p:nvPr/>
            </p:nvCxnSpPr>
            <p:spPr>
              <a:xfrm>
                <a:off x="545320" y="1749586"/>
                <a:ext cx="2722625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7905" name="74 CuadroTexto"/>
              <p:cNvSpPr txBox="1">
                <a:spLocks noChangeArrowheads="1"/>
              </p:cNvSpPr>
              <p:nvPr/>
            </p:nvSpPr>
            <p:spPr bwMode="auto">
              <a:xfrm>
                <a:off x="1331640" y="1462938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>
                    <a:solidFill>
                      <a:srgbClr val="000000"/>
                    </a:solidFill>
                    <a:latin typeface="Calibri" pitchFamily="34" charset="0"/>
                  </a:rPr>
                  <a:t>ETAPA 1</a:t>
                </a:r>
              </a:p>
            </p:txBody>
          </p:sp>
          <p:grpSp>
            <p:nvGrpSpPr>
              <p:cNvPr id="36" name="75 Grupo"/>
              <p:cNvGrpSpPr/>
              <p:nvPr/>
            </p:nvGrpSpPr>
            <p:grpSpPr>
              <a:xfrm>
                <a:off x="545320" y="1876828"/>
                <a:ext cx="2722160" cy="2827993"/>
                <a:chOff x="545320" y="1772816"/>
                <a:chExt cx="2722160" cy="2827993"/>
              </a:xfrm>
              <a:solidFill>
                <a:srgbClr val="376092"/>
              </a:solidFill>
              <a:effectLst/>
            </p:grpSpPr>
            <p:sp>
              <p:nvSpPr>
                <p:cNvPr id="56" name="55 Rectángulo"/>
                <p:cNvSpPr/>
                <p:nvPr/>
              </p:nvSpPr>
              <p:spPr bwMode="auto">
                <a:xfrm>
                  <a:off x="2422293" y="2559966"/>
                  <a:ext cx="845186" cy="259424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  <a:cs typeface="Times New Roman" pitchFamily="18" charset="0"/>
                    </a:rPr>
                    <a:t>ESPECIALIDAD</a:t>
                  </a:r>
                </a:p>
              </p:txBody>
            </p:sp>
            <p:sp>
              <p:nvSpPr>
                <p:cNvPr id="57" name="56 Rectángulo"/>
                <p:cNvSpPr/>
                <p:nvPr/>
              </p:nvSpPr>
              <p:spPr bwMode="auto">
                <a:xfrm>
                  <a:off x="545320" y="1772816"/>
                  <a:ext cx="1004499" cy="693270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 smtClean="0">
                      <a:solidFill>
                        <a:prstClr val="black"/>
                      </a:solidFill>
                      <a:latin typeface="Calibri"/>
                      <a:cs typeface="Times New Roman" pitchFamily="18" charset="0"/>
                    </a:rPr>
                    <a:t>FORMACIÓN MATRIZ</a:t>
                  </a:r>
                </a:p>
              </p:txBody>
            </p:sp>
            <p:sp>
              <p:nvSpPr>
                <p:cNvPr id="58" name="Rectangle 5">
                  <a:hlinkClick r:id="rId2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45320" y="2557039"/>
                  <a:ext cx="995390" cy="2038979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ESCUELA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NAVAL</a:t>
                  </a:r>
                </a:p>
              </p:txBody>
            </p:sp>
            <p:sp>
              <p:nvSpPr>
                <p:cNvPr id="59" name="Text Box 31"/>
                <p:cNvSpPr txBox="1">
                  <a:spLocks noChangeArrowheads="1"/>
                </p:cNvSpPr>
                <p:nvPr/>
              </p:nvSpPr>
              <p:spPr bwMode="auto">
                <a:xfrm>
                  <a:off x="1581056" y="1772816"/>
                  <a:ext cx="1686424" cy="684620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75000">
                      <a:schemeClr val="accent1">
                        <a:lumMod val="75000"/>
                      </a:schemeClr>
                    </a:gs>
                  </a:gsLst>
                  <a:lin ang="0" scaled="0"/>
                </a:gra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2"/>
                </a:lnRef>
                <a:fillRef idx="3">
                  <a:schemeClr val="accent2"/>
                </a:fillRef>
                <a:effectRef idx="3">
                  <a:schemeClr val="accent2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ESPECIALIZACIÓN</a:t>
                  </a:r>
                </a:p>
              </p:txBody>
            </p:sp>
            <p:sp>
              <p:nvSpPr>
                <p:cNvPr id="60" name="59 Rectángulo"/>
                <p:cNvSpPr/>
                <p:nvPr/>
              </p:nvSpPr>
              <p:spPr bwMode="auto">
                <a:xfrm>
                  <a:off x="1581055" y="2557040"/>
                  <a:ext cx="908666" cy="235266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prstClr val="black"/>
                      </a:solidFill>
                      <a:cs typeface="Times New Roman" pitchFamily="18" charset="0"/>
                    </a:rPr>
                    <a:t>PRÁCTICA PROFESIONAL</a:t>
                  </a:r>
                </a:p>
              </p:txBody>
            </p:sp>
            <p:sp>
              <p:nvSpPr>
                <p:cNvPr id="61" name="Rectangle 26">
                  <a:hlinkClick r:id="rId3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89720" y="2792305"/>
                  <a:ext cx="777759" cy="1804279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900" b="1" dirty="0">
                      <a:solidFill>
                        <a:srgbClr val="FFFFFF"/>
                      </a:solidFill>
                    </a:rPr>
                    <a:t>A.P.N.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(1 A 3 AÑOS)</a:t>
                  </a:r>
                </a:p>
              </p:txBody>
            </p:sp>
            <p:sp>
              <p:nvSpPr>
                <p:cNvPr id="62" name="Rectangle 30"/>
                <p:cNvSpPr>
                  <a:spLocks noChangeArrowheads="1"/>
                </p:cNvSpPr>
                <p:nvPr/>
              </p:nvSpPr>
              <p:spPr bwMode="auto">
                <a:xfrm>
                  <a:off x="2023064" y="2792306"/>
                  <a:ext cx="466656" cy="1808503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BUQUE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TIERRA</a:t>
                  </a:r>
                </a:p>
              </p:txBody>
            </p:sp>
            <p:grpSp>
              <p:nvGrpSpPr>
                <p:cNvPr id="63" name="32 Grupo"/>
                <p:cNvGrpSpPr>
                  <a:grpSpLocks/>
                </p:cNvGrpSpPr>
                <p:nvPr/>
              </p:nvGrpSpPr>
              <p:grpSpPr bwMode="auto">
                <a:xfrm>
                  <a:off x="1581056" y="2791603"/>
                  <a:ext cx="470974" cy="1809206"/>
                  <a:chOff x="1948961" y="2219698"/>
                  <a:chExt cx="891750" cy="1514837"/>
                </a:xfrm>
                <a:grpFill/>
              </p:grpSpPr>
              <p:sp>
                <p:nvSpPr>
                  <p:cNvPr id="64" name="Rectangle 27"/>
                  <p:cNvSpPr>
                    <a:spLocks noChangeArrowheads="1"/>
                  </p:cNvSpPr>
                  <p:nvPr/>
                </p:nvSpPr>
                <p:spPr bwMode="auto">
                  <a:xfrm>
                    <a:off x="1949120" y="2219698"/>
                    <a:ext cx="891426" cy="756000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lIns="36000" rIns="36000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  </a:t>
                    </a: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B.E. “E”</a:t>
                    </a:r>
                  </a:p>
                </p:txBody>
              </p:sp>
              <p:sp>
                <p:nvSpPr>
                  <p:cNvPr id="65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1948961" y="2974998"/>
                    <a:ext cx="891750" cy="759537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A.P.N.</a:t>
                    </a:r>
                  </a:p>
                </p:txBody>
              </p:sp>
            </p:grpSp>
          </p:grpSp>
          <p:pic>
            <p:nvPicPr>
              <p:cNvPr id="291882" name="Picture 6" descr="http://rugbyarrv.cl/wp-content/uploads/Escuela_naval_arturo_prat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9628" y="2932120"/>
                <a:ext cx="496721" cy="574540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 w="6350" cap="rnd">
                <a:solidFill>
                  <a:schemeClr val="bg1"/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  <a:extLst/>
            </p:spPr>
          </p:pic>
          <p:sp>
            <p:nvSpPr>
              <p:cNvPr id="377908" name="CuadroTexto 17"/>
              <p:cNvSpPr txBox="1">
                <a:spLocks noChangeArrowheads="1"/>
              </p:cNvSpPr>
              <p:nvPr/>
            </p:nvSpPr>
            <p:spPr bwMode="auto">
              <a:xfrm>
                <a:off x="662497" y="4864577"/>
                <a:ext cx="851436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Cadete Naval (4años)</a:t>
                </a:r>
              </a:p>
            </p:txBody>
          </p:sp>
          <p:sp>
            <p:nvSpPr>
              <p:cNvPr id="377909" name="CuadroTexto 76"/>
              <p:cNvSpPr txBox="1">
                <a:spLocks noChangeArrowheads="1"/>
              </p:cNvSpPr>
              <p:nvPr/>
            </p:nvSpPr>
            <p:spPr bwMode="auto">
              <a:xfrm>
                <a:off x="1355430" y="4899569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GAMA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(1 año)</a:t>
                </a:r>
              </a:p>
            </p:txBody>
          </p:sp>
          <p:sp>
            <p:nvSpPr>
              <p:cNvPr id="377910" name="CuadroTexto 77"/>
              <p:cNvSpPr txBox="1">
                <a:spLocks noChangeArrowheads="1"/>
              </p:cNvSpPr>
              <p:nvPr/>
            </p:nvSpPr>
            <p:spPr bwMode="auto">
              <a:xfrm>
                <a:off x="1970136" y="4900127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ST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(3 años)</a:t>
                </a:r>
              </a:p>
            </p:txBody>
          </p:sp>
          <p:sp>
            <p:nvSpPr>
              <p:cNvPr id="377911" name="CuadroTexto 78"/>
              <p:cNvSpPr txBox="1">
                <a:spLocks noChangeArrowheads="1"/>
              </p:cNvSpPr>
              <p:nvPr/>
            </p:nvSpPr>
            <p:spPr bwMode="auto">
              <a:xfrm>
                <a:off x="2865348" y="4899569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Teniente 2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2" name="CuadroTexto 84"/>
              <p:cNvSpPr txBox="1">
                <a:spLocks noChangeArrowheads="1"/>
              </p:cNvSpPr>
              <p:nvPr/>
            </p:nvSpPr>
            <p:spPr bwMode="auto">
              <a:xfrm>
                <a:off x="4235016" y="4869535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Teniente 1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(6 años)</a:t>
                </a:r>
              </a:p>
            </p:txBody>
          </p:sp>
          <p:sp>
            <p:nvSpPr>
              <p:cNvPr id="377913" name="CuadroTexto 85"/>
              <p:cNvSpPr txBox="1">
                <a:spLocks noChangeArrowheads="1"/>
              </p:cNvSpPr>
              <p:nvPr/>
            </p:nvSpPr>
            <p:spPr bwMode="auto">
              <a:xfrm>
                <a:off x="5771455" y="4796525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Corbeta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4" name="CuadroTexto 86"/>
              <p:cNvSpPr txBox="1">
                <a:spLocks noChangeArrowheads="1"/>
              </p:cNvSpPr>
              <p:nvPr/>
            </p:nvSpPr>
            <p:spPr bwMode="auto">
              <a:xfrm>
                <a:off x="6814525" y="4828890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Fragata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5" name="CuadroTexto 87"/>
              <p:cNvSpPr txBox="1">
                <a:spLocks noChangeArrowheads="1"/>
              </p:cNvSpPr>
              <p:nvPr/>
            </p:nvSpPr>
            <p:spPr bwMode="auto">
              <a:xfrm>
                <a:off x="7718753" y="4820769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Navío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cxnSp>
            <p:nvCxnSpPr>
              <p:cNvPr id="47" name="Conector recto 30"/>
              <p:cNvCxnSpPr/>
              <p:nvPr/>
            </p:nvCxnSpPr>
            <p:spPr>
              <a:xfrm>
                <a:off x="54532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Conector recto 88"/>
              <p:cNvCxnSpPr/>
              <p:nvPr/>
            </p:nvCxnSpPr>
            <p:spPr>
              <a:xfrm>
                <a:off x="1535943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Conector recto 89"/>
              <p:cNvCxnSpPr/>
              <p:nvPr/>
            </p:nvCxnSpPr>
            <p:spPr>
              <a:xfrm>
                <a:off x="2042367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Conector recto 90"/>
              <p:cNvCxnSpPr/>
              <p:nvPr/>
            </p:nvCxnSpPr>
            <p:spPr>
              <a:xfrm>
                <a:off x="2756758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Conector recto 91"/>
              <p:cNvCxnSpPr/>
              <p:nvPr/>
            </p:nvCxnSpPr>
            <p:spPr>
              <a:xfrm>
                <a:off x="3933124" y="4697631"/>
                <a:ext cx="0" cy="893779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Conector recto 92"/>
              <p:cNvCxnSpPr/>
              <p:nvPr/>
            </p:nvCxnSpPr>
            <p:spPr>
              <a:xfrm>
                <a:off x="5592099" y="47262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Conector recto 93"/>
              <p:cNvCxnSpPr/>
              <p:nvPr/>
            </p:nvCxnSpPr>
            <p:spPr>
              <a:xfrm>
                <a:off x="6866892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94"/>
              <p:cNvCxnSpPr/>
              <p:nvPr/>
            </p:nvCxnSpPr>
            <p:spPr>
              <a:xfrm>
                <a:off x="777655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Conector recto 95"/>
              <p:cNvCxnSpPr/>
              <p:nvPr/>
            </p:nvCxnSpPr>
            <p:spPr>
              <a:xfrm>
                <a:off x="8659220" y="4726206"/>
                <a:ext cx="0" cy="1006494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91865" name="Picture 8" descr="https://fbcdn-profile-a.akamaihd.net/hprofile-ak-xaf1/v/t1.0-1/p160x160/306137_351919668204232_1348516417_n.jpg?oh=fe5143deacc2c1815cc9639d3cf898cf&amp;oe=55EBBEB4&amp;__gda__=1441896121_1ad95a41745320b92fea8fb328a24f3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0644" y="2931483"/>
              <a:ext cx="501058" cy="50105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6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6247" y="3876205"/>
              <a:ext cx="370785" cy="54381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7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4166" y="3187816"/>
              <a:ext cx="440889" cy="646637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</p:grpSp>
      <p:sp>
        <p:nvSpPr>
          <p:cNvPr id="72" name="Rectangle 26"/>
          <p:cNvSpPr>
            <a:spLocks noChangeArrowheads="1"/>
          </p:cNvSpPr>
          <p:nvPr/>
        </p:nvSpPr>
        <p:spPr bwMode="auto">
          <a:xfrm>
            <a:off x="5931240" y="3229481"/>
            <a:ext cx="873013" cy="41880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CURSO DE GESTIÓN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 Y CONDUCCIÓN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MARÍTIMA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</p:txBody>
      </p:sp>
      <p:sp>
        <p:nvSpPr>
          <p:cNvPr id="93" name="92 Rectángulo"/>
          <p:cNvSpPr/>
          <p:nvPr/>
        </p:nvSpPr>
        <p:spPr>
          <a:xfrm>
            <a:off x="3056675" y="852618"/>
            <a:ext cx="3024302" cy="33582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lvl="1" algn="ctr">
              <a:defRPr/>
            </a:pPr>
            <a:r>
              <a:rPr lang="es-ES" b="1" kern="0" dirty="0">
                <a:solidFill>
                  <a:prstClr val="white">
                    <a:lumMod val="85000"/>
                  </a:prstClr>
                </a:solidFill>
                <a:cs typeface="Arial" charset="0"/>
              </a:rPr>
              <a:t>CARRERA DE OFICIALES</a:t>
            </a:r>
          </a:p>
        </p:txBody>
      </p:sp>
      <p:sp>
        <p:nvSpPr>
          <p:cNvPr id="80" name="Rectangle 26"/>
          <p:cNvSpPr>
            <a:spLocks noChangeArrowheads="1"/>
          </p:cNvSpPr>
          <p:nvPr/>
        </p:nvSpPr>
        <p:spPr bwMode="auto">
          <a:xfrm>
            <a:off x="6805452" y="4045124"/>
            <a:ext cx="899619" cy="15014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tIns="36000" bIns="36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prstClr val="white"/>
                </a:solidFill>
              </a:rPr>
              <a:t>1 año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</p:txBody>
      </p:sp>
      <p:sp>
        <p:nvSpPr>
          <p:cNvPr id="81" name="Rectangle 26"/>
          <p:cNvSpPr>
            <a:spLocks noChangeArrowheads="1"/>
          </p:cNvSpPr>
          <p:nvPr/>
        </p:nvSpPr>
        <p:spPr bwMode="auto">
          <a:xfrm>
            <a:off x="5604322" y="4045122"/>
            <a:ext cx="326917" cy="1475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2" name="Rectangle 26"/>
          <p:cNvSpPr>
            <a:spLocks noChangeArrowheads="1"/>
          </p:cNvSpPr>
          <p:nvPr/>
        </p:nvSpPr>
        <p:spPr bwMode="auto">
          <a:xfrm>
            <a:off x="5931240" y="4045124"/>
            <a:ext cx="874213" cy="1501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 cmpd="sng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9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3" name="Rectangle 26"/>
          <p:cNvSpPr>
            <a:spLocks noChangeArrowheads="1"/>
          </p:cNvSpPr>
          <p:nvPr/>
        </p:nvSpPr>
        <p:spPr bwMode="auto">
          <a:xfrm>
            <a:off x="7714530" y="4045124"/>
            <a:ext cx="875209" cy="15014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srgbClr val="FFFFFF"/>
                </a:solidFill>
              </a:rPr>
              <a:t>1 año</a:t>
            </a:r>
          </a:p>
        </p:txBody>
      </p:sp>
      <p:sp>
        <p:nvSpPr>
          <p:cNvPr id="85" name="Rectangle 26"/>
          <p:cNvSpPr>
            <a:spLocks noChangeArrowheads="1"/>
          </p:cNvSpPr>
          <p:nvPr/>
        </p:nvSpPr>
        <p:spPr bwMode="auto">
          <a:xfrm>
            <a:off x="5652121" y="3263825"/>
            <a:ext cx="167917" cy="76891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270"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CINFO</a:t>
            </a:r>
          </a:p>
        </p:txBody>
      </p:sp>
      <p:sp>
        <p:nvSpPr>
          <p:cNvPr id="73" name="72 Flecha derecha">
            <a:hlinkClick r:id="rId8" action="ppaction://hlinksldjump"/>
          </p:cNvPr>
          <p:cNvSpPr/>
          <p:nvPr/>
        </p:nvSpPr>
        <p:spPr>
          <a:xfrm>
            <a:off x="7429520" y="1428740"/>
            <a:ext cx="357190" cy="2252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4" name="73 Flecha derecha">
            <a:hlinkClick r:id="rId2" action="ppaction://hlinksldjump"/>
          </p:cNvPr>
          <p:cNvSpPr/>
          <p:nvPr/>
        </p:nvSpPr>
        <p:spPr>
          <a:xfrm>
            <a:off x="1214414" y="3988601"/>
            <a:ext cx="142876" cy="10620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75" name="Grupo 36"/>
          <p:cNvGrpSpPr/>
          <p:nvPr/>
        </p:nvGrpSpPr>
        <p:grpSpPr>
          <a:xfrm>
            <a:off x="0" y="-38220"/>
            <a:ext cx="9144000" cy="504409"/>
            <a:chOff x="0" y="-45865"/>
            <a:chExt cx="9144000" cy="605291"/>
          </a:xfrm>
        </p:grpSpPr>
        <p:sp>
          <p:nvSpPr>
            <p:cNvPr id="76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77" name="Picture 4" descr="l_armada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Elipse 1"/>
          <p:cNvSpPr/>
          <p:nvPr/>
        </p:nvSpPr>
        <p:spPr>
          <a:xfrm>
            <a:off x="361347" y="1345332"/>
            <a:ext cx="1153260" cy="381642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2820036364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67 CuadroTexto"/>
          <p:cNvSpPr txBox="1">
            <a:spLocks noChangeArrowheads="1"/>
          </p:cNvSpPr>
          <p:nvPr/>
        </p:nvSpPr>
        <p:spPr bwMode="auto">
          <a:xfrm>
            <a:off x="2483768" y="758479"/>
            <a:ext cx="4306646" cy="307777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 algn="ctr">
            <a:noFill/>
            <a:miter lim="800000"/>
            <a:headEnd/>
            <a:tailEnd/>
          </a:ln>
          <a:effectLst>
            <a:outerShdw dist="17961" dir="13500000" algn="ctr" rotWithShape="0">
              <a:schemeClr val="bg1">
                <a:alpha val="50000"/>
              </a:schemeClr>
            </a:outerShdw>
          </a:effectLst>
        </p:spPr>
        <p:txBody>
          <a:bodyPr wrap="square" lIns="0" tIns="0" rIns="0" bIns="0" anchor="ctr">
            <a:spAutoFit/>
          </a:bodyPr>
          <a:lstStyle>
            <a:defPPr>
              <a:defRPr lang="es-ES"/>
            </a:defPPr>
            <a:lvl1pPr algn="ctr" eaLnBrk="0" hangingPunct="0">
              <a:lnSpc>
                <a:spcPct val="75000"/>
              </a:lnSpc>
              <a:defRPr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es-CO" dirty="0" smtClean="0">
                <a:solidFill>
                  <a:schemeClr val="bg1"/>
                </a:solidFill>
              </a:rPr>
              <a:t>FORMACIÓN MATRIZ</a:t>
            </a:r>
            <a:endParaRPr lang="es-CO" dirty="0">
              <a:solidFill>
                <a:schemeClr val="bg1"/>
              </a:solidFill>
            </a:endParaRPr>
          </a:p>
        </p:txBody>
      </p:sp>
      <p:sp>
        <p:nvSpPr>
          <p:cNvPr id="29722" name="29721 Rectángulo"/>
          <p:cNvSpPr/>
          <p:nvPr/>
        </p:nvSpPr>
        <p:spPr>
          <a:xfrm>
            <a:off x="1055808" y="1303398"/>
            <a:ext cx="1845396" cy="36860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1ER. AÑO</a:t>
            </a:r>
          </a:p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POLITÉCNICO NAVAL (COMÚN)</a:t>
            </a:r>
          </a:p>
          <a:p>
            <a:pPr algn="ctr"/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s-CL" sz="14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s-CL" sz="14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177800" indent="-82550" algn="just">
              <a:buFont typeface="Arial" pitchFamily="34" charset="0"/>
              <a:buChar char="•"/>
            </a:pPr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EJEC. E ING. NV.</a:t>
            </a:r>
          </a:p>
          <a:p>
            <a:pPr marL="177800" indent="-82550" algn="just">
              <a:buFont typeface="Arial" pitchFamily="34" charset="0"/>
              <a:buChar char="•"/>
            </a:pPr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177800" indent="-82550" algn="just">
              <a:buFont typeface="Arial" pitchFamily="34" charset="0"/>
              <a:buChar char="•"/>
            </a:pPr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INF. DE MARINA</a:t>
            </a:r>
          </a:p>
          <a:p>
            <a:pPr marL="177800" indent="-82550" algn="just">
              <a:buFont typeface="Arial" pitchFamily="34" charset="0"/>
              <a:buChar char="•"/>
            </a:pPr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177800" indent="-82550" algn="just">
              <a:buFont typeface="Arial" pitchFamily="34" charset="0"/>
              <a:buChar char="•"/>
            </a:pPr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ABASTECIMIENTO</a:t>
            </a:r>
          </a:p>
          <a:p>
            <a:pPr marL="177800" indent="-82550" algn="just">
              <a:buFont typeface="Arial" pitchFamily="34" charset="0"/>
              <a:buChar char="•"/>
            </a:pPr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177800" indent="-82550" algn="just">
              <a:buFont typeface="Arial" pitchFamily="34" charset="0"/>
              <a:buChar char="•"/>
            </a:pPr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LITORAL</a:t>
            </a:r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8" name="137 Rectángulo"/>
          <p:cNvSpPr/>
          <p:nvPr/>
        </p:nvSpPr>
        <p:spPr>
          <a:xfrm>
            <a:off x="2973212" y="1297327"/>
            <a:ext cx="1845396" cy="189873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2DO. AÑO</a:t>
            </a:r>
          </a:p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POLITÉCNICO NAVAL COMÚN EJECUTIVOS E INGENIEROS NAVALES</a:t>
            </a:r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9" name="138 Rectángulo"/>
          <p:cNvSpPr/>
          <p:nvPr/>
        </p:nvSpPr>
        <p:spPr>
          <a:xfrm>
            <a:off x="2973212" y="3249290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INF. DE MARINA</a:t>
            </a:r>
          </a:p>
          <a:p>
            <a:pPr algn="ctr"/>
            <a:r>
              <a:rPr lang="es-CL" sz="11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(SÓLO MASCULINOS)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0" name="139 Rectángulo"/>
          <p:cNvSpPr/>
          <p:nvPr/>
        </p:nvSpPr>
        <p:spPr>
          <a:xfrm>
            <a:off x="2973212" y="3849357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ABASTECIMIENTO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1" name="140 Rectángulo"/>
          <p:cNvSpPr/>
          <p:nvPr/>
        </p:nvSpPr>
        <p:spPr>
          <a:xfrm>
            <a:off x="2973212" y="4449423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LITORAL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2" name="141 Rectángulo"/>
          <p:cNvSpPr/>
          <p:nvPr/>
        </p:nvSpPr>
        <p:spPr>
          <a:xfrm>
            <a:off x="5092079" y="1297327"/>
            <a:ext cx="1845396" cy="189873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3RO. AÑO</a:t>
            </a:r>
          </a:p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POLITÉCNICO NAVAL</a:t>
            </a:r>
          </a:p>
          <a:p>
            <a:pPr marL="177800" indent="-82550"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COMÚN EJECUTIVOS E INGENIEROS NAVALES</a:t>
            </a:r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3" name="142 Rectángulo"/>
          <p:cNvSpPr/>
          <p:nvPr/>
        </p:nvSpPr>
        <p:spPr>
          <a:xfrm>
            <a:off x="5092079" y="3249290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INF. DE MARINA</a:t>
            </a:r>
          </a:p>
          <a:p>
            <a:pPr algn="ctr"/>
            <a:r>
              <a:rPr lang="es-CL" sz="11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(SÓLO MASCULINOS)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4" name="143 Rectángulo"/>
          <p:cNvSpPr/>
          <p:nvPr/>
        </p:nvSpPr>
        <p:spPr>
          <a:xfrm>
            <a:off x="5092079" y="3849357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ABASTECIMIENTO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5" name="144 Rectángulo"/>
          <p:cNvSpPr/>
          <p:nvPr/>
        </p:nvSpPr>
        <p:spPr>
          <a:xfrm>
            <a:off x="5092079" y="4449423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LITORAL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6" name="145 Rectángulo"/>
          <p:cNvSpPr/>
          <p:nvPr/>
        </p:nvSpPr>
        <p:spPr>
          <a:xfrm>
            <a:off x="7010895" y="1297327"/>
            <a:ext cx="1845396" cy="184911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4TO. AÑO</a:t>
            </a:r>
          </a:p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POLITÉCNICO NAVAL COMÚN EJECUTIVOS E INGENIEROS NAVALES</a:t>
            </a:r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7" name="146 Rectángulo"/>
          <p:cNvSpPr/>
          <p:nvPr/>
        </p:nvSpPr>
        <p:spPr>
          <a:xfrm>
            <a:off x="7010895" y="3249290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INF. DE MARINA</a:t>
            </a:r>
          </a:p>
          <a:p>
            <a:pPr algn="ctr"/>
            <a:r>
              <a:rPr lang="es-CL" sz="11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(SÓLO MASCULINOS)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8" name="147 Rectángulo"/>
          <p:cNvSpPr/>
          <p:nvPr/>
        </p:nvSpPr>
        <p:spPr>
          <a:xfrm>
            <a:off x="7010895" y="3849357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ABASTECIMIENTO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9" name="148 Rectángulo"/>
          <p:cNvSpPr/>
          <p:nvPr/>
        </p:nvSpPr>
        <p:spPr>
          <a:xfrm>
            <a:off x="7010895" y="4449423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LITORAL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723" name="29722 Rectángulo"/>
          <p:cNvSpPr/>
          <p:nvPr/>
        </p:nvSpPr>
        <p:spPr>
          <a:xfrm>
            <a:off x="1055809" y="5109497"/>
            <a:ext cx="3762799" cy="36004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INGRESO 4° AÑO E.M. APROBADO.</a:t>
            </a:r>
            <a:endParaRPr lang="es-CL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3" name="152 Rectángulo"/>
          <p:cNvSpPr/>
          <p:nvPr/>
        </p:nvSpPr>
        <p:spPr>
          <a:xfrm>
            <a:off x="5076056" y="5109497"/>
            <a:ext cx="1861420" cy="36004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BACHILLER</a:t>
            </a:r>
            <a:endParaRPr lang="es-CL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4" name="153 Rectángulo">
            <a:hlinkClick r:id="rId3" action="ppaction://hlinksldjump"/>
          </p:cNvPr>
          <p:cNvSpPr/>
          <p:nvPr/>
        </p:nvSpPr>
        <p:spPr>
          <a:xfrm>
            <a:off x="7009483" y="5109497"/>
            <a:ext cx="1861420" cy="36004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GRADO ACADÉMICO</a:t>
            </a:r>
          </a:p>
          <a:p>
            <a:pPr algn="ctr"/>
            <a:r>
              <a:rPr lang="es-CL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LICENCIADO</a:t>
            </a:r>
            <a:endParaRPr lang="es-CL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501" name="15500 Conector angular"/>
          <p:cNvCxnSpPr>
            <a:cxnSpLocks/>
            <a:stCxn id="29723" idx="1"/>
            <a:endCxn id="29722" idx="1"/>
          </p:cNvCxnSpPr>
          <p:nvPr/>
        </p:nvCxnSpPr>
        <p:spPr>
          <a:xfrm rot="10800000">
            <a:off x="1055810" y="3146442"/>
            <a:ext cx="1" cy="2143076"/>
          </a:xfrm>
          <a:prstGeom prst="bentConnector3">
            <a:avLst>
              <a:gd name="adj1" fmla="val 22860100000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193 Conector angular"/>
          <p:cNvCxnSpPr>
            <a:cxnSpLocks/>
            <a:stCxn id="138" idx="3"/>
            <a:endCxn id="153" idx="1"/>
          </p:cNvCxnSpPr>
          <p:nvPr/>
        </p:nvCxnSpPr>
        <p:spPr>
          <a:xfrm>
            <a:off x="4818608" y="2246695"/>
            <a:ext cx="257448" cy="3042822"/>
          </a:xfrm>
          <a:prstGeom prst="bentConnector3">
            <a:avLst>
              <a:gd name="adj1" fmla="val 50000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196 Conector angular"/>
          <p:cNvCxnSpPr>
            <a:cxnSpLocks/>
            <a:stCxn id="139" idx="3"/>
            <a:endCxn id="153" idx="1"/>
          </p:cNvCxnSpPr>
          <p:nvPr/>
        </p:nvCxnSpPr>
        <p:spPr>
          <a:xfrm>
            <a:off x="4818608" y="3519320"/>
            <a:ext cx="257448" cy="1770197"/>
          </a:xfrm>
          <a:prstGeom prst="bentConnector3">
            <a:avLst>
              <a:gd name="adj1" fmla="val 50000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199 Conector angular"/>
          <p:cNvCxnSpPr>
            <a:cxnSpLocks/>
            <a:stCxn id="140" idx="3"/>
            <a:endCxn id="153" idx="1"/>
          </p:cNvCxnSpPr>
          <p:nvPr/>
        </p:nvCxnSpPr>
        <p:spPr>
          <a:xfrm>
            <a:off x="4818608" y="4119387"/>
            <a:ext cx="257448" cy="1170130"/>
          </a:xfrm>
          <a:prstGeom prst="bentConnector3">
            <a:avLst>
              <a:gd name="adj1" fmla="val 50000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202 Conector angular"/>
          <p:cNvCxnSpPr>
            <a:cxnSpLocks/>
            <a:stCxn id="141" idx="3"/>
            <a:endCxn id="153" idx="1"/>
          </p:cNvCxnSpPr>
          <p:nvPr/>
        </p:nvCxnSpPr>
        <p:spPr>
          <a:xfrm>
            <a:off x="4818608" y="4719454"/>
            <a:ext cx="257448" cy="570063"/>
          </a:xfrm>
          <a:prstGeom prst="bentConnector3">
            <a:avLst>
              <a:gd name="adj1" fmla="val 50000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206 Conector angular"/>
          <p:cNvCxnSpPr>
            <a:cxnSpLocks/>
            <a:stCxn id="146" idx="3"/>
            <a:endCxn id="154" idx="3"/>
          </p:cNvCxnSpPr>
          <p:nvPr/>
        </p:nvCxnSpPr>
        <p:spPr>
          <a:xfrm>
            <a:off x="8856291" y="2221884"/>
            <a:ext cx="14612" cy="3067633"/>
          </a:xfrm>
          <a:prstGeom prst="bentConnector3">
            <a:avLst>
              <a:gd name="adj1" fmla="val 1664468"/>
            </a:avLst>
          </a:prstGeom>
          <a:ln w="34925" cmpd="sng">
            <a:noFill/>
            <a:tailEnd type="arrow"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212 Conector angular"/>
          <p:cNvCxnSpPr>
            <a:cxnSpLocks/>
            <a:endCxn id="154" idx="3"/>
          </p:cNvCxnSpPr>
          <p:nvPr/>
        </p:nvCxnSpPr>
        <p:spPr>
          <a:xfrm>
            <a:off x="8856291" y="2887349"/>
            <a:ext cx="14612" cy="2402168"/>
          </a:xfrm>
          <a:prstGeom prst="bentConnector3">
            <a:avLst>
              <a:gd name="adj1" fmla="val 969149"/>
            </a:avLst>
          </a:prstGeom>
          <a:ln w="34925" cmpd="sng">
            <a:noFill/>
            <a:tailEnd type="arrow"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216 Conector angular"/>
          <p:cNvCxnSpPr>
            <a:cxnSpLocks/>
            <a:stCxn id="148" idx="3"/>
            <a:endCxn id="154" idx="3"/>
          </p:cNvCxnSpPr>
          <p:nvPr/>
        </p:nvCxnSpPr>
        <p:spPr>
          <a:xfrm>
            <a:off x="8856291" y="4119387"/>
            <a:ext cx="14612" cy="1170130"/>
          </a:xfrm>
          <a:prstGeom prst="bentConnector3">
            <a:avLst>
              <a:gd name="adj1" fmla="val 969149"/>
            </a:avLst>
          </a:prstGeom>
          <a:ln w="34925" cmpd="sng">
            <a:noFill/>
            <a:tailEnd type="arrow"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220 Conector angular"/>
          <p:cNvCxnSpPr>
            <a:cxnSpLocks/>
            <a:stCxn id="149" idx="3"/>
            <a:endCxn id="154" idx="3"/>
          </p:cNvCxnSpPr>
          <p:nvPr/>
        </p:nvCxnSpPr>
        <p:spPr>
          <a:xfrm>
            <a:off x="8856291" y="4719454"/>
            <a:ext cx="14612" cy="570063"/>
          </a:xfrm>
          <a:prstGeom prst="bentConnector3">
            <a:avLst>
              <a:gd name="adj1" fmla="val 969149"/>
            </a:avLst>
          </a:prstGeom>
          <a:ln w="34925" cmpd="sng">
            <a:noFill/>
            <a:tailEnd type="arrow"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235 Conector angular"/>
          <p:cNvCxnSpPr>
            <a:cxnSpLocks/>
            <a:stCxn id="146" idx="3"/>
            <a:endCxn id="154" idx="3"/>
          </p:cNvCxnSpPr>
          <p:nvPr/>
        </p:nvCxnSpPr>
        <p:spPr>
          <a:xfrm>
            <a:off x="8856291" y="2221884"/>
            <a:ext cx="14612" cy="3067633"/>
          </a:xfrm>
          <a:prstGeom prst="bentConnector3">
            <a:avLst>
              <a:gd name="adj1" fmla="val 1664468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0" name="239 Conector angular"/>
          <p:cNvCxnSpPr>
            <a:cxnSpLocks/>
            <a:endCxn id="154" idx="3"/>
          </p:cNvCxnSpPr>
          <p:nvPr/>
        </p:nvCxnSpPr>
        <p:spPr>
          <a:xfrm>
            <a:off x="8856291" y="2887349"/>
            <a:ext cx="14612" cy="2402168"/>
          </a:xfrm>
          <a:prstGeom prst="bentConnector3">
            <a:avLst>
              <a:gd name="adj1" fmla="val 1037442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5" name="244 Conector angular"/>
          <p:cNvCxnSpPr>
            <a:cxnSpLocks/>
            <a:stCxn id="147" idx="3"/>
            <a:endCxn id="154" idx="3"/>
          </p:cNvCxnSpPr>
          <p:nvPr/>
        </p:nvCxnSpPr>
        <p:spPr>
          <a:xfrm>
            <a:off x="8856291" y="3519320"/>
            <a:ext cx="14612" cy="1770197"/>
          </a:xfrm>
          <a:prstGeom prst="bentConnector3">
            <a:avLst>
              <a:gd name="adj1" fmla="val 1012606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0" name="249 Conector angular"/>
          <p:cNvCxnSpPr>
            <a:cxnSpLocks/>
            <a:stCxn id="148" idx="3"/>
            <a:endCxn id="154" idx="3"/>
          </p:cNvCxnSpPr>
          <p:nvPr/>
        </p:nvCxnSpPr>
        <p:spPr>
          <a:xfrm>
            <a:off x="8856291" y="4119387"/>
            <a:ext cx="14612" cy="1170130"/>
          </a:xfrm>
          <a:prstGeom prst="bentConnector3">
            <a:avLst>
              <a:gd name="adj1" fmla="val 1012606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" name="253 Conector angular"/>
          <p:cNvCxnSpPr>
            <a:cxnSpLocks/>
            <a:stCxn id="149" idx="3"/>
            <a:endCxn id="154" idx="3"/>
          </p:cNvCxnSpPr>
          <p:nvPr/>
        </p:nvCxnSpPr>
        <p:spPr>
          <a:xfrm>
            <a:off x="8856291" y="4719454"/>
            <a:ext cx="14612" cy="570063"/>
          </a:xfrm>
          <a:prstGeom prst="bentConnector3">
            <a:avLst>
              <a:gd name="adj1" fmla="val 1077792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CuadroTexto"/>
          <p:cNvSpPr txBox="1"/>
          <p:nvPr/>
        </p:nvSpPr>
        <p:spPr>
          <a:xfrm rot="16200000">
            <a:off x="-1484929" y="2895851"/>
            <a:ext cx="3692157" cy="495108"/>
          </a:xfrm>
          <a:prstGeom prst="rect">
            <a:avLst/>
          </a:prstGeom>
          <a:solidFill>
            <a:schemeClr val="bg1"/>
          </a:solidFill>
          <a:effectLst>
            <a:outerShdw dist="12700" dir="13500000" algn="br" rotWithShape="0">
              <a:schemeClr val="bg2">
                <a:lumMod val="50000"/>
              </a:schemeClr>
            </a:outerShdw>
          </a:effectLst>
        </p:spPr>
        <p:txBody>
          <a:bodyPr wrap="square" tIns="108000" bIns="10800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ESCUELA NAVAL</a:t>
            </a:r>
            <a:endParaRPr lang="es-CL" b="1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Grupo 36"/>
          <p:cNvGrpSpPr/>
          <p:nvPr/>
        </p:nvGrpSpPr>
        <p:grpSpPr>
          <a:xfrm>
            <a:off x="0" y="-38220"/>
            <a:ext cx="9144000" cy="504409"/>
            <a:chOff x="0" y="-45865"/>
            <a:chExt cx="9144000" cy="605291"/>
          </a:xfrm>
        </p:grpSpPr>
        <p:sp>
          <p:nvSpPr>
            <p:cNvPr id="38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39" name="Picture 4" descr="l_armada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32489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7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6961188" y="5505980"/>
            <a:ext cx="2133600" cy="30427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19202F0-C30A-4FE0-BA55-EFCCFD4FF523}" type="slidenum">
              <a:rPr lang="es-CL" altLang="es-CL" b="1" smtClean="0">
                <a:solidFill>
                  <a:srgbClr val="003366"/>
                </a:solidFill>
                <a:ea typeface="ＭＳ Ｐゴシック" pitchFamily="34" charset="-128"/>
              </a:rPr>
              <a:pPr/>
              <a:t>6</a:t>
            </a:fld>
            <a:endParaRPr lang="es-CL" altLang="es-CL" b="1" smtClean="0">
              <a:solidFill>
                <a:srgbClr val="003366"/>
              </a:solidFill>
              <a:ea typeface="ＭＳ Ｐゴシック" pitchFamily="34" charset="-128"/>
            </a:endParaRPr>
          </a:p>
        </p:txBody>
      </p:sp>
      <p:grpSp>
        <p:nvGrpSpPr>
          <p:cNvPr id="377859" name="Grupo 33"/>
          <p:cNvGrpSpPr>
            <a:grpSpLocks/>
          </p:cNvGrpSpPr>
          <p:nvPr/>
        </p:nvGrpSpPr>
        <p:grpSpPr bwMode="auto">
          <a:xfrm>
            <a:off x="474664" y="1439333"/>
            <a:ext cx="8188325" cy="3938323"/>
            <a:chOff x="474583" y="1476853"/>
            <a:chExt cx="8188509" cy="4726076"/>
          </a:xfrm>
        </p:grpSpPr>
        <p:grpSp>
          <p:nvGrpSpPr>
            <p:cNvPr id="377891" name="Grupo 32"/>
            <p:cNvGrpSpPr>
              <a:grpSpLocks/>
            </p:cNvGrpSpPr>
            <p:nvPr/>
          </p:nvGrpSpPr>
          <p:grpSpPr bwMode="auto">
            <a:xfrm>
              <a:off x="474583" y="1476853"/>
              <a:ext cx="8188509" cy="4726076"/>
              <a:chOff x="545320" y="1444780"/>
              <a:chExt cx="8188515" cy="4726079"/>
            </a:xfrm>
          </p:grpSpPr>
          <p:sp>
            <p:nvSpPr>
              <p:cNvPr id="25" name="Flecha derecha 21"/>
              <p:cNvSpPr/>
              <p:nvPr/>
            </p:nvSpPr>
            <p:spPr>
              <a:xfrm>
                <a:off x="545320" y="5443770"/>
                <a:ext cx="8188515" cy="727089"/>
              </a:xfrm>
              <a:prstGeom prst="rightArrow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dirty="0">
                    <a:solidFill>
                      <a:prstClr val="white"/>
                    </a:solidFill>
                  </a:rPr>
                  <a:t>PROCESO DE FORMACIÓN CONTINUA  -  TOTAL: 34 AÑOS</a:t>
                </a:r>
              </a:p>
            </p:txBody>
          </p:sp>
          <p:sp>
            <p:nvSpPr>
              <p:cNvPr id="26" name="25 CuadroTexto"/>
              <p:cNvSpPr txBox="1"/>
              <p:nvPr/>
            </p:nvSpPr>
            <p:spPr>
              <a:xfrm>
                <a:off x="3334622" y="1875480"/>
                <a:ext cx="2204421" cy="3139382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1600" b="1" dirty="0">
                    <a:solidFill>
                      <a:prstClr val="black"/>
                    </a:solidFill>
                    <a:cs typeface="Arial" charset="0"/>
                  </a:rPr>
                  <a:t>DESEMPEÑO PROFESIONAL COMO ESPECIALISTA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b="1" dirty="0">
                  <a:solidFill>
                    <a:prstClr val="black"/>
                  </a:solidFill>
                  <a:cs typeface="Arial" charset="0"/>
                </a:endParaRPr>
              </a:p>
            </p:txBody>
          </p:sp>
          <p:sp>
            <p:nvSpPr>
              <p:cNvPr id="28" name="Rectangle 26"/>
              <p:cNvSpPr>
                <a:spLocks noChangeArrowheads="1"/>
              </p:cNvSpPr>
              <p:nvPr/>
            </p:nvSpPr>
            <p:spPr bwMode="auto">
              <a:xfrm>
                <a:off x="5675097" y="2670286"/>
                <a:ext cx="335840" cy="922713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vert="vert270"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800" b="1" dirty="0">
                    <a:solidFill>
                      <a:prstClr val="white"/>
                    </a:solidFill>
                  </a:rPr>
                  <a:t>CIEM</a:t>
                </a:r>
              </a:p>
            </p:txBody>
          </p:sp>
          <p:grpSp>
            <p:nvGrpSpPr>
              <p:cNvPr id="377899" name="39 Grupo"/>
              <p:cNvGrpSpPr>
                <a:grpSpLocks/>
              </p:cNvGrpSpPr>
              <p:nvPr/>
            </p:nvGrpSpPr>
            <p:grpSpPr bwMode="auto">
              <a:xfrm>
                <a:off x="5671291" y="1876828"/>
                <a:ext cx="2988480" cy="2694961"/>
                <a:chOff x="5104897" y="1772816"/>
                <a:chExt cx="3040989" cy="2694961"/>
              </a:xfrm>
            </p:grpSpPr>
            <p:sp>
              <p:nvSpPr>
                <p:cNvPr id="66" name="65 Rectángulo"/>
                <p:cNvSpPr/>
                <p:nvPr/>
              </p:nvSpPr>
              <p:spPr bwMode="auto">
                <a:xfrm>
                  <a:off x="5104897" y="1772816"/>
                  <a:ext cx="3040989" cy="403311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105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POST-ESPECIALIZACIÓN – BENEFICIO NECESIDADES INSTITUCIONALES</a:t>
                  </a:r>
                </a:p>
              </p:txBody>
            </p:sp>
            <p:sp>
              <p:nvSpPr>
                <p:cNvPr id="68" name="Rectangle 26"/>
                <p:cNvSpPr>
                  <a:spLocks noChangeArrowheads="1"/>
                </p:cNvSpPr>
                <p:nvPr/>
              </p:nvSpPr>
              <p:spPr bwMode="auto">
                <a:xfrm>
                  <a:off x="6331034" y="2221294"/>
                  <a:ext cx="915447" cy="2246483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prstClr val="white"/>
                      </a:solidFill>
                    </a:rPr>
                    <a:t>M.D.E.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9" name="68 CuadroTexto"/>
                <p:cNvSpPr txBox="1"/>
                <p:nvPr/>
              </p:nvSpPr>
              <p:spPr bwMode="auto">
                <a:xfrm>
                  <a:off x="5104897" y="2221294"/>
                  <a:ext cx="1226137" cy="335745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s-CL"/>
                  </a:defPPr>
                  <a:lvl1pPr algn="ctr" fontAlgn="auto">
                    <a:spcBef>
                      <a:spcPts val="0"/>
                    </a:spcBef>
                    <a:spcAft>
                      <a:spcPts val="0"/>
                    </a:spcAft>
                    <a:defRPr sz="1050" b="1">
                      <a:solidFill>
                        <a:prstClr val="white"/>
                      </a:solidFill>
                      <a:cs typeface="Times New Roman" pitchFamily="18" charset="0"/>
                    </a:defRPr>
                  </a:lvl1pPr>
                </a:lstStyle>
                <a:p>
                  <a:pPr>
                    <a:defRPr/>
                  </a:pPr>
                  <a:r>
                    <a:rPr lang="es-CL" dirty="0"/>
                    <a:t>ACADEMIA DE GUERRA NAVAL</a:t>
                  </a:r>
                </a:p>
              </p:txBody>
            </p:sp>
            <p:sp>
              <p:nvSpPr>
                <p:cNvPr id="70" name="Rectangle 26"/>
                <p:cNvSpPr>
                  <a:spLocks noChangeArrowheads="1"/>
                </p:cNvSpPr>
                <p:nvPr/>
              </p:nvSpPr>
              <p:spPr bwMode="auto">
                <a:xfrm>
                  <a:off x="7255279" y="2221295"/>
                  <a:ext cx="890607" cy="2246482"/>
                </a:xfrm>
                <a:prstGeom prst="rect">
                  <a:avLst/>
                </a:prstGeom>
                <a:solidFill>
                  <a:schemeClr val="accent1">
                    <a:lumMod val="50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10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srgbClr val="FFFFFF"/>
                      </a:solidFill>
                    </a:rPr>
                    <a:t>D.A.D.</a:t>
                  </a:r>
                </a:p>
              </p:txBody>
            </p:sp>
            <p:sp>
              <p:nvSpPr>
                <p:cNvPr id="71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39" y="3991558"/>
                  <a:ext cx="889594" cy="476219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bg1"/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MAGISTER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DIPLOMADO 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7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40" y="2566272"/>
                  <a:ext cx="887580" cy="922714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accent5">
                      <a:lumMod val="20000"/>
                      <a:lumOff val="80000"/>
                    </a:schemeClr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CURSO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ESTADO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MAYOR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</p:grpSp>
          <p:cxnSp>
            <p:nvCxnSpPr>
              <p:cNvPr id="30" name="29 Conector recto de flecha"/>
              <p:cNvCxnSpPr/>
              <p:nvPr/>
            </p:nvCxnSpPr>
            <p:spPr>
              <a:xfrm>
                <a:off x="5539043" y="1749586"/>
                <a:ext cx="3061439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30 Conector recto de flecha"/>
              <p:cNvCxnSpPr/>
              <p:nvPr/>
            </p:nvCxnSpPr>
            <p:spPr>
              <a:xfrm>
                <a:off x="3218732" y="1749586"/>
                <a:ext cx="2320311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7902" name="71 CuadroTexto"/>
              <p:cNvSpPr txBox="1">
                <a:spLocks noChangeArrowheads="1"/>
              </p:cNvSpPr>
              <p:nvPr/>
            </p:nvSpPr>
            <p:spPr bwMode="auto">
              <a:xfrm>
                <a:off x="3635896" y="1444780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>
                    <a:solidFill>
                      <a:srgbClr val="000000"/>
                    </a:solidFill>
                    <a:latin typeface="Calibri" pitchFamily="34" charset="0"/>
                  </a:rPr>
                  <a:t>ETAPA 2</a:t>
                </a:r>
              </a:p>
            </p:txBody>
          </p:sp>
          <p:sp>
            <p:nvSpPr>
              <p:cNvPr id="377903" name="72 CuadroTexto"/>
              <p:cNvSpPr txBox="1">
                <a:spLocks noChangeArrowheads="1"/>
              </p:cNvSpPr>
              <p:nvPr/>
            </p:nvSpPr>
            <p:spPr bwMode="auto">
              <a:xfrm>
                <a:off x="6448400" y="1444780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 dirty="0">
                    <a:solidFill>
                      <a:srgbClr val="000000"/>
                    </a:solidFill>
                    <a:latin typeface="Calibri" pitchFamily="34" charset="0"/>
                  </a:rPr>
                  <a:t>ETAPA 3</a:t>
                </a:r>
              </a:p>
            </p:txBody>
          </p:sp>
          <p:cxnSp>
            <p:nvCxnSpPr>
              <p:cNvPr id="34" name="33 Conector recto de flecha"/>
              <p:cNvCxnSpPr/>
              <p:nvPr/>
            </p:nvCxnSpPr>
            <p:spPr>
              <a:xfrm>
                <a:off x="545320" y="1749586"/>
                <a:ext cx="2722625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7905" name="74 CuadroTexto"/>
              <p:cNvSpPr txBox="1">
                <a:spLocks noChangeArrowheads="1"/>
              </p:cNvSpPr>
              <p:nvPr/>
            </p:nvSpPr>
            <p:spPr bwMode="auto">
              <a:xfrm>
                <a:off x="1331640" y="1462938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>
                    <a:solidFill>
                      <a:srgbClr val="000000"/>
                    </a:solidFill>
                    <a:latin typeface="Calibri" pitchFamily="34" charset="0"/>
                  </a:rPr>
                  <a:t>ETAPA 1</a:t>
                </a:r>
              </a:p>
            </p:txBody>
          </p:sp>
          <p:grpSp>
            <p:nvGrpSpPr>
              <p:cNvPr id="36" name="75 Grupo"/>
              <p:cNvGrpSpPr/>
              <p:nvPr/>
            </p:nvGrpSpPr>
            <p:grpSpPr>
              <a:xfrm>
                <a:off x="545320" y="1876828"/>
                <a:ext cx="2722160" cy="2827993"/>
                <a:chOff x="545320" y="1772816"/>
                <a:chExt cx="2722160" cy="2827993"/>
              </a:xfrm>
              <a:solidFill>
                <a:srgbClr val="376092"/>
              </a:solidFill>
              <a:effectLst/>
            </p:grpSpPr>
            <p:sp>
              <p:nvSpPr>
                <p:cNvPr id="56" name="55 Rectángulo"/>
                <p:cNvSpPr/>
                <p:nvPr/>
              </p:nvSpPr>
              <p:spPr bwMode="auto">
                <a:xfrm>
                  <a:off x="2422293" y="2559966"/>
                  <a:ext cx="845186" cy="259424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  <a:cs typeface="Times New Roman" pitchFamily="18" charset="0"/>
                    </a:rPr>
                    <a:t>ESPECIALIDAD</a:t>
                  </a:r>
                </a:p>
              </p:txBody>
            </p:sp>
            <p:sp>
              <p:nvSpPr>
                <p:cNvPr id="57" name="56 Rectángulo"/>
                <p:cNvSpPr/>
                <p:nvPr/>
              </p:nvSpPr>
              <p:spPr bwMode="auto">
                <a:xfrm>
                  <a:off x="545320" y="1772816"/>
                  <a:ext cx="1004499" cy="693270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 smtClean="0">
                      <a:solidFill>
                        <a:prstClr val="black"/>
                      </a:solidFill>
                      <a:latin typeface="Calibri"/>
                      <a:cs typeface="Times New Roman" pitchFamily="18" charset="0"/>
                    </a:rPr>
                    <a:t>FORMACIÓN MATRIZ</a:t>
                  </a:r>
                </a:p>
              </p:txBody>
            </p:sp>
            <p:sp>
              <p:nvSpPr>
                <p:cNvPr id="58" name="Rectangle 5">
                  <a:hlinkClick r:id="rId2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45320" y="2557039"/>
                  <a:ext cx="995390" cy="2038979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ESCUELA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NAVAL</a:t>
                  </a:r>
                </a:p>
              </p:txBody>
            </p:sp>
            <p:sp>
              <p:nvSpPr>
                <p:cNvPr id="59" name="Text Box 31"/>
                <p:cNvSpPr txBox="1">
                  <a:spLocks noChangeArrowheads="1"/>
                </p:cNvSpPr>
                <p:nvPr/>
              </p:nvSpPr>
              <p:spPr bwMode="auto">
                <a:xfrm>
                  <a:off x="1581056" y="1772816"/>
                  <a:ext cx="1686424" cy="684620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75000">
                      <a:schemeClr val="accent1">
                        <a:lumMod val="75000"/>
                      </a:schemeClr>
                    </a:gs>
                  </a:gsLst>
                  <a:lin ang="0" scaled="0"/>
                </a:gra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2"/>
                </a:lnRef>
                <a:fillRef idx="3">
                  <a:schemeClr val="accent2"/>
                </a:fillRef>
                <a:effectRef idx="3">
                  <a:schemeClr val="accent2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ESPECIALIZACIÓN</a:t>
                  </a:r>
                </a:p>
              </p:txBody>
            </p:sp>
            <p:sp>
              <p:nvSpPr>
                <p:cNvPr id="60" name="59 Rectángulo"/>
                <p:cNvSpPr/>
                <p:nvPr/>
              </p:nvSpPr>
              <p:spPr bwMode="auto">
                <a:xfrm>
                  <a:off x="1581055" y="2557040"/>
                  <a:ext cx="908666" cy="235266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prstClr val="black"/>
                      </a:solidFill>
                      <a:cs typeface="Times New Roman" pitchFamily="18" charset="0"/>
                    </a:rPr>
                    <a:t>PRÁCTICA PROFESIONAL</a:t>
                  </a:r>
                </a:p>
              </p:txBody>
            </p:sp>
            <p:sp>
              <p:nvSpPr>
                <p:cNvPr id="61" name="Rectangle 26">
                  <a:hlinkClick r:id="rId3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89720" y="2792305"/>
                  <a:ext cx="777759" cy="1804279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900" b="1" dirty="0">
                      <a:solidFill>
                        <a:srgbClr val="FFFFFF"/>
                      </a:solidFill>
                    </a:rPr>
                    <a:t>A.P.N.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(1 A 3 AÑOS)</a:t>
                  </a:r>
                </a:p>
              </p:txBody>
            </p:sp>
            <p:sp>
              <p:nvSpPr>
                <p:cNvPr id="62" name="Rectangle 30"/>
                <p:cNvSpPr>
                  <a:spLocks noChangeArrowheads="1"/>
                </p:cNvSpPr>
                <p:nvPr/>
              </p:nvSpPr>
              <p:spPr bwMode="auto">
                <a:xfrm>
                  <a:off x="2023064" y="2792306"/>
                  <a:ext cx="466656" cy="1808503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BUQUE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TIERRA</a:t>
                  </a:r>
                </a:p>
              </p:txBody>
            </p:sp>
            <p:grpSp>
              <p:nvGrpSpPr>
                <p:cNvPr id="63" name="32 Grupo"/>
                <p:cNvGrpSpPr>
                  <a:grpSpLocks/>
                </p:cNvGrpSpPr>
                <p:nvPr/>
              </p:nvGrpSpPr>
              <p:grpSpPr bwMode="auto">
                <a:xfrm>
                  <a:off x="1581056" y="2791603"/>
                  <a:ext cx="470974" cy="1809206"/>
                  <a:chOff x="1948961" y="2219698"/>
                  <a:chExt cx="891750" cy="1514837"/>
                </a:xfrm>
                <a:grpFill/>
              </p:grpSpPr>
              <p:sp>
                <p:nvSpPr>
                  <p:cNvPr id="64" name="Rectangle 27"/>
                  <p:cNvSpPr>
                    <a:spLocks noChangeArrowheads="1"/>
                  </p:cNvSpPr>
                  <p:nvPr/>
                </p:nvSpPr>
                <p:spPr bwMode="auto">
                  <a:xfrm>
                    <a:off x="1949120" y="2219698"/>
                    <a:ext cx="891426" cy="756000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lIns="36000" rIns="36000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  </a:t>
                    </a: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B.E. “E”</a:t>
                    </a:r>
                  </a:p>
                </p:txBody>
              </p:sp>
              <p:sp>
                <p:nvSpPr>
                  <p:cNvPr id="65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1948961" y="2974998"/>
                    <a:ext cx="891750" cy="759537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A.P.N.</a:t>
                    </a:r>
                  </a:p>
                </p:txBody>
              </p:sp>
            </p:grpSp>
          </p:grpSp>
          <p:pic>
            <p:nvPicPr>
              <p:cNvPr id="291882" name="Picture 6" descr="http://rugbyarrv.cl/wp-content/uploads/Escuela_naval_arturo_prat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9628" y="2932120"/>
                <a:ext cx="496721" cy="574540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 w="6350" cap="rnd">
                <a:solidFill>
                  <a:schemeClr val="bg1"/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  <a:extLst/>
            </p:spPr>
          </p:pic>
          <p:sp>
            <p:nvSpPr>
              <p:cNvPr id="377908" name="CuadroTexto 17"/>
              <p:cNvSpPr txBox="1">
                <a:spLocks noChangeArrowheads="1"/>
              </p:cNvSpPr>
              <p:nvPr/>
            </p:nvSpPr>
            <p:spPr bwMode="auto">
              <a:xfrm>
                <a:off x="662497" y="4864577"/>
                <a:ext cx="851436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Cadete Naval (4años)</a:t>
                </a:r>
              </a:p>
            </p:txBody>
          </p:sp>
          <p:sp>
            <p:nvSpPr>
              <p:cNvPr id="377909" name="CuadroTexto 76"/>
              <p:cNvSpPr txBox="1">
                <a:spLocks noChangeArrowheads="1"/>
              </p:cNvSpPr>
              <p:nvPr/>
            </p:nvSpPr>
            <p:spPr bwMode="auto">
              <a:xfrm>
                <a:off x="1355430" y="4899569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GAMA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(1 año)</a:t>
                </a:r>
              </a:p>
            </p:txBody>
          </p:sp>
          <p:sp>
            <p:nvSpPr>
              <p:cNvPr id="377910" name="CuadroTexto 77"/>
              <p:cNvSpPr txBox="1">
                <a:spLocks noChangeArrowheads="1"/>
              </p:cNvSpPr>
              <p:nvPr/>
            </p:nvSpPr>
            <p:spPr bwMode="auto">
              <a:xfrm>
                <a:off x="1970136" y="4900127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ST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(3 años)</a:t>
                </a:r>
              </a:p>
            </p:txBody>
          </p:sp>
          <p:sp>
            <p:nvSpPr>
              <p:cNvPr id="377911" name="CuadroTexto 78"/>
              <p:cNvSpPr txBox="1">
                <a:spLocks noChangeArrowheads="1"/>
              </p:cNvSpPr>
              <p:nvPr/>
            </p:nvSpPr>
            <p:spPr bwMode="auto">
              <a:xfrm>
                <a:off x="2865348" y="4899569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Teniente 2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2" name="CuadroTexto 84"/>
              <p:cNvSpPr txBox="1">
                <a:spLocks noChangeArrowheads="1"/>
              </p:cNvSpPr>
              <p:nvPr/>
            </p:nvSpPr>
            <p:spPr bwMode="auto">
              <a:xfrm>
                <a:off x="4235016" y="4869535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Teniente 1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(6 años)</a:t>
                </a:r>
              </a:p>
            </p:txBody>
          </p:sp>
          <p:sp>
            <p:nvSpPr>
              <p:cNvPr id="377913" name="CuadroTexto 85"/>
              <p:cNvSpPr txBox="1">
                <a:spLocks noChangeArrowheads="1"/>
              </p:cNvSpPr>
              <p:nvPr/>
            </p:nvSpPr>
            <p:spPr bwMode="auto">
              <a:xfrm>
                <a:off x="5771455" y="4796525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Corbeta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4" name="CuadroTexto 86"/>
              <p:cNvSpPr txBox="1">
                <a:spLocks noChangeArrowheads="1"/>
              </p:cNvSpPr>
              <p:nvPr/>
            </p:nvSpPr>
            <p:spPr bwMode="auto">
              <a:xfrm>
                <a:off x="6814525" y="4828890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Fragata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5" name="CuadroTexto 87"/>
              <p:cNvSpPr txBox="1">
                <a:spLocks noChangeArrowheads="1"/>
              </p:cNvSpPr>
              <p:nvPr/>
            </p:nvSpPr>
            <p:spPr bwMode="auto">
              <a:xfrm>
                <a:off x="7718753" y="4820769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Navío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cxnSp>
            <p:nvCxnSpPr>
              <p:cNvPr id="47" name="Conector recto 30"/>
              <p:cNvCxnSpPr/>
              <p:nvPr/>
            </p:nvCxnSpPr>
            <p:spPr>
              <a:xfrm>
                <a:off x="54532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Conector recto 88"/>
              <p:cNvCxnSpPr/>
              <p:nvPr/>
            </p:nvCxnSpPr>
            <p:spPr>
              <a:xfrm>
                <a:off x="1535943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Conector recto 89"/>
              <p:cNvCxnSpPr/>
              <p:nvPr/>
            </p:nvCxnSpPr>
            <p:spPr>
              <a:xfrm>
                <a:off x="2042367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Conector recto 90"/>
              <p:cNvCxnSpPr/>
              <p:nvPr/>
            </p:nvCxnSpPr>
            <p:spPr>
              <a:xfrm>
                <a:off x="2756758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Conector recto 91"/>
              <p:cNvCxnSpPr/>
              <p:nvPr/>
            </p:nvCxnSpPr>
            <p:spPr>
              <a:xfrm>
                <a:off x="3933124" y="4697631"/>
                <a:ext cx="0" cy="893779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Conector recto 92"/>
              <p:cNvCxnSpPr/>
              <p:nvPr/>
            </p:nvCxnSpPr>
            <p:spPr>
              <a:xfrm>
                <a:off x="5592099" y="47262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Conector recto 93"/>
              <p:cNvCxnSpPr/>
              <p:nvPr/>
            </p:nvCxnSpPr>
            <p:spPr>
              <a:xfrm>
                <a:off x="6866892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94"/>
              <p:cNvCxnSpPr/>
              <p:nvPr/>
            </p:nvCxnSpPr>
            <p:spPr>
              <a:xfrm>
                <a:off x="777655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Conector recto 95"/>
              <p:cNvCxnSpPr/>
              <p:nvPr/>
            </p:nvCxnSpPr>
            <p:spPr>
              <a:xfrm>
                <a:off x="8659220" y="4726206"/>
                <a:ext cx="0" cy="1006494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91865" name="Picture 8" descr="https://fbcdn-profile-a.akamaihd.net/hprofile-ak-xaf1/v/t1.0-1/p160x160/306137_351919668204232_1348516417_n.jpg?oh=fe5143deacc2c1815cc9639d3cf898cf&amp;oe=55EBBEB4&amp;__gda__=1441896121_1ad95a41745320b92fea8fb328a24f3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0644" y="2931483"/>
              <a:ext cx="501058" cy="50105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6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6247" y="3876205"/>
              <a:ext cx="370785" cy="54381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7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4166" y="3187816"/>
              <a:ext cx="440889" cy="646637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</p:grpSp>
      <p:sp>
        <p:nvSpPr>
          <p:cNvPr id="72" name="Rectangle 26"/>
          <p:cNvSpPr>
            <a:spLocks noChangeArrowheads="1"/>
          </p:cNvSpPr>
          <p:nvPr/>
        </p:nvSpPr>
        <p:spPr bwMode="auto">
          <a:xfrm>
            <a:off x="5931240" y="3229481"/>
            <a:ext cx="873013" cy="41880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CURSO DE GESTIÓN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 Y CONDUCCIÓN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MARÍTIMA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</p:txBody>
      </p:sp>
      <p:sp>
        <p:nvSpPr>
          <p:cNvPr id="93" name="92 Rectángulo"/>
          <p:cNvSpPr/>
          <p:nvPr/>
        </p:nvSpPr>
        <p:spPr>
          <a:xfrm>
            <a:off x="3056675" y="852618"/>
            <a:ext cx="3024302" cy="33582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lvl="1" algn="ctr">
              <a:defRPr/>
            </a:pPr>
            <a:r>
              <a:rPr lang="es-ES" b="1" kern="0" dirty="0">
                <a:solidFill>
                  <a:prstClr val="white">
                    <a:lumMod val="85000"/>
                  </a:prstClr>
                </a:solidFill>
                <a:cs typeface="Arial" charset="0"/>
              </a:rPr>
              <a:t>CARRERA DE OFICIALES</a:t>
            </a:r>
          </a:p>
        </p:txBody>
      </p:sp>
      <p:sp>
        <p:nvSpPr>
          <p:cNvPr id="80" name="Rectangle 26"/>
          <p:cNvSpPr>
            <a:spLocks noChangeArrowheads="1"/>
          </p:cNvSpPr>
          <p:nvPr/>
        </p:nvSpPr>
        <p:spPr bwMode="auto">
          <a:xfrm>
            <a:off x="6805452" y="4045124"/>
            <a:ext cx="899619" cy="15014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tIns="36000" bIns="36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prstClr val="white"/>
                </a:solidFill>
              </a:rPr>
              <a:t>1 año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</p:txBody>
      </p:sp>
      <p:sp>
        <p:nvSpPr>
          <p:cNvPr id="81" name="Rectangle 26"/>
          <p:cNvSpPr>
            <a:spLocks noChangeArrowheads="1"/>
          </p:cNvSpPr>
          <p:nvPr/>
        </p:nvSpPr>
        <p:spPr bwMode="auto">
          <a:xfrm>
            <a:off x="5604322" y="4045122"/>
            <a:ext cx="326917" cy="1475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2" name="Rectangle 26"/>
          <p:cNvSpPr>
            <a:spLocks noChangeArrowheads="1"/>
          </p:cNvSpPr>
          <p:nvPr/>
        </p:nvSpPr>
        <p:spPr bwMode="auto">
          <a:xfrm>
            <a:off x="5931240" y="4045124"/>
            <a:ext cx="874213" cy="1501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 cmpd="sng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9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3" name="Rectangle 26"/>
          <p:cNvSpPr>
            <a:spLocks noChangeArrowheads="1"/>
          </p:cNvSpPr>
          <p:nvPr/>
        </p:nvSpPr>
        <p:spPr bwMode="auto">
          <a:xfrm>
            <a:off x="7714530" y="4045124"/>
            <a:ext cx="875209" cy="15014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srgbClr val="FFFFFF"/>
                </a:solidFill>
              </a:rPr>
              <a:t>1 año</a:t>
            </a:r>
          </a:p>
        </p:txBody>
      </p:sp>
      <p:sp>
        <p:nvSpPr>
          <p:cNvPr id="85" name="Rectangle 26"/>
          <p:cNvSpPr>
            <a:spLocks noChangeArrowheads="1"/>
          </p:cNvSpPr>
          <p:nvPr/>
        </p:nvSpPr>
        <p:spPr bwMode="auto">
          <a:xfrm>
            <a:off x="5652121" y="3263825"/>
            <a:ext cx="167917" cy="76891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270"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CINFO</a:t>
            </a:r>
          </a:p>
        </p:txBody>
      </p:sp>
      <p:sp>
        <p:nvSpPr>
          <p:cNvPr id="73" name="72 Flecha derecha">
            <a:hlinkClick r:id="rId8" action="ppaction://hlinksldjump"/>
          </p:cNvPr>
          <p:cNvSpPr/>
          <p:nvPr/>
        </p:nvSpPr>
        <p:spPr>
          <a:xfrm>
            <a:off x="7429520" y="1428740"/>
            <a:ext cx="357190" cy="2252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4" name="73 Flecha derecha">
            <a:hlinkClick r:id="rId2" action="ppaction://hlinksldjump"/>
          </p:cNvPr>
          <p:cNvSpPr/>
          <p:nvPr/>
        </p:nvSpPr>
        <p:spPr>
          <a:xfrm>
            <a:off x="1214414" y="3988601"/>
            <a:ext cx="142876" cy="10620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75" name="Grupo 36"/>
          <p:cNvGrpSpPr/>
          <p:nvPr/>
        </p:nvGrpSpPr>
        <p:grpSpPr>
          <a:xfrm>
            <a:off x="0" y="-38220"/>
            <a:ext cx="9144000" cy="504409"/>
            <a:chOff x="0" y="-45865"/>
            <a:chExt cx="9144000" cy="605291"/>
          </a:xfrm>
        </p:grpSpPr>
        <p:sp>
          <p:nvSpPr>
            <p:cNvPr id="76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77" name="Picture 4" descr="l_armada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Elipse 1"/>
          <p:cNvSpPr/>
          <p:nvPr/>
        </p:nvSpPr>
        <p:spPr>
          <a:xfrm>
            <a:off x="2238378" y="1428740"/>
            <a:ext cx="1137734" cy="3583791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1762478048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85720" y="982185"/>
            <a:ext cx="1500198" cy="2539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/>
            <a:r>
              <a:rPr lang="es-ES_tradnl" sz="1050" b="1" i="1" dirty="0"/>
              <a:t>B.E. / A.P.N.</a:t>
            </a:r>
          </a:p>
        </p:txBody>
      </p:sp>
      <p:sp>
        <p:nvSpPr>
          <p:cNvPr id="1356809" name="Rectangle 9" descr="Onda"/>
          <p:cNvSpPr>
            <a:spLocks noChangeArrowheads="1"/>
          </p:cNvSpPr>
          <p:nvPr/>
        </p:nvSpPr>
        <p:spPr bwMode="auto">
          <a:xfrm>
            <a:off x="229018" y="4119577"/>
            <a:ext cx="1522385" cy="8096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>
              <a:lnSpc>
                <a:spcPct val="110000"/>
              </a:lnSpc>
            </a:pPr>
            <a:r>
              <a:rPr lang="es-ES_tradnl" sz="1400" dirty="0"/>
              <a:t>Común </a:t>
            </a:r>
            <a:r>
              <a:rPr lang="es-ES_tradnl" sz="1400" dirty="0" err="1"/>
              <a:t>Espec</a:t>
            </a:r>
            <a:r>
              <a:rPr lang="es-ES_tradnl" sz="1400" dirty="0"/>
              <a:t>. </a:t>
            </a:r>
            <a:endParaRPr lang="es-ES_tradnl" sz="1400" dirty="0" smtClean="0"/>
          </a:p>
          <a:p>
            <a:pPr algn="ctr" eaLnBrk="0" hangingPunct="0">
              <a:lnSpc>
                <a:spcPct val="110000"/>
              </a:lnSpc>
            </a:pPr>
            <a:r>
              <a:rPr lang="es-ES_tradnl" sz="1400" dirty="0" smtClean="0"/>
              <a:t>ámbito </a:t>
            </a:r>
            <a:r>
              <a:rPr lang="es-ES_tradnl" sz="1400" dirty="0"/>
              <a:t>de </a:t>
            </a:r>
            <a:endParaRPr lang="es-ES_tradnl" sz="1400" dirty="0" smtClean="0"/>
          </a:p>
          <a:p>
            <a:pPr algn="ctr" eaLnBrk="0" hangingPunct="0">
              <a:lnSpc>
                <a:spcPct val="110000"/>
              </a:lnSpc>
            </a:pPr>
            <a:r>
              <a:rPr lang="es-ES_tradnl" sz="1400" b="1" i="1" dirty="0" smtClean="0"/>
              <a:t>ingeniería</a:t>
            </a:r>
            <a:r>
              <a:rPr lang="es-ES_tradnl" sz="1400" b="1" i="1" dirty="0"/>
              <a:t>.</a:t>
            </a:r>
          </a:p>
        </p:txBody>
      </p:sp>
      <p:sp>
        <p:nvSpPr>
          <p:cNvPr id="31757" name="Text Box 15"/>
          <p:cNvSpPr txBox="1">
            <a:spLocks noChangeArrowheads="1"/>
          </p:cNvSpPr>
          <p:nvPr/>
        </p:nvSpPr>
        <p:spPr bwMode="auto">
          <a:xfrm>
            <a:off x="229018" y="1928806"/>
            <a:ext cx="1542614" cy="18573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indent="-128588" algn="ctr" eaLnBrk="0" hangingPunct="0">
              <a:lnSpc>
                <a:spcPct val="160000"/>
              </a:lnSpc>
            </a:pPr>
            <a:r>
              <a:rPr lang="es-ES_tradnl" sz="1400" dirty="0" smtClean="0"/>
              <a:t>Común </a:t>
            </a:r>
            <a:r>
              <a:rPr lang="es-ES_tradnl" sz="1400" dirty="0" err="1" smtClean="0"/>
              <a:t>Espec</a:t>
            </a:r>
            <a:r>
              <a:rPr lang="es-ES_tradnl" sz="1400" dirty="0" smtClean="0"/>
              <a:t>. </a:t>
            </a:r>
          </a:p>
          <a:p>
            <a:pPr indent="-128588" algn="ctr" eaLnBrk="0" hangingPunct="0">
              <a:lnSpc>
                <a:spcPct val="160000"/>
              </a:lnSpc>
            </a:pPr>
            <a:r>
              <a:rPr lang="es-ES_tradnl" sz="1400" dirty="0" smtClean="0"/>
              <a:t>ámbito de </a:t>
            </a:r>
            <a:r>
              <a:rPr lang="es-ES_tradnl" sz="1400" b="1" i="1" dirty="0" smtClean="0"/>
              <a:t>cubierta.</a:t>
            </a:r>
          </a:p>
          <a:p>
            <a:pPr indent="-128588" algn="ctr" eaLnBrk="0" hangingPunct="0">
              <a:lnSpc>
                <a:spcPct val="110000"/>
              </a:lnSpc>
              <a:buClr>
                <a:srgbClr val="006600"/>
              </a:buClr>
            </a:pPr>
            <a:endParaRPr lang="es-ES_tradnl" sz="1400" dirty="0"/>
          </a:p>
        </p:txBody>
      </p:sp>
      <p:sp>
        <p:nvSpPr>
          <p:cNvPr id="1356820" name="Rectangle 20" descr="Zigzag"/>
          <p:cNvSpPr>
            <a:spLocks noChangeArrowheads="1"/>
          </p:cNvSpPr>
          <p:nvPr/>
        </p:nvSpPr>
        <p:spPr bwMode="auto">
          <a:xfrm>
            <a:off x="2079995" y="1928806"/>
            <a:ext cx="1027509" cy="18573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/>
            <a:r>
              <a:rPr lang="es-ES_tradnl" sz="1400" dirty="0" smtClean="0"/>
              <a:t>Unidades </a:t>
            </a:r>
          </a:p>
          <a:p>
            <a:pPr algn="ctr" eaLnBrk="0" hangingPunct="0"/>
            <a:r>
              <a:rPr lang="es-ES_tradnl" sz="1400" dirty="0" smtClean="0"/>
              <a:t>auxiliares </a:t>
            </a:r>
          </a:p>
          <a:p>
            <a:pPr algn="ctr" eaLnBrk="0" hangingPunct="0"/>
            <a:r>
              <a:rPr lang="es-ES_tradnl" sz="1400" dirty="0" smtClean="0"/>
              <a:t>o</a:t>
            </a:r>
          </a:p>
          <a:p>
            <a:pPr algn="ctr" eaLnBrk="0" hangingPunct="0"/>
            <a:r>
              <a:rPr lang="es-ES_tradnl" sz="1400" dirty="0" smtClean="0"/>
              <a:t>marítimas</a:t>
            </a:r>
            <a:endParaRPr lang="es-ES_tradnl" sz="1400" dirty="0"/>
          </a:p>
        </p:txBody>
      </p:sp>
      <p:sp>
        <p:nvSpPr>
          <p:cNvPr id="31808" name="Text Box 21"/>
          <p:cNvSpPr txBox="1">
            <a:spLocks noChangeArrowheads="1"/>
          </p:cNvSpPr>
          <p:nvPr/>
        </p:nvSpPr>
        <p:spPr bwMode="auto">
          <a:xfrm>
            <a:off x="2100222" y="949599"/>
            <a:ext cx="2143140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/>
            <a:r>
              <a:rPr lang="es-ES_tradnl" sz="1050" b="1" i="1" dirty="0" smtClean="0"/>
              <a:t>EMBARCO </a:t>
            </a:r>
            <a:endParaRPr lang="es-ES_tradnl" sz="1050" b="1" i="1" dirty="0"/>
          </a:p>
        </p:txBody>
      </p:sp>
      <p:sp>
        <p:nvSpPr>
          <p:cNvPr id="31809" name="Line 22"/>
          <p:cNvSpPr>
            <a:spLocks noChangeShapeType="1"/>
          </p:cNvSpPr>
          <p:nvPr/>
        </p:nvSpPr>
        <p:spPr bwMode="auto">
          <a:xfrm>
            <a:off x="2087139" y="1365150"/>
            <a:ext cx="1079897" cy="0"/>
          </a:xfrm>
          <a:prstGeom prst="line">
            <a:avLst/>
          </a:prstGeom>
          <a:noFill/>
          <a:ln w="9525">
            <a:noFill/>
            <a:round/>
            <a:headEnd type="triangle" w="med" len="med"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endParaRPr lang="es-CL" sz="1350"/>
          </a:p>
        </p:txBody>
      </p:sp>
      <p:sp>
        <p:nvSpPr>
          <p:cNvPr id="1356823" name="Rectangle 23" descr="Zigzag"/>
          <p:cNvSpPr>
            <a:spLocks noChangeArrowheads="1"/>
          </p:cNvSpPr>
          <p:nvPr/>
        </p:nvSpPr>
        <p:spPr bwMode="auto">
          <a:xfrm>
            <a:off x="3215852" y="1928806"/>
            <a:ext cx="1027509" cy="18573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/>
            <a:r>
              <a:rPr lang="es-ES_tradnl" sz="1400" dirty="0" smtClean="0"/>
              <a:t>Unidades </a:t>
            </a:r>
          </a:p>
          <a:p>
            <a:pPr algn="ctr" eaLnBrk="0" hangingPunct="0"/>
            <a:r>
              <a:rPr lang="es-ES_tradnl" sz="1400" dirty="0" smtClean="0"/>
              <a:t>auxiliares </a:t>
            </a:r>
          </a:p>
          <a:p>
            <a:pPr algn="ctr" eaLnBrk="0" hangingPunct="0"/>
            <a:r>
              <a:rPr lang="es-ES_tradnl" sz="1400" dirty="0" smtClean="0"/>
              <a:t>o</a:t>
            </a:r>
          </a:p>
          <a:p>
            <a:pPr algn="ctr" eaLnBrk="0" hangingPunct="0"/>
            <a:r>
              <a:rPr lang="es-ES_tradnl" sz="1400" dirty="0" smtClean="0"/>
              <a:t>marítimas</a:t>
            </a:r>
            <a:endParaRPr lang="es-ES_tradnl" sz="1400" dirty="0"/>
          </a:p>
        </p:txBody>
      </p:sp>
      <p:sp>
        <p:nvSpPr>
          <p:cNvPr id="1356824" name="Rectangle 24" descr="Zigzag"/>
          <p:cNvSpPr>
            <a:spLocks noChangeArrowheads="1"/>
          </p:cNvSpPr>
          <p:nvPr/>
        </p:nvSpPr>
        <p:spPr bwMode="auto">
          <a:xfrm>
            <a:off x="2079994" y="4090396"/>
            <a:ext cx="1032272" cy="8096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/>
            <a:r>
              <a:rPr lang="es-ES_tradnl" sz="1400" dirty="0" smtClean="0"/>
              <a:t>Unidades </a:t>
            </a:r>
          </a:p>
          <a:p>
            <a:pPr algn="ctr" eaLnBrk="0" hangingPunct="0"/>
            <a:r>
              <a:rPr lang="es-ES_tradnl" sz="1400" dirty="0" smtClean="0"/>
              <a:t>auxiliares </a:t>
            </a:r>
          </a:p>
          <a:p>
            <a:pPr algn="ctr" eaLnBrk="0" hangingPunct="0"/>
            <a:r>
              <a:rPr lang="es-ES_tradnl" sz="1400" dirty="0" smtClean="0"/>
              <a:t>o</a:t>
            </a:r>
          </a:p>
          <a:p>
            <a:pPr algn="ctr" eaLnBrk="0" hangingPunct="0"/>
            <a:r>
              <a:rPr lang="es-ES_tradnl" sz="1400" dirty="0" smtClean="0"/>
              <a:t>marítimas</a:t>
            </a:r>
            <a:endParaRPr lang="es-ES_tradnl" sz="1400" dirty="0"/>
          </a:p>
        </p:txBody>
      </p:sp>
      <p:sp>
        <p:nvSpPr>
          <p:cNvPr id="1356825" name="Rectangle 25" descr="Zigzag"/>
          <p:cNvSpPr>
            <a:spLocks noChangeArrowheads="1"/>
          </p:cNvSpPr>
          <p:nvPr/>
        </p:nvSpPr>
        <p:spPr bwMode="auto">
          <a:xfrm>
            <a:off x="3215852" y="4090396"/>
            <a:ext cx="1031081" cy="8096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/>
            <a:r>
              <a:rPr lang="es-ES_tradnl" sz="1400" dirty="0" smtClean="0"/>
              <a:t>Unidades </a:t>
            </a:r>
          </a:p>
          <a:p>
            <a:pPr algn="ctr" eaLnBrk="0" hangingPunct="0"/>
            <a:r>
              <a:rPr lang="es-ES_tradnl" sz="1400" dirty="0" smtClean="0"/>
              <a:t>auxiliares </a:t>
            </a:r>
          </a:p>
          <a:p>
            <a:pPr algn="ctr" eaLnBrk="0" hangingPunct="0"/>
            <a:r>
              <a:rPr lang="es-ES_tradnl" sz="1400" dirty="0" smtClean="0"/>
              <a:t>o</a:t>
            </a:r>
          </a:p>
          <a:p>
            <a:pPr algn="ctr" eaLnBrk="0" hangingPunct="0"/>
            <a:r>
              <a:rPr lang="es-ES_tradnl" sz="1400" dirty="0" smtClean="0"/>
              <a:t>marítimas</a:t>
            </a:r>
            <a:endParaRPr lang="es-ES_tradnl" sz="1400" dirty="0"/>
          </a:p>
        </p:txBody>
      </p:sp>
      <p:sp>
        <p:nvSpPr>
          <p:cNvPr id="31835" name="Text Box 42"/>
          <p:cNvSpPr txBox="1">
            <a:spLocks noChangeArrowheads="1"/>
          </p:cNvSpPr>
          <p:nvPr/>
        </p:nvSpPr>
        <p:spPr bwMode="auto">
          <a:xfrm>
            <a:off x="2071670" y="5362972"/>
            <a:ext cx="3571900" cy="23083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900" b="1" dirty="0" smtClean="0">
                <a:solidFill>
                  <a:schemeClr val="bg1"/>
                </a:solidFill>
              </a:rPr>
              <a:t>SUBTENIENTE</a:t>
            </a:r>
            <a:endParaRPr lang="es-ES_tradnl" sz="900" b="1" dirty="0">
              <a:solidFill>
                <a:schemeClr val="bg1"/>
              </a:solidFill>
            </a:endParaRPr>
          </a:p>
        </p:txBody>
      </p:sp>
      <p:sp>
        <p:nvSpPr>
          <p:cNvPr id="31836" name="Text Box 4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5786446" y="5362972"/>
            <a:ext cx="2786082" cy="23083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900" b="1" dirty="0" smtClean="0">
                <a:solidFill>
                  <a:schemeClr val="bg1"/>
                </a:solidFill>
              </a:rPr>
              <a:t>TENIENTE 2º </a:t>
            </a:r>
            <a:endParaRPr lang="es-ES_tradnl" sz="900" b="1" dirty="0">
              <a:solidFill>
                <a:schemeClr val="bg1"/>
              </a:solidFill>
            </a:endParaRPr>
          </a:p>
        </p:txBody>
      </p:sp>
      <p:sp>
        <p:nvSpPr>
          <p:cNvPr id="1356861" name="Rectangle 61"/>
          <p:cNvSpPr>
            <a:spLocks noChangeArrowheads="1"/>
          </p:cNvSpPr>
          <p:nvPr/>
        </p:nvSpPr>
        <p:spPr bwMode="auto">
          <a:xfrm>
            <a:off x="4372676" y="1954365"/>
            <a:ext cx="1270894" cy="133176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>
              <a:defRPr/>
            </a:pPr>
            <a:r>
              <a:rPr lang="es-ES" sz="1200" dirty="0" smtClean="0"/>
              <a:t>Curso politécnico</a:t>
            </a:r>
          </a:p>
          <a:p>
            <a:pPr algn="ctr">
              <a:defRPr/>
            </a:pPr>
            <a:r>
              <a:rPr lang="es-ES" sz="1200" dirty="0" smtClean="0"/>
              <a:t>común.</a:t>
            </a:r>
          </a:p>
          <a:p>
            <a:pPr>
              <a:defRPr/>
            </a:pPr>
            <a:endParaRPr lang="es-CL" sz="1200" dirty="0"/>
          </a:p>
        </p:txBody>
      </p:sp>
      <p:sp>
        <p:nvSpPr>
          <p:cNvPr id="31775" name="Text Box 67"/>
          <p:cNvSpPr txBox="1">
            <a:spLocks noChangeArrowheads="1"/>
          </p:cNvSpPr>
          <p:nvPr/>
        </p:nvSpPr>
        <p:spPr bwMode="auto">
          <a:xfrm>
            <a:off x="4357686" y="949599"/>
            <a:ext cx="4214842" cy="25391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050" b="1" dirty="0"/>
              <a:t>ESPECIALIDAD</a:t>
            </a:r>
          </a:p>
        </p:txBody>
      </p:sp>
      <p:sp>
        <p:nvSpPr>
          <p:cNvPr id="1356869" name="Rectangle 69"/>
          <p:cNvSpPr>
            <a:spLocks noChangeArrowheads="1"/>
          </p:cNvSpPr>
          <p:nvPr/>
        </p:nvSpPr>
        <p:spPr bwMode="auto">
          <a:xfrm>
            <a:off x="4462471" y="3358826"/>
            <a:ext cx="102393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1356870" name="Rectangle 70"/>
          <p:cNvSpPr>
            <a:spLocks noChangeArrowheads="1"/>
          </p:cNvSpPr>
          <p:nvPr/>
        </p:nvSpPr>
        <p:spPr bwMode="auto">
          <a:xfrm>
            <a:off x="4462471" y="3581076"/>
            <a:ext cx="102393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1356871" name="Rectangle 71"/>
          <p:cNvSpPr>
            <a:spLocks noChangeArrowheads="1"/>
          </p:cNvSpPr>
          <p:nvPr/>
        </p:nvSpPr>
        <p:spPr bwMode="auto">
          <a:xfrm>
            <a:off x="4355279" y="4097105"/>
            <a:ext cx="102393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1356872" name="Rectangle 72"/>
          <p:cNvSpPr>
            <a:spLocks noChangeArrowheads="1"/>
          </p:cNvSpPr>
          <p:nvPr/>
        </p:nvSpPr>
        <p:spPr bwMode="auto">
          <a:xfrm>
            <a:off x="4355279" y="4399956"/>
            <a:ext cx="102393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1356873" name="Rectangle 73"/>
          <p:cNvSpPr>
            <a:spLocks noChangeArrowheads="1"/>
          </p:cNvSpPr>
          <p:nvPr/>
        </p:nvSpPr>
        <p:spPr bwMode="auto">
          <a:xfrm>
            <a:off x="5923345" y="3583061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1356874" name="Rectangle 74"/>
          <p:cNvSpPr>
            <a:spLocks noChangeArrowheads="1"/>
          </p:cNvSpPr>
          <p:nvPr/>
        </p:nvSpPr>
        <p:spPr bwMode="auto">
          <a:xfrm>
            <a:off x="5923345" y="4102066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1356875" name="Rectangle 75"/>
          <p:cNvSpPr>
            <a:spLocks noChangeArrowheads="1"/>
          </p:cNvSpPr>
          <p:nvPr/>
        </p:nvSpPr>
        <p:spPr bwMode="auto">
          <a:xfrm>
            <a:off x="5923345" y="4399956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1356876" name="Rectangle 76"/>
          <p:cNvSpPr>
            <a:spLocks noChangeArrowheads="1"/>
          </p:cNvSpPr>
          <p:nvPr/>
        </p:nvSpPr>
        <p:spPr bwMode="auto">
          <a:xfrm>
            <a:off x="5923345" y="3358826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31799" name="Text Box 77"/>
          <p:cNvSpPr txBox="1">
            <a:spLocks noChangeArrowheads="1"/>
          </p:cNvSpPr>
          <p:nvPr/>
        </p:nvSpPr>
        <p:spPr bwMode="auto">
          <a:xfrm>
            <a:off x="4354123" y="3358827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6° Año </a:t>
            </a:r>
            <a:r>
              <a:rPr lang="es-ES_tradnl" sz="900" b="1" dirty="0" err="1"/>
              <a:t>Ing.Nv.Eln</a:t>
            </a:r>
            <a:r>
              <a:rPr lang="es-ES_tradnl" sz="900" b="1" dirty="0"/>
              <a:t>.</a:t>
            </a:r>
          </a:p>
        </p:txBody>
      </p:sp>
      <p:sp>
        <p:nvSpPr>
          <p:cNvPr id="31800" name="Text Box 78"/>
          <p:cNvSpPr txBox="1">
            <a:spLocks noChangeArrowheads="1"/>
          </p:cNvSpPr>
          <p:nvPr/>
        </p:nvSpPr>
        <p:spPr bwMode="auto">
          <a:xfrm>
            <a:off x="4354123" y="3583061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6° Año </a:t>
            </a:r>
            <a:r>
              <a:rPr lang="es-ES_tradnl" sz="900" b="1" dirty="0" err="1"/>
              <a:t>Ing.Nv.Hid</a:t>
            </a:r>
            <a:r>
              <a:rPr lang="es-ES_tradnl" sz="900" b="1" dirty="0"/>
              <a:t>.</a:t>
            </a:r>
          </a:p>
        </p:txBody>
      </p:sp>
      <p:sp>
        <p:nvSpPr>
          <p:cNvPr id="31801" name="Text Box 79"/>
          <p:cNvSpPr txBox="1">
            <a:spLocks noChangeArrowheads="1"/>
          </p:cNvSpPr>
          <p:nvPr/>
        </p:nvSpPr>
        <p:spPr bwMode="auto">
          <a:xfrm>
            <a:off x="4354123" y="4102067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/>
              <a:t>6° Año Ing.Nv.Mc.</a:t>
            </a:r>
          </a:p>
        </p:txBody>
      </p:sp>
      <p:sp>
        <p:nvSpPr>
          <p:cNvPr id="31802" name="Text Box 80"/>
          <p:cNvSpPr txBox="1">
            <a:spLocks noChangeArrowheads="1"/>
          </p:cNvSpPr>
          <p:nvPr/>
        </p:nvSpPr>
        <p:spPr bwMode="auto">
          <a:xfrm>
            <a:off x="4354123" y="4394004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6° Año </a:t>
            </a:r>
            <a:r>
              <a:rPr lang="es-ES_tradnl" sz="900" b="1" dirty="0" err="1"/>
              <a:t>Ing.Nv.El</a:t>
            </a:r>
            <a:r>
              <a:rPr lang="es-ES_tradnl" sz="900" b="1" dirty="0"/>
              <a:t>.</a:t>
            </a:r>
          </a:p>
        </p:txBody>
      </p:sp>
      <p:sp>
        <p:nvSpPr>
          <p:cNvPr id="31803" name="Text Box 81"/>
          <p:cNvSpPr txBox="1">
            <a:spLocks noChangeArrowheads="1"/>
          </p:cNvSpPr>
          <p:nvPr/>
        </p:nvSpPr>
        <p:spPr bwMode="auto">
          <a:xfrm>
            <a:off x="5814999" y="3358827"/>
            <a:ext cx="140020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/>
              <a:t>7° Año Ing.Nv.Eln.</a:t>
            </a:r>
          </a:p>
        </p:txBody>
      </p:sp>
      <p:sp>
        <p:nvSpPr>
          <p:cNvPr id="31804" name="Text Box 82"/>
          <p:cNvSpPr txBox="1">
            <a:spLocks noChangeArrowheads="1"/>
          </p:cNvSpPr>
          <p:nvPr/>
        </p:nvSpPr>
        <p:spPr bwMode="auto">
          <a:xfrm>
            <a:off x="5814999" y="3583061"/>
            <a:ext cx="140020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/>
              <a:t>7° Año Ing.Nv.Hid.</a:t>
            </a:r>
          </a:p>
        </p:txBody>
      </p:sp>
      <p:sp>
        <p:nvSpPr>
          <p:cNvPr id="31805" name="Text Box 83"/>
          <p:cNvSpPr txBox="1">
            <a:spLocks noChangeArrowheads="1"/>
          </p:cNvSpPr>
          <p:nvPr/>
        </p:nvSpPr>
        <p:spPr bwMode="auto">
          <a:xfrm>
            <a:off x="5822142" y="4102067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7° Año </a:t>
            </a:r>
            <a:r>
              <a:rPr lang="es-ES_tradnl" sz="900" b="1" dirty="0" err="1"/>
              <a:t>Ing.Nv.Mc</a:t>
            </a:r>
            <a:r>
              <a:rPr lang="es-ES_tradnl" sz="900" b="1" dirty="0"/>
              <a:t>.</a:t>
            </a:r>
          </a:p>
        </p:txBody>
      </p:sp>
      <p:sp>
        <p:nvSpPr>
          <p:cNvPr id="31806" name="Text Box 84"/>
          <p:cNvSpPr txBox="1">
            <a:spLocks noChangeArrowheads="1"/>
          </p:cNvSpPr>
          <p:nvPr/>
        </p:nvSpPr>
        <p:spPr bwMode="auto">
          <a:xfrm>
            <a:off x="5822142" y="4394004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7° Año </a:t>
            </a:r>
            <a:r>
              <a:rPr lang="es-ES_tradnl" sz="900" b="1" dirty="0" err="1"/>
              <a:t>Ing.Nv.El</a:t>
            </a:r>
            <a:r>
              <a:rPr lang="es-ES_tradnl" sz="900" b="1" dirty="0"/>
              <a:t>.</a:t>
            </a:r>
          </a:p>
        </p:txBody>
      </p:sp>
      <p:sp>
        <p:nvSpPr>
          <p:cNvPr id="31777" name="Text Box 85"/>
          <p:cNvSpPr txBox="1">
            <a:spLocks noChangeArrowheads="1"/>
          </p:cNvSpPr>
          <p:nvPr/>
        </p:nvSpPr>
        <p:spPr bwMode="auto">
          <a:xfrm>
            <a:off x="5773354" y="1928806"/>
            <a:ext cx="1441852" cy="1357322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 smtClean="0"/>
              <a:t>Artillería </a:t>
            </a:r>
            <a:r>
              <a:rPr lang="es-ES_tradnl" sz="1200" dirty="0"/>
              <a:t>y Misiles.</a:t>
            </a:r>
          </a:p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/>
              <a:t> Torpedos</a:t>
            </a:r>
          </a:p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/>
              <a:t> Navegación</a:t>
            </a:r>
          </a:p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/>
              <a:t> </a:t>
            </a:r>
            <a:r>
              <a:rPr lang="es-ES_tradnl" sz="1200" dirty="0" err="1"/>
              <a:t>Telecomunic</a:t>
            </a:r>
            <a:r>
              <a:rPr lang="es-ES_tradnl" sz="1200" dirty="0"/>
              <a:t>.</a:t>
            </a:r>
          </a:p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/>
              <a:t> Submarinos</a:t>
            </a:r>
          </a:p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/>
              <a:t> Aviación Naval</a:t>
            </a:r>
          </a:p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/>
              <a:t> Inteligencia</a:t>
            </a:r>
          </a:p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/>
              <a:t> </a:t>
            </a:r>
            <a:r>
              <a:rPr lang="es-ES_tradnl" sz="1200" dirty="0" smtClean="0"/>
              <a:t>Meteorología</a:t>
            </a:r>
          </a:p>
        </p:txBody>
      </p:sp>
      <p:sp>
        <p:nvSpPr>
          <p:cNvPr id="103" name="67 CuadroTexto"/>
          <p:cNvSpPr txBox="1">
            <a:spLocks noChangeArrowheads="1"/>
          </p:cNvSpPr>
          <p:nvPr/>
        </p:nvSpPr>
        <p:spPr bwMode="auto">
          <a:xfrm>
            <a:off x="1752270" y="238107"/>
            <a:ext cx="5605812" cy="50783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es-CO" sz="2700" b="1" dirty="0"/>
              <a:t>CARRERA DEL OFICIAL DE MARINA</a:t>
            </a:r>
          </a:p>
        </p:txBody>
      </p:sp>
      <p:sp>
        <p:nvSpPr>
          <p:cNvPr id="80" name="Rectangle 73"/>
          <p:cNvSpPr>
            <a:spLocks noChangeArrowheads="1"/>
          </p:cNvSpPr>
          <p:nvPr/>
        </p:nvSpPr>
        <p:spPr bwMode="auto">
          <a:xfrm>
            <a:off x="7455723" y="3583061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81" name="Rectangle 74"/>
          <p:cNvSpPr>
            <a:spLocks noChangeArrowheads="1"/>
          </p:cNvSpPr>
          <p:nvPr/>
        </p:nvSpPr>
        <p:spPr bwMode="auto">
          <a:xfrm>
            <a:off x="7455723" y="4102066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82" name="Rectangle 75"/>
          <p:cNvSpPr>
            <a:spLocks noChangeArrowheads="1"/>
          </p:cNvSpPr>
          <p:nvPr/>
        </p:nvSpPr>
        <p:spPr bwMode="auto">
          <a:xfrm>
            <a:off x="7455723" y="4399956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83" name="Rectangle 76"/>
          <p:cNvSpPr>
            <a:spLocks noChangeArrowheads="1"/>
          </p:cNvSpPr>
          <p:nvPr/>
        </p:nvSpPr>
        <p:spPr bwMode="auto">
          <a:xfrm>
            <a:off x="7455723" y="3358826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84" name="Text Box 81"/>
          <p:cNvSpPr txBox="1">
            <a:spLocks noChangeArrowheads="1"/>
          </p:cNvSpPr>
          <p:nvPr/>
        </p:nvSpPr>
        <p:spPr bwMode="auto">
          <a:xfrm>
            <a:off x="7347376" y="3358826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 smtClean="0"/>
              <a:t>8° </a:t>
            </a:r>
            <a:r>
              <a:rPr lang="es-ES_tradnl" sz="900" b="1" dirty="0"/>
              <a:t>Año </a:t>
            </a:r>
            <a:r>
              <a:rPr lang="es-ES_tradnl" sz="900" b="1" dirty="0" err="1"/>
              <a:t>Ing.Nv.Eln</a:t>
            </a:r>
            <a:r>
              <a:rPr lang="es-ES_tradnl" sz="900" b="1" dirty="0"/>
              <a:t>.</a:t>
            </a:r>
          </a:p>
        </p:txBody>
      </p:sp>
      <p:sp>
        <p:nvSpPr>
          <p:cNvPr id="85" name="Text Box 82"/>
          <p:cNvSpPr txBox="1">
            <a:spLocks noChangeArrowheads="1"/>
          </p:cNvSpPr>
          <p:nvPr/>
        </p:nvSpPr>
        <p:spPr bwMode="auto">
          <a:xfrm>
            <a:off x="7347376" y="3583061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8</a:t>
            </a:r>
            <a:r>
              <a:rPr lang="es-ES_tradnl" sz="900" b="1" dirty="0" smtClean="0"/>
              <a:t>° </a:t>
            </a:r>
            <a:r>
              <a:rPr lang="es-ES_tradnl" sz="900" b="1" dirty="0"/>
              <a:t>Año </a:t>
            </a:r>
            <a:r>
              <a:rPr lang="es-ES_tradnl" sz="900" b="1" dirty="0" err="1"/>
              <a:t>Ing.Nv.Hid</a:t>
            </a:r>
            <a:r>
              <a:rPr lang="es-ES_tradnl" sz="900" b="1" dirty="0"/>
              <a:t>.</a:t>
            </a:r>
          </a:p>
        </p:txBody>
      </p:sp>
      <p:sp>
        <p:nvSpPr>
          <p:cNvPr id="86" name="Text Box 83"/>
          <p:cNvSpPr txBox="1">
            <a:spLocks noChangeArrowheads="1"/>
          </p:cNvSpPr>
          <p:nvPr/>
        </p:nvSpPr>
        <p:spPr bwMode="auto">
          <a:xfrm>
            <a:off x="7354519" y="4102067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 smtClean="0"/>
              <a:t>8° </a:t>
            </a:r>
            <a:r>
              <a:rPr lang="es-ES_tradnl" sz="900" b="1" dirty="0"/>
              <a:t>Año </a:t>
            </a:r>
            <a:r>
              <a:rPr lang="es-ES_tradnl" sz="900" b="1" dirty="0" err="1"/>
              <a:t>Ing.Nv.Mc</a:t>
            </a:r>
            <a:r>
              <a:rPr lang="es-ES_tradnl" sz="900" b="1" dirty="0"/>
              <a:t>.</a:t>
            </a:r>
          </a:p>
        </p:txBody>
      </p:sp>
      <p:sp>
        <p:nvSpPr>
          <p:cNvPr id="87" name="Text Box 84"/>
          <p:cNvSpPr txBox="1">
            <a:spLocks noChangeArrowheads="1"/>
          </p:cNvSpPr>
          <p:nvPr/>
        </p:nvSpPr>
        <p:spPr bwMode="auto">
          <a:xfrm>
            <a:off x="7354519" y="4394003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 smtClean="0"/>
              <a:t>8° </a:t>
            </a:r>
            <a:r>
              <a:rPr lang="es-ES_tradnl" sz="900" b="1" dirty="0"/>
              <a:t>Año </a:t>
            </a:r>
            <a:r>
              <a:rPr lang="es-ES_tradnl" sz="900" b="1" dirty="0" err="1"/>
              <a:t>Ing.Nv.El</a:t>
            </a:r>
            <a:r>
              <a:rPr lang="es-ES_tradnl" sz="900" b="1" dirty="0"/>
              <a:t>.</a:t>
            </a:r>
          </a:p>
        </p:txBody>
      </p:sp>
      <p:sp>
        <p:nvSpPr>
          <p:cNvPr id="89" name="Text Box 42"/>
          <p:cNvSpPr txBox="1">
            <a:spLocks noChangeArrowheads="1"/>
          </p:cNvSpPr>
          <p:nvPr/>
        </p:nvSpPr>
        <p:spPr bwMode="auto">
          <a:xfrm rot="10800000" flipV="1">
            <a:off x="238924" y="5362972"/>
            <a:ext cx="1628338" cy="23083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900" b="1" dirty="0" smtClean="0">
                <a:solidFill>
                  <a:schemeClr val="bg1"/>
                </a:solidFill>
              </a:rPr>
              <a:t>GUARDIAMARINA</a:t>
            </a:r>
            <a:endParaRPr lang="es-ES_tradnl" sz="900" b="1" dirty="0">
              <a:solidFill>
                <a:schemeClr val="bg1"/>
              </a:solidFill>
            </a:endParaRPr>
          </a:p>
        </p:txBody>
      </p:sp>
      <p:sp>
        <p:nvSpPr>
          <p:cNvPr id="61" name="Rectangle 61"/>
          <p:cNvSpPr>
            <a:spLocks noChangeArrowheads="1"/>
          </p:cNvSpPr>
          <p:nvPr/>
        </p:nvSpPr>
        <p:spPr bwMode="auto">
          <a:xfrm>
            <a:off x="7344519" y="1928806"/>
            <a:ext cx="1270894" cy="135732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>
              <a:defRPr/>
            </a:pPr>
            <a:r>
              <a:rPr lang="es-ES" sz="1200" dirty="0" smtClean="0"/>
              <a:t>Desempeño</a:t>
            </a:r>
          </a:p>
          <a:p>
            <a:pPr algn="ctr">
              <a:defRPr/>
            </a:pPr>
            <a:r>
              <a:rPr lang="es-ES" sz="1200" dirty="0" smtClean="0"/>
              <a:t>Profesional</a:t>
            </a:r>
          </a:p>
          <a:p>
            <a:pPr>
              <a:defRPr/>
            </a:pPr>
            <a:endParaRPr lang="es-CL" sz="1200" dirty="0"/>
          </a:p>
        </p:txBody>
      </p:sp>
      <p:sp>
        <p:nvSpPr>
          <p:cNvPr id="59" name="Text Box 80"/>
          <p:cNvSpPr txBox="1">
            <a:spLocks noChangeArrowheads="1"/>
          </p:cNvSpPr>
          <p:nvPr/>
        </p:nvSpPr>
        <p:spPr bwMode="auto">
          <a:xfrm>
            <a:off x="4355976" y="4679790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6° Año </a:t>
            </a:r>
            <a:r>
              <a:rPr lang="es-ES_tradnl" sz="900" b="1" dirty="0" err="1" smtClean="0"/>
              <a:t>Mec</a:t>
            </a:r>
            <a:r>
              <a:rPr lang="es-ES_tradnl" sz="900" b="1" dirty="0" smtClean="0"/>
              <a:t>. </a:t>
            </a:r>
            <a:r>
              <a:rPr lang="es-ES_tradnl" sz="900" b="1" dirty="0" err="1" smtClean="0"/>
              <a:t>Elec</a:t>
            </a:r>
            <a:endParaRPr lang="es-ES_tradnl" sz="900" b="1" dirty="0"/>
          </a:p>
        </p:txBody>
      </p:sp>
      <p:sp>
        <p:nvSpPr>
          <p:cNvPr id="60" name="Text Box 84"/>
          <p:cNvSpPr txBox="1">
            <a:spLocks noChangeArrowheads="1"/>
          </p:cNvSpPr>
          <p:nvPr/>
        </p:nvSpPr>
        <p:spPr bwMode="auto">
          <a:xfrm>
            <a:off x="5825412" y="4656341"/>
            <a:ext cx="1289448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7° Año </a:t>
            </a:r>
            <a:r>
              <a:rPr lang="es-ES_tradnl" sz="900" b="1" dirty="0" smtClean="0"/>
              <a:t> </a:t>
            </a:r>
            <a:r>
              <a:rPr lang="es-ES_tradnl" sz="900" b="1" dirty="0" err="1" smtClean="0"/>
              <a:t>mec</a:t>
            </a:r>
            <a:r>
              <a:rPr lang="es-ES_tradnl" sz="900" b="1" dirty="0" smtClean="0"/>
              <a:t>. </a:t>
            </a:r>
            <a:r>
              <a:rPr lang="es-ES_tradnl" sz="900" b="1" dirty="0" err="1" smtClean="0"/>
              <a:t>Elec</a:t>
            </a:r>
            <a:r>
              <a:rPr lang="es-ES_tradnl" sz="900" b="1" dirty="0" smtClean="0"/>
              <a:t>.</a:t>
            </a:r>
            <a:endParaRPr lang="es-ES_tradnl" sz="900" b="1" dirty="0"/>
          </a:p>
        </p:txBody>
      </p:sp>
      <p:sp>
        <p:nvSpPr>
          <p:cNvPr id="62" name="Text Box 15"/>
          <p:cNvSpPr txBox="1">
            <a:spLocks noChangeArrowheads="1"/>
          </p:cNvSpPr>
          <p:nvPr/>
        </p:nvSpPr>
        <p:spPr bwMode="auto">
          <a:xfrm>
            <a:off x="238924" y="1357302"/>
            <a:ext cx="1542614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indent="-128588" algn="ctr" eaLnBrk="0" hangingPunct="0"/>
            <a:r>
              <a:rPr lang="es-ES_tradnl" sz="1200" b="1" dirty="0"/>
              <a:t>5to.  </a:t>
            </a:r>
            <a:r>
              <a:rPr lang="es-ES_tradnl" sz="1200" b="1" dirty="0" smtClean="0"/>
              <a:t>Año</a:t>
            </a:r>
          </a:p>
          <a:p>
            <a:pPr indent="-128588" algn="ctr" eaLnBrk="0" hangingPunct="0"/>
            <a:r>
              <a:rPr lang="es-ES_tradnl" sz="1200" dirty="0" smtClean="0"/>
              <a:t>Politécnico Naval</a:t>
            </a:r>
            <a:endParaRPr lang="es-ES_tradnl" sz="1200" dirty="0"/>
          </a:p>
        </p:txBody>
      </p:sp>
      <p:sp>
        <p:nvSpPr>
          <p:cNvPr id="63" name="Text Box 15"/>
          <p:cNvSpPr txBox="1">
            <a:spLocks noChangeArrowheads="1"/>
          </p:cNvSpPr>
          <p:nvPr/>
        </p:nvSpPr>
        <p:spPr bwMode="auto">
          <a:xfrm>
            <a:off x="4357686" y="1429041"/>
            <a:ext cx="1285884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indent="-128588" algn="ctr" eaLnBrk="0" hangingPunct="0"/>
            <a:r>
              <a:rPr lang="es-ES_tradnl" sz="1200" b="1" dirty="0" smtClean="0"/>
              <a:t>6to</a:t>
            </a:r>
            <a:r>
              <a:rPr lang="es-ES_tradnl" sz="1200" b="1" dirty="0"/>
              <a:t>.  </a:t>
            </a:r>
            <a:r>
              <a:rPr lang="es-ES_tradnl" sz="1200" b="1" dirty="0" smtClean="0"/>
              <a:t>Año</a:t>
            </a:r>
          </a:p>
          <a:p>
            <a:pPr indent="-128588" algn="ctr" eaLnBrk="0" hangingPunct="0"/>
            <a:r>
              <a:rPr lang="es-ES_tradnl" sz="1200" dirty="0" smtClean="0"/>
              <a:t>Politécnico Naval</a:t>
            </a:r>
            <a:endParaRPr lang="es-ES_tradnl" sz="1200" dirty="0"/>
          </a:p>
        </p:txBody>
      </p:sp>
      <p:sp>
        <p:nvSpPr>
          <p:cNvPr id="64" name="Text Box 15"/>
          <p:cNvSpPr txBox="1">
            <a:spLocks noChangeArrowheads="1"/>
          </p:cNvSpPr>
          <p:nvPr/>
        </p:nvSpPr>
        <p:spPr bwMode="auto">
          <a:xfrm>
            <a:off x="5786446" y="1419516"/>
            <a:ext cx="1428760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indent="-128588" algn="ctr" eaLnBrk="0" hangingPunct="0"/>
            <a:r>
              <a:rPr lang="es-ES_tradnl" sz="1200" b="1" dirty="0" smtClean="0"/>
              <a:t>7mo.  Año</a:t>
            </a:r>
          </a:p>
          <a:p>
            <a:pPr indent="-128588" algn="ctr" eaLnBrk="0" hangingPunct="0"/>
            <a:r>
              <a:rPr lang="es-ES_tradnl" sz="1200" dirty="0" smtClean="0"/>
              <a:t>Politécnico Naval</a:t>
            </a:r>
            <a:endParaRPr lang="es-ES_tradnl" sz="1200" dirty="0"/>
          </a:p>
        </p:txBody>
      </p:sp>
      <p:sp>
        <p:nvSpPr>
          <p:cNvPr id="66" name="Rectangle 61"/>
          <p:cNvSpPr>
            <a:spLocks noChangeArrowheads="1"/>
          </p:cNvSpPr>
          <p:nvPr/>
        </p:nvSpPr>
        <p:spPr bwMode="auto">
          <a:xfrm>
            <a:off x="7358082" y="4643450"/>
            <a:ext cx="1270894" cy="28575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>
              <a:defRPr/>
            </a:pPr>
            <a:r>
              <a:rPr lang="es-ES" sz="800" dirty="0" smtClean="0"/>
              <a:t>Desempeño</a:t>
            </a:r>
          </a:p>
          <a:p>
            <a:pPr algn="ctr">
              <a:defRPr/>
            </a:pPr>
            <a:r>
              <a:rPr lang="es-ES" sz="800" dirty="0" smtClean="0"/>
              <a:t>Profesional</a:t>
            </a:r>
            <a:endParaRPr lang="es-CL" sz="800" dirty="0"/>
          </a:p>
        </p:txBody>
      </p:sp>
    </p:spTree>
    <p:extLst>
      <p:ext uri="{BB962C8B-B14F-4D97-AF65-F5344CB8AC3E}">
        <p14:creationId xmlns:p14="http://schemas.microsoft.com/office/powerpoint/2010/main" val="2350623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14282" y="1577954"/>
            <a:ext cx="1500198" cy="2539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/>
            <a:r>
              <a:rPr lang="es-ES_tradnl" sz="1050" b="1" i="1" dirty="0"/>
              <a:t>B.E. / A.P.N.</a:t>
            </a:r>
          </a:p>
        </p:txBody>
      </p:sp>
      <p:sp>
        <p:nvSpPr>
          <p:cNvPr id="1356806" name="Rectangle 6" descr="Onda"/>
          <p:cNvSpPr>
            <a:spLocks noChangeArrowheads="1"/>
          </p:cNvSpPr>
          <p:nvPr/>
        </p:nvSpPr>
        <p:spPr bwMode="auto">
          <a:xfrm>
            <a:off x="229018" y="2733954"/>
            <a:ext cx="1587849" cy="2857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>
              <a:defRPr/>
            </a:pPr>
            <a:r>
              <a:rPr lang="es-ES" sz="1200" dirty="0" smtClean="0"/>
              <a:t>Infantería de Marina </a:t>
            </a:r>
            <a:endParaRPr lang="es-CL" sz="1200" dirty="0"/>
          </a:p>
        </p:txBody>
      </p:sp>
      <p:sp>
        <p:nvSpPr>
          <p:cNvPr id="1356807" name="Rectangle 7" descr="Onda"/>
          <p:cNvSpPr>
            <a:spLocks noChangeArrowheads="1"/>
          </p:cNvSpPr>
          <p:nvPr/>
        </p:nvSpPr>
        <p:spPr bwMode="auto">
          <a:xfrm>
            <a:off x="229018" y="3148591"/>
            <a:ext cx="1587849" cy="3333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>
              <a:lnSpc>
                <a:spcPct val="160000"/>
              </a:lnSpc>
            </a:pPr>
            <a:r>
              <a:rPr lang="es-ES_tradnl" sz="1200" dirty="0" smtClean="0"/>
              <a:t> Abastecimiento</a:t>
            </a:r>
            <a:endParaRPr lang="es-ES_tradnl" sz="1200" dirty="0"/>
          </a:p>
        </p:txBody>
      </p:sp>
      <p:sp>
        <p:nvSpPr>
          <p:cNvPr id="1356808" name="Rectangle 8" descr="Onda"/>
          <p:cNvSpPr>
            <a:spLocks noChangeArrowheads="1"/>
          </p:cNvSpPr>
          <p:nvPr/>
        </p:nvSpPr>
        <p:spPr bwMode="auto">
          <a:xfrm>
            <a:off x="229018" y="3616728"/>
            <a:ext cx="1587849" cy="3943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>
              <a:lnSpc>
                <a:spcPct val="160000"/>
              </a:lnSpc>
            </a:pPr>
            <a:r>
              <a:rPr lang="es-ES_tradnl" sz="1200" dirty="0"/>
              <a:t>Litoral</a:t>
            </a:r>
          </a:p>
        </p:txBody>
      </p:sp>
      <p:sp>
        <p:nvSpPr>
          <p:cNvPr id="31808" name="Text Box 21"/>
          <p:cNvSpPr txBox="1">
            <a:spLocks noChangeArrowheads="1"/>
          </p:cNvSpPr>
          <p:nvPr/>
        </p:nvSpPr>
        <p:spPr bwMode="auto">
          <a:xfrm>
            <a:off x="2100222" y="1545368"/>
            <a:ext cx="3400472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/>
            <a:r>
              <a:rPr lang="es-ES_tradnl" sz="1050" b="1" i="1" dirty="0"/>
              <a:t>UNIDADES </a:t>
            </a:r>
            <a:r>
              <a:rPr lang="es-ES_tradnl" sz="1050" b="1" i="1" dirty="0" smtClean="0"/>
              <a:t>/ REPARTICIONES </a:t>
            </a:r>
            <a:endParaRPr lang="es-ES_tradnl" sz="1050" b="1" i="1" dirty="0"/>
          </a:p>
        </p:txBody>
      </p:sp>
      <p:sp>
        <p:nvSpPr>
          <p:cNvPr id="31835" name="Text Box 42"/>
          <p:cNvSpPr txBox="1">
            <a:spLocks noChangeArrowheads="1"/>
          </p:cNvSpPr>
          <p:nvPr/>
        </p:nvSpPr>
        <p:spPr bwMode="auto">
          <a:xfrm>
            <a:off x="2071670" y="5362972"/>
            <a:ext cx="3571900" cy="23083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900" b="1" dirty="0" smtClean="0">
                <a:solidFill>
                  <a:schemeClr val="bg1"/>
                </a:solidFill>
              </a:rPr>
              <a:t>SUBTENIENTE</a:t>
            </a:r>
            <a:endParaRPr lang="es-ES_tradnl" sz="900" b="1" dirty="0">
              <a:solidFill>
                <a:schemeClr val="bg1"/>
              </a:solidFill>
            </a:endParaRPr>
          </a:p>
        </p:txBody>
      </p:sp>
      <p:sp>
        <p:nvSpPr>
          <p:cNvPr id="31836" name="Text Box 4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5786446" y="5362972"/>
            <a:ext cx="2786082" cy="23083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900" b="1" dirty="0" smtClean="0">
                <a:solidFill>
                  <a:schemeClr val="bg1"/>
                </a:solidFill>
              </a:rPr>
              <a:t>TENIENTE 2º </a:t>
            </a:r>
            <a:endParaRPr lang="es-ES_tradnl" sz="900" b="1" dirty="0">
              <a:solidFill>
                <a:schemeClr val="bg1"/>
              </a:solidFill>
            </a:endParaRPr>
          </a:p>
        </p:txBody>
      </p:sp>
      <p:sp>
        <p:nvSpPr>
          <p:cNvPr id="31838" name="Text Box 45"/>
          <p:cNvSpPr txBox="1">
            <a:spLocks noChangeArrowheads="1"/>
          </p:cNvSpPr>
          <p:nvPr/>
        </p:nvSpPr>
        <p:spPr bwMode="auto">
          <a:xfrm>
            <a:off x="2140716" y="3076583"/>
            <a:ext cx="964406" cy="4247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Embarco  o desempeño Centros AB.</a:t>
            </a:r>
          </a:p>
        </p:txBody>
      </p:sp>
      <p:sp>
        <p:nvSpPr>
          <p:cNvPr id="31839" name="Text Box 46"/>
          <p:cNvSpPr txBox="1">
            <a:spLocks noChangeArrowheads="1"/>
          </p:cNvSpPr>
          <p:nvPr/>
        </p:nvSpPr>
        <p:spPr bwMode="auto">
          <a:xfrm>
            <a:off x="3214678" y="3083899"/>
            <a:ext cx="964406" cy="4247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Embarco  o desempeño Centros AB.</a:t>
            </a:r>
          </a:p>
        </p:txBody>
      </p:sp>
      <p:sp>
        <p:nvSpPr>
          <p:cNvPr id="31841" name="Text Box 48"/>
          <p:cNvSpPr txBox="1">
            <a:spLocks noChangeArrowheads="1"/>
          </p:cNvSpPr>
          <p:nvPr/>
        </p:nvSpPr>
        <p:spPr bwMode="auto">
          <a:xfrm>
            <a:off x="2140716" y="3587955"/>
            <a:ext cx="964406" cy="4247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Embarco  o desempeño ámbito LT.</a:t>
            </a:r>
          </a:p>
        </p:txBody>
      </p:sp>
      <p:sp>
        <p:nvSpPr>
          <p:cNvPr id="31842" name="Text Box 49"/>
          <p:cNvSpPr txBox="1">
            <a:spLocks noChangeArrowheads="1"/>
          </p:cNvSpPr>
          <p:nvPr/>
        </p:nvSpPr>
        <p:spPr bwMode="auto">
          <a:xfrm>
            <a:off x="3223013" y="3587955"/>
            <a:ext cx="964406" cy="4247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/>
              <a:t>Embarco  o desempeño ámbito LT.</a:t>
            </a:r>
          </a:p>
        </p:txBody>
      </p:sp>
      <p:sp>
        <p:nvSpPr>
          <p:cNvPr id="31844" name="Text Box 51"/>
          <p:cNvSpPr txBox="1">
            <a:spLocks noChangeArrowheads="1"/>
          </p:cNvSpPr>
          <p:nvPr/>
        </p:nvSpPr>
        <p:spPr bwMode="auto">
          <a:xfrm>
            <a:off x="2129768" y="2796107"/>
            <a:ext cx="942034" cy="2123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75" b="1" dirty="0"/>
              <a:t>Servicio IM:</a:t>
            </a:r>
          </a:p>
        </p:txBody>
      </p:sp>
      <p:sp>
        <p:nvSpPr>
          <p:cNvPr id="31845" name="Text Box 52"/>
          <p:cNvSpPr txBox="1">
            <a:spLocks noChangeArrowheads="1"/>
          </p:cNvSpPr>
          <p:nvPr/>
        </p:nvSpPr>
        <p:spPr bwMode="auto">
          <a:xfrm>
            <a:off x="3214678" y="2786540"/>
            <a:ext cx="964406" cy="2123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75" b="1" dirty="0"/>
              <a:t>Servicio IM:</a:t>
            </a:r>
          </a:p>
        </p:txBody>
      </p:sp>
      <p:sp>
        <p:nvSpPr>
          <p:cNvPr id="1356863" name="Rectangle 63"/>
          <p:cNvSpPr>
            <a:spLocks noChangeArrowheads="1"/>
          </p:cNvSpPr>
          <p:nvPr/>
        </p:nvSpPr>
        <p:spPr bwMode="auto">
          <a:xfrm>
            <a:off x="5826753" y="2834805"/>
            <a:ext cx="1285884" cy="24177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>
              <a:lnSpc>
                <a:spcPct val="60000"/>
              </a:lnSpc>
            </a:pPr>
            <a:r>
              <a:rPr lang="es-ES_tradnl" sz="1100" b="1" dirty="0" smtClean="0"/>
              <a:t>6to. Año Pol. IM.</a:t>
            </a:r>
            <a:endParaRPr lang="es-ES_tradnl" sz="1100" b="1" dirty="0"/>
          </a:p>
        </p:txBody>
      </p:sp>
      <p:sp>
        <p:nvSpPr>
          <p:cNvPr id="1356864" name="Rectangle 64"/>
          <p:cNvSpPr>
            <a:spLocks noChangeArrowheads="1"/>
          </p:cNvSpPr>
          <p:nvPr/>
        </p:nvSpPr>
        <p:spPr bwMode="auto">
          <a:xfrm>
            <a:off x="5826753" y="3117459"/>
            <a:ext cx="1285884" cy="391172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r>
              <a:rPr lang="es-ES_tradnl" sz="1100" b="1" dirty="0" smtClean="0"/>
              <a:t>6to. Año Pol. AB</a:t>
            </a:r>
            <a:endParaRPr lang="es-CL" sz="1100" dirty="0"/>
          </a:p>
        </p:txBody>
      </p:sp>
      <p:sp>
        <p:nvSpPr>
          <p:cNvPr id="1356865" name="Rectangle 65"/>
          <p:cNvSpPr>
            <a:spLocks noChangeArrowheads="1"/>
          </p:cNvSpPr>
          <p:nvPr/>
        </p:nvSpPr>
        <p:spPr bwMode="auto">
          <a:xfrm>
            <a:off x="5829309" y="3605824"/>
            <a:ext cx="1285884" cy="405239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>
              <a:lnSpc>
                <a:spcPct val="60000"/>
              </a:lnSpc>
            </a:pPr>
            <a:r>
              <a:rPr lang="es-ES_tradnl" sz="1100" b="1" dirty="0" smtClean="0"/>
              <a:t>6to. Año Pol. LT.</a:t>
            </a:r>
            <a:endParaRPr lang="es-ES_tradnl" sz="1100" b="1" dirty="0"/>
          </a:p>
        </p:txBody>
      </p:sp>
      <p:sp>
        <p:nvSpPr>
          <p:cNvPr id="31775" name="Text Box 67"/>
          <p:cNvSpPr txBox="1">
            <a:spLocks noChangeArrowheads="1"/>
          </p:cNvSpPr>
          <p:nvPr/>
        </p:nvSpPr>
        <p:spPr bwMode="auto">
          <a:xfrm>
            <a:off x="5786446" y="1545368"/>
            <a:ext cx="2786082" cy="25391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050" b="1" dirty="0"/>
              <a:t>ESPECIALIDAD</a:t>
            </a:r>
          </a:p>
        </p:txBody>
      </p:sp>
      <p:sp>
        <p:nvSpPr>
          <p:cNvPr id="103" name="67 CuadroTexto"/>
          <p:cNvSpPr txBox="1">
            <a:spLocks noChangeArrowheads="1"/>
          </p:cNvSpPr>
          <p:nvPr/>
        </p:nvSpPr>
        <p:spPr bwMode="auto">
          <a:xfrm>
            <a:off x="1752270" y="238107"/>
            <a:ext cx="5605812" cy="50783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es-CO" sz="2700" b="1" dirty="0"/>
              <a:t>CARRERA DEL OFICIAL DE MARINA</a:t>
            </a:r>
          </a:p>
        </p:txBody>
      </p:sp>
      <p:sp>
        <p:nvSpPr>
          <p:cNvPr id="89" name="Text Box 42"/>
          <p:cNvSpPr txBox="1">
            <a:spLocks noChangeArrowheads="1"/>
          </p:cNvSpPr>
          <p:nvPr/>
        </p:nvSpPr>
        <p:spPr bwMode="auto">
          <a:xfrm rot="10800000" flipV="1">
            <a:off x="238924" y="5362972"/>
            <a:ext cx="1628338" cy="23083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900" b="1" dirty="0" smtClean="0">
                <a:solidFill>
                  <a:schemeClr val="bg1"/>
                </a:solidFill>
              </a:rPr>
              <a:t>GUARDIAMARINA</a:t>
            </a:r>
            <a:endParaRPr lang="es-ES_tradnl" sz="900" b="1" dirty="0">
              <a:solidFill>
                <a:schemeClr val="bg1"/>
              </a:solidFill>
            </a:endParaRPr>
          </a:p>
        </p:txBody>
      </p:sp>
      <p:sp>
        <p:nvSpPr>
          <p:cNvPr id="90" name="Text Box 45"/>
          <p:cNvSpPr txBox="1">
            <a:spLocks noChangeArrowheads="1"/>
          </p:cNvSpPr>
          <p:nvPr/>
        </p:nvSpPr>
        <p:spPr bwMode="auto">
          <a:xfrm>
            <a:off x="4393412" y="3083899"/>
            <a:ext cx="1178720" cy="4247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Embarco  o desempeño Centros AB.</a:t>
            </a:r>
          </a:p>
        </p:txBody>
      </p:sp>
      <p:sp>
        <p:nvSpPr>
          <p:cNvPr id="91" name="Text Box 48"/>
          <p:cNvSpPr txBox="1">
            <a:spLocks noChangeArrowheads="1"/>
          </p:cNvSpPr>
          <p:nvPr/>
        </p:nvSpPr>
        <p:spPr bwMode="auto">
          <a:xfrm>
            <a:off x="4393412" y="3586332"/>
            <a:ext cx="1178720" cy="4247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Embarco  o desempeño ámbito LT.</a:t>
            </a:r>
          </a:p>
        </p:txBody>
      </p:sp>
      <p:sp>
        <p:nvSpPr>
          <p:cNvPr id="92" name="Text Box 51"/>
          <p:cNvSpPr txBox="1">
            <a:spLocks noChangeArrowheads="1"/>
          </p:cNvSpPr>
          <p:nvPr/>
        </p:nvSpPr>
        <p:spPr bwMode="auto">
          <a:xfrm>
            <a:off x="4382464" y="2794484"/>
            <a:ext cx="1151376" cy="2123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75" b="1" dirty="0"/>
              <a:t>Servicio IM:</a:t>
            </a:r>
          </a:p>
        </p:txBody>
      </p:sp>
      <p:sp>
        <p:nvSpPr>
          <p:cNvPr id="65" name="Rectangle 61"/>
          <p:cNvSpPr>
            <a:spLocks noChangeArrowheads="1"/>
          </p:cNvSpPr>
          <p:nvPr/>
        </p:nvSpPr>
        <p:spPr bwMode="auto">
          <a:xfrm>
            <a:off x="7215206" y="2756717"/>
            <a:ext cx="1357322" cy="132491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>
              <a:defRPr/>
            </a:pPr>
            <a:r>
              <a:rPr lang="es-ES" sz="1200" dirty="0" smtClean="0"/>
              <a:t>Desempeño</a:t>
            </a:r>
          </a:p>
          <a:p>
            <a:pPr algn="ctr">
              <a:defRPr/>
            </a:pPr>
            <a:r>
              <a:rPr lang="es-ES" sz="1200" dirty="0" smtClean="0"/>
              <a:t>Profesional</a:t>
            </a:r>
          </a:p>
          <a:p>
            <a:pPr>
              <a:defRPr/>
            </a:pPr>
            <a:endParaRPr lang="es-CL" sz="1200" dirty="0"/>
          </a:p>
        </p:txBody>
      </p:sp>
      <p:sp>
        <p:nvSpPr>
          <p:cNvPr id="62" name="Text Box 15"/>
          <p:cNvSpPr txBox="1">
            <a:spLocks noChangeArrowheads="1"/>
          </p:cNvSpPr>
          <p:nvPr/>
        </p:nvSpPr>
        <p:spPr bwMode="auto">
          <a:xfrm>
            <a:off x="238924" y="1887002"/>
            <a:ext cx="1542614" cy="61555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indent="-128588" algn="ctr" eaLnBrk="0" hangingPunct="0"/>
            <a:r>
              <a:rPr lang="es-ES_tradnl" sz="1200" b="1" dirty="0"/>
              <a:t>5to.  </a:t>
            </a:r>
            <a:r>
              <a:rPr lang="es-ES_tradnl" sz="1200" b="1" dirty="0" smtClean="0"/>
              <a:t>Año</a:t>
            </a:r>
          </a:p>
          <a:p>
            <a:pPr indent="-128588" algn="ctr" eaLnBrk="0" hangingPunct="0">
              <a:spcBef>
                <a:spcPts val="1200"/>
              </a:spcBef>
            </a:pPr>
            <a:r>
              <a:rPr lang="es-ES_tradnl" sz="1200" dirty="0" smtClean="0"/>
              <a:t>Politécnico Naval</a:t>
            </a:r>
            <a:endParaRPr lang="es-ES_tradnl" sz="1200" dirty="0"/>
          </a:p>
        </p:txBody>
      </p:sp>
    </p:spTree>
    <p:extLst>
      <p:ext uri="{BB962C8B-B14F-4D97-AF65-F5344CB8AC3E}">
        <p14:creationId xmlns:p14="http://schemas.microsoft.com/office/powerpoint/2010/main" val="2350623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4248151" y="4160559"/>
            <a:ext cx="3618310" cy="240771"/>
          </a:xfrm>
          <a:prstGeom prst="rect">
            <a:avLst/>
          </a:prstGeom>
          <a:solidFill>
            <a:schemeClr val="tx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2294" name="Rectangle 5"/>
          <p:cNvSpPr>
            <a:spLocks noChangeArrowheads="1"/>
          </p:cNvSpPr>
          <p:nvPr/>
        </p:nvSpPr>
        <p:spPr bwMode="auto">
          <a:xfrm>
            <a:off x="4214810" y="625252"/>
            <a:ext cx="3714776" cy="3267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2295" name="Rectangle 6"/>
          <p:cNvSpPr>
            <a:spLocks noChangeArrowheads="1"/>
          </p:cNvSpPr>
          <p:nvPr/>
        </p:nvSpPr>
        <p:spPr bwMode="auto">
          <a:xfrm>
            <a:off x="1223962" y="625252"/>
            <a:ext cx="3024188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2298" name="Rectangle 9"/>
          <p:cNvSpPr>
            <a:spLocks noChangeArrowheads="1"/>
          </p:cNvSpPr>
          <p:nvPr/>
        </p:nvSpPr>
        <p:spPr bwMode="auto">
          <a:xfrm>
            <a:off x="1228725" y="913284"/>
            <a:ext cx="6686550" cy="4611742"/>
          </a:xfrm>
          <a:prstGeom prst="rect">
            <a:avLst/>
          </a:prstGeom>
          <a:solidFill>
            <a:schemeClr val="bg1"/>
          </a:solidFill>
          <a:ln w="2857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 dirty="0"/>
          </a:p>
        </p:txBody>
      </p:sp>
      <p:sp>
        <p:nvSpPr>
          <p:cNvPr id="1358858" name="Text Box 10"/>
          <p:cNvSpPr txBox="1">
            <a:spLocks noChangeArrowheads="1"/>
          </p:cNvSpPr>
          <p:nvPr/>
        </p:nvSpPr>
        <p:spPr bwMode="auto">
          <a:xfrm>
            <a:off x="4283968" y="625252"/>
            <a:ext cx="3599405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algn="ctr" defTabSz="762000" eaLnBrk="0" hangingPunct="0">
              <a:spcBef>
                <a:spcPct val="50000"/>
              </a:spcBef>
              <a:defRPr/>
            </a:pPr>
            <a:r>
              <a:rPr lang="es-ES_tradnl" sz="1500" b="1" dirty="0" smtClean="0"/>
              <a:t>ESPEC. COMPLEMENTADA /SUB ESPEC.</a:t>
            </a:r>
            <a:endParaRPr lang="es-ES_tradnl" sz="1500" b="1" dirty="0"/>
          </a:p>
        </p:txBody>
      </p:sp>
      <p:sp>
        <p:nvSpPr>
          <p:cNvPr id="1358859" name="Text Box 11"/>
          <p:cNvSpPr txBox="1">
            <a:spLocks noChangeArrowheads="1"/>
          </p:cNvSpPr>
          <p:nvPr/>
        </p:nvSpPr>
        <p:spPr bwMode="auto">
          <a:xfrm>
            <a:off x="1331640" y="1057300"/>
            <a:ext cx="2959916" cy="310854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marL="285750" indent="-285750" defTabSz="762000" eaLnBrk="0" hangingPunct="0">
              <a:buClr>
                <a:srgbClr val="8080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ING. NAVAL ELECTRÓNICO</a:t>
            </a:r>
            <a:endParaRPr lang="es-CL" sz="1400" b="1" dirty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9933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ING. NAVAL ELECTRICO</a:t>
            </a:r>
            <a:endParaRPr lang="es-CL" sz="1400" b="1" dirty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993300"/>
              </a:buClr>
              <a:buFont typeface="Wingdings" pitchFamily="2" charset="2"/>
              <a:buChar char="Ø"/>
              <a:defRPr/>
            </a:pPr>
            <a:r>
              <a:rPr lang="es-ES_tradnl" sz="1400" b="1" dirty="0">
                <a:cs typeface="Times New Roman" pitchFamily="18" charset="0"/>
              </a:rPr>
              <a:t>ING. NAVAL MECÁNICO</a:t>
            </a:r>
            <a:endParaRPr lang="es-CL" sz="1400" b="1" dirty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808000"/>
              </a:buClr>
              <a:buFont typeface="Wingdings" pitchFamily="2" charset="2"/>
              <a:buChar char="Ø"/>
              <a:defRPr/>
            </a:pPr>
            <a:r>
              <a:rPr lang="es-ES_tradnl" sz="1400" b="1" dirty="0">
                <a:cs typeface="Times New Roman" pitchFamily="18" charset="0"/>
              </a:rPr>
              <a:t>ING. NAVAL </a:t>
            </a:r>
            <a:r>
              <a:rPr lang="es-ES_tradnl" sz="1400" b="1" dirty="0" smtClean="0">
                <a:cs typeface="Times New Roman" pitchFamily="18" charset="0"/>
              </a:rPr>
              <a:t>HIDROGRAFO</a:t>
            </a: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ARTILLERÍA Y MISILES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TORPEDOS, ARMAS A/S Y MINAJE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TELECOMUNICACIONES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>
                <a:cs typeface="Times New Roman" pitchFamily="18" charset="0"/>
              </a:rPr>
              <a:t>NAVEGACIÓN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>
                <a:cs typeface="Times New Roman" pitchFamily="18" charset="0"/>
              </a:rPr>
              <a:t>SUBMARINOS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>
                <a:cs typeface="Times New Roman" pitchFamily="18" charset="0"/>
              </a:rPr>
              <a:t>AVIACIÓN NAVAL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CC6600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MECANICA Y ELECTRICIDAD</a:t>
            </a:r>
            <a:endParaRPr lang="es-ES_tradnl" sz="1200" b="1" dirty="0" smtClean="0"/>
          </a:p>
          <a:p>
            <a:pPr marL="285750" indent="-285750" defTabSz="762000" eaLnBrk="0" hangingPunct="0">
              <a:buClr>
                <a:srgbClr val="CC0066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INTELIGENCIA</a:t>
            </a:r>
          </a:p>
          <a:p>
            <a:pPr marL="285750" indent="-285750" defTabSz="762000" eaLnBrk="0" hangingPunct="0">
              <a:buClr>
                <a:srgbClr val="CC0066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METEOROLOGÍA</a:t>
            </a:r>
            <a:endParaRPr lang="es-ES_tradnl" sz="1200" b="1" dirty="0"/>
          </a:p>
        </p:txBody>
      </p:sp>
      <p:sp>
        <p:nvSpPr>
          <p:cNvPr id="1358860" name="Text Box 12"/>
          <p:cNvSpPr txBox="1">
            <a:spLocks noChangeArrowheads="1"/>
          </p:cNvSpPr>
          <p:nvPr/>
        </p:nvSpPr>
        <p:spPr bwMode="auto">
          <a:xfrm>
            <a:off x="1357290" y="4225652"/>
            <a:ext cx="3126604" cy="30777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marL="171450" indent="-171450" defTabSz="762000" eaLnBrk="0" hangingPunct="0">
              <a:buClr>
                <a:srgbClr val="0066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  INFANTERÍA DE MARINA </a:t>
            </a:r>
            <a:endParaRPr lang="es-ES_tradnl" sz="1200" b="1" dirty="0"/>
          </a:p>
        </p:txBody>
      </p:sp>
      <p:sp>
        <p:nvSpPr>
          <p:cNvPr id="1358861" name="Text Box 13"/>
          <p:cNvSpPr txBox="1">
            <a:spLocks noChangeArrowheads="1"/>
          </p:cNvSpPr>
          <p:nvPr/>
        </p:nvSpPr>
        <p:spPr bwMode="auto">
          <a:xfrm>
            <a:off x="1357290" y="4657700"/>
            <a:ext cx="2952773" cy="30777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marL="285750" indent="-285750" defTabSz="762000" eaLnBrk="0" hangingPunct="0">
              <a:buClr>
                <a:srgbClr val="9933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ABASTECIMIENTO</a:t>
            </a:r>
            <a:endParaRPr lang="es-ES_tradnl" sz="1200" b="1" dirty="0"/>
          </a:p>
        </p:txBody>
      </p:sp>
      <p:sp>
        <p:nvSpPr>
          <p:cNvPr id="1358862" name="Text Box 14"/>
          <p:cNvSpPr txBox="1">
            <a:spLocks noChangeArrowheads="1"/>
          </p:cNvSpPr>
          <p:nvPr/>
        </p:nvSpPr>
        <p:spPr bwMode="auto">
          <a:xfrm>
            <a:off x="1428728" y="4998576"/>
            <a:ext cx="2571768" cy="5232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marL="285750" indent="-285750" defTabSz="762000" eaLnBrk="0" hangingPunct="0"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LITORAL</a:t>
            </a:r>
          </a:p>
          <a:p>
            <a:pPr marL="285750" indent="-285750" defTabSz="762000" eaLnBrk="0" hangingPunct="0"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LT. ING.NV.MC</a:t>
            </a:r>
            <a:r>
              <a:rPr lang="es-ES_tradnl" sz="1400" b="1" dirty="0"/>
              <a:t>.</a:t>
            </a:r>
            <a:endParaRPr lang="es-ES_tradnl" sz="1200" b="1" dirty="0"/>
          </a:p>
        </p:txBody>
      </p:sp>
      <p:sp>
        <p:nvSpPr>
          <p:cNvPr id="12306" name="Line 17"/>
          <p:cNvSpPr>
            <a:spLocks noChangeShapeType="1"/>
          </p:cNvSpPr>
          <p:nvPr/>
        </p:nvSpPr>
        <p:spPr bwMode="auto">
          <a:xfrm flipV="1">
            <a:off x="1228725" y="4585692"/>
            <a:ext cx="6686550" cy="0"/>
          </a:xfrm>
          <a:prstGeom prst="line">
            <a:avLst/>
          </a:prstGeom>
          <a:noFill/>
          <a:ln w="28575">
            <a:solidFill>
              <a:srgbClr val="00330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2307" name="Line 18"/>
          <p:cNvSpPr>
            <a:spLocks noChangeShapeType="1"/>
          </p:cNvSpPr>
          <p:nvPr/>
        </p:nvSpPr>
        <p:spPr bwMode="auto">
          <a:xfrm flipV="1">
            <a:off x="1228725" y="4984749"/>
            <a:ext cx="6686550" cy="0"/>
          </a:xfrm>
          <a:prstGeom prst="line">
            <a:avLst/>
          </a:prstGeom>
          <a:noFill/>
          <a:ln w="28575">
            <a:solidFill>
              <a:srgbClr val="00330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2308" name="Line 19"/>
          <p:cNvSpPr>
            <a:spLocks noChangeShapeType="1"/>
          </p:cNvSpPr>
          <p:nvPr/>
        </p:nvSpPr>
        <p:spPr bwMode="auto">
          <a:xfrm>
            <a:off x="4248150" y="805640"/>
            <a:ext cx="0" cy="4762500"/>
          </a:xfrm>
          <a:prstGeom prst="line">
            <a:avLst/>
          </a:prstGeom>
          <a:noFill/>
          <a:ln w="28575">
            <a:solidFill>
              <a:srgbClr val="00330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358868" name="Text Box 20"/>
          <p:cNvSpPr txBox="1">
            <a:spLocks noChangeArrowheads="1"/>
          </p:cNvSpPr>
          <p:nvPr/>
        </p:nvSpPr>
        <p:spPr bwMode="auto">
          <a:xfrm>
            <a:off x="1844279" y="625252"/>
            <a:ext cx="148590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 algn="ctr" defTabSz="762000" eaLnBrk="0" hangingPunct="0">
              <a:spcBef>
                <a:spcPct val="50000"/>
              </a:spcBef>
              <a:defRPr/>
            </a:pPr>
            <a:r>
              <a:rPr lang="es-ES_tradnl" sz="1500" b="1" dirty="0"/>
              <a:t>ESPECIALIDAD</a:t>
            </a:r>
          </a:p>
        </p:txBody>
      </p:sp>
      <p:sp>
        <p:nvSpPr>
          <p:cNvPr id="1358869" name="Text Box 21"/>
          <p:cNvSpPr txBox="1">
            <a:spLocks noChangeArrowheads="1"/>
          </p:cNvSpPr>
          <p:nvPr/>
        </p:nvSpPr>
        <p:spPr bwMode="auto">
          <a:xfrm>
            <a:off x="4355976" y="1057300"/>
            <a:ext cx="3599259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 marL="285750" indent="-285750" defTabSz="762000" eaLnBrk="0" hangingPunct="0">
              <a:buClr>
                <a:srgbClr val="8080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AVIACIÓN - SUBMARINOS</a:t>
            </a:r>
            <a:endParaRPr lang="es-CL" sz="1400" b="1" dirty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9933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AVIACIÓN – SUBMARINOS – </a:t>
            </a:r>
            <a:r>
              <a:rPr lang="es-ES_tradnl" sz="1400" b="1" dirty="0" smtClean="0"/>
              <a:t>BUCEO SALV.</a:t>
            </a:r>
            <a:endParaRPr lang="es-CL" sz="1400" b="1" dirty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9933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AVIACIÓN – SUBMARINOS – </a:t>
            </a:r>
            <a:r>
              <a:rPr lang="es-ES_tradnl" sz="1400" b="1" dirty="0" smtClean="0"/>
              <a:t>BUCEO SALV..</a:t>
            </a:r>
          </a:p>
          <a:p>
            <a:pPr marL="285750" indent="-285750" defTabSz="762000" eaLnBrk="0" hangingPunct="0">
              <a:buClr>
                <a:srgbClr val="993300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……………………. </a:t>
            </a: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BUCEO TÁCTICO- NADADOR RESC.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BUCEO TÁCTICO- NADADOR RESC.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BUCEO TÁCTICO- NADADOR RESC.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>
                <a:cs typeface="Times New Roman" pitchFamily="18" charset="0"/>
              </a:rPr>
              <a:t>BUCEO TÁCTICO- </a:t>
            </a:r>
            <a:r>
              <a:rPr lang="es-ES_tradnl" sz="1400" b="1" dirty="0" smtClean="0"/>
              <a:t>NADADOR RESC.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BUCEO TÁCTICO-NADADOR RESC.</a:t>
            </a: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>
                <a:cs typeface="Times New Roman" pitchFamily="18" charset="0"/>
              </a:rPr>
              <a:t>…………………….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>
                <a:cs typeface="Times New Roman" pitchFamily="18" charset="0"/>
              </a:rPr>
              <a:t>…………………….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CC6600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BUCEO SALV. </a:t>
            </a:r>
          </a:p>
          <a:p>
            <a:pPr marL="285750" indent="-285750" defTabSz="762000" eaLnBrk="0" hangingPunct="0">
              <a:buClr>
                <a:srgbClr val="CC6600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BUCEO TÁCTICO-NADADOR RESC.</a:t>
            </a:r>
          </a:p>
          <a:p>
            <a:pPr marL="285750" indent="-285750" defTabSz="762000" eaLnBrk="0" hangingPunct="0">
              <a:buClr>
                <a:srgbClr val="CC6600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BUCEO TÁCTICO-NADADOR RESC.</a:t>
            </a:r>
            <a:endParaRPr lang="es-ES_tradnl" sz="1200" b="1" dirty="0" smtClean="0"/>
          </a:p>
          <a:p>
            <a:pPr marL="285750" indent="-285750" defTabSz="762000" eaLnBrk="0" hangingPunct="0">
              <a:buClr>
                <a:srgbClr val="CC6600"/>
              </a:buClr>
              <a:buFont typeface="Wingdings" pitchFamily="2" charset="2"/>
              <a:buChar char="Ø"/>
              <a:defRPr/>
            </a:pPr>
            <a:endParaRPr lang="es-ES_tradnl" sz="1200" b="1" dirty="0"/>
          </a:p>
        </p:txBody>
      </p:sp>
      <p:sp>
        <p:nvSpPr>
          <p:cNvPr id="1358872" name="Text Box 24"/>
          <p:cNvSpPr txBox="1">
            <a:spLocks noChangeArrowheads="1"/>
          </p:cNvSpPr>
          <p:nvPr/>
        </p:nvSpPr>
        <p:spPr bwMode="auto">
          <a:xfrm>
            <a:off x="4383904" y="4225652"/>
            <a:ext cx="3402806" cy="30777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marL="171450" indent="-171450" defTabSz="762000" eaLnBrk="0" hangingPunct="0">
              <a:buClr>
                <a:srgbClr val="0066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COMANDOS IM</a:t>
            </a:r>
            <a:r>
              <a:rPr lang="es-ES_tradnl" sz="1400" b="1" dirty="0" smtClean="0"/>
              <a:t>. </a:t>
            </a:r>
            <a:endParaRPr lang="es-ES_tradnl" sz="1200" b="1" dirty="0"/>
          </a:p>
        </p:txBody>
      </p:sp>
      <p:sp>
        <p:nvSpPr>
          <p:cNvPr id="1358874" name="Text Box 26"/>
          <p:cNvSpPr txBox="1">
            <a:spLocks noChangeArrowheads="1"/>
          </p:cNvSpPr>
          <p:nvPr/>
        </p:nvSpPr>
        <p:spPr bwMode="auto">
          <a:xfrm>
            <a:off x="4410076" y="4998576"/>
            <a:ext cx="3376635" cy="5232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marL="285750" indent="-285750" defTabSz="762000" eaLnBrk="0" hangingPunct="0"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INTEL. </a:t>
            </a:r>
            <a:r>
              <a:rPr lang="es-ES_tradnl" sz="1400" b="1" dirty="0"/>
              <a:t>– </a:t>
            </a:r>
            <a:r>
              <a:rPr lang="es-ES_tradnl" sz="1400" b="1" dirty="0" smtClean="0"/>
              <a:t>SÑ. </a:t>
            </a:r>
            <a:r>
              <a:rPr lang="es-ES_tradnl" sz="1400" b="1" dirty="0"/>
              <a:t>MARÍT. – </a:t>
            </a:r>
            <a:r>
              <a:rPr lang="es-ES_tradnl" sz="1400" b="1" dirty="0" smtClean="0"/>
              <a:t>GRI – NAD. RESC.</a:t>
            </a:r>
            <a:endParaRPr lang="es-ES_tradnl" sz="1400" b="1" dirty="0"/>
          </a:p>
          <a:p>
            <a:pPr marL="285750" indent="-285750" defTabSz="762000" eaLnBrk="0" hangingPunct="0"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BUCEO SALVATAJE</a:t>
            </a:r>
            <a:endParaRPr lang="es-ES_tradnl" sz="1200" b="1" dirty="0"/>
          </a:p>
        </p:txBody>
      </p:sp>
      <p:sp>
        <p:nvSpPr>
          <p:cNvPr id="32" name="67 CuadroTexto"/>
          <p:cNvSpPr txBox="1">
            <a:spLocks noChangeArrowheads="1"/>
          </p:cNvSpPr>
          <p:nvPr/>
        </p:nvSpPr>
        <p:spPr bwMode="auto">
          <a:xfrm>
            <a:off x="454819" y="49188"/>
            <a:ext cx="8234363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es-CO" sz="2800" b="1" u="sng" dirty="0"/>
              <a:t>Especialidades Complementadas y </a:t>
            </a:r>
            <a:r>
              <a:rPr lang="es-CO" sz="2800" b="1" u="sng" dirty="0" smtClean="0"/>
              <a:t>Subespecialidades</a:t>
            </a:r>
            <a:endParaRPr lang="es-CO" sz="2800" b="1" u="sng" dirty="0"/>
          </a:p>
        </p:txBody>
      </p:sp>
      <p:sp>
        <p:nvSpPr>
          <p:cNvPr id="30" name="29 Flecha derecha">
            <a:hlinkClick r:id="rId3" action="ppaction://hlinksldjump"/>
          </p:cNvPr>
          <p:cNvSpPr/>
          <p:nvPr/>
        </p:nvSpPr>
        <p:spPr>
          <a:xfrm rot="10800000">
            <a:off x="8501090" y="5119703"/>
            <a:ext cx="500066" cy="2847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Line 17"/>
          <p:cNvSpPr>
            <a:spLocks noChangeShapeType="1"/>
          </p:cNvSpPr>
          <p:nvPr/>
        </p:nvSpPr>
        <p:spPr bwMode="auto">
          <a:xfrm flipV="1">
            <a:off x="1212338" y="4200938"/>
            <a:ext cx="6686550" cy="0"/>
          </a:xfrm>
          <a:prstGeom prst="line">
            <a:avLst/>
          </a:prstGeom>
          <a:noFill/>
          <a:ln w="28575">
            <a:solidFill>
              <a:srgbClr val="00330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77042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A0F75C-5557-478B-8FFB-8A8716CFA7E8}" type="datetime1">
              <a:rPr lang="es-CL" smtClean="0"/>
              <a:pPr>
                <a:defRPr/>
              </a:pPr>
              <a:t>12-07-2023</a:t>
            </a:fld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683E7C-3779-4527-AF19-057091912CCD}" type="slidenum">
              <a:rPr lang="es-CL" altLang="es-CL" smtClean="0"/>
              <a:pPr>
                <a:defRPr/>
              </a:pPr>
              <a:t>10</a:t>
            </a:fld>
            <a:endParaRPr lang="es-CL" altLang="es-CL"/>
          </a:p>
        </p:txBody>
      </p:sp>
      <p:pic>
        <p:nvPicPr>
          <p:cNvPr id="6" name="Imagen 13" descr="3573694334_fd81afa8d5_o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40" y="-952527"/>
            <a:ext cx="12001549" cy="6667527"/>
          </a:xfrm>
          <a:prstGeom prst="rect">
            <a:avLst/>
          </a:prstGeom>
        </p:spPr>
      </p:pic>
      <p:sp>
        <p:nvSpPr>
          <p:cNvPr id="8" name="Marcador de número de diapositiva 3"/>
          <p:cNvSpPr txBox="1">
            <a:spLocks/>
          </p:cNvSpPr>
          <p:nvPr/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  <p:sp>
        <p:nvSpPr>
          <p:cNvPr id="9" name="Rectángulo 14"/>
          <p:cNvSpPr/>
          <p:nvPr/>
        </p:nvSpPr>
        <p:spPr>
          <a:xfrm>
            <a:off x="-71470" y="357170"/>
            <a:ext cx="9093067" cy="10849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0" name="Rectángulo 15"/>
          <p:cNvSpPr/>
          <p:nvPr/>
        </p:nvSpPr>
        <p:spPr>
          <a:xfrm>
            <a:off x="-500098" y="4524387"/>
            <a:ext cx="10072758" cy="74635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</a:rPr>
              <a:t>ETAPAS DE LA CARRERA DE OFICIALES</a:t>
            </a:r>
            <a:endParaRPr lang="es-ES" sz="4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1_Tema de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e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2724</TotalTime>
  <Words>1020</Words>
  <Application>Microsoft Office PowerPoint</Application>
  <PresentationFormat>Presentación en pantalla (16:10)</PresentationFormat>
  <Paragraphs>453</Paragraphs>
  <Slides>10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8" baseType="lpstr">
      <vt:lpstr>ＭＳ Ｐゴシック</vt:lpstr>
      <vt:lpstr>Arial</vt:lpstr>
      <vt:lpstr>Calibri</vt:lpstr>
      <vt:lpstr>Cambria</vt:lpstr>
      <vt:lpstr>Times New Roman</vt:lpstr>
      <vt:lpstr>Wingdings</vt:lpstr>
      <vt:lpstr>24_Tema de Office</vt:lpstr>
      <vt:lpstr>7_Tema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Jorge Felipe Keyer Fuentes</dc:creator>
  <cp:lastModifiedBy>9238412-8</cp:lastModifiedBy>
  <cp:revision>42</cp:revision>
  <dcterms:created xsi:type="dcterms:W3CDTF">2017-11-27T16:07:46Z</dcterms:created>
  <dcterms:modified xsi:type="dcterms:W3CDTF">2023-07-12T14:40:36Z</dcterms:modified>
</cp:coreProperties>
</file>