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77" r:id="rId6"/>
    <p:sldId id="260" r:id="rId7"/>
    <p:sldId id="278" r:id="rId8"/>
    <p:sldId id="279" r:id="rId9"/>
    <p:sldId id="280" r:id="rId10"/>
    <p:sldId id="281" r:id="rId11"/>
    <p:sldId id="267" r:id="rId12"/>
    <p:sldId id="268" r:id="rId13"/>
    <p:sldId id="282" r:id="rId14"/>
    <p:sldId id="269" r:id="rId15"/>
    <p:sldId id="270" r:id="rId16"/>
    <p:sldId id="283" r:id="rId17"/>
    <p:sldId id="272" r:id="rId18"/>
    <p:sldId id="285" r:id="rId19"/>
    <p:sldId id="286" r:id="rId20"/>
    <p:sldId id="288" r:id="rId21"/>
  </p:sldIdLst>
  <p:sldSz cx="9144000" cy="6858000" type="screen4x3"/>
  <p:notesSz cx="7010400" cy="92964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DCECCF0-EA50-4EE2-84B2-2164F6F1DB31}" type="datetimeFigureOut">
              <a:rPr lang="es-CL" smtClean="0"/>
              <a:t>04-07-2011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189ECB4-6FAF-48CC-ABDE-EC7A6042431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4172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8308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0810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2133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28036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9ECB4-6FAF-48CC-ABDE-EC7A60424317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1229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t>04/07/2011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>
                <a:solidFill>
                  <a:schemeClr val="bg2">
                    <a:lumMod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dirty="0">
              <a:solidFill>
                <a:schemeClr val="bg2">
                  <a:lumMod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Departamento de Orden Público</a:t>
            </a:r>
            <a:endParaRPr lang="es-CL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0009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es-CL" sz="1600" dirty="0">
                <a:ln w="12700">
                  <a:solidFill>
                    <a:srgbClr val="0E57C4">
                      <a:satMod val="155000"/>
                    </a:srgbClr>
                  </a:solidFill>
                  <a:prstDash val="solid"/>
                </a:ln>
                <a:solidFill>
                  <a:srgbClr val="ACCBF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24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462508" y="1484784"/>
            <a:ext cx="8229600" cy="4525962"/>
          </a:xfrm>
        </p:spPr>
        <p:txBody>
          <a:bodyPr>
            <a:normAutofit/>
          </a:bodyPr>
          <a:lstStyle/>
          <a:p>
            <a:pPr algn="ctr"/>
            <a:endParaRPr lang="es-CL" sz="4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CL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Protocolo de actuación ante crisis  de Orden Público</a:t>
            </a:r>
            <a:endParaRPr lang="es-CL" sz="4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1932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es-CL" sz="1600" dirty="0">
                <a:ln w="12700">
                  <a:solidFill>
                    <a:srgbClr val="0E57C4">
                      <a:satMod val="155000"/>
                    </a:srgbClr>
                  </a:solidFill>
                  <a:prstDash val="solid"/>
                </a:ln>
                <a:solidFill>
                  <a:srgbClr val="ACCBF9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24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268761"/>
            <a:ext cx="8229600" cy="4741985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1. Concepto de Orden Público.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2. Medidas básica de seguridad preventiva.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3. Acciones ante la comisión de un delito flagrante.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Delitos que atentan contra el Orden Público. </a:t>
            </a:r>
            <a:endParaRPr lang="es-CL" sz="2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060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1. Concepto de Orden Público para la División de Estudios: 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“El Orden Público constituye el estado de convivencia que, respaldado por un conjunto de normas jurídicas, sociales y políticas, es necesario para el pleno y libre ejercicio de las libertades y derechos fundamentales de los ciudadanos”.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“En democracia es una de las garantías para el legítimo ejercicio de las libertades individuales y colectivas y, a la vez, el límite preciso para el ejercicio abusivo de las mismas”.</a:t>
            </a:r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4768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1. Concepto de Orden Público para la División de Estudios: 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Artículo 6°. “Los Órganos del Estado deben someter su acción a la Constitución y a las normas dictadas conforme a ella </a:t>
            </a:r>
            <a:r>
              <a:rPr lang="es-CL" sz="20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y garantizar el orden institucional de la República</a:t>
            </a: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”.</a:t>
            </a:r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3768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Medidas básicas de seguridad: 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 entenderá por seguridad al conjunto de normas, procedimientos y sistemas que protegen las instalaciones de un edificio fiscal, con el propósito de garantizar la protección de las personas, sus bienes patrimonio, documentación e información de la Institución, al interior de dicha dependencia, con el objeto de que no sea afectada la continuidad normal de su funcionamiento. </a:t>
            </a: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Será imprescindible que cada Ministerio y Subsecretaría cuente con planes de emergencia y evacuación. </a:t>
            </a:r>
          </a:p>
          <a:p>
            <a:endParaRPr lang="es-CL" sz="28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2774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 lnSpcReduction="10000"/>
          </a:bodyPr>
          <a:lstStyle/>
          <a:p>
            <a:r>
              <a:rPr lang="es-CL" sz="2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Medidas básicas de seguridad: 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Obligatoriedad en el uso permanente y visible de la tarjeta de identificación y acceso para lo cual, la Unidad que corresponda, proporcionará los elementos a quienes no lo dispongan. </a:t>
            </a:r>
          </a:p>
          <a:p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Todas las personas que concurren al Ministerio </a:t>
            </a:r>
            <a:r>
              <a:rPr lang="es-CL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Subsecretaría, deberán portar en forma visible la tarjeta que acredite su calidad de “visita”, aunque hayan sido citados por la autoridad.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Todas las personas sin excepción, incluido familiares, cualquiera sea el motivo y tiempo de su visita, deben acreditarse en la guardia y/o recepción.  </a:t>
            </a:r>
          </a:p>
          <a:p>
            <a:endParaRPr lang="es-CL" sz="28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4046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Medidas básicas de seguridad: 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Para acreditarse, la persona debe hacer entrega de su cédula de identidad o licencia de conducir, para ciudadanos chilenos, o su pasaporte o cédula de identidad para extranjeros emitida por el Registro Civil Chileno. </a:t>
            </a: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Una vez efectuada la correcta identificación, el personal de seguridad o de recepción debe verificar si la visita está previamente citada o podrá ser recibida por quién consulta. 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8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025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Medidas básicas de seguridad: </a:t>
            </a:r>
          </a:p>
          <a:p>
            <a:endParaRPr lang="es-CL" sz="2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>
              <a:buClr>
                <a:srgbClr val="498DF1"/>
              </a:buClr>
            </a:pPr>
            <a:r>
              <a:rPr lang="es-CL" sz="20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 ser autorizada la confirmación de recepción, se le otorgará una tarjeta o credencial de visita dependiendo del piso y área que visite.  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Prohibición de ventas en el recinto. </a:t>
            </a: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Posibilidad de contar cámaras de video en los sectores de atención a público o hall de acceso. 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</a:p>
          <a:p>
            <a:endParaRPr lang="es-CL" sz="28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8255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Medidas básicas de seguridad: </a:t>
            </a:r>
          </a:p>
          <a:p>
            <a:endParaRPr lang="es-CL" sz="2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>
              <a:buClr>
                <a:srgbClr val="498DF1"/>
              </a:buClr>
            </a:pPr>
            <a:r>
              <a:rPr lang="es-CL" sz="20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Definir las áreas públicas y áreas restringidas dentro del edificio.  </a:t>
            </a:r>
            <a:endParaRPr lang="es-CL" sz="200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Contar con un plan definido para visitas Programadas, Masivas, o por trabajos mejores del inmueble. </a:t>
            </a: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Ingreso a las dependencias en fin de semana. 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</a:p>
          <a:p>
            <a:endParaRPr lang="es-CL" sz="28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7482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Acciones ante la comisión de un delito flagrante.</a:t>
            </a:r>
          </a:p>
          <a:p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>
              <a:buClr>
                <a:srgbClr val="498DF1"/>
              </a:buClr>
            </a:pPr>
            <a:r>
              <a:rPr lang="es-CL" sz="1800" b="1" u="sng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 Denuncia</a:t>
            </a:r>
            <a:r>
              <a:rPr lang="es-CL" sz="1800" b="1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L" sz="18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puede realizarse ante Carabineros, sin prejuicio de las demás instituciones en las que se puede denunciar, por cuanto, en caso de alteración del Orden Público, los primeros llamados a su restablecimiento son a Carabineros de Chile. </a:t>
            </a:r>
          </a:p>
          <a:p>
            <a:pPr lvl="0">
              <a:buClr>
                <a:srgbClr val="498DF1"/>
              </a:buClr>
            </a:pPr>
            <a:endParaRPr lang="es-CL" sz="180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>
              <a:buClr>
                <a:srgbClr val="498DF1"/>
              </a:buClr>
            </a:pPr>
            <a:r>
              <a:rPr lang="es-CL" sz="18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Mayor</a:t>
            </a:r>
            <a:r>
              <a:rPr lang="es-CL" sz="18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L" sz="18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Jefe de Servicio en la Central de Comunicaciones de Carabineros:  </a:t>
            </a:r>
          </a:p>
          <a:p>
            <a:pPr marL="109728" lvl="0" indent="0">
              <a:buClr>
                <a:srgbClr val="498DF1"/>
              </a:buClr>
              <a:buNone/>
            </a:pPr>
            <a:r>
              <a:rPr lang="es-CL" sz="18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02-9222548 </a:t>
            </a:r>
            <a:r>
              <a:rPr lang="es-CL" sz="18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/ 02-9222549 </a:t>
            </a:r>
          </a:p>
          <a:p>
            <a:pPr marL="109728" lvl="0" indent="0">
              <a:buClr>
                <a:srgbClr val="498DF1"/>
              </a:buClr>
              <a:buNone/>
            </a:pPr>
            <a:endParaRPr lang="es-CL" sz="180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>
              <a:buClr>
                <a:srgbClr val="498DF1"/>
              </a:buClr>
            </a:pPr>
            <a:r>
              <a:rPr lang="es-CL" sz="18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Prefectura de Carabineros Santiago Central:  </a:t>
            </a:r>
          </a:p>
          <a:p>
            <a:pPr marL="109728" lvl="0" indent="0">
              <a:buClr>
                <a:srgbClr val="498DF1"/>
              </a:buClr>
              <a:buNone/>
            </a:pPr>
            <a:r>
              <a:rPr lang="es-CL" sz="18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</a:t>
            </a:r>
            <a:r>
              <a:rPr lang="es-CL" sz="18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Teniente Coronel </a:t>
            </a:r>
            <a:r>
              <a:rPr lang="es-CL" sz="18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Sr. Víctor Tapia: celular 08-8298882 / 02-9223660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1470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4. Delitos que atentan contra el Orden Público.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4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Orden Público y delito flagrante</a:t>
            </a:r>
            <a:r>
              <a:rPr lang="es-CL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:  </a:t>
            </a:r>
          </a:p>
          <a:p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Es oportuno conocer las facultades de intervención con ocasión de la comisión de delitos flagrantes o en los casos que estos sean de aquellos de ejecución permanente (tomas de inmuebles, paralización del tránsito, cobro de “peajes” por grupos concertados o pandillas).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8424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4. Delitos que atentan contra el Orden Público.</a:t>
            </a: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 Artículo 130 del Código Procesal Penal califica los siguientes actos de flagrancia: 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 que actualmente se encontrare cometiendo el delito.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 que acabare de cometerlo.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 que huyere del lugar de comisión del delito y fuere designado por el ofendido u otra persona como autor o cómplice.</a:t>
            </a: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8357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4. Orden Público y delito flagrante: </a:t>
            </a:r>
          </a:p>
          <a:p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 que, en un tiempo inmediato a la perpetración del delito, fuere encontrado con objetos procedentes de aquél o con señales, en sí mismo o en sus vestidos, que permitieron sospechar se participación en él, o con las armas o instrumentos que hubieren sido empleados para </a:t>
            </a: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cometerlo.</a:t>
            </a:r>
          </a:p>
          <a:p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 que las víctimas de un delito reclamen auxilio, o testigos presenciales, señalaren como autor o cómplice de un delito que se hubiere cometido en un tiempo inmediato.</a:t>
            </a: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329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4. Orden Público y delito flagrante: </a:t>
            </a:r>
          </a:p>
          <a:p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 Artículo 129 (inciso 1°) señala en caso de detención de flagrancia:  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“Cualquier persona podrá detener a quién sorprendiere en un delito flagrante, </a:t>
            </a:r>
            <a:r>
              <a:rPr lang="es-CL" sz="20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debiendo entregar inmediatamente al aprehendido a la policía, Ministerio Público</a:t>
            </a:r>
            <a:r>
              <a:rPr lang="es-CL" sz="20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 a la autoridad judicial más próxima”.  </a:t>
            </a: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17696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4. Orden Público y delito flagrante: </a:t>
            </a:r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 ocasión de la comisión de un delito flagrante o de aquellos de ejecución permanente, </a:t>
            </a:r>
            <a:r>
              <a:rPr lang="es-CL" sz="20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 autoridad respectiva dispondrá de las facultades para requerir que la policía actúe para impedir su consumación o continuación </a:t>
            </a: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y si ésta hubiese ocurrido, para arbitrar medidas de protección a las víctimas, resguardo de pruebas y detención de autores y/o encubridores. </a:t>
            </a:r>
          </a:p>
          <a:p>
            <a:pPr marL="109728" indent="0">
              <a:buNone/>
            </a:pPr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0318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Ejemplo de Procedimiento para ocurrencia de hechos comunes de alteración del Orden Público.</a:t>
            </a: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En caso de Toma de inmuebles para Protestar o Reivindicar Peticiones:</a:t>
            </a: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Las tomas de protesta no son aceptables como mecanismo regular de reivindicación, por lo que cualquier diálogo o negociación, debe supeditarse a que se deponga previamente la toma. </a:t>
            </a: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 toma u ocupación de inmueble corresponde al delito de </a:t>
            </a:r>
            <a:r>
              <a:rPr lang="es-CL" sz="20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Usurpación</a:t>
            </a: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sancionado por el Código Procesal Penal en su Artículo 457.   </a:t>
            </a: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Mientras se mantenga la ocupación, el delito tiene el carácter de flagrante. </a:t>
            </a: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0759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Ejemplo de Procedimiento para ocurrencia de hechos comunes de alteración del Orden Público.</a:t>
            </a: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Desórdenes Públicos:</a:t>
            </a: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Artículo 269 del Código Procesal Penal: </a:t>
            </a:r>
          </a:p>
          <a:p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Los que </a:t>
            </a:r>
            <a:r>
              <a:rPr lang="es-CL" sz="20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turbaren gravemente la tranquilidad pública </a:t>
            </a: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para causar injuria u otro mal a alguna persona particular o con cualquier otro fin reprobado, incurrirán en la pena de reclusión menor en su grado mínimo, sin prejuicio de las que les correspondan por el daño u ofensa causados. </a:t>
            </a: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5769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>
            <a:normAutofit/>
          </a:bodyPr>
          <a:lstStyle/>
          <a:p>
            <a:r>
              <a:rPr lang="es-CL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229600" cy="4525962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Ejemplo de Procedimiento para ocurrencia de hechos comunes de alteración del Orden Público.</a:t>
            </a:r>
          </a:p>
          <a:p>
            <a:endParaRPr lang="es-CL" sz="24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Daños</a:t>
            </a: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Desacatos</a:t>
            </a:r>
            <a:r>
              <a:rPr lang="es-CL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s-CL" sz="20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Algunos delitos de la Ley de Seguridad del Estado</a:t>
            </a:r>
            <a:endParaRPr lang="es-CL" sz="2000" u="sng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09728" indent="0">
              <a:buNone/>
            </a:pPr>
            <a:endParaRPr lang="es-CL" sz="2000" dirty="0"/>
          </a:p>
          <a:p>
            <a:endParaRPr lang="es-CL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s-CL" sz="2000" dirty="0" smtClean="0"/>
          </a:p>
          <a:p>
            <a:endParaRPr lang="es-CL" sz="2000" dirty="0" smtClean="0"/>
          </a:p>
          <a:p>
            <a:pPr marL="109728" indent="0">
              <a:buNone/>
            </a:pPr>
            <a:endParaRPr lang="es-CL" sz="2800" dirty="0" smtClean="0"/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68827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>
                <a:solidFill>
                  <a:schemeClr val="bg2">
                    <a:lumMod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División de Estudios</a:t>
            </a:r>
            <a:endParaRPr lang="es-CL" dirty="0">
              <a:solidFill>
                <a:schemeClr val="bg2">
                  <a:lumMod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Departamento de Orden Público</a:t>
            </a:r>
            <a:endParaRPr lang="es-CL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0649"/>
            <a:ext cx="1167780" cy="1008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7301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Personalizado 11">
      <a:dk1>
        <a:srgbClr val="000000"/>
      </a:dk1>
      <a:lt1>
        <a:sysClr val="window" lastClr="FFFFFF"/>
      </a:lt1>
      <a:dk2>
        <a:srgbClr val="0E57C4"/>
      </a:dk2>
      <a:lt2>
        <a:srgbClr val="ACCBF9"/>
      </a:lt2>
      <a:accent1>
        <a:srgbClr val="498DF1"/>
      </a:accent1>
      <a:accent2>
        <a:srgbClr val="FF0000"/>
      </a:accent2>
      <a:accent3>
        <a:srgbClr val="FF0000"/>
      </a:accent3>
      <a:accent4>
        <a:srgbClr val="BF0000"/>
      </a:accent4>
      <a:accent5>
        <a:srgbClr val="FF0000"/>
      </a:accent5>
      <a:accent6>
        <a:srgbClr val="FF0000"/>
      </a:accent6>
      <a:hlink>
        <a:srgbClr val="FF0000"/>
      </a:hlink>
      <a:folHlink>
        <a:srgbClr val="FF0000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286</TotalTime>
  <Words>1250</Words>
  <Application>Microsoft Office PowerPoint</Application>
  <PresentationFormat>Presentación en pantalla (4:3)</PresentationFormat>
  <Paragraphs>188</Paragraphs>
  <Slides>20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Concurrencia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  <vt:lpstr>División de Estudios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División de Estudios</dc:title>
  <dc:creator>Marcia Inés Lühr Alvarado</dc:creator>
  <cp:lastModifiedBy>Marcia Inés Lühr Alvarado</cp:lastModifiedBy>
  <cp:revision>27</cp:revision>
  <cp:lastPrinted>2011-07-04T15:35:32Z</cp:lastPrinted>
  <dcterms:created xsi:type="dcterms:W3CDTF">2011-07-01T19:57:43Z</dcterms:created>
  <dcterms:modified xsi:type="dcterms:W3CDTF">2011-07-04T16:38:39Z</dcterms:modified>
</cp:coreProperties>
</file>