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4" r:id="rId6"/>
    <p:sldId id="258" r:id="rId7"/>
    <p:sldId id="259" r:id="rId8"/>
    <p:sldId id="261" r:id="rId9"/>
  </p:sldIdLst>
  <p:sldSz cx="12192000" cy="6858000"/>
  <p:notesSz cx="6858000" cy="9144000"/>
  <p:defaultTextStyle>
    <a:defPPr>
      <a:defRPr lang="es-419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9" autoAdjust="0"/>
    <p:restoredTop sz="94660"/>
  </p:normalViewPr>
  <p:slideViewPr>
    <p:cSldViewPr snapToGrid="0">
      <p:cViewPr varScale="1">
        <p:scale>
          <a:sx n="95" d="100"/>
          <a:sy n="95" d="100"/>
        </p:scale>
        <p:origin x="21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419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18/5/20</a:t>
            </a:fld>
            <a:endParaRPr lang="es-419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1179380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18/5/20</a:t>
            </a:fld>
            <a:endParaRPr lang="es-419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1853747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18/5/20</a:t>
            </a:fld>
            <a:endParaRPr lang="es-419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2863929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18/5/20</a:t>
            </a:fld>
            <a:endParaRPr lang="es-419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4139074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18/5/20</a:t>
            </a:fld>
            <a:endParaRPr lang="es-419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1780628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18/5/20</a:t>
            </a:fld>
            <a:endParaRPr lang="es-419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659225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18/5/20</a:t>
            </a:fld>
            <a:endParaRPr lang="es-419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4186830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18/5/20</a:t>
            </a:fld>
            <a:endParaRPr lang="es-419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464835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419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18/5/20</a:t>
            </a:fld>
            <a:endParaRPr lang="es-419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1848885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18/5/20</a:t>
            </a:fld>
            <a:endParaRPr lang="es-419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3235374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99D93-9B63-43EA-804E-809FFF98C47D}" type="datetimeFigureOut">
              <a:rPr lang="es-419" smtClean="0"/>
              <a:t>18/5/20</a:t>
            </a:fld>
            <a:endParaRPr lang="es-419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419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3076038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419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419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99D93-9B63-43EA-804E-809FFF98C47D}" type="datetimeFigureOut">
              <a:rPr lang="es-419" smtClean="0"/>
              <a:t>18/5/20</a:t>
            </a:fld>
            <a:endParaRPr lang="es-419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419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8A112-1B78-42C1-972A-B4E9D644B809}" type="slidenum">
              <a:rPr lang="es-419" smtClean="0"/>
              <a:t>‹Nº›</a:t>
            </a:fld>
            <a:endParaRPr lang="es-419"/>
          </a:p>
        </p:txBody>
      </p:sp>
    </p:spTree>
    <p:extLst>
      <p:ext uri="{BB962C8B-B14F-4D97-AF65-F5344CB8AC3E}">
        <p14:creationId xmlns:p14="http://schemas.microsoft.com/office/powerpoint/2010/main" val="944341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419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eogebra.org/m/UDUdnA32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419"/>
              <a:t>El modelo y su búsqueda </a:t>
            </a:r>
          </a:p>
        </p:txBody>
      </p:sp>
      <p:sp>
        <p:nvSpPr>
          <p:cNvPr id="4" name="Subtítulo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419"/>
              <a:t>1 S 2020</a:t>
            </a:r>
          </a:p>
        </p:txBody>
      </p:sp>
    </p:spTree>
    <p:extLst>
      <p:ext uri="{BB962C8B-B14F-4D97-AF65-F5344CB8AC3E}">
        <p14:creationId xmlns:p14="http://schemas.microsoft.com/office/powerpoint/2010/main" val="2886896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8220891" y="2282944"/>
            <a:ext cx="39711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 dirty="0">
                <a:solidFill>
                  <a:srgbClr val="002060"/>
                </a:solidFill>
              </a:rPr>
              <a:t>Definir variables dependientes e independientes (variables de control)</a:t>
            </a:r>
          </a:p>
          <a:p>
            <a:endParaRPr lang="es-419" b="1" dirty="0">
              <a:solidFill>
                <a:srgbClr val="002060"/>
              </a:solidFill>
            </a:endParaRPr>
          </a:p>
          <a:p>
            <a:r>
              <a:rPr lang="es-419" b="1" dirty="0">
                <a:solidFill>
                  <a:srgbClr val="002060"/>
                </a:solidFill>
              </a:rPr>
              <a:t>Diseño de un experimento</a:t>
            </a:r>
          </a:p>
          <a:p>
            <a:endParaRPr lang="es-419" b="1" dirty="0">
              <a:solidFill>
                <a:srgbClr val="002060"/>
              </a:solidFill>
            </a:endParaRPr>
          </a:p>
          <a:p>
            <a:r>
              <a:rPr lang="es-419" b="1" dirty="0">
                <a:solidFill>
                  <a:srgbClr val="002060"/>
                </a:solidFill>
              </a:rPr>
              <a:t>Recolección de datos  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496388" y="4779801"/>
            <a:ext cx="39711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>
                <a:solidFill>
                  <a:srgbClr val="002060"/>
                </a:solidFill>
              </a:rPr>
              <a:t>Gráficos</a:t>
            </a:r>
          </a:p>
          <a:p>
            <a:endParaRPr lang="es-419" b="1">
              <a:solidFill>
                <a:srgbClr val="002060"/>
              </a:solidFill>
            </a:endParaRPr>
          </a:p>
          <a:p>
            <a:r>
              <a:rPr lang="es-419" b="1">
                <a:solidFill>
                  <a:srgbClr val="002060"/>
                </a:solidFill>
              </a:rPr>
              <a:t>Modelos matemáticos </a:t>
            </a:r>
          </a:p>
        </p:txBody>
      </p:sp>
      <p:pic>
        <p:nvPicPr>
          <p:cNvPr id="1032" name="Picture 8" descr="Scientific Metho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436" y="572156"/>
            <a:ext cx="4250757" cy="555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Conector recto de flecha 9"/>
          <p:cNvCxnSpPr/>
          <p:nvPr/>
        </p:nvCxnSpPr>
        <p:spPr>
          <a:xfrm flipH="1">
            <a:off x="2481943" y="3649764"/>
            <a:ext cx="1447223" cy="1022385"/>
          </a:xfrm>
          <a:prstGeom prst="straightConnector1">
            <a:avLst/>
          </a:prstGeom>
          <a:ln w="3492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ector recto de flecha 4"/>
          <p:cNvCxnSpPr/>
          <p:nvPr/>
        </p:nvCxnSpPr>
        <p:spPr>
          <a:xfrm>
            <a:off x="6505303" y="2168434"/>
            <a:ext cx="1410788" cy="418012"/>
          </a:xfrm>
          <a:prstGeom prst="straightConnector1">
            <a:avLst/>
          </a:prstGeom>
          <a:ln w="3492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5682343" y="572156"/>
            <a:ext cx="56562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sz="320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Método científico</a:t>
            </a:r>
          </a:p>
        </p:txBody>
      </p:sp>
    </p:spTree>
    <p:extLst>
      <p:ext uri="{BB962C8B-B14F-4D97-AF65-F5344CB8AC3E}">
        <p14:creationId xmlns:p14="http://schemas.microsoft.com/office/powerpoint/2010/main" val="1106410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C981A074-8701-0149-9582-510BC45517B6}"/>
              </a:ext>
            </a:extLst>
          </p:cNvPr>
          <p:cNvSpPr/>
          <p:nvPr/>
        </p:nvSpPr>
        <p:spPr>
          <a:xfrm>
            <a:off x="304800" y="225601"/>
            <a:ext cx="11017624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CL" sz="2000" b="1" dirty="0">
                <a:solidFill>
                  <a:srgbClr val="244765"/>
                </a:solidFill>
                <a:latin typeface="ABC Display"/>
              </a:rPr>
              <a:t>Los pasos del método científico</a:t>
            </a:r>
          </a:p>
          <a:p>
            <a:pPr fontAlgn="base"/>
            <a:r>
              <a:rPr lang="es-CL" sz="2000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Ahora sabemos que el método científico tiene cinco pasos:</a:t>
            </a:r>
          </a:p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sz="2400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Observación:</a:t>
            </a:r>
            <a:r>
              <a:rPr lang="es-CL" sz="240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hace referencia a lo que queremos estudiar o comprender.</a:t>
            </a:r>
          </a:p>
          <a:p>
            <a:pPr fontAlgn="base"/>
            <a:endParaRPr lang="es-CL" sz="2400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sz="2400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Hipótesis:</a:t>
            </a:r>
            <a:r>
              <a:rPr lang="es-CL" sz="240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se formula una idea que pueda explicar lo observado.</a:t>
            </a:r>
          </a:p>
          <a:p>
            <a:pPr fontAlgn="base"/>
            <a:endParaRPr lang="es-CL" sz="2400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sz="2400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Experimentación:</a:t>
            </a:r>
            <a:r>
              <a:rPr lang="es-CL" sz="240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se llevan a cabo diferentes experimentos para comprobar o refutar una hipótesis.</a:t>
            </a:r>
          </a:p>
          <a:p>
            <a:pPr fontAlgn="base"/>
            <a:endParaRPr lang="es-CL" sz="2400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sz="2400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Teoría:</a:t>
            </a:r>
            <a:r>
              <a:rPr lang="es-CL" sz="240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permite explicar la hipótesis más probable.</a:t>
            </a:r>
          </a:p>
          <a:p>
            <a:pPr fontAlgn="base"/>
            <a:endParaRPr lang="es-CL" sz="2400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sz="2400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Conclusiones:</a:t>
            </a:r>
            <a:r>
              <a:rPr lang="es-CL" sz="240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se extraen de la teoría formulada.</a:t>
            </a:r>
          </a:p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275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187280DA-C63D-9E4D-8137-BD48FF60A93A}"/>
              </a:ext>
            </a:extLst>
          </p:cNvPr>
          <p:cNvSpPr/>
          <p:nvPr/>
        </p:nvSpPr>
        <p:spPr>
          <a:xfrm>
            <a:off x="1286435" y="776878"/>
            <a:ext cx="1031837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CL" sz="240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método científico lo utilizamos mucho más de lo que podríamos pensar a priori en nuestra vida. </a:t>
            </a:r>
          </a:p>
          <a:p>
            <a:pPr fontAlgn="base"/>
            <a:r>
              <a:rPr lang="es-CL" sz="240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Así por ejemplo, si observamos que un libro ha desaparecido de la estantería establecemos una hipótesis, es posible que se lo haya llevado alguien o bien que lo haya dejado en otro sitio sin darme cuenta.</a:t>
            </a:r>
          </a:p>
          <a:p>
            <a:pPr fontAlgn="base"/>
            <a:endParaRPr lang="es-CL" sz="2400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sz="240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continuación experimentamos, en este caso preguntaríamos a los que nos rodean si conocen el paradero actual del libro, finalmente, después de muchas respuestas improductivas, regresaríamos al auto (teoría) y allí lo encontraríamos. En este caso podríamos concluir que el libro no estaba en la estantería porque lo habíamos dejado olvidado en el auto.</a:t>
            </a:r>
          </a:p>
          <a:p>
            <a:pPr fontAlgn="base"/>
            <a:endParaRPr lang="es-CL" sz="2400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un axioma podemos resumir más de veintidós siglos de historia de la ciencia: «donde no hay método, no hay ciencia».</a:t>
            </a:r>
          </a:p>
        </p:txBody>
      </p:sp>
    </p:spTree>
    <p:extLst>
      <p:ext uri="{BB962C8B-B14F-4D97-AF65-F5344CB8AC3E}">
        <p14:creationId xmlns:p14="http://schemas.microsoft.com/office/powerpoint/2010/main" val="5416960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D52B66-961D-B547-BCA2-C581B473B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b="1" dirty="0">
                <a:solidFill>
                  <a:srgbClr val="002060"/>
                </a:solidFill>
              </a:rPr>
              <a:t>Pongamos esto en práctica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27D4AB9-BA39-C341-B971-51CF2F7401AD}"/>
              </a:ext>
            </a:extLst>
          </p:cNvPr>
          <p:cNvSpPr/>
          <p:nvPr/>
        </p:nvSpPr>
        <p:spPr>
          <a:xfrm>
            <a:off x="479612" y="3567169"/>
            <a:ext cx="11017624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fontAlgn="base">
              <a:buAutoNum type="alphaUcParenR"/>
            </a:pPr>
            <a:r>
              <a:rPr lang="es-CL" sz="2400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Definir un problema (hipotesis)</a:t>
            </a:r>
          </a:p>
          <a:p>
            <a:pPr marL="457200" indent="-457200" fontAlgn="base">
              <a:buAutoNum type="alphaUcParenR"/>
            </a:pPr>
            <a:r>
              <a:rPr lang="es-CL" sz="2400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Elegir las variables (Dependientes e independientes)</a:t>
            </a:r>
          </a:p>
          <a:p>
            <a:pPr marL="457200" indent="-457200" fontAlgn="base">
              <a:buAutoNum type="alphaUcParenR"/>
            </a:pPr>
            <a:r>
              <a:rPr lang="es-CL" sz="2400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Determinar las variables de control (aquellas que podemos mantener constantes)</a:t>
            </a:r>
          </a:p>
          <a:p>
            <a:pPr marL="457200" indent="-457200" fontAlgn="base">
              <a:buAutoNum type="alphaUcParenR"/>
            </a:pPr>
            <a:r>
              <a:rPr lang="es-CL" sz="2400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Diseñar el experimento (materiales, procedimeinto, recolección de datos)</a:t>
            </a:r>
          </a:p>
          <a:p>
            <a:pPr marL="457200" indent="-457200" fontAlgn="base">
              <a:buAutoNum type="alphaUcParenR"/>
            </a:pPr>
            <a:r>
              <a:rPr lang="es-CL" sz="2400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Datos recolectados (cualitativos o cuantitativos  ) 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55DF41F-842F-C943-9D3F-AA24E99DA816}"/>
              </a:ext>
            </a:extLst>
          </p:cNvPr>
          <p:cNvSpPr/>
          <p:nvPr/>
        </p:nvSpPr>
        <p:spPr>
          <a:xfrm>
            <a:off x="587188" y="1136689"/>
            <a:ext cx="554765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endParaRPr lang="es-CL" dirty="0">
              <a:solidFill>
                <a:srgbClr val="5555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s-CL" sz="2400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automovil se mueve horizontalmente con velocidad constante </a:t>
            </a:r>
          </a:p>
          <a:p>
            <a:pPr fontAlgn="base"/>
            <a:r>
              <a:rPr lang="es-CL" sz="2400" b="1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 cambia su posición (ubicación) a medida que pasa el tiempo?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0022B609-BFEC-A44A-8D73-586D2C458B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117" y="1371600"/>
            <a:ext cx="4848412" cy="2901204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BC71FE54-0F5C-404A-823E-8D66588442E2}"/>
              </a:ext>
            </a:extLst>
          </p:cNvPr>
          <p:cNvSpPr txBox="1"/>
          <p:nvPr/>
        </p:nvSpPr>
        <p:spPr>
          <a:xfrm>
            <a:off x="4313583" y="28823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7555499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68172" y="594940"/>
            <a:ext cx="107768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sz="320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Actividad: posición de un automovil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88270A7F-9B49-474C-A06C-B31F59758E75}"/>
              </a:ext>
            </a:extLst>
          </p:cNvPr>
          <p:cNvSpPr/>
          <p:nvPr/>
        </p:nvSpPr>
        <p:spPr>
          <a:xfrm>
            <a:off x="3448959" y="3345597"/>
            <a:ext cx="41107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dirty="0">
                <a:hlinkClick r:id="rId2"/>
              </a:rPr>
              <a:t>https://www.geogebra.org/m/UDUdnA32</a:t>
            </a:r>
            <a:endParaRPr lang="es-ES_tradn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979DA1F-8231-C943-9C23-3F9FBF03BD2E}"/>
              </a:ext>
            </a:extLst>
          </p:cNvPr>
          <p:cNvSpPr txBox="1"/>
          <p:nvPr/>
        </p:nvSpPr>
        <p:spPr>
          <a:xfrm>
            <a:off x="268172" y="1385493"/>
            <a:ext cx="1174129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dirty="0"/>
              <a:t>Acceda al siguiente link y siga las instrucciones para registrar los datos de posición vs tiempo </a:t>
            </a:r>
          </a:p>
          <a:p>
            <a:r>
              <a:rPr lang="es-ES_tradnl" sz="2400" dirty="0"/>
              <a:t>de un automóvil que se mueve en línea recta con velocidad constante.</a:t>
            </a:r>
          </a:p>
          <a:p>
            <a:r>
              <a:rPr lang="es-ES_tradnl" sz="2400" dirty="0"/>
              <a:t>Registre sus datos en una tabla</a:t>
            </a:r>
          </a:p>
          <a:p>
            <a:r>
              <a:rPr lang="es-ES_tradnl" sz="2400" dirty="0"/>
              <a:t>Confeccione un grafico posición  vs tiempo (x vs t) (puede utilizar una hoja cuadriculada de </a:t>
            </a:r>
          </a:p>
          <a:p>
            <a:r>
              <a:rPr lang="es-ES_tradnl" sz="2400" dirty="0"/>
              <a:t>su cuaderno)</a:t>
            </a:r>
          </a:p>
        </p:txBody>
      </p:sp>
    </p:spTree>
    <p:extLst>
      <p:ext uri="{BB962C8B-B14F-4D97-AF65-F5344CB8AC3E}">
        <p14:creationId xmlns:p14="http://schemas.microsoft.com/office/powerpoint/2010/main" val="16132875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3329654"/>
              </p:ext>
            </p:extLst>
          </p:nvPr>
        </p:nvGraphicFramePr>
        <p:xfrm>
          <a:off x="791029" y="1320558"/>
          <a:ext cx="276207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1035">
                  <a:extLst>
                    <a:ext uri="{9D8B030D-6E8A-4147-A177-3AD203B41FA5}">
                      <a16:colId xmlns:a16="http://schemas.microsoft.com/office/drawing/2014/main" val="4072715806"/>
                    </a:ext>
                  </a:extLst>
                </a:gridCol>
                <a:gridCol w="1381035">
                  <a:extLst>
                    <a:ext uri="{9D8B030D-6E8A-4147-A177-3AD203B41FA5}">
                      <a16:colId xmlns:a16="http://schemas.microsoft.com/office/drawing/2014/main" val="711206139"/>
                    </a:ext>
                  </a:extLst>
                </a:gridCol>
              </a:tblGrid>
              <a:tr h="269833">
                <a:tc>
                  <a:txBody>
                    <a:bodyPr/>
                    <a:lstStyle/>
                    <a:p>
                      <a:pPr algn="ctr"/>
                      <a:r>
                        <a:rPr lang="es-419"/>
                        <a:t>t [s]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419"/>
                        <a:t>x[m]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1663796"/>
                  </a:ext>
                </a:extLst>
              </a:tr>
              <a:tr h="269833">
                <a:tc>
                  <a:txBody>
                    <a:bodyPr/>
                    <a:lstStyle/>
                    <a:p>
                      <a:pPr algn="ctr"/>
                      <a:endParaRPr lang="es-419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419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6166784"/>
                  </a:ext>
                </a:extLst>
              </a:tr>
              <a:tr h="269833">
                <a:tc>
                  <a:txBody>
                    <a:bodyPr/>
                    <a:lstStyle/>
                    <a:p>
                      <a:pPr algn="ctr"/>
                      <a:endParaRPr lang="es-419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419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527109"/>
                  </a:ext>
                </a:extLst>
              </a:tr>
              <a:tr h="269833">
                <a:tc>
                  <a:txBody>
                    <a:bodyPr/>
                    <a:lstStyle/>
                    <a:p>
                      <a:pPr algn="ctr"/>
                      <a:endParaRPr lang="es-419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419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2106652"/>
                  </a:ext>
                </a:extLst>
              </a:tr>
              <a:tr h="269833">
                <a:tc>
                  <a:txBody>
                    <a:bodyPr/>
                    <a:lstStyle/>
                    <a:p>
                      <a:pPr algn="ctr"/>
                      <a:endParaRPr lang="es-419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419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3855186"/>
                  </a:ext>
                </a:extLst>
              </a:tr>
              <a:tr h="269833">
                <a:tc>
                  <a:txBody>
                    <a:bodyPr/>
                    <a:lstStyle/>
                    <a:p>
                      <a:pPr algn="ctr"/>
                      <a:endParaRPr lang="es-419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419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8839219"/>
                  </a:ext>
                </a:extLst>
              </a:tr>
              <a:tr h="269833">
                <a:tc>
                  <a:txBody>
                    <a:bodyPr/>
                    <a:lstStyle/>
                    <a:p>
                      <a:pPr algn="ctr"/>
                      <a:endParaRPr lang="es-419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419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9967294"/>
                  </a:ext>
                </a:extLst>
              </a:tr>
              <a:tr h="269833">
                <a:tc>
                  <a:txBody>
                    <a:bodyPr/>
                    <a:lstStyle/>
                    <a:p>
                      <a:pPr algn="ctr"/>
                      <a:endParaRPr lang="es-419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419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8503313"/>
                  </a:ext>
                </a:extLst>
              </a:tr>
            </a:tbl>
          </a:graphicData>
        </a:graphic>
      </p:graphicFrame>
      <p:sp>
        <p:nvSpPr>
          <p:cNvPr id="5" name="CuadroTexto 4"/>
          <p:cNvSpPr txBox="1"/>
          <p:nvPr/>
        </p:nvSpPr>
        <p:spPr>
          <a:xfrm>
            <a:off x="1211944" y="618087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>
                <a:solidFill>
                  <a:srgbClr val="002060"/>
                </a:solidFill>
              </a:rPr>
              <a:t>Tabla de datos</a:t>
            </a:r>
          </a:p>
        </p:txBody>
      </p:sp>
      <p:pic>
        <p:nvPicPr>
          <p:cNvPr id="3074" name="Picture 2" descr="Image result for millimeter pap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5848" y="1320558"/>
            <a:ext cx="4259671" cy="425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Conector recto de flecha 8"/>
          <p:cNvCxnSpPr/>
          <p:nvPr/>
        </p:nvCxnSpPr>
        <p:spPr>
          <a:xfrm>
            <a:off x="5615848" y="5580231"/>
            <a:ext cx="4808312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de flecha 10"/>
          <p:cNvCxnSpPr/>
          <p:nvPr/>
        </p:nvCxnSpPr>
        <p:spPr>
          <a:xfrm flipV="1">
            <a:off x="5615848" y="987419"/>
            <a:ext cx="0" cy="459281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uadroTexto 12"/>
          <p:cNvSpPr txBox="1"/>
          <p:nvPr/>
        </p:nvSpPr>
        <p:spPr>
          <a:xfrm>
            <a:off x="10222275" y="5585972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>
                <a:solidFill>
                  <a:srgbClr val="002060"/>
                </a:solidFill>
              </a:rPr>
              <a:t>t [s]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4679270" y="784657"/>
            <a:ext cx="1554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>
                <a:solidFill>
                  <a:srgbClr val="002060"/>
                </a:solidFill>
              </a:rPr>
              <a:t>x[m]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6552427" y="612960"/>
            <a:ext cx="2901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>
                <a:solidFill>
                  <a:srgbClr val="002060"/>
                </a:solidFill>
              </a:rPr>
              <a:t>Velocidad vs tiempo</a:t>
            </a:r>
          </a:p>
        </p:txBody>
      </p:sp>
    </p:spTree>
    <p:extLst>
      <p:ext uri="{BB962C8B-B14F-4D97-AF65-F5344CB8AC3E}">
        <p14:creationId xmlns:p14="http://schemas.microsoft.com/office/powerpoint/2010/main" val="28058434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3296"/>
            <a:ext cx="4924425" cy="42291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624040" y="4195397"/>
            <a:ext cx="409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>
                <a:solidFill>
                  <a:srgbClr val="002060"/>
                </a:solidFill>
              </a:rPr>
              <a:t>L</a:t>
            </a:r>
          </a:p>
        </p:txBody>
      </p:sp>
      <p:cxnSp>
        <p:nvCxnSpPr>
          <p:cNvPr id="7" name="Conector recto de flecha 6"/>
          <p:cNvCxnSpPr/>
          <p:nvPr/>
        </p:nvCxnSpPr>
        <p:spPr>
          <a:xfrm>
            <a:off x="744583" y="4258491"/>
            <a:ext cx="2965268" cy="0"/>
          </a:xfrm>
          <a:prstGeom prst="straightConnector1">
            <a:avLst/>
          </a:prstGeom>
          <a:ln w="38100">
            <a:solidFill>
              <a:srgbClr val="00206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CuadroTexto 7"/>
          <p:cNvSpPr txBox="1"/>
          <p:nvPr/>
        </p:nvSpPr>
        <p:spPr>
          <a:xfrm>
            <a:off x="7087121" y="752391"/>
            <a:ext cx="1882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>
                <a:solidFill>
                  <a:srgbClr val="002060"/>
                </a:solidFill>
              </a:rPr>
              <a:t>Escala Lineal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992777" y="3236323"/>
            <a:ext cx="1882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>
                <a:solidFill>
                  <a:srgbClr val="002060"/>
                </a:solidFill>
              </a:rPr>
              <a:t>h mínimo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4249239" y="3236323"/>
            <a:ext cx="1882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>
                <a:solidFill>
                  <a:srgbClr val="002060"/>
                </a:solidFill>
              </a:rPr>
              <a:t>h máximo</a:t>
            </a:r>
          </a:p>
        </p:txBody>
      </p:sp>
      <p:cxnSp>
        <p:nvCxnSpPr>
          <p:cNvPr id="12" name="Conector recto 11"/>
          <p:cNvCxnSpPr/>
          <p:nvPr/>
        </p:nvCxnSpPr>
        <p:spPr>
          <a:xfrm>
            <a:off x="3709851" y="3892731"/>
            <a:ext cx="0" cy="7643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12"/>
          <p:cNvCxnSpPr/>
          <p:nvPr/>
        </p:nvCxnSpPr>
        <p:spPr>
          <a:xfrm>
            <a:off x="766354" y="3876325"/>
            <a:ext cx="0" cy="7643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de flecha 14"/>
          <p:cNvCxnSpPr/>
          <p:nvPr/>
        </p:nvCxnSpPr>
        <p:spPr>
          <a:xfrm flipH="1">
            <a:off x="794064" y="3605655"/>
            <a:ext cx="500743" cy="443831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cto de flecha 15"/>
          <p:cNvCxnSpPr/>
          <p:nvPr/>
        </p:nvCxnSpPr>
        <p:spPr>
          <a:xfrm flipH="1">
            <a:off x="3785458" y="3535986"/>
            <a:ext cx="500743" cy="443831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uadroTexto 17"/>
          <p:cNvSpPr txBox="1"/>
          <p:nvPr/>
        </p:nvSpPr>
        <p:spPr>
          <a:xfrm>
            <a:off x="6092606" y="1203099"/>
            <a:ext cx="26854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b="1">
                <a:solidFill>
                  <a:srgbClr val="002060"/>
                </a:solidFill>
              </a:rPr>
              <a:t>¿Dónde ubico h?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CuadroTexto 18"/>
              <p:cNvSpPr txBox="1"/>
              <p:nvPr/>
            </p:nvSpPr>
            <p:spPr>
              <a:xfrm>
                <a:off x="6092606" y="1970626"/>
                <a:ext cx="5292283" cy="79791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s-419" sz="36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𝑚𝑎𝑥𝑖𝑚𝑜</m:t>
                            </m:r>
                          </m:sub>
                        </m:sSub>
                        <m:r>
                          <a:rPr lang="es-419" sz="36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𝑚𝑖𝑛𝑖𝑚𝑜</m:t>
                            </m:r>
                          </m:sub>
                        </m:sSub>
                      </m:num>
                      <m:den>
                        <m:r>
                          <a:rPr lang="es-419" sz="36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den>
                    </m:f>
                  </m:oMath>
                </a14:m>
                <a:r>
                  <a:rPr lang="es-419" sz="3600">
                    <a:solidFill>
                      <a:srgbClr val="0070C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419" sz="36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419" sz="36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es-419" sz="36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s-419" sz="3600" b="0" i="1" smtClean="0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  <m:t>𝑚𝑖𝑛𝑖𝑚𝑜</m:t>
                            </m:r>
                          </m:sub>
                        </m:sSub>
                      </m:num>
                      <m:den>
                        <m:r>
                          <a:rPr lang="es-419" sz="36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𝑙</m:t>
                        </m:r>
                      </m:den>
                    </m:f>
                  </m:oMath>
                </a14:m>
                <a:endParaRPr lang="es-419" sz="360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9" name="CuadroTexto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2606" y="1970626"/>
                <a:ext cx="5292283" cy="797911"/>
              </a:xfrm>
              <a:prstGeom prst="rect">
                <a:avLst/>
              </a:prstGeom>
              <a:blipFill>
                <a:blip r:embed="rId3"/>
                <a:stretch>
                  <a:fillRect t="-1527" b="-19847"/>
                </a:stretch>
              </a:blipFill>
            </p:spPr>
            <p:txBody>
              <a:bodyPr/>
              <a:lstStyle/>
              <a:p>
                <a:r>
                  <a:rPr lang="es-419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Conector recto de flecha 21"/>
          <p:cNvCxnSpPr/>
          <p:nvPr/>
        </p:nvCxnSpPr>
        <p:spPr>
          <a:xfrm>
            <a:off x="744583" y="4588382"/>
            <a:ext cx="1957053" cy="0"/>
          </a:xfrm>
          <a:prstGeom prst="straightConnector1">
            <a:avLst/>
          </a:prstGeom>
          <a:ln w="38100">
            <a:solidFill>
              <a:srgbClr val="002060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Conector recto 23"/>
          <p:cNvCxnSpPr/>
          <p:nvPr/>
        </p:nvCxnSpPr>
        <p:spPr>
          <a:xfrm>
            <a:off x="2701636" y="3892731"/>
            <a:ext cx="0" cy="7643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CuadroTexto 24"/>
              <p:cNvSpPr txBox="1"/>
              <p:nvPr/>
            </p:nvSpPr>
            <p:spPr>
              <a:xfrm>
                <a:off x="1575490" y="4630517"/>
                <a:ext cx="31701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419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𝑙</m:t>
                      </m:r>
                    </m:oMath>
                  </m:oMathPara>
                </a14:m>
                <a:endParaRPr lang="es-419"/>
              </a:p>
            </p:txBody>
          </p:sp>
        </mc:Choice>
        <mc:Fallback xmlns="">
          <p:sp>
            <p:nvSpPr>
              <p:cNvPr id="25" name="CuadroTexto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5490" y="4630517"/>
                <a:ext cx="317010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419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65920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8" grpId="0"/>
      <p:bldP spid="19" grpId="0"/>
      <p:bldP spid="25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10263</TotalTime>
  <Words>434</Words>
  <Application>Microsoft Macintosh PowerPoint</Application>
  <PresentationFormat>Panorámica</PresentationFormat>
  <Paragraphs>59</Paragraphs>
  <Slides>8</Slides>
  <Notes>0</Notes>
  <HiddenSlides>1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4" baseType="lpstr">
      <vt:lpstr>ABC Display</vt:lpstr>
      <vt:lpstr>Arial</vt:lpstr>
      <vt:lpstr>Calibri</vt:lpstr>
      <vt:lpstr>Calibri Light</vt:lpstr>
      <vt:lpstr>Cambria Math</vt:lpstr>
      <vt:lpstr>Tema de Office</vt:lpstr>
      <vt:lpstr>El modelo y su búsqueda </vt:lpstr>
      <vt:lpstr>Presentación de PowerPoint</vt:lpstr>
      <vt:lpstr>Presentación de PowerPoint</vt:lpstr>
      <vt:lpstr>Presentación de PowerPoint</vt:lpstr>
      <vt:lpstr>Pongamos esto en práctica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modelo y su búsqueda</dc:title>
  <dc:creator>Profesores02</dc:creator>
  <cp:lastModifiedBy>Cristian Romanque</cp:lastModifiedBy>
  <cp:revision>20</cp:revision>
  <dcterms:created xsi:type="dcterms:W3CDTF">2018-04-30T16:00:20Z</dcterms:created>
  <dcterms:modified xsi:type="dcterms:W3CDTF">2020-05-19T03:50:27Z</dcterms:modified>
</cp:coreProperties>
</file>