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93" r:id="rId4"/>
    <p:sldId id="294" r:id="rId5"/>
    <p:sldId id="297" r:id="rId6"/>
    <p:sldId id="296" r:id="rId7"/>
    <p:sldId id="298" r:id="rId8"/>
    <p:sldId id="299" r:id="rId9"/>
    <p:sldId id="300" r:id="rId10"/>
    <p:sldId id="301" r:id="rId11"/>
    <p:sldId id="302" r:id="rId12"/>
    <p:sldId id="303" r:id="rId13"/>
    <p:sldId id="295" r:id="rId14"/>
    <p:sldId id="304" r:id="rId15"/>
    <p:sldId id="305" r:id="rId16"/>
    <p:sldId id="306" r:id="rId17"/>
    <p:sldId id="307" r:id="rId18"/>
    <p:sldId id="308" r:id="rId19"/>
    <p:sldId id="309" r:id="rId20"/>
    <p:sldId id="310" r:id="rId21"/>
    <p:sldId id="311" r:id="rId22"/>
    <p:sldId id="312" r:id="rId23"/>
    <p:sldId id="313" r:id="rId24"/>
    <p:sldId id="314" r:id="rId25"/>
    <p:sldId id="315" r:id="rId26"/>
    <p:sldId id="316" r:id="rId27"/>
    <p:sldId id="317" r:id="rId28"/>
    <p:sldId id="318" r:id="rId29"/>
    <p:sldId id="319" r:id="rId30"/>
    <p:sldId id="320" r:id="rId31"/>
    <p:sldId id="321" r:id="rId32"/>
    <p:sldId id="322" r:id="rId33"/>
    <p:sldId id="323" r:id="rId34"/>
    <p:sldId id="324" r:id="rId35"/>
    <p:sldId id="325" r:id="rId36"/>
    <p:sldId id="326" r:id="rId37"/>
    <p:sldId id="327" r:id="rId38"/>
    <p:sldId id="328" r:id="rId39"/>
    <p:sldId id="329" r:id="rId40"/>
    <p:sldId id="330" r:id="rId41"/>
    <p:sldId id="331" r:id="rId42"/>
    <p:sldId id="332" r:id="rId43"/>
    <p:sldId id="334" r:id="rId44"/>
    <p:sldId id="333" r:id="rId45"/>
    <p:sldId id="335" r:id="rId46"/>
    <p:sldId id="337" r:id="rId47"/>
    <p:sldId id="338" r:id="rId48"/>
    <p:sldId id="339" r:id="rId49"/>
    <p:sldId id="340" r:id="rId50"/>
    <p:sldId id="341" r:id="rId51"/>
    <p:sldId id="342" r:id="rId52"/>
    <p:sldId id="343" r:id="rId53"/>
    <p:sldId id="346" r:id="rId54"/>
    <p:sldId id="344" r:id="rId55"/>
    <p:sldId id="345" r:id="rId56"/>
    <p:sldId id="347" r:id="rId57"/>
    <p:sldId id="348" r:id="rId58"/>
    <p:sldId id="351" r:id="rId59"/>
    <p:sldId id="349" r:id="rId60"/>
    <p:sldId id="352" r:id="rId61"/>
    <p:sldId id="353" r:id="rId62"/>
    <p:sldId id="354" r:id="rId63"/>
    <p:sldId id="355" r:id="rId64"/>
    <p:sldId id="356" r:id="rId65"/>
    <p:sldId id="279" r:id="rId6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33"/>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34567" autoAdjust="0"/>
    <p:restoredTop sz="86357" autoAdjust="0"/>
  </p:normalViewPr>
  <p:slideViewPr>
    <p:cSldViewPr snapToGrid="0">
      <p:cViewPr varScale="1">
        <p:scale>
          <a:sx n="78" d="100"/>
          <a:sy n="78" d="100"/>
        </p:scale>
        <p:origin x="120" y="120"/>
      </p:cViewPr>
      <p:guideLst>
        <p:guide orient="horz" pos="2160"/>
        <p:guide pos="3840"/>
      </p:guideLst>
    </p:cSldViewPr>
  </p:slideViewPr>
  <p:outlineViewPr>
    <p:cViewPr>
      <p:scale>
        <a:sx n="33" d="100"/>
        <a:sy n="33" d="100"/>
      </p:scale>
      <p:origin x="0" y="-54126"/>
    </p:cViewPr>
  </p:outlineViewPr>
  <p:notesTextViewPr>
    <p:cViewPr>
      <p:scale>
        <a:sx n="1" d="1"/>
        <a:sy n="1" d="1"/>
      </p:scale>
      <p:origin x="0" y="0"/>
    </p:cViewPr>
  </p:notesTextViewPr>
  <p:sorterViewPr>
    <p:cViewPr varScale="1">
      <p:scale>
        <a:sx n="100" d="100"/>
        <a:sy n="100" d="100"/>
      </p:scale>
      <p:origin x="0" y="-19722"/>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11/17/2020</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‹Nº›</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ncho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‹Nº›</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48A87A34-81AB-432B-8DAE-1953F412C126}" type="datetimeFigureOut">
              <a:rPr lang="en-US" dirty="0"/>
              <a:t>11/17/2020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‹Nº›</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11/17/2020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‹Nº›</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Content Placeholder 3"/>
          <p:cNvSpPr>
            <a:spLocks noGrp="1"/>
          </p:cNvSpPr>
          <p:nvPr>
            <p:ph sz="half" idx="2"/>
          </p:nvPr>
        </p:nvSpPr>
        <p:spPr>
          <a:xfrm>
            <a:off x="1447191" y="2824269"/>
            <a:ext cx="4645152" cy="2644457"/>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Content Placeholder 5"/>
          <p:cNvSpPr>
            <a:spLocks noGrp="1"/>
          </p:cNvSpPr>
          <p:nvPr>
            <p:ph sz="quarter" idx="4"/>
          </p:nvPr>
        </p:nvSpPr>
        <p:spPr>
          <a:xfrm>
            <a:off x="6412362" y="2821491"/>
            <a:ext cx="4645152" cy="2637371"/>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11/17/2020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‹Nº›</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11/17/2020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‹Nº›</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11/17/2020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48A87A34-81AB-432B-8DAE-1953F412C126}" type="datetimeFigureOut">
              <a:rPr lang="en-US" dirty="0"/>
              <a:t>11/17/2020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‹Nº›</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dirty="0"/>
              <a:pPr/>
              <a:t>11/17/2020</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‹Nº›</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‹Nº›</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‹Nº›</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11/17/2020</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‹Nº›</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normAutofit/>
          </a:bodyPr>
          <a:lstStyle/>
          <a:p>
            <a:r>
              <a:rPr lang="es-CL" sz="3600" dirty="0" smtClean="0"/>
              <a:t>Costos para  toma de decisiones </a:t>
            </a:r>
            <a:endParaRPr lang="es-CL" sz="3600" dirty="0"/>
          </a:p>
        </p:txBody>
      </p:sp>
      <p:sp>
        <p:nvSpPr>
          <p:cNvPr id="3" name="Subtítulo 2"/>
          <p:cNvSpPr>
            <a:spLocks noGrp="1"/>
          </p:cNvSpPr>
          <p:nvPr>
            <p:ph type="subTitle" idx="1"/>
          </p:nvPr>
        </p:nvSpPr>
        <p:spPr/>
        <p:txBody>
          <a:bodyPr/>
          <a:lstStyle/>
          <a:p>
            <a:r>
              <a:rPr lang="es-CL" dirty="0" smtClean="0"/>
              <a:t>                        PC. Sr Norman Rodríguez Ortega</a:t>
            </a:r>
            <a:endParaRPr lang="es-CL" dirty="0"/>
          </a:p>
        </p:txBody>
      </p:sp>
    </p:spTree>
    <p:extLst>
      <p:ext uri="{BB962C8B-B14F-4D97-AF65-F5344CB8AC3E}">
        <p14:creationId xmlns:p14="http://schemas.microsoft.com/office/powerpoint/2010/main" val="13414054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p:txBody>
          <a:bodyPr/>
          <a:lstStyle/>
          <a:p>
            <a:pPr marL="0" indent="0">
              <a:buNone/>
            </a:pPr>
            <a:r>
              <a:rPr lang="es-CL" dirty="0" smtClean="0"/>
              <a:t> </a:t>
            </a:r>
            <a:endParaRPr lang="es-CL" dirty="0"/>
          </a:p>
          <a:p>
            <a:r>
              <a:rPr lang="es-CL" b="1" u="sng" dirty="0" smtClean="0">
                <a:effectLst>
                  <a:outerShdw blurRad="38100" dist="38100" dir="2700000" algn="tl">
                    <a:srgbClr val="000000">
                      <a:alpha val="43137"/>
                    </a:srgbClr>
                  </a:outerShdw>
                </a:effectLst>
              </a:rPr>
              <a:t>1.Toma de decisiones gerenciales </a:t>
            </a:r>
            <a:endParaRPr lang="es-CL" b="1" u="sng" dirty="0">
              <a:effectLst>
                <a:outerShdw blurRad="38100" dist="38100" dir="2700000" algn="tl">
                  <a:srgbClr val="000000">
                    <a:alpha val="43137"/>
                  </a:srgbClr>
                </a:outerShdw>
              </a:effectLst>
            </a:endParaRPr>
          </a:p>
          <a:p>
            <a:r>
              <a:rPr lang="es-CL" dirty="0" smtClean="0"/>
              <a:t>La toma de decisiones, bien sea a corto o largo plazos, puede ser definida en los términos más simples como el proceso de selección entre uno o más cursos alternativos de acción. En gran parte de las corporaciones con propietarios ausentes( vale decir los accionistas), en lo particular a la gerencia le es delegada la responsabilidad de tomar decisiones económicas importantes.  </a:t>
            </a:r>
            <a:endParaRPr lang="es-CL" dirty="0"/>
          </a:p>
        </p:txBody>
      </p:sp>
    </p:spTree>
    <p:extLst>
      <p:ext uri="{BB962C8B-B14F-4D97-AF65-F5344CB8AC3E}">
        <p14:creationId xmlns:p14="http://schemas.microsoft.com/office/powerpoint/2010/main" val="172448625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p:txBody>
          <a:bodyPr/>
          <a:lstStyle/>
          <a:p>
            <a:pPr marL="0" indent="0">
              <a:buNone/>
            </a:pPr>
            <a:r>
              <a:rPr lang="es-CL" dirty="0" smtClean="0"/>
              <a:t> </a:t>
            </a:r>
            <a:endParaRPr lang="es-CL" dirty="0"/>
          </a:p>
          <a:p>
            <a:r>
              <a:rPr lang="es-CL" b="1" u="sng" dirty="0" smtClean="0">
                <a:effectLst>
                  <a:outerShdw blurRad="38100" dist="38100" dir="2700000" algn="tl">
                    <a:srgbClr val="000000">
                      <a:alpha val="43137"/>
                    </a:srgbClr>
                  </a:outerShdw>
                </a:effectLst>
              </a:rPr>
              <a:t>1.Toma de decisiones gerenciales </a:t>
            </a:r>
            <a:endParaRPr lang="es-CL" b="1" u="sng" dirty="0">
              <a:effectLst>
                <a:outerShdw blurRad="38100" dist="38100" dir="2700000" algn="tl">
                  <a:srgbClr val="000000">
                    <a:alpha val="43137"/>
                  </a:srgbClr>
                </a:outerShdw>
              </a:effectLst>
            </a:endParaRPr>
          </a:p>
          <a:p>
            <a:r>
              <a:rPr lang="es-CL" dirty="0" smtClean="0"/>
              <a:t>Las referidas decisiones abarcan los ámbitos de producción, mercadeo y finanzas, las cuales generarán eventualmente ganancias o pérdidas para la empresa.  </a:t>
            </a:r>
          </a:p>
          <a:p>
            <a:r>
              <a:rPr lang="es-CL" dirty="0" smtClean="0"/>
              <a:t>La toma de decisiones gerenciales  es un complejo proceso de solución de problemas; este consiste en una serie definitiva de etapas sucesivas.</a:t>
            </a:r>
            <a:endParaRPr lang="es-CL" dirty="0"/>
          </a:p>
        </p:txBody>
      </p:sp>
    </p:spTree>
    <p:extLst>
      <p:ext uri="{BB962C8B-B14F-4D97-AF65-F5344CB8AC3E}">
        <p14:creationId xmlns:p14="http://schemas.microsoft.com/office/powerpoint/2010/main" val="15425857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a:xfrm>
            <a:off x="1451579" y="1521152"/>
            <a:ext cx="9603275" cy="3945194"/>
          </a:xfrm>
        </p:spPr>
        <p:txBody>
          <a:bodyPr/>
          <a:lstStyle/>
          <a:p>
            <a:pPr marL="0" indent="0">
              <a:buNone/>
            </a:pPr>
            <a:r>
              <a:rPr lang="es-CL" dirty="0" smtClean="0"/>
              <a:t> </a:t>
            </a:r>
            <a:endParaRPr lang="es-CL" dirty="0"/>
          </a:p>
          <a:p>
            <a:r>
              <a:rPr lang="es-CL" b="1" u="sng" dirty="0" smtClean="0">
                <a:effectLst>
                  <a:outerShdw blurRad="38100" dist="38100" dir="2700000" algn="tl">
                    <a:srgbClr val="000000">
                      <a:alpha val="43137"/>
                    </a:srgbClr>
                  </a:outerShdw>
                </a:effectLst>
              </a:rPr>
              <a:t>1.Toma de decisiones gerenciales </a:t>
            </a:r>
            <a:endParaRPr lang="es-CL" b="1" u="sng" dirty="0">
              <a:effectLst>
                <a:outerShdw blurRad="38100" dist="38100" dir="2700000" algn="tl">
                  <a:srgbClr val="000000">
                    <a:alpha val="43137"/>
                  </a:srgbClr>
                </a:outerShdw>
              </a:effectLst>
            </a:endParaRPr>
          </a:p>
          <a:p>
            <a:r>
              <a:rPr lang="es-CL" dirty="0" smtClean="0"/>
              <a:t>Las seis etapas de todo proceso de toma de decisiones , son a saber:</a:t>
            </a:r>
          </a:p>
          <a:p>
            <a:r>
              <a:rPr lang="es-CL" b="1" dirty="0"/>
              <a:t>a</a:t>
            </a:r>
            <a:r>
              <a:rPr lang="es-CL" b="1" dirty="0" smtClean="0"/>
              <a:t>.-Detección e identificación del problema.</a:t>
            </a:r>
          </a:p>
          <a:p>
            <a:r>
              <a:rPr lang="es-CL" b="1" dirty="0"/>
              <a:t>b</a:t>
            </a:r>
            <a:r>
              <a:rPr lang="es-CL" b="1" dirty="0" smtClean="0"/>
              <a:t>.-Búsqueda de un modelo existente aplicable a un problema o bien el desarrollo de un nuevo modelo.</a:t>
            </a:r>
          </a:p>
          <a:p>
            <a:r>
              <a:rPr lang="es-CL" b="1" dirty="0"/>
              <a:t>c</a:t>
            </a:r>
            <a:r>
              <a:rPr lang="es-CL" b="1" dirty="0" smtClean="0"/>
              <a:t>.-Definición general  de alternativas a la luz de un problema y un modelo elegidos.</a:t>
            </a:r>
          </a:p>
        </p:txBody>
      </p:sp>
    </p:spTree>
    <p:extLst>
      <p:ext uri="{BB962C8B-B14F-4D97-AF65-F5344CB8AC3E}">
        <p14:creationId xmlns:p14="http://schemas.microsoft.com/office/powerpoint/2010/main" val="143074850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a:xfrm>
            <a:off x="1451579" y="1521152"/>
            <a:ext cx="9603275" cy="3945194"/>
          </a:xfrm>
        </p:spPr>
        <p:txBody>
          <a:bodyPr>
            <a:normAutofit fontScale="92500" lnSpcReduction="10000"/>
          </a:bodyPr>
          <a:lstStyle/>
          <a:p>
            <a:pPr marL="0" indent="0">
              <a:buNone/>
            </a:pPr>
            <a:r>
              <a:rPr lang="es-CL" dirty="0" smtClean="0"/>
              <a:t> </a:t>
            </a:r>
            <a:endParaRPr lang="es-CL" dirty="0"/>
          </a:p>
          <a:p>
            <a:r>
              <a:rPr lang="es-CL" b="1" u="sng" dirty="0" smtClean="0">
                <a:effectLst>
                  <a:outerShdw blurRad="38100" dist="38100" dir="2700000" algn="tl">
                    <a:srgbClr val="000000">
                      <a:alpha val="43137"/>
                    </a:srgbClr>
                  </a:outerShdw>
                </a:effectLst>
              </a:rPr>
              <a:t>1.Toma de decisiones gerenciales. </a:t>
            </a:r>
            <a:endParaRPr lang="es-CL" b="1" u="sng" dirty="0">
              <a:effectLst>
                <a:outerShdw blurRad="38100" dist="38100" dir="2700000" algn="tl">
                  <a:srgbClr val="000000">
                    <a:alpha val="43137"/>
                  </a:srgbClr>
                </a:outerShdw>
              </a:effectLst>
            </a:endParaRPr>
          </a:p>
          <a:p>
            <a:r>
              <a:rPr lang="es-CL" dirty="0" smtClean="0"/>
              <a:t>Las seis etapas de todo proceso de toma de decisiones , son a saber:</a:t>
            </a:r>
          </a:p>
          <a:p>
            <a:r>
              <a:rPr lang="es-CL" b="1" dirty="0"/>
              <a:t>d</a:t>
            </a:r>
            <a:r>
              <a:rPr lang="es-CL" b="1" dirty="0" smtClean="0"/>
              <a:t>.-Determinación de los datos cuantitativos y cualitativos que son relevantes en el problema y análisis de aquellos datos relativos alas alternativas de solución.</a:t>
            </a:r>
          </a:p>
          <a:p>
            <a:r>
              <a:rPr lang="es-CL" b="1" dirty="0" smtClean="0"/>
              <a:t>e.-Selección e implementación de la solución óptima que sea consistente con las metas de la gerencia.</a:t>
            </a:r>
          </a:p>
          <a:p>
            <a:r>
              <a:rPr lang="es-CL" b="1" dirty="0"/>
              <a:t>f</a:t>
            </a:r>
            <a:r>
              <a:rPr lang="es-CL" b="1" dirty="0" smtClean="0"/>
              <a:t>- Por último evaluación luego de la decisión mediante retroalimentación que permita a la gerencia determinar la efectividad del curso de acción escogido en la solución del problema.</a:t>
            </a:r>
          </a:p>
        </p:txBody>
      </p:sp>
    </p:spTree>
    <p:extLst>
      <p:ext uri="{BB962C8B-B14F-4D97-AF65-F5344CB8AC3E}">
        <p14:creationId xmlns:p14="http://schemas.microsoft.com/office/powerpoint/2010/main" val="167974774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p:txBody>
          <a:bodyPr/>
          <a:lstStyle/>
          <a:p>
            <a:pPr marL="0" indent="0">
              <a:buNone/>
            </a:pPr>
            <a:r>
              <a:rPr lang="es-CL" dirty="0" smtClean="0"/>
              <a:t> </a:t>
            </a:r>
            <a:endParaRPr lang="es-CL" dirty="0"/>
          </a:p>
          <a:p>
            <a:r>
              <a:rPr lang="es-CL" b="1" u="sng" dirty="0">
                <a:effectLst>
                  <a:outerShdw blurRad="38100" dist="38100" dir="2700000" algn="tl">
                    <a:srgbClr val="000000">
                      <a:alpha val="43137"/>
                    </a:srgbClr>
                  </a:outerShdw>
                </a:effectLst>
              </a:rPr>
              <a:t>2</a:t>
            </a:r>
            <a:r>
              <a:rPr lang="es-CL" b="1" u="sng" dirty="0" smtClean="0">
                <a:effectLst>
                  <a:outerShdw blurRad="38100" dist="38100" dir="2700000" algn="tl">
                    <a:srgbClr val="000000">
                      <a:alpha val="43137"/>
                    </a:srgbClr>
                  </a:outerShdw>
                </a:effectLst>
              </a:rPr>
              <a:t>.El rol del contador  gerencial. </a:t>
            </a:r>
            <a:endParaRPr lang="es-CL" b="1" u="sng" dirty="0">
              <a:effectLst>
                <a:outerShdw blurRad="38100" dist="38100" dir="2700000" algn="tl">
                  <a:srgbClr val="000000">
                    <a:alpha val="43137"/>
                  </a:srgbClr>
                </a:outerShdw>
              </a:effectLst>
            </a:endParaRPr>
          </a:p>
          <a:p>
            <a:r>
              <a:rPr lang="es-CL" dirty="0" smtClean="0"/>
              <a:t>En el proceso de toma de decisiones gerenciales el contador gerencial juega un rol decisivo. Aunque debe dejarse en claro que no participa en la toma dela decisión final, que es absoluta prerrogativa de la gerencia.</a:t>
            </a:r>
          </a:p>
          <a:p>
            <a:r>
              <a:rPr lang="es-CL" dirty="0" smtClean="0"/>
              <a:t>En lo particular es responsable de suministrar toda la información requerida y necesaria para cada una  de las etapas del proceso en sí.</a:t>
            </a:r>
            <a:endParaRPr lang="es-CL" dirty="0"/>
          </a:p>
        </p:txBody>
      </p:sp>
    </p:spTree>
    <p:extLst>
      <p:ext uri="{BB962C8B-B14F-4D97-AF65-F5344CB8AC3E}">
        <p14:creationId xmlns:p14="http://schemas.microsoft.com/office/powerpoint/2010/main" val="81877114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p:txBody>
          <a:bodyPr/>
          <a:lstStyle/>
          <a:p>
            <a:pPr marL="0" indent="0">
              <a:buNone/>
            </a:pPr>
            <a:r>
              <a:rPr lang="es-CL" dirty="0" smtClean="0"/>
              <a:t> </a:t>
            </a:r>
            <a:endParaRPr lang="es-CL" dirty="0"/>
          </a:p>
          <a:p>
            <a:r>
              <a:rPr lang="es-CL" b="1" u="sng" dirty="0">
                <a:effectLst>
                  <a:outerShdw blurRad="38100" dist="38100" dir="2700000" algn="tl">
                    <a:srgbClr val="000000">
                      <a:alpha val="43137"/>
                    </a:srgbClr>
                  </a:outerShdw>
                </a:effectLst>
              </a:rPr>
              <a:t>2</a:t>
            </a:r>
            <a:r>
              <a:rPr lang="es-CL" b="1" u="sng" dirty="0" smtClean="0">
                <a:effectLst>
                  <a:outerShdw blurRad="38100" dist="38100" dir="2700000" algn="tl">
                    <a:srgbClr val="000000">
                      <a:alpha val="43137"/>
                    </a:srgbClr>
                  </a:outerShdw>
                </a:effectLst>
              </a:rPr>
              <a:t>.El rol del contador  gerencial. </a:t>
            </a:r>
            <a:endParaRPr lang="es-CL" b="1" u="sng" dirty="0">
              <a:effectLst>
                <a:outerShdw blurRad="38100" dist="38100" dir="2700000" algn="tl">
                  <a:srgbClr val="000000">
                    <a:alpha val="43137"/>
                  </a:srgbClr>
                </a:outerShdw>
              </a:effectLst>
            </a:endParaRPr>
          </a:p>
          <a:p>
            <a:r>
              <a:rPr lang="es-CL" b="1" u="sng" dirty="0" smtClean="0"/>
              <a:t>En la etapa </a:t>
            </a:r>
            <a:r>
              <a:rPr lang="es-CL" b="1" dirty="0" smtClean="0"/>
              <a:t>1:debe diseñar y luego poner en funcionamiento un sistema de información y control que sea capaz de detectar e identificar potenciales problemas. Mediante la generación de reportes e informes de análisis de variaciones , efectos en la utilidad bruta y controles efectivos de calidad.</a:t>
            </a:r>
            <a:endParaRPr lang="es-CL" b="1" dirty="0"/>
          </a:p>
        </p:txBody>
      </p:sp>
    </p:spTree>
    <p:extLst>
      <p:ext uri="{BB962C8B-B14F-4D97-AF65-F5344CB8AC3E}">
        <p14:creationId xmlns:p14="http://schemas.microsoft.com/office/powerpoint/2010/main" val="209333385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p:txBody>
          <a:bodyPr/>
          <a:lstStyle/>
          <a:p>
            <a:pPr marL="0" indent="0">
              <a:buNone/>
            </a:pPr>
            <a:r>
              <a:rPr lang="es-CL" dirty="0" smtClean="0"/>
              <a:t> </a:t>
            </a:r>
            <a:endParaRPr lang="es-CL" dirty="0"/>
          </a:p>
          <a:p>
            <a:r>
              <a:rPr lang="es-CL" b="1" u="sng" dirty="0">
                <a:effectLst>
                  <a:outerShdw blurRad="38100" dist="38100" dir="2700000" algn="tl">
                    <a:srgbClr val="000000">
                      <a:alpha val="43137"/>
                    </a:srgbClr>
                  </a:outerShdw>
                </a:effectLst>
              </a:rPr>
              <a:t>2</a:t>
            </a:r>
            <a:r>
              <a:rPr lang="es-CL" b="1" u="sng" dirty="0" smtClean="0">
                <a:effectLst>
                  <a:outerShdw blurRad="38100" dist="38100" dir="2700000" algn="tl">
                    <a:srgbClr val="000000">
                      <a:alpha val="43137"/>
                    </a:srgbClr>
                  </a:outerShdw>
                </a:effectLst>
              </a:rPr>
              <a:t>.El rol del contador  gerencial. </a:t>
            </a:r>
            <a:endParaRPr lang="es-CL" b="1" u="sng" dirty="0">
              <a:effectLst>
                <a:outerShdw blurRad="38100" dist="38100" dir="2700000" algn="tl">
                  <a:srgbClr val="000000">
                    <a:alpha val="43137"/>
                  </a:srgbClr>
                </a:outerShdw>
              </a:effectLst>
            </a:endParaRPr>
          </a:p>
          <a:p>
            <a:r>
              <a:rPr lang="es-CL" b="1" u="sng" dirty="0" smtClean="0"/>
              <a:t>En la etapa </a:t>
            </a:r>
            <a:r>
              <a:rPr lang="es-CL" b="1" dirty="0" smtClean="0"/>
              <a:t>2: el contador gerencial que se ha familiarizado con las características del problema debe determinar si un modelo existente, como uno0 de hacer/comprar o bien aceptar una orden especial, es el apropiado. De no ser así , él debe desarrollar y probar un nuevo modelo. Éste debe adaptarse a la naturaleza especifica del problema en lo particular.</a:t>
            </a:r>
            <a:endParaRPr lang="es-CL" b="1" dirty="0"/>
          </a:p>
        </p:txBody>
      </p:sp>
    </p:spTree>
    <p:extLst>
      <p:ext uri="{BB962C8B-B14F-4D97-AF65-F5344CB8AC3E}">
        <p14:creationId xmlns:p14="http://schemas.microsoft.com/office/powerpoint/2010/main" val="291787718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p:txBody>
          <a:bodyPr/>
          <a:lstStyle/>
          <a:p>
            <a:pPr marL="0" indent="0">
              <a:buNone/>
            </a:pPr>
            <a:r>
              <a:rPr lang="es-CL" dirty="0" smtClean="0"/>
              <a:t> </a:t>
            </a:r>
            <a:endParaRPr lang="es-CL" dirty="0"/>
          </a:p>
          <a:p>
            <a:r>
              <a:rPr lang="es-CL" b="1" u="sng" dirty="0">
                <a:effectLst>
                  <a:outerShdw blurRad="38100" dist="38100" dir="2700000" algn="tl">
                    <a:srgbClr val="000000">
                      <a:alpha val="43137"/>
                    </a:srgbClr>
                  </a:outerShdw>
                </a:effectLst>
              </a:rPr>
              <a:t>2</a:t>
            </a:r>
            <a:r>
              <a:rPr lang="es-CL" b="1" u="sng" dirty="0" smtClean="0">
                <a:effectLst>
                  <a:outerShdw blurRad="38100" dist="38100" dir="2700000" algn="tl">
                    <a:srgbClr val="000000">
                      <a:alpha val="43137"/>
                    </a:srgbClr>
                  </a:outerShdw>
                </a:effectLst>
              </a:rPr>
              <a:t>.El rol del contador  gerencial. </a:t>
            </a:r>
            <a:endParaRPr lang="es-CL" b="1" u="sng" dirty="0">
              <a:effectLst>
                <a:outerShdw blurRad="38100" dist="38100" dir="2700000" algn="tl">
                  <a:srgbClr val="000000">
                    <a:alpha val="43137"/>
                  </a:srgbClr>
                </a:outerShdw>
              </a:effectLst>
            </a:endParaRPr>
          </a:p>
          <a:p>
            <a:r>
              <a:rPr lang="es-CL" b="1" u="sng" dirty="0" smtClean="0"/>
              <a:t>En la etapa </a:t>
            </a:r>
            <a:r>
              <a:rPr lang="es-CL" b="1" dirty="0"/>
              <a:t>3</a:t>
            </a:r>
            <a:r>
              <a:rPr lang="es-CL" b="1" dirty="0" smtClean="0"/>
              <a:t>: el contador gerencial debe buscar y luego confeccionar una lista de todas las alternativas viables. Cada una de ellas será finalmente si procede «</a:t>
            </a:r>
            <a:r>
              <a:rPr lang="es-CL" dirty="0" smtClean="0"/>
              <a:t>integrada»</a:t>
            </a:r>
            <a:r>
              <a:rPr lang="es-CL" b="1" dirty="0" smtClean="0"/>
              <a:t> al modelo escogido y a su vez sometida a prueba para ver su factibilidad.</a:t>
            </a:r>
            <a:endParaRPr lang="es-CL" b="1" dirty="0"/>
          </a:p>
        </p:txBody>
      </p:sp>
    </p:spTree>
    <p:extLst>
      <p:ext uri="{BB962C8B-B14F-4D97-AF65-F5344CB8AC3E}">
        <p14:creationId xmlns:p14="http://schemas.microsoft.com/office/powerpoint/2010/main" val="400865497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p:txBody>
          <a:bodyPr/>
          <a:lstStyle/>
          <a:p>
            <a:pPr marL="0" indent="0">
              <a:buNone/>
            </a:pPr>
            <a:r>
              <a:rPr lang="es-CL" dirty="0" smtClean="0"/>
              <a:t> </a:t>
            </a:r>
            <a:endParaRPr lang="es-CL" dirty="0"/>
          </a:p>
          <a:p>
            <a:r>
              <a:rPr lang="es-CL" b="1" u="sng" dirty="0">
                <a:effectLst>
                  <a:outerShdw blurRad="38100" dist="38100" dir="2700000" algn="tl">
                    <a:srgbClr val="000000">
                      <a:alpha val="43137"/>
                    </a:srgbClr>
                  </a:outerShdw>
                </a:effectLst>
              </a:rPr>
              <a:t>2</a:t>
            </a:r>
            <a:r>
              <a:rPr lang="es-CL" b="1" u="sng" dirty="0" smtClean="0">
                <a:effectLst>
                  <a:outerShdw blurRad="38100" dist="38100" dir="2700000" algn="tl">
                    <a:srgbClr val="000000">
                      <a:alpha val="43137"/>
                    </a:srgbClr>
                  </a:outerShdw>
                </a:effectLst>
              </a:rPr>
              <a:t>.El rol del contador  gerencial. </a:t>
            </a:r>
            <a:endParaRPr lang="es-CL" b="1" u="sng" dirty="0">
              <a:effectLst>
                <a:outerShdw blurRad="38100" dist="38100" dir="2700000" algn="tl">
                  <a:srgbClr val="000000">
                    <a:alpha val="43137"/>
                  </a:srgbClr>
                </a:outerShdw>
              </a:effectLst>
            </a:endParaRPr>
          </a:p>
          <a:p>
            <a:r>
              <a:rPr lang="es-CL" b="1" u="sng" dirty="0" smtClean="0"/>
              <a:t>En la etapa </a:t>
            </a:r>
            <a:r>
              <a:rPr lang="es-CL" b="1" dirty="0" smtClean="0"/>
              <a:t>4: el contador gerencial enfrenta probablemente su tarea más importante . La calidad de la información obtenida durante el proceso de toma de decisiones está en función de la calidad de la información suministrada( </a:t>
            </a:r>
            <a:r>
              <a:rPr lang="es-CL" b="1" dirty="0"/>
              <a:t>d</a:t>
            </a:r>
            <a:r>
              <a:rPr lang="es-CL" b="1" dirty="0" smtClean="0"/>
              <a:t>atos relevantes)dentro del modelo. La inclusión  de un concepto irrelevante o bien la omisión de uno relevante, puede llevar a una decisión errónea, y en ocasiones muy costosa.</a:t>
            </a:r>
            <a:endParaRPr lang="es-CL" b="1" dirty="0"/>
          </a:p>
        </p:txBody>
      </p:sp>
    </p:spTree>
    <p:extLst>
      <p:ext uri="{BB962C8B-B14F-4D97-AF65-F5344CB8AC3E}">
        <p14:creationId xmlns:p14="http://schemas.microsoft.com/office/powerpoint/2010/main" val="323720049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p:txBody>
          <a:bodyPr/>
          <a:lstStyle/>
          <a:p>
            <a:pPr marL="0" indent="0">
              <a:buNone/>
            </a:pPr>
            <a:r>
              <a:rPr lang="es-CL" dirty="0" smtClean="0"/>
              <a:t> </a:t>
            </a:r>
            <a:endParaRPr lang="es-CL" dirty="0"/>
          </a:p>
          <a:p>
            <a:r>
              <a:rPr lang="es-CL" b="1" u="sng" dirty="0">
                <a:effectLst>
                  <a:outerShdw blurRad="38100" dist="38100" dir="2700000" algn="tl">
                    <a:srgbClr val="000000">
                      <a:alpha val="43137"/>
                    </a:srgbClr>
                  </a:outerShdw>
                </a:effectLst>
              </a:rPr>
              <a:t>2</a:t>
            </a:r>
            <a:r>
              <a:rPr lang="es-CL" b="1" u="sng" dirty="0" smtClean="0">
                <a:effectLst>
                  <a:outerShdw blurRad="38100" dist="38100" dir="2700000" algn="tl">
                    <a:srgbClr val="000000">
                      <a:alpha val="43137"/>
                    </a:srgbClr>
                  </a:outerShdw>
                </a:effectLst>
              </a:rPr>
              <a:t>.El rol del contador  gerencial. </a:t>
            </a:r>
            <a:endParaRPr lang="es-CL" b="1" u="sng" dirty="0">
              <a:effectLst>
                <a:outerShdw blurRad="38100" dist="38100" dir="2700000" algn="tl">
                  <a:srgbClr val="000000">
                    <a:alpha val="43137"/>
                  </a:srgbClr>
                </a:outerShdw>
              </a:effectLst>
            </a:endParaRPr>
          </a:p>
          <a:p>
            <a:r>
              <a:rPr lang="es-CL" b="1" u="sng" dirty="0" smtClean="0"/>
              <a:t>En la etapa </a:t>
            </a:r>
            <a:r>
              <a:rPr lang="es-CL" b="1" dirty="0" smtClean="0"/>
              <a:t>5: el contador gerencial debe prepara un informe ejecutivo en donde la información de las cuatro etapas anteriores se consolida y se resume para la gerencia . En este reporte se pretende facilitar la selección y la implementación de la solución óptima . Deben esencialmente resaltarse los datos relevantes.</a:t>
            </a:r>
            <a:endParaRPr lang="es-CL" b="1" dirty="0"/>
          </a:p>
        </p:txBody>
      </p:sp>
    </p:spTree>
    <p:extLst>
      <p:ext uri="{BB962C8B-B14F-4D97-AF65-F5344CB8AC3E}">
        <p14:creationId xmlns:p14="http://schemas.microsoft.com/office/powerpoint/2010/main" val="357584932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p:txBody>
          <a:bodyPr>
            <a:normAutofit/>
          </a:bodyPr>
          <a:lstStyle/>
          <a:p>
            <a:pPr marL="0" indent="0">
              <a:buNone/>
            </a:pPr>
            <a:r>
              <a:rPr lang="es-CL" dirty="0" smtClean="0"/>
              <a:t> </a:t>
            </a:r>
            <a:endParaRPr lang="es-CL" dirty="0"/>
          </a:p>
          <a:p>
            <a:r>
              <a:rPr lang="es-CL" b="1" u="sng" dirty="0">
                <a:effectLst>
                  <a:outerShdw blurRad="38100" dist="38100" dir="2700000" algn="tl">
                    <a:srgbClr val="000000">
                      <a:alpha val="43137"/>
                    </a:srgbClr>
                  </a:outerShdw>
                </a:effectLst>
              </a:rPr>
              <a:t>2</a:t>
            </a:r>
            <a:r>
              <a:rPr lang="es-CL" b="1" u="sng" dirty="0" smtClean="0">
                <a:effectLst>
                  <a:outerShdw blurRad="38100" dist="38100" dir="2700000" algn="tl">
                    <a:srgbClr val="000000">
                      <a:alpha val="43137"/>
                    </a:srgbClr>
                  </a:outerShdw>
                </a:effectLst>
              </a:rPr>
              <a:t>.El rol del contador  gerencial. </a:t>
            </a:r>
            <a:endParaRPr lang="es-CL" b="1" u="sng" dirty="0">
              <a:effectLst>
                <a:outerShdw blurRad="38100" dist="38100" dir="2700000" algn="tl">
                  <a:srgbClr val="000000">
                    <a:alpha val="43137"/>
                  </a:srgbClr>
                </a:outerShdw>
              </a:effectLst>
            </a:endParaRPr>
          </a:p>
          <a:p>
            <a:r>
              <a:rPr lang="es-CL" b="1" u="sng" dirty="0" smtClean="0"/>
              <a:t>En la etapa </a:t>
            </a:r>
            <a:r>
              <a:rPr lang="es-CL" b="1" dirty="0" smtClean="0"/>
              <a:t>6: el contador gerencial debe proveer un proceso de evaluación posterior a la decisión tomada. Existen tres elementos esenciales en la construcción del mismo , a saber : establecer un conjunto de estándares que permitan comparar con lo real, luego los datos reales deben estar disponibles periódicamente, y finalmente en el caso que no se alcancen las metas de la gerencia, una nueva revisión terminación puede resultar conveniente.</a:t>
            </a:r>
            <a:endParaRPr lang="es-CL" b="1" dirty="0"/>
          </a:p>
        </p:txBody>
      </p:sp>
    </p:spTree>
    <p:extLst>
      <p:ext uri="{BB962C8B-B14F-4D97-AF65-F5344CB8AC3E}">
        <p14:creationId xmlns:p14="http://schemas.microsoft.com/office/powerpoint/2010/main" val="190408845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p:txBody>
          <a:bodyPr/>
          <a:lstStyle/>
          <a:p>
            <a:pPr marL="0" indent="0">
              <a:buNone/>
            </a:pPr>
            <a:r>
              <a:rPr lang="es-CL" dirty="0" smtClean="0"/>
              <a:t> </a:t>
            </a:r>
            <a:endParaRPr lang="es-CL" dirty="0"/>
          </a:p>
          <a:p>
            <a:r>
              <a:rPr lang="es-CL" b="1" u="sng" dirty="0" smtClean="0">
                <a:effectLst>
                  <a:outerShdw blurRad="38100" dist="38100" dir="2700000" algn="tl">
                    <a:srgbClr val="000000">
                      <a:alpha val="43137"/>
                    </a:srgbClr>
                  </a:outerShdw>
                </a:effectLst>
              </a:rPr>
              <a:t>3.El concepto de datos relevantes. </a:t>
            </a:r>
            <a:endParaRPr lang="es-CL" b="1" u="sng" dirty="0">
              <a:effectLst>
                <a:outerShdw blurRad="38100" dist="38100" dir="2700000" algn="tl">
                  <a:srgbClr val="000000">
                    <a:alpha val="43137"/>
                  </a:srgbClr>
                </a:outerShdw>
              </a:effectLst>
            </a:endParaRPr>
          </a:p>
          <a:p>
            <a:r>
              <a:rPr lang="es-CL" dirty="0" smtClean="0"/>
              <a:t>En lo particular los datos relevantes son el único y más importante elemento en esta serie de enfoques para la toma de decisiones gerenciales . Los datos relevantes son las entradas de información provistas por los contadores para cada una  de las etapas del proceso de solución del problema.</a:t>
            </a:r>
            <a:endParaRPr lang="es-CL" dirty="0"/>
          </a:p>
        </p:txBody>
      </p:sp>
    </p:spTree>
    <p:extLst>
      <p:ext uri="{BB962C8B-B14F-4D97-AF65-F5344CB8AC3E}">
        <p14:creationId xmlns:p14="http://schemas.microsoft.com/office/powerpoint/2010/main" val="153154436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p:txBody>
          <a:bodyPr/>
          <a:lstStyle/>
          <a:p>
            <a:pPr marL="0" indent="0">
              <a:buNone/>
            </a:pPr>
            <a:r>
              <a:rPr lang="es-CL" dirty="0" smtClean="0"/>
              <a:t> </a:t>
            </a:r>
            <a:endParaRPr lang="es-CL" dirty="0"/>
          </a:p>
          <a:p>
            <a:r>
              <a:rPr lang="es-CL" b="1" u="sng" dirty="0" smtClean="0">
                <a:effectLst>
                  <a:outerShdw blurRad="38100" dist="38100" dir="2700000" algn="tl">
                    <a:srgbClr val="000000">
                      <a:alpha val="43137"/>
                    </a:srgbClr>
                  </a:outerShdw>
                </a:effectLst>
              </a:rPr>
              <a:t>3.El concepto de datos relevantes. </a:t>
            </a:r>
            <a:endParaRPr lang="es-CL" b="1" u="sng" dirty="0">
              <a:effectLst>
                <a:outerShdw blurRad="38100" dist="38100" dir="2700000" algn="tl">
                  <a:srgbClr val="000000">
                    <a:alpha val="43137"/>
                  </a:srgbClr>
                </a:outerShdw>
              </a:effectLst>
            </a:endParaRPr>
          </a:p>
          <a:p>
            <a:r>
              <a:rPr lang="es-CL" dirty="0" smtClean="0"/>
              <a:t>Por lo general los datos relevantes representan costos o bien ingresos críticos que podrían tenerse en cuenta por parte de las personas que tomaran la decisión de la selección de dos  o más alternativas.</a:t>
            </a:r>
          </a:p>
          <a:p>
            <a:r>
              <a:rPr lang="es-CL" dirty="0" smtClean="0"/>
              <a:t>Sólo aquellos costos e ingresos aún por incurrir( vale decir los costos e ingresos futuros) que diferirán entre dos o más opciones relevantes en la toma de decisiones.</a:t>
            </a:r>
            <a:endParaRPr lang="es-CL" dirty="0"/>
          </a:p>
        </p:txBody>
      </p:sp>
    </p:spTree>
    <p:extLst>
      <p:ext uri="{BB962C8B-B14F-4D97-AF65-F5344CB8AC3E}">
        <p14:creationId xmlns:p14="http://schemas.microsoft.com/office/powerpoint/2010/main" val="301109230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p:txBody>
          <a:bodyPr>
            <a:normAutofit lnSpcReduction="10000"/>
          </a:bodyPr>
          <a:lstStyle/>
          <a:p>
            <a:pPr marL="0" indent="0">
              <a:buNone/>
            </a:pPr>
            <a:r>
              <a:rPr lang="es-CL" dirty="0" smtClean="0"/>
              <a:t> </a:t>
            </a:r>
            <a:endParaRPr lang="es-CL" dirty="0"/>
          </a:p>
          <a:p>
            <a:r>
              <a:rPr lang="es-CL" b="1" u="sng" dirty="0" smtClean="0">
                <a:effectLst>
                  <a:outerShdw blurRad="38100" dist="38100" dir="2700000" algn="tl">
                    <a:srgbClr val="000000">
                      <a:alpha val="43137"/>
                    </a:srgbClr>
                  </a:outerShdw>
                </a:effectLst>
              </a:rPr>
              <a:t>3.El concepto de datos relevantes. </a:t>
            </a:r>
            <a:endParaRPr lang="es-CL" b="1" u="sng" dirty="0">
              <a:effectLst>
                <a:outerShdw blurRad="38100" dist="38100" dir="2700000" algn="tl">
                  <a:srgbClr val="000000">
                    <a:alpha val="43137"/>
                  </a:srgbClr>
                </a:outerShdw>
              </a:effectLst>
            </a:endParaRPr>
          </a:p>
          <a:p>
            <a:r>
              <a:rPr lang="es-CL" dirty="0" smtClean="0"/>
              <a:t>Así, los costos e ingresos relevantes deben poseer en su conjunto los siguientes atributos:</a:t>
            </a:r>
          </a:p>
          <a:p>
            <a:r>
              <a:rPr lang="es-CL" dirty="0" smtClean="0"/>
              <a:t>1.- El costo o ingreso debe ser aquel que se incurrirá o ganará , respectivamente, en el futuro.</a:t>
            </a:r>
          </a:p>
          <a:p>
            <a:r>
              <a:rPr lang="es-CL" dirty="0" smtClean="0"/>
              <a:t>2.-El costo o ingreso debe ser aquel que diferirá cuando se comparan las diversas alternativas</a:t>
            </a:r>
            <a:endParaRPr lang="es-CL" dirty="0"/>
          </a:p>
        </p:txBody>
      </p:sp>
    </p:spTree>
    <p:extLst>
      <p:ext uri="{BB962C8B-B14F-4D97-AF65-F5344CB8AC3E}">
        <p14:creationId xmlns:p14="http://schemas.microsoft.com/office/powerpoint/2010/main" val="129842950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p:txBody>
          <a:bodyPr>
            <a:normAutofit/>
          </a:bodyPr>
          <a:lstStyle/>
          <a:p>
            <a:pPr marL="0" indent="0">
              <a:buNone/>
            </a:pPr>
            <a:r>
              <a:rPr lang="es-CL" dirty="0" smtClean="0"/>
              <a:t> </a:t>
            </a:r>
            <a:endParaRPr lang="es-CL" dirty="0"/>
          </a:p>
          <a:p>
            <a:r>
              <a:rPr lang="es-CL" b="1" u="sng" dirty="0" smtClean="0">
                <a:effectLst>
                  <a:outerShdw blurRad="38100" dist="38100" dir="2700000" algn="tl">
                    <a:srgbClr val="000000">
                      <a:alpha val="43137"/>
                    </a:srgbClr>
                  </a:outerShdw>
                </a:effectLst>
              </a:rPr>
              <a:t>3.El concepto de datos relevantes. </a:t>
            </a:r>
          </a:p>
          <a:p>
            <a:r>
              <a:rPr lang="es-CL" dirty="0" smtClean="0">
                <a:effectLst>
                  <a:outerShdw blurRad="38100" dist="38100" dir="2700000" algn="tl">
                    <a:srgbClr val="000000">
                      <a:alpha val="43137"/>
                    </a:srgbClr>
                  </a:outerShdw>
                </a:effectLst>
              </a:rPr>
              <a:t>Estos costos e ingresos relevantes son también comúnmente denominados costos e ingresos diferenciales. Si un costo o ingreso diferencial se incrementa, es más apropiado denominarlo </a:t>
            </a:r>
            <a:r>
              <a:rPr lang="es-CL" b="1" dirty="0" smtClean="0">
                <a:solidFill>
                  <a:srgbClr val="FF0000"/>
                </a:solidFill>
                <a:effectLst>
                  <a:outerShdw blurRad="38100" dist="38100" dir="2700000" algn="tl">
                    <a:srgbClr val="000000">
                      <a:alpha val="43137"/>
                    </a:srgbClr>
                  </a:outerShdw>
                </a:effectLst>
              </a:rPr>
              <a:t>costo o ingreso incremental</a:t>
            </a:r>
            <a:r>
              <a:rPr lang="es-CL" dirty="0" smtClean="0">
                <a:effectLst>
                  <a:outerShdw blurRad="38100" dist="38100" dir="2700000" algn="tl">
                    <a:srgbClr val="000000">
                      <a:alpha val="43137"/>
                    </a:srgbClr>
                  </a:outerShdw>
                </a:effectLst>
              </a:rPr>
              <a:t>; y por otra parte si un costo o ingreso diferencial decrece, debe ser denominado como </a:t>
            </a:r>
            <a:r>
              <a:rPr lang="es-CL" b="1" dirty="0" smtClean="0">
                <a:solidFill>
                  <a:srgbClr val="FF0000"/>
                </a:solidFill>
                <a:effectLst>
                  <a:outerShdw blurRad="38100" dist="38100" dir="2700000" algn="tl">
                    <a:srgbClr val="000000">
                      <a:alpha val="43137"/>
                    </a:srgbClr>
                  </a:outerShdw>
                </a:effectLst>
              </a:rPr>
              <a:t>costo o ingreso </a:t>
            </a:r>
            <a:r>
              <a:rPr lang="es-CL" b="1" dirty="0" err="1" smtClean="0">
                <a:solidFill>
                  <a:srgbClr val="FF0000"/>
                </a:solidFill>
                <a:effectLst>
                  <a:outerShdw blurRad="38100" dist="38100" dir="2700000" algn="tl">
                    <a:srgbClr val="000000">
                      <a:alpha val="43137"/>
                    </a:srgbClr>
                  </a:outerShdw>
                </a:effectLst>
              </a:rPr>
              <a:t>decremental</a:t>
            </a:r>
            <a:r>
              <a:rPr lang="es-CL" dirty="0" smtClean="0">
                <a:effectLst>
                  <a:outerShdw blurRad="38100" dist="38100" dir="2700000" algn="tl">
                    <a:srgbClr val="000000">
                      <a:alpha val="43137"/>
                    </a:srgbClr>
                  </a:outerShdw>
                </a:effectLst>
              </a:rPr>
              <a:t>.</a:t>
            </a:r>
            <a:endParaRPr lang="es-CL"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58254950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p:txBody>
          <a:bodyPr>
            <a:normAutofit/>
          </a:bodyPr>
          <a:lstStyle/>
          <a:p>
            <a:pPr marL="0" indent="0">
              <a:buNone/>
            </a:pPr>
            <a:r>
              <a:rPr lang="es-CL" dirty="0" smtClean="0"/>
              <a:t> </a:t>
            </a:r>
            <a:endParaRPr lang="es-CL" dirty="0"/>
          </a:p>
          <a:p>
            <a:r>
              <a:rPr lang="es-CL" b="1" u="sng" dirty="0" smtClean="0">
                <a:effectLst>
                  <a:outerShdw blurRad="38100" dist="38100" dir="2700000" algn="tl">
                    <a:srgbClr val="000000">
                      <a:alpha val="43137"/>
                    </a:srgbClr>
                  </a:outerShdw>
                </a:effectLst>
              </a:rPr>
              <a:t>3.El concepto de datos relevantes. </a:t>
            </a:r>
          </a:p>
          <a:p>
            <a:r>
              <a:rPr lang="es-CL" dirty="0" smtClean="0">
                <a:effectLst>
                  <a:outerShdw blurRad="38100" dist="38100" dir="2700000" algn="tl">
                    <a:srgbClr val="000000">
                      <a:alpha val="43137"/>
                    </a:srgbClr>
                  </a:outerShdw>
                </a:effectLst>
              </a:rPr>
              <a:t>Por otra parte, los costos e ingresos irrelevantes son todos aquellos que no se afectan por la elección de una alternativa con respecto de otras . Un efecto perfecto de un costo irrelevante es un costo hundido. Éste es un costo que ya ha sido incurrido como directo resultado de una decisión tomada en el pasado. Por  ejemplo, el precio de compara de US $ 100.000 de un activo no depreciable y no utilizable adquirido hace más de diez años.</a:t>
            </a:r>
            <a:endParaRPr lang="es-CL"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19844624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p:txBody>
          <a:bodyPr>
            <a:normAutofit/>
          </a:bodyPr>
          <a:lstStyle/>
          <a:p>
            <a:pPr marL="0" indent="0">
              <a:buNone/>
            </a:pPr>
            <a:r>
              <a:rPr lang="es-CL" dirty="0" smtClean="0"/>
              <a:t> </a:t>
            </a:r>
            <a:endParaRPr lang="es-CL" dirty="0"/>
          </a:p>
          <a:p>
            <a:r>
              <a:rPr lang="es-CL" b="1" u="sng" dirty="0" smtClean="0">
                <a:effectLst>
                  <a:outerShdw blurRad="38100" dist="38100" dir="2700000" algn="tl">
                    <a:srgbClr val="000000">
                      <a:alpha val="43137"/>
                    </a:srgbClr>
                  </a:outerShdw>
                </a:effectLst>
              </a:rPr>
              <a:t>3.El concepto de datos relevantes. </a:t>
            </a:r>
          </a:p>
          <a:p>
            <a:r>
              <a:rPr lang="es-CL" dirty="0" smtClean="0">
                <a:effectLst>
                  <a:outerShdw blurRad="38100" dist="38100" dir="2700000" algn="tl">
                    <a:srgbClr val="000000">
                      <a:alpha val="43137"/>
                    </a:srgbClr>
                  </a:outerShdw>
                </a:effectLst>
              </a:rPr>
              <a:t>Si respecto al referido activo, existen las siguientes alternativas , a saber:</a:t>
            </a:r>
          </a:p>
          <a:p>
            <a:r>
              <a:rPr lang="es-CL" dirty="0" smtClean="0">
                <a:effectLst>
                  <a:outerShdw blurRad="38100" dist="38100" dir="2700000" algn="tl">
                    <a:srgbClr val="000000">
                      <a:alpha val="43137"/>
                    </a:srgbClr>
                  </a:outerShdw>
                </a:effectLst>
              </a:rPr>
              <a:t>A.-Venderse como desecho por US$ 30.000.</a:t>
            </a:r>
          </a:p>
          <a:p>
            <a:r>
              <a:rPr lang="es-CL" dirty="0" smtClean="0">
                <a:effectLst>
                  <a:outerShdw blurRad="38100" dist="38100" dir="2700000" algn="tl">
                    <a:srgbClr val="000000">
                      <a:alpha val="43137"/>
                    </a:srgbClr>
                  </a:outerShdw>
                </a:effectLst>
              </a:rPr>
              <a:t>B.-Actualizarse a un costo de US$5.000 y luego ser vendido en US$37.000</a:t>
            </a:r>
          </a:p>
          <a:p>
            <a:r>
              <a:rPr lang="es-CL" dirty="0" smtClean="0">
                <a:effectLst>
                  <a:outerShdw blurRad="38100" dist="38100" dir="2700000" algn="tl">
                    <a:srgbClr val="000000">
                      <a:alpha val="43137"/>
                    </a:srgbClr>
                  </a:outerShdw>
                </a:effectLst>
              </a:rPr>
              <a:t>Se concluye que los US$ 100.000 continuarán siendo un costo hundido indistintamente de la alternativa que se escoja.</a:t>
            </a:r>
            <a:endParaRPr lang="es-CL"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17618423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a:xfrm>
            <a:off x="1451579" y="1461332"/>
            <a:ext cx="9603275" cy="4005014"/>
          </a:xfrm>
        </p:spPr>
        <p:txBody>
          <a:bodyPr>
            <a:normAutofit lnSpcReduction="10000"/>
          </a:bodyPr>
          <a:lstStyle/>
          <a:p>
            <a:pPr marL="0" indent="0">
              <a:buNone/>
            </a:pPr>
            <a:r>
              <a:rPr lang="es-CL" dirty="0" smtClean="0"/>
              <a:t> </a:t>
            </a:r>
            <a:endParaRPr lang="es-CL" dirty="0"/>
          </a:p>
          <a:p>
            <a:r>
              <a:rPr lang="es-CL" b="1" u="sng" dirty="0" smtClean="0">
                <a:effectLst>
                  <a:outerShdw blurRad="38100" dist="38100" dir="2700000" algn="tl">
                    <a:srgbClr val="000000">
                      <a:alpha val="43137"/>
                    </a:srgbClr>
                  </a:outerShdw>
                </a:effectLst>
              </a:rPr>
              <a:t>3.El concepto de datos relevantes. </a:t>
            </a:r>
          </a:p>
          <a:p>
            <a:r>
              <a:rPr lang="es-CL" dirty="0" smtClean="0">
                <a:effectLst>
                  <a:outerShdw blurRad="38100" dist="38100" dir="2700000" algn="tl">
                    <a:srgbClr val="000000">
                      <a:alpha val="43137"/>
                    </a:srgbClr>
                  </a:outerShdw>
                </a:effectLst>
              </a:rPr>
              <a:t>Si respecto al referido activo, existen las siguientes alternativas , a saber:</a:t>
            </a:r>
          </a:p>
          <a:p>
            <a:r>
              <a:rPr lang="es-CL" dirty="0" smtClean="0">
                <a:effectLst>
                  <a:outerShdw blurRad="38100" dist="38100" dir="2700000" algn="tl">
                    <a:srgbClr val="000000">
                      <a:alpha val="43137"/>
                    </a:srgbClr>
                  </a:outerShdw>
                </a:effectLst>
              </a:rPr>
              <a:t>A.-En este caso de venderse como desecho por US$ 30.000, la empresa estará en mejores condiciones( en oposición a mantener el activo).</a:t>
            </a:r>
          </a:p>
          <a:p>
            <a:r>
              <a:rPr lang="es-CL" dirty="0" smtClean="0">
                <a:effectLst>
                  <a:outerShdw blurRad="38100" dist="38100" dir="2700000" algn="tl">
                    <a:srgbClr val="000000">
                      <a:alpha val="43137"/>
                    </a:srgbClr>
                  </a:outerShdw>
                </a:effectLst>
              </a:rPr>
              <a:t>B.-Por el contario si se opta por la esta alternativa( en oposición al hecho de mantener el activo). La compañía estará en mejores condiciones en un monto de US$ 32.000 ( US$37.000- de ingreso relevante menos US$5.0000 de costo relevante).</a:t>
            </a:r>
          </a:p>
          <a:p>
            <a:r>
              <a:rPr lang="es-CL" b="1" dirty="0" smtClean="0">
                <a:solidFill>
                  <a:srgbClr val="FF0000"/>
                </a:solidFill>
                <a:effectLst>
                  <a:outerShdw blurRad="38100" dist="38100" dir="2700000" algn="tl">
                    <a:srgbClr val="000000">
                      <a:alpha val="43137"/>
                    </a:srgbClr>
                  </a:outerShdw>
                </a:effectLst>
              </a:rPr>
              <a:t>Sin duda alguna la alternativa B es la mejor solución.</a:t>
            </a:r>
          </a:p>
          <a:p>
            <a:endParaRPr lang="es-CL" b="1" dirty="0" smtClean="0">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75552859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p:txBody>
          <a:bodyPr>
            <a:normAutofit/>
          </a:bodyPr>
          <a:lstStyle/>
          <a:p>
            <a:pPr marL="0" indent="0">
              <a:buNone/>
            </a:pPr>
            <a:r>
              <a:rPr lang="es-CL" dirty="0" smtClean="0"/>
              <a:t> </a:t>
            </a:r>
            <a:endParaRPr lang="es-CL" dirty="0"/>
          </a:p>
          <a:p>
            <a:r>
              <a:rPr lang="es-CL" b="1" u="sng" dirty="0" smtClean="0">
                <a:effectLst>
                  <a:outerShdw blurRad="38100" dist="38100" dir="2700000" algn="tl">
                    <a:srgbClr val="000000">
                      <a:alpha val="43137"/>
                    </a:srgbClr>
                  </a:outerShdw>
                </a:effectLst>
              </a:rPr>
              <a:t>3.Formatos alternativos de informe. </a:t>
            </a:r>
            <a:endParaRPr lang="es-CL" b="1" u="sng" dirty="0">
              <a:effectLst>
                <a:outerShdw blurRad="38100" dist="38100" dir="2700000" algn="tl">
                  <a:srgbClr val="000000">
                    <a:alpha val="43137"/>
                  </a:srgbClr>
                </a:outerShdw>
              </a:effectLst>
            </a:endParaRPr>
          </a:p>
          <a:p>
            <a:r>
              <a:rPr lang="es-CL" dirty="0" smtClean="0"/>
              <a:t>En el análisis del papel del contador general en la etapa 5, se mencionó la elaboración de un informe necesario para la gerencia en la selección e implementación para la solución óptima de un problema.</a:t>
            </a:r>
          </a:p>
          <a:p>
            <a:r>
              <a:rPr lang="es-CL" dirty="0" smtClean="0"/>
              <a:t>La función del reporte es reunir y resumir toda la información acumulada en las cuatro etapas anteriores.</a:t>
            </a:r>
          </a:p>
        </p:txBody>
      </p:sp>
    </p:spTree>
    <p:extLst>
      <p:ext uri="{BB962C8B-B14F-4D97-AF65-F5344CB8AC3E}">
        <p14:creationId xmlns:p14="http://schemas.microsoft.com/office/powerpoint/2010/main" val="257983688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a:xfrm>
            <a:off x="1451579" y="1401510"/>
            <a:ext cx="9603275" cy="4064835"/>
          </a:xfrm>
        </p:spPr>
        <p:txBody>
          <a:bodyPr>
            <a:normAutofit/>
          </a:bodyPr>
          <a:lstStyle/>
          <a:p>
            <a:pPr marL="0" indent="0">
              <a:buNone/>
            </a:pPr>
            <a:r>
              <a:rPr lang="es-CL" dirty="0" smtClean="0"/>
              <a:t> </a:t>
            </a:r>
            <a:endParaRPr lang="es-CL" dirty="0"/>
          </a:p>
          <a:p>
            <a:r>
              <a:rPr lang="es-CL" b="1" u="sng" dirty="0" smtClean="0">
                <a:effectLst>
                  <a:outerShdw blurRad="38100" dist="38100" dir="2700000" algn="tl">
                    <a:srgbClr val="000000">
                      <a:alpha val="43137"/>
                    </a:srgbClr>
                  </a:outerShdw>
                </a:effectLst>
              </a:rPr>
              <a:t>3.Formatos alternativos de informe. </a:t>
            </a:r>
            <a:endParaRPr lang="es-CL" b="1" u="sng" dirty="0">
              <a:effectLst>
                <a:outerShdw blurRad="38100" dist="38100" dir="2700000" algn="tl">
                  <a:srgbClr val="000000">
                    <a:alpha val="43137"/>
                  </a:srgbClr>
                </a:outerShdw>
              </a:effectLst>
            </a:endParaRPr>
          </a:p>
          <a:p>
            <a:r>
              <a:rPr lang="es-CL" dirty="0" smtClean="0"/>
              <a:t>En lo particular existen tres modelos comúnmente utilizados para este informe, a saber:</a:t>
            </a:r>
          </a:p>
          <a:p>
            <a:r>
              <a:rPr lang="es-CL" b="1" u="sng" dirty="0" smtClean="0">
                <a:effectLst>
                  <a:outerShdw blurRad="38100" dist="38100" dir="2700000" algn="tl">
                    <a:srgbClr val="000000">
                      <a:alpha val="43137"/>
                    </a:srgbClr>
                  </a:outerShdw>
                </a:effectLst>
              </a:rPr>
              <a:t>1.-Formato del costo total: </a:t>
            </a:r>
            <a:r>
              <a:rPr lang="es-CL" dirty="0" smtClean="0">
                <a:effectLst>
                  <a:outerShdw blurRad="38100" dist="38100" dir="2700000" algn="tl">
                    <a:srgbClr val="000000">
                      <a:alpha val="43137"/>
                    </a:srgbClr>
                  </a:outerShdw>
                </a:effectLst>
              </a:rPr>
              <a:t>Los costos e ingresos relevantes e irrelevantes son presentados para cada alternativa .</a:t>
            </a:r>
          </a:p>
          <a:p>
            <a:r>
              <a:rPr lang="es-CL" b="1" u="sng" dirty="0" smtClean="0">
                <a:effectLst>
                  <a:outerShdw blurRad="38100" dist="38100" dir="2700000" algn="tl">
                    <a:srgbClr val="000000">
                      <a:alpha val="43137"/>
                    </a:srgbClr>
                  </a:outerShdw>
                </a:effectLst>
              </a:rPr>
              <a:t>2.-</a:t>
            </a:r>
            <a:r>
              <a:rPr lang="es-CL" b="1" u="sng" dirty="0">
                <a:effectLst>
                  <a:outerShdw blurRad="38100" dist="38100" dir="2700000" algn="tl">
                    <a:srgbClr val="000000">
                      <a:alpha val="43137"/>
                    </a:srgbClr>
                  </a:outerShdw>
                </a:effectLst>
              </a:rPr>
              <a:t>Formato del costo </a:t>
            </a:r>
            <a:r>
              <a:rPr lang="es-CL" b="1" u="sng" dirty="0" smtClean="0">
                <a:effectLst>
                  <a:outerShdw blurRad="38100" dist="38100" dir="2700000" algn="tl">
                    <a:srgbClr val="000000">
                      <a:alpha val="43137"/>
                    </a:srgbClr>
                  </a:outerShdw>
                </a:effectLst>
              </a:rPr>
              <a:t>diferencial: </a:t>
            </a:r>
            <a:r>
              <a:rPr lang="es-CL" dirty="0">
                <a:effectLst>
                  <a:outerShdw blurRad="38100" dist="38100" dir="2700000" algn="tl">
                    <a:srgbClr val="000000">
                      <a:alpha val="43137"/>
                    </a:srgbClr>
                  </a:outerShdw>
                </a:effectLst>
              </a:rPr>
              <a:t>Los costos </a:t>
            </a:r>
            <a:r>
              <a:rPr lang="es-CL" dirty="0" smtClean="0">
                <a:effectLst>
                  <a:outerShdw blurRad="38100" dist="38100" dir="2700000" algn="tl">
                    <a:srgbClr val="000000">
                      <a:alpha val="43137"/>
                    </a:srgbClr>
                  </a:outerShdw>
                </a:effectLst>
              </a:rPr>
              <a:t> </a:t>
            </a:r>
            <a:r>
              <a:rPr lang="es-CL" dirty="0">
                <a:effectLst>
                  <a:outerShdw blurRad="38100" dist="38100" dir="2700000" algn="tl">
                    <a:srgbClr val="000000">
                      <a:alpha val="43137"/>
                    </a:srgbClr>
                  </a:outerShdw>
                </a:effectLst>
              </a:rPr>
              <a:t>relevantes </a:t>
            </a:r>
            <a:r>
              <a:rPr lang="es-CL" dirty="0" smtClean="0">
                <a:effectLst>
                  <a:outerShdw blurRad="38100" dist="38100" dir="2700000" algn="tl">
                    <a:srgbClr val="000000">
                      <a:alpha val="43137"/>
                    </a:srgbClr>
                  </a:outerShdw>
                </a:effectLst>
              </a:rPr>
              <a:t>se presentan </a:t>
            </a:r>
            <a:r>
              <a:rPr lang="es-CL" dirty="0">
                <a:effectLst>
                  <a:outerShdw blurRad="38100" dist="38100" dir="2700000" algn="tl">
                    <a:srgbClr val="000000">
                      <a:alpha val="43137"/>
                    </a:srgbClr>
                  </a:outerShdw>
                </a:effectLst>
              </a:rPr>
              <a:t>para cada </a:t>
            </a:r>
            <a:r>
              <a:rPr lang="es-CL" dirty="0" smtClean="0">
                <a:effectLst>
                  <a:outerShdw blurRad="38100" dist="38100" dir="2700000" algn="tl">
                    <a:srgbClr val="000000">
                      <a:alpha val="43137"/>
                    </a:srgbClr>
                  </a:outerShdw>
                </a:effectLst>
              </a:rPr>
              <a:t>alternativa.</a:t>
            </a:r>
          </a:p>
          <a:p>
            <a:r>
              <a:rPr lang="es-CL" b="1" u="sng" dirty="0" smtClean="0">
                <a:effectLst>
                  <a:outerShdw blurRad="38100" dist="38100" dir="2700000" algn="tl">
                    <a:srgbClr val="000000">
                      <a:alpha val="43137"/>
                    </a:srgbClr>
                  </a:outerShdw>
                </a:effectLst>
              </a:rPr>
              <a:t>3.-</a:t>
            </a:r>
            <a:r>
              <a:rPr lang="es-CL" b="1" u="sng" dirty="0">
                <a:effectLst>
                  <a:outerShdw blurRad="38100" dist="38100" dir="2700000" algn="tl">
                    <a:srgbClr val="000000">
                      <a:alpha val="43137"/>
                    </a:srgbClr>
                  </a:outerShdw>
                </a:effectLst>
              </a:rPr>
              <a:t>Formato del costo </a:t>
            </a:r>
            <a:r>
              <a:rPr lang="es-CL" b="1" u="sng" dirty="0" smtClean="0">
                <a:effectLst>
                  <a:outerShdw blurRad="38100" dist="38100" dir="2700000" algn="tl">
                    <a:srgbClr val="000000">
                      <a:alpha val="43137"/>
                    </a:srgbClr>
                  </a:outerShdw>
                </a:effectLst>
              </a:rPr>
              <a:t>oportunidad: </a:t>
            </a:r>
            <a:r>
              <a:rPr lang="es-CL" dirty="0">
                <a:effectLst>
                  <a:outerShdw blurRad="38100" dist="38100" dir="2700000" algn="tl">
                    <a:srgbClr val="000000">
                      <a:alpha val="43137"/>
                    </a:srgbClr>
                  </a:outerShdw>
                </a:effectLst>
              </a:rPr>
              <a:t>Los costos </a:t>
            </a:r>
            <a:r>
              <a:rPr lang="es-CL" dirty="0" smtClean="0">
                <a:effectLst>
                  <a:outerShdw blurRad="38100" dist="38100" dir="2700000" algn="tl">
                    <a:srgbClr val="000000">
                      <a:alpha val="43137"/>
                    </a:srgbClr>
                  </a:outerShdw>
                </a:effectLst>
              </a:rPr>
              <a:t> e ingresos  relevantes más los costos de oportunidad </a:t>
            </a:r>
            <a:r>
              <a:rPr lang="es-CL" dirty="0">
                <a:effectLst>
                  <a:outerShdw blurRad="38100" dist="38100" dir="2700000" algn="tl">
                    <a:srgbClr val="000000">
                      <a:alpha val="43137"/>
                    </a:srgbClr>
                  </a:outerShdw>
                </a:effectLst>
              </a:rPr>
              <a:t>se presentan para cada </a:t>
            </a:r>
            <a:r>
              <a:rPr lang="es-CL" dirty="0" smtClean="0">
                <a:effectLst>
                  <a:outerShdw blurRad="38100" dist="38100" dir="2700000" algn="tl">
                    <a:srgbClr val="000000">
                      <a:alpha val="43137"/>
                    </a:srgbClr>
                  </a:outerShdw>
                </a:effectLst>
              </a:rPr>
              <a:t>curso de acción único.</a:t>
            </a:r>
            <a:endParaRPr lang="es-CL" dirty="0">
              <a:effectLst>
                <a:outerShdw blurRad="38100" dist="38100" dir="2700000" algn="tl">
                  <a:srgbClr val="000000">
                    <a:alpha val="43137"/>
                  </a:srgbClr>
                </a:outerShdw>
              </a:effectLst>
            </a:endParaRPr>
          </a:p>
          <a:p>
            <a:endParaRPr lang="es-CL" dirty="0" smtClean="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9532303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p:txBody>
          <a:bodyPr>
            <a:normAutofit/>
          </a:bodyPr>
          <a:lstStyle/>
          <a:p>
            <a:pPr marL="0" indent="0">
              <a:buNone/>
            </a:pPr>
            <a:r>
              <a:rPr lang="es-CL" dirty="0" smtClean="0"/>
              <a:t> </a:t>
            </a:r>
            <a:endParaRPr lang="es-CL" dirty="0"/>
          </a:p>
          <a:p>
            <a:r>
              <a:rPr lang="es-CL" b="1" u="sng" dirty="0" smtClean="0">
                <a:effectLst>
                  <a:outerShdw blurRad="38100" dist="38100" dir="2700000" algn="tl">
                    <a:srgbClr val="000000">
                      <a:alpha val="43137"/>
                    </a:srgbClr>
                  </a:outerShdw>
                </a:effectLst>
              </a:rPr>
              <a:t>3.Formatos alternativos de informe. </a:t>
            </a:r>
            <a:endParaRPr lang="es-CL" b="1" u="sng" dirty="0">
              <a:effectLst>
                <a:outerShdw blurRad="38100" dist="38100" dir="2700000" algn="tl">
                  <a:srgbClr val="000000">
                    <a:alpha val="43137"/>
                  </a:srgbClr>
                </a:outerShdw>
              </a:effectLst>
            </a:endParaRPr>
          </a:p>
          <a:p>
            <a:r>
              <a:rPr lang="es-CL" dirty="0" smtClean="0"/>
              <a:t>En lo particular cada uno de los tres modelos suministrará a la persona que toma las decisiones, la misma solución del problema. Sin embrago el contador gerencial escogerá el más apropiado a los hechos del problema y que transmita información de la forma más entendible a la gerencia.</a:t>
            </a:r>
          </a:p>
        </p:txBody>
      </p:sp>
    </p:spTree>
    <p:extLst>
      <p:ext uri="{BB962C8B-B14F-4D97-AF65-F5344CB8AC3E}">
        <p14:creationId xmlns:p14="http://schemas.microsoft.com/office/powerpoint/2010/main" val="49532303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a:xfrm>
            <a:off x="1451579" y="1213503"/>
            <a:ext cx="9603275" cy="4252843"/>
          </a:xfrm>
        </p:spPr>
        <p:txBody>
          <a:bodyPr>
            <a:normAutofit/>
          </a:bodyPr>
          <a:lstStyle/>
          <a:p>
            <a:pPr marL="0" indent="0">
              <a:buNone/>
            </a:pPr>
            <a:r>
              <a:rPr lang="es-CL" dirty="0" smtClean="0"/>
              <a:t> </a:t>
            </a:r>
            <a:endParaRPr lang="es-CL" dirty="0"/>
          </a:p>
          <a:p>
            <a:r>
              <a:rPr lang="es-CL" b="1" u="sng" dirty="0" smtClean="0">
                <a:effectLst>
                  <a:outerShdw blurRad="38100" dist="38100" dir="2700000" algn="tl">
                    <a:srgbClr val="000000">
                      <a:alpha val="43137"/>
                    </a:srgbClr>
                  </a:outerShdw>
                </a:effectLst>
              </a:rPr>
              <a:t>3.Ejemplo para ilustra los tres modelos explicitados. </a:t>
            </a:r>
            <a:endParaRPr lang="es-CL" b="1" u="sng" dirty="0">
              <a:effectLst>
                <a:outerShdw blurRad="38100" dist="38100" dir="2700000" algn="tl">
                  <a:srgbClr val="000000">
                    <a:alpha val="43137"/>
                  </a:srgbClr>
                </a:outerShdw>
              </a:effectLst>
            </a:endParaRPr>
          </a:p>
          <a:p>
            <a:r>
              <a:rPr lang="es-CL" dirty="0" smtClean="0"/>
              <a:t> </a:t>
            </a:r>
            <a:r>
              <a:rPr lang="es-CL" b="1" u="sng" dirty="0" smtClean="0">
                <a:effectLst>
                  <a:outerShdw blurRad="38100" dist="38100" dir="2700000" algn="tl">
                    <a:srgbClr val="000000">
                      <a:alpha val="43137"/>
                    </a:srgbClr>
                  </a:outerShdw>
                </a:effectLst>
              </a:rPr>
              <a:t>Enunciado del problema:</a:t>
            </a:r>
          </a:p>
          <a:p>
            <a:r>
              <a:rPr lang="es-CL" dirty="0" smtClean="0"/>
              <a:t>La empresa « Cross </a:t>
            </a:r>
            <a:r>
              <a:rPr lang="es-CL" dirty="0" err="1" smtClean="0"/>
              <a:t>Table</a:t>
            </a:r>
            <a:r>
              <a:rPr lang="es-CL" dirty="0" smtClean="0"/>
              <a:t> Company», que trabaja actualmente a su máxima capacidad, fábrico un total de 100.000 mesas durante el 2020, con los siguientes costos unitarios:</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2134536552"/>
              </p:ext>
            </p:extLst>
          </p:nvPr>
        </p:nvGraphicFramePr>
        <p:xfrm>
          <a:off x="2032000" y="3642218"/>
          <a:ext cx="8128000" cy="2433840"/>
        </p:xfrm>
        <a:graphic>
          <a:graphicData uri="http://schemas.openxmlformats.org/drawingml/2006/table">
            <a:tbl>
              <a:tblPr firstRow="1" bandRow="1">
                <a:tableStyleId>{5C22544A-7EE6-4342-B048-85BDC9FD1C3A}</a:tableStyleId>
              </a:tblPr>
              <a:tblGrid>
                <a:gridCol w="4064000"/>
                <a:gridCol w="4064000"/>
              </a:tblGrid>
              <a:tr h="405640">
                <a:tc>
                  <a:txBody>
                    <a:bodyPr/>
                    <a:lstStyle/>
                    <a:p>
                      <a:r>
                        <a:rPr lang="es-CL" dirty="0" smtClean="0"/>
                        <a:t>Concepto</a:t>
                      </a:r>
                      <a:endParaRPr lang="es-CL" dirty="0"/>
                    </a:p>
                  </a:txBody>
                  <a:tcPr/>
                </a:tc>
                <a:tc>
                  <a:txBody>
                    <a:bodyPr/>
                    <a:lstStyle/>
                    <a:p>
                      <a:r>
                        <a:rPr lang="es-CL" dirty="0" smtClean="0"/>
                        <a:t>Monto</a:t>
                      </a:r>
                      <a:endParaRPr lang="es-CL" dirty="0"/>
                    </a:p>
                  </a:txBody>
                  <a:tcPr/>
                </a:tc>
              </a:tr>
              <a:tr h="405640">
                <a:tc>
                  <a:txBody>
                    <a:bodyPr/>
                    <a:lstStyle/>
                    <a:p>
                      <a:r>
                        <a:rPr lang="es-CL" dirty="0" smtClean="0"/>
                        <a:t>Materiales directos</a:t>
                      </a:r>
                      <a:endParaRPr lang="es-CL" dirty="0"/>
                    </a:p>
                  </a:txBody>
                  <a:tcPr/>
                </a:tc>
                <a:tc>
                  <a:txBody>
                    <a:bodyPr/>
                    <a:lstStyle/>
                    <a:p>
                      <a:r>
                        <a:rPr lang="es-CL" dirty="0" smtClean="0"/>
                        <a:t>US$  20</a:t>
                      </a:r>
                      <a:endParaRPr lang="es-CL" dirty="0"/>
                    </a:p>
                  </a:txBody>
                  <a:tcPr/>
                </a:tc>
              </a:tr>
              <a:tr h="405640">
                <a:tc>
                  <a:txBody>
                    <a:bodyPr/>
                    <a:lstStyle/>
                    <a:p>
                      <a:r>
                        <a:rPr lang="es-CL" dirty="0" smtClean="0"/>
                        <a:t>Mano de obra directa</a:t>
                      </a:r>
                      <a:endParaRPr lang="es-CL"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US$  15</a:t>
                      </a:r>
                    </a:p>
                  </a:txBody>
                  <a:tcPr/>
                </a:tc>
              </a:tr>
              <a:tr h="405640">
                <a:tc>
                  <a:txBody>
                    <a:bodyPr/>
                    <a:lstStyle/>
                    <a:p>
                      <a:r>
                        <a:rPr lang="es-CL" dirty="0" smtClean="0"/>
                        <a:t>CIF</a:t>
                      </a:r>
                      <a:r>
                        <a:rPr lang="es-CL" baseline="0" dirty="0" smtClean="0"/>
                        <a:t> </a:t>
                      </a:r>
                      <a:r>
                        <a:rPr lang="es-CL" dirty="0" smtClean="0"/>
                        <a:t> Variables</a:t>
                      </a:r>
                      <a:endParaRPr lang="es-CL" dirty="0"/>
                    </a:p>
                  </a:txBody>
                  <a:tcPr/>
                </a:tc>
                <a:tc>
                  <a:txBody>
                    <a:bodyPr/>
                    <a:lstStyle/>
                    <a:p>
                      <a:r>
                        <a:rPr lang="es-CL" dirty="0" smtClean="0"/>
                        <a:t>US$   25 </a:t>
                      </a:r>
                      <a:endParaRPr lang="es-CL" dirty="0"/>
                    </a:p>
                  </a:txBody>
                  <a:tcPr/>
                </a:tc>
              </a:tr>
              <a:tr h="405640">
                <a:tc>
                  <a:txBody>
                    <a:bodyPr/>
                    <a:lstStyle/>
                    <a:p>
                      <a:r>
                        <a:rPr lang="es-CL" dirty="0" smtClean="0"/>
                        <a:t>CIF</a:t>
                      </a:r>
                      <a:r>
                        <a:rPr lang="es-CL" baseline="0" dirty="0" smtClean="0"/>
                        <a:t> Fijos</a:t>
                      </a:r>
                      <a:endParaRPr lang="es-CL" dirty="0"/>
                    </a:p>
                  </a:txBody>
                  <a:tcPr/>
                </a:tc>
                <a:tc>
                  <a:txBody>
                    <a:bodyPr/>
                    <a:lstStyle/>
                    <a:p>
                      <a:r>
                        <a:rPr lang="es-CL" dirty="0" smtClean="0"/>
                        <a:t>US$   30</a:t>
                      </a:r>
                      <a:endParaRPr lang="es-CL" dirty="0"/>
                    </a:p>
                  </a:txBody>
                  <a:tcPr/>
                </a:tc>
              </a:tr>
              <a:tr h="405640">
                <a:tc>
                  <a:txBody>
                    <a:bodyPr/>
                    <a:lstStyle/>
                    <a:p>
                      <a:r>
                        <a:rPr lang="es-CL" dirty="0" smtClean="0"/>
                        <a:t>Costo Total de fabricación</a:t>
                      </a:r>
                      <a:endParaRPr lang="es-CL" dirty="0"/>
                    </a:p>
                  </a:txBody>
                  <a:tcPr/>
                </a:tc>
                <a:tc>
                  <a:txBody>
                    <a:bodyPr/>
                    <a:lstStyle/>
                    <a:p>
                      <a:r>
                        <a:rPr lang="es-CL" dirty="0" smtClean="0"/>
                        <a:t>US $</a:t>
                      </a:r>
                      <a:r>
                        <a:rPr lang="es-CL" baseline="0" dirty="0" smtClean="0"/>
                        <a:t>  </a:t>
                      </a:r>
                      <a:r>
                        <a:rPr lang="es-CL" dirty="0" smtClean="0"/>
                        <a:t>90</a:t>
                      </a:r>
                      <a:endParaRPr lang="es-CL" dirty="0"/>
                    </a:p>
                  </a:txBody>
                  <a:tcPr/>
                </a:tc>
              </a:tr>
            </a:tbl>
          </a:graphicData>
        </a:graphic>
      </p:graphicFrame>
    </p:spTree>
    <p:extLst>
      <p:ext uri="{BB962C8B-B14F-4D97-AF65-F5344CB8AC3E}">
        <p14:creationId xmlns:p14="http://schemas.microsoft.com/office/powerpoint/2010/main" val="344560607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p:txBody>
          <a:bodyPr>
            <a:normAutofit/>
          </a:bodyPr>
          <a:lstStyle/>
          <a:p>
            <a:r>
              <a:rPr lang="es-CL" dirty="0" smtClean="0"/>
              <a:t> </a:t>
            </a:r>
            <a:r>
              <a:rPr lang="es-CL" b="1" u="sng" dirty="0">
                <a:effectLst>
                  <a:outerShdw blurRad="38100" dist="38100" dir="2700000" algn="tl">
                    <a:srgbClr val="000000">
                      <a:alpha val="43137"/>
                    </a:srgbClr>
                  </a:outerShdw>
                </a:effectLst>
              </a:rPr>
              <a:t>3.Ejemplo para ilustra los tres modelos explicitados. </a:t>
            </a:r>
          </a:p>
          <a:p>
            <a:r>
              <a:rPr lang="es-CL" dirty="0"/>
              <a:t> </a:t>
            </a:r>
            <a:r>
              <a:rPr lang="es-CL" b="1" u="sng" dirty="0" smtClean="0">
                <a:effectLst>
                  <a:outerShdw blurRad="38100" dist="38100" dir="2700000" algn="tl">
                    <a:srgbClr val="000000">
                      <a:alpha val="43137"/>
                    </a:srgbClr>
                  </a:outerShdw>
                </a:effectLst>
              </a:rPr>
              <a:t>Enunciado del problema:</a:t>
            </a:r>
            <a:endParaRPr lang="es-CL" b="1" u="sng" dirty="0">
              <a:effectLst>
                <a:outerShdw blurRad="38100" dist="38100" dir="2700000" algn="tl">
                  <a:srgbClr val="000000">
                    <a:alpha val="43137"/>
                  </a:srgbClr>
                </a:outerShdw>
              </a:effectLst>
            </a:endParaRPr>
          </a:p>
          <a:p>
            <a:r>
              <a:rPr lang="es-CL" dirty="0"/>
              <a:t>La </a:t>
            </a:r>
            <a:r>
              <a:rPr lang="es-CL" dirty="0" smtClean="0"/>
              <a:t>demanda de los clientes inesperadamente fue  a la baja y la empresa tan solo vendió 50.000 mesas a su precio regular de US$ 125 por cada unidad y 20.000 mesas a un precio significativamente reducido de tan solo US$ 80 por unidad. Con poca o casi ninguna probabilidad de venta para las 30.000 mesas restantes el próximo año y al no estar dispuesta la gerencia a llevarlas a inventario, la compañía estudia dos posibles alternativas , a saber:</a:t>
            </a:r>
            <a:endParaRPr lang="es-CL" dirty="0"/>
          </a:p>
        </p:txBody>
      </p:sp>
    </p:spTree>
    <p:extLst>
      <p:ext uri="{BB962C8B-B14F-4D97-AF65-F5344CB8AC3E}">
        <p14:creationId xmlns:p14="http://schemas.microsoft.com/office/powerpoint/2010/main" val="35767634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p:txBody>
          <a:bodyPr>
            <a:normAutofit/>
          </a:bodyPr>
          <a:lstStyle/>
          <a:p>
            <a:r>
              <a:rPr lang="es-CL" dirty="0" smtClean="0"/>
              <a:t> </a:t>
            </a:r>
            <a:r>
              <a:rPr lang="es-CL" b="1" u="sng" dirty="0">
                <a:effectLst>
                  <a:outerShdw blurRad="38100" dist="38100" dir="2700000" algn="tl">
                    <a:srgbClr val="000000">
                      <a:alpha val="43137"/>
                    </a:srgbClr>
                  </a:outerShdw>
                </a:effectLst>
              </a:rPr>
              <a:t>3.Ejemplo para ilustra los tres modelos explicitados. </a:t>
            </a:r>
          </a:p>
          <a:p>
            <a:r>
              <a:rPr lang="es-CL" dirty="0"/>
              <a:t> </a:t>
            </a:r>
            <a:r>
              <a:rPr lang="es-CL" b="1" u="sng" dirty="0" smtClean="0">
                <a:effectLst>
                  <a:outerShdw blurRad="38100" dist="38100" dir="2700000" algn="tl">
                    <a:srgbClr val="000000">
                      <a:alpha val="43137"/>
                    </a:srgbClr>
                  </a:outerShdw>
                </a:effectLst>
              </a:rPr>
              <a:t>Enunciado del problema:</a:t>
            </a:r>
          </a:p>
          <a:p>
            <a:r>
              <a:rPr lang="es-CL" b="1" u="sng" dirty="0" smtClean="0"/>
              <a:t>Alternativa 1</a:t>
            </a:r>
            <a:r>
              <a:rPr lang="es-CL" dirty="0" smtClean="0"/>
              <a:t>.-Desechar las mesas a un precio de venta de US$20 por cada unidad y costos de colocación de US$ 5 por unidad.</a:t>
            </a:r>
          </a:p>
          <a:p>
            <a:r>
              <a:rPr lang="es-CL" b="1" u="sng" dirty="0" smtClean="0"/>
              <a:t>Alternativa 2.- </a:t>
            </a:r>
            <a:r>
              <a:rPr lang="es-CL" dirty="0" smtClean="0"/>
              <a:t>Remodelar las mesas y ponerlas a la venta a un precio de US$ 40 la unidad y costos asociados de fabricación de US $ 6 por unidad para materiales directos, US $ 7 por unidad para mano de obra directa y US $ 9 por unidad para los CIF variables.</a:t>
            </a:r>
            <a:endParaRPr lang="es-CL" dirty="0"/>
          </a:p>
        </p:txBody>
      </p:sp>
    </p:spTree>
    <p:extLst>
      <p:ext uri="{BB962C8B-B14F-4D97-AF65-F5344CB8AC3E}">
        <p14:creationId xmlns:p14="http://schemas.microsoft.com/office/powerpoint/2010/main" val="69069555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a:xfrm>
            <a:off x="1451579" y="1777526"/>
            <a:ext cx="9603275" cy="3688820"/>
          </a:xfrm>
        </p:spPr>
        <p:txBody>
          <a:bodyPr>
            <a:normAutofit/>
          </a:bodyPr>
          <a:lstStyle/>
          <a:p>
            <a:r>
              <a:rPr lang="es-CL" dirty="0" smtClean="0"/>
              <a:t> </a:t>
            </a:r>
            <a:r>
              <a:rPr lang="es-CL" b="1" u="sng" dirty="0">
                <a:effectLst>
                  <a:outerShdw blurRad="38100" dist="38100" dir="2700000" algn="tl">
                    <a:srgbClr val="000000">
                      <a:alpha val="43137"/>
                    </a:srgbClr>
                  </a:outerShdw>
                </a:effectLst>
              </a:rPr>
              <a:t>3.Ejemplo para ilustra los tres modelos explicitados. </a:t>
            </a:r>
          </a:p>
          <a:p>
            <a:r>
              <a:rPr lang="es-CL" dirty="0"/>
              <a:t> </a:t>
            </a:r>
            <a:r>
              <a:rPr lang="es-CL" dirty="0" smtClean="0"/>
              <a:t>a.-</a:t>
            </a:r>
            <a:r>
              <a:rPr lang="es-CL" b="1" u="sng" dirty="0" smtClean="0">
                <a:effectLst>
                  <a:outerShdw blurRad="38100" dist="38100" dir="2700000" algn="tl">
                    <a:srgbClr val="000000">
                      <a:alpha val="43137"/>
                    </a:srgbClr>
                  </a:outerShdw>
                </a:effectLst>
              </a:rPr>
              <a:t>Solución  del problema vía formato de Costo Total:</a:t>
            </a:r>
            <a:endParaRPr lang="es-CL" b="1" u="sng" dirty="0">
              <a:effectLst>
                <a:outerShdw blurRad="38100" dist="38100" dir="2700000" algn="tl">
                  <a:srgbClr val="000000">
                    <a:alpha val="43137"/>
                  </a:srgbClr>
                </a:outerShdw>
              </a:effectLst>
            </a:endParaRPr>
          </a:p>
        </p:txBody>
      </p:sp>
      <p:graphicFrame>
        <p:nvGraphicFramePr>
          <p:cNvPr id="4" name="3 Tabla"/>
          <p:cNvGraphicFramePr>
            <a:graphicFrameLocks noGrp="1"/>
          </p:cNvGraphicFramePr>
          <p:nvPr>
            <p:extLst>
              <p:ext uri="{D42A27DB-BD31-4B8C-83A1-F6EECF244321}">
                <p14:modId xmlns:p14="http://schemas.microsoft.com/office/powerpoint/2010/main" val="636139494"/>
              </p:ext>
            </p:extLst>
          </p:nvPr>
        </p:nvGraphicFramePr>
        <p:xfrm>
          <a:off x="85458" y="2777385"/>
          <a:ext cx="11920433" cy="3843900"/>
        </p:xfrm>
        <a:graphic>
          <a:graphicData uri="http://schemas.openxmlformats.org/drawingml/2006/table">
            <a:tbl>
              <a:tblPr firstRow="1" bandRow="1">
                <a:tableStyleId>{5C22544A-7EE6-4342-B048-85BDC9FD1C3A}</a:tableStyleId>
              </a:tblPr>
              <a:tblGrid>
                <a:gridCol w="3597779"/>
                <a:gridCol w="2409914"/>
                <a:gridCol w="3751604"/>
                <a:gridCol w="2161136"/>
              </a:tblGrid>
              <a:tr h="427290">
                <a:tc>
                  <a:txBody>
                    <a:bodyPr/>
                    <a:lstStyle/>
                    <a:p>
                      <a:r>
                        <a:rPr lang="es-CL" dirty="0" smtClean="0"/>
                        <a:t>Alternativa de desechar</a:t>
                      </a:r>
                      <a:endParaRPr lang="es-CL" dirty="0"/>
                    </a:p>
                  </a:txBody>
                  <a:tcPr/>
                </a:tc>
                <a:tc>
                  <a:txBody>
                    <a:bodyPr/>
                    <a:lstStyle/>
                    <a:p>
                      <a:endParaRPr lang="es-CL"/>
                    </a:p>
                  </a:txBody>
                  <a:tcPr/>
                </a:tc>
                <a:tc>
                  <a:txBody>
                    <a:bodyPr/>
                    <a:lstStyle/>
                    <a:p>
                      <a:r>
                        <a:rPr lang="es-CL" dirty="0" smtClean="0"/>
                        <a:t>Alternativa remodelar</a:t>
                      </a:r>
                      <a:endParaRPr lang="es-CL" dirty="0"/>
                    </a:p>
                  </a:txBody>
                  <a:tcPr/>
                </a:tc>
                <a:tc>
                  <a:txBody>
                    <a:bodyPr/>
                    <a:lstStyle/>
                    <a:p>
                      <a:endParaRPr lang="es-CL"/>
                    </a:p>
                  </a:txBody>
                  <a:tcPr/>
                </a:tc>
              </a:tr>
              <a:tr h="427290">
                <a:tc>
                  <a:txBody>
                    <a:bodyPr/>
                    <a:lstStyle/>
                    <a:p>
                      <a:r>
                        <a:rPr lang="es-CL" dirty="0" smtClean="0"/>
                        <a:t>Precio</a:t>
                      </a:r>
                      <a:r>
                        <a:rPr lang="es-CL" baseline="0" dirty="0" smtClean="0"/>
                        <a:t> de Venta</a:t>
                      </a:r>
                      <a:endParaRPr lang="es-CL" dirty="0"/>
                    </a:p>
                  </a:txBody>
                  <a:tcPr/>
                </a:tc>
                <a:tc>
                  <a:txBody>
                    <a:bodyPr/>
                    <a:lstStyle/>
                    <a:p>
                      <a:r>
                        <a:rPr lang="es-CL" dirty="0" smtClean="0"/>
                        <a:t>US$   20</a:t>
                      </a:r>
                      <a:endParaRPr lang="es-CL"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Precio</a:t>
                      </a:r>
                      <a:r>
                        <a:rPr lang="es-CL" baseline="0" dirty="0" smtClean="0"/>
                        <a:t> de Venta</a:t>
                      </a:r>
                      <a:endParaRPr lang="es-CL" dirty="0" smtClean="0"/>
                    </a:p>
                    <a:p>
                      <a:endParaRPr lang="es-CL" dirty="0"/>
                    </a:p>
                  </a:txBody>
                  <a:tcPr/>
                </a:tc>
                <a:tc>
                  <a:txBody>
                    <a:bodyPr/>
                    <a:lstStyle/>
                    <a:p>
                      <a:r>
                        <a:rPr lang="es-CL" dirty="0" smtClean="0"/>
                        <a:t>US$ 40</a:t>
                      </a:r>
                      <a:endParaRPr lang="es-CL" dirty="0"/>
                    </a:p>
                  </a:txBody>
                  <a:tcPr/>
                </a:tc>
              </a:tr>
              <a:tr h="427290">
                <a:tc>
                  <a:txBody>
                    <a:bodyPr/>
                    <a:lstStyle/>
                    <a:p>
                      <a:r>
                        <a:rPr lang="es-CL" dirty="0" smtClean="0"/>
                        <a:t>Menos: Costo colocación US$ 5</a:t>
                      </a:r>
                      <a:endParaRPr lang="es-CL" dirty="0"/>
                    </a:p>
                  </a:txBody>
                  <a:tcPr/>
                </a:tc>
                <a:tc>
                  <a:txBody>
                    <a:bodyPr/>
                    <a:lstStyle/>
                    <a:p>
                      <a:endParaRPr lang="es-CL"/>
                    </a:p>
                  </a:txBody>
                  <a:tcPr/>
                </a:tc>
                <a:tc>
                  <a:txBody>
                    <a:bodyPr/>
                    <a:lstStyle/>
                    <a:p>
                      <a:r>
                        <a:rPr lang="es-CL" dirty="0" smtClean="0"/>
                        <a:t>Menos: Materiales</a:t>
                      </a:r>
                      <a:r>
                        <a:rPr lang="es-CL" baseline="0" dirty="0" smtClean="0"/>
                        <a:t> directos    US$ 6</a:t>
                      </a:r>
                      <a:endParaRPr lang="es-CL" dirty="0"/>
                    </a:p>
                  </a:txBody>
                  <a:tcPr/>
                </a:tc>
                <a:tc>
                  <a:txBody>
                    <a:bodyPr/>
                    <a:lstStyle/>
                    <a:p>
                      <a:endParaRPr lang="es-CL"/>
                    </a:p>
                  </a:txBody>
                  <a:tcPr/>
                </a:tc>
              </a:tr>
              <a:tr h="427290">
                <a:tc>
                  <a:txBody>
                    <a:bodyPr/>
                    <a:lstStyle/>
                    <a:p>
                      <a:r>
                        <a:rPr lang="es-CL" dirty="0" smtClean="0"/>
                        <a:t>Menos</a:t>
                      </a:r>
                      <a:r>
                        <a:rPr lang="es-CL" baseline="0" dirty="0" smtClean="0"/>
                        <a:t> :</a:t>
                      </a:r>
                      <a:r>
                        <a:rPr lang="es-CL" dirty="0" smtClean="0"/>
                        <a:t> Costos hundidos US$ 90</a:t>
                      </a:r>
                      <a:endParaRPr lang="es-CL" dirty="0"/>
                    </a:p>
                  </a:txBody>
                  <a:tcPr/>
                </a:tc>
                <a:tc>
                  <a:txBody>
                    <a:bodyPr/>
                    <a:lstStyle/>
                    <a:p>
                      <a:r>
                        <a:rPr lang="es-CL" dirty="0" smtClean="0"/>
                        <a:t>US $  95</a:t>
                      </a:r>
                      <a:endParaRPr lang="es-CL" dirty="0"/>
                    </a:p>
                  </a:txBody>
                  <a:tcPr/>
                </a:tc>
                <a:tc>
                  <a:txBody>
                    <a:bodyPr/>
                    <a:lstStyle/>
                    <a:p>
                      <a:r>
                        <a:rPr lang="es-CL" dirty="0" smtClean="0"/>
                        <a:t>Menos: Mano de obra directa US$ 7</a:t>
                      </a:r>
                      <a:endParaRPr lang="es-CL" dirty="0"/>
                    </a:p>
                  </a:txBody>
                  <a:tcPr/>
                </a:tc>
                <a:tc>
                  <a:txBody>
                    <a:bodyPr/>
                    <a:lstStyle/>
                    <a:p>
                      <a:endParaRPr lang="es-CL"/>
                    </a:p>
                  </a:txBody>
                  <a:tcPr/>
                </a:tc>
              </a:tr>
              <a:tr h="427290">
                <a:tc>
                  <a:txBody>
                    <a:bodyPr/>
                    <a:lstStyle/>
                    <a:p>
                      <a:endParaRPr lang="es-CL"/>
                    </a:p>
                  </a:txBody>
                  <a:tcPr/>
                </a:tc>
                <a:tc>
                  <a:txBody>
                    <a:bodyPr/>
                    <a:lstStyle/>
                    <a:p>
                      <a:endParaRPr lang="es-CL"/>
                    </a:p>
                  </a:txBody>
                  <a:tcPr/>
                </a:tc>
                <a:tc>
                  <a:txBody>
                    <a:bodyPr/>
                    <a:lstStyle/>
                    <a:p>
                      <a:r>
                        <a:rPr lang="es-CL" dirty="0" smtClean="0"/>
                        <a:t>Menos: CIF variables              US$ 9</a:t>
                      </a:r>
                      <a:endParaRPr lang="es-CL" dirty="0"/>
                    </a:p>
                  </a:txBody>
                  <a:tcPr/>
                </a:tc>
                <a:tc>
                  <a:txBody>
                    <a:bodyPr/>
                    <a:lstStyle/>
                    <a:p>
                      <a:endParaRPr lang="es-CL"/>
                    </a:p>
                  </a:txBody>
                  <a:tcPr/>
                </a:tc>
              </a:tr>
              <a:tr h="427290">
                <a:tc>
                  <a:txBody>
                    <a:bodyPr/>
                    <a:lstStyle/>
                    <a:p>
                      <a:endParaRPr lang="es-CL" dirty="0"/>
                    </a:p>
                  </a:txBody>
                  <a:tcPr/>
                </a:tc>
                <a:tc>
                  <a:txBody>
                    <a:bodyPr/>
                    <a:lstStyle/>
                    <a:p>
                      <a:endParaRPr lang="es-CL" b="1" dirty="0">
                        <a:solidFill>
                          <a:srgbClr val="FF0000"/>
                        </a:solidFill>
                      </a:endParaRPr>
                    </a:p>
                  </a:txBody>
                  <a:tcPr/>
                </a:tc>
                <a:tc>
                  <a:txBody>
                    <a:bodyPr/>
                    <a:lstStyle/>
                    <a:p>
                      <a:r>
                        <a:rPr lang="es-CL" dirty="0" smtClean="0"/>
                        <a:t>Menos Costos hundidos         US$</a:t>
                      </a:r>
                      <a:r>
                        <a:rPr lang="es-CL" baseline="0" dirty="0" smtClean="0"/>
                        <a:t> 90</a:t>
                      </a:r>
                      <a:endParaRPr lang="es-CL" dirty="0"/>
                    </a:p>
                  </a:txBody>
                  <a:tcPr/>
                </a:tc>
                <a:tc>
                  <a:txBody>
                    <a:bodyPr/>
                    <a:lstStyle/>
                    <a:p>
                      <a:r>
                        <a:rPr lang="es-CL" dirty="0" smtClean="0"/>
                        <a:t> US$</a:t>
                      </a:r>
                      <a:r>
                        <a:rPr lang="es-CL" baseline="0" dirty="0" smtClean="0"/>
                        <a:t> 112</a:t>
                      </a:r>
                      <a:endParaRPr lang="es-CL" dirty="0"/>
                    </a:p>
                  </a:txBody>
                  <a:tcPr/>
                </a:tc>
              </a:tr>
              <a:tr h="427290">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a:p>
                  </a:txBody>
                  <a:tcPr/>
                </a:tc>
              </a:tr>
              <a:tr h="42729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Pérdida</a:t>
                      </a:r>
                    </a:p>
                    <a:p>
                      <a:endParaRPr lang="es-CL"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b="1" dirty="0" smtClean="0">
                          <a:solidFill>
                            <a:srgbClr val="FF0000"/>
                          </a:solidFill>
                        </a:rPr>
                        <a:t>US$ ( 75)</a:t>
                      </a:r>
                    </a:p>
                    <a:p>
                      <a:endParaRPr lang="es-CL"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Pérdida</a:t>
                      </a:r>
                    </a:p>
                    <a:p>
                      <a:endParaRPr lang="es-CL"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b="1" dirty="0" smtClean="0">
                          <a:solidFill>
                            <a:srgbClr val="FF0000"/>
                          </a:solidFill>
                        </a:rPr>
                        <a:t>US$ ( 72)</a:t>
                      </a:r>
                    </a:p>
                    <a:p>
                      <a:endParaRPr lang="es-CL" dirty="0"/>
                    </a:p>
                  </a:txBody>
                  <a:tcPr/>
                </a:tc>
              </a:tr>
            </a:tbl>
          </a:graphicData>
        </a:graphic>
      </p:graphicFrame>
    </p:spTree>
    <p:extLst>
      <p:ext uri="{BB962C8B-B14F-4D97-AF65-F5344CB8AC3E}">
        <p14:creationId xmlns:p14="http://schemas.microsoft.com/office/powerpoint/2010/main" val="164428537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p:txBody>
          <a:bodyPr>
            <a:normAutofit lnSpcReduction="10000"/>
          </a:bodyPr>
          <a:lstStyle/>
          <a:p>
            <a:r>
              <a:rPr lang="es-CL" dirty="0" smtClean="0"/>
              <a:t> </a:t>
            </a:r>
            <a:r>
              <a:rPr lang="es-CL" b="1" u="sng" dirty="0">
                <a:effectLst>
                  <a:outerShdw blurRad="38100" dist="38100" dir="2700000" algn="tl">
                    <a:srgbClr val="000000">
                      <a:alpha val="43137"/>
                    </a:srgbClr>
                  </a:outerShdw>
                </a:effectLst>
              </a:rPr>
              <a:t>3.Ejemplo para ilustra los tres modelos explicitados. </a:t>
            </a:r>
          </a:p>
          <a:p>
            <a:r>
              <a:rPr lang="es-CL" dirty="0"/>
              <a:t> </a:t>
            </a:r>
            <a:r>
              <a:rPr lang="es-CL" b="1" u="sng" dirty="0" smtClean="0">
                <a:effectLst>
                  <a:outerShdw blurRad="38100" dist="38100" dir="2700000" algn="tl">
                    <a:srgbClr val="000000">
                      <a:alpha val="43137"/>
                    </a:srgbClr>
                  </a:outerShdw>
                </a:effectLst>
              </a:rPr>
              <a:t>Solución  del problema vía formato costo total:</a:t>
            </a:r>
            <a:endParaRPr lang="es-CL" b="1" u="sng" dirty="0">
              <a:effectLst>
                <a:outerShdw blurRad="38100" dist="38100" dir="2700000" algn="tl">
                  <a:srgbClr val="000000">
                    <a:alpha val="43137"/>
                  </a:srgbClr>
                </a:outerShdw>
              </a:effectLst>
            </a:endParaRPr>
          </a:p>
          <a:p>
            <a:r>
              <a:rPr lang="es-CL" dirty="0" smtClean="0"/>
              <a:t>Obsérvese que el costo irrelevante de US$ 90 es un costo hundido y representa el costo incurrido para fabricar las mesas. En lo particular al aplicar un modelo de costo total, el costo irrelevante debe obligatoriamente aparecer en el análisis de una  y cada una de las alternativas. Si se utiliza un formato de costo total, y un costo irrelevante se omite por error en una delas alternativas, es muy probable que la gerencia tome una decisión incorrecta . Po lo tanto se debe tener mucho cuidado al utilizar este formato de costo total:</a:t>
            </a:r>
            <a:endParaRPr lang="es-CL" dirty="0"/>
          </a:p>
        </p:txBody>
      </p:sp>
    </p:spTree>
    <p:extLst>
      <p:ext uri="{BB962C8B-B14F-4D97-AF65-F5344CB8AC3E}">
        <p14:creationId xmlns:p14="http://schemas.microsoft.com/office/powerpoint/2010/main" val="319632189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a:xfrm>
            <a:off x="1451579" y="1777526"/>
            <a:ext cx="9603275" cy="3688820"/>
          </a:xfrm>
        </p:spPr>
        <p:txBody>
          <a:bodyPr>
            <a:normAutofit/>
          </a:bodyPr>
          <a:lstStyle/>
          <a:p>
            <a:r>
              <a:rPr lang="es-CL" dirty="0" smtClean="0"/>
              <a:t> </a:t>
            </a:r>
            <a:r>
              <a:rPr lang="es-CL" b="1" u="sng" dirty="0">
                <a:effectLst>
                  <a:outerShdw blurRad="38100" dist="38100" dir="2700000" algn="tl">
                    <a:srgbClr val="000000">
                      <a:alpha val="43137"/>
                    </a:srgbClr>
                  </a:outerShdw>
                </a:effectLst>
              </a:rPr>
              <a:t>3.Ejemplo para ilustra los tres modelos explicitados. </a:t>
            </a:r>
          </a:p>
          <a:p>
            <a:r>
              <a:rPr lang="es-CL" dirty="0"/>
              <a:t> </a:t>
            </a:r>
            <a:r>
              <a:rPr lang="es-CL" dirty="0" smtClean="0"/>
              <a:t>b.-</a:t>
            </a:r>
            <a:r>
              <a:rPr lang="es-CL" b="1" u="sng" dirty="0" smtClean="0">
                <a:effectLst>
                  <a:outerShdw blurRad="38100" dist="38100" dir="2700000" algn="tl">
                    <a:srgbClr val="000000">
                      <a:alpha val="43137"/>
                    </a:srgbClr>
                  </a:outerShdw>
                </a:effectLst>
              </a:rPr>
              <a:t>Solución  del problema vía formato de Costo diferencial:</a:t>
            </a:r>
            <a:endParaRPr lang="es-CL" b="1" u="sng" dirty="0">
              <a:effectLst>
                <a:outerShdw blurRad="38100" dist="38100" dir="2700000" algn="tl">
                  <a:srgbClr val="000000">
                    <a:alpha val="43137"/>
                  </a:srgbClr>
                </a:outerShdw>
              </a:effectLst>
            </a:endParaRPr>
          </a:p>
        </p:txBody>
      </p:sp>
      <p:graphicFrame>
        <p:nvGraphicFramePr>
          <p:cNvPr id="4" name="3 Tabla"/>
          <p:cNvGraphicFramePr>
            <a:graphicFrameLocks noGrp="1"/>
          </p:cNvGraphicFramePr>
          <p:nvPr>
            <p:extLst>
              <p:ext uri="{D42A27DB-BD31-4B8C-83A1-F6EECF244321}">
                <p14:modId xmlns:p14="http://schemas.microsoft.com/office/powerpoint/2010/main" val="2718968900"/>
              </p:ext>
            </p:extLst>
          </p:nvPr>
        </p:nvGraphicFramePr>
        <p:xfrm>
          <a:off x="85458" y="2777385"/>
          <a:ext cx="11920433" cy="4056690"/>
        </p:xfrm>
        <a:graphic>
          <a:graphicData uri="http://schemas.openxmlformats.org/drawingml/2006/table">
            <a:tbl>
              <a:tblPr firstRow="1" bandRow="1">
                <a:tableStyleId>{5C22544A-7EE6-4342-B048-85BDC9FD1C3A}</a:tableStyleId>
              </a:tblPr>
              <a:tblGrid>
                <a:gridCol w="3597779"/>
                <a:gridCol w="2409914"/>
                <a:gridCol w="3751604"/>
                <a:gridCol w="2161136"/>
              </a:tblGrid>
              <a:tr h="427290">
                <a:tc>
                  <a:txBody>
                    <a:bodyPr/>
                    <a:lstStyle/>
                    <a:p>
                      <a:r>
                        <a:rPr lang="es-CL" dirty="0" smtClean="0"/>
                        <a:t>Alternativa de desechar</a:t>
                      </a:r>
                      <a:endParaRPr lang="es-CL" dirty="0"/>
                    </a:p>
                  </a:txBody>
                  <a:tcPr/>
                </a:tc>
                <a:tc>
                  <a:txBody>
                    <a:bodyPr/>
                    <a:lstStyle/>
                    <a:p>
                      <a:endParaRPr lang="es-CL"/>
                    </a:p>
                  </a:txBody>
                  <a:tcPr/>
                </a:tc>
                <a:tc>
                  <a:txBody>
                    <a:bodyPr/>
                    <a:lstStyle/>
                    <a:p>
                      <a:r>
                        <a:rPr lang="es-CL" dirty="0" smtClean="0"/>
                        <a:t>Alternativa remodelar</a:t>
                      </a:r>
                      <a:endParaRPr lang="es-CL" dirty="0"/>
                    </a:p>
                  </a:txBody>
                  <a:tcPr/>
                </a:tc>
                <a:tc>
                  <a:txBody>
                    <a:bodyPr/>
                    <a:lstStyle/>
                    <a:p>
                      <a:endParaRPr lang="es-CL"/>
                    </a:p>
                  </a:txBody>
                  <a:tcPr/>
                </a:tc>
              </a:tr>
              <a:tr h="427290">
                <a:tc>
                  <a:txBody>
                    <a:bodyPr/>
                    <a:lstStyle/>
                    <a:p>
                      <a:r>
                        <a:rPr lang="es-CL" dirty="0" smtClean="0"/>
                        <a:t>Precio</a:t>
                      </a:r>
                      <a:r>
                        <a:rPr lang="es-CL" baseline="0" dirty="0" smtClean="0"/>
                        <a:t> de Venta</a:t>
                      </a:r>
                      <a:endParaRPr lang="es-CL" dirty="0"/>
                    </a:p>
                  </a:txBody>
                  <a:tcPr/>
                </a:tc>
                <a:tc>
                  <a:txBody>
                    <a:bodyPr/>
                    <a:lstStyle/>
                    <a:p>
                      <a:r>
                        <a:rPr lang="es-CL" dirty="0" smtClean="0"/>
                        <a:t>US$   20</a:t>
                      </a:r>
                      <a:endParaRPr lang="es-CL"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Precio</a:t>
                      </a:r>
                      <a:r>
                        <a:rPr lang="es-CL" baseline="0" dirty="0" smtClean="0"/>
                        <a:t> de Venta</a:t>
                      </a:r>
                      <a:endParaRPr lang="es-CL" dirty="0" smtClean="0"/>
                    </a:p>
                    <a:p>
                      <a:endParaRPr lang="es-CL" dirty="0"/>
                    </a:p>
                  </a:txBody>
                  <a:tcPr/>
                </a:tc>
                <a:tc>
                  <a:txBody>
                    <a:bodyPr/>
                    <a:lstStyle/>
                    <a:p>
                      <a:r>
                        <a:rPr lang="es-CL" dirty="0" smtClean="0"/>
                        <a:t>US$ 40</a:t>
                      </a:r>
                      <a:endParaRPr lang="es-CL" dirty="0"/>
                    </a:p>
                  </a:txBody>
                  <a:tcPr/>
                </a:tc>
              </a:tr>
              <a:tr h="427290">
                <a:tc>
                  <a:txBody>
                    <a:bodyPr/>
                    <a:lstStyle/>
                    <a:p>
                      <a:r>
                        <a:rPr lang="es-CL" dirty="0" smtClean="0"/>
                        <a:t>Menos: Costo colocación US$ 5</a:t>
                      </a:r>
                      <a:endParaRPr lang="es-CL"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US$ 5</a:t>
                      </a:r>
                    </a:p>
                    <a:p>
                      <a:endParaRPr lang="es-CL" dirty="0"/>
                    </a:p>
                  </a:txBody>
                  <a:tcPr/>
                </a:tc>
                <a:tc>
                  <a:txBody>
                    <a:bodyPr/>
                    <a:lstStyle/>
                    <a:p>
                      <a:r>
                        <a:rPr lang="es-CL" dirty="0" smtClean="0"/>
                        <a:t>Menos: Materiales</a:t>
                      </a:r>
                      <a:r>
                        <a:rPr lang="es-CL" baseline="0" dirty="0" smtClean="0"/>
                        <a:t> directos    US$ 6</a:t>
                      </a:r>
                      <a:endParaRPr lang="es-CL" dirty="0"/>
                    </a:p>
                  </a:txBody>
                  <a:tcPr/>
                </a:tc>
                <a:tc>
                  <a:txBody>
                    <a:bodyPr/>
                    <a:lstStyle/>
                    <a:p>
                      <a:endParaRPr lang="es-CL"/>
                    </a:p>
                  </a:txBody>
                  <a:tcPr/>
                </a:tc>
              </a:tr>
              <a:tr h="427290">
                <a:tc>
                  <a:txBody>
                    <a:bodyPr/>
                    <a:lstStyle/>
                    <a:p>
                      <a:endParaRPr lang="es-CL" dirty="0"/>
                    </a:p>
                  </a:txBody>
                  <a:tcPr/>
                </a:tc>
                <a:tc>
                  <a:txBody>
                    <a:bodyPr/>
                    <a:lstStyle/>
                    <a:p>
                      <a:endParaRPr lang="es-CL" dirty="0"/>
                    </a:p>
                  </a:txBody>
                  <a:tcPr/>
                </a:tc>
                <a:tc>
                  <a:txBody>
                    <a:bodyPr/>
                    <a:lstStyle/>
                    <a:p>
                      <a:r>
                        <a:rPr lang="es-CL" dirty="0" smtClean="0"/>
                        <a:t>Menos: Mano de obra directa US$ 7</a:t>
                      </a:r>
                      <a:endParaRPr lang="es-CL" dirty="0"/>
                    </a:p>
                  </a:txBody>
                  <a:tcPr/>
                </a:tc>
                <a:tc>
                  <a:txBody>
                    <a:bodyPr/>
                    <a:lstStyle/>
                    <a:p>
                      <a:endParaRPr lang="es-CL"/>
                    </a:p>
                  </a:txBody>
                  <a:tcPr/>
                </a:tc>
              </a:tr>
              <a:tr h="427290">
                <a:tc>
                  <a:txBody>
                    <a:bodyPr/>
                    <a:lstStyle/>
                    <a:p>
                      <a:endParaRPr lang="es-CL"/>
                    </a:p>
                  </a:txBody>
                  <a:tcPr/>
                </a:tc>
                <a:tc>
                  <a:txBody>
                    <a:bodyPr/>
                    <a:lstStyle/>
                    <a:p>
                      <a:endParaRPr lang="es-CL"/>
                    </a:p>
                  </a:txBody>
                  <a:tcPr/>
                </a:tc>
                <a:tc>
                  <a:txBody>
                    <a:bodyPr/>
                    <a:lstStyle/>
                    <a:p>
                      <a:r>
                        <a:rPr lang="es-CL" dirty="0" smtClean="0"/>
                        <a:t>Menos: CIF variables              US$ 9</a:t>
                      </a:r>
                      <a:endParaRPr lang="es-CL" dirty="0"/>
                    </a:p>
                  </a:txBody>
                  <a:tcPr/>
                </a:tc>
                <a:tc>
                  <a:txBody>
                    <a:bodyPr/>
                    <a:lstStyle/>
                    <a:p>
                      <a:r>
                        <a:rPr lang="es-CL" dirty="0" smtClean="0"/>
                        <a:t>US$ 22</a:t>
                      </a:r>
                      <a:endParaRPr lang="es-CL" dirty="0"/>
                    </a:p>
                  </a:txBody>
                  <a:tcPr/>
                </a:tc>
              </a:tr>
              <a:tr h="427290">
                <a:tc>
                  <a:txBody>
                    <a:bodyPr/>
                    <a:lstStyle/>
                    <a:p>
                      <a:endParaRPr lang="es-CL" dirty="0"/>
                    </a:p>
                  </a:txBody>
                  <a:tcPr/>
                </a:tc>
                <a:tc>
                  <a:txBody>
                    <a:bodyPr/>
                    <a:lstStyle/>
                    <a:p>
                      <a:endParaRPr lang="es-CL" b="1" dirty="0">
                        <a:solidFill>
                          <a:srgbClr val="FF0000"/>
                        </a:solidFill>
                      </a:endParaRPr>
                    </a:p>
                  </a:txBody>
                  <a:tcPr/>
                </a:tc>
                <a:tc>
                  <a:txBody>
                    <a:bodyPr/>
                    <a:lstStyle/>
                    <a:p>
                      <a:endParaRPr lang="es-CL" dirty="0"/>
                    </a:p>
                  </a:txBody>
                  <a:tcPr/>
                </a:tc>
                <a:tc>
                  <a:txBody>
                    <a:bodyPr/>
                    <a:lstStyle/>
                    <a:p>
                      <a:r>
                        <a:rPr lang="es-CL" dirty="0" smtClean="0"/>
                        <a:t> </a:t>
                      </a:r>
                      <a:endParaRPr lang="es-CL" dirty="0"/>
                    </a:p>
                  </a:txBody>
                  <a:tcPr/>
                </a:tc>
              </a:tr>
              <a:tr h="427290">
                <a:tc>
                  <a:txBody>
                    <a:bodyPr/>
                    <a:lstStyle/>
                    <a:p>
                      <a:endParaRPr lang="es-CL"/>
                    </a:p>
                  </a:txBody>
                  <a:tcPr/>
                </a:tc>
                <a:tc>
                  <a:txBody>
                    <a:bodyPr/>
                    <a:lstStyle/>
                    <a:p>
                      <a:endParaRPr lang="es-CL" dirty="0"/>
                    </a:p>
                  </a:txBody>
                  <a:tcPr/>
                </a:tc>
                <a:tc>
                  <a:txBody>
                    <a:bodyPr/>
                    <a:lstStyle/>
                    <a:p>
                      <a:endParaRPr lang="es-CL"/>
                    </a:p>
                  </a:txBody>
                  <a:tcPr/>
                </a:tc>
                <a:tc>
                  <a:txBody>
                    <a:bodyPr/>
                    <a:lstStyle/>
                    <a:p>
                      <a:endParaRPr lang="es-CL"/>
                    </a:p>
                  </a:txBody>
                  <a:tcPr/>
                </a:tc>
              </a:tr>
              <a:tr h="42729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Utilidad</a:t>
                      </a:r>
                    </a:p>
                    <a:p>
                      <a:endParaRPr lang="es-CL"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b="1" dirty="0" smtClean="0">
                          <a:solidFill>
                            <a:srgbClr val="FF0000"/>
                          </a:solidFill>
                        </a:rPr>
                        <a:t>US$ 15</a:t>
                      </a:r>
                    </a:p>
                    <a:p>
                      <a:endParaRPr lang="es-CL"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Utilidad</a:t>
                      </a:r>
                    </a:p>
                    <a:p>
                      <a:endParaRPr lang="es-CL"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b="1" dirty="0" smtClean="0">
                          <a:solidFill>
                            <a:srgbClr val="FF0000"/>
                          </a:solidFill>
                        </a:rPr>
                        <a:t>US$ ( 18)</a:t>
                      </a:r>
                    </a:p>
                    <a:p>
                      <a:endParaRPr lang="es-CL" dirty="0"/>
                    </a:p>
                  </a:txBody>
                  <a:tcPr/>
                </a:tc>
              </a:tr>
            </a:tbl>
          </a:graphicData>
        </a:graphic>
      </p:graphicFrame>
    </p:spTree>
    <p:extLst>
      <p:ext uri="{BB962C8B-B14F-4D97-AF65-F5344CB8AC3E}">
        <p14:creationId xmlns:p14="http://schemas.microsoft.com/office/powerpoint/2010/main" val="261271623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p:txBody>
          <a:bodyPr>
            <a:normAutofit lnSpcReduction="10000"/>
          </a:bodyPr>
          <a:lstStyle/>
          <a:p>
            <a:r>
              <a:rPr lang="es-CL" dirty="0" smtClean="0"/>
              <a:t> </a:t>
            </a:r>
            <a:r>
              <a:rPr lang="es-CL" b="1" u="sng" dirty="0">
                <a:effectLst>
                  <a:outerShdw blurRad="38100" dist="38100" dir="2700000" algn="tl">
                    <a:srgbClr val="000000">
                      <a:alpha val="43137"/>
                    </a:srgbClr>
                  </a:outerShdw>
                </a:effectLst>
              </a:rPr>
              <a:t>3.Ejemplo para ilustra los tres modelos explicitados. </a:t>
            </a:r>
          </a:p>
          <a:p>
            <a:r>
              <a:rPr lang="es-CL" dirty="0" smtClean="0"/>
              <a:t>B.- </a:t>
            </a:r>
            <a:r>
              <a:rPr lang="es-CL" b="1" u="sng" dirty="0" smtClean="0">
                <a:effectLst>
                  <a:outerShdw blurRad="38100" dist="38100" dir="2700000" algn="tl">
                    <a:srgbClr val="000000">
                      <a:alpha val="43137"/>
                    </a:srgbClr>
                  </a:outerShdw>
                </a:effectLst>
              </a:rPr>
              <a:t>Solución  del problema vía formato costo diferencial:</a:t>
            </a:r>
            <a:endParaRPr lang="es-CL" b="1" u="sng" dirty="0">
              <a:effectLst>
                <a:outerShdw blurRad="38100" dist="38100" dir="2700000" algn="tl">
                  <a:srgbClr val="000000">
                    <a:alpha val="43137"/>
                  </a:srgbClr>
                </a:outerShdw>
              </a:effectLst>
            </a:endParaRPr>
          </a:p>
          <a:p>
            <a:r>
              <a:rPr lang="es-CL" dirty="0" smtClean="0"/>
              <a:t>Adviértase que en un modelo de costo diferencial, el costo hundido de US$ 90 no figura en el análisis de ninguna de las alternativas . Hasta cierto punto, este modelo es superior aun formato de costo total. En el primer formato de costo total, hubo una pérdida de US$75 asociada con la alternativa de desechar y una pérdida de US$ 72 asociada con el hecho de remodelar . Si la gerencia no comprende plenamente que los US$90 de costo hundido que aparecen en ambos análisis representan un costo irrelevante, puede optar por rechazar ambas alternativas.</a:t>
            </a:r>
            <a:endParaRPr lang="es-CL" dirty="0"/>
          </a:p>
        </p:txBody>
      </p:sp>
    </p:spTree>
    <p:extLst>
      <p:ext uri="{BB962C8B-B14F-4D97-AF65-F5344CB8AC3E}">
        <p14:creationId xmlns:p14="http://schemas.microsoft.com/office/powerpoint/2010/main" val="422287992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p:txBody>
          <a:bodyPr>
            <a:normAutofit/>
          </a:bodyPr>
          <a:lstStyle/>
          <a:p>
            <a:r>
              <a:rPr lang="es-CL" dirty="0" smtClean="0"/>
              <a:t> </a:t>
            </a:r>
            <a:r>
              <a:rPr lang="es-CL" b="1" u="sng" dirty="0">
                <a:effectLst>
                  <a:outerShdw blurRad="38100" dist="38100" dir="2700000" algn="tl">
                    <a:srgbClr val="000000">
                      <a:alpha val="43137"/>
                    </a:srgbClr>
                  </a:outerShdw>
                </a:effectLst>
              </a:rPr>
              <a:t>3.Ejemplo para ilustra los tres modelos explicitados. </a:t>
            </a:r>
          </a:p>
          <a:p>
            <a:r>
              <a:rPr lang="es-CL" dirty="0" smtClean="0"/>
              <a:t>B.- </a:t>
            </a:r>
            <a:r>
              <a:rPr lang="es-CL" b="1" u="sng" dirty="0" smtClean="0">
                <a:effectLst>
                  <a:outerShdw blurRad="38100" dist="38100" dir="2700000" algn="tl">
                    <a:srgbClr val="000000">
                      <a:alpha val="43137"/>
                    </a:srgbClr>
                  </a:outerShdw>
                </a:effectLst>
              </a:rPr>
              <a:t>Solución  del problema vía formato costo diferencial:</a:t>
            </a:r>
            <a:endParaRPr lang="es-CL" b="1" u="sng" dirty="0">
              <a:effectLst>
                <a:outerShdw blurRad="38100" dist="38100" dir="2700000" algn="tl">
                  <a:srgbClr val="000000">
                    <a:alpha val="43137"/>
                  </a:srgbClr>
                </a:outerShdw>
              </a:effectLst>
            </a:endParaRPr>
          </a:p>
          <a:p>
            <a:r>
              <a:rPr lang="es-CL" dirty="0" smtClean="0"/>
              <a:t>La decisión anterior, sin embargo, no estará de acuerdo con los mejores intereses de la compañía. Si son rechazadas ambas alternativas la empresa perdería US$2700( US$90 * 30.000 unidades).Al aceptar la alternativa de desechar, como se indica en el modelo de costo diferencial, la compañía puede amortiguar su pérdida en US$ 450,000( US$ 15 por unidad * 30.000 unidades).</a:t>
            </a:r>
            <a:endParaRPr lang="es-CL" dirty="0"/>
          </a:p>
        </p:txBody>
      </p:sp>
    </p:spTree>
    <p:extLst>
      <p:ext uri="{BB962C8B-B14F-4D97-AF65-F5344CB8AC3E}">
        <p14:creationId xmlns:p14="http://schemas.microsoft.com/office/powerpoint/2010/main" val="30341162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p:txBody>
          <a:bodyPr>
            <a:normAutofit/>
          </a:bodyPr>
          <a:lstStyle/>
          <a:p>
            <a:r>
              <a:rPr lang="es-CL" dirty="0" smtClean="0"/>
              <a:t> </a:t>
            </a:r>
            <a:r>
              <a:rPr lang="es-CL" b="1" u="sng" dirty="0">
                <a:effectLst>
                  <a:outerShdw blurRad="38100" dist="38100" dir="2700000" algn="tl">
                    <a:srgbClr val="000000">
                      <a:alpha val="43137"/>
                    </a:srgbClr>
                  </a:outerShdw>
                </a:effectLst>
              </a:rPr>
              <a:t>3.Ejemplo para ilustra los tres modelos explicitados. </a:t>
            </a:r>
          </a:p>
          <a:p>
            <a:r>
              <a:rPr lang="es-CL" dirty="0" smtClean="0"/>
              <a:t>B.- </a:t>
            </a:r>
            <a:r>
              <a:rPr lang="es-CL" b="1" u="sng" dirty="0" smtClean="0">
                <a:effectLst>
                  <a:outerShdw blurRad="38100" dist="38100" dir="2700000" algn="tl">
                    <a:srgbClr val="000000">
                      <a:alpha val="43137"/>
                    </a:srgbClr>
                  </a:outerShdw>
                </a:effectLst>
              </a:rPr>
              <a:t>Solución  del problema vía formato costo diferencial:</a:t>
            </a:r>
          </a:p>
          <a:p>
            <a:r>
              <a:rPr lang="es-CL" dirty="0" smtClean="0">
                <a:effectLst>
                  <a:outerShdw blurRad="38100" dist="38100" dir="2700000" algn="tl">
                    <a:srgbClr val="000000">
                      <a:alpha val="43137"/>
                    </a:srgbClr>
                  </a:outerShdw>
                </a:effectLst>
              </a:rPr>
              <a:t>O bien si se acepta la alternativa de remodelar, tal como se muestra en el modelo del costo diferencial, la compañía también puede amortiguar su pérdida en US$540.000( US$ 18 * 30.000).</a:t>
            </a:r>
          </a:p>
          <a:p>
            <a:r>
              <a:rPr lang="es-CL" dirty="0" smtClean="0">
                <a:effectLst>
                  <a:outerShdw blurRad="38100" dist="38100" dir="2700000" algn="tl">
                    <a:srgbClr val="000000">
                      <a:alpha val="43137"/>
                    </a:srgbClr>
                  </a:outerShdw>
                </a:effectLst>
              </a:rPr>
              <a:t>Por lo tanto se concluye un formato de costo diferencial, si la gerencia en lo particular se siente incómoda con un modelo de costo total o si probablemente no entiende la información incluida allí.</a:t>
            </a:r>
            <a:endParaRPr lang="es-CL"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8370109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a:xfrm>
            <a:off x="1451579" y="1777526"/>
            <a:ext cx="9603275" cy="3688820"/>
          </a:xfrm>
        </p:spPr>
        <p:txBody>
          <a:bodyPr>
            <a:normAutofit/>
          </a:bodyPr>
          <a:lstStyle/>
          <a:p>
            <a:r>
              <a:rPr lang="es-CL" dirty="0" smtClean="0"/>
              <a:t>c.-</a:t>
            </a:r>
            <a:r>
              <a:rPr lang="es-CL" b="1" u="sng" dirty="0" smtClean="0">
                <a:effectLst>
                  <a:outerShdw blurRad="38100" dist="38100" dir="2700000" algn="tl">
                    <a:srgbClr val="000000">
                      <a:alpha val="43137"/>
                    </a:srgbClr>
                  </a:outerShdw>
                </a:effectLst>
              </a:rPr>
              <a:t>Solución  del problema vía formato de Costo  de oportunidad:</a:t>
            </a:r>
            <a:endParaRPr lang="es-CL" b="1" u="sng" dirty="0">
              <a:effectLst>
                <a:outerShdw blurRad="38100" dist="38100" dir="2700000" algn="tl">
                  <a:srgbClr val="000000">
                    <a:alpha val="43137"/>
                  </a:srgbClr>
                </a:outerShdw>
              </a:effectLst>
            </a:endParaRPr>
          </a:p>
        </p:txBody>
      </p:sp>
      <p:graphicFrame>
        <p:nvGraphicFramePr>
          <p:cNvPr id="4" name="3 Tabla"/>
          <p:cNvGraphicFramePr>
            <a:graphicFrameLocks noGrp="1"/>
          </p:cNvGraphicFramePr>
          <p:nvPr>
            <p:extLst>
              <p:ext uri="{D42A27DB-BD31-4B8C-83A1-F6EECF244321}">
                <p14:modId xmlns:p14="http://schemas.microsoft.com/office/powerpoint/2010/main" val="1202891267"/>
              </p:ext>
            </p:extLst>
          </p:nvPr>
        </p:nvGraphicFramePr>
        <p:xfrm>
          <a:off x="85458" y="2462897"/>
          <a:ext cx="11920433" cy="5030910"/>
        </p:xfrm>
        <a:graphic>
          <a:graphicData uri="http://schemas.openxmlformats.org/drawingml/2006/table">
            <a:tbl>
              <a:tblPr firstRow="1" bandRow="1">
                <a:tableStyleId>{5C22544A-7EE6-4342-B048-85BDC9FD1C3A}</a:tableStyleId>
              </a:tblPr>
              <a:tblGrid>
                <a:gridCol w="3597779"/>
                <a:gridCol w="2444098"/>
                <a:gridCol w="3717420"/>
                <a:gridCol w="2161136"/>
              </a:tblGrid>
              <a:tr h="427290">
                <a:tc>
                  <a:txBody>
                    <a:bodyPr/>
                    <a:lstStyle/>
                    <a:p>
                      <a:r>
                        <a:rPr lang="es-CL" dirty="0" smtClean="0"/>
                        <a:t>Alternativa de desechar</a:t>
                      </a:r>
                      <a:endParaRPr lang="es-CL" dirty="0"/>
                    </a:p>
                  </a:txBody>
                  <a:tcPr/>
                </a:tc>
                <a:tc>
                  <a:txBody>
                    <a:bodyPr/>
                    <a:lstStyle/>
                    <a:p>
                      <a:endParaRPr lang="es-CL"/>
                    </a:p>
                  </a:txBody>
                  <a:tcPr/>
                </a:tc>
                <a:tc>
                  <a:txBody>
                    <a:bodyPr/>
                    <a:lstStyle/>
                    <a:p>
                      <a:r>
                        <a:rPr lang="es-CL" dirty="0" smtClean="0"/>
                        <a:t>Alternativa remodelar</a:t>
                      </a:r>
                      <a:endParaRPr lang="es-CL" dirty="0"/>
                    </a:p>
                  </a:txBody>
                  <a:tcPr/>
                </a:tc>
                <a:tc>
                  <a:txBody>
                    <a:bodyPr/>
                    <a:lstStyle/>
                    <a:p>
                      <a:endParaRPr lang="es-CL"/>
                    </a:p>
                  </a:txBody>
                  <a:tcPr/>
                </a:tc>
              </a:tr>
              <a:tr h="427290">
                <a:tc>
                  <a:txBody>
                    <a:bodyPr/>
                    <a:lstStyle/>
                    <a:p>
                      <a:r>
                        <a:rPr lang="es-CL" dirty="0" smtClean="0"/>
                        <a:t>Precio</a:t>
                      </a:r>
                      <a:r>
                        <a:rPr lang="es-CL" baseline="0" dirty="0" smtClean="0"/>
                        <a:t> de Venta</a:t>
                      </a:r>
                      <a:endParaRPr lang="es-CL" dirty="0"/>
                    </a:p>
                  </a:txBody>
                  <a:tcPr/>
                </a:tc>
                <a:tc>
                  <a:txBody>
                    <a:bodyPr/>
                    <a:lstStyle/>
                    <a:p>
                      <a:r>
                        <a:rPr lang="es-CL" dirty="0" smtClean="0"/>
                        <a:t>US$   20</a:t>
                      </a:r>
                      <a:endParaRPr lang="es-CL"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Precio</a:t>
                      </a:r>
                      <a:r>
                        <a:rPr lang="es-CL" baseline="0" dirty="0" smtClean="0"/>
                        <a:t> de Venta</a:t>
                      </a:r>
                      <a:endParaRPr lang="es-CL" dirty="0" smtClean="0"/>
                    </a:p>
                    <a:p>
                      <a:endParaRPr lang="es-CL" dirty="0"/>
                    </a:p>
                  </a:txBody>
                  <a:tcPr/>
                </a:tc>
                <a:tc>
                  <a:txBody>
                    <a:bodyPr/>
                    <a:lstStyle/>
                    <a:p>
                      <a:r>
                        <a:rPr lang="es-CL" dirty="0" smtClean="0"/>
                        <a:t>US$ 40</a:t>
                      </a:r>
                      <a:endParaRPr lang="es-CL" dirty="0"/>
                    </a:p>
                  </a:txBody>
                  <a:tcPr/>
                </a:tc>
              </a:tr>
              <a:tr h="658879">
                <a:tc>
                  <a:txBody>
                    <a:bodyPr/>
                    <a:lstStyle/>
                    <a:p>
                      <a:r>
                        <a:rPr lang="es-CL" dirty="0" smtClean="0"/>
                        <a:t>Menos: Costo colocación US$ 5</a:t>
                      </a:r>
                    </a:p>
                    <a:p>
                      <a:r>
                        <a:rPr lang="es-CL" dirty="0" smtClean="0"/>
                        <a:t>Menos costo oportunidad US$ 18</a:t>
                      </a:r>
                      <a:endParaRPr lang="es-CL"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s-CL"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US$ </a:t>
                      </a:r>
                      <a:r>
                        <a:rPr lang="es-CL" baseline="0" dirty="0" smtClean="0"/>
                        <a:t>  23</a:t>
                      </a:r>
                      <a:endParaRPr lang="es-CL" dirty="0" smtClean="0"/>
                    </a:p>
                    <a:p>
                      <a:endParaRPr lang="es-CL" dirty="0"/>
                    </a:p>
                  </a:txBody>
                  <a:tcPr/>
                </a:tc>
                <a:tc>
                  <a:txBody>
                    <a:bodyPr/>
                    <a:lstStyle/>
                    <a:p>
                      <a:r>
                        <a:rPr lang="es-CL" dirty="0" smtClean="0"/>
                        <a:t>Menos: Materiales</a:t>
                      </a:r>
                      <a:r>
                        <a:rPr lang="es-CL" baseline="0" dirty="0" smtClean="0"/>
                        <a:t> directos    US$ 6</a:t>
                      </a:r>
                      <a:endParaRPr lang="es-CL" dirty="0"/>
                    </a:p>
                  </a:txBody>
                  <a:tcPr/>
                </a:tc>
                <a:tc>
                  <a:txBody>
                    <a:bodyPr/>
                    <a:lstStyle/>
                    <a:p>
                      <a:endParaRPr lang="es-CL"/>
                    </a:p>
                  </a:txBody>
                  <a:tcPr/>
                </a:tc>
              </a:tr>
              <a:tr h="427290">
                <a:tc>
                  <a:txBody>
                    <a:bodyPr/>
                    <a:lstStyle/>
                    <a:p>
                      <a:r>
                        <a:rPr lang="es-CL" b="1" dirty="0" smtClean="0">
                          <a:solidFill>
                            <a:srgbClr val="FF0000"/>
                          </a:solidFill>
                        </a:rPr>
                        <a:t>Desventaja desechar</a:t>
                      </a:r>
                      <a:endParaRPr lang="es-CL" b="1" dirty="0">
                        <a:solidFill>
                          <a:srgbClr val="FF0000"/>
                        </a:solidFill>
                      </a:endParaRPr>
                    </a:p>
                  </a:txBody>
                  <a:tcPr/>
                </a:tc>
                <a:tc>
                  <a:txBody>
                    <a:bodyPr/>
                    <a:lstStyle/>
                    <a:p>
                      <a:r>
                        <a:rPr lang="es-CL" b="1" dirty="0" smtClean="0">
                          <a:solidFill>
                            <a:srgbClr val="FF0000"/>
                          </a:solidFill>
                        </a:rPr>
                        <a:t>US$ (3)</a:t>
                      </a:r>
                      <a:endParaRPr lang="es-CL" b="1" dirty="0">
                        <a:solidFill>
                          <a:srgbClr val="FF0000"/>
                        </a:solidFill>
                      </a:endParaRPr>
                    </a:p>
                  </a:txBody>
                  <a:tcPr/>
                </a:tc>
                <a:tc>
                  <a:txBody>
                    <a:bodyPr/>
                    <a:lstStyle/>
                    <a:p>
                      <a:r>
                        <a:rPr lang="es-CL" dirty="0" smtClean="0"/>
                        <a:t>Menos: Mano de obra directa US$ 7</a:t>
                      </a:r>
                      <a:endParaRPr lang="es-CL" dirty="0"/>
                    </a:p>
                  </a:txBody>
                  <a:tcPr/>
                </a:tc>
                <a:tc>
                  <a:txBody>
                    <a:bodyPr/>
                    <a:lstStyle/>
                    <a:p>
                      <a:endParaRPr lang="es-CL"/>
                    </a:p>
                  </a:txBody>
                  <a:tcPr/>
                </a:tc>
              </a:tr>
              <a:tr h="427290">
                <a:tc>
                  <a:txBody>
                    <a:bodyPr/>
                    <a:lstStyle/>
                    <a:p>
                      <a:r>
                        <a:rPr lang="es-CL" dirty="0" smtClean="0"/>
                        <a:t>Cálculo de costo oportunidad remodelar</a:t>
                      </a:r>
                      <a:endParaRPr lang="es-CL" dirty="0"/>
                    </a:p>
                  </a:txBody>
                  <a:tcPr>
                    <a:solidFill>
                      <a:srgbClr val="92D050"/>
                    </a:solidFill>
                  </a:tcPr>
                </a:tc>
                <a:tc>
                  <a:txBody>
                    <a:bodyPr/>
                    <a:lstStyle/>
                    <a:p>
                      <a:r>
                        <a:rPr lang="es-CL" dirty="0" smtClean="0"/>
                        <a:t>Cálculo</a:t>
                      </a:r>
                      <a:r>
                        <a:rPr lang="es-CL" baseline="0" dirty="0" smtClean="0"/>
                        <a:t> costo oportunidad desechar</a:t>
                      </a:r>
                      <a:endParaRPr lang="es-CL" dirty="0"/>
                    </a:p>
                  </a:txBody>
                  <a:tcPr>
                    <a:solidFill>
                      <a:srgbClr val="92D050"/>
                    </a:solidFill>
                  </a:tcPr>
                </a:tc>
                <a:tc>
                  <a:txBody>
                    <a:bodyPr/>
                    <a:lstStyle/>
                    <a:p>
                      <a:r>
                        <a:rPr lang="es-CL" dirty="0" smtClean="0"/>
                        <a:t>Menos: CIF variables              US$ 9</a:t>
                      </a:r>
                      <a:endParaRPr lang="es-CL" dirty="0"/>
                    </a:p>
                  </a:txBody>
                  <a:tcPr/>
                </a:tc>
                <a:tc>
                  <a:txBody>
                    <a:bodyPr/>
                    <a:lstStyle/>
                    <a:p>
                      <a:endParaRPr lang="es-CL" dirty="0"/>
                    </a:p>
                  </a:txBody>
                  <a:tcPr/>
                </a:tc>
              </a:tr>
              <a:tr h="427290">
                <a:tc>
                  <a:txBody>
                    <a:bodyPr/>
                    <a:lstStyle/>
                    <a:p>
                      <a:r>
                        <a:rPr lang="es-CL" dirty="0" smtClean="0"/>
                        <a:t>Ingreso relevante          US$ 40</a:t>
                      </a:r>
                      <a:endParaRPr lang="es-CL" dirty="0"/>
                    </a:p>
                  </a:txBody>
                  <a:tcPr>
                    <a:solidFill>
                      <a:srgbClr val="92D050"/>
                    </a:solidFill>
                  </a:tcPr>
                </a:tc>
                <a:tc>
                  <a:txBody>
                    <a:bodyPr/>
                    <a:lstStyle/>
                    <a:p>
                      <a:r>
                        <a:rPr lang="es-CL" b="0" dirty="0" smtClean="0">
                          <a:solidFill>
                            <a:schemeClr val="tx1"/>
                          </a:solidFill>
                        </a:rPr>
                        <a:t>I. relevante US$ 20</a:t>
                      </a:r>
                      <a:endParaRPr lang="es-CL" b="0" dirty="0">
                        <a:solidFill>
                          <a:schemeClr val="tx1"/>
                        </a:solidFill>
                      </a:endParaRPr>
                    </a:p>
                  </a:txBody>
                  <a:tcPr>
                    <a:solidFill>
                      <a:srgbClr val="92D050"/>
                    </a:solidFill>
                  </a:tcPr>
                </a:tc>
                <a:tc>
                  <a:txBody>
                    <a:bodyPr/>
                    <a:lstStyle/>
                    <a:p>
                      <a:r>
                        <a:rPr lang="es-CL" dirty="0" smtClean="0"/>
                        <a:t>Menos costo oportunidad       US$15</a:t>
                      </a:r>
                      <a:endParaRPr lang="es-CL"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 US$ 37</a:t>
                      </a:r>
                    </a:p>
                    <a:p>
                      <a:endParaRPr lang="es-CL" dirty="0"/>
                    </a:p>
                  </a:txBody>
                  <a:tcPr/>
                </a:tc>
              </a:tr>
              <a:tr h="427290">
                <a:tc>
                  <a:txBody>
                    <a:bodyPr/>
                    <a:lstStyle/>
                    <a:p>
                      <a:r>
                        <a:rPr lang="es-CL" dirty="0" smtClean="0"/>
                        <a:t>Menos Costo</a:t>
                      </a:r>
                      <a:r>
                        <a:rPr lang="es-CL" baseline="0" dirty="0" smtClean="0"/>
                        <a:t> relevante US$ 22</a:t>
                      </a:r>
                      <a:endParaRPr lang="es-CL" dirty="0"/>
                    </a:p>
                  </a:txBody>
                  <a:tcPr>
                    <a:solidFill>
                      <a:srgbClr val="92D050"/>
                    </a:solidFill>
                  </a:tcPr>
                </a:tc>
                <a:tc>
                  <a:txBody>
                    <a:bodyPr/>
                    <a:lstStyle/>
                    <a:p>
                      <a:r>
                        <a:rPr lang="es-CL" dirty="0" smtClean="0"/>
                        <a:t>Menos </a:t>
                      </a:r>
                      <a:r>
                        <a:rPr lang="es-CL" dirty="0" err="1" smtClean="0"/>
                        <a:t>C.Relev</a:t>
                      </a:r>
                      <a:r>
                        <a:rPr lang="es-CL" dirty="0" smtClean="0"/>
                        <a:t>.</a:t>
                      </a:r>
                      <a:r>
                        <a:rPr lang="es-CL" baseline="0" dirty="0" smtClean="0"/>
                        <a:t> US$ 5</a:t>
                      </a:r>
                      <a:endParaRPr lang="es-CL" dirty="0"/>
                    </a:p>
                  </a:txBody>
                  <a:tcPr>
                    <a:solidFill>
                      <a:srgbClr val="92D050"/>
                    </a:solidFill>
                  </a:tcPr>
                </a:tc>
                <a:tc>
                  <a:txBody>
                    <a:bodyPr/>
                    <a:lstStyle/>
                    <a:p>
                      <a:r>
                        <a:rPr lang="es-CL" b="1" dirty="0" smtClean="0">
                          <a:solidFill>
                            <a:srgbClr val="FF0000"/>
                          </a:solidFill>
                        </a:rPr>
                        <a:t>Ventaja de remodelar</a:t>
                      </a:r>
                      <a:endParaRPr lang="es-CL" b="1" dirty="0">
                        <a:solidFill>
                          <a:srgbClr val="FF0000"/>
                        </a:solidFill>
                      </a:endParaRPr>
                    </a:p>
                  </a:txBody>
                  <a:tcPr/>
                </a:tc>
                <a:tc>
                  <a:txBody>
                    <a:bodyPr/>
                    <a:lstStyle/>
                    <a:p>
                      <a:r>
                        <a:rPr lang="es-CL" b="1" dirty="0" smtClean="0">
                          <a:solidFill>
                            <a:srgbClr val="FF0000"/>
                          </a:solidFill>
                        </a:rPr>
                        <a:t> US$   3</a:t>
                      </a:r>
                      <a:endParaRPr lang="es-CL" b="1" dirty="0">
                        <a:solidFill>
                          <a:srgbClr val="FF0000"/>
                        </a:solidFill>
                      </a:endParaRPr>
                    </a:p>
                  </a:txBody>
                  <a:tcPr/>
                </a:tc>
              </a:tr>
              <a:tr h="32559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Ingreso  relevante </a:t>
                      </a:r>
                      <a:r>
                        <a:rPr lang="es-CL" b="1" dirty="0" smtClean="0">
                          <a:solidFill>
                            <a:srgbClr val="FF0000"/>
                          </a:solidFill>
                        </a:rPr>
                        <a:t>US$ 18</a:t>
                      </a:r>
                    </a:p>
                    <a:p>
                      <a:pPr marL="0" marR="0" indent="0" algn="l" defTabSz="914400" rtl="0" eaLnBrk="1" fontAlgn="auto" latinLnBrk="0" hangingPunct="1">
                        <a:lnSpc>
                          <a:spcPct val="100000"/>
                        </a:lnSpc>
                        <a:spcBef>
                          <a:spcPts val="0"/>
                        </a:spcBef>
                        <a:spcAft>
                          <a:spcPts val="0"/>
                        </a:spcAft>
                        <a:buClrTx/>
                        <a:buSzTx/>
                        <a:buFontTx/>
                        <a:buNone/>
                        <a:tabLst/>
                        <a:defRPr/>
                      </a:pPr>
                      <a:endParaRPr lang="es-CL" dirty="0" smtClean="0"/>
                    </a:p>
                    <a:p>
                      <a:endParaRPr lang="es-CL" dirty="0"/>
                    </a:p>
                  </a:txBody>
                  <a:tcPr>
                    <a:solidFill>
                      <a:srgbClr val="92D05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I. relevante </a:t>
                      </a:r>
                      <a:r>
                        <a:rPr lang="es-CL" b="1" dirty="0" smtClean="0">
                          <a:solidFill>
                            <a:srgbClr val="FF0000"/>
                          </a:solidFill>
                        </a:rPr>
                        <a:t>US$ 15</a:t>
                      </a:r>
                    </a:p>
                  </a:txBody>
                  <a:tcPr>
                    <a:solidFill>
                      <a:srgbClr val="92D05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s-CL" dirty="0"/>
                    </a:p>
                  </a:txBody>
                  <a:tcPr/>
                </a:tc>
                <a:tc>
                  <a:txBody>
                    <a:bodyPr/>
                    <a:lstStyle/>
                    <a:p>
                      <a:endParaRPr lang="es-CL" dirty="0"/>
                    </a:p>
                  </a:txBody>
                  <a:tcPr/>
                </a:tc>
              </a:tr>
            </a:tbl>
          </a:graphicData>
        </a:graphic>
      </p:graphicFrame>
    </p:spTree>
    <p:extLst>
      <p:ext uri="{BB962C8B-B14F-4D97-AF65-F5344CB8AC3E}">
        <p14:creationId xmlns:p14="http://schemas.microsoft.com/office/powerpoint/2010/main" val="19248900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p:txBody>
          <a:bodyPr>
            <a:normAutofit/>
          </a:bodyPr>
          <a:lstStyle/>
          <a:p>
            <a:r>
              <a:rPr lang="es-CL" dirty="0" smtClean="0"/>
              <a:t> </a:t>
            </a:r>
            <a:r>
              <a:rPr lang="es-CL" b="1" u="sng" dirty="0">
                <a:effectLst>
                  <a:outerShdw blurRad="38100" dist="38100" dir="2700000" algn="tl">
                    <a:srgbClr val="000000">
                      <a:alpha val="43137"/>
                    </a:srgbClr>
                  </a:outerShdw>
                </a:effectLst>
              </a:rPr>
              <a:t>3.Ejemplo para ilustra los tres modelos explicitados. </a:t>
            </a:r>
          </a:p>
          <a:p>
            <a:r>
              <a:rPr lang="es-CL" dirty="0"/>
              <a:t>c</a:t>
            </a:r>
            <a:r>
              <a:rPr lang="es-CL" dirty="0" smtClean="0"/>
              <a:t>.- </a:t>
            </a:r>
            <a:r>
              <a:rPr lang="es-CL" b="1" u="sng" dirty="0" smtClean="0">
                <a:effectLst>
                  <a:outerShdw blurRad="38100" dist="38100" dir="2700000" algn="tl">
                    <a:srgbClr val="000000">
                      <a:alpha val="43137"/>
                    </a:srgbClr>
                  </a:outerShdw>
                </a:effectLst>
              </a:rPr>
              <a:t>Solución  del problema vía formato costo de Oportunidad:</a:t>
            </a:r>
          </a:p>
          <a:p>
            <a:r>
              <a:rPr lang="es-CL" dirty="0" smtClean="0">
                <a:effectLst>
                  <a:outerShdw blurRad="38100" dist="38100" dir="2700000" algn="tl">
                    <a:srgbClr val="000000">
                      <a:alpha val="43137"/>
                    </a:srgbClr>
                  </a:outerShdw>
                </a:effectLst>
              </a:rPr>
              <a:t>El tercer formato presenta los costos e ingresos relevantes más el costo de oportunidad para tan solo un curso de acción . De los tres modelos , un formato de costo de oportunidad es el más eficiente( especialmente cuando se dispone de varias alternativas) porque el costo de oportunidad de un proyecto está directamente en función del respectivo ingreso incremental sacrificado por sobre los otros proyectos.</a:t>
            </a:r>
            <a:endParaRPr lang="es-CL"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60133977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a:xfrm>
            <a:off x="1451579" y="1316052"/>
            <a:ext cx="9603275" cy="4150293"/>
          </a:xfrm>
        </p:spPr>
        <p:txBody>
          <a:bodyPr>
            <a:normAutofit/>
          </a:bodyPr>
          <a:lstStyle/>
          <a:p>
            <a:pPr marL="0" indent="0">
              <a:buNone/>
            </a:pPr>
            <a:r>
              <a:rPr lang="es-CL" dirty="0" smtClean="0"/>
              <a:t> </a:t>
            </a:r>
            <a:endParaRPr lang="es-CL" dirty="0"/>
          </a:p>
          <a:p>
            <a:r>
              <a:rPr lang="es-CL" b="1" u="sng" dirty="0" smtClean="0">
                <a:effectLst>
                  <a:outerShdw blurRad="38100" dist="38100" dir="2700000" algn="tl">
                    <a:srgbClr val="000000">
                      <a:alpha val="43137"/>
                    </a:srgbClr>
                  </a:outerShdw>
                </a:effectLst>
              </a:rPr>
              <a:t>4.Problemas comunes a la toma de decisiones. </a:t>
            </a:r>
            <a:endParaRPr lang="es-CL" b="1" u="sng" dirty="0">
              <a:effectLst>
                <a:outerShdw blurRad="38100" dist="38100" dir="2700000" algn="tl">
                  <a:srgbClr val="000000">
                    <a:alpha val="43137"/>
                  </a:srgbClr>
                </a:outerShdw>
              </a:effectLst>
            </a:endParaRPr>
          </a:p>
          <a:p>
            <a:r>
              <a:rPr lang="es-CL" dirty="0" smtClean="0"/>
              <a:t>1.- Aceptar una orden especial.</a:t>
            </a:r>
          </a:p>
          <a:p>
            <a:r>
              <a:rPr lang="es-CL" dirty="0" smtClean="0"/>
              <a:t>2.- Hacer o comprar.</a:t>
            </a:r>
          </a:p>
          <a:p>
            <a:r>
              <a:rPr lang="es-CL" dirty="0" smtClean="0"/>
              <a:t>3.- Eliminar una línea de producto.</a:t>
            </a:r>
          </a:p>
          <a:p>
            <a:r>
              <a:rPr lang="es-CL" dirty="0" smtClean="0"/>
              <a:t>4.- Mezclar productos o servicios, restricción única.</a:t>
            </a:r>
          </a:p>
          <a:p>
            <a:r>
              <a:rPr lang="es-CL" dirty="0" smtClean="0"/>
              <a:t>5.-Vender o procesar adicionalmente en el costeo conjunto.</a:t>
            </a:r>
          </a:p>
        </p:txBody>
      </p:sp>
    </p:spTree>
    <p:extLst>
      <p:ext uri="{BB962C8B-B14F-4D97-AF65-F5344CB8AC3E}">
        <p14:creationId xmlns:p14="http://schemas.microsoft.com/office/powerpoint/2010/main" val="28875914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a:xfrm>
            <a:off x="1451579" y="1316052"/>
            <a:ext cx="9603275" cy="4150293"/>
          </a:xfrm>
        </p:spPr>
        <p:txBody>
          <a:bodyPr>
            <a:normAutofit lnSpcReduction="10000"/>
          </a:bodyPr>
          <a:lstStyle/>
          <a:p>
            <a:pPr marL="0" indent="0">
              <a:buNone/>
            </a:pPr>
            <a:r>
              <a:rPr lang="es-CL" dirty="0" smtClean="0"/>
              <a:t> </a:t>
            </a:r>
            <a:endParaRPr lang="es-CL" dirty="0"/>
          </a:p>
          <a:p>
            <a:r>
              <a:rPr lang="es-CL" b="1" u="sng" dirty="0" smtClean="0">
                <a:effectLst>
                  <a:outerShdw blurRad="38100" dist="38100" dir="2700000" algn="tl">
                    <a:srgbClr val="000000">
                      <a:alpha val="43137"/>
                    </a:srgbClr>
                  </a:outerShdw>
                </a:effectLst>
              </a:rPr>
              <a:t>4.Problemas comunes a la toma de decisiones. </a:t>
            </a:r>
            <a:endParaRPr lang="es-CL" b="1" u="sng" dirty="0">
              <a:effectLst>
                <a:outerShdw blurRad="38100" dist="38100" dir="2700000" algn="tl">
                  <a:srgbClr val="000000">
                    <a:alpha val="43137"/>
                  </a:srgbClr>
                </a:outerShdw>
              </a:effectLst>
            </a:endParaRPr>
          </a:p>
          <a:p>
            <a:r>
              <a:rPr lang="es-CL" b="1" u="sng" dirty="0" smtClean="0"/>
              <a:t>1.-  Decisión de Aceptar una orden especial:</a:t>
            </a:r>
          </a:p>
          <a:p>
            <a:r>
              <a:rPr lang="es-CL" dirty="0" smtClean="0"/>
              <a:t>Con frecuencia los fabricantes producen artículos bajo su nombre de marca o bien el de una cadena de almacenes.</a:t>
            </a:r>
          </a:p>
          <a:p>
            <a:r>
              <a:rPr lang="es-CL" dirty="0" smtClean="0"/>
              <a:t>Los productos </a:t>
            </a:r>
            <a:r>
              <a:rPr lang="es-CL" smtClean="0"/>
              <a:t>vendidos a las </a:t>
            </a:r>
            <a:r>
              <a:rPr lang="es-CL" dirty="0" smtClean="0"/>
              <a:t>cadenas a menudo se modifican ligeramente y se venden a precios más bajos que aquellos que llevan el nombre del fabricante.</a:t>
            </a:r>
          </a:p>
          <a:p>
            <a:r>
              <a:rPr lang="es-CL" dirty="0" smtClean="0"/>
              <a:t>Además de producir y vender sobre una base regular, algunas veces una firma está en posición de aceptar una orden especial única para sus productos a un precio por debajo de lo normal.</a:t>
            </a:r>
          </a:p>
        </p:txBody>
      </p:sp>
    </p:spTree>
    <p:extLst>
      <p:ext uri="{BB962C8B-B14F-4D97-AF65-F5344CB8AC3E}">
        <p14:creationId xmlns:p14="http://schemas.microsoft.com/office/powerpoint/2010/main" val="345230586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a:xfrm>
            <a:off x="1451579" y="1316052"/>
            <a:ext cx="9603275" cy="4150293"/>
          </a:xfrm>
        </p:spPr>
        <p:txBody>
          <a:bodyPr>
            <a:normAutofit fontScale="92500"/>
          </a:bodyPr>
          <a:lstStyle/>
          <a:p>
            <a:pPr marL="0" indent="0">
              <a:buNone/>
            </a:pPr>
            <a:r>
              <a:rPr lang="es-CL" dirty="0" smtClean="0"/>
              <a:t> </a:t>
            </a:r>
            <a:endParaRPr lang="es-CL" dirty="0"/>
          </a:p>
          <a:p>
            <a:r>
              <a:rPr lang="es-CL" b="1" u="sng" dirty="0" smtClean="0">
                <a:effectLst>
                  <a:outerShdw blurRad="38100" dist="38100" dir="2700000" algn="tl">
                    <a:srgbClr val="000000">
                      <a:alpha val="43137"/>
                    </a:srgbClr>
                  </a:outerShdw>
                </a:effectLst>
              </a:rPr>
              <a:t>4.Problemas comunes a la toma de decisiones. </a:t>
            </a:r>
            <a:endParaRPr lang="es-CL" b="1" u="sng" dirty="0">
              <a:effectLst>
                <a:outerShdw blurRad="38100" dist="38100" dir="2700000" algn="tl">
                  <a:srgbClr val="000000">
                    <a:alpha val="43137"/>
                  </a:srgbClr>
                </a:outerShdw>
              </a:effectLst>
            </a:endParaRPr>
          </a:p>
          <a:p>
            <a:r>
              <a:rPr lang="es-CL" b="1" u="sng" dirty="0" smtClean="0"/>
              <a:t>1.-  Decisión de Aceptar una orden especial:</a:t>
            </a:r>
          </a:p>
          <a:p>
            <a:r>
              <a:rPr lang="es-CL" dirty="0" smtClean="0"/>
              <a:t>En el término  a corto plazo, una firma puede incrementar sus utilidades globales aceptando órdenes a precios( es decir, ingreso diferencial) que exceden sus costos diferenciales .</a:t>
            </a:r>
          </a:p>
          <a:p>
            <a:r>
              <a:rPr lang="es-CL" dirty="0" smtClean="0"/>
              <a:t>Los costos diferenciales de una orden especial por lo general se componen tan solo de costos variables, aunque no siempre son relevantes para la decisión . Por ejemplo las comisiones por ventas son costos variables pero usualmente no se pagan al tratarse de una orden especial, y por lo tanto serían irrelevantes para la decisión de  aceptar o rechazar una orden especial.</a:t>
            </a:r>
          </a:p>
        </p:txBody>
      </p:sp>
    </p:spTree>
    <p:extLst>
      <p:ext uri="{BB962C8B-B14F-4D97-AF65-F5344CB8AC3E}">
        <p14:creationId xmlns:p14="http://schemas.microsoft.com/office/powerpoint/2010/main" val="171843651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a:xfrm>
            <a:off x="1451579" y="1316052"/>
            <a:ext cx="9603275" cy="4150293"/>
          </a:xfrm>
        </p:spPr>
        <p:txBody>
          <a:bodyPr>
            <a:normAutofit fontScale="92500" lnSpcReduction="20000"/>
          </a:bodyPr>
          <a:lstStyle/>
          <a:p>
            <a:pPr marL="0" indent="0">
              <a:buNone/>
            </a:pPr>
            <a:r>
              <a:rPr lang="es-CL" dirty="0" smtClean="0"/>
              <a:t> </a:t>
            </a:r>
            <a:endParaRPr lang="es-CL" dirty="0"/>
          </a:p>
          <a:p>
            <a:r>
              <a:rPr lang="es-CL" b="1" u="sng" dirty="0" smtClean="0">
                <a:effectLst>
                  <a:outerShdw blurRad="38100" dist="38100" dir="2700000" algn="tl">
                    <a:srgbClr val="000000">
                      <a:alpha val="43137"/>
                    </a:srgbClr>
                  </a:outerShdw>
                </a:effectLst>
              </a:rPr>
              <a:t>4.Problemas comunes a la toma de decisiones. </a:t>
            </a:r>
            <a:endParaRPr lang="es-CL" b="1" u="sng" dirty="0">
              <a:effectLst>
                <a:outerShdw blurRad="38100" dist="38100" dir="2700000" algn="tl">
                  <a:srgbClr val="000000">
                    <a:alpha val="43137"/>
                  </a:srgbClr>
                </a:outerShdw>
              </a:effectLst>
            </a:endParaRPr>
          </a:p>
          <a:p>
            <a:r>
              <a:rPr lang="es-CL" b="1" u="sng" dirty="0" smtClean="0"/>
              <a:t>1.-  Decisión de Aceptar una orden especial:</a:t>
            </a:r>
          </a:p>
          <a:p>
            <a:r>
              <a:rPr lang="es-CL" dirty="0" smtClean="0"/>
              <a:t>Para una orden especial, los costos fijos por lo general no se tienen en cuenta en atención a que si bien son costos futuros, se incurrirá en ellos sea que se acepte o no la orden especial.</a:t>
            </a:r>
          </a:p>
          <a:p>
            <a:r>
              <a:rPr lang="es-CL" dirty="0" smtClean="0"/>
              <a:t>Muy en lo particular los costos fijos se consideran relevantes y se deben incluir en el análisis siempre y cuando se espere que aumenten o disminuyan producto de la decisión tomada.</a:t>
            </a:r>
          </a:p>
          <a:p>
            <a:r>
              <a:rPr lang="es-CL" dirty="0" smtClean="0"/>
              <a:t>Si la orden especial incrementa sensiblemente el nivel de actividad productiva de la planta en forma de requerir  adicionales supervisión, equipos, seguros, incremento de impuestos y seguros de la propiedad; señalados costos fijos pasan a ser relevantes para la toma de la decisión.</a:t>
            </a:r>
          </a:p>
        </p:txBody>
      </p:sp>
    </p:spTree>
    <p:extLst>
      <p:ext uri="{BB962C8B-B14F-4D97-AF65-F5344CB8AC3E}">
        <p14:creationId xmlns:p14="http://schemas.microsoft.com/office/powerpoint/2010/main" val="294508310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a:xfrm>
            <a:off x="1451579" y="1316052"/>
            <a:ext cx="9603275" cy="4150293"/>
          </a:xfrm>
        </p:spPr>
        <p:txBody>
          <a:bodyPr>
            <a:normAutofit/>
          </a:bodyPr>
          <a:lstStyle/>
          <a:p>
            <a:pPr marL="0" indent="0">
              <a:buNone/>
            </a:pPr>
            <a:r>
              <a:rPr lang="es-CL" dirty="0" smtClean="0"/>
              <a:t> </a:t>
            </a:r>
            <a:endParaRPr lang="es-CL" dirty="0"/>
          </a:p>
          <a:p>
            <a:r>
              <a:rPr lang="es-CL" b="1" u="sng" dirty="0" smtClean="0">
                <a:effectLst>
                  <a:outerShdw blurRad="38100" dist="38100" dir="2700000" algn="tl">
                    <a:srgbClr val="000000">
                      <a:alpha val="43137"/>
                    </a:srgbClr>
                  </a:outerShdw>
                </a:effectLst>
              </a:rPr>
              <a:t>4.Problemas comunes a la toma de decisiones. </a:t>
            </a:r>
            <a:endParaRPr lang="es-CL" b="1" u="sng" dirty="0">
              <a:effectLst>
                <a:outerShdw blurRad="38100" dist="38100" dir="2700000" algn="tl">
                  <a:srgbClr val="000000">
                    <a:alpha val="43137"/>
                  </a:srgbClr>
                </a:outerShdw>
              </a:effectLst>
            </a:endParaRPr>
          </a:p>
          <a:p>
            <a:r>
              <a:rPr lang="es-CL" b="1" u="sng" dirty="0" smtClean="0"/>
              <a:t>1.-  Decisión de Aceptar una orden especial:</a:t>
            </a:r>
          </a:p>
          <a:p>
            <a:r>
              <a:rPr lang="es-CL" dirty="0" smtClean="0"/>
              <a:t>Generalmente una orden especial debe ser aceptada , si y solo si:</a:t>
            </a:r>
          </a:p>
          <a:p>
            <a:r>
              <a:rPr lang="es-CL" dirty="0" smtClean="0"/>
              <a:t>A.-El ingreso incremental excede al costo incremental.</a:t>
            </a:r>
          </a:p>
          <a:p>
            <a:r>
              <a:rPr lang="es-CL" dirty="0" smtClean="0"/>
              <a:t>B.-Las instalaciones para utilizar en la orden especial se encuentran ociosas y no poseen otro uso alternativo que resulte más rentable.</a:t>
            </a:r>
          </a:p>
          <a:p>
            <a:r>
              <a:rPr lang="es-CL" dirty="0" smtClean="0"/>
              <a:t>C.-Siempre y cuando la orden especial no altere el mercado de la producción regular de la firma.</a:t>
            </a:r>
          </a:p>
        </p:txBody>
      </p:sp>
    </p:spTree>
    <p:extLst>
      <p:ext uri="{BB962C8B-B14F-4D97-AF65-F5344CB8AC3E}">
        <p14:creationId xmlns:p14="http://schemas.microsoft.com/office/powerpoint/2010/main" val="367180553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p:txBody>
          <a:bodyPr>
            <a:normAutofit fontScale="92500" lnSpcReduction="20000"/>
          </a:bodyPr>
          <a:lstStyle/>
          <a:p>
            <a:r>
              <a:rPr lang="es-CL" dirty="0" smtClean="0"/>
              <a:t> </a:t>
            </a:r>
            <a:r>
              <a:rPr lang="es-CL" b="1" u="sng" dirty="0" smtClean="0">
                <a:effectLst>
                  <a:outerShdw blurRad="38100" dist="38100" dir="2700000" algn="tl">
                    <a:srgbClr val="000000">
                      <a:alpha val="43137"/>
                    </a:srgbClr>
                  </a:outerShdw>
                </a:effectLst>
              </a:rPr>
              <a:t>4.Ejemplo Decisión de aceptar una orden especial. </a:t>
            </a:r>
            <a:endParaRPr lang="es-CL" b="1" u="sng" dirty="0">
              <a:effectLst>
                <a:outerShdw blurRad="38100" dist="38100" dir="2700000" algn="tl">
                  <a:srgbClr val="000000">
                    <a:alpha val="43137"/>
                  </a:srgbClr>
                </a:outerShdw>
              </a:effectLst>
            </a:endParaRPr>
          </a:p>
          <a:p>
            <a:r>
              <a:rPr lang="es-CL" dirty="0"/>
              <a:t> </a:t>
            </a:r>
            <a:r>
              <a:rPr lang="es-CL" b="1" u="sng" dirty="0" smtClean="0">
                <a:effectLst>
                  <a:outerShdw blurRad="38100" dist="38100" dir="2700000" algn="tl">
                    <a:srgbClr val="000000">
                      <a:alpha val="43137"/>
                    </a:srgbClr>
                  </a:outerShdw>
                </a:effectLst>
              </a:rPr>
              <a:t>Enunciado del problema:</a:t>
            </a:r>
          </a:p>
          <a:p>
            <a:r>
              <a:rPr lang="es-CL" dirty="0" smtClean="0"/>
              <a:t>La firma </a:t>
            </a:r>
            <a:r>
              <a:rPr lang="es-CL" dirty="0" err="1" smtClean="0"/>
              <a:t>Snowshoe</a:t>
            </a:r>
            <a:r>
              <a:rPr lang="es-CL" dirty="0" smtClean="0"/>
              <a:t>  Inc., fabricante de equipos para esquiar, se le solicitó que venda exactamente la cantidad de 2000 pares  de esquíes, para una tienda de descuento de artículos deportivos localizada en Maine a US$ 100 el par .  La empresa no pondría su nombre en esta orden especial, y el distribuidor por lo tanto, vendería los esquís por debajo de su precio  minorista normal.</a:t>
            </a:r>
          </a:p>
          <a:p>
            <a:r>
              <a:rPr lang="es-CL" dirty="0" smtClean="0"/>
              <a:t>La capacidad total para la empresa es de 25000 pares al año . El pronóstico de ventas de la compañía para este año, excluyendo la orden especial es de 20000 pares a un precio de venta de US$143.75 cada unidad.</a:t>
            </a:r>
            <a:endParaRPr lang="es-CL" dirty="0"/>
          </a:p>
        </p:txBody>
      </p:sp>
    </p:spTree>
    <p:extLst>
      <p:ext uri="{BB962C8B-B14F-4D97-AF65-F5344CB8AC3E}">
        <p14:creationId xmlns:p14="http://schemas.microsoft.com/office/powerpoint/2010/main" val="202040045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a:xfrm>
            <a:off x="1229388" y="1196412"/>
            <a:ext cx="9603275" cy="6244012"/>
          </a:xfrm>
        </p:spPr>
        <p:txBody>
          <a:bodyPr>
            <a:normAutofit/>
          </a:bodyPr>
          <a:lstStyle/>
          <a:p>
            <a:r>
              <a:rPr lang="es-CL" dirty="0" smtClean="0"/>
              <a:t> </a:t>
            </a:r>
            <a:endParaRPr lang="es-CL" b="1" u="sng" dirty="0">
              <a:effectLst>
                <a:outerShdw blurRad="38100" dist="38100" dir="2700000" algn="tl">
                  <a:srgbClr val="000000">
                    <a:alpha val="43137"/>
                  </a:srgbClr>
                </a:outerShdw>
              </a:effectLst>
            </a:endParaRPr>
          </a:p>
          <a:p>
            <a:r>
              <a:rPr lang="es-CL" dirty="0"/>
              <a:t> </a:t>
            </a:r>
            <a:r>
              <a:rPr lang="es-CL" b="1" u="sng" dirty="0" smtClean="0">
                <a:effectLst>
                  <a:outerShdw blurRad="38100" dist="38100" dir="2700000" algn="tl">
                    <a:srgbClr val="000000">
                      <a:alpha val="43137"/>
                    </a:srgbClr>
                  </a:outerShdw>
                </a:effectLst>
              </a:rPr>
              <a:t>Enunciado del problema:</a:t>
            </a:r>
          </a:p>
          <a:p>
            <a:r>
              <a:rPr lang="es-CL" dirty="0" smtClean="0"/>
              <a:t>El estado de ingresos presupuestado para la firma es el siguiente:</a:t>
            </a:r>
            <a:endParaRPr lang="es-CL" dirty="0"/>
          </a:p>
        </p:txBody>
      </p:sp>
      <p:graphicFrame>
        <p:nvGraphicFramePr>
          <p:cNvPr id="4" name="3 Tabla"/>
          <p:cNvGraphicFramePr>
            <a:graphicFrameLocks noGrp="1"/>
          </p:cNvGraphicFramePr>
          <p:nvPr>
            <p:extLst>
              <p:ext uri="{D42A27DB-BD31-4B8C-83A1-F6EECF244321}">
                <p14:modId xmlns:p14="http://schemas.microsoft.com/office/powerpoint/2010/main" val="2355367385"/>
              </p:ext>
            </p:extLst>
          </p:nvPr>
        </p:nvGraphicFramePr>
        <p:xfrm>
          <a:off x="965676" y="2597921"/>
          <a:ext cx="10511325" cy="3291840"/>
        </p:xfrm>
        <a:graphic>
          <a:graphicData uri="http://schemas.openxmlformats.org/drawingml/2006/table">
            <a:tbl>
              <a:tblPr firstRow="1" bandRow="1">
                <a:tableStyleId>{5C22544A-7EE6-4342-B048-85BDC9FD1C3A}</a:tableStyleId>
              </a:tblPr>
              <a:tblGrid>
                <a:gridCol w="3503775"/>
                <a:gridCol w="3503775"/>
                <a:gridCol w="3503775"/>
              </a:tblGrid>
              <a:tr h="0">
                <a:tc>
                  <a:txBody>
                    <a:bodyPr/>
                    <a:lstStyle/>
                    <a:p>
                      <a:endParaRPr lang="es-CL" dirty="0"/>
                    </a:p>
                  </a:txBody>
                  <a:tcPr/>
                </a:tc>
                <a:tc>
                  <a:txBody>
                    <a:bodyPr/>
                    <a:lstStyle/>
                    <a:p>
                      <a:r>
                        <a:rPr lang="es-CL" dirty="0" smtClean="0"/>
                        <a:t>Base por unidad</a:t>
                      </a:r>
                      <a:endParaRPr lang="es-CL" dirty="0"/>
                    </a:p>
                  </a:txBody>
                  <a:tcPr/>
                </a:tc>
                <a:tc>
                  <a:txBody>
                    <a:bodyPr/>
                    <a:lstStyle/>
                    <a:p>
                      <a:r>
                        <a:rPr lang="es-CL" dirty="0" smtClean="0"/>
                        <a:t>Base total en Dólares</a:t>
                      </a:r>
                      <a:endParaRPr lang="es-CL" dirty="0"/>
                    </a:p>
                  </a:txBody>
                  <a:tcPr/>
                </a:tc>
              </a:tr>
              <a:tr h="0">
                <a:tc>
                  <a:txBody>
                    <a:bodyPr/>
                    <a:lstStyle/>
                    <a:p>
                      <a:r>
                        <a:rPr lang="es-CL" dirty="0" smtClean="0"/>
                        <a:t>Ingreso ventas 20.000 pares</a:t>
                      </a:r>
                      <a:endParaRPr lang="es-CL" dirty="0"/>
                    </a:p>
                  </a:txBody>
                  <a:tcPr/>
                </a:tc>
                <a:tc>
                  <a:txBody>
                    <a:bodyPr/>
                    <a:lstStyle/>
                    <a:p>
                      <a:r>
                        <a:rPr lang="es-CL" dirty="0" smtClean="0"/>
                        <a:t>  US$ 143.75</a:t>
                      </a:r>
                      <a:endParaRPr lang="es-CL" dirty="0"/>
                    </a:p>
                  </a:txBody>
                  <a:tcPr/>
                </a:tc>
                <a:tc>
                  <a:txBody>
                    <a:bodyPr/>
                    <a:lstStyle/>
                    <a:p>
                      <a:r>
                        <a:rPr lang="es-CL" dirty="0" smtClean="0"/>
                        <a:t>US$</a:t>
                      </a:r>
                      <a:r>
                        <a:rPr lang="es-CL" baseline="0" dirty="0" smtClean="0"/>
                        <a:t>  2.875.000</a:t>
                      </a:r>
                      <a:endParaRPr lang="es-CL" dirty="0"/>
                    </a:p>
                  </a:txBody>
                  <a:tcPr/>
                </a:tc>
              </a:tr>
              <a:tr h="0">
                <a:tc>
                  <a:txBody>
                    <a:bodyPr/>
                    <a:lstStyle/>
                    <a:p>
                      <a:r>
                        <a:rPr lang="es-CL" dirty="0" smtClean="0"/>
                        <a:t>Costo artículos vendidos </a:t>
                      </a:r>
                      <a:endParaRPr lang="es-CL" dirty="0"/>
                    </a:p>
                  </a:txBody>
                  <a:tcPr/>
                </a:tc>
                <a:tc>
                  <a:txBody>
                    <a:bodyPr/>
                    <a:lstStyle/>
                    <a:p>
                      <a:endParaRPr lang="es-CL"/>
                    </a:p>
                  </a:txBody>
                  <a:tcPr/>
                </a:tc>
                <a:tc>
                  <a:txBody>
                    <a:bodyPr/>
                    <a:lstStyle/>
                    <a:p>
                      <a:endParaRPr lang="es-CL"/>
                    </a:p>
                  </a:txBody>
                  <a:tcPr/>
                </a:tc>
              </a:tr>
              <a:tr h="0">
                <a:tc>
                  <a:txBody>
                    <a:bodyPr/>
                    <a:lstStyle/>
                    <a:p>
                      <a:r>
                        <a:rPr lang="es-CL" dirty="0" smtClean="0"/>
                        <a:t>Materiales directos    US$ 37,50</a:t>
                      </a:r>
                      <a:endParaRPr lang="es-CL" dirty="0"/>
                    </a:p>
                  </a:txBody>
                  <a:tcPr/>
                </a:tc>
                <a:tc>
                  <a:txBody>
                    <a:bodyPr/>
                    <a:lstStyle/>
                    <a:p>
                      <a:endParaRPr lang="es-CL"/>
                    </a:p>
                  </a:txBody>
                  <a:tcPr/>
                </a:tc>
                <a:tc>
                  <a:txBody>
                    <a:bodyPr/>
                    <a:lstStyle/>
                    <a:p>
                      <a:r>
                        <a:rPr lang="es-CL" dirty="0" smtClean="0"/>
                        <a:t>US$ 750.000</a:t>
                      </a:r>
                      <a:endParaRPr lang="es-CL" dirty="0"/>
                    </a:p>
                  </a:txBody>
                  <a:tcPr/>
                </a:tc>
              </a:tr>
              <a:tr h="0">
                <a:tc>
                  <a:txBody>
                    <a:bodyPr/>
                    <a:lstStyle/>
                    <a:p>
                      <a:r>
                        <a:rPr lang="es-CL" dirty="0" smtClean="0"/>
                        <a:t>Mano de obra directa US$ 31,10</a:t>
                      </a:r>
                      <a:endParaRPr lang="es-CL" dirty="0"/>
                    </a:p>
                  </a:txBody>
                  <a:tcPr/>
                </a:tc>
                <a:tc>
                  <a:txBody>
                    <a:bodyPr/>
                    <a:lstStyle/>
                    <a:p>
                      <a:endParaRPr lang="es-CL"/>
                    </a:p>
                  </a:txBody>
                  <a:tcPr/>
                </a:tc>
                <a:tc>
                  <a:txBody>
                    <a:bodyPr/>
                    <a:lstStyle/>
                    <a:p>
                      <a:r>
                        <a:rPr lang="es-CL" dirty="0" smtClean="0"/>
                        <a:t>US$ 622.000</a:t>
                      </a:r>
                      <a:endParaRPr lang="es-CL" dirty="0"/>
                    </a:p>
                  </a:txBody>
                  <a:tcPr/>
                </a:tc>
              </a:tr>
              <a:tr h="0">
                <a:tc>
                  <a:txBody>
                    <a:bodyPr/>
                    <a:lstStyle/>
                    <a:p>
                      <a:r>
                        <a:rPr lang="es-CL" dirty="0" err="1" smtClean="0"/>
                        <a:t>Cif</a:t>
                      </a:r>
                      <a:r>
                        <a:rPr lang="es-CL" dirty="0" smtClean="0"/>
                        <a:t> ( 40% variables)     US$ 34,45</a:t>
                      </a:r>
                      <a:endParaRPr lang="es-CL" dirty="0"/>
                    </a:p>
                  </a:txBody>
                  <a:tcPr/>
                </a:tc>
                <a:tc>
                  <a:txBody>
                    <a:bodyPr/>
                    <a:lstStyle/>
                    <a:p>
                      <a:r>
                        <a:rPr lang="es-CL" dirty="0" smtClean="0"/>
                        <a:t> -US$ 103,05</a:t>
                      </a:r>
                      <a:endParaRPr lang="es-CL" dirty="0"/>
                    </a:p>
                  </a:txBody>
                  <a:tcPr/>
                </a:tc>
                <a:tc>
                  <a:txBody>
                    <a:bodyPr/>
                    <a:lstStyle/>
                    <a:p>
                      <a:r>
                        <a:rPr lang="es-CL" dirty="0" smtClean="0"/>
                        <a:t>US$689.000             US$2061000   </a:t>
                      </a:r>
                      <a:endParaRPr lang="es-CL" dirty="0"/>
                    </a:p>
                  </a:txBody>
                  <a:tcPr/>
                </a:tc>
              </a:tr>
              <a:tr h="0">
                <a:tc>
                  <a:txBody>
                    <a:bodyPr/>
                    <a:lstStyle/>
                    <a:p>
                      <a:r>
                        <a:rPr lang="es-CL" dirty="0" smtClean="0"/>
                        <a:t>Utilidad bruta</a:t>
                      </a:r>
                      <a:endParaRPr lang="es-CL" dirty="0"/>
                    </a:p>
                  </a:txBody>
                  <a:tcPr/>
                </a:tc>
                <a:tc>
                  <a:txBody>
                    <a:bodyPr/>
                    <a:lstStyle/>
                    <a:p>
                      <a:r>
                        <a:rPr lang="es-CL" dirty="0" smtClean="0"/>
                        <a:t>   US$  40,70</a:t>
                      </a:r>
                      <a:endParaRPr lang="es-CL" dirty="0"/>
                    </a:p>
                  </a:txBody>
                  <a:tcPr/>
                </a:tc>
                <a:tc>
                  <a:txBody>
                    <a:bodyPr/>
                    <a:lstStyle/>
                    <a:p>
                      <a:r>
                        <a:rPr lang="es-CL" dirty="0" smtClean="0"/>
                        <a:t> US$ 814.000</a:t>
                      </a:r>
                      <a:endParaRPr lang="es-CL" dirty="0"/>
                    </a:p>
                  </a:txBody>
                  <a:tcPr/>
                </a:tc>
              </a:tr>
              <a:tr h="0">
                <a:tc>
                  <a:txBody>
                    <a:bodyPr/>
                    <a:lstStyle/>
                    <a:p>
                      <a:r>
                        <a:rPr lang="es-CL" dirty="0" smtClean="0"/>
                        <a:t>Menos gastos </a:t>
                      </a:r>
                      <a:r>
                        <a:rPr lang="es-CL" dirty="0" err="1" smtClean="0"/>
                        <a:t>Admi</a:t>
                      </a:r>
                      <a:r>
                        <a:rPr lang="es-CL" dirty="0" smtClean="0"/>
                        <a:t>. </a:t>
                      </a:r>
                      <a:r>
                        <a:rPr lang="es-CL" baseline="0" dirty="0" smtClean="0"/>
                        <a:t>  y  </a:t>
                      </a:r>
                      <a:r>
                        <a:rPr lang="es-CL" dirty="0" smtClean="0"/>
                        <a:t>Ventas</a:t>
                      </a:r>
                      <a:endParaRPr lang="es-CL" dirty="0"/>
                    </a:p>
                  </a:txBody>
                  <a:tcPr/>
                </a:tc>
                <a:tc>
                  <a:txBody>
                    <a:bodyPr/>
                    <a:lstStyle/>
                    <a:p>
                      <a:r>
                        <a:rPr lang="es-CL" dirty="0" smtClean="0"/>
                        <a:t>   US$ 27,50</a:t>
                      </a:r>
                      <a:endParaRPr lang="es-CL" dirty="0"/>
                    </a:p>
                  </a:txBody>
                  <a:tcPr/>
                </a:tc>
                <a:tc>
                  <a:txBody>
                    <a:bodyPr/>
                    <a:lstStyle/>
                    <a:p>
                      <a:r>
                        <a:rPr lang="es-CL" dirty="0" smtClean="0"/>
                        <a:t> US$ 550.000</a:t>
                      </a:r>
                      <a:endParaRPr lang="es-CL" dirty="0"/>
                    </a:p>
                  </a:txBody>
                  <a:tcPr/>
                </a:tc>
              </a:tr>
              <a:tr h="0">
                <a:tc>
                  <a:txBody>
                    <a:bodyPr/>
                    <a:lstStyle/>
                    <a:p>
                      <a:r>
                        <a:rPr lang="es-CL" dirty="0" smtClean="0"/>
                        <a:t>Utilidad neta</a:t>
                      </a:r>
                      <a:endParaRPr lang="es-CL" dirty="0"/>
                    </a:p>
                  </a:txBody>
                  <a:tcPr/>
                </a:tc>
                <a:tc>
                  <a:txBody>
                    <a:bodyPr/>
                    <a:lstStyle/>
                    <a:p>
                      <a:r>
                        <a:rPr lang="es-CL" dirty="0" smtClean="0"/>
                        <a:t>   US$</a:t>
                      </a:r>
                      <a:r>
                        <a:rPr lang="es-CL" baseline="0" dirty="0" smtClean="0"/>
                        <a:t> 13,20</a:t>
                      </a:r>
                      <a:endParaRPr lang="es-CL" dirty="0"/>
                    </a:p>
                  </a:txBody>
                  <a:tcPr/>
                </a:tc>
                <a:tc>
                  <a:txBody>
                    <a:bodyPr/>
                    <a:lstStyle/>
                    <a:p>
                      <a:r>
                        <a:rPr lang="es-CL" dirty="0" smtClean="0"/>
                        <a:t> US$ 264.000</a:t>
                      </a:r>
                      <a:endParaRPr lang="es-CL" dirty="0"/>
                    </a:p>
                  </a:txBody>
                  <a:tcPr/>
                </a:tc>
              </a:tr>
            </a:tbl>
          </a:graphicData>
        </a:graphic>
      </p:graphicFrame>
      <p:sp>
        <p:nvSpPr>
          <p:cNvPr id="5" name="4 Flecha derecha"/>
          <p:cNvSpPr/>
          <p:nvPr/>
        </p:nvSpPr>
        <p:spPr>
          <a:xfrm>
            <a:off x="9366190" y="4437615"/>
            <a:ext cx="606753" cy="37353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49498364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p:txBody>
          <a:bodyPr>
            <a:normAutofit/>
          </a:bodyPr>
          <a:lstStyle/>
          <a:p>
            <a:r>
              <a:rPr lang="es-CL" dirty="0" smtClean="0"/>
              <a:t> </a:t>
            </a:r>
            <a:r>
              <a:rPr lang="es-CL" b="1" u="sng" dirty="0" smtClean="0">
                <a:effectLst>
                  <a:outerShdw blurRad="38100" dist="38100" dir="2700000" algn="tl">
                    <a:srgbClr val="000000">
                      <a:alpha val="43137"/>
                    </a:srgbClr>
                  </a:outerShdw>
                </a:effectLst>
              </a:rPr>
              <a:t>4.Ejemplo Decisión de aceptar una orden especial. </a:t>
            </a:r>
            <a:endParaRPr lang="es-CL" b="1" u="sng" dirty="0">
              <a:effectLst>
                <a:outerShdw blurRad="38100" dist="38100" dir="2700000" algn="tl">
                  <a:srgbClr val="000000">
                    <a:alpha val="43137"/>
                  </a:srgbClr>
                </a:outerShdw>
              </a:effectLst>
            </a:endParaRPr>
          </a:p>
          <a:p>
            <a:r>
              <a:rPr lang="es-CL" dirty="0"/>
              <a:t> </a:t>
            </a:r>
            <a:r>
              <a:rPr lang="es-CL" b="1" u="sng" dirty="0" smtClean="0">
                <a:effectLst>
                  <a:outerShdw blurRad="38100" dist="38100" dir="2700000" algn="tl">
                    <a:srgbClr val="000000">
                      <a:alpha val="43137"/>
                    </a:srgbClr>
                  </a:outerShdw>
                </a:effectLst>
              </a:rPr>
              <a:t>Pregunta del problema:</a:t>
            </a:r>
          </a:p>
          <a:p>
            <a:r>
              <a:rPr lang="es-CL" dirty="0" smtClean="0">
                <a:effectLst>
                  <a:outerShdw blurRad="38100" dist="38100" dir="2700000" algn="tl">
                    <a:srgbClr val="000000">
                      <a:alpha val="43137"/>
                    </a:srgbClr>
                  </a:outerShdw>
                </a:effectLst>
              </a:rPr>
              <a:t>La única porción variable de los gastos administrativos y de venta es una comisión del 12% sobre las ventas que no sería pagada en el caso de la orden especial.</a:t>
            </a:r>
          </a:p>
          <a:p>
            <a:r>
              <a:rPr lang="es-CL" dirty="0" smtClean="0">
                <a:effectLst>
                  <a:outerShdw blurRad="38100" dist="38100" dir="2700000" algn="tl">
                    <a:srgbClr val="000000">
                      <a:alpha val="43137"/>
                    </a:srgbClr>
                  </a:outerShdw>
                </a:effectLst>
              </a:rPr>
              <a:t>¿Debería </a:t>
            </a:r>
            <a:r>
              <a:rPr lang="es-CL" dirty="0" err="1" smtClean="0">
                <a:effectLst>
                  <a:outerShdw blurRad="38100" dist="38100" dir="2700000" algn="tl">
                    <a:srgbClr val="000000">
                      <a:alpha val="43137"/>
                    </a:srgbClr>
                  </a:outerShdw>
                </a:effectLst>
              </a:rPr>
              <a:t>Snowshoe</a:t>
            </a:r>
            <a:r>
              <a:rPr lang="es-CL" dirty="0" smtClean="0">
                <a:effectLst>
                  <a:outerShdw blurRad="38100" dist="38100" dir="2700000" algn="tl">
                    <a:srgbClr val="000000">
                      <a:alpha val="43137"/>
                    </a:srgbClr>
                  </a:outerShdw>
                </a:effectLst>
              </a:rPr>
              <a:t> aceptar la orden especial a US$100 el par, aun cuando el costo promedio de producir y vender un par de esquís es de $ 130,55( US$103,05+US$ 27,50)?</a:t>
            </a:r>
          </a:p>
        </p:txBody>
      </p:sp>
    </p:spTree>
    <p:extLst>
      <p:ext uri="{BB962C8B-B14F-4D97-AF65-F5344CB8AC3E}">
        <p14:creationId xmlns:p14="http://schemas.microsoft.com/office/powerpoint/2010/main" val="173029171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51579" y="510608"/>
            <a:ext cx="9603275" cy="1049235"/>
          </a:xfrm>
        </p:spPr>
        <p:txBody>
          <a:bodyPr/>
          <a:lstStyle/>
          <a:p>
            <a:r>
              <a:rPr lang="es-CL" dirty="0" smtClean="0"/>
              <a:t>Costos para toma de decisiones</a:t>
            </a:r>
            <a:endParaRPr lang="es-CL" dirty="0"/>
          </a:p>
        </p:txBody>
      </p:sp>
      <p:sp>
        <p:nvSpPr>
          <p:cNvPr id="3" name="Marcador de contenido 2"/>
          <p:cNvSpPr>
            <a:spLocks noGrp="1"/>
          </p:cNvSpPr>
          <p:nvPr>
            <p:ph idx="1"/>
          </p:nvPr>
        </p:nvSpPr>
        <p:spPr>
          <a:xfrm>
            <a:off x="1451579" y="1272746"/>
            <a:ext cx="9603275" cy="4193599"/>
          </a:xfrm>
        </p:spPr>
        <p:txBody>
          <a:bodyPr>
            <a:normAutofit/>
          </a:bodyPr>
          <a:lstStyle/>
          <a:p>
            <a:pPr marL="0" indent="0">
              <a:buNone/>
            </a:pPr>
            <a:endParaRPr lang="es-CL" b="1" u="sng" dirty="0">
              <a:effectLst>
                <a:outerShdw blurRad="38100" dist="38100" dir="2700000" algn="tl">
                  <a:srgbClr val="000000">
                    <a:alpha val="43137"/>
                  </a:srgbClr>
                </a:outerShdw>
              </a:effectLst>
            </a:endParaRPr>
          </a:p>
          <a:p>
            <a:r>
              <a:rPr lang="es-CL" dirty="0"/>
              <a:t> </a:t>
            </a:r>
            <a:r>
              <a:rPr lang="es-CL" b="1" u="sng" dirty="0" smtClean="0">
                <a:effectLst>
                  <a:outerShdw blurRad="38100" dist="38100" dir="2700000" algn="tl">
                    <a:srgbClr val="000000">
                      <a:alpha val="43137"/>
                    </a:srgbClr>
                  </a:outerShdw>
                </a:effectLst>
              </a:rPr>
              <a:t>Solución del problema vía análisis diferencial:</a:t>
            </a:r>
          </a:p>
        </p:txBody>
      </p:sp>
      <p:graphicFrame>
        <p:nvGraphicFramePr>
          <p:cNvPr id="4" name="3 Tabla"/>
          <p:cNvGraphicFramePr>
            <a:graphicFrameLocks noGrp="1"/>
          </p:cNvGraphicFramePr>
          <p:nvPr>
            <p:extLst>
              <p:ext uri="{D42A27DB-BD31-4B8C-83A1-F6EECF244321}">
                <p14:modId xmlns:p14="http://schemas.microsoft.com/office/powerpoint/2010/main" val="244014515"/>
              </p:ext>
            </p:extLst>
          </p:nvPr>
        </p:nvGraphicFramePr>
        <p:xfrm>
          <a:off x="897308" y="2224217"/>
          <a:ext cx="9288330" cy="3462548"/>
        </p:xfrm>
        <a:graphic>
          <a:graphicData uri="http://schemas.openxmlformats.org/drawingml/2006/table">
            <a:tbl>
              <a:tblPr firstRow="1" bandRow="1">
                <a:tableStyleId>{5C22544A-7EE6-4342-B048-85BDC9FD1C3A}</a:tableStyleId>
              </a:tblPr>
              <a:tblGrid>
                <a:gridCol w="4638519"/>
                <a:gridCol w="4649811"/>
              </a:tblGrid>
              <a:tr h="531340">
                <a:tc>
                  <a:txBody>
                    <a:bodyPr/>
                    <a:lstStyle/>
                    <a:p>
                      <a:r>
                        <a:rPr lang="es-CL" dirty="0" smtClean="0"/>
                        <a:t>Detalle</a:t>
                      </a:r>
                      <a:r>
                        <a:rPr lang="es-CL" baseline="0" dirty="0" smtClean="0"/>
                        <a:t> </a:t>
                      </a:r>
                      <a:endParaRPr lang="es-CL" dirty="0"/>
                    </a:p>
                  </a:txBody>
                  <a:tcPr/>
                </a:tc>
                <a:tc>
                  <a:txBody>
                    <a:bodyPr/>
                    <a:lstStyle/>
                    <a:p>
                      <a:r>
                        <a:rPr lang="es-CL" dirty="0" smtClean="0"/>
                        <a:t>Monto</a:t>
                      </a:r>
                      <a:endParaRPr lang="es-CL" dirty="0"/>
                    </a:p>
                  </a:txBody>
                  <a:tcPr/>
                </a:tc>
              </a:tr>
              <a:tr h="418744">
                <a:tc>
                  <a:txBody>
                    <a:bodyPr/>
                    <a:lstStyle/>
                    <a:p>
                      <a:r>
                        <a:rPr lang="es-CL" dirty="0" smtClean="0"/>
                        <a:t>Ingreso incremental</a:t>
                      </a:r>
                      <a:endParaRPr lang="es-CL" dirty="0"/>
                    </a:p>
                  </a:txBody>
                  <a:tcPr/>
                </a:tc>
                <a:tc>
                  <a:txBody>
                    <a:bodyPr/>
                    <a:lstStyle/>
                    <a:p>
                      <a:r>
                        <a:rPr lang="es-CL" dirty="0" smtClean="0"/>
                        <a:t>US$ 100</a:t>
                      </a:r>
                      <a:endParaRPr lang="es-CL" dirty="0"/>
                    </a:p>
                  </a:txBody>
                  <a:tcPr/>
                </a:tc>
              </a:tr>
              <a:tr h="418744">
                <a:tc>
                  <a:txBody>
                    <a:bodyPr/>
                    <a:lstStyle/>
                    <a:p>
                      <a:r>
                        <a:rPr lang="es-CL" dirty="0" smtClean="0"/>
                        <a:t>Costos incrementales</a:t>
                      </a:r>
                      <a:endParaRPr lang="es-CL" dirty="0"/>
                    </a:p>
                  </a:txBody>
                  <a:tcPr/>
                </a:tc>
                <a:tc>
                  <a:txBody>
                    <a:bodyPr/>
                    <a:lstStyle/>
                    <a:p>
                      <a:endParaRPr lang="es-CL"/>
                    </a:p>
                  </a:txBody>
                  <a:tcPr/>
                </a:tc>
              </a:tr>
              <a:tr h="418744">
                <a:tc>
                  <a:txBody>
                    <a:bodyPr/>
                    <a:lstStyle/>
                    <a:p>
                      <a:r>
                        <a:rPr lang="es-CL" dirty="0" smtClean="0"/>
                        <a:t>Material directo US$37,50</a:t>
                      </a:r>
                      <a:endParaRPr lang="es-CL" dirty="0"/>
                    </a:p>
                  </a:txBody>
                  <a:tcPr/>
                </a:tc>
                <a:tc>
                  <a:txBody>
                    <a:bodyPr/>
                    <a:lstStyle/>
                    <a:p>
                      <a:endParaRPr lang="es-CL" dirty="0"/>
                    </a:p>
                  </a:txBody>
                  <a:tcPr/>
                </a:tc>
              </a:tr>
              <a:tr h="418744">
                <a:tc>
                  <a:txBody>
                    <a:bodyPr/>
                    <a:lstStyle/>
                    <a:p>
                      <a:r>
                        <a:rPr lang="es-CL" dirty="0" smtClean="0"/>
                        <a:t>Mano de obra directa US$ 31,10</a:t>
                      </a:r>
                      <a:endParaRPr lang="es-CL" dirty="0"/>
                    </a:p>
                  </a:txBody>
                  <a:tcPr/>
                </a:tc>
                <a:tc>
                  <a:txBody>
                    <a:bodyPr/>
                    <a:lstStyle/>
                    <a:p>
                      <a:endParaRPr lang="es-CL"/>
                    </a:p>
                  </a:txBody>
                  <a:tcPr/>
                </a:tc>
              </a:tr>
              <a:tr h="418744">
                <a:tc>
                  <a:txBody>
                    <a:bodyPr/>
                    <a:lstStyle/>
                    <a:p>
                      <a:r>
                        <a:rPr lang="es-CL" dirty="0" err="1" smtClean="0"/>
                        <a:t>Cif</a:t>
                      </a:r>
                      <a:r>
                        <a:rPr lang="es-CL" dirty="0" smtClean="0"/>
                        <a:t> variables(40% US$ 34,5)</a:t>
                      </a:r>
                      <a:endParaRPr lang="es-CL" dirty="0"/>
                    </a:p>
                  </a:txBody>
                  <a:tcPr/>
                </a:tc>
                <a:tc>
                  <a:txBody>
                    <a:bodyPr/>
                    <a:lstStyle/>
                    <a:p>
                      <a:r>
                        <a:rPr lang="es-CL" dirty="0" smtClean="0"/>
                        <a:t>US$82.38( total costos incrementales)</a:t>
                      </a:r>
                      <a:endParaRPr lang="es-CL" dirty="0"/>
                    </a:p>
                  </a:txBody>
                  <a:tcPr/>
                </a:tc>
              </a:tr>
              <a:tr h="418744">
                <a:tc>
                  <a:txBody>
                    <a:bodyPr/>
                    <a:lstStyle/>
                    <a:p>
                      <a:r>
                        <a:rPr lang="es-CL" dirty="0" smtClean="0"/>
                        <a:t>Utilidad Incremental</a:t>
                      </a:r>
                      <a:endParaRPr lang="es-CL" dirty="0"/>
                    </a:p>
                  </a:txBody>
                  <a:tcPr/>
                </a:tc>
                <a:tc>
                  <a:txBody>
                    <a:bodyPr/>
                    <a:lstStyle/>
                    <a:p>
                      <a:r>
                        <a:rPr lang="es-CL" dirty="0" smtClean="0"/>
                        <a:t>US$ 17.62</a:t>
                      </a:r>
                      <a:endParaRPr lang="es-CL" dirty="0"/>
                    </a:p>
                  </a:txBody>
                  <a:tcPr/>
                </a:tc>
              </a:tr>
              <a:tr h="418744">
                <a:tc>
                  <a:txBody>
                    <a:bodyPr/>
                    <a:lstStyle/>
                    <a:p>
                      <a:endParaRPr lang="es-CL"/>
                    </a:p>
                  </a:txBody>
                  <a:tcPr/>
                </a:tc>
                <a:tc>
                  <a:txBody>
                    <a:bodyPr/>
                    <a:lstStyle/>
                    <a:p>
                      <a:endParaRPr lang="es-CL" dirty="0"/>
                    </a:p>
                  </a:txBody>
                  <a:tcPr/>
                </a:tc>
              </a:tr>
            </a:tbl>
          </a:graphicData>
        </a:graphic>
      </p:graphicFrame>
      <p:sp>
        <p:nvSpPr>
          <p:cNvPr id="5" name="Flecha derecha 4"/>
          <p:cNvSpPr/>
          <p:nvPr/>
        </p:nvSpPr>
        <p:spPr>
          <a:xfrm>
            <a:off x="4065373" y="4399006"/>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280352120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p:txBody>
          <a:bodyPr>
            <a:normAutofit/>
          </a:bodyPr>
          <a:lstStyle/>
          <a:p>
            <a:r>
              <a:rPr lang="es-CL" dirty="0" smtClean="0"/>
              <a:t> </a:t>
            </a:r>
            <a:r>
              <a:rPr lang="es-CL" b="1" u="sng" dirty="0" smtClean="0">
                <a:effectLst>
                  <a:outerShdw blurRad="38100" dist="38100" dir="2700000" algn="tl">
                    <a:srgbClr val="000000">
                      <a:alpha val="43137"/>
                    </a:srgbClr>
                  </a:outerShdw>
                </a:effectLst>
              </a:rPr>
              <a:t>4.Ejemplo Decisión de aceptar una orden especial. </a:t>
            </a:r>
            <a:endParaRPr lang="es-CL" b="1" u="sng" dirty="0">
              <a:effectLst>
                <a:outerShdw blurRad="38100" dist="38100" dir="2700000" algn="tl">
                  <a:srgbClr val="000000">
                    <a:alpha val="43137"/>
                  </a:srgbClr>
                </a:outerShdw>
              </a:effectLst>
            </a:endParaRPr>
          </a:p>
          <a:p>
            <a:r>
              <a:rPr lang="es-CL" dirty="0"/>
              <a:t> </a:t>
            </a:r>
            <a:r>
              <a:rPr lang="es-CL" b="1" u="sng" dirty="0" smtClean="0">
                <a:effectLst>
                  <a:outerShdw blurRad="38100" dist="38100" dir="2700000" algn="tl">
                    <a:srgbClr val="000000">
                      <a:alpha val="43137"/>
                    </a:srgbClr>
                  </a:outerShdw>
                </a:effectLst>
              </a:rPr>
              <a:t>Respuesta del problema:</a:t>
            </a:r>
          </a:p>
          <a:p>
            <a:r>
              <a:rPr lang="es-CL" dirty="0" smtClean="0">
                <a:effectLst>
                  <a:outerShdw blurRad="38100" dist="38100" dir="2700000" algn="tl">
                    <a:srgbClr val="000000">
                      <a:alpha val="43137"/>
                    </a:srgbClr>
                  </a:outerShdw>
                </a:effectLst>
              </a:rPr>
              <a:t>¿Debería </a:t>
            </a:r>
            <a:r>
              <a:rPr lang="es-CL" dirty="0" err="1" smtClean="0">
                <a:effectLst>
                  <a:outerShdw blurRad="38100" dist="38100" dir="2700000" algn="tl">
                    <a:srgbClr val="000000">
                      <a:alpha val="43137"/>
                    </a:srgbClr>
                  </a:outerShdw>
                </a:effectLst>
              </a:rPr>
              <a:t>Snowshoe</a:t>
            </a:r>
            <a:r>
              <a:rPr lang="es-CL" dirty="0" smtClean="0">
                <a:effectLst>
                  <a:outerShdw blurRad="38100" dist="38100" dir="2700000" algn="tl">
                    <a:srgbClr val="000000">
                      <a:alpha val="43137"/>
                    </a:srgbClr>
                  </a:outerShdw>
                </a:effectLst>
              </a:rPr>
              <a:t> aceptar la orden especial a US$100 el par, aun cuando el costo promedio de producir y vender un par de esquís es de $ 130,55( US$103,05+US$ 27,50)?</a:t>
            </a:r>
          </a:p>
          <a:p>
            <a:r>
              <a:rPr lang="es-CL" dirty="0" smtClean="0">
                <a:solidFill>
                  <a:srgbClr val="FF0000"/>
                </a:solidFill>
                <a:effectLst>
                  <a:outerShdw blurRad="38100" dist="38100" dir="2700000" algn="tl">
                    <a:srgbClr val="000000">
                      <a:alpha val="43137"/>
                    </a:srgbClr>
                  </a:outerShdw>
                </a:effectLst>
              </a:rPr>
              <a:t>Absolutamente si  ya que esto incrementaría sus utilidades globales en US$ 35240( 2000* US$ 17,62), por lo tanto resulta conveniente hacerlo.</a:t>
            </a:r>
          </a:p>
        </p:txBody>
      </p:sp>
    </p:spTree>
    <p:extLst>
      <p:ext uri="{BB962C8B-B14F-4D97-AF65-F5344CB8AC3E}">
        <p14:creationId xmlns:p14="http://schemas.microsoft.com/office/powerpoint/2010/main" val="230321325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51579" y="510608"/>
            <a:ext cx="9603275" cy="1049235"/>
          </a:xfrm>
        </p:spPr>
        <p:txBody>
          <a:bodyPr/>
          <a:lstStyle/>
          <a:p>
            <a:r>
              <a:rPr lang="es-CL" dirty="0" smtClean="0"/>
              <a:t>Costos para toma de decisiones</a:t>
            </a:r>
            <a:endParaRPr lang="es-CL" dirty="0"/>
          </a:p>
        </p:txBody>
      </p:sp>
      <p:sp>
        <p:nvSpPr>
          <p:cNvPr id="3" name="Marcador de contenido 2"/>
          <p:cNvSpPr>
            <a:spLocks noGrp="1"/>
          </p:cNvSpPr>
          <p:nvPr>
            <p:ph idx="1"/>
          </p:nvPr>
        </p:nvSpPr>
        <p:spPr>
          <a:xfrm>
            <a:off x="1451579" y="1272746"/>
            <a:ext cx="9603275" cy="4193599"/>
          </a:xfrm>
        </p:spPr>
        <p:txBody>
          <a:bodyPr>
            <a:normAutofit/>
          </a:bodyPr>
          <a:lstStyle/>
          <a:p>
            <a:pPr marL="0" indent="0">
              <a:buNone/>
            </a:pPr>
            <a:endParaRPr lang="es-CL" b="1" u="sng" dirty="0">
              <a:effectLst>
                <a:outerShdw blurRad="38100" dist="38100" dir="2700000" algn="tl">
                  <a:srgbClr val="000000">
                    <a:alpha val="43137"/>
                  </a:srgbClr>
                </a:outerShdw>
              </a:effectLst>
            </a:endParaRPr>
          </a:p>
          <a:p>
            <a:r>
              <a:rPr lang="es-CL" dirty="0"/>
              <a:t> </a:t>
            </a:r>
            <a:r>
              <a:rPr lang="es-CL" b="1" u="sng" dirty="0" smtClean="0">
                <a:effectLst>
                  <a:outerShdw blurRad="38100" dist="38100" dir="2700000" algn="tl">
                    <a:srgbClr val="000000">
                      <a:alpha val="43137"/>
                    </a:srgbClr>
                  </a:outerShdw>
                </a:effectLst>
              </a:rPr>
              <a:t>Solución del problema vía análisis diferencial:</a:t>
            </a:r>
          </a:p>
        </p:txBody>
      </p:sp>
      <p:graphicFrame>
        <p:nvGraphicFramePr>
          <p:cNvPr id="4" name="3 Tabla"/>
          <p:cNvGraphicFramePr>
            <a:graphicFrameLocks noGrp="1"/>
          </p:cNvGraphicFramePr>
          <p:nvPr>
            <p:extLst>
              <p:ext uri="{D42A27DB-BD31-4B8C-83A1-F6EECF244321}">
                <p14:modId xmlns:p14="http://schemas.microsoft.com/office/powerpoint/2010/main" val="1054217875"/>
              </p:ext>
            </p:extLst>
          </p:nvPr>
        </p:nvGraphicFramePr>
        <p:xfrm>
          <a:off x="897308" y="2224217"/>
          <a:ext cx="9288330" cy="3683884"/>
        </p:xfrm>
        <a:graphic>
          <a:graphicData uri="http://schemas.openxmlformats.org/drawingml/2006/table">
            <a:tbl>
              <a:tblPr firstRow="1" bandRow="1">
                <a:tableStyleId>{5C22544A-7EE6-4342-B048-85BDC9FD1C3A}</a:tableStyleId>
              </a:tblPr>
              <a:tblGrid>
                <a:gridCol w="4638519"/>
                <a:gridCol w="4649811"/>
              </a:tblGrid>
              <a:tr h="531340">
                <a:tc>
                  <a:txBody>
                    <a:bodyPr/>
                    <a:lstStyle/>
                    <a:p>
                      <a:r>
                        <a:rPr lang="es-CL" dirty="0" smtClean="0"/>
                        <a:t>Detalle</a:t>
                      </a:r>
                      <a:r>
                        <a:rPr lang="es-CL" baseline="0" dirty="0" smtClean="0"/>
                        <a:t> </a:t>
                      </a:r>
                      <a:endParaRPr lang="es-CL" dirty="0"/>
                    </a:p>
                  </a:txBody>
                  <a:tcPr/>
                </a:tc>
                <a:tc>
                  <a:txBody>
                    <a:bodyPr/>
                    <a:lstStyle/>
                    <a:p>
                      <a:r>
                        <a:rPr lang="es-CL" dirty="0" smtClean="0"/>
                        <a:t>Monto</a:t>
                      </a:r>
                      <a:endParaRPr lang="es-CL" dirty="0"/>
                    </a:p>
                  </a:txBody>
                  <a:tcPr/>
                </a:tc>
              </a:tr>
              <a:tr h="418744">
                <a:tc>
                  <a:txBody>
                    <a:bodyPr/>
                    <a:lstStyle/>
                    <a:p>
                      <a:r>
                        <a:rPr lang="es-CL" dirty="0" smtClean="0"/>
                        <a:t>Ingreso incremental total(2000*US$100)</a:t>
                      </a:r>
                      <a:endParaRPr lang="es-CL" dirty="0"/>
                    </a:p>
                  </a:txBody>
                  <a:tcPr/>
                </a:tc>
                <a:tc>
                  <a:txBody>
                    <a:bodyPr/>
                    <a:lstStyle/>
                    <a:p>
                      <a:r>
                        <a:rPr lang="es-CL" dirty="0" smtClean="0"/>
                        <a:t>US$ 200.000</a:t>
                      </a:r>
                      <a:endParaRPr lang="es-CL" dirty="0"/>
                    </a:p>
                  </a:txBody>
                  <a:tcPr/>
                </a:tc>
              </a:tr>
              <a:tr h="418744">
                <a:tc>
                  <a:txBody>
                    <a:bodyPr/>
                    <a:lstStyle/>
                    <a:p>
                      <a:r>
                        <a:rPr lang="es-CL" dirty="0" smtClean="0"/>
                        <a:t>Costos incrementales</a:t>
                      </a:r>
                      <a:endParaRPr lang="es-CL" dirty="0"/>
                    </a:p>
                  </a:txBody>
                  <a:tcPr/>
                </a:tc>
                <a:tc>
                  <a:txBody>
                    <a:bodyPr/>
                    <a:lstStyle/>
                    <a:p>
                      <a:endParaRPr lang="es-CL"/>
                    </a:p>
                  </a:txBody>
                  <a:tcPr/>
                </a:tc>
              </a:tr>
              <a:tr h="418744">
                <a:tc>
                  <a:txBody>
                    <a:bodyPr/>
                    <a:lstStyle/>
                    <a:p>
                      <a:r>
                        <a:rPr lang="es-CL" dirty="0" smtClean="0"/>
                        <a:t>Material directo US$37,50* 2000</a:t>
                      </a:r>
                      <a:endParaRPr lang="es-CL" dirty="0"/>
                    </a:p>
                  </a:txBody>
                  <a:tcPr/>
                </a:tc>
                <a:tc>
                  <a:txBody>
                    <a:bodyPr/>
                    <a:lstStyle/>
                    <a:p>
                      <a:r>
                        <a:rPr lang="es-CL" dirty="0" smtClean="0"/>
                        <a:t>US$ 75.000</a:t>
                      </a:r>
                      <a:endParaRPr lang="es-CL" dirty="0"/>
                    </a:p>
                  </a:txBody>
                  <a:tcPr/>
                </a:tc>
              </a:tr>
              <a:tr h="418744">
                <a:tc>
                  <a:txBody>
                    <a:bodyPr/>
                    <a:lstStyle/>
                    <a:p>
                      <a:r>
                        <a:rPr lang="es-CL" dirty="0" smtClean="0"/>
                        <a:t>Mano de obra directa US$ 31,10* 2000</a:t>
                      </a:r>
                      <a:endParaRPr lang="es-CL" dirty="0"/>
                    </a:p>
                  </a:txBody>
                  <a:tcPr/>
                </a:tc>
                <a:tc>
                  <a:txBody>
                    <a:bodyPr/>
                    <a:lstStyle/>
                    <a:p>
                      <a:r>
                        <a:rPr lang="es-CL" dirty="0" smtClean="0"/>
                        <a:t>US$ 62,200</a:t>
                      </a:r>
                      <a:endParaRPr lang="es-CL" dirty="0"/>
                    </a:p>
                  </a:txBody>
                  <a:tcPr/>
                </a:tc>
              </a:tr>
              <a:tr h="418744">
                <a:tc>
                  <a:txBody>
                    <a:bodyPr/>
                    <a:lstStyle/>
                    <a:p>
                      <a:r>
                        <a:rPr lang="es-CL" dirty="0" err="1" smtClean="0"/>
                        <a:t>Cif</a:t>
                      </a:r>
                      <a:r>
                        <a:rPr lang="es-CL" dirty="0" smtClean="0"/>
                        <a:t> variables(40% US$ 34,5)*2000</a:t>
                      </a:r>
                      <a:endParaRPr lang="es-CL" dirty="0"/>
                    </a:p>
                  </a:txBody>
                  <a:tcPr/>
                </a:tc>
                <a:tc>
                  <a:txBody>
                    <a:bodyPr/>
                    <a:lstStyle/>
                    <a:p>
                      <a:r>
                        <a:rPr lang="es-CL" dirty="0" smtClean="0"/>
                        <a:t>US$27.560</a:t>
                      </a:r>
                      <a:endParaRPr lang="es-CL" dirty="0"/>
                    </a:p>
                  </a:txBody>
                  <a:tcPr/>
                </a:tc>
              </a:tr>
              <a:tr h="418744">
                <a:tc>
                  <a:txBody>
                    <a:bodyPr/>
                    <a:lstStyle/>
                    <a:p>
                      <a:r>
                        <a:rPr lang="es-CL" dirty="0" smtClean="0"/>
                        <a:t>Total de costos incrementales</a:t>
                      </a:r>
                      <a:endParaRPr lang="es-CL" dirty="0"/>
                    </a:p>
                  </a:txBody>
                  <a:tcPr/>
                </a:tc>
                <a:tc>
                  <a:txBody>
                    <a:bodyPr/>
                    <a:lstStyle/>
                    <a:p>
                      <a:r>
                        <a:rPr lang="es-CL" dirty="0" smtClean="0"/>
                        <a:t>(US$ 164.760)</a:t>
                      </a:r>
                      <a:endParaRPr lang="es-CL" dirty="0"/>
                    </a:p>
                  </a:txBody>
                  <a:tcPr/>
                </a:tc>
              </a:tr>
              <a:tr h="418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Utilidad Incremental</a:t>
                      </a:r>
                    </a:p>
                    <a:p>
                      <a:endParaRPr lang="es-CL" dirty="0"/>
                    </a:p>
                  </a:txBody>
                  <a:tcPr/>
                </a:tc>
                <a:tc>
                  <a:txBody>
                    <a:bodyPr/>
                    <a:lstStyle/>
                    <a:p>
                      <a:r>
                        <a:rPr lang="es-CL" dirty="0" smtClean="0"/>
                        <a:t>US$ 35.240</a:t>
                      </a:r>
                      <a:endParaRPr lang="es-CL" dirty="0"/>
                    </a:p>
                  </a:txBody>
                  <a:tcPr/>
                </a:tc>
              </a:tr>
            </a:tbl>
          </a:graphicData>
        </a:graphic>
      </p:graphicFrame>
    </p:spTree>
    <p:extLst>
      <p:ext uri="{BB962C8B-B14F-4D97-AF65-F5344CB8AC3E}">
        <p14:creationId xmlns:p14="http://schemas.microsoft.com/office/powerpoint/2010/main" val="215029752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a:xfrm>
            <a:off x="1451579" y="1316052"/>
            <a:ext cx="9603275" cy="4150293"/>
          </a:xfrm>
        </p:spPr>
        <p:txBody>
          <a:bodyPr>
            <a:normAutofit/>
          </a:bodyPr>
          <a:lstStyle/>
          <a:p>
            <a:pPr marL="0" indent="0">
              <a:buNone/>
            </a:pPr>
            <a:r>
              <a:rPr lang="es-CL" dirty="0" smtClean="0"/>
              <a:t> </a:t>
            </a:r>
            <a:endParaRPr lang="es-CL" dirty="0"/>
          </a:p>
          <a:p>
            <a:r>
              <a:rPr lang="es-CL" b="1" u="sng" dirty="0" smtClean="0">
                <a:effectLst>
                  <a:outerShdw blurRad="38100" dist="38100" dir="2700000" algn="tl">
                    <a:srgbClr val="000000">
                      <a:alpha val="43137"/>
                    </a:srgbClr>
                  </a:outerShdw>
                </a:effectLst>
              </a:rPr>
              <a:t>4.Problemas comunes a la toma de decisiones. </a:t>
            </a:r>
            <a:endParaRPr lang="es-CL" b="1" u="sng" dirty="0">
              <a:effectLst>
                <a:outerShdw blurRad="38100" dist="38100" dir="2700000" algn="tl">
                  <a:srgbClr val="000000">
                    <a:alpha val="43137"/>
                  </a:srgbClr>
                </a:outerShdw>
              </a:effectLst>
            </a:endParaRPr>
          </a:p>
          <a:p>
            <a:r>
              <a:rPr lang="es-CL" b="1" u="sng" dirty="0" smtClean="0"/>
              <a:t>11.-  Decisión de Hacer o Comprar : </a:t>
            </a:r>
            <a:r>
              <a:rPr lang="es-CL" dirty="0" smtClean="0"/>
              <a:t>Cuando existe  equipo, espacio o bien mano de obra ociosa, la gerencia tiene la posibilidad de optar por producir partes internamente o en su defecto proceder </a:t>
            </a:r>
            <a:r>
              <a:rPr lang="es-CL" dirty="0"/>
              <a:t>a comprarlas a un proveedor </a:t>
            </a:r>
            <a:r>
              <a:rPr lang="es-CL" dirty="0" smtClean="0"/>
              <a:t>externo . Este tipo de decisión es conocida como “hacer o comprar”.</a:t>
            </a:r>
          </a:p>
          <a:p>
            <a:r>
              <a:rPr lang="es-CL" dirty="0" smtClean="0"/>
              <a:t>Frecuentemente, los componentes manufacturados pueden ser producidos a costos incrementales más bajos, que los encargados a los proveedores externos . Si una firma produce de manera económica, es conveniente ahorrase de esta forma la utilidad que obtienen nuestros proveedores potenciales.</a:t>
            </a:r>
          </a:p>
        </p:txBody>
      </p:sp>
    </p:spTree>
    <p:extLst>
      <p:ext uri="{BB962C8B-B14F-4D97-AF65-F5344CB8AC3E}">
        <p14:creationId xmlns:p14="http://schemas.microsoft.com/office/powerpoint/2010/main" val="329096664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a:xfrm>
            <a:off x="1451579" y="1316052"/>
            <a:ext cx="9603275" cy="4150293"/>
          </a:xfrm>
        </p:spPr>
        <p:txBody>
          <a:bodyPr>
            <a:normAutofit lnSpcReduction="10000"/>
          </a:bodyPr>
          <a:lstStyle/>
          <a:p>
            <a:pPr marL="0" indent="0">
              <a:buNone/>
            </a:pPr>
            <a:r>
              <a:rPr lang="es-CL" dirty="0" smtClean="0"/>
              <a:t> </a:t>
            </a:r>
            <a:endParaRPr lang="es-CL" dirty="0"/>
          </a:p>
          <a:p>
            <a:r>
              <a:rPr lang="es-CL" b="1" u="sng" dirty="0" smtClean="0">
                <a:effectLst>
                  <a:outerShdw blurRad="38100" dist="38100" dir="2700000" algn="tl">
                    <a:srgbClr val="000000">
                      <a:alpha val="43137"/>
                    </a:srgbClr>
                  </a:outerShdw>
                </a:effectLst>
              </a:rPr>
              <a:t>4.Problemas comunes a la toma de decisiones. </a:t>
            </a:r>
            <a:endParaRPr lang="es-CL" b="1" u="sng" dirty="0">
              <a:effectLst>
                <a:outerShdw blurRad="38100" dist="38100" dir="2700000" algn="tl">
                  <a:srgbClr val="000000">
                    <a:alpha val="43137"/>
                  </a:srgbClr>
                </a:outerShdw>
              </a:effectLst>
            </a:endParaRPr>
          </a:p>
          <a:p>
            <a:r>
              <a:rPr lang="es-CL" b="1" u="sng" dirty="0" smtClean="0"/>
              <a:t>11.-  Decisión de Hacer o Comprar :</a:t>
            </a:r>
            <a:endParaRPr lang="es-CL" dirty="0" smtClean="0"/>
          </a:p>
          <a:p>
            <a:r>
              <a:rPr lang="es-CL" dirty="0" smtClean="0"/>
              <a:t>Además del incentivo de la utilidad, muchas compañías a veces deciden producir sus propios componentes porque dudan dela confiabilidad delos proveedores externos en términos de estabilidad económica y capacidad de despacho constante y seguro en el tiempo, con el fin de logara satisfacer nuestro programas de producción.</a:t>
            </a:r>
          </a:p>
          <a:p>
            <a:r>
              <a:rPr lang="es-CL" dirty="0" smtClean="0"/>
              <a:t>También con frecuencia se considera que al producir compañía internamente puede lograr una mayor calidad en su producto final, que la que logra de sus proveedores habituales.</a:t>
            </a:r>
          </a:p>
        </p:txBody>
      </p:sp>
    </p:spTree>
    <p:extLst>
      <p:ext uri="{BB962C8B-B14F-4D97-AF65-F5344CB8AC3E}">
        <p14:creationId xmlns:p14="http://schemas.microsoft.com/office/powerpoint/2010/main" val="113922176"/>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a:xfrm>
            <a:off x="1451579" y="1316052"/>
            <a:ext cx="9603275" cy="4150293"/>
          </a:xfrm>
        </p:spPr>
        <p:txBody>
          <a:bodyPr>
            <a:normAutofit/>
          </a:bodyPr>
          <a:lstStyle/>
          <a:p>
            <a:pPr marL="0" indent="0">
              <a:buNone/>
            </a:pPr>
            <a:r>
              <a:rPr lang="es-CL" dirty="0" smtClean="0"/>
              <a:t> </a:t>
            </a:r>
            <a:endParaRPr lang="es-CL" dirty="0"/>
          </a:p>
          <a:p>
            <a:r>
              <a:rPr lang="es-CL" b="1" u="sng" dirty="0" smtClean="0">
                <a:effectLst>
                  <a:outerShdw blurRad="38100" dist="38100" dir="2700000" algn="tl">
                    <a:srgbClr val="000000">
                      <a:alpha val="43137"/>
                    </a:srgbClr>
                  </a:outerShdw>
                </a:effectLst>
              </a:rPr>
              <a:t>4.Problemas comunes a la toma de decisiones. </a:t>
            </a:r>
            <a:endParaRPr lang="es-CL" b="1" u="sng" dirty="0">
              <a:effectLst>
                <a:outerShdw blurRad="38100" dist="38100" dir="2700000" algn="tl">
                  <a:srgbClr val="000000">
                    <a:alpha val="43137"/>
                  </a:srgbClr>
                </a:outerShdw>
              </a:effectLst>
            </a:endParaRPr>
          </a:p>
          <a:p>
            <a:r>
              <a:rPr lang="es-CL" b="1" u="sng" dirty="0" smtClean="0"/>
              <a:t>11.-  Decisión de Hacer o Comprar :</a:t>
            </a:r>
            <a:endParaRPr lang="es-CL" dirty="0" smtClean="0"/>
          </a:p>
          <a:p>
            <a:r>
              <a:rPr lang="es-CL" dirty="0" smtClean="0"/>
              <a:t>Existen casos, sin embargo, en que los proveedores en mercados competitivos pueden proveer partes o piezas a precios más bajos y / o de mejor calidad de la que puede obtenerse mediante la modalidad de producción interna . Con el fin de evaluar correctamente una decisión de este tipo, tanto los estándares de cantidad como los de calidad  del componente deben ser iguales para ambas alternativas.</a:t>
            </a:r>
          </a:p>
        </p:txBody>
      </p:sp>
    </p:spTree>
    <p:extLst>
      <p:ext uri="{BB962C8B-B14F-4D97-AF65-F5344CB8AC3E}">
        <p14:creationId xmlns:p14="http://schemas.microsoft.com/office/powerpoint/2010/main" val="3121621864"/>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a:xfrm>
            <a:off x="1451579" y="1316052"/>
            <a:ext cx="9603275" cy="4150293"/>
          </a:xfrm>
        </p:spPr>
        <p:txBody>
          <a:bodyPr>
            <a:normAutofit fontScale="92500"/>
          </a:bodyPr>
          <a:lstStyle/>
          <a:p>
            <a:pPr marL="0" indent="0">
              <a:buNone/>
            </a:pPr>
            <a:r>
              <a:rPr lang="es-CL" dirty="0" smtClean="0"/>
              <a:t> </a:t>
            </a:r>
            <a:endParaRPr lang="es-CL" dirty="0"/>
          </a:p>
          <a:p>
            <a:r>
              <a:rPr lang="es-CL" b="1" u="sng" dirty="0" smtClean="0">
                <a:effectLst>
                  <a:outerShdw blurRad="38100" dist="38100" dir="2700000" algn="tl">
                    <a:srgbClr val="000000">
                      <a:alpha val="43137"/>
                    </a:srgbClr>
                  </a:outerShdw>
                </a:effectLst>
              </a:rPr>
              <a:t>4.Problemas comunes a la toma de decisiones. </a:t>
            </a:r>
            <a:endParaRPr lang="es-CL" b="1" u="sng" dirty="0">
              <a:effectLst>
                <a:outerShdw blurRad="38100" dist="38100" dir="2700000" algn="tl">
                  <a:srgbClr val="000000">
                    <a:alpha val="43137"/>
                  </a:srgbClr>
                </a:outerShdw>
              </a:effectLst>
            </a:endParaRPr>
          </a:p>
          <a:p>
            <a:r>
              <a:rPr lang="es-CL" b="1" u="sng" dirty="0" smtClean="0"/>
              <a:t>11.-  Decisión de Hacer o Comprar :</a:t>
            </a:r>
            <a:endParaRPr lang="es-CL" dirty="0" smtClean="0"/>
          </a:p>
          <a:p>
            <a:r>
              <a:rPr lang="es-CL" dirty="0" smtClean="0"/>
              <a:t>Para determinar los costos relevantes al comprar, debe considerarse el costo total de elaboración en el mismo sitio y mismas condiciones tal y como se fabricará internamente, y no solo el precio de compra. Ejemplo de costos adicionales relevantes son los siguientes, a saber: transporte , inspección , seguros , recepción o costos del pedido o compra.</a:t>
            </a:r>
          </a:p>
          <a:p>
            <a:r>
              <a:rPr lang="es-CL" dirty="0" smtClean="0"/>
              <a:t>Existen además costos futuros en que se incurrirán indistinto dela opción que se escoja. Si una inversión de capital es necesaria para hacer el componente, todo costo adicional se a fijo o variable, debe ser considerado como parte integral del análisis</a:t>
            </a:r>
          </a:p>
        </p:txBody>
      </p:sp>
    </p:spTree>
    <p:extLst>
      <p:ext uri="{BB962C8B-B14F-4D97-AF65-F5344CB8AC3E}">
        <p14:creationId xmlns:p14="http://schemas.microsoft.com/office/powerpoint/2010/main" val="182428187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a:xfrm>
            <a:off x="1451579" y="1316052"/>
            <a:ext cx="9603275" cy="4150293"/>
          </a:xfrm>
        </p:spPr>
        <p:txBody>
          <a:bodyPr>
            <a:normAutofit lnSpcReduction="10000"/>
          </a:bodyPr>
          <a:lstStyle/>
          <a:p>
            <a:pPr marL="0" indent="0">
              <a:buNone/>
            </a:pPr>
            <a:r>
              <a:rPr lang="es-CL" dirty="0" smtClean="0"/>
              <a:t> </a:t>
            </a:r>
            <a:endParaRPr lang="es-CL" dirty="0"/>
          </a:p>
          <a:p>
            <a:r>
              <a:rPr lang="es-CL" b="1" u="sng" dirty="0" smtClean="0">
                <a:effectLst>
                  <a:outerShdw blurRad="38100" dist="38100" dir="2700000" algn="tl">
                    <a:srgbClr val="000000">
                      <a:alpha val="43137"/>
                    </a:srgbClr>
                  </a:outerShdw>
                </a:effectLst>
              </a:rPr>
              <a:t>4.Problemas comunes a la toma de decisiones. </a:t>
            </a:r>
            <a:endParaRPr lang="es-CL" b="1" u="sng" dirty="0">
              <a:effectLst>
                <a:outerShdw blurRad="38100" dist="38100" dir="2700000" algn="tl">
                  <a:srgbClr val="000000">
                    <a:alpha val="43137"/>
                  </a:srgbClr>
                </a:outerShdw>
              </a:effectLst>
            </a:endParaRPr>
          </a:p>
          <a:p>
            <a:r>
              <a:rPr lang="es-CL" b="1" u="sng" dirty="0" smtClean="0"/>
              <a:t>11.-  Decisión de Hacer o Comprar :</a:t>
            </a:r>
          </a:p>
          <a:p>
            <a:r>
              <a:rPr lang="es-CL" dirty="0" smtClean="0"/>
              <a:t>Otro aspecto fundamental atener en cuenta es el potencial uso alternativo de la capacidad ociosa . Productos nuevos, en lugar de componente, podrían manufacturarse; su ingreso relevante entonces considerará el costo de oportunidad de hacer los componentes.</a:t>
            </a:r>
          </a:p>
          <a:p>
            <a:r>
              <a:rPr lang="es-CL" dirty="0" smtClean="0"/>
              <a:t>Como alternativa, si el equipo o espacio que no  se utiliza, se puede arrendar, y el ingreso resultante considerarse como un costo de oportunidad de la decisión de fabricar o bien hacer.</a:t>
            </a:r>
          </a:p>
        </p:txBody>
      </p:sp>
    </p:spTree>
    <p:extLst>
      <p:ext uri="{BB962C8B-B14F-4D97-AF65-F5344CB8AC3E}">
        <p14:creationId xmlns:p14="http://schemas.microsoft.com/office/powerpoint/2010/main" val="910060171"/>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p:txBody>
          <a:bodyPr>
            <a:normAutofit/>
          </a:bodyPr>
          <a:lstStyle/>
          <a:p>
            <a:r>
              <a:rPr lang="es-CL" dirty="0" smtClean="0"/>
              <a:t> </a:t>
            </a:r>
            <a:r>
              <a:rPr lang="es-CL" b="1" u="sng" dirty="0" smtClean="0">
                <a:effectLst>
                  <a:outerShdw blurRad="38100" dist="38100" dir="2700000" algn="tl">
                    <a:srgbClr val="000000">
                      <a:alpha val="43137"/>
                    </a:srgbClr>
                  </a:outerShdw>
                </a:effectLst>
              </a:rPr>
              <a:t>4.Ejemplo Decisión de Hacer o Comprar. </a:t>
            </a:r>
            <a:endParaRPr lang="es-CL" b="1" u="sng" dirty="0">
              <a:effectLst>
                <a:outerShdw blurRad="38100" dist="38100" dir="2700000" algn="tl">
                  <a:srgbClr val="000000">
                    <a:alpha val="43137"/>
                  </a:srgbClr>
                </a:outerShdw>
              </a:effectLst>
            </a:endParaRPr>
          </a:p>
          <a:p>
            <a:r>
              <a:rPr lang="es-CL" dirty="0" smtClean="0"/>
              <a:t>A.- </a:t>
            </a:r>
            <a:r>
              <a:rPr lang="es-CL" b="1" u="sng" dirty="0" smtClean="0">
                <a:effectLst>
                  <a:outerShdw blurRad="38100" dist="38100" dir="2700000" algn="tl">
                    <a:srgbClr val="000000">
                      <a:alpha val="43137"/>
                    </a:srgbClr>
                  </a:outerShdw>
                </a:effectLst>
              </a:rPr>
              <a:t>Enunciado del problema:</a:t>
            </a:r>
          </a:p>
          <a:p>
            <a:r>
              <a:rPr lang="es-CL" dirty="0" err="1" smtClean="0">
                <a:effectLst>
                  <a:outerShdw blurRad="38100" dist="38100" dir="2700000" algn="tl">
                    <a:srgbClr val="000000">
                      <a:alpha val="43137"/>
                    </a:srgbClr>
                  </a:outerShdw>
                </a:effectLst>
              </a:rPr>
              <a:t>Pratt</a:t>
            </a:r>
            <a:r>
              <a:rPr lang="es-CL" dirty="0" smtClean="0">
                <a:effectLst>
                  <a:outerShdw blurRad="38100" dist="38100" dir="2700000" algn="tl">
                    <a:srgbClr val="000000">
                      <a:alpha val="43137"/>
                    </a:srgbClr>
                  </a:outerShdw>
                </a:effectLst>
              </a:rPr>
              <a:t> industries está evaluando fabricar sus propios moldes de motores, los que corrientemente adquiere a US$20,50 cada unidad .Este precio de compra no considera los costos del pedido, recepción e inspección, los cuales se estiman totalizarán US$2 por cada unidad . </a:t>
            </a:r>
            <a:r>
              <a:rPr lang="es-CL" dirty="0" err="1" smtClean="0">
                <a:effectLst>
                  <a:outerShdw blurRad="38100" dist="38100" dir="2700000" algn="tl">
                    <a:srgbClr val="000000">
                      <a:alpha val="43137"/>
                    </a:srgbClr>
                  </a:outerShdw>
                </a:effectLst>
              </a:rPr>
              <a:t>Pratt</a:t>
            </a:r>
            <a:r>
              <a:rPr lang="es-CL" dirty="0" smtClean="0">
                <a:effectLst>
                  <a:outerShdw blurRad="38100" dist="38100" dir="2700000" algn="tl">
                    <a:srgbClr val="000000">
                      <a:alpha val="43137"/>
                    </a:srgbClr>
                  </a:outerShdw>
                </a:effectLst>
              </a:rPr>
              <a:t> estima que puede fabricar las 6500 unidades requeridas a un costo más bajo que lo que actualmente paga a su proveedor externo. Los costos relevantes tanto como producir o bien compara , son los siguientes, a saber:</a:t>
            </a:r>
          </a:p>
        </p:txBody>
      </p:sp>
    </p:spTree>
    <p:extLst>
      <p:ext uri="{BB962C8B-B14F-4D97-AF65-F5344CB8AC3E}">
        <p14:creationId xmlns:p14="http://schemas.microsoft.com/office/powerpoint/2010/main" val="1111197158"/>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a:xfrm>
            <a:off x="1451579" y="1433384"/>
            <a:ext cx="9603275" cy="4032961"/>
          </a:xfrm>
        </p:spPr>
        <p:txBody>
          <a:bodyPr>
            <a:normAutofit/>
          </a:bodyPr>
          <a:lstStyle/>
          <a:p>
            <a:r>
              <a:rPr lang="es-CL" dirty="0" smtClean="0"/>
              <a:t> </a:t>
            </a:r>
            <a:r>
              <a:rPr lang="es-CL" b="1" u="sng" dirty="0" smtClean="0">
                <a:effectLst>
                  <a:outerShdw blurRad="38100" dist="38100" dir="2700000" algn="tl">
                    <a:srgbClr val="000000">
                      <a:alpha val="43137"/>
                    </a:srgbClr>
                  </a:outerShdw>
                </a:effectLst>
              </a:rPr>
              <a:t>4.Ejemplo Decisión de Hacer o Comprar. </a:t>
            </a:r>
            <a:endParaRPr lang="es-CL" b="1" u="sng" dirty="0">
              <a:effectLst>
                <a:outerShdw blurRad="38100" dist="38100" dir="2700000" algn="tl">
                  <a:srgbClr val="000000">
                    <a:alpha val="43137"/>
                  </a:srgbClr>
                </a:outerShdw>
              </a:effectLst>
            </a:endParaRPr>
          </a:p>
        </p:txBody>
      </p:sp>
      <p:graphicFrame>
        <p:nvGraphicFramePr>
          <p:cNvPr id="4" name="Tabla 3"/>
          <p:cNvGraphicFramePr>
            <a:graphicFrameLocks noGrp="1"/>
          </p:cNvGraphicFramePr>
          <p:nvPr>
            <p:extLst>
              <p:ext uri="{D42A27DB-BD31-4B8C-83A1-F6EECF244321}">
                <p14:modId xmlns:p14="http://schemas.microsoft.com/office/powerpoint/2010/main" val="1108870604"/>
              </p:ext>
            </p:extLst>
          </p:nvPr>
        </p:nvGraphicFramePr>
        <p:xfrm>
          <a:off x="477472" y="1853754"/>
          <a:ext cx="10577382" cy="4285866"/>
        </p:xfrm>
        <a:graphic>
          <a:graphicData uri="http://schemas.openxmlformats.org/drawingml/2006/table">
            <a:tbl>
              <a:tblPr firstRow="1" bandRow="1">
                <a:tableStyleId>{5C22544A-7EE6-4342-B048-85BDC9FD1C3A}</a:tableStyleId>
              </a:tblPr>
              <a:tblGrid>
                <a:gridCol w="3525794"/>
                <a:gridCol w="3525794"/>
                <a:gridCol w="3525794"/>
              </a:tblGrid>
              <a:tr h="500951">
                <a:tc>
                  <a:txBody>
                    <a:bodyPr/>
                    <a:lstStyle/>
                    <a:p>
                      <a:r>
                        <a:rPr lang="es-CL" dirty="0" err="1" smtClean="0"/>
                        <a:t>Anáisis</a:t>
                      </a:r>
                      <a:r>
                        <a:rPr lang="es-CL" dirty="0" smtClean="0"/>
                        <a:t> costo diferencial</a:t>
                      </a:r>
                      <a:endParaRPr lang="es-CL" dirty="0"/>
                    </a:p>
                  </a:txBody>
                  <a:tcPr/>
                </a:tc>
                <a:tc>
                  <a:txBody>
                    <a:bodyPr/>
                    <a:lstStyle/>
                    <a:p>
                      <a:r>
                        <a:rPr lang="es-CL" dirty="0" smtClean="0"/>
                        <a:t>Costo de hacer</a:t>
                      </a:r>
                      <a:endParaRPr lang="es-CL" dirty="0"/>
                    </a:p>
                  </a:txBody>
                  <a:tcPr/>
                </a:tc>
                <a:tc>
                  <a:txBody>
                    <a:bodyPr/>
                    <a:lstStyle/>
                    <a:p>
                      <a:r>
                        <a:rPr lang="es-CL" dirty="0" smtClean="0"/>
                        <a:t>Costo de comprar</a:t>
                      </a:r>
                      <a:endParaRPr lang="es-CL" dirty="0"/>
                    </a:p>
                  </a:txBody>
                  <a:tcPr/>
                </a:tc>
              </a:tr>
              <a:tr h="500951">
                <a:tc>
                  <a:txBody>
                    <a:bodyPr/>
                    <a:lstStyle/>
                    <a:p>
                      <a:r>
                        <a:rPr lang="es-CL" dirty="0" smtClean="0"/>
                        <a:t>Materiales( 6500*US$6.25)</a:t>
                      </a:r>
                      <a:endParaRPr lang="es-CL" dirty="0"/>
                    </a:p>
                  </a:txBody>
                  <a:tcPr/>
                </a:tc>
                <a:tc>
                  <a:txBody>
                    <a:bodyPr/>
                    <a:lstStyle/>
                    <a:p>
                      <a:r>
                        <a:rPr lang="es-CL" dirty="0" smtClean="0"/>
                        <a:t>US$40.625</a:t>
                      </a:r>
                      <a:endParaRPr lang="es-CL" dirty="0"/>
                    </a:p>
                  </a:txBody>
                  <a:tcPr/>
                </a:tc>
                <a:tc>
                  <a:txBody>
                    <a:bodyPr/>
                    <a:lstStyle/>
                    <a:p>
                      <a:endParaRPr lang="es-CL"/>
                    </a:p>
                  </a:txBody>
                  <a:tcPr/>
                </a:tc>
              </a:tr>
              <a:tr h="500951">
                <a:tc>
                  <a:txBody>
                    <a:bodyPr/>
                    <a:lstStyle/>
                    <a:p>
                      <a:r>
                        <a:rPr lang="es-CL" dirty="0" smtClean="0"/>
                        <a:t>Mano Obra(6500*US$ 10)</a:t>
                      </a:r>
                      <a:endParaRPr lang="es-CL" dirty="0"/>
                    </a:p>
                  </a:txBody>
                  <a:tcPr/>
                </a:tc>
                <a:tc>
                  <a:txBody>
                    <a:bodyPr/>
                    <a:lstStyle/>
                    <a:p>
                      <a:r>
                        <a:rPr lang="es-CL" dirty="0" smtClean="0"/>
                        <a:t>US$65.000</a:t>
                      </a:r>
                      <a:endParaRPr lang="es-CL" dirty="0"/>
                    </a:p>
                  </a:txBody>
                  <a:tcPr/>
                </a:tc>
                <a:tc>
                  <a:txBody>
                    <a:bodyPr/>
                    <a:lstStyle/>
                    <a:p>
                      <a:endParaRPr lang="es-CL"/>
                    </a:p>
                  </a:txBody>
                  <a:tcPr/>
                </a:tc>
              </a:tr>
              <a:tr h="500951">
                <a:tc>
                  <a:txBody>
                    <a:bodyPr/>
                    <a:lstStyle/>
                    <a:p>
                      <a:r>
                        <a:rPr lang="es-CL" dirty="0" smtClean="0"/>
                        <a:t>CIF variables(6500*5.)</a:t>
                      </a:r>
                      <a:endParaRPr lang="es-CL" dirty="0"/>
                    </a:p>
                  </a:txBody>
                  <a:tcPr/>
                </a:tc>
                <a:tc>
                  <a:txBody>
                    <a:bodyPr/>
                    <a:lstStyle/>
                    <a:p>
                      <a:r>
                        <a:rPr lang="es-CL" dirty="0" smtClean="0"/>
                        <a:t>US$32.500</a:t>
                      </a:r>
                      <a:endParaRPr lang="es-CL" dirty="0"/>
                    </a:p>
                  </a:txBody>
                  <a:tcPr/>
                </a:tc>
                <a:tc>
                  <a:txBody>
                    <a:bodyPr/>
                    <a:lstStyle/>
                    <a:p>
                      <a:endParaRPr lang="es-CL"/>
                    </a:p>
                  </a:txBody>
                  <a:tcPr/>
                </a:tc>
              </a:tr>
              <a:tr h="617875">
                <a:tc>
                  <a:txBody>
                    <a:bodyPr/>
                    <a:lstStyle/>
                    <a:p>
                      <a:r>
                        <a:rPr lang="es-CL" dirty="0" smtClean="0"/>
                        <a:t>Precio de compra(6500*US20,50)</a:t>
                      </a:r>
                      <a:endParaRPr lang="es-CL" dirty="0"/>
                    </a:p>
                  </a:txBody>
                  <a:tcPr/>
                </a:tc>
                <a:tc>
                  <a:txBody>
                    <a:bodyPr/>
                    <a:lstStyle/>
                    <a:p>
                      <a:endParaRPr lang="es-CL"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US$133.250</a:t>
                      </a:r>
                    </a:p>
                    <a:p>
                      <a:endParaRPr lang="es-CL" dirty="0"/>
                    </a:p>
                  </a:txBody>
                  <a:tcPr/>
                </a:tc>
              </a:tr>
              <a:tr h="617875">
                <a:tc>
                  <a:txBody>
                    <a:bodyPr/>
                    <a:lstStyle/>
                    <a:p>
                      <a:r>
                        <a:rPr lang="es-CL" dirty="0" smtClean="0"/>
                        <a:t>Costo del pedido( 6500*US$ 2)</a:t>
                      </a:r>
                      <a:endParaRPr lang="es-CL" dirty="0"/>
                    </a:p>
                  </a:txBody>
                  <a:tcPr/>
                </a:tc>
                <a:tc>
                  <a:txBody>
                    <a:bodyPr/>
                    <a:lstStyle/>
                    <a:p>
                      <a:endParaRPr lang="es-CL"/>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US$  13.000</a:t>
                      </a:r>
                    </a:p>
                    <a:p>
                      <a:endParaRPr lang="es-CL" dirty="0"/>
                    </a:p>
                  </a:txBody>
                  <a:tcPr/>
                </a:tc>
              </a:tr>
              <a:tr h="500951">
                <a:tc>
                  <a:txBody>
                    <a:bodyPr/>
                    <a:lstStyle/>
                    <a:p>
                      <a:r>
                        <a:rPr lang="es-CL" dirty="0" smtClean="0"/>
                        <a:t>Total costos relevantes</a:t>
                      </a:r>
                      <a:endParaRPr lang="es-CL" dirty="0"/>
                    </a:p>
                  </a:txBody>
                  <a:tcPr/>
                </a:tc>
                <a:tc>
                  <a:txBody>
                    <a:bodyPr/>
                    <a:lstStyle/>
                    <a:p>
                      <a:r>
                        <a:rPr lang="es-CL" dirty="0" smtClean="0"/>
                        <a:t>US$138.125</a:t>
                      </a:r>
                      <a:endParaRPr lang="es-CL" dirty="0"/>
                    </a:p>
                  </a:txBody>
                  <a:tcPr/>
                </a:tc>
                <a:tc>
                  <a:txBody>
                    <a:bodyPr/>
                    <a:lstStyle/>
                    <a:p>
                      <a:r>
                        <a:rPr lang="es-CL" dirty="0" smtClean="0"/>
                        <a:t>US$146.250</a:t>
                      </a:r>
                      <a:endParaRPr lang="es-CL" dirty="0"/>
                    </a:p>
                  </a:txBody>
                  <a:tcPr/>
                </a:tc>
              </a:tr>
              <a:tr h="500951">
                <a:tc>
                  <a:txBody>
                    <a:bodyPr/>
                    <a:lstStyle/>
                    <a:p>
                      <a:r>
                        <a:rPr lang="es-CL" b="1" dirty="0" smtClean="0">
                          <a:solidFill>
                            <a:srgbClr val="FF0000"/>
                          </a:solidFill>
                        </a:rPr>
                        <a:t>Ventaja de hacer</a:t>
                      </a:r>
                      <a:endParaRPr lang="es-CL" b="1" dirty="0">
                        <a:solidFill>
                          <a:srgbClr val="FF0000"/>
                        </a:solidFill>
                      </a:endParaRPr>
                    </a:p>
                  </a:txBody>
                  <a:tcPr/>
                </a:tc>
                <a:tc>
                  <a:txBody>
                    <a:bodyPr/>
                    <a:lstStyle/>
                    <a:p>
                      <a:r>
                        <a:rPr lang="es-CL" b="1" dirty="0" smtClean="0">
                          <a:solidFill>
                            <a:srgbClr val="FF0000"/>
                          </a:solidFill>
                        </a:rPr>
                        <a:t>US$ 8125</a:t>
                      </a:r>
                      <a:endParaRPr lang="es-CL" b="1" dirty="0">
                        <a:solidFill>
                          <a:srgbClr val="FF0000"/>
                        </a:solidFill>
                      </a:endParaRPr>
                    </a:p>
                  </a:txBody>
                  <a:tcPr/>
                </a:tc>
                <a:tc>
                  <a:txBody>
                    <a:bodyPr/>
                    <a:lstStyle/>
                    <a:p>
                      <a:endParaRPr lang="es-CL" dirty="0"/>
                    </a:p>
                  </a:txBody>
                  <a:tcPr/>
                </a:tc>
              </a:tr>
            </a:tbl>
          </a:graphicData>
        </a:graphic>
      </p:graphicFrame>
    </p:spTree>
    <p:extLst>
      <p:ext uri="{BB962C8B-B14F-4D97-AF65-F5344CB8AC3E}">
        <p14:creationId xmlns:p14="http://schemas.microsoft.com/office/powerpoint/2010/main" val="2056254708"/>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a:xfrm>
            <a:off x="1451579" y="1519882"/>
            <a:ext cx="9603275" cy="4510216"/>
          </a:xfrm>
        </p:spPr>
        <p:txBody>
          <a:bodyPr>
            <a:normAutofit/>
          </a:bodyPr>
          <a:lstStyle/>
          <a:p>
            <a:r>
              <a:rPr lang="es-CL" dirty="0" smtClean="0"/>
              <a:t> </a:t>
            </a:r>
            <a:r>
              <a:rPr lang="es-CL" b="1" u="sng" dirty="0" smtClean="0">
                <a:effectLst>
                  <a:outerShdw blurRad="38100" dist="38100" dir="2700000" algn="tl">
                    <a:srgbClr val="000000">
                      <a:alpha val="43137"/>
                    </a:srgbClr>
                  </a:outerShdw>
                </a:effectLst>
              </a:rPr>
              <a:t>4.Ejemplo Decisión de Hacer o Comprar. </a:t>
            </a:r>
            <a:endParaRPr lang="es-CL" b="1" u="sng" dirty="0">
              <a:effectLst>
                <a:outerShdw blurRad="38100" dist="38100" dir="2700000" algn="tl">
                  <a:srgbClr val="000000">
                    <a:alpha val="43137"/>
                  </a:srgbClr>
                </a:outerShdw>
              </a:effectLst>
            </a:endParaRPr>
          </a:p>
          <a:p>
            <a:r>
              <a:rPr lang="es-CL" dirty="0"/>
              <a:t> </a:t>
            </a:r>
            <a:r>
              <a:rPr lang="es-CL" b="1" u="sng" dirty="0" smtClean="0">
                <a:effectLst>
                  <a:outerShdw blurRad="38100" dist="38100" dir="2700000" algn="tl">
                    <a:srgbClr val="000000">
                      <a:alpha val="43137"/>
                    </a:srgbClr>
                  </a:outerShdw>
                </a:effectLst>
              </a:rPr>
              <a:t>Respuesta del problema:</a:t>
            </a:r>
          </a:p>
          <a:p>
            <a:r>
              <a:rPr lang="es-CL" dirty="0" smtClean="0">
                <a:effectLst>
                  <a:outerShdw blurRad="38100" dist="38100" dir="2700000" algn="tl">
                    <a:srgbClr val="000000">
                      <a:alpha val="43137"/>
                    </a:srgbClr>
                  </a:outerShdw>
                </a:effectLst>
              </a:rPr>
              <a:t>Suponga que las instalaciones de </a:t>
            </a:r>
            <a:r>
              <a:rPr lang="es-CL" dirty="0" err="1" smtClean="0">
                <a:effectLst>
                  <a:outerShdw blurRad="38100" dist="38100" dir="2700000" algn="tl">
                    <a:srgbClr val="000000">
                      <a:alpha val="43137"/>
                    </a:srgbClr>
                  </a:outerShdw>
                </a:effectLst>
              </a:rPr>
              <a:t>Pratt</a:t>
            </a:r>
            <a:r>
              <a:rPr lang="es-CL" dirty="0" smtClean="0">
                <a:effectLst>
                  <a:outerShdw blurRad="38100" dist="38100" dir="2700000" algn="tl">
                    <a:srgbClr val="000000">
                      <a:alpha val="43137"/>
                    </a:srgbClr>
                  </a:outerShdw>
                </a:effectLst>
              </a:rPr>
              <a:t> permanecen ociosas, si no fabrican los moldes de motor; la empresa incrementara su ingreso en US$8.125 por año fabricando los componentes en vez de comprarlos.</a:t>
            </a:r>
          </a:p>
          <a:p>
            <a:r>
              <a:rPr lang="es-CL" dirty="0" smtClean="0">
                <a:solidFill>
                  <a:srgbClr val="FF0000"/>
                </a:solidFill>
                <a:effectLst>
                  <a:outerShdw blurRad="38100" dist="38100" dir="2700000" algn="tl">
                    <a:srgbClr val="000000">
                      <a:alpha val="43137"/>
                    </a:srgbClr>
                  </a:outerShdw>
                </a:effectLst>
              </a:rPr>
              <a:t>Absolutamente si  ya que esto incrementaría sus utilidad.</a:t>
            </a:r>
          </a:p>
        </p:txBody>
      </p:sp>
    </p:spTree>
    <p:extLst>
      <p:ext uri="{BB962C8B-B14F-4D97-AF65-F5344CB8AC3E}">
        <p14:creationId xmlns:p14="http://schemas.microsoft.com/office/powerpoint/2010/main" val="3593948128"/>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a:xfrm>
            <a:off x="1451579" y="1519882"/>
            <a:ext cx="9603275" cy="4510216"/>
          </a:xfrm>
        </p:spPr>
        <p:txBody>
          <a:bodyPr>
            <a:normAutofit/>
          </a:bodyPr>
          <a:lstStyle/>
          <a:p>
            <a:r>
              <a:rPr lang="es-CL" dirty="0" smtClean="0"/>
              <a:t> </a:t>
            </a:r>
            <a:r>
              <a:rPr lang="es-CL" b="1" u="sng" dirty="0" smtClean="0">
                <a:effectLst>
                  <a:outerShdw blurRad="38100" dist="38100" dir="2700000" algn="tl">
                    <a:srgbClr val="000000">
                      <a:alpha val="43137"/>
                    </a:srgbClr>
                  </a:outerShdw>
                </a:effectLst>
              </a:rPr>
              <a:t>4.Ejemplo Decisión de Hacer o Comprar. </a:t>
            </a:r>
            <a:endParaRPr lang="es-CL" b="1" u="sng" dirty="0">
              <a:effectLst>
                <a:outerShdw blurRad="38100" dist="38100" dir="2700000" algn="tl">
                  <a:srgbClr val="000000">
                    <a:alpha val="43137"/>
                  </a:srgbClr>
                </a:outerShdw>
              </a:effectLst>
            </a:endParaRPr>
          </a:p>
          <a:p>
            <a:r>
              <a:rPr lang="es-CL" dirty="0" smtClean="0"/>
              <a:t>B.- </a:t>
            </a:r>
            <a:r>
              <a:rPr lang="es-CL" b="1" u="sng" dirty="0">
                <a:effectLst>
                  <a:outerShdw blurRad="38100" dist="38100" dir="2700000" algn="tl">
                    <a:srgbClr val="000000">
                      <a:alpha val="43137"/>
                    </a:srgbClr>
                  </a:outerShdw>
                </a:effectLst>
              </a:rPr>
              <a:t>N</a:t>
            </a:r>
            <a:r>
              <a:rPr lang="es-CL" b="1" u="sng" dirty="0" smtClean="0">
                <a:effectLst>
                  <a:outerShdw blurRad="38100" dist="38100" dir="2700000" algn="tl">
                    <a:srgbClr val="000000">
                      <a:alpha val="43137"/>
                    </a:srgbClr>
                  </a:outerShdw>
                </a:effectLst>
              </a:rPr>
              <a:t>uevo enunciado  del  problema:</a:t>
            </a:r>
          </a:p>
          <a:p>
            <a:r>
              <a:rPr lang="es-CL" dirty="0" smtClean="0">
                <a:effectLst>
                  <a:outerShdw blurRad="38100" dist="38100" dir="2700000" algn="tl">
                    <a:srgbClr val="000000">
                      <a:alpha val="43137"/>
                    </a:srgbClr>
                  </a:outerShdw>
                </a:effectLst>
              </a:rPr>
              <a:t>Ahora bien suponga que se podría utilizar dicha capacidad ociosa de </a:t>
            </a:r>
            <a:r>
              <a:rPr lang="es-CL" dirty="0" err="1" smtClean="0">
                <a:effectLst>
                  <a:outerShdw blurRad="38100" dist="38100" dir="2700000" algn="tl">
                    <a:srgbClr val="000000">
                      <a:alpha val="43137"/>
                    </a:srgbClr>
                  </a:outerShdw>
                </a:effectLst>
              </a:rPr>
              <a:t>Pratt</a:t>
            </a:r>
            <a:r>
              <a:rPr lang="es-CL" dirty="0" smtClean="0">
                <a:effectLst>
                  <a:outerShdw blurRad="38100" dist="38100" dir="2700000" algn="tl">
                    <a:srgbClr val="000000">
                      <a:alpha val="43137"/>
                    </a:srgbClr>
                  </a:outerShdw>
                </a:effectLst>
              </a:rPr>
              <a:t> para manufacturar una  nueva línea de producto, en lugar de producir los moldes de motor, en </a:t>
            </a:r>
            <a:r>
              <a:rPr lang="es-CL" dirty="0">
                <a:effectLst>
                  <a:outerShdw blurRad="38100" dist="38100" dir="2700000" algn="tl">
                    <a:srgbClr val="000000">
                      <a:alpha val="43137"/>
                    </a:srgbClr>
                  </a:outerShdw>
                </a:effectLst>
              </a:rPr>
              <a:t>consecuencia el ingreso relevante de la nueva línea </a:t>
            </a:r>
            <a:r>
              <a:rPr lang="es-CL" dirty="0" smtClean="0">
                <a:effectLst>
                  <a:outerShdw blurRad="38100" dist="38100" dir="2700000" algn="tl">
                    <a:srgbClr val="000000">
                      <a:alpha val="43137"/>
                    </a:srgbClr>
                  </a:outerShdw>
                </a:effectLst>
              </a:rPr>
              <a:t>de producto debe considerarse un costo de oportunidad debe  la opción de hacer( que sería desechada)</a:t>
            </a:r>
          </a:p>
          <a:p>
            <a:r>
              <a:rPr lang="es-CL" dirty="0" smtClean="0">
                <a:effectLst>
                  <a:outerShdw blurRad="38100" dist="38100" dir="2700000" algn="tl">
                    <a:srgbClr val="000000">
                      <a:alpha val="43137"/>
                    </a:srgbClr>
                  </a:outerShdw>
                </a:effectLst>
              </a:rPr>
              <a:t>Suponga que los datos de costos par 4800 bastidores son los que a continuación se detallan, a saber.</a:t>
            </a:r>
          </a:p>
        </p:txBody>
      </p:sp>
    </p:spTree>
    <p:extLst>
      <p:ext uri="{BB962C8B-B14F-4D97-AF65-F5344CB8AC3E}">
        <p14:creationId xmlns:p14="http://schemas.microsoft.com/office/powerpoint/2010/main" val="1194631249"/>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a:xfrm>
            <a:off x="1451579" y="1433384"/>
            <a:ext cx="9603275" cy="4032961"/>
          </a:xfrm>
        </p:spPr>
        <p:txBody>
          <a:bodyPr>
            <a:normAutofit/>
          </a:bodyPr>
          <a:lstStyle/>
          <a:p>
            <a:r>
              <a:rPr lang="es-CL" dirty="0"/>
              <a:t>4</a:t>
            </a:r>
            <a:r>
              <a:rPr lang="es-CL" dirty="0" smtClean="0"/>
              <a:t>.- </a:t>
            </a:r>
            <a:r>
              <a:rPr lang="es-CL" b="1" u="sng" dirty="0" smtClean="0">
                <a:effectLst>
                  <a:outerShdw blurRad="38100" dist="38100" dir="2700000" algn="tl">
                    <a:srgbClr val="000000">
                      <a:alpha val="43137"/>
                    </a:srgbClr>
                  </a:outerShdw>
                </a:effectLst>
              </a:rPr>
              <a:t>Solución  del problema planteado  vía formato costo diferencial:</a:t>
            </a:r>
          </a:p>
        </p:txBody>
      </p:sp>
      <p:graphicFrame>
        <p:nvGraphicFramePr>
          <p:cNvPr id="4" name="Tabla 3"/>
          <p:cNvGraphicFramePr>
            <a:graphicFrameLocks noGrp="1"/>
          </p:cNvGraphicFramePr>
          <p:nvPr>
            <p:extLst>
              <p:ext uri="{D42A27DB-BD31-4B8C-83A1-F6EECF244321}">
                <p14:modId xmlns:p14="http://schemas.microsoft.com/office/powerpoint/2010/main" val="2688205742"/>
              </p:ext>
            </p:extLst>
          </p:nvPr>
        </p:nvGraphicFramePr>
        <p:xfrm>
          <a:off x="395416" y="2051224"/>
          <a:ext cx="11491785" cy="4175654"/>
        </p:xfrm>
        <a:graphic>
          <a:graphicData uri="http://schemas.openxmlformats.org/drawingml/2006/table">
            <a:tbl>
              <a:tblPr firstRow="1" bandRow="1">
                <a:tableStyleId>{5C22544A-7EE6-4342-B048-85BDC9FD1C3A}</a:tableStyleId>
              </a:tblPr>
              <a:tblGrid>
                <a:gridCol w="3830595"/>
                <a:gridCol w="3830595"/>
                <a:gridCol w="3830595"/>
              </a:tblGrid>
              <a:tr h="505082">
                <a:tc>
                  <a:txBody>
                    <a:bodyPr/>
                    <a:lstStyle/>
                    <a:p>
                      <a:r>
                        <a:rPr lang="es-CL" dirty="0" smtClean="0"/>
                        <a:t>Análisis diferencial para 4800 bastidores( base total dólares)</a:t>
                      </a:r>
                      <a:endParaRPr lang="es-CL" dirty="0"/>
                    </a:p>
                  </a:txBody>
                  <a:tcPr/>
                </a:tc>
                <a:tc>
                  <a:txBody>
                    <a:bodyPr/>
                    <a:lstStyle/>
                    <a:p>
                      <a:r>
                        <a:rPr lang="es-CL" dirty="0" smtClean="0"/>
                        <a:t>Detalle</a:t>
                      </a:r>
                      <a:endParaRPr lang="es-CL" dirty="0"/>
                    </a:p>
                  </a:txBody>
                  <a:tcPr/>
                </a:tc>
                <a:tc>
                  <a:txBody>
                    <a:bodyPr/>
                    <a:lstStyle/>
                    <a:p>
                      <a:r>
                        <a:rPr lang="es-CL" dirty="0" smtClean="0"/>
                        <a:t>Monto</a:t>
                      </a:r>
                      <a:endParaRPr lang="es-CL" dirty="0"/>
                    </a:p>
                  </a:txBody>
                  <a:tcPr/>
                </a:tc>
              </a:tr>
              <a:tr h="505082">
                <a:tc>
                  <a:txBody>
                    <a:bodyPr/>
                    <a:lstStyle/>
                    <a:p>
                      <a:r>
                        <a:rPr lang="es-CL" dirty="0" smtClean="0"/>
                        <a:t>Ingreso incremental</a:t>
                      </a:r>
                      <a:endParaRPr lang="es-CL" dirty="0"/>
                    </a:p>
                  </a:txBody>
                  <a:tcPr/>
                </a:tc>
                <a:tc>
                  <a:txBody>
                    <a:bodyPr/>
                    <a:lstStyle/>
                    <a:p>
                      <a:r>
                        <a:rPr lang="es-CL" dirty="0" smtClean="0"/>
                        <a:t>4800*US$31,25</a:t>
                      </a:r>
                      <a:endParaRPr lang="es-CL" dirty="0"/>
                    </a:p>
                  </a:txBody>
                  <a:tcPr/>
                </a:tc>
                <a:tc>
                  <a:txBody>
                    <a:bodyPr/>
                    <a:lstStyle/>
                    <a:p>
                      <a:r>
                        <a:rPr lang="es-CL" dirty="0" smtClean="0"/>
                        <a:t>US150.000</a:t>
                      </a:r>
                      <a:endParaRPr lang="es-CL" dirty="0"/>
                    </a:p>
                  </a:txBody>
                  <a:tcPr/>
                </a:tc>
              </a:tr>
              <a:tr h="505082">
                <a:tc>
                  <a:txBody>
                    <a:bodyPr/>
                    <a:lstStyle/>
                    <a:p>
                      <a:r>
                        <a:rPr lang="es-CL" dirty="0" smtClean="0"/>
                        <a:t>Costos incrementales</a:t>
                      </a:r>
                      <a:endParaRPr lang="es-CL" dirty="0"/>
                    </a:p>
                  </a:txBody>
                  <a:tcPr/>
                </a:tc>
                <a:tc>
                  <a:txBody>
                    <a:bodyPr/>
                    <a:lstStyle/>
                    <a:p>
                      <a:endParaRPr lang="es-CL"/>
                    </a:p>
                  </a:txBody>
                  <a:tcPr/>
                </a:tc>
                <a:tc>
                  <a:txBody>
                    <a:bodyPr/>
                    <a:lstStyle/>
                    <a:p>
                      <a:endParaRPr lang="es-CL"/>
                    </a:p>
                  </a:txBody>
                  <a:tcPr/>
                </a:tc>
              </a:tr>
              <a:tr h="505082">
                <a:tc>
                  <a:txBody>
                    <a:bodyPr/>
                    <a:lstStyle/>
                    <a:p>
                      <a:r>
                        <a:rPr lang="es-CL" dirty="0" smtClean="0"/>
                        <a:t>Materiales</a:t>
                      </a:r>
                      <a:r>
                        <a:rPr lang="es-CL" baseline="0" dirty="0" smtClean="0"/>
                        <a:t> directos</a:t>
                      </a:r>
                      <a:endParaRPr lang="es-CL" dirty="0"/>
                    </a:p>
                  </a:txBody>
                  <a:tcPr/>
                </a:tc>
                <a:tc>
                  <a:txBody>
                    <a:bodyPr/>
                    <a:lstStyle/>
                    <a:p>
                      <a:r>
                        <a:rPr lang="es-CL" dirty="0" smtClean="0"/>
                        <a:t>4800*US$10                     US$48.000</a:t>
                      </a:r>
                      <a:endParaRPr lang="es-CL" dirty="0"/>
                    </a:p>
                  </a:txBody>
                  <a:tcPr/>
                </a:tc>
                <a:tc>
                  <a:txBody>
                    <a:bodyPr/>
                    <a:lstStyle/>
                    <a:p>
                      <a:endParaRPr lang="es-CL"/>
                    </a:p>
                  </a:txBody>
                  <a:tcPr/>
                </a:tc>
              </a:tr>
              <a:tr h="505082">
                <a:tc>
                  <a:txBody>
                    <a:bodyPr/>
                    <a:lstStyle/>
                    <a:p>
                      <a:r>
                        <a:rPr lang="es-CL" dirty="0" smtClean="0"/>
                        <a:t>Mano de obra directa</a:t>
                      </a:r>
                      <a:endParaRPr lang="es-CL" dirty="0"/>
                    </a:p>
                  </a:txBody>
                  <a:tcPr/>
                </a:tc>
                <a:tc>
                  <a:txBody>
                    <a:bodyPr/>
                    <a:lstStyle/>
                    <a:p>
                      <a:r>
                        <a:rPr lang="es-CL" dirty="0" smtClean="0"/>
                        <a:t>4800*US$12.25                 US$58.800</a:t>
                      </a:r>
                      <a:endParaRPr lang="es-CL" dirty="0"/>
                    </a:p>
                  </a:txBody>
                  <a:tcPr/>
                </a:tc>
                <a:tc>
                  <a:txBody>
                    <a:bodyPr/>
                    <a:lstStyle/>
                    <a:p>
                      <a:endParaRPr lang="es-CL"/>
                    </a:p>
                  </a:txBody>
                  <a:tcPr/>
                </a:tc>
              </a:tr>
              <a:tr h="505082">
                <a:tc>
                  <a:txBody>
                    <a:bodyPr/>
                    <a:lstStyle/>
                    <a:p>
                      <a:r>
                        <a:rPr lang="es-CL" dirty="0" smtClean="0"/>
                        <a:t>CIF variables</a:t>
                      </a:r>
                      <a:endParaRPr lang="es-CL" dirty="0"/>
                    </a:p>
                  </a:txBody>
                  <a:tcPr/>
                </a:tc>
                <a:tc>
                  <a:txBody>
                    <a:bodyPr/>
                    <a:lstStyle/>
                    <a:p>
                      <a:r>
                        <a:rPr lang="es-CL" dirty="0" smtClean="0"/>
                        <a:t>4800*US$5.00</a:t>
                      </a:r>
                      <a:r>
                        <a:rPr lang="es-CL" baseline="0" dirty="0" smtClean="0"/>
                        <a:t>                   US$24.000</a:t>
                      </a:r>
                      <a:endParaRPr lang="es-CL" dirty="0"/>
                    </a:p>
                  </a:txBody>
                  <a:tcPr/>
                </a:tc>
                <a:tc>
                  <a:txBody>
                    <a:bodyPr/>
                    <a:lstStyle/>
                    <a:p>
                      <a:endParaRPr lang="es-CL"/>
                    </a:p>
                  </a:txBody>
                  <a:tcPr/>
                </a:tc>
              </a:tr>
              <a:tr h="505082">
                <a:tc>
                  <a:txBody>
                    <a:bodyPr/>
                    <a:lstStyle/>
                    <a:p>
                      <a:r>
                        <a:rPr lang="es-CL" dirty="0" smtClean="0"/>
                        <a:t>Total costos incrementales</a:t>
                      </a:r>
                      <a:endParaRPr lang="es-CL" dirty="0"/>
                    </a:p>
                  </a:txBody>
                  <a:tcPr/>
                </a:tc>
                <a:tc>
                  <a:txBody>
                    <a:bodyPr/>
                    <a:lstStyle/>
                    <a:p>
                      <a:endParaRPr lang="es-CL" dirty="0"/>
                    </a:p>
                  </a:txBody>
                  <a:tcPr/>
                </a:tc>
                <a:tc>
                  <a:txBody>
                    <a:bodyPr/>
                    <a:lstStyle/>
                    <a:p>
                      <a:r>
                        <a:rPr lang="es-CL" dirty="0" smtClean="0"/>
                        <a:t>US$130.800</a:t>
                      </a:r>
                      <a:endParaRPr lang="es-CL" dirty="0"/>
                    </a:p>
                  </a:txBody>
                  <a:tcPr/>
                </a:tc>
              </a:tr>
              <a:tr h="505082">
                <a:tc>
                  <a:txBody>
                    <a:bodyPr/>
                    <a:lstStyle/>
                    <a:p>
                      <a:r>
                        <a:rPr lang="es-CL" dirty="0" smtClean="0"/>
                        <a:t>Ingreso incremental línea adicional</a:t>
                      </a:r>
                      <a:endParaRPr lang="es-CL" dirty="0"/>
                    </a:p>
                  </a:txBody>
                  <a:tcPr/>
                </a:tc>
                <a:tc>
                  <a:txBody>
                    <a:bodyPr/>
                    <a:lstStyle/>
                    <a:p>
                      <a:endParaRPr lang="es-CL" dirty="0"/>
                    </a:p>
                  </a:txBody>
                  <a:tcPr/>
                </a:tc>
                <a:tc>
                  <a:txBody>
                    <a:bodyPr/>
                    <a:lstStyle/>
                    <a:p>
                      <a:r>
                        <a:rPr lang="es-CL" dirty="0" smtClean="0"/>
                        <a:t>US$ 19200</a:t>
                      </a:r>
                      <a:endParaRPr lang="es-CL" dirty="0"/>
                    </a:p>
                  </a:txBody>
                  <a:tcPr/>
                </a:tc>
              </a:tr>
            </a:tbl>
          </a:graphicData>
        </a:graphic>
      </p:graphicFrame>
      <p:sp>
        <p:nvSpPr>
          <p:cNvPr id="5" name="Flecha derecha 4"/>
          <p:cNvSpPr/>
          <p:nvPr/>
        </p:nvSpPr>
        <p:spPr>
          <a:xfrm>
            <a:off x="5652104" y="3654419"/>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 name="Flecha derecha 5"/>
          <p:cNvSpPr/>
          <p:nvPr/>
        </p:nvSpPr>
        <p:spPr>
          <a:xfrm>
            <a:off x="5873740" y="4212777"/>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4211563568"/>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a:xfrm>
            <a:off x="1451579" y="1519882"/>
            <a:ext cx="9603275" cy="4510216"/>
          </a:xfrm>
        </p:spPr>
        <p:txBody>
          <a:bodyPr>
            <a:normAutofit/>
          </a:bodyPr>
          <a:lstStyle/>
          <a:p>
            <a:r>
              <a:rPr lang="es-CL" dirty="0" smtClean="0"/>
              <a:t> </a:t>
            </a:r>
            <a:r>
              <a:rPr lang="es-CL" b="1" u="sng" dirty="0" smtClean="0">
                <a:effectLst>
                  <a:outerShdw blurRad="38100" dist="38100" dir="2700000" algn="tl">
                    <a:srgbClr val="000000">
                      <a:alpha val="43137"/>
                    </a:srgbClr>
                  </a:outerShdw>
                </a:effectLst>
              </a:rPr>
              <a:t>4.Ejemplo Decisión de Hacer o Comprar. </a:t>
            </a:r>
            <a:endParaRPr lang="es-CL" b="1" u="sng" dirty="0">
              <a:effectLst>
                <a:outerShdw blurRad="38100" dist="38100" dir="2700000" algn="tl">
                  <a:srgbClr val="000000">
                    <a:alpha val="43137"/>
                  </a:srgbClr>
                </a:outerShdw>
              </a:effectLst>
            </a:endParaRPr>
          </a:p>
          <a:p>
            <a:r>
              <a:rPr lang="es-CL" dirty="0"/>
              <a:t> </a:t>
            </a:r>
            <a:r>
              <a:rPr lang="es-CL" b="1" u="sng" dirty="0" smtClean="0">
                <a:effectLst>
                  <a:outerShdw blurRad="38100" dist="38100" dir="2700000" algn="tl">
                    <a:srgbClr val="000000">
                      <a:alpha val="43137"/>
                    </a:srgbClr>
                  </a:outerShdw>
                </a:effectLst>
              </a:rPr>
              <a:t>Respuesta del problema adicional:</a:t>
            </a:r>
          </a:p>
          <a:p>
            <a:r>
              <a:rPr lang="es-CL" b="1" dirty="0" smtClean="0">
                <a:solidFill>
                  <a:srgbClr val="FF0000"/>
                </a:solidFill>
                <a:effectLst>
                  <a:outerShdw blurRad="38100" dist="38100" dir="2700000" algn="tl">
                    <a:srgbClr val="000000">
                      <a:alpha val="43137"/>
                    </a:srgbClr>
                  </a:outerShdw>
                </a:effectLst>
              </a:rPr>
              <a:t>La empresa de beneficiara en US$11.075( US$ 19200- costo oportunidad US$8125) en el caso de optar por comprar los 6500 bastidores moldes de motor y añadir a su vez una nueva línea de bastidores en ves de fabricar los moldes de motor.</a:t>
            </a:r>
          </a:p>
        </p:txBody>
      </p:sp>
    </p:spTree>
    <p:extLst>
      <p:ext uri="{BB962C8B-B14F-4D97-AF65-F5344CB8AC3E}">
        <p14:creationId xmlns:p14="http://schemas.microsoft.com/office/powerpoint/2010/main" val="4126649043"/>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a:xfrm>
            <a:off x="1451579" y="914400"/>
            <a:ext cx="9603275" cy="4551945"/>
          </a:xfrm>
        </p:spPr>
        <p:txBody>
          <a:bodyPr>
            <a:normAutofit/>
          </a:bodyPr>
          <a:lstStyle/>
          <a:p>
            <a:r>
              <a:rPr lang="es-CL" dirty="0" smtClean="0"/>
              <a:t> </a:t>
            </a:r>
            <a:endParaRPr lang="es-CL" b="1" u="sng" dirty="0">
              <a:effectLst>
                <a:outerShdw blurRad="38100" dist="38100" dir="2700000" algn="tl">
                  <a:srgbClr val="000000">
                    <a:alpha val="43137"/>
                  </a:srgbClr>
                </a:outerShdw>
              </a:effectLst>
            </a:endParaRPr>
          </a:p>
          <a:p>
            <a:r>
              <a:rPr lang="es-CL" dirty="0"/>
              <a:t> </a:t>
            </a:r>
            <a:r>
              <a:rPr lang="es-CL" b="1" u="sng" dirty="0" smtClean="0"/>
              <a:t>Nueva </a:t>
            </a:r>
            <a:r>
              <a:rPr lang="es-CL" b="1" u="sng" dirty="0" smtClean="0">
                <a:effectLst>
                  <a:outerShdw blurRad="38100" dist="38100" dir="2700000" algn="tl">
                    <a:srgbClr val="000000">
                      <a:alpha val="43137"/>
                    </a:srgbClr>
                  </a:outerShdw>
                </a:effectLst>
              </a:rPr>
              <a:t>Respuesta del problema via enfoque costo de oportunidad:</a:t>
            </a:r>
          </a:p>
        </p:txBody>
      </p:sp>
      <p:graphicFrame>
        <p:nvGraphicFramePr>
          <p:cNvPr id="4" name="Tabla 3"/>
          <p:cNvGraphicFramePr>
            <a:graphicFrameLocks noGrp="1"/>
          </p:cNvGraphicFramePr>
          <p:nvPr>
            <p:extLst>
              <p:ext uri="{D42A27DB-BD31-4B8C-83A1-F6EECF244321}">
                <p14:modId xmlns:p14="http://schemas.microsoft.com/office/powerpoint/2010/main" val="947094825"/>
              </p:ext>
            </p:extLst>
          </p:nvPr>
        </p:nvGraphicFramePr>
        <p:xfrm>
          <a:off x="308920" y="1963638"/>
          <a:ext cx="11565924" cy="4492665"/>
        </p:xfrm>
        <a:graphic>
          <a:graphicData uri="http://schemas.openxmlformats.org/drawingml/2006/table">
            <a:tbl>
              <a:tblPr firstRow="1" bandRow="1">
                <a:tableStyleId>{5C22544A-7EE6-4342-B048-85BDC9FD1C3A}</a:tableStyleId>
              </a:tblPr>
              <a:tblGrid>
                <a:gridCol w="3855308"/>
                <a:gridCol w="3855308"/>
                <a:gridCol w="3855308"/>
              </a:tblGrid>
              <a:tr h="514485">
                <a:tc>
                  <a:txBody>
                    <a:bodyPr/>
                    <a:lstStyle/>
                    <a:p>
                      <a:r>
                        <a:rPr lang="es-CL" dirty="0" smtClean="0"/>
                        <a:t>Enfoque costo oportunidad</a:t>
                      </a:r>
                      <a:endParaRPr lang="es-CL" dirty="0"/>
                    </a:p>
                  </a:txBody>
                  <a:tcPr/>
                </a:tc>
                <a:tc>
                  <a:txBody>
                    <a:bodyPr/>
                    <a:lstStyle/>
                    <a:p>
                      <a:r>
                        <a:rPr lang="es-CL" dirty="0" smtClean="0"/>
                        <a:t>Hacer</a:t>
                      </a:r>
                      <a:endParaRPr lang="es-CL" dirty="0"/>
                    </a:p>
                  </a:txBody>
                  <a:tcPr/>
                </a:tc>
                <a:tc>
                  <a:txBody>
                    <a:bodyPr/>
                    <a:lstStyle/>
                    <a:p>
                      <a:r>
                        <a:rPr lang="es-CL" dirty="0" smtClean="0"/>
                        <a:t>Comprar</a:t>
                      </a:r>
                      <a:endParaRPr lang="es-CL" dirty="0"/>
                    </a:p>
                  </a:txBody>
                  <a:tcPr/>
                </a:tc>
              </a:tr>
              <a:tr h="514485">
                <a:tc>
                  <a:txBody>
                    <a:bodyPr/>
                    <a:lstStyle/>
                    <a:p>
                      <a:r>
                        <a:rPr lang="es-CL" dirty="0" smtClean="0"/>
                        <a:t>Costo Total de comprar moldes de motor</a:t>
                      </a:r>
                      <a:endParaRPr lang="es-CL" dirty="0"/>
                    </a:p>
                  </a:txBody>
                  <a:tcPr/>
                </a:tc>
                <a:tc>
                  <a:txBody>
                    <a:bodyPr/>
                    <a:lstStyle/>
                    <a:p>
                      <a:endParaRPr lang="es-CL" dirty="0"/>
                    </a:p>
                  </a:txBody>
                  <a:tcPr/>
                </a:tc>
                <a:tc>
                  <a:txBody>
                    <a:bodyPr/>
                    <a:lstStyle/>
                    <a:p>
                      <a:r>
                        <a:rPr lang="es-CL" dirty="0" smtClean="0"/>
                        <a:t>US$146,250</a:t>
                      </a:r>
                      <a:endParaRPr lang="es-CL" dirty="0"/>
                    </a:p>
                  </a:txBody>
                  <a:tcPr/>
                </a:tc>
              </a:tr>
              <a:tr h="514485">
                <a:tc>
                  <a:txBody>
                    <a:bodyPr/>
                    <a:lstStyle/>
                    <a:p>
                      <a:r>
                        <a:rPr lang="es-CL" dirty="0" smtClean="0"/>
                        <a:t>Costo incremental de fabricar moldes</a:t>
                      </a:r>
                      <a:endParaRPr lang="es-CL" dirty="0"/>
                    </a:p>
                  </a:txBody>
                  <a:tcPr/>
                </a:tc>
                <a:tc>
                  <a:txBody>
                    <a:bodyPr/>
                    <a:lstStyle/>
                    <a:p>
                      <a:r>
                        <a:rPr lang="es-CL" dirty="0" smtClean="0"/>
                        <a:t>US$138,125</a:t>
                      </a:r>
                      <a:endParaRPr lang="es-CL" dirty="0"/>
                    </a:p>
                  </a:txBody>
                  <a:tcPr/>
                </a:tc>
                <a:tc>
                  <a:txBody>
                    <a:bodyPr/>
                    <a:lstStyle/>
                    <a:p>
                      <a:endParaRPr lang="es-CL"/>
                    </a:p>
                  </a:txBody>
                  <a:tcPr/>
                </a:tc>
              </a:tr>
              <a:tr h="514485">
                <a:tc>
                  <a:txBody>
                    <a:bodyPr/>
                    <a:lstStyle/>
                    <a:p>
                      <a:r>
                        <a:rPr lang="es-CL" dirty="0" smtClean="0"/>
                        <a:t>Costo oportunidad de fabricar bastidores</a:t>
                      </a:r>
                      <a:endParaRPr lang="es-CL" dirty="0"/>
                    </a:p>
                  </a:txBody>
                  <a:tcPr/>
                </a:tc>
                <a:tc>
                  <a:txBody>
                    <a:bodyPr/>
                    <a:lstStyle/>
                    <a:p>
                      <a:r>
                        <a:rPr lang="es-CL" dirty="0" smtClean="0"/>
                        <a:t>US$19,200</a:t>
                      </a:r>
                      <a:endParaRPr lang="es-CL" dirty="0"/>
                    </a:p>
                  </a:txBody>
                  <a:tcPr/>
                </a:tc>
                <a:tc>
                  <a:txBody>
                    <a:bodyPr/>
                    <a:lstStyle/>
                    <a:p>
                      <a:endParaRPr lang="es-CL"/>
                    </a:p>
                  </a:txBody>
                  <a:tcPr/>
                </a:tc>
              </a:tr>
              <a:tr h="514485">
                <a:tc>
                  <a:txBody>
                    <a:bodyPr/>
                    <a:lstStyle/>
                    <a:p>
                      <a:r>
                        <a:rPr lang="es-CL" dirty="0" smtClean="0"/>
                        <a:t>Total de costos relevantes</a:t>
                      </a:r>
                      <a:endParaRPr lang="es-CL" dirty="0"/>
                    </a:p>
                  </a:txBody>
                  <a:tcPr/>
                </a:tc>
                <a:tc>
                  <a:txBody>
                    <a:bodyPr/>
                    <a:lstStyle/>
                    <a:p>
                      <a:r>
                        <a:rPr lang="es-CL" dirty="0" smtClean="0"/>
                        <a:t>US$157,325</a:t>
                      </a:r>
                      <a:endParaRPr lang="es-CL" dirty="0"/>
                    </a:p>
                  </a:txBody>
                  <a:tcPr/>
                </a:tc>
                <a:tc>
                  <a:txBody>
                    <a:bodyPr/>
                    <a:lstStyle/>
                    <a:p>
                      <a:r>
                        <a:rPr lang="es-CL" dirty="0" smtClean="0"/>
                        <a:t>US146,250</a:t>
                      </a:r>
                      <a:endParaRPr lang="es-CL" dirty="0"/>
                    </a:p>
                  </a:txBody>
                  <a:tcPr/>
                </a:tc>
              </a:tr>
              <a:tr h="514485">
                <a:tc>
                  <a:txBody>
                    <a:bodyPr/>
                    <a:lstStyle/>
                    <a:p>
                      <a:r>
                        <a:rPr lang="es-CL" dirty="0" smtClean="0"/>
                        <a:t>Ventaja alternativa de comprar</a:t>
                      </a:r>
                      <a:endParaRPr lang="es-CL" dirty="0"/>
                    </a:p>
                  </a:txBody>
                  <a:tcPr/>
                </a:tc>
                <a:tc>
                  <a:txBody>
                    <a:bodyPr/>
                    <a:lstStyle/>
                    <a:p>
                      <a:endParaRPr lang="es-CL" dirty="0"/>
                    </a:p>
                  </a:txBody>
                  <a:tcPr/>
                </a:tc>
                <a:tc>
                  <a:txBody>
                    <a:bodyPr/>
                    <a:lstStyle/>
                    <a:p>
                      <a:r>
                        <a:rPr lang="es-CL" b="1" dirty="0" smtClean="0">
                          <a:solidFill>
                            <a:srgbClr val="FF0000"/>
                          </a:solidFill>
                        </a:rPr>
                        <a:t>US11.075</a:t>
                      </a:r>
                      <a:endParaRPr lang="es-CL" b="1" dirty="0">
                        <a:solidFill>
                          <a:srgbClr val="FF0000"/>
                        </a:solidFill>
                      </a:endParaRPr>
                    </a:p>
                  </a:txBody>
                  <a:tcPr/>
                </a:tc>
              </a:tr>
              <a:tr h="51448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US$19200-US$8150            US$11.075</a:t>
                      </a:r>
                    </a:p>
                    <a:p>
                      <a:endParaRPr lang="es-CL" dirty="0"/>
                    </a:p>
                  </a:txBody>
                  <a:tcPr/>
                </a:tc>
                <a:tc>
                  <a:txBody>
                    <a:bodyPr/>
                    <a:lstStyle/>
                    <a:p>
                      <a:endParaRPr lang="es-CL" dirty="0"/>
                    </a:p>
                  </a:txBody>
                  <a:tcPr/>
                </a:tc>
                <a:tc>
                  <a:txBody>
                    <a:bodyPr/>
                    <a:lstStyle/>
                    <a:p>
                      <a:endParaRPr lang="es-CL" dirty="0"/>
                    </a:p>
                  </a:txBody>
                  <a:tcPr/>
                </a:tc>
              </a:tr>
              <a:tr h="514485">
                <a:tc>
                  <a:txBody>
                    <a:bodyPr/>
                    <a:lstStyle/>
                    <a:p>
                      <a:r>
                        <a:rPr lang="es-CL" dirty="0" smtClean="0"/>
                        <a:t>Sumas</a:t>
                      </a:r>
                      <a:r>
                        <a:rPr lang="es-CL" baseline="0" dirty="0" smtClean="0"/>
                        <a:t> iguales</a:t>
                      </a:r>
                      <a:endParaRPr lang="es-CL" dirty="0"/>
                    </a:p>
                  </a:txBody>
                  <a:tcPr/>
                </a:tc>
                <a:tc>
                  <a:txBody>
                    <a:bodyPr/>
                    <a:lstStyle/>
                    <a:p>
                      <a:r>
                        <a:rPr lang="es-CL" dirty="0" smtClean="0"/>
                        <a:t>US$157,325</a:t>
                      </a:r>
                      <a:endParaRPr lang="es-CL" dirty="0"/>
                    </a:p>
                  </a:txBody>
                  <a:tcPr/>
                </a:tc>
                <a:tc>
                  <a:txBody>
                    <a:bodyPr/>
                    <a:lstStyle/>
                    <a:p>
                      <a:r>
                        <a:rPr lang="es-CL" dirty="0" smtClean="0"/>
                        <a:t>US$157325</a:t>
                      </a:r>
                      <a:endParaRPr lang="es-CL" dirty="0"/>
                    </a:p>
                  </a:txBody>
                  <a:tcPr/>
                </a:tc>
              </a:tr>
            </a:tbl>
          </a:graphicData>
        </a:graphic>
      </p:graphicFrame>
      <p:sp>
        <p:nvSpPr>
          <p:cNvPr id="5" name="Flecha derecha 4"/>
          <p:cNvSpPr/>
          <p:nvPr/>
        </p:nvSpPr>
        <p:spPr>
          <a:xfrm>
            <a:off x="2335427" y="5263443"/>
            <a:ext cx="679622"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423800257"/>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a:xfrm>
            <a:off x="1451579" y="1316052"/>
            <a:ext cx="9603275" cy="4150293"/>
          </a:xfrm>
        </p:spPr>
        <p:txBody>
          <a:bodyPr>
            <a:normAutofit/>
          </a:bodyPr>
          <a:lstStyle/>
          <a:p>
            <a:pPr marL="0" indent="0">
              <a:buNone/>
            </a:pPr>
            <a:r>
              <a:rPr lang="es-CL" dirty="0" smtClean="0"/>
              <a:t> </a:t>
            </a:r>
            <a:endParaRPr lang="es-CL" dirty="0"/>
          </a:p>
          <a:p>
            <a:r>
              <a:rPr lang="es-CL" b="1" u="sng" dirty="0" smtClean="0">
                <a:effectLst>
                  <a:outerShdw blurRad="38100" dist="38100" dir="2700000" algn="tl">
                    <a:srgbClr val="000000">
                      <a:alpha val="43137"/>
                    </a:srgbClr>
                  </a:outerShdw>
                </a:effectLst>
              </a:rPr>
              <a:t>4.Problemas comunes a la toma de decisiones. </a:t>
            </a:r>
            <a:endParaRPr lang="es-CL" b="1" u="sng" dirty="0">
              <a:effectLst>
                <a:outerShdw blurRad="38100" dist="38100" dir="2700000" algn="tl">
                  <a:srgbClr val="000000">
                    <a:alpha val="43137"/>
                  </a:srgbClr>
                </a:outerShdw>
              </a:effectLst>
            </a:endParaRPr>
          </a:p>
          <a:p>
            <a:r>
              <a:rPr lang="es-CL" b="1" u="sng" dirty="0" smtClean="0"/>
              <a:t>111.-  Decisión de Eliminar una línea de producto :</a:t>
            </a:r>
            <a:endParaRPr lang="es-CL" dirty="0" smtClean="0"/>
          </a:p>
          <a:p>
            <a:r>
              <a:rPr lang="es-CL" dirty="0" smtClean="0"/>
              <a:t>Cuantitativamente. Una línea de producto debe eliminarse si y solo si, al hacerlo, la reducción ( u ahorros) en los costos excede sensiblemente los ingreso perdidos o dejados de percibir. En este tipo de decisión los factores cualitativos incluyen el impacto de descontinuar la línea de producto sobre las restantes líneas dela empresa, así como la habilidad de la gerencia para emplear los recursos liberados en forma alternativa.</a:t>
            </a:r>
          </a:p>
        </p:txBody>
      </p:sp>
    </p:spTree>
    <p:extLst>
      <p:ext uri="{BB962C8B-B14F-4D97-AF65-F5344CB8AC3E}">
        <p14:creationId xmlns:p14="http://schemas.microsoft.com/office/powerpoint/2010/main" val="4195421674"/>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a:xfrm>
            <a:off x="1451579" y="1316052"/>
            <a:ext cx="9603275" cy="4150293"/>
          </a:xfrm>
        </p:spPr>
        <p:txBody>
          <a:bodyPr>
            <a:normAutofit/>
          </a:bodyPr>
          <a:lstStyle/>
          <a:p>
            <a:pPr marL="0" indent="0">
              <a:buNone/>
            </a:pPr>
            <a:r>
              <a:rPr lang="es-CL" dirty="0" smtClean="0"/>
              <a:t> </a:t>
            </a:r>
            <a:endParaRPr lang="es-CL" dirty="0"/>
          </a:p>
          <a:p>
            <a:r>
              <a:rPr lang="es-CL" b="1" u="sng" dirty="0" smtClean="0">
                <a:effectLst>
                  <a:outerShdw blurRad="38100" dist="38100" dir="2700000" algn="tl">
                    <a:srgbClr val="000000">
                      <a:alpha val="43137"/>
                    </a:srgbClr>
                  </a:outerShdw>
                </a:effectLst>
              </a:rPr>
              <a:t>4.Problemas comunes a la toma de decisiones. </a:t>
            </a:r>
            <a:endParaRPr lang="es-CL" b="1" u="sng" dirty="0">
              <a:effectLst>
                <a:outerShdw blurRad="38100" dist="38100" dir="2700000" algn="tl">
                  <a:srgbClr val="000000">
                    <a:alpha val="43137"/>
                  </a:srgbClr>
                </a:outerShdw>
              </a:effectLst>
            </a:endParaRPr>
          </a:p>
          <a:p>
            <a:r>
              <a:rPr lang="es-CL" b="1" u="sng" dirty="0" smtClean="0"/>
              <a:t>111.-  Decisión de Eliminar una línea de producto :</a:t>
            </a:r>
            <a:endParaRPr lang="es-CL" dirty="0" smtClean="0"/>
          </a:p>
          <a:p>
            <a:r>
              <a:rPr lang="es-CL" dirty="0" smtClean="0"/>
              <a:t>Muy a menudo, la eliminación de producto no necesariamente implica una disminución en las ventas de otras líneas.</a:t>
            </a:r>
          </a:p>
          <a:p>
            <a:r>
              <a:rPr lang="es-CL" dirty="0" smtClean="0"/>
              <a:t>Ambos elementos deben ser evaluados, tanto lo cualitativo como lo cuantitativo, deben analizarse a fondo antes de llegar a tomar una decisión</a:t>
            </a:r>
          </a:p>
        </p:txBody>
      </p:sp>
    </p:spTree>
    <p:extLst>
      <p:ext uri="{BB962C8B-B14F-4D97-AF65-F5344CB8AC3E}">
        <p14:creationId xmlns:p14="http://schemas.microsoft.com/office/powerpoint/2010/main" val="1484614384"/>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a:xfrm>
            <a:off x="1451579" y="902044"/>
            <a:ext cx="9603275" cy="4564302"/>
          </a:xfrm>
        </p:spPr>
        <p:txBody>
          <a:bodyPr>
            <a:normAutofit/>
          </a:bodyPr>
          <a:lstStyle/>
          <a:p>
            <a:pPr marL="0" indent="0">
              <a:buNone/>
            </a:pPr>
            <a:endParaRPr lang="es-CL" b="1" u="sng" dirty="0">
              <a:effectLst>
                <a:outerShdw blurRad="38100" dist="38100" dir="2700000" algn="tl">
                  <a:srgbClr val="000000">
                    <a:alpha val="43137"/>
                  </a:srgbClr>
                </a:outerShdw>
              </a:effectLst>
            </a:endParaRPr>
          </a:p>
          <a:p>
            <a:r>
              <a:rPr lang="es-CL" b="1" u="sng" dirty="0" smtClean="0"/>
              <a:t>111.-  Decisión de Eliminar una línea de producto :</a:t>
            </a:r>
            <a:endParaRPr lang="es-CL" dirty="0" smtClean="0"/>
          </a:p>
          <a:p>
            <a:r>
              <a:rPr lang="es-CL" b="1" u="sng" dirty="0" smtClean="0"/>
              <a:t>Enunciado del Problema :</a:t>
            </a:r>
          </a:p>
          <a:p>
            <a:r>
              <a:rPr lang="es-CL" dirty="0" err="1" smtClean="0"/>
              <a:t>Jennings</a:t>
            </a:r>
            <a:r>
              <a:rPr lang="es-CL" dirty="0" smtClean="0"/>
              <a:t> , Inc.  ,fabricante de productos de cuidado para el cabello, se encuentra estudiando la opción de eliminar de su línea de productos vigentes , uno denominado enjuague final, ya que en la actualidad parece no ser rentable. En base a la información presentada en la tabla adjunta a continuación, se tomo la determinación que el referido producto enjuague final debía ser descontinuado.</a:t>
            </a:r>
          </a:p>
        </p:txBody>
      </p:sp>
    </p:spTree>
    <p:extLst>
      <p:ext uri="{BB962C8B-B14F-4D97-AF65-F5344CB8AC3E}">
        <p14:creationId xmlns:p14="http://schemas.microsoft.com/office/powerpoint/2010/main" val="2400902674"/>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a:xfrm>
            <a:off x="1451579" y="902044"/>
            <a:ext cx="9603275" cy="4564302"/>
          </a:xfrm>
        </p:spPr>
        <p:txBody>
          <a:bodyPr>
            <a:normAutofit/>
          </a:bodyPr>
          <a:lstStyle/>
          <a:p>
            <a:pPr marL="0" indent="0">
              <a:buNone/>
            </a:pPr>
            <a:endParaRPr lang="es-CL" b="1" u="sng" dirty="0">
              <a:effectLst>
                <a:outerShdw blurRad="38100" dist="38100" dir="2700000" algn="tl">
                  <a:srgbClr val="000000">
                    <a:alpha val="43137"/>
                  </a:srgbClr>
                </a:outerShdw>
              </a:effectLst>
            </a:endParaRPr>
          </a:p>
          <a:p>
            <a:r>
              <a:rPr lang="es-CL" b="1" u="sng" dirty="0" smtClean="0"/>
              <a:t>111.-  Decisión de Eliminar una línea de producto :</a:t>
            </a:r>
            <a:endParaRPr lang="es-CL" dirty="0" smtClean="0"/>
          </a:p>
        </p:txBody>
      </p:sp>
      <p:graphicFrame>
        <p:nvGraphicFramePr>
          <p:cNvPr id="4" name="Tabla 3"/>
          <p:cNvGraphicFramePr>
            <a:graphicFrameLocks noGrp="1"/>
          </p:cNvGraphicFramePr>
          <p:nvPr>
            <p:extLst>
              <p:ext uri="{D42A27DB-BD31-4B8C-83A1-F6EECF244321}">
                <p14:modId xmlns:p14="http://schemas.microsoft.com/office/powerpoint/2010/main" val="1775843118"/>
              </p:ext>
            </p:extLst>
          </p:nvPr>
        </p:nvGraphicFramePr>
        <p:xfrm>
          <a:off x="0" y="1951281"/>
          <a:ext cx="12106655" cy="4309970"/>
        </p:xfrm>
        <a:graphic>
          <a:graphicData uri="http://schemas.openxmlformats.org/drawingml/2006/table">
            <a:tbl>
              <a:tblPr firstRow="1" bandRow="1">
                <a:tableStyleId>{5C22544A-7EE6-4342-B048-85BDC9FD1C3A}</a:tableStyleId>
              </a:tblPr>
              <a:tblGrid>
                <a:gridCol w="2421331"/>
                <a:gridCol w="2421331"/>
                <a:gridCol w="2421331"/>
                <a:gridCol w="2421331"/>
                <a:gridCol w="2421331"/>
              </a:tblGrid>
              <a:tr h="313368">
                <a:tc>
                  <a:txBody>
                    <a:bodyPr/>
                    <a:lstStyle/>
                    <a:p>
                      <a:r>
                        <a:rPr lang="es-CL" dirty="0" smtClean="0"/>
                        <a:t>Concepto</a:t>
                      </a:r>
                      <a:endParaRPr lang="es-CL" dirty="0"/>
                    </a:p>
                  </a:txBody>
                  <a:tcPr/>
                </a:tc>
                <a:tc>
                  <a:txBody>
                    <a:bodyPr/>
                    <a:lstStyle/>
                    <a:p>
                      <a:r>
                        <a:rPr lang="es-CL" dirty="0" smtClean="0"/>
                        <a:t>Champú</a:t>
                      </a:r>
                      <a:endParaRPr lang="es-CL" dirty="0"/>
                    </a:p>
                  </a:txBody>
                  <a:tcPr/>
                </a:tc>
                <a:tc>
                  <a:txBody>
                    <a:bodyPr/>
                    <a:lstStyle/>
                    <a:p>
                      <a:r>
                        <a:rPr lang="es-CL" dirty="0" smtClean="0">
                          <a:solidFill>
                            <a:srgbClr val="FF9900"/>
                          </a:solidFill>
                        </a:rPr>
                        <a:t>Enjuague final</a:t>
                      </a:r>
                      <a:endParaRPr lang="es-CL" dirty="0">
                        <a:solidFill>
                          <a:srgbClr val="FF9900"/>
                        </a:solidFill>
                      </a:endParaRPr>
                    </a:p>
                  </a:txBody>
                  <a:tcPr/>
                </a:tc>
                <a:tc>
                  <a:txBody>
                    <a:bodyPr/>
                    <a:lstStyle/>
                    <a:p>
                      <a:r>
                        <a:rPr lang="es-CL" dirty="0" smtClean="0"/>
                        <a:t>Acondicionador</a:t>
                      </a:r>
                      <a:endParaRPr lang="es-CL" dirty="0"/>
                    </a:p>
                  </a:txBody>
                  <a:tcPr/>
                </a:tc>
                <a:tc>
                  <a:txBody>
                    <a:bodyPr/>
                    <a:lstStyle/>
                    <a:p>
                      <a:r>
                        <a:rPr lang="es-CL" dirty="0" smtClean="0"/>
                        <a:t>Ingresos totales</a:t>
                      </a:r>
                      <a:endParaRPr lang="es-CL" dirty="0"/>
                    </a:p>
                  </a:txBody>
                  <a:tcPr/>
                </a:tc>
              </a:tr>
              <a:tr h="313368">
                <a:tc>
                  <a:txBody>
                    <a:bodyPr/>
                    <a:lstStyle/>
                    <a:p>
                      <a:r>
                        <a:rPr lang="es-CL" dirty="0" smtClean="0"/>
                        <a:t>Ingreso por ventas</a:t>
                      </a:r>
                      <a:endParaRPr lang="es-CL" dirty="0"/>
                    </a:p>
                  </a:txBody>
                  <a:tcPr/>
                </a:tc>
                <a:tc>
                  <a:txBody>
                    <a:bodyPr/>
                    <a:lstStyle/>
                    <a:p>
                      <a:r>
                        <a:rPr lang="es-CL" dirty="0" smtClean="0"/>
                        <a:t>US$500.000</a:t>
                      </a:r>
                      <a:endParaRPr lang="es-CL" dirty="0"/>
                    </a:p>
                  </a:txBody>
                  <a:tcPr/>
                </a:tc>
                <a:tc>
                  <a:txBody>
                    <a:bodyPr/>
                    <a:lstStyle/>
                    <a:p>
                      <a:r>
                        <a:rPr lang="es-CL" dirty="0" smtClean="0"/>
                        <a:t>US$300.000</a:t>
                      </a:r>
                      <a:endParaRPr lang="es-CL" dirty="0"/>
                    </a:p>
                  </a:txBody>
                  <a:tcPr/>
                </a:tc>
                <a:tc>
                  <a:txBody>
                    <a:bodyPr/>
                    <a:lstStyle/>
                    <a:p>
                      <a:r>
                        <a:rPr lang="es-CL" dirty="0" smtClean="0"/>
                        <a:t>US$400.000</a:t>
                      </a:r>
                      <a:endParaRPr lang="es-CL" dirty="0"/>
                    </a:p>
                  </a:txBody>
                  <a:tcPr/>
                </a:tc>
                <a:tc>
                  <a:txBody>
                    <a:bodyPr/>
                    <a:lstStyle/>
                    <a:p>
                      <a:r>
                        <a:rPr lang="es-CL" b="1" dirty="0" smtClean="0">
                          <a:solidFill>
                            <a:srgbClr val="FF0000"/>
                          </a:solidFill>
                        </a:rPr>
                        <a:t>US$1200.000</a:t>
                      </a:r>
                      <a:endParaRPr lang="es-CL" b="1" dirty="0">
                        <a:solidFill>
                          <a:srgbClr val="FF0000"/>
                        </a:solidFill>
                      </a:endParaRPr>
                    </a:p>
                  </a:txBody>
                  <a:tcPr/>
                </a:tc>
              </a:tr>
              <a:tr h="313368">
                <a:tc>
                  <a:txBody>
                    <a:bodyPr/>
                    <a:lstStyle/>
                    <a:p>
                      <a:r>
                        <a:rPr lang="es-CL" dirty="0" smtClean="0"/>
                        <a:t>Costos Variables</a:t>
                      </a:r>
                      <a:endParaRPr lang="es-CL" dirty="0"/>
                    </a:p>
                  </a:txBody>
                  <a:tcPr/>
                </a:tc>
                <a:tc>
                  <a:txBody>
                    <a:bodyPr/>
                    <a:lstStyle/>
                    <a:p>
                      <a:r>
                        <a:rPr lang="es-CL" dirty="0" smtClean="0"/>
                        <a:t>US$270.000</a:t>
                      </a:r>
                      <a:endParaRPr lang="es-CL" dirty="0"/>
                    </a:p>
                  </a:txBody>
                  <a:tcPr/>
                </a:tc>
                <a:tc>
                  <a:txBody>
                    <a:bodyPr/>
                    <a:lstStyle/>
                    <a:p>
                      <a:r>
                        <a:rPr lang="es-CL" dirty="0" smtClean="0"/>
                        <a:t>US$202.000</a:t>
                      </a:r>
                      <a:endParaRPr lang="es-CL" dirty="0"/>
                    </a:p>
                  </a:txBody>
                  <a:tcPr/>
                </a:tc>
                <a:tc>
                  <a:txBody>
                    <a:bodyPr/>
                    <a:lstStyle/>
                    <a:p>
                      <a:r>
                        <a:rPr lang="es-CL" dirty="0" smtClean="0"/>
                        <a:t>US$220.000</a:t>
                      </a:r>
                      <a:endParaRPr lang="es-CL" dirty="0"/>
                    </a:p>
                  </a:txBody>
                  <a:tcPr/>
                </a:tc>
                <a:tc>
                  <a:txBody>
                    <a:bodyPr/>
                    <a:lstStyle/>
                    <a:p>
                      <a:r>
                        <a:rPr lang="es-CL" b="1" dirty="0" smtClean="0">
                          <a:solidFill>
                            <a:srgbClr val="FF0000"/>
                          </a:solidFill>
                        </a:rPr>
                        <a:t>US$692.000</a:t>
                      </a:r>
                      <a:endParaRPr lang="es-CL" b="1" dirty="0">
                        <a:solidFill>
                          <a:srgbClr val="FF0000"/>
                        </a:solidFill>
                      </a:endParaRPr>
                    </a:p>
                  </a:txBody>
                  <a:tcPr/>
                </a:tc>
              </a:tr>
              <a:tr h="313368">
                <a:tc>
                  <a:txBody>
                    <a:bodyPr/>
                    <a:lstStyle/>
                    <a:p>
                      <a:r>
                        <a:rPr lang="es-CL" dirty="0" smtClean="0"/>
                        <a:t>Margen Contribución</a:t>
                      </a:r>
                      <a:endParaRPr lang="es-CL" dirty="0"/>
                    </a:p>
                  </a:txBody>
                  <a:tcPr/>
                </a:tc>
                <a:tc>
                  <a:txBody>
                    <a:bodyPr/>
                    <a:lstStyle/>
                    <a:p>
                      <a:r>
                        <a:rPr lang="es-CL" dirty="0" smtClean="0"/>
                        <a:t>US230.000</a:t>
                      </a:r>
                      <a:endParaRPr lang="es-CL" dirty="0"/>
                    </a:p>
                  </a:txBody>
                  <a:tcPr/>
                </a:tc>
                <a:tc>
                  <a:txBody>
                    <a:bodyPr/>
                    <a:lstStyle/>
                    <a:p>
                      <a:r>
                        <a:rPr lang="es-CL" dirty="0" smtClean="0"/>
                        <a:t>US$98.000</a:t>
                      </a:r>
                      <a:endParaRPr lang="es-CL" dirty="0"/>
                    </a:p>
                  </a:txBody>
                  <a:tcPr/>
                </a:tc>
                <a:tc>
                  <a:txBody>
                    <a:bodyPr/>
                    <a:lstStyle/>
                    <a:p>
                      <a:r>
                        <a:rPr lang="es-CL" dirty="0" smtClean="0"/>
                        <a:t>US$180.000</a:t>
                      </a:r>
                      <a:endParaRPr lang="es-CL" dirty="0"/>
                    </a:p>
                  </a:txBody>
                  <a:tcPr/>
                </a:tc>
                <a:tc>
                  <a:txBody>
                    <a:bodyPr/>
                    <a:lstStyle/>
                    <a:p>
                      <a:r>
                        <a:rPr lang="es-CL" b="1" dirty="0" smtClean="0">
                          <a:solidFill>
                            <a:srgbClr val="FF0000"/>
                          </a:solidFill>
                        </a:rPr>
                        <a:t>US$508.000</a:t>
                      </a:r>
                      <a:endParaRPr lang="es-CL" b="1" dirty="0">
                        <a:solidFill>
                          <a:srgbClr val="FF0000"/>
                        </a:solidFill>
                      </a:endParaRPr>
                    </a:p>
                  </a:txBody>
                  <a:tcPr/>
                </a:tc>
              </a:tr>
              <a:tr h="313368">
                <a:tc>
                  <a:txBody>
                    <a:bodyPr/>
                    <a:lstStyle/>
                    <a:p>
                      <a:r>
                        <a:rPr lang="es-CL" dirty="0" smtClean="0"/>
                        <a:t>Cotos fijos</a:t>
                      </a:r>
                      <a:endParaRPr lang="es-CL" dirty="0"/>
                    </a:p>
                  </a:txBody>
                  <a:tcPr/>
                </a:tc>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a:p>
                  </a:txBody>
                  <a:tcPr/>
                </a:tc>
              </a:tr>
              <a:tr h="332030">
                <a:tc>
                  <a:txBody>
                    <a:bodyPr/>
                    <a:lstStyle/>
                    <a:p>
                      <a:r>
                        <a:rPr lang="es-CL" dirty="0" smtClean="0"/>
                        <a:t>Controlables (  por línea)</a:t>
                      </a:r>
                      <a:endParaRPr lang="es-CL" dirty="0"/>
                    </a:p>
                  </a:txBody>
                  <a:tcPr/>
                </a:tc>
                <a:tc>
                  <a:txBody>
                    <a:bodyPr/>
                    <a:lstStyle/>
                    <a:p>
                      <a:r>
                        <a:rPr lang="es-CL" dirty="0" smtClean="0"/>
                        <a:t>US$56.000</a:t>
                      </a:r>
                      <a:endParaRPr lang="es-CL" dirty="0"/>
                    </a:p>
                  </a:txBody>
                  <a:tcPr/>
                </a:tc>
                <a:tc>
                  <a:txBody>
                    <a:bodyPr/>
                    <a:lstStyle/>
                    <a:p>
                      <a:r>
                        <a:rPr lang="es-CL" dirty="0" smtClean="0"/>
                        <a:t>US$59.000</a:t>
                      </a:r>
                      <a:endParaRPr lang="es-CL" dirty="0"/>
                    </a:p>
                  </a:txBody>
                  <a:tcPr/>
                </a:tc>
                <a:tc>
                  <a:txBody>
                    <a:bodyPr/>
                    <a:lstStyle/>
                    <a:p>
                      <a:r>
                        <a:rPr lang="es-CL" dirty="0" smtClean="0"/>
                        <a:t>US$45.000</a:t>
                      </a:r>
                      <a:endParaRPr lang="es-CL" dirty="0"/>
                    </a:p>
                  </a:txBody>
                  <a:tcPr/>
                </a:tc>
                <a:tc>
                  <a:txBody>
                    <a:bodyPr/>
                    <a:lstStyle/>
                    <a:p>
                      <a:r>
                        <a:rPr lang="es-CL" b="1" dirty="0" smtClean="0">
                          <a:solidFill>
                            <a:srgbClr val="FF0000"/>
                          </a:solidFill>
                        </a:rPr>
                        <a:t>US$160.000</a:t>
                      </a:r>
                      <a:endParaRPr lang="es-CL" b="1" dirty="0">
                        <a:solidFill>
                          <a:srgbClr val="FF0000"/>
                        </a:solidFill>
                      </a:endParaRPr>
                    </a:p>
                  </a:txBody>
                  <a:tcPr/>
                </a:tc>
              </a:tr>
              <a:tr h="313368">
                <a:tc>
                  <a:txBody>
                    <a:bodyPr/>
                    <a:lstStyle/>
                    <a:p>
                      <a:r>
                        <a:rPr lang="es-CL" dirty="0" smtClean="0"/>
                        <a:t>No controlables(fijos)</a:t>
                      </a:r>
                      <a:endParaRPr lang="es-CL" dirty="0"/>
                    </a:p>
                  </a:txBody>
                  <a:tcPr/>
                </a:tc>
                <a:tc>
                  <a:txBody>
                    <a:bodyPr/>
                    <a:lstStyle/>
                    <a:p>
                      <a:r>
                        <a:rPr lang="es-CL" dirty="0" smtClean="0"/>
                        <a:t>US$100.000</a:t>
                      </a:r>
                      <a:endParaRPr lang="es-CL" dirty="0"/>
                    </a:p>
                  </a:txBody>
                  <a:tcPr/>
                </a:tc>
                <a:tc>
                  <a:txBody>
                    <a:bodyPr/>
                    <a:lstStyle/>
                    <a:p>
                      <a:r>
                        <a:rPr lang="es-CL" dirty="0" smtClean="0"/>
                        <a:t>US$60.000</a:t>
                      </a:r>
                      <a:endParaRPr lang="es-CL" dirty="0"/>
                    </a:p>
                  </a:txBody>
                  <a:tcPr/>
                </a:tc>
                <a:tc>
                  <a:txBody>
                    <a:bodyPr/>
                    <a:lstStyle/>
                    <a:p>
                      <a:r>
                        <a:rPr lang="es-CL" dirty="0" smtClean="0"/>
                        <a:t>US$80.000</a:t>
                      </a:r>
                      <a:endParaRPr lang="es-CL" dirty="0"/>
                    </a:p>
                  </a:txBody>
                  <a:tcPr/>
                </a:tc>
                <a:tc>
                  <a:txBody>
                    <a:bodyPr/>
                    <a:lstStyle/>
                    <a:p>
                      <a:r>
                        <a:rPr lang="es-CL" b="1" dirty="0" smtClean="0">
                          <a:solidFill>
                            <a:srgbClr val="FF0000"/>
                          </a:solidFill>
                        </a:rPr>
                        <a:t>US$240.000</a:t>
                      </a:r>
                      <a:endParaRPr lang="es-CL" b="1" dirty="0">
                        <a:solidFill>
                          <a:srgbClr val="FF0000"/>
                        </a:solidFill>
                      </a:endParaRPr>
                    </a:p>
                  </a:txBody>
                  <a:tcPr/>
                </a:tc>
              </a:tr>
              <a:tr h="737665">
                <a:tc>
                  <a:txBody>
                    <a:bodyPr/>
                    <a:lstStyle/>
                    <a:p>
                      <a:r>
                        <a:rPr lang="es-CL" dirty="0" smtClean="0"/>
                        <a:t>Total</a:t>
                      </a:r>
                      <a:endParaRPr lang="es-CL" dirty="0"/>
                    </a:p>
                  </a:txBody>
                  <a:tcPr/>
                </a:tc>
                <a:tc>
                  <a:txBody>
                    <a:bodyPr/>
                    <a:lstStyle/>
                    <a:p>
                      <a:r>
                        <a:rPr lang="es-CL" dirty="0" smtClean="0"/>
                        <a:t>(US$156.000)</a:t>
                      </a:r>
                      <a:endParaRPr lang="es-CL" dirty="0"/>
                    </a:p>
                  </a:txBody>
                  <a:tcPr/>
                </a:tc>
                <a:tc>
                  <a:txBody>
                    <a:bodyPr/>
                    <a:lstStyle/>
                    <a:p>
                      <a:r>
                        <a:rPr lang="es-CL" dirty="0" smtClean="0"/>
                        <a:t>(US$119.000)</a:t>
                      </a:r>
                      <a:endParaRPr lang="es-CL" dirty="0"/>
                    </a:p>
                  </a:txBody>
                  <a:tcPr/>
                </a:tc>
                <a:tc>
                  <a:txBody>
                    <a:bodyPr/>
                    <a:lstStyle/>
                    <a:p>
                      <a:r>
                        <a:rPr lang="es-CL" dirty="0" smtClean="0"/>
                        <a:t>(US$ 125.000)</a:t>
                      </a:r>
                      <a:endParaRPr lang="es-CL" dirty="0"/>
                    </a:p>
                  </a:txBody>
                  <a:tcPr/>
                </a:tc>
                <a:tc>
                  <a:txBody>
                    <a:bodyPr/>
                    <a:lstStyle/>
                    <a:p>
                      <a:r>
                        <a:rPr lang="es-CL" b="1" dirty="0" smtClean="0">
                          <a:solidFill>
                            <a:srgbClr val="FF0000"/>
                          </a:solidFill>
                        </a:rPr>
                        <a:t>(US$ 400.000)</a:t>
                      </a:r>
                      <a:endParaRPr lang="es-CL" b="1" dirty="0">
                        <a:solidFill>
                          <a:srgbClr val="FF0000"/>
                        </a:solidFill>
                      </a:endParaRPr>
                    </a:p>
                  </a:txBody>
                  <a:tcPr/>
                </a:tc>
              </a:tr>
              <a:tr h="737665">
                <a:tc>
                  <a:txBody>
                    <a:bodyPr/>
                    <a:lstStyle/>
                    <a:p>
                      <a:r>
                        <a:rPr lang="es-CL" dirty="0" smtClean="0"/>
                        <a:t>Resultado neto </a:t>
                      </a:r>
                      <a:endParaRPr lang="es-CL" dirty="0"/>
                    </a:p>
                  </a:txBody>
                  <a:tcPr/>
                </a:tc>
                <a:tc>
                  <a:txBody>
                    <a:bodyPr/>
                    <a:lstStyle/>
                    <a:p>
                      <a:r>
                        <a:rPr lang="es-CL" dirty="0" smtClean="0"/>
                        <a:t>US$74.000</a:t>
                      </a:r>
                      <a:endParaRPr lang="es-CL" dirty="0"/>
                    </a:p>
                  </a:txBody>
                  <a:tcPr/>
                </a:tc>
                <a:tc>
                  <a:txBody>
                    <a:bodyPr/>
                    <a:lstStyle/>
                    <a:p>
                      <a:r>
                        <a:rPr lang="es-CL" b="1" dirty="0" smtClean="0">
                          <a:solidFill>
                            <a:srgbClr val="FF9933"/>
                          </a:solidFill>
                        </a:rPr>
                        <a:t>(US$21.000)</a:t>
                      </a:r>
                      <a:endParaRPr lang="es-CL" b="1" dirty="0">
                        <a:solidFill>
                          <a:srgbClr val="FF9933"/>
                        </a:solidFill>
                      </a:endParaRPr>
                    </a:p>
                  </a:txBody>
                  <a:tcPr/>
                </a:tc>
                <a:tc>
                  <a:txBody>
                    <a:bodyPr/>
                    <a:lstStyle/>
                    <a:p>
                      <a:r>
                        <a:rPr lang="es-CL" dirty="0" smtClean="0"/>
                        <a:t>US$55.000</a:t>
                      </a:r>
                      <a:endParaRPr lang="es-CL" dirty="0"/>
                    </a:p>
                  </a:txBody>
                  <a:tcPr/>
                </a:tc>
                <a:tc>
                  <a:txBody>
                    <a:bodyPr/>
                    <a:lstStyle/>
                    <a:p>
                      <a:r>
                        <a:rPr lang="es-CL" b="1" dirty="0" smtClean="0">
                          <a:solidFill>
                            <a:srgbClr val="FF0000"/>
                          </a:solidFill>
                        </a:rPr>
                        <a:t>US$108.000</a:t>
                      </a:r>
                      <a:endParaRPr lang="es-CL" b="1" dirty="0">
                        <a:solidFill>
                          <a:srgbClr val="FF0000"/>
                        </a:solidFill>
                      </a:endParaRPr>
                    </a:p>
                  </a:txBody>
                  <a:tcPr/>
                </a:tc>
              </a:tr>
            </a:tbl>
          </a:graphicData>
        </a:graphic>
      </p:graphicFrame>
    </p:spTree>
    <p:extLst>
      <p:ext uri="{BB962C8B-B14F-4D97-AF65-F5344CB8AC3E}">
        <p14:creationId xmlns:p14="http://schemas.microsoft.com/office/powerpoint/2010/main" val="2861292479"/>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a:xfrm>
            <a:off x="1451579" y="1414272"/>
            <a:ext cx="9603275" cy="4615826"/>
          </a:xfrm>
        </p:spPr>
        <p:txBody>
          <a:bodyPr>
            <a:normAutofit/>
          </a:bodyPr>
          <a:lstStyle/>
          <a:p>
            <a:r>
              <a:rPr lang="es-CL" b="1" u="sng" dirty="0" smtClean="0">
                <a:effectLst>
                  <a:outerShdw blurRad="38100" dist="38100" dir="2700000" algn="tl">
                    <a:srgbClr val="000000">
                      <a:alpha val="43137"/>
                    </a:srgbClr>
                  </a:outerShdw>
                </a:effectLst>
              </a:rPr>
              <a:t>Respuesta del problema Eliminar una línea de producto:</a:t>
            </a:r>
          </a:p>
          <a:p>
            <a:r>
              <a:rPr lang="es-CL" b="1" dirty="0" smtClean="0">
                <a:solidFill>
                  <a:srgbClr val="FF0000"/>
                </a:solidFill>
                <a:effectLst>
                  <a:outerShdw blurRad="38100" dist="38100" dir="2700000" algn="tl">
                    <a:srgbClr val="000000">
                      <a:alpha val="43137"/>
                    </a:srgbClr>
                  </a:outerShdw>
                </a:effectLst>
              </a:rPr>
              <a:t>La empresa al parecer en base al estado de ingresos por línea de productos consolidado, muestra inicialmente que de eliminarse la referida línea de producto, ahorraría US$21.000, al año pero al proceder a aplicarse un modelo de costeo diferencial la conclusión es la siguiente a saber.</a:t>
            </a:r>
          </a:p>
        </p:txBody>
      </p:sp>
    </p:spTree>
    <p:extLst>
      <p:ext uri="{BB962C8B-B14F-4D97-AF65-F5344CB8AC3E}">
        <p14:creationId xmlns:p14="http://schemas.microsoft.com/office/powerpoint/2010/main" val="2503304375"/>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a:xfrm>
            <a:off x="1451579" y="1414272"/>
            <a:ext cx="9603275" cy="4615826"/>
          </a:xfrm>
        </p:spPr>
        <p:txBody>
          <a:bodyPr>
            <a:normAutofit/>
          </a:bodyPr>
          <a:lstStyle/>
          <a:p>
            <a:r>
              <a:rPr lang="es-CL" b="1" u="sng" dirty="0" smtClean="0">
                <a:effectLst>
                  <a:outerShdw blurRad="38100" dist="38100" dir="2700000" algn="tl">
                    <a:srgbClr val="000000">
                      <a:alpha val="43137"/>
                    </a:srgbClr>
                  </a:outerShdw>
                </a:effectLst>
              </a:rPr>
              <a:t>Respuesta del problema Eliminar una línea de producto:</a:t>
            </a:r>
          </a:p>
        </p:txBody>
      </p:sp>
      <p:graphicFrame>
        <p:nvGraphicFramePr>
          <p:cNvPr id="4" name="Tabla 3"/>
          <p:cNvGraphicFramePr>
            <a:graphicFrameLocks noGrp="1"/>
          </p:cNvGraphicFramePr>
          <p:nvPr>
            <p:extLst>
              <p:ext uri="{D42A27DB-BD31-4B8C-83A1-F6EECF244321}">
                <p14:modId xmlns:p14="http://schemas.microsoft.com/office/powerpoint/2010/main" val="834676098"/>
              </p:ext>
            </p:extLst>
          </p:nvPr>
        </p:nvGraphicFramePr>
        <p:xfrm>
          <a:off x="365760" y="1853754"/>
          <a:ext cx="11314176" cy="4176344"/>
        </p:xfrm>
        <a:graphic>
          <a:graphicData uri="http://schemas.openxmlformats.org/drawingml/2006/table">
            <a:tbl>
              <a:tblPr firstRow="1" bandRow="1">
                <a:tableStyleId>{5C22544A-7EE6-4342-B048-85BDC9FD1C3A}</a:tableStyleId>
              </a:tblPr>
              <a:tblGrid>
                <a:gridCol w="5657088"/>
                <a:gridCol w="5657088"/>
              </a:tblGrid>
              <a:tr h="522043">
                <a:tc>
                  <a:txBody>
                    <a:bodyPr/>
                    <a:lstStyle/>
                    <a:p>
                      <a:r>
                        <a:rPr lang="es-CL" dirty="0" smtClean="0"/>
                        <a:t>Concepto</a:t>
                      </a:r>
                      <a:endParaRPr lang="es-CL" dirty="0"/>
                    </a:p>
                  </a:txBody>
                  <a:tcPr/>
                </a:tc>
                <a:tc>
                  <a:txBody>
                    <a:bodyPr/>
                    <a:lstStyle/>
                    <a:p>
                      <a:r>
                        <a:rPr lang="es-CL" dirty="0" smtClean="0"/>
                        <a:t>Monto</a:t>
                      </a:r>
                      <a:endParaRPr lang="es-CL" dirty="0"/>
                    </a:p>
                  </a:txBody>
                  <a:tcPr/>
                </a:tc>
              </a:tr>
              <a:tr h="522043">
                <a:tc>
                  <a:txBody>
                    <a:bodyPr/>
                    <a:lstStyle/>
                    <a:p>
                      <a:r>
                        <a:rPr lang="es-CL" dirty="0" smtClean="0"/>
                        <a:t>Beneficios</a:t>
                      </a:r>
                      <a:endParaRPr lang="es-CL" dirty="0"/>
                    </a:p>
                  </a:txBody>
                  <a:tcPr/>
                </a:tc>
                <a:tc>
                  <a:txBody>
                    <a:bodyPr/>
                    <a:lstStyle/>
                    <a:p>
                      <a:endParaRPr lang="es-CL" dirty="0"/>
                    </a:p>
                  </a:txBody>
                  <a:tcPr/>
                </a:tc>
              </a:tr>
              <a:tr h="522043">
                <a:tc>
                  <a:txBody>
                    <a:bodyPr/>
                    <a:lstStyle/>
                    <a:p>
                      <a:r>
                        <a:rPr lang="es-CL" dirty="0" smtClean="0"/>
                        <a:t>Costos</a:t>
                      </a:r>
                      <a:r>
                        <a:rPr lang="es-CL" baseline="0" dirty="0" smtClean="0"/>
                        <a:t> variables evitables                       US$     202.000</a:t>
                      </a:r>
                      <a:endParaRPr lang="es-CL" dirty="0"/>
                    </a:p>
                  </a:txBody>
                  <a:tcPr/>
                </a:tc>
                <a:tc>
                  <a:txBody>
                    <a:bodyPr/>
                    <a:lstStyle/>
                    <a:p>
                      <a:endParaRPr lang="es-CL" dirty="0"/>
                    </a:p>
                  </a:txBody>
                  <a:tcPr/>
                </a:tc>
              </a:tr>
              <a:tr h="522043">
                <a:tc>
                  <a:txBody>
                    <a:bodyPr/>
                    <a:lstStyle/>
                    <a:p>
                      <a:r>
                        <a:rPr lang="es-CL" dirty="0" smtClean="0"/>
                        <a:t>Costos fijos controlables evitables           US$         59.000</a:t>
                      </a:r>
                      <a:endParaRPr lang="es-CL" dirty="0"/>
                    </a:p>
                  </a:txBody>
                  <a:tcPr/>
                </a:tc>
                <a:tc>
                  <a:txBody>
                    <a:bodyPr/>
                    <a:lstStyle/>
                    <a:p>
                      <a:endParaRPr lang="es-CL"/>
                    </a:p>
                  </a:txBody>
                  <a:tcPr/>
                </a:tc>
              </a:tr>
              <a:tr h="522043">
                <a:tc>
                  <a:txBody>
                    <a:bodyPr/>
                    <a:lstStyle/>
                    <a:p>
                      <a:r>
                        <a:rPr lang="es-CL" dirty="0" smtClean="0"/>
                        <a:t>Total de costos evitables</a:t>
                      </a:r>
                      <a:endParaRPr lang="es-CL" dirty="0"/>
                    </a:p>
                  </a:txBody>
                  <a:tcPr/>
                </a:tc>
                <a:tc>
                  <a:txBody>
                    <a:bodyPr/>
                    <a:lstStyle/>
                    <a:p>
                      <a:r>
                        <a:rPr lang="es-CL" dirty="0" smtClean="0"/>
                        <a:t>US$261.000</a:t>
                      </a:r>
                      <a:endParaRPr lang="es-CL" dirty="0"/>
                    </a:p>
                  </a:txBody>
                  <a:tcPr/>
                </a:tc>
              </a:tr>
              <a:tr h="522043">
                <a:tc>
                  <a:txBody>
                    <a:bodyPr/>
                    <a:lstStyle/>
                    <a:p>
                      <a:r>
                        <a:rPr lang="es-CL" dirty="0" smtClean="0"/>
                        <a:t>Disminución de ingresos</a:t>
                      </a:r>
                      <a:endParaRPr lang="es-CL" dirty="0"/>
                    </a:p>
                  </a:txBody>
                  <a:tcPr/>
                </a:tc>
                <a:tc>
                  <a:txBody>
                    <a:bodyPr/>
                    <a:lstStyle/>
                    <a:p>
                      <a:r>
                        <a:rPr lang="es-CL" dirty="0" smtClean="0"/>
                        <a:t>US$300.000</a:t>
                      </a:r>
                      <a:endParaRPr lang="es-CL" dirty="0"/>
                    </a:p>
                  </a:txBody>
                  <a:tcPr/>
                </a:tc>
              </a:tr>
              <a:tr h="522043">
                <a:tc>
                  <a:txBody>
                    <a:bodyPr/>
                    <a:lstStyle/>
                    <a:p>
                      <a:r>
                        <a:rPr lang="es-CL" dirty="0" smtClean="0"/>
                        <a:t>Resultado desventaja en eliminar la línea de enjuague</a:t>
                      </a:r>
                      <a:endParaRPr lang="es-CL" dirty="0"/>
                    </a:p>
                  </a:txBody>
                  <a:tcPr/>
                </a:tc>
                <a:tc>
                  <a:txBody>
                    <a:bodyPr/>
                    <a:lstStyle/>
                    <a:p>
                      <a:r>
                        <a:rPr lang="es-CL" b="1" smtClean="0">
                          <a:solidFill>
                            <a:srgbClr val="FF0000"/>
                          </a:solidFill>
                        </a:rPr>
                        <a:t>(US$39.000)</a:t>
                      </a:r>
                      <a:endParaRPr lang="es-CL" b="1" dirty="0">
                        <a:solidFill>
                          <a:srgbClr val="FF0000"/>
                        </a:solidFill>
                      </a:endParaRPr>
                    </a:p>
                  </a:txBody>
                  <a:tcPr/>
                </a:tc>
              </a:tr>
              <a:tr h="522043">
                <a:tc>
                  <a:txBody>
                    <a:bodyPr/>
                    <a:lstStyle/>
                    <a:p>
                      <a:endParaRPr lang="es-CL"/>
                    </a:p>
                  </a:txBody>
                  <a:tcPr/>
                </a:tc>
                <a:tc>
                  <a:txBody>
                    <a:bodyPr/>
                    <a:lstStyle/>
                    <a:p>
                      <a:endParaRPr lang="es-CL" dirty="0"/>
                    </a:p>
                  </a:txBody>
                  <a:tcPr/>
                </a:tc>
              </a:tr>
            </a:tbl>
          </a:graphicData>
        </a:graphic>
      </p:graphicFrame>
    </p:spTree>
    <p:extLst>
      <p:ext uri="{BB962C8B-B14F-4D97-AF65-F5344CB8AC3E}">
        <p14:creationId xmlns:p14="http://schemas.microsoft.com/office/powerpoint/2010/main" val="3092682915"/>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a:xfrm>
            <a:off x="1451579" y="1414272"/>
            <a:ext cx="9603275" cy="4615826"/>
          </a:xfrm>
        </p:spPr>
        <p:txBody>
          <a:bodyPr>
            <a:normAutofit/>
          </a:bodyPr>
          <a:lstStyle/>
          <a:p>
            <a:r>
              <a:rPr lang="es-CL" b="1" u="sng" dirty="0" smtClean="0">
                <a:effectLst>
                  <a:outerShdw blurRad="38100" dist="38100" dir="2700000" algn="tl">
                    <a:srgbClr val="000000">
                      <a:alpha val="43137"/>
                    </a:srgbClr>
                  </a:outerShdw>
                </a:effectLst>
              </a:rPr>
              <a:t>Respuesta del problema Eliminar una línea de producto:</a:t>
            </a:r>
          </a:p>
          <a:p>
            <a:r>
              <a:rPr lang="es-CL" b="1" dirty="0" smtClean="0">
                <a:solidFill>
                  <a:srgbClr val="FF0000"/>
                </a:solidFill>
                <a:effectLst>
                  <a:outerShdw blurRad="38100" dist="38100" dir="2700000" algn="tl">
                    <a:srgbClr val="000000">
                      <a:alpha val="43137"/>
                    </a:srgbClr>
                  </a:outerShdw>
                </a:effectLst>
              </a:rPr>
              <a:t>La empresa  inicialmente al parecer en base al estado de ingresos por línea de productos consolidado, muestra inicialmente que de eliminarse la referida línea de producto, ahorraría US$21.000, al año pero al proceder a aplicarse un modelo de costeo diferencial la conclusión es la siguiente a saber.</a:t>
            </a:r>
          </a:p>
          <a:p>
            <a:r>
              <a:rPr lang="es-CL" b="1" dirty="0" smtClean="0">
                <a:solidFill>
                  <a:srgbClr val="FF0000"/>
                </a:solidFill>
                <a:effectLst>
                  <a:outerShdw blurRad="38100" dist="38100" dir="2700000" algn="tl">
                    <a:srgbClr val="000000">
                      <a:alpha val="43137"/>
                    </a:srgbClr>
                  </a:outerShdw>
                </a:effectLst>
              </a:rPr>
              <a:t>Pero la verdad es que de eliminarse esta línea la pérdida se hace mayor al totalizar US$39.000, vale </a:t>
            </a:r>
            <a:r>
              <a:rPr lang="es-CL" b="1" dirty="0" err="1" smtClean="0">
                <a:solidFill>
                  <a:srgbClr val="FF0000"/>
                </a:solidFill>
                <a:effectLst>
                  <a:outerShdw blurRad="38100" dist="38100" dir="2700000" algn="tl">
                    <a:srgbClr val="000000">
                      <a:alpha val="43137"/>
                    </a:srgbClr>
                  </a:outerShdw>
                </a:effectLst>
              </a:rPr>
              <a:t>dcir</a:t>
            </a:r>
            <a:r>
              <a:rPr lang="es-CL" b="1" dirty="0" smtClean="0">
                <a:solidFill>
                  <a:srgbClr val="FF0000"/>
                </a:solidFill>
                <a:effectLst>
                  <a:outerShdw blurRad="38100" dist="38100" dir="2700000" algn="tl">
                    <a:srgbClr val="000000">
                      <a:alpha val="43137"/>
                    </a:srgbClr>
                  </a:outerShdw>
                </a:effectLst>
              </a:rPr>
              <a:t> un incremento  de US$18.000</a:t>
            </a:r>
          </a:p>
        </p:txBody>
      </p:sp>
    </p:spTree>
    <p:extLst>
      <p:ext uri="{BB962C8B-B14F-4D97-AF65-F5344CB8AC3E}">
        <p14:creationId xmlns:p14="http://schemas.microsoft.com/office/powerpoint/2010/main" val="4245892722"/>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Costos para toma de decisiones</a:t>
            </a:r>
            <a:endParaRPr lang="es-CL" dirty="0"/>
          </a:p>
        </p:txBody>
      </p:sp>
      <p:sp>
        <p:nvSpPr>
          <p:cNvPr id="3" name="Marcador de contenido 2"/>
          <p:cNvSpPr>
            <a:spLocks noGrp="1"/>
          </p:cNvSpPr>
          <p:nvPr>
            <p:ph idx="1"/>
          </p:nvPr>
        </p:nvSpPr>
        <p:spPr>
          <a:xfrm>
            <a:off x="1451579" y="1414272"/>
            <a:ext cx="9603275" cy="4615826"/>
          </a:xfrm>
        </p:spPr>
        <p:txBody>
          <a:bodyPr>
            <a:normAutofit/>
          </a:bodyPr>
          <a:lstStyle/>
          <a:p>
            <a:r>
              <a:rPr lang="es-CL" b="1" u="sng" dirty="0" smtClean="0">
                <a:effectLst>
                  <a:outerShdw blurRad="38100" dist="38100" dir="2700000" algn="tl">
                    <a:srgbClr val="000000">
                      <a:alpha val="43137"/>
                    </a:srgbClr>
                  </a:outerShdw>
                </a:effectLst>
              </a:rPr>
              <a:t>Respuesta  alternativa del problema Eliminar una línea de producto:</a:t>
            </a:r>
          </a:p>
        </p:txBody>
      </p:sp>
      <p:graphicFrame>
        <p:nvGraphicFramePr>
          <p:cNvPr id="4" name="Tabla 3"/>
          <p:cNvGraphicFramePr>
            <a:graphicFrameLocks noGrp="1"/>
          </p:cNvGraphicFramePr>
          <p:nvPr>
            <p:extLst>
              <p:ext uri="{D42A27DB-BD31-4B8C-83A1-F6EECF244321}">
                <p14:modId xmlns:p14="http://schemas.microsoft.com/office/powerpoint/2010/main" val="3958212894"/>
              </p:ext>
            </p:extLst>
          </p:nvPr>
        </p:nvGraphicFramePr>
        <p:xfrm>
          <a:off x="184404" y="1853754"/>
          <a:ext cx="11777472" cy="4922812"/>
        </p:xfrm>
        <a:graphic>
          <a:graphicData uri="http://schemas.openxmlformats.org/drawingml/2006/table">
            <a:tbl>
              <a:tblPr firstRow="1" bandRow="1">
                <a:tableStyleId>{5C22544A-7EE6-4342-B048-85BDC9FD1C3A}</a:tableStyleId>
              </a:tblPr>
              <a:tblGrid>
                <a:gridCol w="3901441"/>
                <a:gridCol w="3950207"/>
                <a:gridCol w="3925824"/>
              </a:tblGrid>
              <a:tr h="522043">
                <a:tc>
                  <a:txBody>
                    <a:bodyPr/>
                    <a:lstStyle/>
                    <a:p>
                      <a:r>
                        <a:rPr lang="es-CL" dirty="0" smtClean="0"/>
                        <a:t>Concepto</a:t>
                      </a:r>
                      <a:endParaRPr lang="es-CL" dirty="0"/>
                    </a:p>
                  </a:txBody>
                  <a:tcPr/>
                </a:tc>
                <a:tc>
                  <a:txBody>
                    <a:bodyPr/>
                    <a:lstStyle/>
                    <a:p>
                      <a:r>
                        <a:rPr lang="es-CL" dirty="0" smtClean="0"/>
                        <a:t>Detalle</a:t>
                      </a:r>
                      <a:endParaRPr lang="es-CL" dirty="0"/>
                    </a:p>
                  </a:txBody>
                  <a:tcPr/>
                </a:tc>
                <a:tc>
                  <a:txBody>
                    <a:bodyPr/>
                    <a:lstStyle/>
                    <a:p>
                      <a:r>
                        <a:rPr lang="es-CL" dirty="0" smtClean="0"/>
                        <a:t>Monto</a:t>
                      </a:r>
                      <a:endParaRPr lang="es-CL" dirty="0"/>
                    </a:p>
                  </a:txBody>
                  <a:tcPr/>
                </a:tc>
              </a:tr>
              <a:tr h="522043">
                <a:tc>
                  <a:txBody>
                    <a:bodyPr/>
                    <a:lstStyle/>
                    <a:p>
                      <a:r>
                        <a:rPr lang="es-CL" dirty="0" smtClean="0"/>
                        <a:t>Utilidad total antes eliminar producto</a:t>
                      </a:r>
                      <a:endParaRPr lang="es-CL" dirty="0"/>
                    </a:p>
                  </a:txBody>
                  <a:tcPr/>
                </a:tc>
                <a:tc>
                  <a:txBody>
                    <a:bodyPr/>
                    <a:lstStyle/>
                    <a:p>
                      <a:endParaRPr lang="es-CL"/>
                    </a:p>
                  </a:txBody>
                  <a:tcPr/>
                </a:tc>
                <a:tc>
                  <a:txBody>
                    <a:bodyPr/>
                    <a:lstStyle/>
                    <a:p>
                      <a:r>
                        <a:rPr lang="es-CL" dirty="0" smtClean="0"/>
                        <a:t>US$108.000</a:t>
                      </a:r>
                      <a:endParaRPr lang="es-CL" dirty="0"/>
                    </a:p>
                  </a:txBody>
                  <a:tcPr/>
                </a:tc>
              </a:tr>
              <a:tr h="674416">
                <a:tc>
                  <a:txBody>
                    <a:bodyPr/>
                    <a:lstStyle/>
                    <a:p>
                      <a:r>
                        <a:rPr lang="es-CL" dirty="0" smtClean="0"/>
                        <a:t>Nueva utilidad luego eliminar producto</a:t>
                      </a:r>
                    </a:p>
                    <a:p>
                      <a:r>
                        <a:rPr lang="es-CL" dirty="0" smtClean="0"/>
                        <a:t>Ingreso por ventas</a:t>
                      </a:r>
                    </a:p>
                    <a:p>
                      <a:r>
                        <a:rPr lang="es-CL" dirty="0" smtClean="0"/>
                        <a:t>Menos costos variables</a:t>
                      </a:r>
                      <a:endParaRPr lang="es-CL" dirty="0"/>
                    </a:p>
                  </a:txBody>
                  <a:tcPr/>
                </a:tc>
                <a:tc>
                  <a:txBody>
                    <a:bodyPr/>
                    <a:lstStyle/>
                    <a:p>
                      <a:endParaRPr lang="es-CL"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s-CL" dirty="0" smtClean="0"/>
                        <a:t>US$900.000($1200.000-$300.000)</a:t>
                      </a:r>
                    </a:p>
                    <a:p>
                      <a:r>
                        <a:rPr lang="es-CL" dirty="0" smtClean="0"/>
                        <a:t>US$490.000 ($692000-$202000)</a:t>
                      </a:r>
                      <a:endParaRPr lang="es-CL" dirty="0"/>
                    </a:p>
                  </a:txBody>
                  <a:tcPr/>
                </a:tc>
                <a:tc>
                  <a:txBody>
                    <a:bodyPr/>
                    <a:lstStyle/>
                    <a:p>
                      <a:endParaRPr lang="es-CL"/>
                    </a:p>
                  </a:txBody>
                  <a:tcPr/>
                </a:tc>
              </a:tr>
              <a:tr h="522043">
                <a:tc>
                  <a:txBody>
                    <a:bodyPr/>
                    <a:lstStyle/>
                    <a:p>
                      <a:r>
                        <a:rPr lang="es-CL" dirty="0" smtClean="0"/>
                        <a:t>Nuevo margen de contribución</a:t>
                      </a:r>
                      <a:endParaRPr lang="es-CL" dirty="0"/>
                    </a:p>
                  </a:txBody>
                  <a:tcPr/>
                </a:tc>
                <a:tc>
                  <a:txBody>
                    <a:bodyPr/>
                    <a:lstStyle/>
                    <a:p>
                      <a:r>
                        <a:rPr lang="es-CL" dirty="0" smtClean="0"/>
                        <a:t>US$410.000</a:t>
                      </a:r>
                      <a:endParaRPr lang="es-CL" dirty="0"/>
                    </a:p>
                  </a:txBody>
                  <a:tcPr/>
                </a:tc>
                <a:tc>
                  <a:txBody>
                    <a:bodyPr/>
                    <a:lstStyle/>
                    <a:p>
                      <a:r>
                        <a:rPr lang="es-CL" dirty="0" smtClean="0"/>
                        <a:t>US$410.000</a:t>
                      </a:r>
                      <a:endParaRPr lang="es-CL" dirty="0"/>
                    </a:p>
                  </a:txBody>
                  <a:tcPr/>
                </a:tc>
              </a:tr>
              <a:tr h="522043">
                <a:tc>
                  <a:txBody>
                    <a:bodyPr/>
                    <a:lstStyle/>
                    <a:p>
                      <a:r>
                        <a:rPr lang="es-CL" dirty="0" smtClean="0"/>
                        <a:t>Menos Costos Fijos Controlables</a:t>
                      </a:r>
                    </a:p>
                    <a:p>
                      <a:r>
                        <a:rPr lang="es-CL" dirty="0" smtClean="0"/>
                        <a:t>No controlables</a:t>
                      </a:r>
                      <a:endParaRPr lang="es-CL" dirty="0"/>
                    </a:p>
                  </a:txBody>
                  <a:tcPr/>
                </a:tc>
                <a:tc>
                  <a:txBody>
                    <a:bodyPr/>
                    <a:lstStyle/>
                    <a:p>
                      <a:r>
                        <a:rPr lang="es-CL" dirty="0" smtClean="0"/>
                        <a:t>US$101000 ($160.000-$59.000)</a:t>
                      </a:r>
                    </a:p>
                    <a:p>
                      <a:r>
                        <a:rPr lang="es-CL" dirty="0" smtClean="0"/>
                        <a:t>US$240.000</a:t>
                      </a:r>
                      <a:endParaRPr lang="es-CL" dirty="0"/>
                    </a:p>
                  </a:txBody>
                  <a:tcPr/>
                </a:tc>
                <a:tc>
                  <a:txBody>
                    <a:bodyPr/>
                    <a:lstStyle/>
                    <a:p>
                      <a:r>
                        <a:rPr lang="es-CL" dirty="0" smtClean="0"/>
                        <a:t>US$341.000</a:t>
                      </a:r>
                      <a:endParaRPr lang="es-CL" dirty="0"/>
                    </a:p>
                  </a:txBody>
                  <a:tcPr/>
                </a:tc>
              </a:tr>
              <a:tr h="522043">
                <a:tc>
                  <a:txBody>
                    <a:bodyPr/>
                    <a:lstStyle/>
                    <a:p>
                      <a:r>
                        <a:rPr lang="es-CL" dirty="0" smtClean="0"/>
                        <a:t>Utilidad luego de eliminar producto</a:t>
                      </a:r>
                      <a:endParaRPr lang="es-CL" dirty="0"/>
                    </a:p>
                  </a:txBody>
                  <a:tcPr/>
                </a:tc>
                <a:tc>
                  <a:txBody>
                    <a:bodyPr/>
                    <a:lstStyle/>
                    <a:p>
                      <a:endParaRPr lang="es-CL" dirty="0"/>
                    </a:p>
                  </a:txBody>
                  <a:tcPr/>
                </a:tc>
                <a:tc>
                  <a:txBody>
                    <a:bodyPr/>
                    <a:lstStyle/>
                    <a:p>
                      <a:r>
                        <a:rPr lang="es-CL" dirty="0" smtClean="0"/>
                        <a:t>US$69.000</a:t>
                      </a:r>
                      <a:endParaRPr lang="es-CL" dirty="0"/>
                    </a:p>
                  </a:txBody>
                  <a:tcPr/>
                </a:tc>
              </a:tr>
              <a:tr h="522043">
                <a:tc>
                  <a:txBody>
                    <a:bodyPr/>
                    <a:lstStyle/>
                    <a:p>
                      <a:r>
                        <a:rPr lang="es-CL" dirty="0" smtClean="0">
                          <a:solidFill>
                            <a:srgbClr val="FF0000"/>
                          </a:solidFill>
                        </a:rPr>
                        <a:t>La utilidad total de la compañía en consecuencia</a:t>
                      </a:r>
                      <a:r>
                        <a:rPr lang="es-CL" baseline="0" dirty="0" smtClean="0">
                          <a:solidFill>
                            <a:srgbClr val="FF0000"/>
                          </a:solidFill>
                        </a:rPr>
                        <a:t> disminuye en US$39.000</a:t>
                      </a:r>
                      <a:endParaRPr lang="es-CL" dirty="0">
                        <a:solidFill>
                          <a:srgbClr val="FF0000"/>
                        </a:solidFill>
                      </a:endParaRPr>
                    </a:p>
                  </a:txBody>
                  <a:tcPr/>
                </a:tc>
                <a:tc>
                  <a:txBody>
                    <a:bodyPr/>
                    <a:lstStyle/>
                    <a:p>
                      <a:r>
                        <a:rPr lang="es-CL" dirty="0" smtClean="0"/>
                        <a:t>Demostración US$108000-US$69.000</a:t>
                      </a:r>
                      <a:endParaRPr lang="es-CL" dirty="0"/>
                    </a:p>
                  </a:txBody>
                  <a:tcPr/>
                </a:tc>
                <a:tc>
                  <a:txBody>
                    <a:bodyPr/>
                    <a:lstStyle/>
                    <a:p>
                      <a:r>
                        <a:rPr lang="es-CL" dirty="0" smtClean="0"/>
                        <a:t>US$39.000</a:t>
                      </a:r>
                      <a:endParaRPr lang="es-CL" dirty="0"/>
                    </a:p>
                  </a:txBody>
                  <a:tcPr/>
                </a:tc>
              </a:tr>
              <a:tr h="522043">
                <a:tc>
                  <a:txBody>
                    <a:bodyPr/>
                    <a:lstStyle/>
                    <a:p>
                      <a:endParaRPr lang="es-CL"/>
                    </a:p>
                  </a:txBody>
                  <a:tcPr/>
                </a:tc>
                <a:tc>
                  <a:txBody>
                    <a:bodyPr/>
                    <a:lstStyle/>
                    <a:p>
                      <a:endParaRPr lang="es-CL" dirty="0"/>
                    </a:p>
                  </a:txBody>
                  <a:tcPr/>
                </a:tc>
                <a:tc>
                  <a:txBody>
                    <a:bodyPr/>
                    <a:lstStyle/>
                    <a:p>
                      <a:r>
                        <a:rPr lang="es-CL" b="1" dirty="0" smtClean="0">
                          <a:solidFill>
                            <a:srgbClr val="FF0000"/>
                          </a:solidFill>
                        </a:rPr>
                        <a:t>No es conveniente eliminar la línea de producto</a:t>
                      </a:r>
                      <a:endParaRPr lang="es-CL" b="1" dirty="0">
                        <a:solidFill>
                          <a:srgbClr val="FF0000"/>
                        </a:solidFill>
                      </a:endParaRPr>
                    </a:p>
                  </a:txBody>
                  <a:tcPr/>
                </a:tc>
              </a:tr>
            </a:tbl>
          </a:graphicData>
        </a:graphic>
      </p:graphicFrame>
      <p:sp>
        <p:nvSpPr>
          <p:cNvPr id="5" name="Flecha derecha 4"/>
          <p:cNvSpPr/>
          <p:nvPr/>
        </p:nvSpPr>
        <p:spPr>
          <a:xfrm>
            <a:off x="5583936" y="2418357"/>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 name="Flecha derecha 5"/>
          <p:cNvSpPr/>
          <p:nvPr/>
        </p:nvSpPr>
        <p:spPr>
          <a:xfrm>
            <a:off x="5583936" y="5045733"/>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921907736"/>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51579" y="804519"/>
            <a:ext cx="9603275" cy="3523641"/>
          </a:xfrm>
        </p:spPr>
        <p:txBody>
          <a:bodyPr/>
          <a:lstStyle/>
          <a:p>
            <a:r>
              <a:rPr lang="es-CL" dirty="0" smtClean="0"/>
              <a:t/>
            </a:r>
            <a:br>
              <a:rPr lang="es-CL" dirty="0" smtClean="0"/>
            </a:br>
            <a:r>
              <a:rPr lang="es-CL" dirty="0"/>
              <a:t/>
            </a:r>
            <a:br>
              <a:rPr lang="es-CL" dirty="0"/>
            </a:br>
            <a:r>
              <a:rPr lang="es-CL" dirty="0" smtClean="0"/>
              <a:t/>
            </a:r>
            <a:br>
              <a:rPr lang="es-CL" dirty="0" smtClean="0"/>
            </a:br>
            <a:r>
              <a:rPr lang="es-CL" dirty="0"/>
              <a:t/>
            </a:r>
            <a:br>
              <a:rPr lang="es-CL" dirty="0"/>
            </a:br>
            <a:r>
              <a:rPr lang="es-CL" dirty="0" smtClean="0"/>
              <a:t>fin </a:t>
            </a:r>
            <a:endParaRPr lang="es-CL" dirty="0"/>
          </a:p>
        </p:txBody>
      </p:sp>
      <p:sp>
        <p:nvSpPr>
          <p:cNvPr id="3" name="Marcador de contenido 2"/>
          <p:cNvSpPr>
            <a:spLocks noGrp="1"/>
          </p:cNvSpPr>
          <p:nvPr>
            <p:ph idx="1"/>
          </p:nvPr>
        </p:nvSpPr>
        <p:spPr/>
        <p:txBody>
          <a:bodyPr>
            <a:normAutofit/>
          </a:bodyPr>
          <a:lstStyle/>
          <a:p>
            <a:pPr marL="0" indent="0">
              <a:buNone/>
            </a:pPr>
            <a:endParaRPr lang="es-CL" dirty="0" smtClean="0"/>
          </a:p>
          <a:p>
            <a:pPr marL="0" indent="0">
              <a:buNone/>
            </a:pPr>
            <a:r>
              <a:rPr lang="es-CL" dirty="0" smtClean="0"/>
              <a:t>     </a:t>
            </a:r>
            <a:endParaRPr lang="es-CL" dirty="0"/>
          </a:p>
        </p:txBody>
      </p:sp>
    </p:spTree>
    <p:extLst>
      <p:ext uri="{BB962C8B-B14F-4D97-AF65-F5344CB8AC3E}">
        <p14:creationId xmlns:p14="http://schemas.microsoft.com/office/powerpoint/2010/main" val="4012395509"/>
      </p:ext>
    </p:extLst>
  </p:cSld>
  <p:clrMapOvr>
    <a:masterClrMapping/>
  </p:clrMapOvr>
  <p:timing>
    <p:tnLst>
      <p:par>
        <p:cTn id="1" dur="indefinite" restart="never" nodeType="tmRoot"/>
      </p:par>
    </p:tnLst>
  </p:timing>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TM10001114[[fn=Galería]]</Template>
  <TotalTime>792</TotalTime>
  <Words>5471</Words>
  <Application>Microsoft Office PowerPoint</Application>
  <PresentationFormat>Panorámica</PresentationFormat>
  <Paragraphs>549</Paragraphs>
  <Slides>65</Slides>
  <Notes>0</Notes>
  <HiddenSlides>0</HiddenSlides>
  <MMClips>0</MMClips>
  <ScaleCrop>false</ScaleCrop>
  <HeadingPairs>
    <vt:vector size="6" baseType="variant">
      <vt:variant>
        <vt:lpstr>Fuentes usadas</vt:lpstr>
      </vt:variant>
      <vt:variant>
        <vt:i4>2</vt:i4>
      </vt:variant>
      <vt:variant>
        <vt:lpstr>Tema</vt:lpstr>
      </vt:variant>
      <vt:variant>
        <vt:i4>1</vt:i4>
      </vt:variant>
      <vt:variant>
        <vt:lpstr>Títulos de diapositiva</vt:lpstr>
      </vt:variant>
      <vt:variant>
        <vt:i4>65</vt:i4>
      </vt:variant>
    </vt:vector>
  </HeadingPairs>
  <TitlesOfParts>
    <vt:vector size="68" baseType="lpstr">
      <vt:lpstr>Arial</vt:lpstr>
      <vt:lpstr>Gill Sans MT</vt:lpstr>
      <vt:lpstr>Gallery</vt:lpstr>
      <vt:lpstr>Costos para  toma de decisiones </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Costos para toma de decisiones</vt:lpstr>
      <vt:lpstr>    fin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Costo estándar</dc:title>
  <dc:creator>Usuario</dc:creator>
  <cp:lastModifiedBy>Norman Rodriguez Ortega</cp:lastModifiedBy>
  <cp:revision>162</cp:revision>
  <dcterms:created xsi:type="dcterms:W3CDTF">2017-10-23T19:41:07Z</dcterms:created>
  <dcterms:modified xsi:type="dcterms:W3CDTF">2020-11-17T15:58:16Z</dcterms:modified>
</cp:coreProperties>
</file>