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0" r:id="rId4"/>
    <p:sldId id="260" r:id="rId5"/>
    <p:sldId id="272" r:id="rId6"/>
    <p:sldId id="267" r:id="rId7"/>
    <p:sldId id="268" r:id="rId8"/>
    <p:sldId id="269" r:id="rId9"/>
    <p:sldId id="273" r:id="rId10"/>
    <p:sldId id="262" r:id="rId11"/>
    <p:sldId id="261" r:id="rId12"/>
    <p:sldId id="265" r:id="rId13"/>
    <p:sldId id="274" r:id="rId14"/>
  </p:sldIdLst>
  <p:sldSz cx="14630400" cy="8229600"/>
  <p:notesSz cx="8229600" cy="14630400"/>
  <p:embeddedFontLst>
    <p:embeddedFont>
      <p:font typeface="Aptos Narrow" panose="020B0004020202020204" pitchFamily="34" charset="0"/>
      <p:regular r:id="rId16"/>
      <p:bold r:id="rId17"/>
      <p:italic r:id="rId18"/>
      <p:boldItalic r:id="rId19"/>
    </p:embeddedFont>
    <p:embeddedFont>
      <p:font typeface="IBM Plex Sans" panose="020B0503050203000203" pitchFamily="34" charset="0"/>
      <p:regular r:id="rId20"/>
      <p:bold r:id="rId21"/>
      <p:italic r:id="rId22"/>
      <p:boldItalic r:id="rId23"/>
    </p:embeddedFont>
    <p:embeddedFont>
      <p:font typeface="Roboto" panose="02000000000000000000" pitchFamily="2" charset="0"/>
      <p:regular r:id="rId24"/>
      <p:bold r:id="rId25"/>
      <p:italic r:id="rId26"/>
      <p:boldItalic r:id="rId27"/>
    </p:embeddedFont>
  </p:embeddedFontLst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A2F"/>
    <a:srgbClr val="313439"/>
    <a:srgbClr val="292C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873797-F804-4F80-A524-E25C8C23A07E}" v="709" dt="2024-09-27T00:15:37.779"/>
    <p1510:client id="{0827B1CA-4375-4B80-9750-5DE6DD4B27F2}" v="3244" dt="2024-09-27T00:31:48.084"/>
    <p1510:client id="{0B519C83-603C-4A2D-AF72-B59EB51561B9}" v="368" dt="2024-09-26T23:32:10.159"/>
    <p1510:client id="{1ECCC0BB-6FC3-48F0-9DD1-C4421E8DFC87}" v="3" dt="2024-09-26T23:45:40.073"/>
    <p1510:client id="{1F4CC1C2-258F-44D6-99C5-6B5F6AC60413}" v="71" dt="2024-09-27T00:36:22.655"/>
    <p1510:client id="{306ECCD0-8320-490F-86DE-0027C98DA07B}" v="186" dt="2024-09-27T00:34:18.828"/>
    <p1510:client id="{3CE64C46-BCCC-459D-9DD0-CEDDFC767DA0}" v="1" dt="2024-09-27T12:38:14.423"/>
    <p1510:client id="{6B64A913-3EC8-4DFD-8DFC-1B1DD5ECA055}" v="1702" dt="2024-09-26T23:52:43.535"/>
    <p1510:client id="{93C8AC53-E212-454A-A48F-356AC422C43C}" v="24" dt="2024-09-26T22:33:19.798"/>
    <p1510:client id="{CE1B362A-3C89-4ACE-8481-9CE1742C9F9E}" v="3" dt="2024-09-27T00:22:03.4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94666"/>
  </p:normalViewPr>
  <p:slideViewPr>
    <p:cSldViewPr snapToGrid="0">
      <p:cViewPr varScale="1">
        <p:scale>
          <a:sx n="92" d="100"/>
          <a:sy n="92" d="100"/>
        </p:scale>
        <p:origin x="7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9318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412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69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233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6974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48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5640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640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2242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92C3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EABB8BD9-37F4-AABC-B78C-AAAB24F63F62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398" y="270500"/>
            <a:ext cx="9144002" cy="33801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7700"/>
              </a:lnSpc>
            </a:pPr>
            <a:r>
              <a:rPr lang="es-ES_tradnl" sz="6000" dirty="0">
                <a:solidFill>
                  <a:srgbClr val="F3F3F2"/>
                </a:solidFill>
                <a:latin typeface="IBM Plex Sans"/>
                <a:ea typeface="IBM Plex Sans" pitchFamily="34" charset="-122"/>
                <a:cs typeface="IBM Plex Sans" pitchFamily="34" charset="-120"/>
              </a:rPr>
              <a:t>Construcción de Escenarios Futuros de mediano plazo en las Relaciones Bilaterales</a:t>
            </a:r>
            <a:r>
              <a:rPr lang="es-ES_tradnl" sz="6150" dirty="0">
                <a:solidFill>
                  <a:srgbClr val="F3F3F2"/>
                </a:solidFill>
                <a:latin typeface="IBM Plex Sans"/>
                <a:ea typeface="IBM Plex Sans" pitchFamily="34" charset="-122"/>
                <a:cs typeface="IBM Plex Sans" pitchFamily="34" charset="-120"/>
              </a:rPr>
              <a:t> </a:t>
            </a:r>
          </a:p>
          <a:p>
            <a:pPr algn="ctr">
              <a:lnSpc>
                <a:spcPts val="7700"/>
              </a:lnSpc>
            </a:pPr>
            <a:r>
              <a:rPr lang="es-ES_tradnl" sz="6150" dirty="0">
                <a:solidFill>
                  <a:srgbClr val="F3F3F2"/>
                </a:solidFill>
                <a:latin typeface="IBM Plex Sans"/>
                <a:ea typeface="IBM Plex Sans" pitchFamily="34" charset="-122"/>
                <a:cs typeface="IBM Plex Sans" pitchFamily="34" charset="-120"/>
              </a:rPr>
              <a:t>Chile - Perú</a:t>
            </a:r>
          </a:p>
        </p:txBody>
      </p:sp>
      <p:sp>
        <p:nvSpPr>
          <p:cNvPr id="7" name="Text 3"/>
          <p:cNvSpPr/>
          <p:nvPr/>
        </p:nvSpPr>
        <p:spPr>
          <a:xfrm>
            <a:off x="10508830" y="6158202"/>
            <a:ext cx="3474958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s-ES_tradnl" sz="2200" b="1" u="sng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Integrantes</a:t>
            </a:r>
            <a:r>
              <a:rPr lang="es-ES_tradnl" sz="2200" b="1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: 	Mario Anabalón </a:t>
            </a:r>
          </a:p>
          <a:p>
            <a:pPr marL="0" indent="0" algn="l">
              <a:lnSpc>
                <a:spcPts val="3100"/>
              </a:lnSpc>
              <a:buNone/>
            </a:pPr>
            <a:r>
              <a:rPr lang="es-ES_tradnl" sz="2200" b="1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		Álvaro </a:t>
            </a:r>
            <a:r>
              <a:rPr lang="es-ES_tradnl" sz="2200" b="1" dirty="0" err="1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Brahm</a:t>
            </a:r>
            <a:endParaRPr lang="es-ES_tradnl" sz="2200" b="1" dirty="0">
              <a:solidFill>
                <a:srgbClr val="D4D4D1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3100"/>
              </a:lnSpc>
              <a:buNone/>
            </a:pPr>
            <a:r>
              <a:rPr lang="es-ES_tradnl" sz="2200" b="1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		Felipe Muñoz</a:t>
            </a:r>
          </a:p>
          <a:p>
            <a:pPr marL="0" indent="0" algn="l">
              <a:lnSpc>
                <a:spcPts val="3100"/>
              </a:lnSpc>
              <a:buNone/>
            </a:pPr>
            <a:r>
              <a:rPr lang="es-ES_tradnl" sz="2200" b="1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		Jackie Salinas</a:t>
            </a:r>
          </a:p>
          <a:p>
            <a:pPr marL="0" indent="0" algn="l">
              <a:lnSpc>
                <a:spcPts val="3100"/>
              </a:lnSpc>
              <a:buNone/>
            </a:pPr>
            <a:r>
              <a:rPr lang="es-ES_tradnl" sz="2200" b="1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		Pamela Venegas</a:t>
            </a:r>
            <a:endParaRPr lang="es-ES_tradnl" sz="22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046E6C5-199E-1FB4-89D6-0092C8076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5486399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134608" y="150345"/>
            <a:ext cx="6836807" cy="6497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100"/>
              </a:lnSpc>
              <a:buNone/>
            </a:pPr>
            <a:r>
              <a:rPr lang="es-ES_tradnl" sz="4050">
                <a:solidFill>
                  <a:srgbClr val="F3F3F2"/>
                </a:solidFill>
                <a:latin typeface="IBM Plex Sans" pitchFamily="34" charset="0"/>
              </a:rPr>
              <a:t>OBJETIVO DEL TRABAJO</a:t>
            </a:r>
            <a:endParaRPr lang="es-ES_tradnl" sz="4050"/>
          </a:p>
        </p:txBody>
      </p:sp>
      <p:sp>
        <p:nvSpPr>
          <p:cNvPr id="4" name="Text 1"/>
          <p:cNvSpPr/>
          <p:nvPr/>
        </p:nvSpPr>
        <p:spPr>
          <a:xfrm>
            <a:off x="301822" y="802908"/>
            <a:ext cx="13886500" cy="13301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s-ES_tradnl" sz="2000" dirty="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presente trabajo buscó generar un escenario futuro, de mediano plazo (03 años) en las relaciones bilaterales entre Chile y Perú, estableciendo los principales desafíos de seguridad, que podrían enfrentar, utilizando la metodología FAR. </a:t>
            </a:r>
            <a:endParaRPr lang="es-ES_tradnl" sz="2000" dirty="0"/>
          </a:p>
        </p:txBody>
      </p:sp>
      <p:sp>
        <p:nvSpPr>
          <p:cNvPr id="5" name="Shape 2"/>
          <p:cNvSpPr/>
          <p:nvPr/>
        </p:nvSpPr>
        <p:spPr>
          <a:xfrm>
            <a:off x="301822" y="2295636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6" name="Text 3"/>
          <p:cNvSpPr/>
          <p:nvPr/>
        </p:nvSpPr>
        <p:spPr>
          <a:xfrm>
            <a:off x="442078" y="2373503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1</a:t>
            </a:r>
            <a:endParaRPr lang="es-ES_tradnl" sz="2450"/>
          </a:p>
        </p:txBody>
      </p:sp>
      <p:sp>
        <p:nvSpPr>
          <p:cNvPr id="8" name="Text 5"/>
          <p:cNvSpPr/>
          <p:nvPr/>
        </p:nvSpPr>
        <p:spPr>
          <a:xfrm>
            <a:off x="810996" y="2863579"/>
            <a:ext cx="3716129" cy="1672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600"/>
              </a:lnSpc>
            </a:pPr>
            <a:r>
              <a:rPr lang="es-ES_tradnl" sz="160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Identificar que variables claves, </a:t>
            </a:r>
            <a:r>
              <a:rPr lang="es-CL" sz="160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que incidan efectivamente la materia que se desea prospectar. Idealmente se deben máximo siete, debido a su crecimiento exponencial. Debiendo definirla permitiendo ser más concreto.</a:t>
            </a:r>
            <a:endParaRPr lang="es-ES_tradnl" sz="1600">
              <a:solidFill>
                <a:srgbClr val="D4D4D1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4527125" y="2293678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10" name="Text 7"/>
          <p:cNvSpPr/>
          <p:nvPr/>
        </p:nvSpPr>
        <p:spPr>
          <a:xfrm>
            <a:off x="4667380" y="2371545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2</a:t>
            </a:r>
            <a:endParaRPr lang="es-ES_tradnl" sz="2450"/>
          </a:p>
        </p:txBody>
      </p:sp>
      <p:sp>
        <p:nvSpPr>
          <p:cNvPr id="12" name="Text 9"/>
          <p:cNvSpPr/>
          <p:nvPr/>
        </p:nvSpPr>
        <p:spPr>
          <a:xfrm>
            <a:off x="5193507" y="2945503"/>
            <a:ext cx="3566924" cy="19952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600"/>
              </a:lnSpc>
            </a:pPr>
            <a:r>
              <a:rPr lang="es-ES_tradnl" sz="160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Cada variable deberá tener un nivel (alto, bajo, grande, mediano, pequeño, total, parcial, nulo). Aclarando las dudas del concepto y logrando definir su impacto.</a:t>
            </a:r>
          </a:p>
        </p:txBody>
      </p:sp>
      <p:sp>
        <p:nvSpPr>
          <p:cNvPr id="13" name="Shape 10"/>
          <p:cNvSpPr/>
          <p:nvPr/>
        </p:nvSpPr>
        <p:spPr>
          <a:xfrm>
            <a:off x="309424" y="5541624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14" name="Text 11"/>
          <p:cNvSpPr/>
          <p:nvPr/>
        </p:nvSpPr>
        <p:spPr>
          <a:xfrm>
            <a:off x="449680" y="5619490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3</a:t>
            </a:r>
            <a:endParaRPr lang="es-ES_tradnl" sz="2450"/>
          </a:p>
        </p:txBody>
      </p:sp>
      <p:sp>
        <p:nvSpPr>
          <p:cNvPr id="15" name="Text 12"/>
          <p:cNvSpPr/>
          <p:nvPr/>
        </p:nvSpPr>
        <p:spPr>
          <a:xfrm>
            <a:off x="985104" y="5541624"/>
            <a:ext cx="2599253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s-ES_tradnl" sz="200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Construcción de la Matriz</a:t>
            </a:r>
            <a:endParaRPr lang="es-ES_tradnl" sz="200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DF330F0-0ED2-21E2-9C1A-E13603B94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130" y="1567544"/>
            <a:ext cx="5513269" cy="6662056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2AA9DD07-AB9C-A14A-702B-7A3E48D1D5C7}"/>
              </a:ext>
            </a:extLst>
          </p:cNvPr>
          <p:cNvSpPr txBox="1"/>
          <p:nvPr/>
        </p:nvSpPr>
        <p:spPr>
          <a:xfrm>
            <a:off x="793790" y="2293678"/>
            <a:ext cx="3340818" cy="402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ts val="2550"/>
              </a:lnSpc>
              <a:buNone/>
            </a:pPr>
            <a:r>
              <a:rPr lang="es-ES_tradnl" dirty="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Identificación de las Variables</a:t>
            </a:r>
            <a:endParaRPr lang="es-ES_tradnl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BB7F821-7D75-6CB6-E5C4-2667BBE7CFFE}"/>
              </a:ext>
            </a:extLst>
          </p:cNvPr>
          <p:cNvSpPr txBox="1"/>
          <p:nvPr/>
        </p:nvSpPr>
        <p:spPr>
          <a:xfrm>
            <a:off x="5135177" y="2160622"/>
            <a:ext cx="3064670" cy="736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ts val="2550"/>
              </a:lnSpc>
              <a:buNone/>
            </a:pPr>
            <a:r>
              <a:rPr lang="es-ES_tradnl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Establecimiento de los estados alternativos</a:t>
            </a:r>
            <a:endParaRPr lang="es-ES_tradnl"/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7FA9C5C4-9FC0-F768-8814-EDA574EFB4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8035" b="42297"/>
          <a:stretch/>
        </p:blipFill>
        <p:spPr>
          <a:xfrm>
            <a:off x="1301934" y="6383418"/>
            <a:ext cx="1975167" cy="1164711"/>
          </a:xfrm>
          <a:prstGeom prst="rect">
            <a:avLst/>
          </a:prstGeom>
        </p:spPr>
      </p:pic>
      <p:sp>
        <p:nvSpPr>
          <p:cNvPr id="23" name="Shape 10">
            <a:extLst>
              <a:ext uri="{FF2B5EF4-FFF2-40B4-BE49-F238E27FC236}">
                <a16:creationId xmlns:a16="http://schemas.microsoft.com/office/drawing/2014/main" id="{724BFA77-9118-8AAC-D551-81B6B8B3AAB4}"/>
              </a:ext>
            </a:extLst>
          </p:cNvPr>
          <p:cNvSpPr/>
          <p:nvPr/>
        </p:nvSpPr>
        <p:spPr>
          <a:xfrm>
            <a:off x="4499919" y="5481018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74F14503-BA82-013B-7B06-CA0A5D50AC1D}"/>
              </a:ext>
            </a:extLst>
          </p:cNvPr>
          <p:cNvSpPr/>
          <p:nvPr/>
        </p:nvSpPr>
        <p:spPr>
          <a:xfrm>
            <a:off x="5175599" y="5481018"/>
            <a:ext cx="2599253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s-ES_tradnl" sz="200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Calibración de la matriz </a:t>
            </a:r>
            <a:endParaRPr lang="es-ES_tradnl" sz="2000"/>
          </a:p>
        </p:txBody>
      </p:sp>
      <p:sp>
        <p:nvSpPr>
          <p:cNvPr id="25" name="Text 11">
            <a:extLst>
              <a:ext uri="{FF2B5EF4-FFF2-40B4-BE49-F238E27FC236}">
                <a16:creationId xmlns:a16="http://schemas.microsoft.com/office/drawing/2014/main" id="{FBE6F64D-00CE-CD65-D765-C32C7C45E218}"/>
              </a:ext>
            </a:extLst>
          </p:cNvPr>
          <p:cNvSpPr/>
          <p:nvPr/>
        </p:nvSpPr>
        <p:spPr>
          <a:xfrm>
            <a:off x="4660050" y="5558944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</a:rPr>
              <a:t>4</a:t>
            </a:r>
            <a:endParaRPr lang="es-ES_tradnl" sz="2450"/>
          </a:p>
        </p:txBody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994C710D-E579-BA6F-8646-2A054C76B407}"/>
              </a:ext>
            </a:extLst>
          </p:cNvPr>
          <p:cNvSpPr/>
          <p:nvPr/>
        </p:nvSpPr>
        <p:spPr>
          <a:xfrm>
            <a:off x="5173035" y="6229764"/>
            <a:ext cx="3765509" cy="19952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s-ES_tradnl" sz="160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este paso se buscará que la matriz interprete el presente, en muchos casos la matriz no es capaz de lograrlo.</a:t>
            </a:r>
            <a:endParaRPr lang="es-ES_tradnl" sz="160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FD45282-A1CF-9272-E1DA-5D89EF93F728}"/>
              </a:ext>
            </a:extLst>
          </p:cNvPr>
          <p:cNvSpPr txBox="1"/>
          <p:nvPr/>
        </p:nvSpPr>
        <p:spPr>
          <a:xfrm>
            <a:off x="2669060" y="1736678"/>
            <a:ext cx="3122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u="sng" dirty="0">
                <a:solidFill>
                  <a:srgbClr val="D4D4D1"/>
                </a:solidFill>
                <a:latin typeface="IBM Plex Sans" pitchFamily="34" charset="0"/>
              </a:rPr>
              <a:t>PASOS DEL MÉTODO FAR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"/>
          <p:cNvSpPr/>
          <p:nvPr/>
        </p:nvSpPr>
        <p:spPr>
          <a:xfrm>
            <a:off x="406033" y="740951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6" name="Text 3"/>
          <p:cNvSpPr/>
          <p:nvPr/>
        </p:nvSpPr>
        <p:spPr>
          <a:xfrm>
            <a:off x="546289" y="818818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</a:rPr>
              <a:t>5</a:t>
            </a:r>
            <a:endParaRPr lang="es-ES_tradnl" sz="2450"/>
          </a:p>
        </p:txBody>
      </p:sp>
      <p:sp>
        <p:nvSpPr>
          <p:cNvPr id="8" name="Text 5"/>
          <p:cNvSpPr/>
          <p:nvPr/>
        </p:nvSpPr>
        <p:spPr>
          <a:xfrm>
            <a:off x="915207" y="1308894"/>
            <a:ext cx="3716129" cy="1672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s-ES_tradnl" sz="160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este paso se deberán identificar tres (optimista, más probable, pesimista).</a:t>
            </a:r>
            <a:endParaRPr lang="es-ES_tradnl" sz="1600"/>
          </a:p>
        </p:txBody>
      </p:sp>
      <p:sp>
        <p:nvSpPr>
          <p:cNvPr id="9" name="Shape 6"/>
          <p:cNvSpPr/>
          <p:nvPr/>
        </p:nvSpPr>
        <p:spPr>
          <a:xfrm>
            <a:off x="406033" y="2993710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10" name="Text 7"/>
          <p:cNvSpPr/>
          <p:nvPr/>
        </p:nvSpPr>
        <p:spPr>
          <a:xfrm>
            <a:off x="546288" y="3071577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</a:rPr>
              <a:t>6</a:t>
            </a:r>
            <a:endParaRPr lang="es-ES_tradnl" sz="2450"/>
          </a:p>
        </p:txBody>
      </p:sp>
      <p:sp>
        <p:nvSpPr>
          <p:cNvPr id="12" name="Text 9"/>
          <p:cNvSpPr/>
          <p:nvPr/>
        </p:nvSpPr>
        <p:spPr>
          <a:xfrm>
            <a:off x="1072415" y="3645535"/>
            <a:ext cx="3566924" cy="19952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600"/>
              </a:lnSpc>
            </a:pPr>
            <a:r>
              <a:rPr lang="es-ES_tradnl" sz="1600">
                <a:solidFill>
                  <a:srgbClr val="D4D4D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 debe relatar el escenario más probable, lo importante es que sea fácil de comprender y logrando una secuencia desde el presente hacia el futuro. </a:t>
            </a:r>
          </a:p>
        </p:txBody>
      </p:sp>
      <p:sp>
        <p:nvSpPr>
          <p:cNvPr id="13" name="Shape 10"/>
          <p:cNvSpPr/>
          <p:nvPr/>
        </p:nvSpPr>
        <p:spPr>
          <a:xfrm>
            <a:off x="406033" y="5979838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14" name="Text 11"/>
          <p:cNvSpPr/>
          <p:nvPr/>
        </p:nvSpPr>
        <p:spPr>
          <a:xfrm>
            <a:off x="546289" y="6057704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</a:rPr>
              <a:t>7</a:t>
            </a:r>
            <a:endParaRPr lang="es-ES_tradnl" sz="2450"/>
          </a:p>
        </p:txBody>
      </p:sp>
      <p:sp>
        <p:nvSpPr>
          <p:cNvPr id="15" name="Text 12"/>
          <p:cNvSpPr/>
          <p:nvPr/>
        </p:nvSpPr>
        <p:spPr>
          <a:xfrm>
            <a:off x="1081713" y="5979838"/>
            <a:ext cx="2772228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s-ES_tradnl" sz="200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Identificación de oportunidades</a:t>
            </a:r>
          </a:p>
          <a:p>
            <a:pPr marL="0" indent="0">
              <a:lnSpc>
                <a:spcPts val="2550"/>
              </a:lnSpc>
              <a:buNone/>
            </a:pPr>
            <a:r>
              <a:rPr lang="es-ES_tradnl" sz="200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 y amenazas</a:t>
            </a:r>
            <a:endParaRPr lang="es-ES_tradnl" sz="200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AA9DD07-AB9C-A14A-702B-7A3E48D1D5C7}"/>
              </a:ext>
            </a:extLst>
          </p:cNvPr>
          <p:cNvSpPr txBox="1"/>
          <p:nvPr/>
        </p:nvSpPr>
        <p:spPr>
          <a:xfrm>
            <a:off x="898001" y="738993"/>
            <a:ext cx="3340818" cy="402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ts val="2550"/>
              </a:lnSpc>
              <a:buNone/>
            </a:pPr>
            <a:r>
              <a:rPr lang="es-ES_tradnl" sz="180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Construcción de Escenarios</a:t>
            </a:r>
            <a:endParaRPr lang="es-ES_tradnl" sz="180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BB7F821-7D75-6CB6-E5C4-2667BBE7CFFE}"/>
              </a:ext>
            </a:extLst>
          </p:cNvPr>
          <p:cNvSpPr txBox="1"/>
          <p:nvPr/>
        </p:nvSpPr>
        <p:spPr>
          <a:xfrm>
            <a:off x="1014085" y="2860654"/>
            <a:ext cx="3064670" cy="736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ts val="2550"/>
              </a:lnSpc>
              <a:buNone/>
            </a:pPr>
            <a:r>
              <a:rPr lang="es-ES_tradnl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Narración del Escenario más probable</a:t>
            </a:r>
            <a:endParaRPr lang="es-ES_tradnl"/>
          </a:p>
        </p:txBody>
      </p:sp>
      <p:sp>
        <p:nvSpPr>
          <p:cNvPr id="23" name="Shape 10">
            <a:extLst>
              <a:ext uri="{FF2B5EF4-FFF2-40B4-BE49-F238E27FC236}">
                <a16:creationId xmlns:a16="http://schemas.microsoft.com/office/drawing/2014/main" id="{724BFA77-9118-8AAC-D551-81B6B8B3AAB4}"/>
              </a:ext>
            </a:extLst>
          </p:cNvPr>
          <p:cNvSpPr/>
          <p:nvPr/>
        </p:nvSpPr>
        <p:spPr>
          <a:xfrm>
            <a:off x="406033" y="7410782"/>
            <a:ext cx="467797" cy="467797"/>
          </a:xfrm>
          <a:prstGeom prst="roundRect">
            <a:avLst>
              <a:gd name="adj" fmla="val 6668"/>
            </a:avLst>
          </a:prstGeom>
          <a:solidFill>
            <a:srgbClr val="484B51"/>
          </a:solidFill>
          <a:ln/>
        </p:spPr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74F14503-BA82-013B-7B06-CA0A5D50AC1D}"/>
              </a:ext>
            </a:extLst>
          </p:cNvPr>
          <p:cNvSpPr/>
          <p:nvPr/>
        </p:nvSpPr>
        <p:spPr>
          <a:xfrm>
            <a:off x="1081713" y="7410782"/>
            <a:ext cx="2599253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s-ES_tradnl" sz="2000">
                <a:solidFill>
                  <a:srgbClr val="D4D4D1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Conclusiones y recomendaciones</a:t>
            </a:r>
            <a:endParaRPr lang="es-ES_tradnl" sz="2000"/>
          </a:p>
        </p:txBody>
      </p:sp>
      <p:sp>
        <p:nvSpPr>
          <p:cNvPr id="25" name="Text 11">
            <a:extLst>
              <a:ext uri="{FF2B5EF4-FFF2-40B4-BE49-F238E27FC236}">
                <a16:creationId xmlns:a16="http://schemas.microsoft.com/office/drawing/2014/main" id="{FBE6F64D-00CE-CD65-D765-C32C7C45E218}"/>
              </a:ext>
            </a:extLst>
          </p:cNvPr>
          <p:cNvSpPr/>
          <p:nvPr/>
        </p:nvSpPr>
        <p:spPr>
          <a:xfrm>
            <a:off x="566164" y="7488708"/>
            <a:ext cx="187166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s-ES_tradnl" sz="2450">
                <a:solidFill>
                  <a:srgbClr val="D4D4D1"/>
                </a:solidFill>
                <a:latin typeface="IBM Plex Sans" pitchFamily="34" charset="0"/>
              </a:rPr>
              <a:t>8</a:t>
            </a:r>
            <a:endParaRPr lang="es-ES_tradnl" sz="2450"/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B2AA9BD4-28E7-0A1B-52EA-9B0D0F4102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249" y="394291"/>
            <a:ext cx="3529822" cy="279301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208F992A-A51C-D991-7863-9BB874E396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9929" y="5872672"/>
            <a:ext cx="2902306" cy="1862912"/>
          </a:xfrm>
          <a:prstGeom prst="rect">
            <a:avLst/>
          </a:prstGeom>
        </p:spPr>
      </p:pic>
      <p:pic>
        <p:nvPicPr>
          <p:cNvPr id="16" name="Image 0" descr="preencoded.png">
            <a:extLst>
              <a:ext uri="{FF2B5EF4-FFF2-40B4-BE49-F238E27FC236}">
                <a16:creationId xmlns:a16="http://schemas.microsoft.com/office/drawing/2014/main" id="{4EA6D68E-4780-69A8-66C3-0921D8670D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3737" y="0"/>
            <a:ext cx="5656663" cy="82296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A9E2580-6C37-A825-9AA3-35E2EDDD3C79}"/>
              </a:ext>
            </a:extLst>
          </p:cNvPr>
          <p:cNvSpPr txBox="1"/>
          <p:nvPr/>
        </p:nvSpPr>
        <p:spPr>
          <a:xfrm>
            <a:off x="1081713" y="202752"/>
            <a:ext cx="3122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u="sng" dirty="0">
                <a:solidFill>
                  <a:srgbClr val="D4D4D1"/>
                </a:solidFill>
                <a:latin typeface="IBM Plex Sans" pitchFamily="34" charset="0"/>
              </a:rPr>
              <a:t>PASOS DEL MÉTODO FAR</a:t>
            </a:r>
          </a:p>
        </p:txBody>
      </p:sp>
    </p:spTree>
    <p:extLst>
      <p:ext uri="{BB962C8B-B14F-4D97-AF65-F5344CB8AC3E}">
        <p14:creationId xmlns:p14="http://schemas.microsoft.com/office/powerpoint/2010/main" val="1135389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12526" y="686276"/>
            <a:ext cx="7078861" cy="6162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s-ES_tradnl"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IDENTIFICACIÓN DE FACTORES CLAVES</a:t>
            </a:r>
            <a:endParaRPr lang="es-ES_tradnl" sz="3600"/>
          </a:p>
        </p:txBody>
      </p:sp>
      <p:sp>
        <p:nvSpPr>
          <p:cNvPr id="18" name="Shape 15"/>
          <p:cNvSpPr/>
          <p:nvPr/>
        </p:nvSpPr>
        <p:spPr>
          <a:xfrm>
            <a:off x="684762" y="4299942"/>
            <a:ext cx="7747516" cy="1197888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ECD5392B-9A97-A917-EDC0-0784A9D7BDC1}"/>
              </a:ext>
            </a:extLst>
          </p:cNvPr>
          <p:cNvSpPr txBox="1"/>
          <p:nvPr/>
        </p:nvSpPr>
        <p:spPr>
          <a:xfrm>
            <a:off x="212526" y="-32458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/>
              <a:t>PASO </a:t>
            </a:r>
            <a:r>
              <a:rPr lang="es-CL" sz="2000" u="sng" dirty="0" err="1"/>
              <a:t>Nº</a:t>
            </a:r>
            <a:r>
              <a:rPr lang="es-CL" sz="2000" u="sng" dirty="0"/>
              <a:t> 1</a:t>
            </a:r>
          </a:p>
        </p:txBody>
      </p:sp>
      <p:graphicFrame>
        <p:nvGraphicFramePr>
          <p:cNvPr id="30" name="Tabla 29">
            <a:extLst>
              <a:ext uri="{FF2B5EF4-FFF2-40B4-BE49-F238E27FC236}">
                <a16:creationId xmlns:a16="http://schemas.microsoft.com/office/drawing/2014/main" id="{D16F2BA9-D983-2316-C349-CD0DDF718A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328975"/>
              </p:ext>
            </p:extLst>
          </p:nvPr>
        </p:nvGraphicFramePr>
        <p:xfrm>
          <a:off x="212526" y="1340451"/>
          <a:ext cx="9018806" cy="64008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938594">
                  <a:extLst>
                    <a:ext uri="{9D8B030D-6E8A-4147-A177-3AD203B41FA5}">
                      <a16:colId xmlns:a16="http://schemas.microsoft.com/office/drawing/2014/main" val="848905364"/>
                    </a:ext>
                  </a:extLst>
                </a:gridCol>
                <a:gridCol w="5080212">
                  <a:extLst>
                    <a:ext uri="{9D8B030D-6E8A-4147-A177-3AD203B41FA5}">
                      <a16:colId xmlns:a16="http://schemas.microsoft.com/office/drawing/2014/main" val="36780489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FACTOR CLAVE</a:t>
                      </a:r>
                      <a:endParaRPr lang="es-ES_tradnl" sz="2400">
                        <a:latin typeface="Roboto"/>
                        <a:ea typeface="Roboto"/>
                        <a:cs typeface="Roboto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34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24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DESCRIPCIÓN</a:t>
                      </a:r>
                      <a:endParaRPr lang="es-CL" sz="2400">
                        <a:latin typeface="Roboto"/>
                        <a:ea typeface="Roboto"/>
                        <a:cs typeface="Roboto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34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14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450"/>
                        </a:lnSpc>
                      </a:pPr>
                      <a:r>
                        <a:rPr lang="es-ES_tradn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Delitos asociadas al Narcotráfico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Aquellos sujetos formalizados por estar involucrados en la cadena del narcotráfico (productor, transporte, tenencia y/o consumo).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811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Migración irregular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34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Toda aquel persona que ingrese al país, por algún paso no habilitado.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34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905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Medidas destinadas a combatir el  Crimen Organizado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Aquellas que se realizan de forma simultánea.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9961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Inversión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34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Relación de ingresos de capitales entre ambos países.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34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3345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Agenda Bilateral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kern="1200">
                          <a:solidFill>
                            <a:srgbClr val="D4D4D1"/>
                          </a:solidFill>
                          <a:latin typeface="Roboto"/>
                          <a:ea typeface="Roboto"/>
                          <a:cs typeface="Roboto"/>
                        </a:rPr>
                        <a:t>Cantidad de acciones entre ambos Gobiernos, destinadas a regular temáticas de seguridad o diferentes temáticas.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917252"/>
                  </a:ext>
                </a:extLst>
              </a:tr>
            </a:tbl>
          </a:graphicData>
        </a:graphic>
      </p:graphicFrame>
      <p:sp>
        <p:nvSpPr>
          <p:cNvPr id="32" name="Rectángulo 31">
            <a:extLst>
              <a:ext uri="{FF2B5EF4-FFF2-40B4-BE49-F238E27FC236}">
                <a16:creationId xmlns:a16="http://schemas.microsoft.com/office/drawing/2014/main" id="{52B6B86F-8061-047E-8EEE-70AA372DC9FB}"/>
              </a:ext>
            </a:extLst>
          </p:cNvPr>
          <p:cNvSpPr/>
          <p:nvPr/>
        </p:nvSpPr>
        <p:spPr>
          <a:xfrm>
            <a:off x="212526" y="1336661"/>
            <a:ext cx="9026617" cy="64124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DF993F94-75A5-0243-B84E-04D7A15702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2544" y="1"/>
            <a:ext cx="5486399" cy="82295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0885905-53A0-A86A-D136-E9BE791E8125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0D133FD-53AA-ABBB-DD1E-1273BE7BC851}"/>
              </a:ext>
            </a:extLst>
          </p:cNvPr>
          <p:cNvSpPr txBox="1"/>
          <p:nvPr/>
        </p:nvSpPr>
        <p:spPr>
          <a:xfrm>
            <a:off x="212526" y="-74023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>
                <a:latin typeface="IBM Plex Sans"/>
              </a:rPr>
              <a:t>PASO </a:t>
            </a:r>
            <a:r>
              <a:rPr lang="es-CL" sz="2000" u="sng" dirty="0" err="1">
                <a:latin typeface="IBM Plex Sans"/>
              </a:rPr>
              <a:t>Nº</a:t>
            </a:r>
            <a:r>
              <a:rPr lang="es-CL" sz="2000" u="sng" dirty="0">
                <a:latin typeface="IBM Plex Sans"/>
              </a:rPr>
              <a:t> 2</a:t>
            </a:r>
            <a:endParaRPr lang="es-CL" sz="2000" u="sng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65EEC55A-203C-B270-7228-82BB53A30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1465" y="1"/>
            <a:ext cx="3801291" cy="82296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8E1C418-DAF2-4529-6A00-953BF361B2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007418"/>
              </p:ext>
            </p:extLst>
          </p:nvPr>
        </p:nvGraphicFramePr>
        <p:xfrm>
          <a:off x="212947" y="472425"/>
          <a:ext cx="10509515" cy="74378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22200">
                  <a:extLst>
                    <a:ext uri="{9D8B030D-6E8A-4147-A177-3AD203B41FA5}">
                      <a16:colId xmlns:a16="http://schemas.microsoft.com/office/drawing/2014/main" val="697544475"/>
                    </a:ext>
                  </a:extLst>
                </a:gridCol>
                <a:gridCol w="7487315">
                  <a:extLst>
                    <a:ext uri="{9D8B030D-6E8A-4147-A177-3AD203B41FA5}">
                      <a16:colId xmlns:a16="http://schemas.microsoft.com/office/drawing/2014/main" val="809812137"/>
                    </a:ext>
                  </a:extLst>
                </a:gridCol>
              </a:tblGrid>
              <a:tr h="440266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</a:pPr>
                      <a:r>
                        <a:rPr lang="es-ES" sz="1600" b="1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FACTOR</a:t>
                      </a:r>
                      <a:endParaRPr lang="es-ES" sz="1600" b="1">
                        <a:solidFill>
                          <a:srgbClr val="FFFFFF"/>
                        </a:solidFill>
                        <a:effectLst/>
                        <a:latin typeface="Roboto"/>
                      </a:endParaRPr>
                    </a:p>
                  </a:txBody>
                  <a:tcPr marL="56674" marR="56674" marT="28337" marB="2833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343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</a:pPr>
                      <a:r>
                        <a:rPr lang="es-ES" sz="1600" b="1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ESTADOS ALTERNATIVOS</a:t>
                      </a:r>
                    </a:p>
                  </a:txBody>
                  <a:tcPr marL="56674" marR="56674" marT="28337" marB="2833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34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564225"/>
                  </a:ext>
                </a:extLst>
              </a:tr>
              <a:tr h="1567539">
                <a:tc>
                  <a:txBody>
                    <a:bodyPr/>
                    <a:lstStyle/>
                    <a:p>
                      <a:pPr rtl="0" fontAlgn="base">
                        <a:lnSpc>
                          <a:spcPct val="100000"/>
                        </a:lnSpc>
                      </a:pPr>
                      <a:endParaRPr lang="es-ES" sz="160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s-ES" sz="160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Delitos asociados al </a:t>
                      </a:r>
                      <a:endParaRPr lang="es-ES" sz="1600">
                        <a:effectLst/>
                        <a:latin typeface="Roboto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s-ES" sz="160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Narcotráfico</a:t>
                      </a:r>
                      <a:endParaRPr lang="es-ES" sz="1600">
                        <a:effectLst/>
                        <a:latin typeface="Roboto"/>
                      </a:endParaRPr>
                    </a:p>
                  </a:txBody>
                  <a:tcPr marL="56674" marR="56674" marT="28337" marB="28337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D1 MUY GRAVE: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Los delitos asociados al narcotráfico son debido a homicidios y secuestros, aumentando los casos en Chile.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D2 GRAVE: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Los delitos asociados al narcotráfico son debido al consumo y venta de drogas.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D3 LEVE: </a:t>
                      </a:r>
                      <a:endParaRPr lang="es-ES" sz="1600" b="1"/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Los delitos asociados al narcotráfico son por tenencia de drogas, y no a su comercialización.</a:t>
                      </a:r>
                      <a:endParaRPr lang="es-ES" sz="1600"/>
                    </a:p>
                  </a:txBody>
                  <a:tcPr marL="56674" marR="56674" marT="28337" marB="28337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6714982"/>
                  </a:ext>
                </a:extLst>
              </a:tr>
              <a:tr h="1567538"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s-ES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Migración Irregular.</a:t>
                      </a:r>
                      <a:endParaRPr lang="en-US" sz="1600"/>
                    </a:p>
                  </a:txBody>
                  <a:tcPr marL="56674" marR="56674" marT="28337" marB="28337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M1 MUY ALTA: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Identificación sobre 500 personas diaria.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M2 ALTA: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Entre 100 y 500 personas diarias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M3 MANTIENE: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Entre 50 y 100 personas diarias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M4 BAJA: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Entre 1 y 50 personas diarias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M5 MUY BAJA: </a:t>
                      </a:r>
                      <a:endParaRPr lang="es-CL" sz="1600" b="1"/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Entre 1 y 50 personas al mes</a:t>
                      </a:r>
                      <a:endParaRPr lang="es-CL" sz="1600"/>
                    </a:p>
                  </a:txBody>
                  <a:tcPr marL="56674" marR="56674" marT="28337" marB="28337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768617"/>
                  </a:ext>
                </a:extLst>
              </a:tr>
              <a:tr h="1567538"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s-ES" sz="1600" b="0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Medidas destinadas a combatir el Crimen</a:t>
                      </a:r>
                      <a:endParaRPr lang="en-US" sz="1600" dirty="0"/>
                    </a:p>
                  </a:txBody>
                  <a:tcPr marL="56674" marR="56674" marT="28337" marB="28337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C1 AUMENTA SIGNIFICATIVAMENTE: </a:t>
                      </a:r>
                      <a:endParaRPr lang="en-US" sz="1600" b="1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Se establecen nuevas leyes y sanciones internacionales.</a:t>
                      </a:r>
                      <a:endParaRPr lang="en-US" sz="1600" b="0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C2 AUMENTA MODERADAMENTE: </a:t>
                      </a:r>
                      <a:endParaRPr lang="en-US" sz="1600" b="1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Se establecen nuevas leyes y sanciones nacionales.</a:t>
                      </a:r>
                      <a:endParaRPr lang="en-US" sz="1600" b="0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C3 MANTIENE: </a:t>
                      </a:r>
                      <a:endParaRPr lang="en-US" sz="1600" b="1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Se mantiene la normativa vigente.</a:t>
                      </a:r>
                      <a:endParaRPr lang="en-US" sz="1600" b="0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C4 DISMINUYE MODERADAMENTE: </a:t>
                      </a:r>
                      <a:endParaRPr lang="en-US" sz="1600" b="1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Disminuyen las penas asociadas y los recursos económicos.</a:t>
                      </a:r>
                      <a:endParaRPr lang="en-US" sz="1600" b="0" i="0" u="none" strike="noStrike" noProof="0" dirty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C5 DISMINUYE SIGNIFICATIVAMENTE: </a:t>
                      </a:r>
                      <a:endParaRPr lang="es-CL" sz="1600" b="1" dirty="0"/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 dirty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Se eliminan los recursos y la normativa asociada.</a:t>
                      </a:r>
                      <a:endParaRPr lang="es-CL" sz="1600" dirty="0"/>
                    </a:p>
                  </a:txBody>
                  <a:tcPr marL="56674" marR="56674" marT="28337" marB="28337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290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1872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0885905-53A0-A86A-D136-E9BE791E8125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0D133FD-53AA-ABBB-DD1E-1273BE7BC851}"/>
              </a:ext>
            </a:extLst>
          </p:cNvPr>
          <p:cNvSpPr txBox="1"/>
          <p:nvPr/>
        </p:nvSpPr>
        <p:spPr>
          <a:xfrm>
            <a:off x="212526" y="-32458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>
                <a:latin typeface="IBM Plex Sans"/>
              </a:rPr>
              <a:t>PASO </a:t>
            </a:r>
            <a:r>
              <a:rPr lang="es-CL" sz="2000" u="sng" dirty="0" err="1">
                <a:latin typeface="IBM Plex Sans"/>
              </a:rPr>
              <a:t>Nº</a:t>
            </a:r>
            <a:r>
              <a:rPr lang="es-CL" sz="2000" u="sng" dirty="0">
                <a:latin typeface="IBM Plex Sans"/>
              </a:rPr>
              <a:t> 2</a:t>
            </a:r>
            <a:endParaRPr lang="es-CL" sz="2000" u="sng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65EEC55A-203C-B270-7228-82BB53A30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9108" y="1"/>
            <a:ext cx="3801291" cy="82296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F4AF3C2-DE77-2321-448E-63095FAEF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753237"/>
              </p:ext>
            </p:extLst>
          </p:nvPr>
        </p:nvGraphicFramePr>
        <p:xfrm>
          <a:off x="212947" y="647989"/>
          <a:ext cx="10509515" cy="494273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22200">
                  <a:extLst>
                    <a:ext uri="{9D8B030D-6E8A-4147-A177-3AD203B41FA5}">
                      <a16:colId xmlns:a16="http://schemas.microsoft.com/office/drawing/2014/main" val="697544475"/>
                    </a:ext>
                  </a:extLst>
                </a:gridCol>
                <a:gridCol w="7487315">
                  <a:extLst>
                    <a:ext uri="{9D8B030D-6E8A-4147-A177-3AD203B41FA5}">
                      <a16:colId xmlns:a16="http://schemas.microsoft.com/office/drawing/2014/main" val="809812137"/>
                    </a:ext>
                  </a:extLst>
                </a:gridCol>
              </a:tblGrid>
              <a:tr h="440266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</a:pPr>
                      <a:r>
                        <a:rPr lang="es-ES" sz="1600" b="1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FACTOR</a:t>
                      </a:r>
                      <a:endParaRPr lang="es-ES" sz="1600" b="1">
                        <a:solidFill>
                          <a:srgbClr val="FFFFFF"/>
                        </a:solidFill>
                        <a:effectLst/>
                        <a:latin typeface="Roboto"/>
                      </a:endParaRPr>
                    </a:p>
                  </a:txBody>
                  <a:tcPr marL="56674" marR="56674" marT="28337" marB="2833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343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</a:pPr>
                      <a:r>
                        <a:rPr lang="es-ES" sz="1600" b="1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ESTADOS ALTERNATIVOS</a:t>
                      </a:r>
                    </a:p>
                  </a:txBody>
                  <a:tcPr marL="56674" marR="56674" marT="28337" marB="2833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34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564225"/>
                  </a:ext>
                </a:extLst>
              </a:tr>
              <a:tr h="1567539">
                <a:tc>
                  <a:txBody>
                    <a:bodyPr/>
                    <a:lstStyle/>
                    <a:p>
                      <a:pPr rtl="0" fontAlgn="base">
                        <a:lnSpc>
                          <a:spcPct val="100000"/>
                        </a:lnSpc>
                      </a:pPr>
                      <a:endParaRPr lang="es-ES" sz="160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s-ES" sz="160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Inversión</a:t>
                      </a:r>
                      <a:endParaRPr lang="es-ES" sz="1600"/>
                    </a:p>
                  </a:txBody>
                  <a:tcPr marL="56674" marR="56674" marT="28337" marB="28337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I1 ALTA: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Aumenta en millones de USD.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I2 MANTIENE: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Aumenta en miles de USD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I3 BAJA: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Disminuye en miles de USD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I4 NULA: </a:t>
                      </a:r>
                      <a:endParaRPr lang="es-ES" sz="1600" b="1"/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Disminuye en millones de USD</a:t>
                      </a:r>
                      <a:endParaRPr lang="es-ES" sz="1600"/>
                    </a:p>
                  </a:txBody>
                  <a:tcPr marL="56674" marR="56674" marT="28337" marB="28337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6714982"/>
                  </a:ext>
                </a:extLst>
              </a:tr>
              <a:tr h="1567538"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s-ES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Agenda Bilateral</a:t>
                      </a:r>
                      <a:endParaRPr lang="en-US" sz="1600"/>
                    </a:p>
                  </a:txBody>
                  <a:tcPr marL="56674" marR="56674" marT="28337" marB="28337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A1 TOTAL: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Reuniones interministeriales de modo mensual, apoyo mutuo de policías y FF.AA. en aspectos de inteligencia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A2 PARCIAL: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Apoyo mutuo de policías y FF.AA. en aspectos de inteligencia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A3 PRECARIA: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Apoyo mutuo de policías en aspectos comunicacionales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1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A4 NULA: </a:t>
                      </a:r>
                      <a:endParaRPr lang="en-US" sz="1600" b="1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600" b="0" i="0" u="none" strike="noStrike" noProof="0">
                          <a:solidFill>
                            <a:srgbClr val="D4D4D1"/>
                          </a:solidFill>
                          <a:effectLst/>
                          <a:latin typeface="Roboto"/>
                        </a:rPr>
                        <a:t>No existe ningún tipo de apoyo, y se culpan ambas partes de los hechos que ocurren.</a:t>
                      </a:r>
                      <a:endParaRPr lang="en-US" sz="1600" b="0" i="0" u="none" strike="noStrike" noProof="0">
                        <a:solidFill>
                          <a:srgbClr val="D4D4D1"/>
                        </a:solidFill>
                        <a:effectLst/>
                        <a:latin typeface="Roboto"/>
                      </a:endParaRPr>
                    </a:p>
                  </a:txBody>
                  <a:tcPr marL="56674" marR="56674" marT="28337" marB="28337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768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865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0885905-53A0-A86A-D136-E9BE791E8125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0D133FD-53AA-ABBB-DD1E-1273BE7BC851}"/>
              </a:ext>
            </a:extLst>
          </p:cNvPr>
          <p:cNvSpPr txBox="1"/>
          <p:nvPr/>
        </p:nvSpPr>
        <p:spPr>
          <a:xfrm>
            <a:off x="212526" y="-32458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/>
              <a:t>PASO </a:t>
            </a:r>
            <a:r>
              <a:rPr lang="es-CL" sz="2000" u="sng" dirty="0" err="1"/>
              <a:t>Nº</a:t>
            </a:r>
            <a:r>
              <a:rPr lang="es-CL" sz="2000" u="sng" dirty="0"/>
              <a:t> 3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5796949-661B-FDA8-DEB7-C2DE94AFC5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677531"/>
              </p:ext>
            </p:extLst>
          </p:nvPr>
        </p:nvGraphicFramePr>
        <p:xfrm>
          <a:off x="1057601" y="648369"/>
          <a:ext cx="13058845" cy="7098057"/>
        </p:xfrm>
        <a:graphic>
          <a:graphicData uri="http://schemas.openxmlformats.org/drawingml/2006/table">
            <a:tbl>
              <a:tblPr/>
              <a:tblGrid>
                <a:gridCol w="2611769">
                  <a:extLst>
                    <a:ext uri="{9D8B030D-6E8A-4147-A177-3AD203B41FA5}">
                      <a16:colId xmlns:a16="http://schemas.microsoft.com/office/drawing/2014/main" val="2845547179"/>
                    </a:ext>
                  </a:extLst>
                </a:gridCol>
                <a:gridCol w="2611769">
                  <a:extLst>
                    <a:ext uri="{9D8B030D-6E8A-4147-A177-3AD203B41FA5}">
                      <a16:colId xmlns:a16="http://schemas.microsoft.com/office/drawing/2014/main" val="3330186070"/>
                    </a:ext>
                  </a:extLst>
                </a:gridCol>
                <a:gridCol w="3086753">
                  <a:extLst>
                    <a:ext uri="{9D8B030D-6E8A-4147-A177-3AD203B41FA5}">
                      <a16:colId xmlns:a16="http://schemas.microsoft.com/office/drawing/2014/main" val="192340250"/>
                    </a:ext>
                  </a:extLst>
                </a:gridCol>
                <a:gridCol w="2136785">
                  <a:extLst>
                    <a:ext uri="{9D8B030D-6E8A-4147-A177-3AD203B41FA5}">
                      <a16:colId xmlns:a16="http://schemas.microsoft.com/office/drawing/2014/main" val="1413164046"/>
                    </a:ext>
                  </a:extLst>
                </a:gridCol>
                <a:gridCol w="2611769">
                  <a:extLst>
                    <a:ext uri="{9D8B030D-6E8A-4147-A177-3AD203B41FA5}">
                      <a16:colId xmlns:a16="http://schemas.microsoft.com/office/drawing/2014/main" val="3411323076"/>
                    </a:ext>
                  </a:extLst>
                </a:gridCol>
              </a:tblGrid>
              <a:tr h="393120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2008631"/>
                  </a:ext>
                </a:extLst>
              </a:tr>
              <a:tr h="127850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1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Delitos asociados al Narcotráfico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1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Migración irregular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400" b="1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Medidas destinadas a combatir el Crimen Organizado </a:t>
                      </a:r>
                      <a:endParaRPr lang="en-US" sz="2400" b="1" i="0" u="none" strike="noStrike" kern="1200" dirty="0">
                        <a:solidFill>
                          <a:srgbClr val="000000"/>
                        </a:solidFill>
                        <a:effectLst/>
                        <a:latin typeface="Aptos Narrow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Inversión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Agenda bilateral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8770942"/>
                  </a:ext>
                </a:extLst>
              </a:tr>
              <a:tr h="1162194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D1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Muy Graves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Muy Alta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C1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Aumenta Significativamente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I1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Alta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6901810"/>
                  </a:ext>
                </a:extLst>
              </a:tr>
              <a:tr h="1162194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D2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Graves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Alta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C2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Aumenta moderadamente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I2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Mantiene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Parcial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4983826"/>
                  </a:ext>
                </a:extLst>
              </a:tr>
              <a:tr h="777657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D3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Leves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Mantiene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C3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Mantiene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I3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Baja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Precaria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78082"/>
                  </a:ext>
                </a:extLst>
              </a:tr>
              <a:tr h="1162194">
                <a:tc>
                  <a:txBody>
                    <a:bodyPr/>
                    <a:lstStyle/>
                    <a:p>
                      <a:pPr algn="ctr" fontAlgn="b"/>
                      <a:endParaRPr lang="es-CL" sz="2400" b="0" i="0" u="none" strike="noStrike" kern="1200">
                        <a:solidFill>
                          <a:srgbClr val="000000"/>
                        </a:solidFill>
                        <a:effectLst/>
                        <a:latin typeface="Aptos Narrow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M4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Baja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C4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Disminuye moderadamente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I4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Nula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A4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Nula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817516"/>
                  </a:ext>
                </a:extLst>
              </a:tr>
              <a:tr h="1162194">
                <a:tc>
                  <a:txBody>
                    <a:bodyPr/>
                    <a:lstStyle/>
                    <a:p>
                      <a:pPr algn="ctr" fontAlgn="b"/>
                      <a:endParaRPr lang="es-CL" sz="2400" b="0" i="0" u="none" strike="noStrike" kern="1200">
                        <a:solidFill>
                          <a:srgbClr val="000000"/>
                        </a:solidFill>
                        <a:effectLst/>
                        <a:latin typeface="Aptos Narrow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M5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Muy Baja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C5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Disminuye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/>
                          <a:ea typeface="+mn-ea"/>
                          <a:cs typeface="+mn-cs"/>
                        </a:rPr>
                        <a:t>significativamente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Aptos Narrow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Aptos Narrow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69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9442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0885905-53A0-A86A-D136-E9BE791E8125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0D133FD-53AA-ABBB-DD1E-1273BE7BC851}"/>
              </a:ext>
            </a:extLst>
          </p:cNvPr>
          <p:cNvSpPr txBox="1"/>
          <p:nvPr/>
        </p:nvSpPr>
        <p:spPr>
          <a:xfrm>
            <a:off x="212526" y="-32458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/>
              <a:t>PASO </a:t>
            </a:r>
            <a:r>
              <a:rPr lang="es-CL" sz="2000" u="sng" err="1"/>
              <a:t>Nº</a:t>
            </a:r>
            <a:r>
              <a:rPr lang="es-CL" sz="2000" u="sng"/>
              <a:t> 4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5C6AD32-5553-B679-AB6E-0DF4B41BB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677466"/>
              </p:ext>
            </p:extLst>
          </p:nvPr>
        </p:nvGraphicFramePr>
        <p:xfrm>
          <a:off x="970738" y="6838603"/>
          <a:ext cx="13058824" cy="51206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11765">
                  <a:extLst>
                    <a:ext uri="{9D8B030D-6E8A-4147-A177-3AD203B41FA5}">
                      <a16:colId xmlns:a16="http://schemas.microsoft.com/office/drawing/2014/main" val="1502338898"/>
                    </a:ext>
                  </a:extLst>
                </a:gridCol>
                <a:gridCol w="2611765">
                  <a:extLst>
                    <a:ext uri="{9D8B030D-6E8A-4147-A177-3AD203B41FA5}">
                      <a16:colId xmlns:a16="http://schemas.microsoft.com/office/drawing/2014/main" val="91904141"/>
                    </a:ext>
                  </a:extLst>
                </a:gridCol>
                <a:gridCol w="3086748">
                  <a:extLst>
                    <a:ext uri="{9D8B030D-6E8A-4147-A177-3AD203B41FA5}">
                      <a16:colId xmlns:a16="http://schemas.microsoft.com/office/drawing/2014/main" val="3817113521"/>
                    </a:ext>
                  </a:extLst>
                </a:gridCol>
                <a:gridCol w="2136781">
                  <a:extLst>
                    <a:ext uri="{9D8B030D-6E8A-4147-A177-3AD203B41FA5}">
                      <a16:colId xmlns:a16="http://schemas.microsoft.com/office/drawing/2014/main" val="2163376745"/>
                    </a:ext>
                  </a:extLst>
                </a:gridCol>
                <a:gridCol w="2611765">
                  <a:extLst>
                    <a:ext uri="{9D8B030D-6E8A-4147-A177-3AD203B41FA5}">
                      <a16:colId xmlns:a16="http://schemas.microsoft.com/office/drawing/2014/main" val="706462989"/>
                    </a:ext>
                  </a:extLst>
                </a:gridCol>
              </a:tblGrid>
              <a:tr h="512064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dirty="0">
                          <a:effectLst/>
                          <a:latin typeface="Aptos Narrow"/>
                        </a:rPr>
                        <a:t>D2</a:t>
                      </a:r>
                    </a:p>
                  </a:txBody>
                  <a:tcPr marL="6201" marR="6201" marT="6201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dirty="0">
                          <a:effectLst/>
                          <a:latin typeface="Aptos Narrow"/>
                        </a:rPr>
                        <a:t>M2</a:t>
                      </a:r>
                    </a:p>
                  </a:txBody>
                  <a:tcPr marL="6201" marR="6201" marT="6201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dirty="0">
                          <a:effectLst/>
                          <a:latin typeface="Aptos Narrow"/>
                        </a:rPr>
                        <a:t>C3</a:t>
                      </a:r>
                    </a:p>
                  </a:txBody>
                  <a:tcPr marL="6201" marR="6201" marT="6201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dirty="0">
                          <a:effectLst/>
                          <a:latin typeface="Aptos Narrow"/>
                        </a:rPr>
                        <a:t>I2</a:t>
                      </a:r>
                    </a:p>
                  </a:txBody>
                  <a:tcPr marL="6201" marR="6201" marT="6201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dirty="0">
                          <a:effectLst/>
                          <a:latin typeface="Aptos Narrow"/>
                        </a:rPr>
                        <a:t>A2</a:t>
                      </a:r>
                    </a:p>
                  </a:txBody>
                  <a:tcPr marL="6201" marR="6201" marT="6201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000430"/>
                  </a:ext>
                </a:extLst>
              </a:tr>
            </a:tbl>
          </a:graphicData>
        </a:graphic>
      </p:graphicFrame>
      <p:sp>
        <p:nvSpPr>
          <p:cNvPr id="8" name="CuadroTexto 10">
            <a:extLst>
              <a:ext uri="{FF2B5EF4-FFF2-40B4-BE49-F238E27FC236}">
                <a16:creationId xmlns:a16="http://schemas.microsoft.com/office/drawing/2014/main" id="{FE2D6272-0AD4-5662-F22B-63CDDA3E2488}"/>
              </a:ext>
            </a:extLst>
          </p:cNvPr>
          <p:cNvSpPr txBox="1"/>
          <p:nvPr/>
        </p:nvSpPr>
        <p:spPr>
          <a:xfrm>
            <a:off x="212526" y="5922115"/>
            <a:ext cx="6257812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>
                <a:latin typeface="IBM Plex Sans"/>
              </a:rPr>
              <a:t>CALIBRACIÓN MATRIZ:</a:t>
            </a:r>
            <a:endParaRPr lang="es-CL" sz="2000" u="sng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4C244FE-EBA9-F966-2F8D-FD15D4274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720" y="307955"/>
            <a:ext cx="10278860" cy="575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435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0885905-53A0-A86A-D136-E9BE791E8125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0D133FD-53AA-ABBB-DD1E-1273BE7BC851}"/>
              </a:ext>
            </a:extLst>
          </p:cNvPr>
          <p:cNvSpPr txBox="1"/>
          <p:nvPr/>
        </p:nvSpPr>
        <p:spPr>
          <a:xfrm>
            <a:off x="212526" y="-32458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>
                <a:latin typeface="IBM Plex Sans"/>
              </a:rPr>
              <a:t>PASO </a:t>
            </a:r>
            <a:r>
              <a:rPr lang="es-CL" sz="2000" u="sng" dirty="0" err="1">
                <a:latin typeface="IBM Plex Sans"/>
              </a:rPr>
              <a:t>Nº</a:t>
            </a:r>
            <a:r>
              <a:rPr lang="es-CL" sz="2000" u="sng" dirty="0">
                <a:latin typeface="IBM Plex Sans"/>
              </a:rPr>
              <a:t> 5</a:t>
            </a:r>
          </a:p>
        </p:txBody>
      </p:sp>
      <p:graphicFrame>
        <p:nvGraphicFramePr>
          <p:cNvPr id="5" name="Tabla 1">
            <a:extLst>
              <a:ext uri="{FF2B5EF4-FFF2-40B4-BE49-F238E27FC236}">
                <a16:creationId xmlns:a16="http://schemas.microsoft.com/office/drawing/2014/main" id="{8CE0CAAB-3D82-8998-ED14-849D5E4A98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78946"/>
              </p:ext>
            </p:extLst>
          </p:nvPr>
        </p:nvGraphicFramePr>
        <p:xfrm>
          <a:off x="1777041" y="862641"/>
          <a:ext cx="12271168" cy="4436745"/>
        </p:xfrm>
        <a:graphic>
          <a:graphicData uri="http://schemas.openxmlformats.org/drawingml/2006/table">
            <a:tbl>
              <a:tblPr/>
              <a:tblGrid>
                <a:gridCol w="2467841">
                  <a:extLst>
                    <a:ext uri="{9D8B030D-6E8A-4147-A177-3AD203B41FA5}">
                      <a16:colId xmlns:a16="http://schemas.microsoft.com/office/drawing/2014/main" val="2845547179"/>
                    </a:ext>
                  </a:extLst>
                </a:gridCol>
                <a:gridCol w="2450832">
                  <a:extLst>
                    <a:ext uri="{9D8B030D-6E8A-4147-A177-3AD203B41FA5}">
                      <a16:colId xmlns:a16="http://schemas.microsoft.com/office/drawing/2014/main" val="3330186070"/>
                    </a:ext>
                  </a:extLst>
                </a:gridCol>
                <a:gridCol w="3244241">
                  <a:extLst>
                    <a:ext uri="{9D8B030D-6E8A-4147-A177-3AD203B41FA5}">
                      <a16:colId xmlns:a16="http://schemas.microsoft.com/office/drawing/2014/main" val="192340250"/>
                    </a:ext>
                  </a:extLst>
                </a:gridCol>
                <a:gridCol w="1657422">
                  <a:extLst>
                    <a:ext uri="{9D8B030D-6E8A-4147-A177-3AD203B41FA5}">
                      <a16:colId xmlns:a16="http://schemas.microsoft.com/office/drawing/2014/main" val="1413164046"/>
                    </a:ext>
                  </a:extLst>
                </a:gridCol>
                <a:gridCol w="2450832">
                  <a:extLst>
                    <a:ext uri="{9D8B030D-6E8A-4147-A177-3AD203B41FA5}">
                      <a16:colId xmlns:a16="http://schemas.microsoft.com/office/drawing/2014/main" val="3411323076"/>
                    </a:ext>
                  </a:extLst>
                </a:gridCol>
              </a:tblGrid>
              <a:tr h="3747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2</a:t>
                      </a:r>
                      <a:endParaRPr lang="es-ES" sz="2400" b="1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4" marR="9524" marT="9524" marB="0" anchor="ctr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2008631"/>
                  </a:ext>
                </a:extLst>
              </a:tr>
              <a:tr h="10955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Delitos asociados al Narcotráfico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Migración </a:t>
                      </a:r>
                      <a:endParaRPr lang="en-US" sz="2400" b="1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  <a:p>
                      <a:pPr lvl="0" algn="ctr">
                        <a:buNone/>
                      </a:pPr>
                      <a:r>
                        <a:rPr lang="es-CL" sz="2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Irregular</a:t>
                      </a:r>
                      <a:endParaRPr lang="es-CL" sz="2400" b="1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4" marR="9524" marT="9524" marB="0" anchor="ctr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Medidas destinadas a combatir el Crimen Organizado </a:t>
                      </a:r>
                      <a:endParaRPr lang="en-US" sz="2400" b="1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Inversión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Agenda </a:t>
                      </a:r>
                    </a:p>
                    <a:p>
                      <a:pPr algn="ctr" fontAlgn="ctr"/>
                      <a:r>
                        <a:rPr lang="es-CL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bilateral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8770942"/>
                  </a:ext>
                </a:extLst>
              </a:tr>
              <a:tr h="735165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D1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Muy Graves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M1 </a:t>
                      </a:r>
                    </a:p>
                    <a:p>
                      <a:pPr lvl="0" algn="ctr">
                        <a:buNone/>
                      </a:pPr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Muy Alta</a:t>
                      </a:r>
                      <a:endParaRPr lang="es-ES" sz="2400" b="0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4" marR="9524" marT="9524" marB="0" anchor="ctr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C1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Aumenta Significativamente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I1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Alta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A1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6901810"/>
                  </a:ext>
                </a:extLst>
              </a:tr>
              <a:tr h="735165"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D2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Graves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M2 </a:t>
                      </a:r>
                    </a:p>
                    <a:p>
                      <a:pPr lvl="0" algn="ctr">
                        <a:buNone/>
                      </a:pPr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Alta</a:t>
                      </a:r>
                      <a:endParaRPr lang="es-ES" sz="2400" b="0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4" marR="9524" marT="9524" marB="0" anchor="ctr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C2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Aumenta moderadamente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I2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Mantiene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A2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Parcial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4983826"/>
                  </a:ext>
                </a:extLst>
              </a:tr>
              <a:tr h="504525">
                <a:tc>
                  <a:txBody>
                    <a:bodyPr/>
                    <a:lstStyle/>
                    <a:p>
                      <a:pPr algn="ctr" fontAlgn="b"/>
                      <a:endParaRPr lang="es-CL" sz="2400" b="0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M3</a:t>
                      </a:r>
                    </a:p>
                    <a:p>
                      <a:pPr lvl="0" algn="ctr">
                        <a:buNone/>
                      </a:pPr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 Mantiene</a:t>
                      </a:r>
                      <a:endParaRPr lang="es-ES" sz="2400" b="0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4" marR="9524" marT="9524" marB="0" anchor="ctr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C3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Mantiene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2400" b="0" i="0" u="none" strike="noStrike" kern="1200" dirty="0">
                        <a:solidFill>
                          <a:schemeClr val="tx1"/>
                        </a:solidFill>
                        <a:effectLst/>
                        <a:latin typeface="Roboto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A3 </a:t>
                      </a:r>
                    </a:p>
                    <a:p>
                      <a:pPr algn="ctr" fontAlgn="b"/>
                      <a:r>
                        <a:rPr lang="es-CL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oboto"/>
                          <a:ea typeface="+mn-ea"/>
                          <a:cs typeface="+mn-cs"/>
                        </a:rPr>
                        <a:t>Precaria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7808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5C6AD32-5553-B679-AB6E-0DF4B41BB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125447"/>
              </p:ext>
            </p:extLst>
          </p:nvPr>
        </p:nvGraphicFramePr>
        <p:xfrm>
          <a:off x="258244" y="5918920"/>
          <a:ext cx="13848848" cy="158004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08143">
                  <a:extLst>
                    <a:ext uri="{9D8B030D-6E8A-4147-A177-3AD203B41FA5}">
                      <a16:colId xmlns:a16="http://schemas.microsoft.com/office/drawing/2014/main" val="606439744"/>
                    </a:ext>
                  </a:extLst>
                </a:gridCol>
                <a:gridCol w="2308141">
                  <a:extLst>
                    <a:ext uri="{9D8B030D-6E8A-4147-A177-3AD203B41FA5}">
                      <a16:colId xmlns:a16="http://schemas.microsoft.com/office/drawing/2014/main" val="1502338898"/>
                    </a:ext>
                  </a:extLst>
                </a:gridCol>
                <a:gridCol w="2308141">
                  <a:extLst>
                    <a:ext uri="{9D8B030D-6E8A-4147-A177-3AD203B41FA5}">
                      <a16:colId xmlns:a16="http://schemas.microsoft.com/office/drawing/2014/main" val="91904141"/>
                    </a:ext>
                  </a:extLst>
                </a:gridCol>
                <a:gridCol w="2308141">
                  <a:extLst>
                    <a:ext uri="{9D8B030D-6E8A-4147-A177-3AD203B41FA5}">
                      <a16:colId xmlns:a16="http://schemas.microsoft.com/office/drawing/2014/main" val="3817113521"/>
                    </a:ext>
                  </a:extLst>
                </a:gridCol>
                <a:gridCol w="2308141">
                  <a:extLst>
                    <a:ext uri="{9D8B030D-6E8A-4147-A177-3AD203B41FA5}">
                      <a16:colId xmlns:a16="http://schemas.microsoft.com/office/drawing/2014/main" val="2163376745"/>
                    </a:ext>
                  </a:extLst>
                </a:gridCol>
                <a:gridCol w="2308141">
                  <a:extLst>
                    <a:ext uri="{9D8B030D-6E8A-4147-A177-3AD203B41FA5}">
                      <a16:colId xmlns:a16="http://schemas.microsoft.com/office/drawing/2014/main" val="706462989"/>
                    </a:ext>
                  </a:extLst>
                </a:gridCol>
              </a:tblGrid>
              <a:tr h="526681"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Optimista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D2</a:t>
                      </a:r>
                    </a:p>
                  </a:txBody>
                  <a:tcPr marL="6201" marR="6201" marT="6201" anchor="ctr">
                    <a:lnL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M3</a:t>
                      </a:r>
                    </a:p>
                  </a:txBody>
                  <a:tcPr marL="6201" marR="6201" marT="6201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C1</a:t>
                      </a:r>
                    </a:p>
                  </a:txBody>
                  <a:tcPr marL="6201" marR="6201" marT="6201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I1</a:t>
                      </a:r>
                    </a:p>
                  </a:txBody>
                  <a:tcPr marL="6201" marR="6201" marT="6201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875"/>
                        </a:lnSpc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A1</a:t>
                      </a:r>
                    </a:p>
                  </a:txBody>
                  <a:tcPr marL="6201" marR="6201" marT="6201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000430"/>
                  </a:ext>
                </a:extLst>
              </a:tr>
              <a:tr h="526680"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Más probable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D2</a:t>
                      </a:r>
                    </a:p>
                  </a:txBody>
                  <a:tcPr marL="6201" marR="6201" marT="6201" anchor="ctr">
                    <a:lnL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M2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C2</a:t>
                      </a:r>
                    </a:p>
                  </a:txBody>
                  <a:tcPr marL="6201" marR="6201" marT="6201" anchor="ctr">
                    <a:lnL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I2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A2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393152"/>
                  </a:ext>
                </a:extLst>
              </a:tr>
              <a:tr h="526680"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Pesimista 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D1</a:t>
                      </a:r>
                    </a:p>
                  </a:txBody>
                  <a:tcPr marL="6201" marR="6201" marT="6201" anchor="ctr">
                    <a:lnL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M1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C3</a:t>
                      </a:r>
                    </a:p>
                  </a:txBody>
                  <a:tcPr marL="6201" marR="6201" marT="6201" anchor="ctr">
                    <a:lnL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I2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875"/>
                        </a:lnSpc>
                        <a:buNone/>
                      </a:pPr>
                      <a:r>
                        <a:rPr lang="es-CL" sz="2400" b="1">
                          <a:solidFill>
                            <a:schemeClr val="bg1"/>
                          </a:solidFill>
                          <a:effectLst/>
                          <a:latin typeface="Aptos Narrow"/>
                        </a:rPr>
                        <a:t>A3</a:t>
                      </a:r>
                    </a:p>
                  </a:txBody>
                  <a:tcPr marL="6201" marR="6201" marT="6201" anchor="ctr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727487"/>
                  </a:ext>
                </a:extLst>
              </a:tr>
            </a:tbl>
          </a:graphicData>
        </a:graphic>
      </p:graphicFrame>
      <p:sp>
        <p:nvSpPr>
          <p:cNvPr id="8" name="CuadroTexto 10">
            <a:extLst>
              <a:ext uri="{FF2B5EF4-FFF2-40B4-BE49-F238E27FC236}">
                <a16:creationId xmlns:a16="http://schemas.microsoft.com/office/drawing/2014/main" id="{FE2D6272-0AD4-5662-F22B-63CDDA3E2488}"/>
              </a:ext>
            </a:extLst>
          </p:cNvPr>
          <p:cNvSpPr txBox="1"/>
          <p:nvPr/>
        </p:nvSpPr>
        <p:spPr>
          <a:xfrm>
            <a:off x="258630" y="5352453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dirty="0">
                <a:latin typeface="IBM Plex Sans"/>
              </a:rPr>
              <a:t>ESCENARIOS:</a:t>
            </a:r>
            <a:endParaRPr lang="es-CL" sz="2000" dirty="0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9D3A75D5-1EFD-A60F-FBD6-D152A0C013D1}"/>
              </a:ext>
            </a:extLst>
          </p:cNvPr>
          <p:cNvCxnSpPr>
            <a:cxnSpLocks/>
          </p:cNvCxnSpPr>
          <p:nvPr/>
        </p:nvCxnSpPr>
        <p:spPr>
          <a:xfrm>
            <a:off x="3006436" y="3034145"/>
            <a:ext cx="2410691" cy="1986599"/>
          </a:xfrm>
          <a:prstGeom prst="straightConnector1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23C716E8-2E3F-B5F0-AC38-E4108706F55F}"/>
              </a:ext>
            </a:extLst>
          </p:cNvPr>
          <p:cNvCxnSpPr>
            <a:cxnSpLocks/>
          </p:cNvCxnSpPr>
          <p:nvPr/>
        </p:nvCxnSpPr>
        <p:spPr>
          <a:xfrm flipV="1">
            <a:off x="5417127" y="2674189"/>
            <a:ext cx="2683073" cy="2346555"/>
          </a:xfrm>
          <a:prstGeom prst="straightConnector1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969B43AA-E70B-422A-32E7-B0FCD778B361}"/>
              </a:ext>
            </a:extLst>
          </p:cNvPr>
          <p:cNvCxnSpPr>
            <a:cxnSpLocks/>
          </p:cNvCxnSpPr>
          <p:nvPr/>
        </p:nvCxnSpPr>
        <p:spPr>
          <a:xfrm>
            <a:off x="8100205" y="2674188"/>
            <a:ext cx="5262109" cy="51761"/>
          </a:xfrm>
          <a:prstGeom prst="straightConnector1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CBF97A38-0BD3-E18C-EA54-F6FAEC29F9D7}"/>
              </a:ext>
            </a:extLst>
          </p:cNvPr>
          <p:cNvCxnSpPr>
            <a:cxnSpLocks/>
          </p:cNvCxnSpPr>
          <p:nvPr/>
        </p:nvCxnSpPr>
        <p:spPr>
          <a:xfrm flipV="1">
            <a:off x="3006436" y="4178173"/>
            <a:ext cx="10350335" cy="53957"/>
          </a:xfrm>
          <a:prstGeom prst="straightConnector1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499043ED-3DD2-179A-1DA6-DA020B3ADD77}"/>
              </a:ext>
            </a:extLst>
          </p:cNvPr>
          <p:cNvCxnSpPr>
            <a:cxnSpLocks/>
          </p:cNvCxnSpPr>
          <p:nvPr/>
        </p:nvCxnSpPr>
        <p:spPr>
          <a:xfrm>
            <a:off x="3020291" y="2514763"/>
            <a:ext cx="2410691" cy="0"/>
          </a:xfrm>
          <a:prstGeom prst="straightConnector1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CF33773C-A309-39E9-91E1-7C16BAA25FA8}"/>
              </a:ext>
            </a:extLst>
          </p:cNvPr>
          <p:cNvCxnSpPr>
            <a:cxnSpLocks/>
          </p:cNvCxnSpPr>
          <p:nvPr/>
        </p:nvCxnSpPr>
        <p:spPr>
          <a:xfrm>
            <a:off x="5417122" y="2514763"/>
            <a:ext cx="2465586" cy="1442104"/>
          </a:xfrm>
          <a:prstGeom prst="straightConnector1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D4FBC6D1-30FB-E554-00E6-ACCAB3706324}"/>
              </a:ext>
            </a:extLst>
          </p:cNvPr>
          <p:cNvCxnSpPr>
            <a:cxnSpLocks/>
          </p:cNvCxnSpPr>
          <p:nvPr/>
        </p:nvCxnSpPr>
        <p:spPr>
          <a:xfrm>
            <a:off x="7865458" y="3956868"/>
            <a:ext cx="3031007" cy="0"/>
          </a:xfrm>
          <a:prstGeom prst="straightConnector1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4934B0D0-09E1-79FC-0DCD-564DB244A3EC}"/>
              </a:ext>
            </a:extLst>
          </p:cNvPr>
          <p:cNvCxnSpPr>
            <a:cxnSpLocks/>
          </p:cNvCxnSpPr>
          <p:nvPr/>
        </p:nvCxnSpPr>
        <p:spPr>
          <a:xfrm>
            <a:off x="10896465" y="3956867"/>
            <a:ext cx="1849717" cy="1052205"/>
          </a:xfrm>
          <a:prstGeom prst="straightConnector1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207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83749" y="347329"/>
            <a:ext cx="7389495" cy="6226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900"/>
              </a:lnSpc>
            </a:pPr>
            <a:r>
              <a:rPr lang="en-US" sz="3900" u="sng" dirty="0" err="1">
                <a:solidFill>
                  <a:srgbClr val="F3F3F2"/>
                </a:solidFill>
                <a:latin typeface="IBM Plex Sans"/>
                <a:ea typeface="IBM Plex Sans" pitchFamily="34" charset="-122"/>
                <a:cs typeface="IBM Plex Sans" pitchFamily="34" charset="-120"/>
              </a:rPr>
              <a:t>ESCENARIO</a:t>
            </a:r>
            <a:r>
              <a:rPr lang="en-US" sz="3900" u="sng" dirty="0">
                <a:solidFill>
                  <a:srgbClr val="F3F3F2"/>
                </a:solidFill>
                <a:latin typeface="IBM Plex Sans"/>
                <a:ea typeface="IBM Plex Sans" pitchFamily="34" charset="-122"/>
                <a:cs typeface="IBM Plex Sans" pitchFamily="34" charset="-120"/>
              </a:rPr>
              <a:t> MÁS PROBABLE </a:t>
            </a:r>
            <a:endParaRPr lang="en-US" sz="3900" u="sng" dirty="0">
              <a:solidFill>
                <a:srgbClr val="F3F3F2"/>
              </a:solidFill>
              <a:latin typeface="IBM Plex Sans"/>
            </a:endParaRPr>
          </a:p>
        </p:txBody>
      </p:sp>
      <p:sp>
        <p:nvSpPr>
          <p:cNvPr id="4" name="Text 1"/>
          <p:cNvSpPr/>
          <p:nvPr/>
        </p:nvSpPr>
        <p:spPr>
          <a:xfrm>
            <a:off x="6052075" y="1238799"/>
            <a:ext cx="8129692" cy="54670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50000"/>
              </a:lnSpc>
            </a:pPr>
            <a:r>
              <a:rPr lang="es-CL" sz="2400" dirty="0">
                <a:solidFill>
                  <a:schemeClr val="bg1"/>
                </a:solidFill>
                <a:ea typeface="+mn-lt"/>
                <a:cs typeface="+mn-lt"/>
              </a:rPr>
              <a:t>El escenario más probable, considera un aumento progresivo de de delitos graves impulsado principalmente a la alta migración irregular, que condicionará el aumento y gravedad de dichos delitos, toda vez que las medidas para combatir el Crimen Organizado aumentarán moderadamente, siendo incapaces de combatir dicho aumento; Situación que se desarrollará en forma proporcional a las acciones consideradas en la agenda bilateral, teniendo un desarrollo paulatino en medidas conjuntas de seguridad y control. Lo anterior, conllevará que la inversión se mantenga, sin generar las condiciones para permitir un aumento significativo y que logre mantener los actuales capitales.</a:t>
            </a:r>
            <a:endParaRPr lang="es-CL" sz="2400" dirty="0">
              <a:solidFill>
                <a:schemeClr val="bg1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>
              <a:lnSpc>
                <a:spcPct val="150000"/>
              </a:lnSpc>
            </a:pPr>
            <a:endParaRPr lang="es-CL" sz="2400" dirty="0">
              <a:solidFill>
                <a:schemeClr val="bg1"/>
              </a:solidFill>
              <a:ea typeface="Calibri"/>
              <a:cs typeface="Calibri"/>
            </a:endParaRPr>
          </a:p>
          <a:p>
            <a:pPr algn="just">
              <a:lnSpc>
                <a:spcPct val="150000"/>
              </a:lnSpc>
            </a:pPr>
            <a:endParaRPr lang="en-US" sz="2800" dirty="0">
              <a:solidFill>
                <a:srgbClr val="D4D4D1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4A1FA55-EA12-D516-3459-BE57918F65BD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CuadroTexto 10">
            <a:extLst>
              <a:ext uri="{FF2B5EF4-FFF2-40B4-BE49-F238E27FC236}">
                <a16:creationId xmlns:a16="http://schemas.microsoft.com/office/drawing/2014/main" id="{E95F14BD-6BEB-4CEC-F4D8-03B008EAACFD}"/>
              </a:ext>
            </a:extLst>
          </p:cNvPr>
          <p:cNvSpPr txBox="1"/>
          <p:nvPr/>
        </p:nvSpPr>
        <p:spPr>
          <a:xfrm>
            <a:off x="13000193" y="7541253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 u="sng" dirty="0">
                <a:latin typeface="IBM Plex Sans"/>
              </a:rPr>
              <a:t>PASO </a:t>
            </a:r>
            <a:r>
              <a:rPr lang="es-CL" sz="2000" u="sng" dirty="0" err="1">
                <a:latin typeface="IBM Plex Sans"/>
              </a:rPr>
              <a:t>Nº</a:t>
            </a:r>
            <a:r>
              <a:rPr lang="es-CL" sz="2000" u="sng" dirty="0">
                <a:latin typeface="IBM Plex Sans"/>
              </a:rPr>
              <a:t> 6 </a:t>
            </a:r>
            <a:endParaRPr lang="es-CL" sz="2000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4475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971" y="2653265"/>
            <a:ext cx="11858183" cy="611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800"/>
              </a:lnSpc>
            </a:pPr>
            <a:r>
              <a:rPr lang="es-ES_tradnl" sz="3850" noProof="0" dirty="0">
                <a:solidFill>
                  <a:srgbClr val="F3F3F2"/>
                </a:solidFill>
                <a:latin typeface="IBM Plex Sans"/>
              </a:rPr>
              <a:t>ANÁLISIS DE OPORTUNIDADES Y AMENAZAS</a:t>
            </a: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263" y="3272863"/>
            <a:ext cx="6421631" cy="84497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2384715" y="4286220"/>
            <a:ext cx="3052048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s-ES_tradnl" sz="3200" u="sng" noProof="0" dirty="0">
                <a:solidFill>
                  <a:srgbClr val="D4D4D1"/>
                </a:solidFill>
                <a:latin typeface="IBM Plex Sans"/>
              </a:rPr>
              <a:t>OPORTUNIDADES</a:t>
            </a:r>
            <a:endParaRPr lang="es-ES_tradnl" sz="3200" u="sng" noProof="0" dirty="0">
              <a:cs typeface="Calibri" panose="020F0502020204030204"/>
            </a:endParaRPr>
          </a:p>
        </p:txBody>
      </p:sp>
      <p:sp>
        <p:nvSpPr>
          <p:cNvPr id="7" name="Text 3"/>
          <p:cNvSpPr/>
          <p:nvPr/>
        </p:nvSpPr>
        <p:spPr>
          <a:xfrm>
            <a:off x="746432" y="4823030"/>
            <a:ext cx="5929271" cy="920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450"/>
              </a:lnSpc>
            </a:pPr>
            <a:r>
              <a:rPr lang="es-ES_tradnl" sz="240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Generar las condiciones para incrementar y p</a:t>
            </a:r>
            <a:r>
              <a:rPr lang="es-ES_tradnl" sz="2400" noProof="0" dirty="0" err="1">
                <a:solidFill>
                  <a:srgbClr val="D4D4D1"/>
                </a:solidFill>
                <a:latin typeface="Roboto"/>
                <a:ea typeface="Roboto"/>
                <a:cs typeface="Roboto"/>
              </a:rPr>
              <a:t>otenciar</a:t>
            </a: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 actividades que impulsen la agenda bilateral en particular:</a:t>
            </a:r>
            <a:endParaRPr lang="es-ES_tradnl" sz="3200" noProof="0" dirty="0">
              <a:cs typeface="Calibri" panose="020F0502020204030204"/>
            </a:endParaRPr>
          </a:p>
          <a:p>
            <a:pPr algn="just">
              <a:lnSpc>
                <a:spcPts val="2450"/>
              </a:lnSpc>
            </a:pPr>
            <a:endParaRPr lang="es-ES_tradnl" sz="2400" noProof="0" dirty="0">
              <a:solidFill>
                <a:srgbClr val="D4D4D1"/>
              </a:solidFill>
              <a:latin typeface="Roboto"/>
              <a:ea typeface="Roboto"/>
              <a:cs typeface="Roboto"/>
            </a:endParaRPr>
          </a:p>
          <a:p>
            <a:pPr marL="285750" indent="-285750" algn="just">
              <a:lnSpc>
                <a:spcPts val="2450"/>
              </a:lnSpc>
              <a:buFont typeface="Arial"/>
              <a:buChar char="•"/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Invertir en medios de seguridad y control.</a:t>
            </a:r>
          </a:p>
          <a:p>
            <a:pPr marL="285750" indent="-285750" algn="just">
              <a:lnSpc>
                <a:spcPts val="2450"/>
              </a:lnSpc>
              <a:buFont typeface="Arial"/>
              <a:buChar char="•"/>
            </a:pPr>
            <a:r>
              <a:rPr lang="es-ES_tradnl" sz="240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Compartir bases de datos.</a:t>
            </a:r>
          </a:p>
          <a:p>
            <a:pPr marL="285750" indent="-285750" algn="just">
              <a:lnSpc>
                <a:spcPts val="2450"/>
              </a:lnSpc>
              <a:buFont typeface="Arial"/>
              <a:buChar char="•"/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Establecer medidas conjuntas de Control migratorio.</a:t>
            </a:r>
          </a:p>
          <a:p>
            <a:pPr marL="285750" indent="-285750" algn="just">
              <a:lnSpc>
                <a:spcPts val="2450"/>
              </a:lnSpc>
              <a:buFont typeface="Arial"/>
              <a:buChar char="•"/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Impulsar inversión público privada.</a:t>
            </a: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4478" y="3272863"/>
            <a:ext cx="6953092" cy="85733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379922" y="4286589"/>
            <a:ext cx="2447568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s-ES_tradnl" sz="3200" u="sng" noProof="0" dirty="0">
                <a:solidFill>
                  <a:srgbClr val="D4D4D1"/>
                </a:solidFill>
                <a:latin typeface="IBM Plex Sans"/>
              </a:rPr>
              <a:t>AMENAZAS</a:t>
            </a:r>
            <a:endParaRPr lang="es-ES_tradnl" sz="3200" u="sng" noProof="0" dirty="0">
              <a:cs typeface="Calibri" panose="020F0502020204030204"/>
            </a:endParaRPr>
          </a:p>
        </p:txBody>
      </p:sp>
      <p:sp>
        <p:nvSpPr>
          <p:cNvPr id="10" name="Text 5"/>
          <p:cNvSpPr/>
          <p:nvPr/>
        </p:nvSpPr>
        <p:spPr>
          <a:xfrm>
            <a:off x="7360240" y="4808462"/>
            <a:ext cx="6326098" cy="12658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450"/>
              </a:lnSpc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Debilitamiento en las relaciones bilaterales que podrían generar:</a:t>
            </a:r>
          </a:p>
          <a:p>
            <a:pPr>
              <a:lnSpc>
                <a:spcPts val="2450"/>
              </a:lnSpc>
            </a:pPr>
            <a:endParaRPr lang="es-ES_tradnl" sz="2400" noProof="0" dirty="0">
              <a:solidFill>
                <a:srgbClr val="D4D4D1"/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lnSpc>
                <a:spcPts val="2450"/>
              </a:lnSpc>
              <a:buFont typeface="Arial"/>
              <a:buChar char="•"/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Aumento del crimen organizado.</a:t>
            </a:r>
          </a:p>
          <a:p>
            <a:pPr marL="285750" indent="-285750">
              <a:lnSpc>
                <a:spcPts val="2450"/>
              </a:lnSpc>
              <a:buFont typeface="Arial"/>
              <a:buChar char="•"/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Aumento de la percepción  de inseguridad.</a:t>
            </a:r>
          </a:p>
          <a:p>
            <a:pPr marL="285750" indent="-285750">
              <a:lnSpc>
                <a:spcPts val="2450"/>
              </a:lnSpc>
              <a:buFont typeface="Arial"/>
              <a:buChar char="•"/>
            </a:pPr>
            <a:r>
              <a:rPr lang="es-ES_tradnl" sz="24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Importación de bandas criminales internacionales.</a:t>
            </a:r>
          </a:p>
          <a:p>
            <a:pPr marL="285750" indent="-285750">
              <a:lnSpc>
                <a:spcPts val="2450"/>
              </a:lnSpc>
              <a:buFont typeface="Arial"/>
              <a:buChar char="•"/>
            </a:pPr>
            <a:r>
              <a:rPr lang="es-ES_tradnl" sz="240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Debilitamiento del Estado de Derecho.</a:t>
            </a:r>
            <a:endParaRPr lang="es-ES_tradnl" sz="2400" noProof="0" dirty="0">
              <a:solidFill>
                <a:srgbClr val="D4D4D1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8D3498D9-9D82-E5B4-AD97-E0268F861964}"/>
              </a:ext>
            </a:extLst>
          </p:cNvPr>
          <p:cNvSpPr/>
          <p:nvPr/>
        </p:nvSpPr>
        <p:spPr>
          <a:xfrm>
            <a:off x="12083142" y="7667898"/>
            <a:ext cx="2547258" cy="561702"/>
          </a:xfrm>
          <a:prstGeom prst="rect">
            <a:avLst/>
          </a:prstGeom>
          <a:solidFill>
            <a:srgbClr val="292C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noProof="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C4EE90D-CD8D-B82E-8A59-B19B482861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4630400" cy="2447568"/>
          </a:xfrm>
          <a:prstGeom prst="rect">
            <a:avLst/>
          </a:prstGeom>
        </p:spPr>
      </p:pic>
      <p:sp>
        <p:nvSpPr>
          <p:cNvPr id="17" name="CuadroTexto 10">
            <a:extLst>
              <a:ext uri="{FF2B5EF4-FFF2-40B4-BE49-F238E27FC236}">
                <a16:creationId xmlns:a16="http://schemas.microsoft.com/office/drawing/2014/main" id="{AC526E43-1577-F6DB-CAFF-B6BBA21A595A}"/>
              </a:ext>
            </a:extLst>
          </p:cNvPr>
          <p:cNvSpPr txBox="1"/>
          <p:nvPr/>
        </p:nvSpPr>
        <p:spPr>
          <a:xfrm>
            <a:off x="13232490" y="7664879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ES_tradnl" sz="2000" noProof="0" dirty="0">
                <a:latin typeface="IBM Plex Sans"/>
              </a:rPr>
              <a:t>PASO </a:t>
            </a:r>
            <a:r>
              <a:rPr lang="es-ES_tradnl" sz="2000" noProof="0" dirty="0" err="1">
                <a:latin typeface="IBM Plex Sans"/>
              </a:rPr>
              <a:t>Nº</a:t>
            </a:r>
            <a:r>
              <a:rPr lang="es-ES_tradnl" sz="2000" noProof="0" dirty="0">
                <a:latin typeface="IBM Plex Sans"/>
              </a:rPr>
              <a:t> 7</a:t>
            </a:r>
            <a:endParaRPr lang="es-ES_tradnl" sz="2000" noProof="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71921" y="260980"/>
            <a:ext cx="868296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s-ES_tradnl" sz="4450" noProof="0" dirty="0">
                <a:solidFill>
                  <a:srgbClr val="F3F3F2"/>
                </a:solidFill>
                <a:latin typeface="IBM Plex Sans"/>
                <a:ea typeface="IBM Plex Sans" pitchFamily="34" charset="-122"/>
                <a:cs typeface="IBM Plex Sans" pitchFamily="34" charset="-120"/>
              </a:rPr>
              <a:t>Conclusiones</a:t>
            </a:r>
            <a:endParaRPr lang="es-ES_tradnl" sz="4450" noProof="0" dirty="0">
              <a:solidFill>
                <a:srgbClr val="000000"/>
              </a:solidFill>
              <a:latin typeface="IBM Plex Sans"/>
              <a:ea typeface="IBM Plex Sans" pitchFamily="34" charset="-122"/>
              <a:cs typeface="Calibri" panose="020F0502020204030204"/>
            </a:endParaRPr>
          </a:p>
          <a:p>
            <a:pPr marL="0" indent="0">
              <a:lnSpc>
                <a:spcPts val="5550"/>
              </a:lnSpc>
              <a:buNone/>
            </a:pPr>
            <a:endParaRPr lang="es-ES_tradnl" sz="4450" noProof="0" dirty="0">
              <a:solidFill>
                <a:srgbClr val="F3F3F2"/>
              </a:solidFill>
              <a:latin typeface="IBM Plex Sans"/>
            </a:endParaRPr>
          </a:p>
        </p:txBody>
      </p:sp>
      <p:sp>
        <p:nvSpPr>
          <p:cNvPr id="4" name="Text 1"/>
          <p:cNvSpPr/>
          <p:nvPr/>
        </p:nvSpPr>
        <p:spPr>
          <a:xfrm>
            <a:off x="471921" y="1114781"/>
            <a:ext cx="806792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s-ES_tradnl" sz="20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La metodología FAR, proporciona una herramienta valiosa para analizar escenarios futuros, identificar riesgos y oportunidades, y tomar decisiones estratégicas informadas. Su aplicación permite navegar las incertidumbres del futuro y tomar decisiones que permitan alcanzar los objetivos.</a:t>
            </a:r>
            <a:endParaRPr lang="es-ES_tradnl" sz="1600" noProof="0" dirty="0"/>
          </a:p>
          <a:p>
            <a:pPr algn="just">
              <a:lnSpc>
                <a:spcPct val="150000"/>
              </a:lnSpc>
            </a:pPr>
            <a:endParaRPr lang="es-ES_tradnl" sz="2000" noProof="0" dirty="0">
              <a:solidFill>
                <a:srgbClr val="D4D4D1"/>
              </a:solidFill>
              <a:latin typeface="Roboto"/>
              <a:ea typeface="Roboto"/>
              <a:cs typeface="Roboto"/>
            </a:endParaRPr>
          </a:p>
          <a:p>
            <a:pPr algn="just">
              <a:lnSpc>
                <a:spcPct val="150000"/>
              </a:lnSpc>
            </a:pPr>
            <a:r>
              <a:rPr lang="es-ES_tradnl" sz="20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Tras el análisis realizado en la matriz hemos podido constatar que la construcción de escenario , en un período de solo tres años, no permite evidenciar cambios relativamente significativo, por lo que se estima que las condiciones actuales  se mantendrían en el período en estudio. </a:t>
            </a:r>
          </a:p>
          <a:p>
            <a:pPr algn="just">
              <a:lnSpc>
                <a:spcPct val="150000"/>
              </a:lnSpc>
            </a:pPr>
            <a:r>
              <a:rPr lang="es-ES_tradnl" sz="2000" noProof="0" dirty="0">
                <a:solidFill>
                  <a:srgbClr val="D4D4D1"/>
                </a:solidFill>
                <a:latin typeface="Roboto"/>
                <a:ea typeface="Roboto"/>
                <a:cs typeface="Roboto"/>
              </a:rPr>
              <a:t>No obstante, se puede modificar la proyección  ante eventos externos y excepcionales  que no fueron analizados como pandemias y o guerras internacionales.</a:t>
            </a:r>
          </a:p>
        </p:txBody>
      </p:sp>
      <p:sp>
        <p:nvSpPr>
          <p:cNvPr id="7" name="CuadroTexto 10">
            <a:extLst>
              <a:ext uri="{FF2B5EF4-FFF2-40B4-BE49-F238E27FC236}">
                <a16:creationId xmlns:a16="http://schemas.microsoft.com/office/drawing/2014/main" id="{813C9EDB-B5CC-0D0D-F203-24D293142ACC}"/>
              </a:ext>
            </a:extLst>
          </p:cNvPr>
          <p:cNvSpPr txBox="1"/>
          <p:nvPr/>
        </p:nvSpPr>
        <p:spPr>
          <a:xfrm>
            <a:off x="116391" y="7662150"/>
            <a:ext cx="2363147" cy="68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s-CL"/>
            </a:defPPr>
            <a:lvl1pPr indent="0">
              <a:lnSpc>
                <a:spcPts val="4850"/>
              </a:lnSpc>
              <a:buNone/>
              <a:defRPr sz="3600">
                <a:solidFill>
                  <a:srgbClr val="F3F3F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s-CL" sz="2000">
                <a:latin typeface="IBM Plex Sans"/>
              </a:rPr>
              <a:t>PASO </a:t>
            </a:r>
            <a:r>
              <a:rPr lang="es-CL" sz="2000" err="1">
                <a:latin typeface="IBM Plex Sans"/>
              </a:rPr>
              <a:t>Nº</a:t>
            </a:r>
            <a:r>
              <a:rPr lang="es-CL" sz="2000">
                <a:latin typeface="IBM Plex Sans"/>
              </a:rPr>
              <a:t> 8</a:t>
            </a:r>
            <a:endParaRPr lang="es-CL" sz="2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73073" y="3729062"/>
            <a:ext cx="868296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8000">
                <a:solidFill>
                  <a:srgbClr val="F3F3F2"/>
                </a:solidFill>
                <a:latin typeface="IBM Plex Sans"/>
              </a:rPr>
              <a:t>¿PREGUNTAS?</a:t>
            </a:r>
            <a:endParaRPr lang="en-US" sz="8000">
              <a:cs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49CA54-4300-367C-55B9-4726073C72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9243" y="-961"/>
            <a:ext cx="5489575" cy="8221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17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1143</Words>
  <Application>Microsoft Macintosh PowerPoint</Application>
  <PresentationFormat>Personalizado</PresentationFormat>
  <Paragraphs>261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Aptos Narrow</vt:lpstr>
      <vt:lpstr>Arial</vt:lpstr>
      <vt:lpstr>Roboto</vt:lpstr>
      <vt:lpstr>Calibri</vt:lpstr>
      <vt:lpstr>IBM Plex Sans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Felipe Muñoz</cp:lastModifiedBy>
  <cp:revision>6</cp:revision>
  <dcterms:created xsi:type="dcterms:W3CDTF">2024-09-23T14:45:52Z</dcterms:created>
  <dcterms:modified xsi:type="dcterms:W3CDTF">2024-10-14T14:48:31Z</dcterms:modified>
</cp:coreProperties>
</file>