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5.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6.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7.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99" r:id="rId1"/>
    <p:sldMasterId id="2147483713" r:id="rId2"/>
  </p:sldMasterIdLst>
  <p:notesMasterIdLst>
    <p:notesMasterId r:id="rId73"/>
  </p:notesMasterIdLst>
  <p:handoutMasterIdLst>
    <p:handoutMasterId r:id="rId74"/>
  </p:handoutMasterIdLst>
  <p:sldIdLst>
    <p:sldId id="1385" r:id="rId3"/>
    <p:sldId id="1581" r:id="rId4"/>
    <p:sldId id="1713" r:id="rId5"/>
    <p:sldId id="1714" r:id="rId6"/>
    <p:sldId id="1716" r:id="rId7"/>
    <p:sldId id="1717" r:id="rId8"/>
    <p:sldId id="4373" r:id="rId9"/>
    <p:sldId id="1718" r:id="rId10"/>
    <p:sldId id="1720" r:id="rId11"/>
    <p:sldId id="4363" r:id="rId12"/>
    <p:sldId id="4362" r:id="rId13"/>
    <p:sldId id="1719" r:id="rId14"/>
    <p:sldId id="4364" r:id="rId15"/>
    <p:sldId id="4391" r:id="rId16"/>
    <p:sldId id="4365" r:id="rId17"/>
    <p:sldId id="4366" r:id="rId18"/>
    <p:sldId id="4392" r:id="rId19"/>
    <p:sldId id="4395" r:id="rId20"/>
    <p:sldId id="4396" r:id="rId21"/>
    <p:sldId id="4367" r:id="rId22"/>
    <p:sldId id="4375" r:id="rId23"/>
    <p:sldId id="4376" r:id="rId24"/>
    <p:sldId id="4377" r:id="rId25"/>
    <p:sldId id="4378" r:id="rId26"/>
    <p:sldId id="4380" r:id="rId27"/>
    <p:sldId id="4381" r:id="rId28"/>
    <p:sldId id="4383" r:id="rId29"/>
    <p:sldId id="4368" r:id="rId30"/>
    <p:sldId id="4369" r:id="rId31"/>
    <p:sldId id="4370" r:id="rId32"/>
    <p:sldId id="4371" r:id="rId33"/>
    <p:sldId id="4394" r:id="rId34"/>
    <p:sldId id="4372" r:id="rId35"/>
    <p:sldId id="4382" r:id="rId36"/>
    <p:sldId id="4384" r:id="rId37"/>
    <p:sldId id="4374" r:id="rId38"/>
    <p:sldId id="4393" r:id="rId39"/>
    <p:sldId id="4379" r:id="rId40"/>
    <p:sldId id="1688" r:id="rId41"/>
    <p:sldId id="1689" r:id="rId42"/>
    <p:sldId id="1683" r:id="rId43"/>
    <p:sldId id="1684" r:id="rId44"/>
    <p:sldId id="1685" r:id="rId45"/>
    <p:sldId id="1705" r:id="rId46"/>
    <p:sldId id="1690" r:id="rId47"/>
    <p:sldId id="1701" r:id="rId48"/>
    <p:sldId id="1706" r:id="rId49"/>
    <p:sldId id="1707" r:id="rId50"/>
    <p:sldId id="1700" r:id="rId51"/>
    <p:sldId id="1702" r:id="rId52"/>
    <p:sldId id="1709" r:id="rId53"/>
    <p:sldId id="4385" r:id="rId54"/>
    <p:sldId id="4386" r:id="rId55"/>
    <p:sldId id="4387" r:id="rId56"/>
    <p:sldId id="1686" r:id="rId57"/>
    <p:sldId id="4397" r:id="rId58"/>
    <p:sldId id="4398" r:id="rId59"/>
    <p:sldId id="4399" r:id="rId60"/>
    <p:sldId id="4388" r:id="rId61"/>
    <p:sldId id="4389" r:id="rId62"/>
    <p:sldId id="1697" r:id="rId63"/>
    <p:sldId id="1703" r:id="rId64"/>
    <p:sldId id="1704" r:id="rId65"/>
    <p:sldId id="1698" r:id="rId66"/>
    <p:sldId id="1696" r:id="rId67"/>
    <p:sldId id="1691" r:id="rId68"/>
    <p:sldId id="1693" r:id="rId69"/>
    <p:sldId id="1694" r:id="rId70"/>
    <p:sldId id="1695" r:id="rId71"/>
    <p:sldId id="1681" r:id="rId72"/>
  </p:sldIdLst>
  <p:sldSz cx="12192000" cy="6858000"/>
  <p:notesSz cx="7010400" cy="92964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guide id="3" pos="3841">
          <p15:clr>
            <a:srgbClr val="A4A3A4"/>
          </p15:clr>
        </p15:guide>
        <p15:guide id="4" orient="horz" pos="211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66"/>
    <a:srgbClr val="0000FF"/>
    <a:srgbClr val="0033CC"/>
    <a:srgbClr val="102940"/>
    <a:srgbClr val="143350"/>
    <a:srgbClr val="FFCC99"/>
    <a:srgbClr val="FFFF99"/>
    <a:srgbClr val="3366FF"/>
    <a:srgbClr val="0D22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Estilo temático 1 - Énfasis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43" autoAdjust="0"/>
    <p:restoredTop sz="96395" autoAdjust="0"/>
  </p:normalViewPr>
  <p:slideViewPr>
    <p:cSldViewPr>
      <p:cViewPr varScale="1">
        <p:scale>
          <a:sx n="88" d="100"/>
          <a:sy n="88" d="100"/>
        </p:scale>
        <p:origin x="57" y="342"/>
      </p:cViewPr>
      <p:guideLst>
        <p:guide orient="horz" pos="2160"/>
        <p:guide pos="3840"/>
        <p:guide pos="3841"/>
        <p:guide orient="horz" pos="2115"/>
      </p:guideLst>
    </p:cSldViewPr>
  </p:slideViewPr>
  <p:outlineViewPr>
    <p:cViewPr>
      <p:scale>
        <a:sx n="33" d="100"/>
        <a:sy n="33" d="100"/>
      </p:scale>
      <p:origin x="0" y="0"/>
    </p:cViewPr>
  </p:outlineViewPr>
  <p:notesTextViewPr>
    <p:cViewPr>
      <p:scale>
        <a:sx n="3" d="2"/>
        <a:sy n="3" d="2"/>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handoutMaster" Target="handoutMasters/handoutMaster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Users\friedrichvonderweth\Library\Containers\com.apple.mail\Data\Library\Mail%20Downloads\B2CDA1D6-B35A-4346-8DCA-3932949A50F4\COMPARACIO&#769;N%20ADMISIO&#769;N%20CON%202DA%20PRUEBA%20MAT%2012025.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oleObject" Target="file:///\\Server04\i2-06\A&#209;O%202025\HORAS%20DE%20CLASES%202025\GRAFICO%20HORAS%20REALIZADAS.xlsx" TargetMode="External"/><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0.xml"/><Relationship Id="rId1" Type="http://schemas.microsoft.com/office/2011/relationships/chartStyle" Target="style10.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Hoja1!$A$2:$A$4</c:f>
              <c:strCache>
                <c:ptCount val="3"/>
                <c:pt idx="0">
                  <c:v>Alumnos con 1 promedio rojo</c:v>
                </c:pt>
                <c:pt idx="1">
                  <c:v>Alumnos con 2 promedios rojos</c:v>
                </c:pt>
                <c:pt idx="2">
                  <c:v>Alumnos con 3 o más promedios rojos</c:v>
                </c:pt>
              </c:strCache>
            </c:strRef>
          </c:cat>
          <c:val>
            <c:numRef>
              <c:f>Hoja1!$B$2:$B$4</c:f>
              <c:numCache>
                <c:formatCode>General</c:formatCode>
                <c:ptCount val="3"/>
                <c:pt idx="0">
                  <c:v>98</c:v>
                </c:pt>
                <c:pt idx="1">
                  <c:v>48</c:v>
                </c:pt>
                <c:pt idx="2">
                  <c:v>42</c:v>
                </c:pt>
              </c:numCache>
            </c:numRef>
          </c:val>
          <c:extLst>
            <c:ext xmlns:c16="http://schemas.microsoft.com/office/drawing/2014/chart" uri="{C3380CC4-5D6E-409C-BE32-E72D297353CC}">
              <c16:uniqueId val="{00000000-19B6-4F0F-92E4-524DB1CC504A}"/>
            </c:ext>
          </c:extLst>
        </c:ser>
        <c:dLbls>
          <c:dLblPos val="outEnd"/>
          <c:showLegendKey val="0"/>
          <c:showVal val="1"/>
          <c:showCatName val="0"/>
          <c:showSerName val="0"/>
          <c:showPercent val="0"/>
          <c:showBubbleSize val="0"/>
        </c:dLbls>
        <c:gapWidth val="444"/>
        <c:overlap val="-90"/>
        <c:axId val="1096431327"/>
        <c:axId val="1096447135"/>
      </c:barChart>
      <c:catAx>
        <c:axId val="109643132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096447135"/>
        <c:crosses val="autoZero"/>
        <c:auto val="1"/>
        <c:lblAlgn val="ctr"/>
        <c:lblOffset val="100"/>
        <c:noMultiLvlLbl val="0"/>
      </c:catAx>
      <c:valAx>
        <c:axId val="1096447135"/>
        <c:scaling>
          <c:orientation val="minMax"/>
        </c:scaling>
        <c:delete val="1"/>
        <c:axPos val="l"/>
        <c:numFmt formatCode="General" sourceLinked="1"/>
        <c:majorTickMark val="none"/>
        <c:minorTickMark val="none"/>
        <c:tickLblPos val="nextTo"/>
        <c:crossAx val="109643132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Asignaturas</a:t>
            </a:r>
            <a:r>
              <a:rPr lang="en-US" baseline="0" dirty="0"/>
              <a:t> </a:t>
            </a:r>
            <a:r>
              <a:rPr lang="en-US" baseline="0" dirty="0" err="1"/>
              <a:t>bajo</a:t>
            </a:r>
            <a:r>
              <a:rPr lang="en-US" baseline="0" dirty="0"/>
              <a:t> 6.0 </a:t>
            </a:r>
            <a:r>
              <a:rPr lang="en-US" baseline="0" dirty="0" err="1"/>
              <a:t>por</a:t>
            </a:r>
            <a:r>
              <a:rPr lang="en-US" baseline="0" dirty="0"/>
              <a:t> </a:t>
            </a:r>
            <a:r>
              <a:rPr lang="en-US" baseline="0" dirty="0" err="1"/>
              <a:t>Alumno</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cat>
            <c:strRef>
              <c:f>Hoja1!$A$2:$A$16</c:f>
              <c:strCache>
                <c:ptCount val="15"/>
                <c:pt idx="0">
                  <c:v>Electrotecnia</c:v>
                </c:pt>
                <c:pt idx="1">
                  <c:v>Filosofía, Ética y Moral</c:v>
                </c:pt>
                <c:pt idx="2">
                  <c:v>Física</c:v>
                </c:pt>
                <c:pt idx="3">
                  <c:v>Fundamentos de Estabilidad</c:v>
                </c:pt>
                <c:pt idx="4">
                  <c:v>Geografía Marítima e Historia de la Cultura</c:v>
                </c:pt>
                <c:pt idx="5">
                  <c:v>Herramientas Tecnológicas</c:v>
                </c:pt>
                <c:pt idx="6">
                  <c:v>Inglés </c:v>
                </c:pt>
                <c:pt idx="7">
                  <c:v>Mando y Liderazgo </c:v>
                </c:pt>
                <c:pt idx="8">
                  <c:v>Matemáticas I</c:v>
                </c:pt>
                <c:pt idx="9">
                  <c:v>Microeconomía </c:v>
                </c:pt>
                <c:pt idx="10">
                  <c:v>Náutica </c:v>
                </c:pt>
                <c:pt idx="11">
                  <c:v>Navegación Astronómica </c:v>
                </c:pt>
                <c:pt idx="12">
                  <c:v>Navegación Costera I</c:v>
                </c:pt>
                <c:pt idx="13">
                  <c:v>Química Aplicada</c:v>
                </c:pt>
                <c:pt idx="14">
                  <c:v>Fundamentos de Estabilidad </c:v>
                </c:pt>
              </c:strCache>
            </c:strRef>
          </c:cat>
          <c:val>
            <c:numRef>
              <c:f>Hoja1!$B$2:$B$16</c:f>
              <c:numCache>
                <c:formatCode>General</c:formatCode>
                <c:ptCount val="15"/>
                <c:pt idx="0">
                  <c:v>24</c:v>
                </c:pt>
                <c:pt idx="1">
                  <c:v>9</c:v>
                </c:pt>
                <c:pt idx="2">
                  <c:v>45</c:v>
                </c:pt>
                <c:pt idx="3">
                  <c:v>17</c:v>
                </c:pt>
                <c:pt idx="4">
                  <c:v>12</c:v>
                </c:pt>
                <c:pt idx="5">
                  <c:v>3</c:v>
                </c:pt>
                <c:pt idx="6">
                  <c:v>17</c:v>
                </c:pt>
                <c:pt idx="7">
                  <c:v>11</c:v>
                </c:pt>
                <c:pt idx="8">
                  <c:v>88</c:v>
                </c:pt>
                <c:pt idx="9">
                  <c:v>4</c:v>
                </c:pt>
                <c:pt idx="10">
                  <c:v>25</c:v>
                </c:pt>
                <c:pt idx="11">
                  <c:v>17</c:v>
                </c:pt>
                <c:pt idx="12">
                  <c:v>10</c:v>
                </c:pt>
                <c:pt idx="13">
                  <c:v>23</c:v>
                </c:pt>
                <c:pt idx="14">
                  <c:v>30</c:v>
                </c:pt>
              </c:numCache>
            </c:numRef>
          </c:val>
          <c:extLst>
            <c:ext xmlns:c16="http://schemas.microsoft.com/office/drawing/2014/chart" uri="{C3380CC4-5D6E-409C-BE32-E72D297353CC}">
              <c16:uniqueId val="{00000000-02E6-4B20-BCC9-C72232E139A6}"/>
            </c:ext>
          </c:extLst>
        </c:ser>
        <c:dLbls>
          <c:showLegendKey val="0"/>
          <c:showVal val="0"/>
          <c:showCatName val="0"/>
          <c:showSerName val="0"/>
          <c:showPercent val="0"/>
          <c:showBubbleSize val="0"/>
        </c:dLbls>
        <c:gapWidth val="219"/>
        <c:overlap val="-27"/>
        <c:axId val="1467281471"/>
        <c:axId val="1467281887"/>
      </c:barChart>
      <c:catAx>
        <c:axId val="14672814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467281887"/>
        <c:crosses val="autoZero"/>
        <c:auto val="1"/>
        <c:lblAlgn val="ctr"/>
        <c:lblOffset val="100"/>
        <c:noMultiLvlLbl val="0"/>
      </c:catAx>
      <c:valAx>
        <c:axId val="1467281887"/>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46728147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r>
              <a:rPr lang="en-US"/>
              <a:t>Promedios Rojos por Generaciones </a:t>
            </a:r>
          </a:p>
        </c:rich>
      </c:tx>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Promedios Rojos</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Hoja1!$A$2:$A$5</c:f>
              <c:strCache>
                <c:ptCount val="4"/>
                <c:pt idx="0">
                  <c:v>Primer Año</c:v>
                </c:pt>
                <c:pt idx="1">
                  <c:v>Segundo Año </c:v>
                </c:pt>
                <c:pt idx="2">
                  <c:v>Tercer Año</c:v>
                </c:pt>
                <c:pt idx="3">
                  <c:v>Cuarto Año</c:v>
                </c:pt>
              </c:strCache>
            </c:strRef>
          </c:cat>
          <c:val>
            <c:numRef>
              <c:f>Hoja1!$B$2:$B$5</c:f>
              <c:numCache>
                <c:formatCode>General</c:formatCode>
                <c:ptCount val="4"/>
                <c:pt idx="0">
                  <c:v>57</c:v>
                </c:pt>
                <c:pt idx="1">
                  <c:v>50</c:v>
                </c:pt>
                <c:pt idx="2">
                  <c:v>45</c:v>
                </c:pt>
                <c:pt idx="3">
                  <c:v>36</c:v>
                </c:pt>
              </c:numCache>
            </c:numRef>
          </c:val>
          <c:extLst>
            <c:ext xmlns:c16="http://schemas.microsoft.com/office/drawing/2014/chart" uri="{C3380CC4-5D6E-409C-BE32-E72D297353CC}">
              <c16:uniqueId val="{00000000-0C11-493A-9583-F6C996752C7F}"/>
            </c:ext>
          </c:extLst>
        </c:ser>
        <c:dLbls>
          <c:dLblPos val="outEnd"/>
          <c:showLegendKey val="0"/>
          <c:showVal val="1"/>
          <c:showCatName val="0"/>
          <c:showSerName val="0"/>
          <c:showPercent val="0"/>
          <c:showBubbleSize val="0"/>
        </c:dLbls>
        <c:gapWidth val="444"/>
        <c:overlap val="-90"/>
        <c:axId val="1467294367"/>
        <c:axId val="1467295199"/>
      </c:barChart>
      <c:catAx>
        <c:axId val="146729436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467295199"/>
        <c:crosses val="autoZero"/>
        <c:auto val="1"/>
        <c:lblAlgn val="ctr"/>
        <c:lblOffset val="100"/>
        <c:noMultiLvlLbl val="0"/>
      </c:catAx>
      <c:valAx>
        <c:axId val="1467295199"/>
        <c:scaling>
          <c:orientation val="minMax"/>
        </c:scaling>
        <c:delete val="1"/>
        <c:axPos val="l"/>
        <c:numFmt formatCode="General" sourceLinked="1"/>
        <c:majorTickMark val="none"/>
        <c:minorTickMark val="none"/>
        <c:tickLblPos val="nextTo"/>
        <c:crossAx val="1467294367"/>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r>
              <a:rPr lang="en-US"/>
              <a:t>Asistencia Promedio a Consultoria Diaria  </a:t>
            </a:r>
          </a:p>
        </c:rich>
      </c:tx>
      <c:overlay val="0"/>
      <c:spPr>
        <a:noFill/>
        <a:ln>
          <a:noFill/>
        </a:ln>
        <a:effectLst/>
      </c:spPr>
      <c:txPr>
        <a:bodyPr rot="0" spcFirstLastPara="1" vertOverflow="ellipsis" vert="horz" wrap="square" anchor="ctr" anchorCtr="1"/>
        <a:lstStyle/>
        <a:p>
          <a:pPr>
            <a:defRPr sz="2128" b="1" i="0" u="none" strike="noStrike" kern="1200" cap="all" spc="120" normalizeH="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dLbls>
            <c:spPr>
              <a:noFill/>
              <a:ln>
                <a:noFill/>
              </a:ln>
              <a:effectLst/>
            </c:spPr>
            <c:txPr>
              <a:bodyPr rot="-5400000" spcFirstLastPara="1" vertOverflow="clip" horzOverflow="clip" vert="horz" wrap="square" lIns="38100" tIns="19050" rIns="38100" bIns="19050" anchor="ctr" anchorCtr="1">
                <a:spAutoFit/>
              </a:bodyPr>
              <a:lstStyle/>
              <a:p>
                <a:pPr>
                  <a:defRPr sz="1064" b="0" i="0" u="none" strike="noStrike" kern="1200" baseline="0">
                    <a:solidFill>
                      <a:schemeClr val="tx1">
                        <a:lumMod val="50000"/>
                        <a:lumOff val="50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Hoja1!$A$2:$A$8</c:f>
              <c:strCache>
                <c:ptCount val="7"/>
                <c:pt idx="0">
                  <c:v>Geografía e Historia de la Cultura </c:v>
                </c:pt>
                <c:pt idx="1">
                  <c:v>Navegación </c:v>
                </c:pt>
                <c:pt idx="2">
                  <c:v>Física</c:v>
                </c:pt>
                <c:pt idx="3">
                  <c:v>Matemáticas</c:v>
                </c:pt>
                <c:pt idx="4">
                  <c:v>Electrotecnia</c:v>
                </c:pt>
                <c:pt idx="5">
                  <c:v>Química</c:v>
                </c:pt>
                <c:pt idx="6">
                  <c:v>Inglés</c:v>
                </c:pt>
              </c:strCache>
            </c:strRef>
          </c:cat>
          <c:val>
            <c:numRef>
              <c:f>Hoja1!$B$2:$B$8</c:f>
              <c:numCache>
                <c:formatCode>General</c:formatCode>
                <c:ptCount val="7"/>
                <c:pt idx="0">
                  <c:v>2.8</c:v>
                </c:pt>
                <c:pt idx="1">
                  <c:v>4.5</c:v>
                </c:pt>
                <c:pt idx="2">
                  <c:v>4.2</c:v>
                </c:pt>
                <c:pt idx="3">
                  <c:v>3.7</c:v>
                </c:pt>
                <c:pt idx="4">
                  <c:v>12.1</c:v>
                </c:pt>
                <c:pt idx="5">
                  <c:v>2.1</c:v>
                </c:pt>
                <c:pt idx="6">
                  <c:v>0.8</c:v>
                </c:pt>
              </c:numCache>
            </c:numRef>
          </c:val>
          <c:extLst>
            <c:ext xmlns:c16="http://schemas.microsoft.com/office/drawing/2014/chart" uri="{C3380CC4-5D6E-409C-BE32-E72D297353CC}">
              <c16:uniqueId val="{00000000-1525-8748-B8D1-049DA14C8E4A}"/>
            </c:ext>
          </c:extLst>
        </c:ser>
        <c:dLbls>
          <c:dLblPos val="outEnd"/>
          <c:showLegendKey val="0"/>
          <c:showVal val="1"/>
          <c:showCatName val="0"/>
          <c:showSerName val="0"/>
          <c:showPercent val="0"/>
          <c:showBubbleSize val="0"/>
        </c:dLbls>
        <c:gapWidth val="444"/>
        <c:overlap val="-90"/>
        <c:axId val="1478032016"/>
        <c:axId val="1478033728"/>
      </c:barChart>
      <c:catAx>
        <c:axId val="147803201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chemeClr val="tx1">
                    <a:lumMod val="65000"/>
                    <a:lumOff val="35000"/>
                  </a:schemeClr>
                </a:solidFill>
                <a:latin typeface="+mn-lt"/>
                <a:ea typeface="+mn-ea"/>
                <a:cs typeface="+mn-cs"/>
              </a:defRPr>
            </a:pPr>
            <a:endParaRPr lang="es-CL"/>
          </a:p>
        </c:txPr>
        <c:crossAx val="1478033728"/>
        <c:crosses val="autoZero"/>
        <c:auto val="1"/>
        <c:lblAlgn val="ctr"/>
        <c:lblOffset val="100"/>
        <c:noMultiLvlLbl val="0"/>
      </c:catAx>
      <c:valAx>
        <c:axId val="1478033728"/>
        <c:scaling>
          <c:orientation val="minMax"/>
        </c:scaling>
        <c:delete val="1"/>
        <c:axPos val="l"/>
        <c:numFmt formatCode="General" sourceLinked="1"/>
        <c:majorTickMark val="none"/>
        <c:minorTickMark val="none"/>
        <c:tickLblPos val="nextTo"/>
        <c:crossAx val="147803201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r>
              <a:rPr lang="es-CL" b="1">
                <a:solidFill>
                  <a:sysClr val="windowText" lastClr="000000"/>
                </a:solidFill>
              </a:rPr>
              <a:t>Relación Admisión con 2da Prueba Matemáticas</a:t>
            </a:r>
            <a:r>
              <a:rPr lang="es-CL" b="1" baseline="0">
                <a:solidFill>
                  <a:sysClr val="windowText" lastClr="000000"/>
                </a:solidFill>
              </a:rPr>
              <a:t> I</a:t>
            </a:r>
            <a:endParaRPr lang="es-CL" b="1">
              <a:solidFill>
                <a:sysClr val="windowText" lastClr="000000"/>
              </a:solidFill>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ysClr val="windowText" lastClr="000000"/>
              </a:solidFill>
              <a:latin typeface="+mn-lt"/>
              <a:ea typeface="+mn-ea"/>
              <a:cs typeface="+mn-cs"/>
            </a:defRPr>
          </a:pPr>
          <a:endParaRPr lang="es-CL"/>
        </a:p>
      </c:txPr>
    </c:title>
    <c:autoTitleDeleted val="0"/>
    <c:plotArea>
      <c:layout>
        <c:manualLayout>
          <c:layoutTarget val="inner"/>
          <c:xMode val="edge"/>
          <c:yMode val="edge"/>
          <c:x val="6.8461733248121937E-2"/>
          <c:y val="0.1041794698199258"/>
          <c:w val="0.90113227509504901"/>
          <c:h val="0.81019039688514927"/>
        </c:manualLayout>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xVal>
            <c:numRef>
              <c:f>Hoja1!$BP$2:$BP$156</c:f>
              <c:numCache>
                <c:formatCode>0</c:formatCode>
                <c:ptCount val="155"/>
                <c:pt idx="0">
                  <c:v>58.333333333333336</c:v>
                </c:pt>
                <c:pt idx="1">
                  <c:v>36.666666666666664</c:v>
                </c:pt>
                <c:pt idx="2">
                  <c:v>40</c:v>
                </c:pt>
                <c:pt idx="3">
                  <c:v>61.666666666666671</c:v>
                </c:pt>
                <c:pt idx="4">
                  <c:v>48.333333333333336</c:v>
                </c:pt>
                <c:pt idx="5">
                  <c:v>66.666666666666657</c:v>
                </c:pt>
                <c:pt idx="6">
                  <c:v>36.666666666666664</c:v>
                </c:pt>
                <c:pt idx="7">
                  <c:v>45</c:v>
                </c:pt>
                <c:pt idx="8">
                  <c:v>43.333333333333336</c:v>
                </c:pt>
                <c:pt idx="9">
                  <c:v>80</c:v>
                </c:pt>
                <c:pt idx="10">
                  <c:v>98.333333333333329</c:v>
                </c:pt>
                <c:pt idx="11">
                  <c:v>81.666666666666671</c:v>
                </c:pt>
                <c:pt idx="12">
                  <c:v>80</c:v>
                </c:pt>
                <c:pt idx="13">
                  <c:v>68.333333333333329</c:v>
                </c:pt>
                <c:pt idx="14">
                  <c:v>35</c:v>
                </c:pt>
                <c:pt idx="15">
                  <c:v>63.333333333333329</c:v>
                </c:pt>
                <c:pt idx="16">
                  <c:v>76.666666666666671</c:v>
                </c:pt>
                <c:pt idx="17">
                  <c:v>53.333333333333336</c:v>
                </c:pt>
                <c:pt idx="18">
                  <c:v>61.666666666666671</c:v>
                </c:pt>
                <c:pt idx="19">
                  <c:v>93.333333333333329</c:v>
                </c:pt>
                <c:pt idx="20">
                  <c:v>55.000000000000007</c:v>
                </c:pt>
                <c:pt idx="21">
                  <c:v>68.333333333333329</c:v>
                </c:pt>
                <c:pt idx="22">
                  <c:v>53.333333333333336</c:v>
                </c:pt>
                <c:pt idx="23">
                  <c:v>66.666666666666657</c:v>
                </c:pt>
                <c:pt idx="24">
                  <c:v>56.666666666666664</c:v>
                </c:pt>
                <c:pt idx="25">
                  <c:v>63.333333333333329</c:v>
                </c:pt>
                <c:pt idx="26">
                  <c:v>56.666666666666664</c:v>
                </c:pt>
                <c:pt idx="27">
                  <c:v>50</c:v>
                </c:pt>
                <c:pt idx="28">
                  <c:v>40</c:v>
                </c:pt>
                <c:pt idx="29">
                  <c:v>61.666666666666671</c:v>
                </c:pt>
                <c:pt idx="30">
                  <c:v>40</c:v>
                </c:pt>
                <c:pt idx="31">
                  <c:v>55.000000000000007</c:v>
                </c:pt>
                <c:pt idx="32">
                  <c:v>58.333333333333336</c:v>
                </c:pt>
                <c:pt idx="33">
                  <c:v>85</c:v>
                </c:pt>
                <c:pt idx="34">
                  <c:v>60</c:v>
                </c:pt>
                <c:pt idx="35">
                  <c:v>68.333333333333329</c:v>
                </c:pt>
                <c:pt idx="36">
                  <c:v>51.666666666666671</c:v>
                </c:pt>
                <c:pt idx="37">
                  <c:v>75</c:v>
                </c:pt>
                <c:pt idx="38">
                  <c:v>98.333333333333329</c:v>
                </c:pt>
                <c:pt idx="39">
                  <c:v>45</c:v>
                </c:pt>
                <c:pt idx="40">
                  <c:v>78.333333333333329</c:v>
                </c:pt>
                <c:pt idx="41">
                  <c:v>65</c:v>
                </c:pt>
                <c:pt idx="42">
                  <c:v>93.333333333333329</c:v>
                </c:pt>
                <c:pt idx="43">
                  <c:v>88.333333333333329</c:v>
                </c:pt>
                <c:pt idx="44">
                  <c:v>31.666666666666664</c:v>
                </c:pt>
                <c:pt idx="45">
                  <c:v>40</c:v>
                </c:pt>
                <c:pt idx="46">
                  <c:v>51.666666666666671</c:v>
                </c:pt>
                <c:pt idx="47">
                  <c:v>31.666666666666664</c:v>
                </c:pt>
                <c:pt idx="48">
                  <c:v>60</c:v>
                </c:pt>
                <c:pt idx="49">
                  <c:v>66.666666666666657</c:v>
                </c:pt>
                <c:pt idx="50">
                  <c:v>56.666666666666664</c:v>
                </c:pt>
                <c:pt idx="51">
                  <c:v>56.666666666666664</c:v>
                </c:pt>
                <c:pt idx="52">
                  <c:v>60</c:v>
                </c:pt>
                <c:pt idx="53">
                  <c:v>78.333333333333329</c:v>
                </c:pt>
                <c:pt idx="54">
                  <c:v>45</c:v>
                </c:pt>
                <c:pt idx="55">
                  <c:v>56.666666666666664</c:v>
                </c:pt>
                <c:pt idx="56">
                  <c:v>61.666666666666671</c:v>
                </c:pt>
                <c:pt idx="57">
                  <c:v>65</c:v>
                </c:pt>
                <c:pt idx="58">
                  <c:v>80</c:v>
                </c:pt>
                <c:pt idx="59">
                  <c:v>83.333333333333343</c:v>
                </c:pt>
                <c:pt idx="60">
                  <c:v>71.666666666666671</c:v>
                </c:pt>
                <c:pt idx="61">
                  <c:v>81.666666666666671</c:v>
                </c:pt>
                <c:pt idx="62">
                  <c:v>83.333333333333343</c:v>
                </c:pt>
                <c:pt idx="63">
                  <c:v>93.333333333333329</c:v>
                </c:pt>
                <c:pt idx="64">
                  <c:v>51.666666666666671</c:v>
                </c:pt>
                <c:pt idx="65">
                  <c:v>61.666666666666671</c:v>
                </c:pt>
                <c:pt idx="66">
                  <c:v>83.333333333333343</c:v>
                </c:pt>
                <c:pt idx="67">
                  <c:v>33.333333333333329</c:v>
                </c:pt>
                <c:pt idx="68">
                  <c:v>65</c:v>
                </c:pt>
                <c:pt idx="69">
                  <c:v>38.333333333333336</c:v>
                </c:pt>
                <c:pt idx="70">
                  <c:v>43.333333333333336</c:v>
                </c:pt>
                <c:pt idx="71">
                  <c:v>53.333333333333336</c:v>
                </c:pt>
                <c:pt idx="72">
                  <c:v>65</c:v>
                </c:pt>
                <c:pt idx="73">
                  <c:v>81.666666666666671</c:v>
                </c:pt>
                <c:pt idx="74">
                  <c:v>60</c:v>
                </c:pt>
                <c:pt idx="75">
                  <c:v>53.333333333333336</c:v>
                </c:pt>
                <c:pt idx="76">
                  <c:v>60</c:v>
                </c:pt>
                <c:pt idx="77">
                  <c:v>40</c:v>
                </c:pt>
                <c:pt idx="78">
                  <c:v>53.333333333333336</c:v>
                </c:pt>
                <c:pt idx="79">
                  <c:v>65</c:v>
                </c:pt>
                <c:pt idx="80">
                  <c:v>36.666666666666664</c:v>
                </c:pt>
                <c:pt idx="81">
                  <c:v>98.333333333333329</c:v>
                </c:pt>
                <c:pt idx="82">
                  <c:v>91.666666666666657</c:v>
                </c:pt>
                <c:pt idx="83">
                  <c:v>71.666666666666671</c:v>
                </c:pt>
                <c:pt idx="84">
                  <c:v>53.333333333333336</c:v>
                </c:pt>
                <c:pt idx="85">
                  <c:v>71.666666666666671</c:v>
                </c:pt>
                <c:pt idx="86">
                  <c:v>73.333333333333329</c:v>
                </c:pt>
                <c:pt idx="87">
                  <c:v>81.666666666666671</c:v>
                </c:pt>
                <c:pt idx="88">
                  <c:v>98.333333333333329</c:v>
                </c:pt>
                <c:pt idx="89">
                  <c:v>36.666666666666664</c:v>
                </c:pt>
                <c:pt idx="90">
                  <c:v>60</c:v>
                </c:pt>
                <c:pt idx="91">
                  <c:v>35</c:v>
                </c:pt>
                <c:pt idx="92">
                  <c:v>38.333333333333336</c:v>
                </c:pt>
                <c:pt idx="93">
                  <c:v>51.666666666666671</c:v>
                </c:pt>
                <c:pt idx="94">
                  <c:v>66.666666666666657</c:v>
                </c:pt>
                <c:pt idx="95">
                  <c:v>38.333333333333336</c:v>
                </c:pt>
                <c:pt idx="96">
                  <c:v>51.666666666666671</c:v>
                </c:pt>
                <c:pt idx="97">
                  <c:v>45</c:v>
                </c:pt>
                <c:pt idx="98">
                  <c:v>70</c:v>
                </c:pt>
                <c:pt idx="99">
                  <c:v>63.333333333333329</c:v>
                </c:pt>
                <c:pt idx="100">
                  <c:v>63.333333333333329</c:v>
                </c:pt>
                <c:pt idx="101">
                  <c:v>70</c:v>
                </c:pt>
                <c:pt idx="102">
                  <c:v>91.666666666666657</c:v>
                </c:pt>
                <c:pt idx="103">
                  <c:v>70</c:v>
                </c:pt>
                <c:pt idx="104">
                  <c:v>85</c:v>
                </c:pt>
                <c:pt idx="105">
                  <c:v>53.333333333333336</c:v>
                </c:pt>
                <c:pt idx="106">
                  <c:v>61.666666666666671</c:v>
                </c:pt>
                <c:pt idx="107">
                  <c:v>88.333333333333329</c:v>
                </c:pt>
                <c:pt idx="108">
                  <c:v>73.333333333333329</c:v>
                </c:pt>
                <c:pt idx="109">
                  <c:v>85</c:v>
                </c:pt>
                <c:pt idx="110">
                  <c:v>78.333333333333329</c:v>
                </c:pt>
                <c:pt idx="111">
                  <c:v>71.666666666666671</c:v>
                </c:pt>
                <c:pt idx="112">
                  <c:v>36.666666666666664</c:v>
                </c:pt>
                <c:pt idx="113">
                  <c:v>43.333333333333336</c:v>
                </c:pt>
                <c:pt idx="114">
                  <c:v>81.666666666666671</c:v>
                </c:pt>
                <c:pt idx="115">
                  <c:v>35</c:v>
                </c:pt>
                <c:pt idx="116">
                  <c:v>55.000000000000007</c:v>
                </c:pt>
                <c:pt idx="117">
                  <c:v>60</c:v>
                </c:pt>
                <c:pt idx="118">
                  <c:v>45</c:v>
                </c:pt>
                <c:pt idx="119">
                  <c:v>46.666666666666664</c:v>
                </c:pt>
                <c:pt idx="120">
                  <c:v>68.333333333333329</c:v>
                </c:pt>
                <c:pt idx="121">
                  <c:v>60</c:v>
                </c:pt>
                <c:pt idx="122">
                  <c:v>66.666666666666657</c:v>
                </c:pt>
                <c:pt idx="123">
                  <c:v>58.333333333333336</c:v>
                </c:pt>
                <c:pt idx="124">
                  <c:v>73.333333333333329</c:v>
                </c:pt>
                <c:pt idx="125">
                  <c:v>71.666666666666671</c:v>
                </c:pt>
                <c:pt idx="126">
                  <c:v>90</c:v>
                </c:pt>
                <c:pt idx="127">
                  <c:v>46.666666666666664</c:v>
                </c:pt>
                <c:pt idx="128">
                  <c:v>88.333333333333329</c:v>
                </c:pt>
                <c:pt idx="129">
                  <c:v>88.333333333333329</c:v>
                </c:pt>
                <c:pt idx="130">
                  <c:v>70</c:v>
                </c:pt>
                <c:pt idx="131">
                  <c:v>91.666666666666657</c:v>
                </c:pt>
                <c:pt idx="132">
                  <c:v>38.333333333333336</c:v>
                </c:pt>
                <c:pt idx="133">
                  <c:v>46.666666666666664</c:v>
                </c:pt>
                <c:pt idx="134">
                  <c:v>68.333333333333329</c:v>
                </c:pt>
                <c:pt idx="135">
                  <c:v>36.666666666666664</c:v>
                </c:pt>
                <c:pt idx="136">
                  <c:v>40</c:v>
                </c:pt>
                <c:pt idx="137">
                  <c:v>36.666666666666664</c:v>
                </c:pt>
                <c:pt idx="138">
                  <c:v>60</c:v>
                </c:pt>
                <c:pt idx="139">
                  <c:v>50</c:v>
                </c:pt>
                <c:pt idx="140">
                  <c:v>58.333333333333336</c:v>
                </c:pt>
                <c:pt idx="141">
                  <c:v>65</c:v>
                </c:pt>
                <c:pt idx="142">
                  <c:v>65</c:v>
                </c:pt>
                <c:pt idx="143">
                  <c:v>40</c:v>
                </c:pt>
                <c:pt idx="144">
                  <c:v>66.666666666666657</c:v>
                </c:pt>
                <c:pt idx="145">
                  <c:v>63.333333333333329</c:v>
                </c:pt>
                <c:pt idx="146">
                  <c:v>98.333333333333329</c:v>
                </c:pt>
                <c:pt idx="147">
                  <c:v>90</c:v>
                </c:pt>
                <c:pt idx="148">
                  <c:v>75</c:v>
                </c:pt>
                <c:pt idx="149">
                  <c:v>81.666666666666671</c:v>
                </c:pt>
                <c:pt idx="150">
                  <c:v>70</c:v>
                </c:pt>
                <c:pt idx="151">
                  <c:v>70</c:v>
                </c:pt>
                <c:pt idx="152">
                  <c:v>41.666666666666671</c:v>
                </c:pt>
                <c:pt idx="153">
                  <c:v>50</c:v>
                </c:pt>
                <c:pt idx="154">
                  <c:v>63.333333333333329</c:v>
                </c:pt>
              </c:numCache>
            </c:numRef>
          </c:xVal>
          <c:yVal>
            <c:numRef>
              <c:f>Hoja1!$BQ$2:$BQ$156</c:f>
              <c:numCache>
                <c:formatCode>General</c:formatCode>
                <c:ptCount val="155"/>
                <c:pt idx="0">
                  <c:v>58</c:v>
                </c:pt>
                <c:pt idx="1">
                  <c:v>63</c:v>
                </c:pt>
                <c:pt idx="2">
                  <c:v>67</c:v>
                </c:pt>
                <c:pt idx="3">
                  <c:v>76</c:v>
                </c:pt>
                <c:pt idx="4">
                  <c:v>76</c:v>
                </c:pt>
                <c:pt idx="5">
                  <c:v>80</c:v>
                </c:pt>
                <c:pt idx="6">
                  <c:v>80</c:v>
                </c:pt>
                <c:pt idx="7">
                  <c:v>81</c:v>
                </c:pt>
                <c:pt idx="8">
                  <c:v>81</c:v>
                </c:pt>
                <c:pt idx="9">
                  <c:v>85</c:v>
                </c:pt>
                <c:pt idx="10">
                  <c:v>86</c:v>
                </c:pt>
                <c:pt idx="11">
                  <c:v>86</c:v>
                </c:pt>
                <c:pt idx="12">
                  <c:v>87</c:v>
                </c:pt>
                <c:pt idx="13">
                  <c:v>87</c:v>
                </c:pt>
                <c:pt idx="14">
                  <c:v>88</c:v>
                </c:pt>
                <c:pt idx="15">
                  <c:v>89</c:v>
                </c:pt>
                <c:pt idx="16">
                  <c:v>90</c:v>
                </c:pt>
                <c:pt idx="17">
                  <c:v>95</c:v>
                </c:pt>
                <c:pt idx="18">
                  <c:v>98</c:v>
                </c:pt>
                <c:pt idx="19">
                  <c:v>98</c:v>
                </c:pt>
                <c:pt idx="20">
                  <c:v>100</c:v>
                </c:pt>
                <c:pt idx="21">
                  <c:v>100</c:v>
                </c:pt>
                <c:pt idx="22">
                  <c:v>30</c:v>
                </c:pt>
                <c:pt idx="23">
                  <c:v>33</c:v>
                </c:pt>
                <c:pt idx="24">
                  <c:v>37</c:v>
                </c:pt>
                <c:pt idx="25">
                  <c:v>51</c:v>
                </c:pt>
                <c:pt idx="26">
                  <c:v>56</c:v>
                </c:pt>
                <c:pt idx="27">
                  <c:v>65</c:v>
                </c:pt>
                <c:pt idx="28">
                  <c:v>77</c:v>
                </c:pt>
                <c:pt idx="29">
                  <c:v>79</c:v>
                </c:pt>
                <c:pt idx="30">
                  <c:v>79</c:v>
                </c:pt>
                <c:pt idx="31">
                  <c:v>79</c:v>
                </c:pt>
                <c:pt idx="32">
                  <c:v>85</c:v>
                </c:pt>
                <c:pt idx="33">
                  <c:v>85</c:v>
                </c:pt>
                <c:pt idx="34">
                  <c:v>85</c:v>
                </c:pt>
                <c:pt idx="35">
                  <c:v>87</c:v>
                </c:pt>
                <c:pt idx="36">
                  <c:v>88</c:v>
                </c:pt>
                <c:pt idx="37">
                  <c:v>89</c:v>
                </c:pt>
                <c:pt idx="38">
                  <c:v>90</c:v>
                </c:pt>
                <c:pt idx="39">
                  <c:v>90</c:v>
                </c:pt>
                <c:pt idx="40">
                  <c:v>90</c:v>
                </c:pt>
                <c:pt idx="41">
                  <c:v>94</c:v>
                </c:pt>
                <c:pt idx="42">
                  <c:v>96</c:v>
                </c:pt>
                <c:pt idx="44">
                  <c:v>21</c:v>
                </c:pt>
                <c:pt idx="45">
                  <c:v>28</c:v>
                </c:pt>
                <c:pt idx="46">
                  <c:v>30</c:v>
                </c:pt>
                <c:pt idx="47">
                  <c:v>48</c:v>
                </c:pt>
                <c:pt idx="48">
                  <c:v>61</c:v>
                </c:pt>
                <c:pt idx="49">
                  <c:v>63</c:v>
                </c:pt>
                <c:pt idx="50">
                  <c:v>66</c:v>
                </c:pt>
                <c:pt idx="51">
                  <c:v>67</c:v>
                </c:pt>
                <c:pt idx="52">
                  <c:v>70</c:v>
                </c:pt>
                <c:pt idx="53">
                  <c:v>72</c:v>
                </c:pt>
                <c:pt idx="54">
                  <c:v>74</c:v>
                </c:pt>
                <c:pt idx="55">
                  <c:v>74</c:v>
                </c:pt>
                <c:pt idx="56">
                  <c:v>76</c:v>
                </c:pt>
                <c:pt idx="57">
                  <c:v>77</c:v>
                </c:pt>
                <c:pt idx="58">
                  <c:v>78</c:v>
                </c:pt>
                <c:pt idx="59">
                  <c:v>79</c:v>
                </c:pt>
                <c:pt idx="60">
                  <c:v>81</c:v>
                </c:pt>
                <c:pt idx="61">
                  <c:v>82</c:v>
                </c:pt>
                <c:pt idx="62">
                  <c:v>86</c:v>
                </c:pt>
                <c:pt idx="63">
                  <c:v>98</c:v>
                </c:pt>
                <c:pt idx="67">
                  <c:v>11</c:v>
                </c:pt>
                <c:pt idx="68">
                  <c:v>27</c:v>
                </c:pt>
                <c:pt idx="69">
                  <c:v>28</c:v>
                </c:pt>
                <c:pt idx="70">
                  <c:v>41</c:v>
                </c:pt>
                <c:pt idx="71">
                  <c:v>60</c:v>
                </c:pt>
                <c:pt idx="72">
                  <c:v>62</c:v>
                </c:pt>
                <c:pt idx="73">
                  <c:v>65</c:v>
                </c:pt>
                <c:pt idx="74">
                  <c:v>66</c:v>
                </c:pt>
                <c:pt idx="75">
                  <c:v>69</c:v>
                </c:pt>
                <c:pt idx="76">
                  <c:v>70</c:v>
                </c:pt>
                <c:pt idx="77">
                  <c:v>72</c:v>
                </c:pt>
                <c:pt idx="78">
                  <c:v>75</c:v>
                </c:pt>
                <c:pt idx="79">
                  <c:v>76</c:v>
                </c:pt>
                <c:pt idx="80">
                  <c:v>77</c:v>
                </c:pt>
                <c:pt idx="81">
                  <c:v>88</c:v>
                </c:pt>
                <c:pt idx="82">
                  <c:v>91</c:v>
                </c:pt>
                <c:pt idx="83">
                  <c:v>92</c:v>
                </c:pt>
                <c:pt idx="84">
                  <c:v>96</c:v>
                </c:pt>
                <c:pt idx="85">
                  <c:v>98</c:v>
                </c:pt>
                <c:pt idx="86">
                  <c:v>98</c:v>
                </c:pt>
                <c:pt idx="87">
                  <c:v>100</c:v>
                </c:pt>
                <c:pt idx="88">
                  <c:v>100</c:v>
                </c:pt>
                <c:pt idx="89">
                  <c:v>18</c:v>
                </c:pt>
                <c:pt idx="90">
                  <c:v>18</c:v>
                </c:pt>
                <c:pt idx="91">
                  <c:v>23</c:v>
                </c:pt>
                <c:pt idx="92">
                  <c:v>28</c:v>
                </c:pt>
                <c:pt idx="93">
                  <c:v>33</c:v>
                </c:pt>
                <c:pt idx="94">
                  <c:v>33</c:v>
                </c:pt>
                <c:pt idx="95">
                  <c:v>40</c:v>
                </c:pt>
                <c:pt idx="96">
                  <c:v>45</c:v>
                </c:pt>
                <c:pt idx="97">
                  <c:v>46</c:v>
                </c:pt>
                <c:pt idx="98">
                  <c:v>64</c:v>
                </c:pt>
                <c:pt idx="99">
                  <c:v>72</c:v>
                </c:pt>
                <c:pt idx="100">
                  <c:v>75</c:v>
                </c:pt>
                <c:pt idx="101">
                  <c:v>76</c:v>
                </c:pt>
                <c:pt idx="102">
                  <c:v>78</c:v>
                </c:pt>
                <c:pt idx="103">
                  <c:v>79</c:v>
                </c:pt>
                <c:pt idx="104">
                  <c:v>79</c:v>
                </c:pt>
                <c:pt idx="105">
                  <c:v>82</c:v>
                </c:pt>
                <c:pt idx="106">
                  <c:v>83</c:v>
                </c:pt>
                <c:pt idx="107">
                  <c:v>89</c:v>
                </c:pt>
                <c:pt idx="108">
                  <c:v>92</c:v>
                </c:pt>
                <c:pt idx="109">
                  <c:v>92</c:v>
                </c:pt>
                <c:pt idx="110">
                  <c:v>93</c:v>
                </c:pt>
                <c:pt idx="112">
                  <c:v>12</c:v>
                </c:pt>
                <c:pt idx="113">
                  <c:v>22</c:v>
                </c:pt>
                <c:pt idx="114">
                  <c:v>25</c:v>
                </c:pt>
                <c:pt idx="115">
                  <c:v>30</c:v>
                </c:pt>
                <c:pt idx="116">
                  <c:v>33</c:v>
                </c:pt>
                <c:pt idx="117">
                  <c:v>35</c:v>
                </c:pt>
                <c:pt idx="118">
                  <c:v>37</c:v>
                </c:pt>
                <c:pt idx="119">
                  <c:v>43</c:v>
                </c:pt>
                <c:pt idx="120">
                  <c:v>57</c:v>
                </c:pt>
                <c:pt idx="121">
                  <c:v>65</c:v>
                </c:pt>
                <c:pt idx="122">
                  <c:v>71</c:v>
                </c:pt>
                <c:pt idx="123">
                  <c:v>73</c:v>
                </c:pt>
                <c:pt idx="124">
                  <c:v>73</c:v>
                </c:pt>
                <c:pt idx="125">
                  <c:v>77</c:v>
                </c:pt>
                <c:pt idx="126">
                  <c:v>78</c:v>
                </c:pt>
                <c:pt idx="127">
                  <c:v>85</c:v>
                </c:pt>
                <c:pt idx="128">
                  <c:v>85</c:v>
                </c:pt>
                <c:pt idx="129">
                  <c:v>86</c:v>
                </c:pt>
                <c:pt idx="130">
                  <c:v>94</c:v>
                </c:pt>
                <c:pt idx="131">
                  <c:v>96</c:v>
                </c:pt>
                <c:pt idx="135">
                  <c:v>27</c:v>
                </c:pt>
                <c:pt idx="136">
                  <c:v>29</c:v>
                </c:pt>
                <c:pt idx="137">
                  <c:v>35</c:v>
                </c:pt>
                <c:pt idx="138">
                  <c:v>47</c:v>
                </c:pt>
                <c:pt idx="139">
                  <c:v>54</c:v>
                </c:pt>
                <c:pt idx="140">
                  <c:v>61</c:v>
                </c:pt>
                <c:pt idx="141">
                  <c:v>65</c:v>
                </c:pt>
                <c:pt idx="142">
                  <c:v>73</c:v>
                </c:pt>
                <c:pt idx="143">
                  <c:v>75</c:v>
                </c:pt>
                <c:pt idx="144">
                  <c:v>77</c:v>
                </c:pt>
                <c:pt idx="145">
                  <c:v>82</c:v>
                </c:pt>
                <c:pt idx="146">
                  <c:v>84</c:v>
                </c:pt>
                <c:pt idx="147">
                  <c:v>89</c:v>
                </c:pt>
                <c:pt idx="148">
                  <c:v>92</c:v>
                </c:pt>
                <c:pt idx="149">
                  <c:v>92</c:v>
                </c:pt>
                <c:pt idx="150">
                  <c:v>93</c:v>
                </c:pt>
                <c:pt idx="151">
                  <c:v>95</c:v>
                </c:pt>
              </c:numCache>
            </c:numRef>
          </c:yVal>
          <c:smooth val="0"/>
          <c:extLst>
            <c:ext xmlns:c16="http://schemas.microsoft.com/office/drawing/2014/chart" uri="{C3380CC4-5D6E-409C-BE32-E72D297353CC}">
              <c16:uniqueId val="{00000000-52C0-294B-843B-C14D6A4A3CF5}"/>
            </c:ext>
          </c:extLst>
        </c:ser>
        <c:dLbls>
          <c:showLegendKey val="0"/>
          <c:showVal val="0"/>
          <c:showCatName val="0"/>
          <c:showSerName val="0"/>
          <c:showPercent val="0"/>
          <c:showBubbleSize val="0"/>
        </c:dLbls>
        <c:axId val="13759199"/>
        <c:axId val="13755455"/>
      </c:scatterChart>
      <c:valAx>
        <c:axId val="13759199"/>
        <c:scaling>
          <c:orientation val="minMax"/>
          <c:max val="100"/>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L"/>
          </a:p>
        </c:txPr>
        <c:crossAx val="13755455"/>
        <c:crosses val="autoZero"/>
        <c:crossBetween val="midCat"/>
      </c:valAx>
      <c:valAx>
        <c:axId val="13755455"/>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es-CL"/>
          </a:p>
        </c:txPr>
        <c:crossAx val="13759199"/>
        <c:crosses val="autoZero"/>
        <c:crossBetween val="midCat"/>
      </c:valAx>
      <c:spPr>
        <a:noFill/>
        <a:ln>
          <a:noFill/>
        </a:ln>
        <a:effectLst/>
      </c:spPr>
    </c:plotArea>
    <c:plotVisOnly val="1"/>
    <c:dispBlanksAs val="gap"/>
    <c:showDLblsOverMax val="0"/>
  </c:chart>
  <c:spPr>
    <a:solidFill>
      <a:schemeClr val="accent1">
        <a:lumMod val="40000"/>
        <a:lumOff val="60000"/>
      </a:schemeClr>
    </a:solidFill>
    <a:ln w="9525" cap="flat" cmpd="sng" algn="ctr">
      <a:solidFill>
        <a:schemeClr val="tx1">
          <a:lumMod val="15000"/>
          <a:lumOff val="85000"/>
        </a:schemeClr>
      </a:solidFill>
      <a:round/>
    </a:ln>
    <a:effectLst/>
  </c:spPr>
  <c:txPr>
    <a:bodyPr/>
    <a:lstStyle/>
    <a:p>
      <a:pPr>
        <a:defRPr/>
      </a:pPr>
      <a:endParaRPr lang="es-CL"/>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ES_tradnl" dirty="0"/>
              <a:t>Supervisión de Aula </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Académicas </c:v>
                </c:pt>
              </c:strCache>
            </c:strRef>
          </c:tx>
          <c:explosion val="25"/>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395-2B41-8EE2-ABCDF43BDAE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395-2B41-8EE2-ABCDF43BDAE8}"/>
              </c:ext>
            </c:extLst>
          </c:dPt>
          <c:cat>
            <c:strRef>
              <c:f>Hoja1!$A$2:$A$3</c:f>
              <c:strCache>
                <c:ptCount val="2"/>
                <c:pt idx="0">
                  <c:v>Ejecutas</c:v>
                </c:pt>
                <c:pt idx="1">
                  <c:v>Pendientes </c:v>
                </c:pt>
              </c:strCache>
            </c:strRef>
          </c:cat>
          <c:val>
            <c:numRef>
              <c:f>Hoja1!$B$2:$B$3</c:f>
              <c:numCache>
                <c:formatCode>General</c:formatCode>
                <c:ptCount val="2"/>
                <c:pt idx="0">
                  <c:v>20</c:v>
                </c:pt>
                <c:pt idx="1">
                  <c:v>0</c:v>
                </c:pt>
              </c:numCache>
            </c:numRef>
          </c:val>
          <c:extLst>
            <c:ext xmlns:c16="http://schemas.microsoft.com/office/drawing/2014/chart" uri="{C3380CC4-5D6E-409C-BE32-E72D297353CC}">
              <c16:uniqueId val="{00000000-2462-2649-B8C3-4790A788DD7A}"/>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s-ES_tradnl" dirty="0"/>
              <a:t>Supervisión de Aula  (Ingles)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Evaluaciones Docentes (Ingles)</c:v>
                </c:pt>
              </c:strCache>
            </c:strRef>
          </c:tx>
          <c:explosion val="21"/>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BE5-1140-86D0-89644DE0A8A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0BE5-1140-86D0-89644DE0A8A4}"/>
              </c:ext>
            </c:extLst>
          </c:dPt>
          <c:cat>
            <c:strRef>
              <c:f>Hoja1!$A$2:$A$3</c:f>
              <c:strCache>
                <c:ptCount val="2"/>
                <c:pt idx="0">
                  <c:v>Ejecutadas</c:v>
                </c:pt>
                <c:pt idx="1">
                  <c:v>Pendientes </c:v>
                </c:pt>
              </c:strCache>
            </c:strRef>
          </c:cat>
          <c:val>
            <c:numRef>
              <c:f>Hoja1!$B$2:$B$3</c:f>
              <c:numCache>
                <c:formatCode>General</c:formatCode>
                <c:ptCount val="2"/>
                <c:pt idx="0">
                  <c:v>18</c:v>
                </c:pt>
                <c:pt idx="1">
                  <c:v>2</c:v>
                </c:pt>
              </c:numCache>
            </c:numRef>
          </c:val>
          <c:extLst>
            <c:ext xmlns:c16="http://schemas.microsoft.com/office/drawing/2014/chart" uri="{C3380CC4-5D6E-409C-BE32-E72D297353CC}">
              <c16:uniqueId val="{00000000-1214-AC4A-AC15-15CC60941907}"/>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s-CL" sz="1200"/>
              <a:t>% DE HORAS</a:t>
            </a:r>
            <a:r>
              <a:rPr lang="es-CL" sz="1200" baseline="0"/>
              <a:t> REALIZADAS CLASES SISTEMÁTICAS</a:t>
            </a:r>
          </a:p>
          <a:p>
            <a:pPr>
              <a:defRPr/>
            </a:pPr>
            <a:r>
              <a:rPr lang="es-CL" sz="1200" baseline="0"/>
              <a:t>EDUCACIÓN FÍSICA</a:t>
            </a:r>
            <a:endParaRPr lang="es-CL" sz="12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barChart>
        <c:barDir val="col"/>
        <c:grouping val="clustered"/>
        <c:varyColors val="0"/>
        <c:ser>
          <c:idx val="0"/>
          <c:order val="0"/>
          <c:tx>
            <c:strRef>
              <c:f>Hoja1!$A$3</c:f>
              <c:strCache>
                <c:ptCount val="1"/>
                <c:pt idx="0">
                  <c:v>2021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Hoja1!$B$3:$D$3</c:f>
              <c:numCache>
                <c:formatCode>0%</c:formatCode>
                <c:ptCount val="3"/>
                <c:pt idx="0">
                  <c:v>0.72972972972972971</c:v>
                </c:pt>
                <c:pt idx="1">
                  <c:v>0.88167938931297707</c:v>
                </c:pt>
                <c:pt idx="2">
                  <c:v>0.88546255506607929</c:v>
                </c:pt>
              </c:numCache>
            </c:numRef>
          </c:val>
          <c:extLst>
            <c:ext xmlns:c16="http://schemas.microsoft.com/office/drawing/2014/chart" uri="{C3380CC4-5D6E-409C-BE32-E72D297353CC}">
              <c16:uniqueId val="{00000000-CC96-F148-9171-6E6A30C71E5E}"/>
            </c:ext>
          </c:extLst>
        </c:ser>
        <c:ser>
          <c:idx val="1"/>
          <c:order val="1"/>
          <c:tx>
            <c:strRef>
              <c:f>Hoja1!$A$4</c:f>
              <c:strCache>
                <c:ptCount val="1"/>
                <c:pt idx="0">
                  <c:v>2022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Hoja1!$B$4:$D$4</c:f>
              <c:numCache>
                <c:formatCode>0%</c:formatCode>
                <c:ptCount val="3"/>
                <c:pt idx="0">
                  <c:v>0.80327868852459017</c:v>
                </c:pt>
                <c:pt idx="1">
                  <c:v>0.86324786324786329</c:v>
                </c:pt>
                <c:pt idx="2">
                  <c:v>0.79166666666666663</c:v>
                </c:pt>
              </c:numCache>
            </c:numRef>
          </c:val>
          <c:extLst>
            <c:ext xmlns:c16="http://schemas.microsoft.com/office/drawing/2014/chart" uri="{C3380CC4-5D6E-409C-BE32-E72D297353CC}">
              <c16:uniqueId val="{00000001-CC96-F148-9171-6E6A30C71E5E}"/>
            </c:ext>
          </c:extLst>
        </c:ser>
        <c:ser>
          <c:idx val="2"/>
          <c:order val="2"/>
          <c:tx>
            <c:strRef>
              <c:f>Hoja1!$A$5</c:f>
              <c:strCache>
                <c:ptCount val="1"/>
                <c:pt idx="0">
                  <c:v>2023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Hoja1!$B$5:$D$5</c:f>
              <c:numCache>
                <c:formatCode>0%</c:formatCode>
                <c:ptCount val="3"/>
                <c:pt idx="0">
                  <c:v>0.77</c:v>
                </c:pt>
                <c:pt idx="1">
                  <c:v>0.77800000000000002</c:v>
                </c:pt>
                <c:pt idx="2">
                  <c:v>0.83</c:v>
                </c:pt>
              </c:numCache>
            </c:numRef>
          </c:val>
          <c:extLst>
            <c:ext xmlns:c16="http://schemas.microsoft.com/office/drawing/2014/chart" uri="{C3380CC4-5D6E-409C-BE32-E72D297353CC}">
              <c16:uniqueId val="{00000002-CC96-F148-9171-6E6A30C71E5E}"/>
            </c:ext>
          </c:extLst>
        </c:ser>
        <c:ser>
          <c:idx val="4"/>
          <c:order val="3"/>
          <c:tx>
            <c:strRef>
              <c:f>Hoja1!$A$6</c:f>
              <c:strCache>
                <c:ptCount val="1"/>
                <c:pt idx="0">
                  <c:v>2024</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Hoja1!$B$6:$D$6</c:f>
              <c:numCache>
                <c:formatCode>0%</c:formatCode>
                <c:ptCount val="3"/>
                <c:pt idx="0">
                  <c:v>0.63200000000000001</c:v>
                </c:pt>
                <c:pt idx="1">
                  <c:v>0.73699999999999999</c:v>
                </c:pt>
                <c:pt idx="2">
                  <c:v>0.96</c:v>
                </c:pt>
              </c:numCache>
            </c:numRef>
          </c:val>
          <c:extLst>
            <c:ext xmlns:c16="http://schemas.microsoft.com/office/drawing/2014/chart" uri="{C3380CC4-5D6E-409C-BE32-E72D297353CC}">
              <c16:uniqueId val="{00000003-CC96-F148-9171-6E6A30C71E5E}"/>
            </c:ext>
          </c:extLst>
        </c:ser>
        <c:ser>
          <c:idx val="3"/>
          <c:order val="4"/>
          <c:tx>
            <c:strRef>
              <c:f>Hoja1!$A$7</c:f>
              <c:strCache>
                <c:ptCount val="1"/>
                <c:pt idx="0">
                  <c:v>2025</c:v>
                </c:pt>
              </c:strCache>
            </c:strRef>
          </c:tx>
          <c:spPr>
            <a:solidFill>
              <a:schemeClr val="accent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lumMod val="75000"/>
                        <a:lumOff val="25000"/>
                      </a:schemeClr>
                    </a:solidFill>
                    <a:latin typeface="+mn-lt"/>
                    <a:ea typeface="+mn-ea"/>
                    <a:cs typeface="+mn-cs"/>
                  </a:defRPr>
                </a:pPr>
                <a:endParaRPr lang="es-CL"/>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Hoja1!$B$2:$D$2</c:f>
              <c:strCache>
                <c:ptCount val="3"/>
                <c:pt idx="0">
                  <c:v>FEBRERO</c:v>
                </c:pt>
                <c:pt idx="1">
                  <c:v>MARZO</c:v>
                </c:pt>
                <c:pt idx="2">
                  <c:v>ABRIL</c:v>
                </c:pt>
              </c:strCache>
            </c:strRef>
          </c:cat>
          <c:val>
            <c:numRef>
              <c:f>Hoja1!$B$7:$D$7</c:f>
              <c:numCache>
                <c:formatCode>0%</c:formatCode>
                <c:ptCount val="3"/>
                <c:pt idx="0">
                  <c:v>0.90100000000000002</c:v>
                </c:pt>
                <c:pt idx="1">
                  <c:v>0.68799999999999994</c:v>
                </c:pt>
                <c:pt idx="2">
                  <c:v>0.63900000000000001</c:v>
                </c:pt>
              </c:numCache>
            </c:numRef>
          </c:val>
          <c:extLst>
            <c:ext xmlns:c16="http://schemas.microsoft.com/office/drawing/2014/chart" uri="{C3380CC4-5D6E-409C-BE32-E72D297353CC}">
              <c16:uniqueId val="{00000004-CC96-F148-9171-6E6A30C71E5E}"/>
            </c:ext>
          </c:extLst>
        </c:ser>
        <c:dLbls>
          <c:dLblPos val="outEnd"/>
          <c:showLegendKey val="0"/>
          <c:showVal val="1"/>
          <c:showCatName val="0"/>
          <c:showSerName val="0"/>
          <c:showPercent val="0"/>
          <c:showBubbleSize val="0"/>
        </c:dLbls>
        <c:gapWidth val="219"/>
        <c:overlap val="-27"/>
        <c:axId val="562618432"/>
        <c:axId val="562618760"/>
      </c:barChart>
      <c:catAx>
        <c:axId val="56261843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s-CL"/>
          </a:p>
        </c:txPr>
        <c:crossAx val="562618760"/>
        <c:crosses val="autoZero"/>
        <c:auto val="1"/>
        <c:lblAlgn val="ctr"/>
        <c:lblOffset val="100"/>
        <c:noMultiLvlLbl val="0"/>
      </c:catAx>
      <c:valAx>
        <c:axId val="562618760"/>
        <c:scaling>
          <c:orientation val="minMax"/>
        </c:scaling>
        <c:delete val="1"/>
        <c:axPos val="l"/>
        <c:majorGridlines>
          <c:spPr>
            <a:ln w="9525" cap="flat" cmpd="sng" algn="ctr">
              <a:solidFill>
                <a:schemeClr val="tx1">
                  <a:lumMod val="15000"/>
                  <a:lumOff val="85000"/>
                </a:schemeClr>
              </a:solidFill>
              <a:round/>
            </a:ln>
            <a:effectLst/>
          </c:spPr>
        </c:majorGridlines>
        <c:numFmt formatCode="0%" sourceLinked="1"/>
        <c:majorTickMark val="out"/>
        <c:minorTickMark val="none"/>
        <c:tickLblPos val="nextTo"/>
        <c:crossAx val="56261843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s-CL"/>
        </a:p>
      </c:txPr>
    </c:legend>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s-CL"/>
        </a:p>
      </c:txPr>
    </c:title>
    <c:autoTitleDeleted val="0"/>
    <c:plotArea>
      <c:layout/>
      <c:pieChart>
        <c:varyColors val="1"/>
        <c:ser>
          <c:idx val="0"/>
          <c:order val="0"/>
          <c:tx>
            <c:strRef>
              <c:f>Hoja1!$B$1</c:f>
              <c:strCache>
                <c:ptCount val="1"/>
                <c:pt idx="0">
                  <c:v>Evalauciones Docentes </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1A85-5C4B-9A16-46F9BAC0EB1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1A85-5C4B-9A16-46F9BAC0EB17}"/>
              </c:ext>
            </c:extLst>
          </c:dPt>
          <c:cat>
            <c:strRef>
              <c:f>Hoja1!$A$2:$A$3</c:f>
              <c:strCache>
                <c:ptCount val="2"/>
                <c:pt idx="0">
                  <c:v>Evalaciones Ejecutadas</c:v>
                </c:pt>
                <c:pt idx="1">
                  <c:v>Pendientes </c:v>
                </c:pt>
              </c:strCache>
            </c:strRef>
          </c:cat>
          <c:val>
            <c:numRef>
              <c:f>Hoja1!$B$2:$B$3</c:f>
              <c:numCache>
                <c:formatCode>General</c:formatCode>
                <c:ptCount val="2"/>
                <c:pt idx="0">
                  <c:v>9</c:v>
                </c:pt>
                <c:pt idx="1">
                  <c:v>7</c:v>
                </c:pt>
              </c:numCache>
            </c:numRef>
          </c:val>
          <c:extLst>
            <c:ext xmlns:c16="http://schemas.microsoft.com/office/drawing/2014/chart" uri="{C3380CC4-5D6E-409C-BE32-E72D297353CC}">
              <c16:uniqueId val="{00000000-6316-A44A-8C7D-281373850A1C}"/>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s-CL"/>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MX"/>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err="1"/>
              <a:t>Retiros</a:t>
            </a:r>
            <a:r>
              <a:rPr lang="en-US" baseline="0" dirty="0"/>
              <a:t> 2025</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Hoja1!$B$1</c:f>
              <c:strCache>
                <c:ptCount val="1"/>
                <c:pt idx="0">
                  <c:v>Serie 1</c:v>
                </c:pt>
              </c:strCache>
            </c:strRef>
          </c:tx>
          <c:spPr>
            <a:solidFill>
              <a:schemeClr val="accent1"/>
            </a:solidFill>
            <a:ln>
              <a:noFill/>
            </a:ln>
            <a:effectLst/>
          </c:spPr>
          <c:invertIfNegative val="0"/>
          <c:cat>
            <c:strRef>
              <c:f>Hoja1!$A$2:$A$4</c:f>
              <c:strCache>
                <c:ptCount val="3"/>
                <c:pt idx="0">
                  <c:v>INADAPTACIÓN AL RÉGIMEN</c:v>
                </c:pt>
                <c:pt idx="1">
                  <c:v>PÉRDIDA DE VOCACIÓN</c:v>
                </c:pt>
                <c:pt idx="2">
                  <c:v>RETIRO NO VOLUNTARIO - RESOLUCIÓN COSAN</c:v>
                </c:pt>
              </c:strCache>
            </c:strRef>
          </c:cat>
          <c:val>
            <c:numRef>
              <c:f>Hoja1!$B$2:$B$4</c:f>
              <c:numCache>
                <c:formatCode>General</c:formatCode>
                <c:ptCount val="3"/>
                <c:pt idx="0">
                  <c:v>8</c:v>
                </c:pt>
                <c:pt idx="1">
                  <c:v>10</c:v>
                </c:pt>
                <c:pt idx="2">
                  <c:v>2</c:v>
                </c:pt>
              </c:numCache>
            </c:numRef>
          </c:val>
          <c:extLst>
            <c:ext xmlns:c16="http://schemas.microsoft.com/office/drawing/2014/chart" uri="{C3380CC4-5D6E-409C-BE32-E72D297353CC}">
              <c16:uniqueId val="{00000000-17EB-43C9-B2E3-B17E0E2E34F4}"/>
            </c:ext>
          </c:extLst>
        </c:ser>
        <c:dLbls>
          <c:showLegendKey val="0"/>
          <c:showVal val="0"/>
          <c:showCatName val="0"/>
          <c:showSerName val="0"/>
          <c:showPercent val="0"/>
          <c:showBubbleSize val="0"/>
        </c:dLbls>
        <c:gapWidth val="219"/>
        <c:overlap val="-27"/>
        <c:axId val="1179828911"/>
        <c:axId val="1179843055"/>
      </c:barChart>
      <c:catAx>
        <c:axId val="11798289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79843055"/>
        <c:crosses val="autoZero"/>
        <c:auto val="1"/>
        <c:lblAlgn val="ctr"/>
        <c:lblOffset val="100"/>
        <c:noMultiLvlLbl val="0"/>
      </c:catAx>
      <c:valAx>
        <c:axId val="11798430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s-CL"/>
          </a:p>
        </c:txPr>
        <c:crossAx val="1179828911"/>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s-CL"/>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CD4ED6-9979-443B-85C7-DF2485E1C0CD}" type="doc">
      <dgm:prSet loTypeId="urn:microsoft.com/office/officeart/2018/2/layout/IconLabelList" loCatId="icon" qsTypeId="urn:microsoft.com/office/officeart/2005/8/quickstyle/simple1" qsCatId="simple" csTypeId="urn:microsoft.com/office/officeart/2005/8/colors/accent1_2" csCatId="accent1" phldr="1"/>
      <dgm:spPr/>
    </dgm:pt>
    <dgm:pt modelId="{1DE6787B-A571-46DB-9312-3360AC664ECC}">
      <dgm:prSet phldrT="[Texto]"/>
      <dgm:spPr/>
      <dgm:t>
        <a:bodyPr/>
        <a:lstStyle/>
        <a:p>
          <a:pPr>
            <a:lnSpc>
              <a:spcPct val="100000"/>
            </a:lnSpc>
          </a:pPr>
          <a:r>
            <a:rPr lang="es-ES" dirty="0"/>
            <a:t>Columbia </a:t>
          </a:r>
          <a:r>
            <a:rPr lang="es-ES" dirty="0" err="1"/>
            <a:t>University</a:t>
          </a:r>
          <a:endParaRPr lang="es-ES" dirty="0"/>
        </a:p>
        <a:p>
          <a:pPr>
            <a:lnSpc>
              <a:spcPct val="100000"/>
            </a:lnSpc>
          </a:pPr>
          <a:r>
            <a:rPr lang="es-ES" dirty="0"/>
            <a:t>1919</a:t>
          </a:r>
        </a:p>
      </dgm:t>
    </dgm:pt>
    <dgm:pt modelId="{19B91D4D-6429-461A-9F25-CC5517B5D8ED}" type="parTrans" cxnId="{EF225355-F59F-4AF5-96FF-2D08BA49CB52}">
      <dgm:prSet/>
      <dgm:spPr/>
      <dgm:t>
        <a:bodyPr/>
        <a:lstStyle/>
        <a:p>
          <a:endParaRPr lang="es-ES"/>
        </a:p>
      </dgm:t>
    </dgm:pt>
    <dgm:pt modelId="{9B77D873-D1D9-42F4-A2B4-B9D9A71DC439}" type="sibTrans" cxnId="{EF225355-F59F-4AF5-96FF-2D08BA49CB52}">
      <dgm:prSet/>
      <dgm:spPr/>
      <dgm:t>
        <a:bodyPr/>
        <a:lstStyle/>
        <a:p>
          <a:endParaRPr lang="es-ES"/>
        </a:p>
      </dgm:t>
    </dgm:pt>
    <dgm:pt modelId="{9E5886D2-29DB-4385-B39C-B1E7DFA037DB}">
      <dgm:prSet phldrT="[Texto]"/>
      <dgm:spPr/>
      <dgm:t>
        <a:bodyPr/>
        <a:lstStyle/>
        <a:p>
          <a:pPr>
            <a:lnSpc>
              <a:spcPct val="100000"/>
            </a:lnSpc>
          </a:pPr>
          <a:r>
            <a:rPr lang="es-ES"/>
            <a:t>Core UAI </a:t>
          </a:r>
        </a:p>
        <a:p>
          <a:pPr>
            <a:lnSpc>
              <a:spcPct val="100000"/>
            </a:lnSpc>
          </a:pPr>
          <a:r>
            <a:rPr lang="es-ES"/>
            <a:t>Artes liberales</a:t>
          </a:r>
        </a:p>
        <a:p>
          <a:pPr>
            <a:lnSpc>
              <a:spcPct val="100000"/>
            </a:lnSpc>
          </a:pPr>
          <a:r>
            <a:rPr lang="es-ES"/>
            <a:t>2016</a:t>
          </a:r>
        </a:p>
      </dgm:t>
    </dgm:pt>
    <dgm:pt modelId="{E0021933-4CCF-410B-A97F-4BC6B037CFC9}" type="parTrans" cxnId="{F7F5D7E5-9B7F-4E0C-ABEB-494DD1D9911C}">
      <dgm:prSet/>
      <dgm:spPr/>
      <dgm:t>
        <a:bodyPr/>
        <a:lstStyle/>
        <a:p>
          <a:endParaRPr lang="es-ES"/>
        </a:p>
      </dgm:t>
    </dgm:pt>
    <dgm:pt modelId="{9D48756F-8F9D-4180-AC59-11B2CCD96C8D}" type="sibTrans" cxnId="{F7F5D7E5-9B7F-4E0C-ABEB-494DD1D9911C}">
      <dgm:prSet/>
      <dgm:spPr/>
      <dgm:t>
        <a:bodyPr/>
        <a:lstStyle/>
        <a:p>
          <a:endParaRPr lang="es-ES"/>
        </a:p>
      </dgm:t>
    </dgm:pt>
    <dgm:pt modelId="{5F745C31-A3C9-48F3-A24D-03F0CBE9A11A}">
      <dgm:prSet phldrT="[Texto]"/>
      <dgm:spPr/>
      <dgm:t>
        <a:bodyPr/>
        <a:lstStyle/>
        <a:p>
          <a:pPr>
            <a:lnSpc>
              <a:spcPct val="100000"/>
            </a:lnSpc>
          </a:pPr>
          <a:r>
            <a:rPr lang="es-ES"/>
            <a:t>Adaptación a Esnaval</a:t>
          </a:r>
        </a:p>
        <a:p>
          <a:pPr>
            <a:lnSpc>
              <a:spcPct val="100000"/>
            </a:lnSpc>
          </a:pPr>
          <a:r>
            <a:rPr lang="es-ES"/>
            <a:t>2024-2027</a:t>
          </a:r>
        </a:p>
      </dgm:t>
    </dgm:pt>
    <dgm:pt modelId="{66716469-B957-435B-9787-B895654C97CC}" type="parTrans" cxnId="{87A27283-AAD2-442B-92E4-6650E3AFF699}">
      <dgm:prSet/>
      <dgm:spPr/>
      <dgm:t>
        <a:bodyPr/>
        <a:lstStyle/>
        <a:p>
          <a:endParaRPr lang="es-ES"/>
        </a:p>
      </dgm:t>
    </dgm:pt>
    <dgm:pt modelId="{376B75CE-299B-4314-9925-85FDD1D25D31}" type="sibTrans" cxnId="{87A27283-AAD2-442B-92E4-6650E3AFF699}">
      <dgm:prSet/>
      <dgm:spPr/>
      <dgm:t>
        <a:bodyPr/>
        <a:lstStyle/>
        <a:p>
          <a:endParaRPr lang="es-ES"/>
        </a:p>
      </dgm:t>
    </dgm:pt>
    <dgm:pt modelId="{BD70D363-22A6-4FF8-8523-0CBA83548201}" type="pres">
      <dgm:prSet presAssocID="{ADCD4ED6-9979-443B-85C7-DF2485E1C0CD}" presName="root" presStyleCnt="0">
        <dgm:presLayoutVars>
          <dgm:dir/>
          <dgm:resizeHandles val="exact"/>
        </dgm:presLayoutVars>
      </dgm:prSet>
      <dgm:spPr/>
    </dgm:pt>
    <dgm:pt modelId="{676A3964-FA2A-44D0-90AA-3D4819FB929D}" type="pres">
      <dgm:prSet presAssocID="{1DE6787B-A571-46DB-9312-3360AC664ECC}" presName="compNode" presStyleCnt="0"/>
      <dgm:spPr/>
    </dgm:pt>
    <dgm:pt modelId="{C6AA99CA-54C4-4358-B56E-318FA84244C0}" type="pres">
      <dgm:prSet presAssocID="{1DE6787B-A571-46DB-9312-3360AC664ECC}" presName="iconRect" presStyleLbl="node1" presStyleIdx="0" presStyleCnt="3" custLinFactNeighborX="-5457" custLinFactNeighborY="2729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rcador"/>
        </a:ext>
      </dgm:extLst>
    </dgm:pt>
    <dgm:pt modelId="{E55FE1B6-8B00-4689-AEB9-EC21D7570D9C}" type="pres">
      <dgm:prSet presAssocID="{1DE6787B-A571-46DB-9312-3360AC664ECC}" presName="spaceRect" presStyleCnt="0"/>
      <dgm:spPr/>
    </dgm:pt>
    <dgm:pt modelId="{CF8380E1-AD12-4DD6-92F8-82347D68DBA8}" type="pres">
      <dgm:prSet presAssocID="{1DE6787B-A571-46DB-9312-3360AC664ECC}" presName="textRect" presStyleLbl="revTx" presStyleIdx="0" presStyleCnt="3">
        <dgm:presLayoutVars>
          <dgm:chMax val="1"/>
          <dgm:chPref val="1"/>
        </dgm:presLayoutVars>
      </dgm:prSet>
      <dgm:spPr/>
    </dgm:pt>
    <dgm:pt modelId="{22FE78B2-6928-4D71-A4B6-CA057DDB90BD}" type="pres">
      <dgm:prSet presAssocID="{9B77D873-D1D9-42F4-A2B4-B9D9A71DC439}" presName="sibTrans" presStyleCnt="0"/>
      <dgm:spPr/>
    </dgm:pt>
    <dgm:pt modelId="{941FC24C-E2C0-401F-9D81-71148EA066BB}" type="pres">
      <dgm:prSet presAssocID="{9E5886D2-29DB-4385-B39C-B1E7DFA037DB}" presName="compNode" presStyleCnt="0"/>
      <dgm:spPr/>
    </dgm:pt>
    <dgm:pt modelId="{FE8386D8-6931-4CBA-B95B-28F477542383}" type="pres">
      <dgm:prSet presAssocID="{9E5886D2-29DB-4385-B39C-B1E7DFA037DB}"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ooks con relleno sólido"/>
        </a:ext>
      </dgm:extLst>
    </dgm:pt>
    <dgm:pt modelId="{B2040226-F7DA-40F5-BF12-AD091AE8AC3B}" type="pres">
      <dgm:prSet presAssocID="{9E5886D2-29DB-4385-B39C-B1E7DFA037DB}" presName="spaceRect" presStyleCnt="0"/>
      <dgm:spPr/>
    </dgm:pt>
    <dgm:pt modelId="{84244380-FD5C-49FE-8AA2-23CF547E2C31}" type="pres">
      <dgm:prSet presAssocID="{9E5886D2-29DB-4385-B39C-B1E7DFA037DB}" presName="textRect" presStyleLbl="revTx" presStyleIdx="1" presStyleCnt="3">
        <dgm:presLayoutVars>
          <dgm:chMax val="1"/>
          <dgm:chPref val="1"/>
        </dgm:presLayoutVars>
      </dgm:prSet>
      <dgm:spPr/>
    </dgm:pt>
    <dgm:pt modelId="{70D6B842-7724-42FD-81DE-B6E252F2F619}" type="pres">
      <dgm:prSet presAssocID="{9D48756F-8F9D-4180-AC59-11B2CCD96C8D}" presName="sibTrans" presStyleCnt="0"/>
      <dgm:spPr/>
    </dgm:pt>
    <dgm:pt modelId="{476CC136-5D3F-4D25-83BB-9E34A303ECA2}" type="pres">
      <dgm:prSet presAssocID="{5F745C31-A3C9-48F3-A24D-03F0CBE9A11A}" presName="compNode" presStyleCnt="0"/>
      <dgm:spPr/>
    </dgm:pt>
    <dgm:pt modelId="{B45C58A4-2FD9-4F84-BDCE-E879FE44FDEC}" type="pres">
      <dgm:prSet presAssocID="{5F745C31-A3C9-48F3-A24D-03F0CBE9A11A}"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Anchor con relleno sólido"/>
        </a:ext>
      </dgm:extLst>
    </dgm:pt>
    <dgm:pt modelId="{795E5F5A-7CAB-407E-B931-A02DC3294E83}" type="pres">
      <dgm:prSet presAssocID="{5F745C31-A3C9-48F3-A24D-03F0CBE9A11A}" presName="spaceRect" presStyleCnt="0"/>
      <dgm:spPr/>
    </dgm:pt>
    <dgm:pt modelId="{6C231356-FD02-4750-9752-A7DF411D7B8F}" type="pres">
      <dgm:prSet presAssocID="{5F745C31-A3C9-48F3-A24D-03F0CBE9A11A}" presName="textRect" presStyleLbl="revTx" presStyleIdx="2" presStyleCnt="3">
        <dgm:presLayoutVars>
          <dgm:chMax val="1"/>
          <dgm:chPref val="1"/>
        </dgm:presLayoutVars>
      </dgm:prSet>
      <dgm:spPr/>
    </dgm:pt>
  </dgm:ptLst>
  <dgm:cxnLst>
    <dgm:cxn modelId="{3C818921-5919-524E-93E0-EDA6EE18E371}" type="presOf" srcId="{ADCD4ED6-9979-443B-85C7-DF2485E1C0CD}" destId="{BD70D363-22A6-4FF8-8523-0CBA83548201}" srcOrd="0" destOrd="0" presId="urn:microsoft.com/office/officeart/2018/2/layout/IconLabelList"/>
    <dgm:cxn modelId="{8DEB314E-4211-BD4F-9A2E-EACB2A8732CF}" type="presOf" srcId="{5F745C31-A3C9-48F3-A24D-03F0CBE9A11A}" destId="{6C231356-FD02-4750-9752-A7DF411D7B8F}" srcOrd="0" destOrd="0" presId="urn:microsoft.com/office/officeart/2018/2/layout/IconLabelList"/>
    <dgm:cxn modelId="{6FD9C94E-F097-1242-AED2-FA29C0037237}" type="presOf" srcId="{1DE6787B-A571-46DB-9312-3360AC664ECC}" destId="{CF8380E1-AD12-4DD6-92F8-82347D68DBA8}" srcOrd="0" destOrd="0" presId="urn:microsoft.com/office/officeart/2018/2/layout/IconLabelList"/>
    <dgm:cxn modelId="{EF225355-F59F-4AF5-96FF-2D08BA49CB52}" srcId="{ADCD4ED6-9979-443B-85C7-DF2485E1C0CD}" destId="{1DE6787B-A571-46DB-9312-3360AC664ECC}" srcOrd="0" destOrd="0" parTransId="{19B91D4D-6429-461A-9F25-CC5517B5D8ED}" sibTransId="{9B77D873-D1D9-42F4-A2B4-B9D9A71DC439}"/>
    <dgm:cxn modelId="{87A27283-AAD2-442B-92E4-6650E3AFF699}" srcId="{ADCD4ED6-9979-443B-85C7-DF2485E1C0CD}" destId="{5F745C31-A3C9-48F3-A24D-03F0CBE9A11A}" srcOrd="2" destOrd="0" parTransId="{66716469-B957-435B-9787-B895654C97CC}" sibTransId="{376B75CE-299B-4314-9925-85FDD1D25D31}"/>
    <dgm:cxn modelId="{CFD99D97-3789-F648-A528-BD759E633849}" type="presOf" srcId="{9E5886D2-29DB-4385-B39C-B1E7DFA037DB}" destId="{84244380-FD5C-49FE-8AA2-23CF547E2C31}" srcOrd="0" destOrd="0" presId="urn:microsoft.com/office/officeart/2018/2/layout/IconLabelList"/>
    <dgm:cxn modelId="{F7F5D7E5-9B7F-4E0C-ABEB-494DD1D9911C}" srcId="{ADCD4ED6-9979-443B-85C7-DF2485E1C0CD}" destId="{9E5886D2-29DB-4385-B39C-B1E7DFA037DB}" srcOrd="1" destOrd="0" parTransId="{E0021933-4CCF-410B-A97F-4BC6B037CFC9}" sibTransId="{9D48756F-8F9D-4180-AC59-11B2CCD96C8D}"/>
    <dgm:cxn modelId="{5C8A9FFD-EC59-4846-A80F-8D89384F37F9}" type="presParOf" srcId="{BD70D363-22A6-4FF8-8523-0CBA83548201}" destId="{676A3964-FA2A-44D0-90AA-3D4819FB929D}" srcOrd="0" destOrd="0" presId="urn:microsoft.com/office/officeart/2018/2/layout/IconLabelList"/>
    <dgm:cxn modelId="{C68101BA-B6E1-0946-99CF-BFBCD5848EE4}" type="presParOf" srcId="{676A3964-FA2A-44D0-90AA-3D4819FB929D}" destId="{C6AA99CA-54C4-4358-B56E-318FA84244C0}" srcOrd="0" destOrd="0" presId="urn:microsoft.com/office/officeart/2018/2/layout/IconLabelList"/>
    <dgm:cxn modelId="{83FBB972-5EA0-034F-BF10-25757F511073}" type="presParOf" srcId="{676A3964-FA2A-44D0-90AA-3D4819FB929D}" destId="{E55FE1B6-8B00-4689-AEB9-EC21D7570D9C}" srcOrd="1" destOrd="0" presId="urn:microsoft.com/office/officeart/2018/2/layout/IconLabelList"/>
    <dgm:cxn modelId="{4E6A3E8F-207D-6147-9ACE-0B221EF19A2C}" type="presParOf" srcId="{676A3964-FA2A-44D0-90AA-3D4819FB929D}" destId="{CF8380E1-AD12-4DD6-92F8-82347D68DBA8}" srcOrd="2" destOrd="0" presId="urn:microsoft.com/office/officeart/2018/2/layout/IconLabelList"/>
    <dgm:cxn modelId="{DFB37ED1-DFF3-864F-96CD-456275E7B09F}" type="presParOf" srcId="{BD70D363-22A6-4FF8-8523-0CBA83548201}" destId="{22FE78B2-6928-4D71-A4B6-CA057DDB90BD}" srcOrd="1" destOrd="0" presId="urn:microsoft.com/office/officeart/2018/2/layout/IconLabelList"/>
    <dgm:cxn modelId="{8689F610-2DEC-4B44-8BDC-4111F27C247A}" type="presParOf" srcId="{BD70D363-22A6-4FF8-8523-0CBA83548201}" destId="{941FC24C-E2C0-401F-9D81-71148EA066BB}" srcOrd="2" destOrd="0" presId="urn:microsoft.com/office/officeart/2018/2/layout/IconLabelList"/>
    <dgm:cxn modelId="{295B29EA-7172-8445-ABBB-58039EF55E0A}" type="presParOf" srcId="{941FC24C-E2C0-401F-9D81-71148EA066BB}" destId="{FE8386D8-6931-4CBA-B95B-28F477542383}" srcOrd="0" destOrd="0" presId="urn:microsoft.com/office/officeart/2018/2/layout/IconLabelList"/>
    <dgm:cxn modelId="{00F50684-169F-5543-979A-E1A2157F22B0}" type="presParOf" srcId="{941FC24C-E2C0-401F-9D81-71148EA066BB}" destId="{B2040226-F7DA-40F5-BF12-AD091AE8AC3B}" srcOrd="1" destOrd="0" presId="urn:microsoft.com/office/officeart/2018/2/layout/IconLabelList"/>
    <dgm:cxn modelId="{876EF77F-C2B4-B943-8045-705864928B6D}" type="presParOf" srcId="{941FC24C-E2C0-401F-9D81-71148EA066BB}" destId="{84244380-FD5C-49FE-8AA2-23CF547E2C31}" srcOrd="2" destOrd="0" presId="urn:microsoft.com/office/officeart/2018/2/layout/IconLabelList"/>
    <dgm:cxn modelId="{BE5E1D4F-1DBF-3143-97D8-E084E71D908D}" type="presParOf" srcId="{BD70D363-22A6-4FF8-8523-0CBA83548201}" destId="{70D6B842-7724-42FD-81DE-B6E252F2F619}" srcOrd="3" destOrd="0" presId="urn:microsoft.com/office/officeart/2018/2/layout/IconLabelList"/>
    <dgm:cxn modelId="{BE178416-6591-9943-BC9B-94D909F6DEC5}" type="presParOf" srcId="{BD70D363-22A6-4FF8-8523-0CBA83548201}" destId="{476CC136-5D3F-4D25-83BB-9E34A303ECA2}" srcOrd="4" destOrd="0" presId="urn:microsoft.com/office/officeart/2018/2/layout/IconLabelList"/>
    <dgm:cxn modelId="{012D9A04-1075-024A-8149-716C92360C29}" type="presParOf" srcId="{476CC136-5D3F-4D25-83BB-9E34A303ECA2}" destId="{B45C58A4-2FD9-4F84-BDCE-E879FE44FDEC}" srcOrd="0" destOrd="0" presId="urn:microsoft.com/office/officeart/2018/2/layout/IconLabelList"/>
    <dgm:cxn modelId="{85EE3D12-2D81-E843-959A-A1C129588A49}" type="presParOf" srcId="{476CC136-5D3F-4D25-83BB-9E34A303ECA2}" destId="{795E5F5A-7CAB-407E-B931-A02DC3294E83}" srcOrd="1" destOrd="0" presId="urn:microsoft.com/office/officeart/2018/2/layout/IconLabelList"/>
    <dgm:cxn modelId="{C51904CB-3893-1047-8336-40AAE467E49E}" type="presParOf" srcId="{476CC136-5D3F-4D25-83BB-9E34A303ECA2}" destId="{6C231356-FD02-4750-9752-A7DF411D7B8F}" srcOrd="2" destOrd="0" presId="urn:microsoft.com/office/officeart/2018/2/layout/IconLabel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52086C-3C03-48B3-986F-D3FE0287B0DC}" type="doc">
      <dgm:prSet loTypeId="urn:microsoft.com/office/officeart/2016/7/layout/BasicTimeline" loCatId="process" qsTypeId="urn:microsoft.com/office/officeart/2005/8/quickstyle/simple4" qsCatId="simple" csTypeId="urn:microsoft.com/office/officeart/2005/8/colors/colorful1" csCatId="colorful" phldr="1"/>
      <dgm:spPr/>
      <dgm:t>
        <a:bodyPr/>
        <a:lstStyle/>
        <a:p>
          <a:endParaRPr lang="en-US"/>
        </a:p>
      </dgm:t>
    </dgm:pt>
    <dgm:pt modelId="{4E2D19E7-7557-4956-B4D4-8A7DD770AEF8}">
      <dgm:prSet custT="1"/>
      <dgm:spPr/>
      <dgm:t>
        <a:bodyPr/>
        <a:lstStyle/>
        <a:p>
          <a:pPr>
            <a:defRPr b="1"/>
          </a:pPr>
          <a:r>
            <a:rPr lang="en-US" sz="1600"/>
            <a:t>2024</a:t>
          </a:r>
        </a:p>
      </dgm:t>
    </dgm:pt>
    <dgm:pt modelId="{30A1AD88-604D-4934-896D-1E782292ABAB}" type="parTrans" cxnId="{4BA19DDC-218A-42DD-B7C9-7C9C9C32BE83}">
      <dgm:prSet/>
      <dgm:spPr/>
      <dgm:t>
        <a:bodyPr/>
        <a:lstStyle/>
        <a:p>
          <a:endParaRPr lang="en-US" sz="1600"/>
        </a:p>
      </dgm:t>
    </dgm:pt>
    <dgm:pt modelId="{649F8E4D-F43F-48B2-A88C-D43119392CC1}" type="sibTrans" cxnId="{4BA19DDC-218A-42DD-B7C9-7C9C9C32BE83}">
      <dgm:prSet/>
      <dgm:spPr/>
      <dgm:t>
        <a:bodyPr/>
        <a:lstStyle/>
        <a:p>
          <a:endParaRPr lang="en-US" sz="1600"/>
        </a:p>
      </dgm:t>
    </dgm:pt>
    <dgm:pt modelId="{6DE16285-D774-4AEA-B205-FFE65256A16D}">
      <dgm:prSet custT="1"/>
      <dgm:spPr/>
      <dgm:t>
        <a:bodyPr/>
        <a:lstStyle/>
        <a:p>
          <a:r>
            <a:rPr lang="en-US" sz="1600"/>
            <a:t>Filosofía, Ética y Moral</a:t>
          </a:r>
        </a:p>
      </dgm:t>
    </dgm:pt>
    <dgm:pt modelId="{17FC9DF6-3EB2-466A-AABE-598FA4D4BE01}" type="parTrans" cxnId="{EA378382-9DDA-4EAB-9EC6-2906028425F4}">
      <dgm:prSet/>
      <dgm:spPr/>
      <dgm:t>
        <a:bodyPr/>
        <a:lstStyle/>
        <a:p>
          <a:endParaRPr lang="en-US" sz="1600"/>
        </a:p>
      </dgm:t>
    </dgm:pt>
    <dgm:pt modelId="{0E9BAB32-B095-4DC6-B17F-773AE7C381EF}" type="sibTrans" cxnId="{EA378382-9DDA-4EAB-9EC6-2906028425F4}">
      <dgm:prSet/>
      <dgm:spPr/>
      <dgm:t>
        <a:bodyPr/>
        <a:lstStyle/>
        <a:p>
          <a:endParaRPr lang="en-US" sz="1600"/>
        </a:p>
      </dgm:t>
    </dgm:pt>
    <dgm:pt modelId="{10318BBF-FEBB-4988-88B3-B812398869DB}">
      <dgm:prSet custT="1"/>
      <dgm:spPr/>
      <dgm:t>
        <a:bodyPr/>
        <a:lstStyle/>
        <a:p>
          <a:pPr>
            <a:defRPr b="1"/>
          </a:pPr>
          <a:r>
            <a:rPr lang="en-US" sz="1600"/>
            <a:t>2024–2025</a:t>
          </a:r>
        </a:p>
      </dgm:t>
    </dgm:pt>
    <dgm:pt modelId="{469DE55C-CB4F-47C9-9F32-8D71F6D13A69}" type="parTrans" cxnId="{0EDA8075-DF72-4D84-85B4-E7202A403D09}">
      <dgm:prSet/>
      <dgm:spPr/>
      <dgm:t>
        <a:bodyPr/>
        <a:lstStyle/>
        <a:p>
          <a:endParaRPr lang="en-US" sz="1600"/>
        </a:p>
      </dgm:t>
    </dgm:pt>
    <dgm:pt modelId="{6A3CB307-C9A5-4CDC-AE2E-3E6FB3AC94DD}" type="sibTrans" cxnId="{0EDA8075-DF72-4D84-85B4-E7202A403D09}">
      <dgm:prSet/>
      <dgm:spPr/>
      <dgm:t>
        <a:bodyPr/>
        <a:lstStyle/>
        <a:p>
          <a:endParaRPr lang="en-US" sz="1600"/>
        </a:p>
      </dgm:t>
    </dgm:pt>
    <dgm:pt modelId="{2A138785-8758-49B5-AAAA-20E810B4E90E}">
      <dgm:prSet custT="1"/>
      <dgm:spPr/>
      <dgm:t>
        <a:bodyPr/>
        <a:lstStyle/>
        <a:p>
          <a:r>
            <a:rPr lang="en-US" sz="1600"/>
            <a:t>Escritura, Oralidad y Argumentación</a:t>
          </a:r>
        </a:p>
      </dgm:t>
    </dgm:pt>
    <dgm:pt modelId="{22BBE130-98DB-48B4-91C8-059CF8B17F30}" type="parTrans" cxnId="{6720F730-A63E-4AD2-A0C2-184F85D7988B}">
      <dgm:prSet/>
      <dgm:spPr/>
      <dgm:t>
        <a:bodyPr/>
        <a:lstStyle/>
        <a:p>
          <a:endParaRPr lang="en-US" sz="1600"/>
        </a:p>
      </dgm:t>
    </dgm:pt>
    <dgm:pt modelId="{08D64553-7A89-4F3A-A279-9E0978D66A5D}" type="sibTrans" cxnId="{6720F730-A63E-4AD2-A0C2-184F85D7988B}">
      <dgm:prSet/>
      <dgm:spPr/>
      <dgm:t>
        <a:bodyPr/>
        <a:lstStyle/>
        <a:p>
          <a:endParaRPr lang="en-US" sz="1600"/>
        </a:p>
      </dgm:t>
    </dgm:pt>
    <dgm:pt modelId="{8569AF4A-5A45-4BD4-9F62-0F6D4C2D1FF8}">
      <dgm:prSet custT="1"/>
      <dgm:spPr/>
      <dgm:t>
        <a:bodyPr/>
        <a:lstStyle/>
        <a:p>
          <a:pPr>
            <a:defRPr b="1"/>
          </a:pPr>
          <a:r>
            <a:rPr lang="en-US" sz="1600" dirty="0"/>
            <a:t>2026</a:t>
          </a:r>
        </a:p>
      </dgm:t>
    </dgm:pt>
    <dgm:pt modelId="{84CD34B0-C99A-4C4B-92B6-E8EEDB0B5043}" type="parTrans" cxnId="{6F23CA35-B3AF-429C-94FA-90359CE9F779}">
      <dgm:prSet/>
      <dgm:spPr/>
      <dgm:t>
        <a:bodyPr/>
        <a:lstStyle/>
        <a:p>
          <a:endParaRPr lang="en-US" sz="1600"/>
        </a:p>
      </dgm:t>
    </dgm:pt>
    <dgm:pt modelId="{80597732-DCFC-4046-B3DE-7DE348840C7D}" type="sibTrans" cxnId="{6F23CA35-B3AF-429C-94FA-90359CE9F779}">
      <dgm:prSet/>
      <dgm:spPr/>
      <dgm:t>
        <a:bodyPr/>
        <a:lstStyle/>
        <a:p>
          <a:endParaRPr lang="en-US" sz="1600"/>
        </a:p>
      </dgm:t>
    </dgm:pt>
    <dgm:pt modelId="{D54D5E0F-46D2-4D55-8A68-DEE59CB0E64D}">
      <dgm:prSet custT="1"/>
      <dgm:spPr/>
      <dgm:t>
        <a:bodyPr/>
        <a:lstStyle/>
        <a:p>
          <a:r>
            <a:rPr lang="en-US" sz="1600" dirty="0" err="1"/>
            <a:t>Capacitación</a:t>
          </a:r>
          <a:r>
            <a:rPr lang="en-US" sz="1600" dirty="0"/>
            <a:t> hasta 21 </a:t>
          </a:r>
          <a:r>
            <a:rPr lang="en-US" sz="1600" dirty="0" err="1"/>
            <a:t>docentes</a:t>
          </a:r>
          <a:endParaRPr lang="en-US" sz="1600" dirty="0"/>
        </a:p>
      </dgm:t>
    </dgm:pt>
    <dgm:pt modelId="{F7988899-47FC-48AD-A769-8FBB39CCEB3A}" type="parTrans" cxnId="{86A08486-B992-4D4C-91E8-F68CB604D35A}">
      <dgm:prSet/>
      <dgm:spPr/>
      <dgm:t>
        <a:bodyPr/>
        <a:lstStyle/>
        <a:p>
          <a:endParaRPr lang="en-US" sz="1600"/>
        </a:p>
      </dgm:t>
    </dgm:pt>
    <dgm:pt modelId="{0B911544-4C93-4E9E-95AE-A6D2FEC767E6}" type="sibTrans" cxnId="{86A08486-B992-4D4C-91E8-F68CB604D35A}">
      <dgm:prSet/>
      <dgm:spPr/>
      <dgm:t>
        <a:bodyPr/>
        <a:lstStyle/>
        <a:p>
          <a:endParaRPr lang="en-US" sz="1600"/>
        </a:p>
      </dgm:t>
    </dgm:pt>
    <dgm:pt modelId="{C53CDD39-245F-47F7-ABC9-48F54E2008A1}">
      <dgm:prSet custT="1"/>
      <dgm:spPr/>
      <dgm:t>
        <a:bodyPr/>
        <a:lstStyle/>
        <a:p>
          <a:pPr>
            <a:defRPr b="1"/>
          </a:pPr>
          <a:r>
            <a:rPr lang="en-US" sz="1600"/>
            <a:t>2025–2026</a:t>
          </a:r>
        </a:p>
      </dgm:t>
    </dgm:pt>
    <dgm:pt modelId="{AF164341-515D-42FD-B201-6C85E1D94604}" type="parTrans" cxnId="{E8F73C4C-C9AB-490F-84FA-D8C0D68242D0}">
      <dgm:prSet/>
      <dgm:spPr/>
      <dgm:t>
        <a:bodyPr/>
        <a:lstStyle/>
        <a:p>
          <a:endParaRPr lang="en-US" sz="1600"/>
        </a:p>
      </dgm:t>
    </dgm:pt>
    <dgm:pt modelId="{7CA79497-5135-46E7-8CF5-9B03952142D2}" type="sibTrans" cxnId="{E8F73C4C-C9AB-490F-84FA-D8C0D68242D0}">
      <dgm:prSet/>
      <dgm:spPr/>
      <dgm:t>
        <a:bodyPr/>
        <a:lstStyle/>
        <a:p>
          <a:endParaRPr lang="en-US" sz="1600"/>
        </a:p>
      </dgm:t>
    </dgm:pt>
    <dgm:pt modelId="{26FE1855-1717-41CD-995D-D5771D21E740}">
      <dgm:prSet custT="1"/>
      <dgm:spPr/>
      <dgm:t>
        <a:bodyPr/>
        <a:lstStyle/>
        <a:p>
          <a:r>
            <a:rPr lang="en-US" sz="1600" dirty="0" err="1"/>
            <a:t>Integración</a:t>
          </a:r>
          <a:r>
            <a:rPr lang="en-US" sz="1600" dirty="0"/>
            <a:t> de </a:t>
          </a:r>
          <a:r>
            <a:rPr lang="en-US" sz="1600" dirty="0" err="1"/>
            <a:t>metodologías</a:t>
          </a:r>
          <a:r>
            <a:rPr lang="en-US" sz="1600" dirty="0"/>
            <a:t> a </a:t>
          </a:r>
          <a:r>
            <a:rPr lang="en-US" sz="1600" dirty="0" err="1"/>
            <a:t>asignaturas</a:t>
          </a:r>
          <a:r>
            <a:rPr lang="en-US" sz="1600" dirty="0"/>
            <a:t> </a:t>
          </a:r>
          <a:r>
            <a:rPr lang="en-US" sz="1600" dirty="0" err="1"/>
            <a:t>humanísticas</a:t>
          </a:r>
          <a:r>
            <a:rPr lang="en-US" sz="1600" dirty="0"/>
            <a:t> y </a:t>
          </a:r>
          <a:r>
            <a:rPr lang="en-US" sz="1600" dirty="0" err="1"/>
            <a:t>profesionales</a:t>
          </a:r>
          <a:endParaRPr lang="en-US" sz="1600" dirty="0"/>
        </a:p>
      </dgm:t>
    </dgm:pt>
    <dgm:pt modelId="{A464BCE7-6E24-493A-9981-846BD61642AF}" type="parTrans" cxnId="{1A10A7A1-93CD-4DBE-A802-E84DCB86A75B}">
      <dgm:prSet/>
      <dgm:spPr/>
      <dgm:t>
        <a:bodyPr/>
        <a:lstStyle/>
        <a:p>
          <a:endParaRPr lang="en-US" sz="1600"/>
        </a:p>
      </dgm:t>
    </dgm:pt>
    <dgm:pt modelId="{415B0C39-A8BC-4A1A-96D5-32E11E8AFFCB}" type="sibTrans" cxnId="{1A10A7A1-93CD-4DBE-A802-E84DCB86A75B}">
      <dgm:prSet/>
      <dgm:spPr/>
      <dgm:t>
        <a:bodyPr/>
        <a:lstStyle/>
        <a:p>
          <a:endParaRPr lang="en-US" sz="1600"/>
        </a:p>
      </dgm:t>
    </dgm:pt>
    <dgm:pt modelId="{74FAD190-2125-1A46-9EE4-7E20F8AE6F01}" type="pres">
      <dgm:prSet presAssocID="{8E52086C-3C03-48B3-986F-D3FE0287B0DC}" presName="root" presStyleCnt="0">
        <dgm:presLayoutVars>
          <dgm:chMax/>
          <dgm:chPref/>
          <dgm:animLvl val="lvl"/>
        </dgm:presLayoutVars>
      </dgm:prSet>
      <dgm:spPr/>
    </dgm:pt>
    <dgm:pt modelId="{5831FCF2-3388-A848-9047-4FCCCF894B13}" type="pres">
      <dgm:prSet presAssocID="{8E52086C-3C03-48B3-986F-D3FE0287B0DC}" presName="divider" presStyleLbl="fgAccFollowNode1" presStyleIdx="0" presStyleCnt="1"/>
      <dgm:spPr>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gm:spPr>
    </dgm:pt>
    <dgm:pt modelId="{9CEA2F56-4C11-1B4B-9A2F-88D872CE9E52}" type="pres">
      <dgm:prSet presAssocID="{8E52086C-3C03-48B3-986F-D3FE0287B0DC}" presName="nodes" presStyleCnt="0">
        <dgm:presLayoutVars>
          <dgm:chMax/>
          <dgm:chPref/>
          <dgm:animLvl val="lvl"/>
        </dgm:presLayoutVars>
      </dgm:prSet>
      <dgm:spPr/>
    </dgm:pt>
    <dgm:pt modelId="{ACBD716D-074A-934B-A229-C80E21E74A70}" type="pres">
      <dgm:prSet presAssocID="{4E2D19E7-7557-4956-B4D4-8A7DD770AEF8}" presName="composite" presStyleCnt="0"/>
      <dgm:spPr/>
    </dgm:pt>
    <dgm:pt modelId="{19D95645-059D-614B-8437-D916951E70D6}" type="pres">
      <dgm:prSet presAssocID="{4E2D19E7-7557-4956-B4D4-8A7DD770AEF8}" presName="L1TextContainer" presStyleLbl="revTx" presStyleIdx="0" presStyleCnt="4">
        <dgm:presLayoutVars>
          <dgm:chMax val="1"/>
          <dgm:chPref val="1"/>
          <dgm:bulletEnabled val="1"/>
        </dgm:presLayoutVars>
      </dgm:prSet>
      <dgm:spPr/>
    </dgm:pt>
    <dgm:pt modelId="{C2BC4370-60F3-B54A-8CC8-372A1507E95F}" type="pres">
      <dgm:prSet presAssocID="{4E2D19E7-7557-4956-B4D4-8A7DD770AEF8}" presName="L2TextContainerWrapper" presStyleCnt="0">
        <dgm:presLayoutVars>
          <dgm:chMax val="0"/>
          <dgm:chPref val="0"/>
          <dgm:bulletEnabled val="1"/>
        </dgm:presLayoutVars>
      </dgm:prSet>
      <dgm:spPr/>
    </dgm:pt>
    <dgm:pt modelId="{D49D4EA7-8616-8640-AA7D-27A2C4A84E02}" type="pres">
      <dgm:prSet presAssocID="{4E2D19E7-7557-4956-B4D4-8A7DD770AEF8}" presName="L2TextContainer" presStyleLbl="bgAcc1" presStyleIdx="0" presStyleCnt="4"/>
      <dgm:spPr/>
    </dgm:pt>
    <dgm:pt modelId="{444FABAD-C5A0-5147-A1EB-15E1D9BB7517}" type="pres">
      <dgm:prSet presAssocID="{4E2D19E7-7557-4956-B4D4-8A7DD770AEF8}" presName="FlexibleEmptyPlaceHolder" presStyleCnt="0"/>
      <dgm:spPr/>
    </dgm:pt>
    <dgm:pt modelId="{45D5994F-2865-D34E-B390-B914665BDEBC}" type="pres">
      <dgm:prSet presAssocID="{4E2D19E7-7557-4956-B4D4-8A7DD770AEF8}" presName="ConnectLine" presStyleLbl="sibTrans1D1" presStyleIdx="0" presStyleCnt="4"/>
      <dgm:spPr>
        <a:noFill/>
        <a:ln w="6350" cap="flat" cmpd="sng" algn="ctr">
          <a:solidFill>
            <a:schemeClr val="accent2">
              <a:hueOff val="0"/>
              <a:satOff val="0"/>
              <a:lumOff val="0"/>
              <a:alphaOff val="0"/>
            </a:schemeClr>
          </a:solidFill>
          <a:prstDash val="dash"/>
          <a:miter lim="800000"/>
        </a:ln>
        <a:effectLst/>
      </dgm:spPr>
    </dgm:pt>
    <dgm:pt modelId="{A239CBA9-01D0-844C-ABFE-CECDE4BA2AF8}" type="pres">
      <dgm:prSet presAssocID="{4E2D19E7-7557-4956-B4D4-8A7DD770AEF8}" presName="ConnectorPoint" presStyleLbl="alignNode1" presStyleIdx="0" presStyleCnt="4"/>
      <dgm:spPr/>
    </dgm:pt>
    <dgm:pt modelId="{6E8CD169-8E69-394C-8E18-A12F37A86478}" type="pres">
      <dgm:prSet presAssocID="{4E2D19E7-7557-4956-B4D4-8A7DD770AEF8}" presName="EmptyPlaceHolder" presStyleCnt="0"/>
      <dgm:spPr/>
    </dgm:pt>
    <dgm:pt modelId="{CC5C1E25-E5C3-0E47-86F8-2F8560198A6B}" type="pres">
      <dgm:prSet presAssocID="{649F8E4D-F43F-48B2-A88C-D43119392CC1}" presName="spaceBetweenRectangles" presStyleCnt="0"/>
      <dgm:spPr/>
    </dgm:pt>
    <dgm:pt modelId="{9760A168-FC6F-924A-B99C-BE2FD37A1260}" type="pres">
      <dgm:prSet presAssocID="{10318BBF-FEBB-4988-88B3-B812398869DB}" presName="composite" presStyleCnt="0"/>
      <dgm:spPr/>
    </dgm:pt>
    <dgm:pt modelId="{519773D6-2277-CC45-A6EA-B9FCD8729BCE}" type="pres">
      <dgm:prSet presAssocID="{10318BBF-FEBB-4988-88B3-B812398869DB}" presName="L1TextContainer" presStyleLbl="revTx" presStyleIdx="1" presStyleCnt="4">
        <dgm:presLayoutVars>
          <dgm:chMax val="1"/>
          <dgm:chPref val="1"/>
          <dgm:bulletEnabled val="1"/>
        </dgm:presLayoutVars>
      </dgm:prSet>
      <dgm:spPr/>
    </dgm:pt>
    <dgm:pt modelId="{C770EAFE-34B9-584A-A18D-809EF4EBD139}" type="pres">
      <dgm:prSet presAssocID="{10318BBF-FEBB-4988-88B3-B812398869DB}" presName="L2TextContainerWrapper" presStyleCnt="0">
        <dgm:presLayoutVars>
          <dgm:chMax val="0"/>
          <dgm:chPref val="0"/>
          <dgm:bulletEnabled val="1"/>
        </dgm:presLayoutVars>
      </dgm:prSet>
      <dgm:spPr/>
    </dgm:pt>
    <dgm:pt modelId="{98015DA6-1CF1-AA44-A541-FEE04FB4B60B}" type="pres">
      <dgm:prSet presAssocID="{10318BBF-FEBB-4988-88B3-B812398869DB}" presName="L2TextContainer" presStyleLbl="bgAcc1" presStyleIdx="1" presStyleCnt="4"/>
      <dgm:spPr/>
    </dgm:pt>
    <dgm:pt modelId="{E0D0DBAD-2FC5-AC46-9D85-037E44F89DD7}" type="pres">
      <dgm:prSet presAssocID="{10318BBF-FEBB-4988-88B3-B812398869DB}" presName="FlexibleEmptyPlaceHolder" presStyleCnt="0"/>
      <dgm:spPr/>
    </dgm:pt>
    <dgm:pt modelId="{F5A744AE-150F-7E4C-9ECB-914E35AED437}" type="pres">
      <dgm:prSet presAssocID="{10318BBF-FEBB-4988-88B3-B812398869DB}" presName="ConnectLine" presStyleLbl="sibTrans1D1" presStyleIdx="1" presStyleCnt="4"/>
      <dgm:spPr>
        <a:noFill/>
        <a:ln w="6350" cap="flat" cmpd="sng" algn="ctr">
          <a:solidFill>
            <a:schemeClr val="accent3">
              <a:hueOff val="0"/>
              <a:satOff val="0"/>
              <a:lumOff val="0"/>
              <a:alphaOff val="0"/>
            </a:schemeClr>
          </a:solidFill>
          <a:prstDash val="dash"/>
          <a:miter lim="800000"/>
        </a:ln>
        <a:effectLst/>
      </dgm:spPr>
    </dgm:pt>
    <dgm:pt modelId="{B8B26847-F250-2F48-923A-AC8D7D18FDED}" type="pres">
      <dgm:prSet presAssocID="{10318BBF-FEBB-4988-88B3-B812398869DB}" presName="ConnectorPoint" presStyleLbl="alignNode1" presStyleIdx="1" presStyleCnt="4"/>
      <dgm:spPr/>
    </dgm:pt>
    <dgm:pt modelId="{C7BF1729-4A29-794B-A76E-F10323ABC92F}" type="pres">
      <dgm:prSet presAssocID="{10318BBF-FEBB-4988-88B3-B812398869DB}" presName="EmptyPlaceHolder" presStyleCnt="0"/>
      <dgm:spPr/>
    </dgm:pt>
    <dgm:pt modelId="{E94674BD-4C41-004C-85C0-6A3F259C0373}" type="pres">
      <dgm:prSet presAssocID="{6A3CB307-C9A5-4CDC-AE2E-3E6FB3AC94DD}" presName="spaceBetweenRectangles" presStyleCnt="0"/>
      <dgm:spPr/>
    </dgm:pt>
    <dgm:pt modelId="{B41CABD3-62A1-7C40-A215-F7A2CDA756C6}" type="pres">
      <dgm:prSet presAssocID="{8569AF4A-5A45-4BD4-9F62-0F6D4C2D1FF8}" presName="composite" presStyleCnt="0"/>
      <dgm:spPr/>
    </dgm:pt>
    <dgm:pt modelId="{06483332-134A-204D-B630-B720F03FF4A1}" type="pres">
      <dgm:prSet presAssocID="{8569AF4A-5A45-4BD4-9F62-0F6D4C2D1FF8}" presName="L1TextContainer" presStyleLbl="revTx" presStyleIdx="2" presStyleCnt="4">
        <dgm:presLayoutVars>
          <dgm:chMax val="1"/>
          <dgm:chPref val="1"/>
          <dgm:bulletEnabled val="1"/>
        </dgm:presLayoutVars>
      </dgm:prSet>
      <dgm:spPr/>
    </dgm:pt>
    <dgm:pt modelId="{3EB38E1C-A620-A841-AEEE-A22C256B3EFC}" type="pres">
      <dgm:prSet presAssocID="{8569AF4A-5A45-4BD4-9F62-0F6D4C2D1FF8}" presName="L2TextContainerWrapper" presStyleCnt="0">
        <dgm:presLayoutVars>
          <dgm:chMax val="0"/>
          <dgm:chPref val="0"/>
          <dgm:bulletEnabled val="1"/>
        </dgm:presLayoutVars>
      </dgm:prSet>
      <dgm:spPr/>
    </dgm:pt>
    <dgm:pt modelId="{12C3BE24-23A7-B14C-8413-44E85C5D59D9}" type="pres">
      <dgm:prSet presAssocID="{8569AF4A-5A45-4BD4-9F62-0F6D4C2D1FF8}" presName="L2TextContainer" presStyleLbl="bgAcc1" presStyleIdx="2" presStyleCnt="4"/>
      <dgm:spPr/>
    </dgm:pt>
    <dgm:pt modelId="{49C97475-FE85-5649-BEDF-5A49E4C6263C}" type="pres">
      <dgm:prSet presAssocID="{8569AF4A-5A45-4BD4-9F62-0F6D4C2D1FF8}" presName="FlexibleEmptyPlaceHolder" presStyleCnt="0"/>
      <dgm:spPr/>
    </dgm:pt>
    <dgm:pt modelId="{6B0494CA-9F09-DD44-B8D7-1D4A6CB27358}" type="pres">
      <dgm:prSet presAssocID="{8569AF4A-5A45-4BD4-9F62-0F6D4C2D1FF8}" presName="ConnectLine" presStyleLbl="sibTrans1D1" presStyleIdx="2" presStyleCnt="4"/>
      <dgm:spPr>
        <a:noFill/>
        <a:ln w="6350" cap="flat" cmpd="sng" algn="ctr">
          <a:solidFill>
            <a:schemeClr val="accent4">
              <a:hueOff val="0"/>
              <a:satOff val="0"/>
              <a:lumOff val="0"/>
              <a:alphaOff val="0"/>
            </a:schemeClr>
          </a:solidFill>
          <a:prstDash val="dash"/>
          <a:miter lim="800000"/>
        </a:ln>
        <a:effectLst/>
      </dgm:spPr>
    </dgm:pt>
    <dgm:pt modelId="{C7945276-C348-DC4C-AF68-89A0B45DABC3}" type="pres">
      <dgm:prSet presAssocID="{8569AF4A-5A45-4BD4-9F62-0F6D4C2D1FF8}" presName="ConnectorPoint" presStyleLbl="alignNode1" presStyleIdx="2" presStyleCnt="4"/>
      <dgm:spPr/>
    </dgm:pt>
    <dgm:pt modelId="{56DE92F5-F582-314A-B927-73DC81B8C33D}" type="pres">
      <dgm:prSet presAssocID="{8569AF4A-5A45-4BD4-9F62-0F6D4C2D1FF8}" presName="EmptyPlaceHolder" presStyleCnt="0"/>
      <dgm:spPr/>
    </dgm:pt>
    <dgm:pt modelId="{437E58D5-A38D-1649-B3BF-D76D8E6FB43D}" type="pres">
      <dgm:prSet presAssocID="{80597732-DCFC-4046-B3DE-7DE348840C7D}" presName="spaceBetweenRectangles" presStyleCnt="0"/>
      <dgm:spPr/>
    </dgm:pt>
    <dgm:pt modelId="{AA9EFBD9-6F50-6A48-BF60-DED8FFA01D66}" type="pres">
      <dgm:prSet presAssocID="{C53CDD39-245F-47F7-ABC9-48F54E2008A1}" presName="composite" presStyleCnt="0"/>
      <dgm:spPr/>
    </dgm:pt>
    <dgm:pt modelId="{F8E82D0B-B605-1E4C-B5DB-134FC81AA1CA}" type="pres">
      <dgm:prSet presAssocID="{C53CDD39-245F-47F7-ABC9-48F54E2008A1}" presName="L1TextContainer" presStyleLbl="revTx" presStyleIdx="3" presStyleCnt="4">
        <dgm:presLayoutVars>
          <dgm:chMax val="1"/>
          <dgm:chPref val="1"/>
          <dgm:bulletEnabled val="1"/>
        </dgm:presLayoutVars>
      </dgm:prSet>
      <dgm:spPr/>
    </dgm:pt>
    <dgm:pt modelId="{336D267C-888A-184F-A780-7A42D5B95A05}" type="pres">
      <dgm:prSet presAssocID="{C53CDD39-245F-47F7-ABC9-48F54E2008A1}" presName="L2TextContainerWrapper" presStyleCnt="0">
        <dgm:presLayoutVars>
          <dgm:chMax val="0"/>
          <dgm:chPref val="0"/>
          <dgm:bulletEnabled val="1"/>
        </dgm:presLayoutVars>
      </dgm:prSet>
      <dgm:spPr/>
    </dgm:pt>
    <dgm:pt modelId="{F83E3DEB-B42E-C64D-9261-87D4FA92489C}" type="pres">
      <dgm:prSet presAssocID="{C53CDD39-245F-47F7-ABC9-48F54E2008A1}" presName="L2TextContainer" presStyleLbl="bgAcc1" presStyleIdx="3" presStyleCnt="4"/>
      <dgm:spPr/>
    </dgm:pt>
    <dgm:pt modelId="{3717BD53-6F11-194B-AB03-303834FA4FD0}" type="pres">
      <dgm:prSet presAssocID="{C53CDD39-245F-47F7-ABC9-48F54E2008A1}" presName="FlexibleEmptyPlaceHolder" presStyleCnt="0"/>
      <dgm:spPr/>
    </dgm:pt>
    <dgm:pt modelId="{A95AD350-DA61-4D4B-A631-2267B403C53A}" type="pres">
      <dgm:prSet presAssocID="{C53CDD39-245F-47F7-ABC9-48F54E2008A1}" presName="ConnectLine" presStyleLbl="sibTrans1D1" presStyleIdx="3" presStyleCnt="4"/>
      <dgm:spPr>
        <a:noFill/>
        <a:ln w="6350" cap="flat" cmpd="sng" algn="ctr">
          <a:solidFill>
            <a:schemeClr val="accent5">
              <a:hueOff val="0"/>
              <a:satOff val="0"/>
              <a:lumOff val="0"/>
              <a:alphaOff val="0"/>
            </a:schemeClr>
          </a:solidFill>
          <a:prstDash val="dash"/>
          <a:miter lim="800000"/>
        </a:ln>
        <a:effectLst/>
      </dgm:spPr>
    </dgm:pt>
    <dgm:pt modelId="{C166F71B-7CE8-F545-A7CC-5AB3AF43663D}" type="pres">
      <dgm:prSet presAssocID="{C53CDD39-245F-47F7-ABC9-48F54E2008A1}" presName="ConnectorPoint" presStyleLbl="alignNode1" presStyleIdx="3" presStyleCnt="4"/>
      <dgm:spPr/>
    </dgm:pt>
    <dgm:pt modelId="{FF039F24-6ABA-8443-B0CC-B6E088C5962D}" type="pres">
      <dgm:prSet presAssocID="{C53CDD39-245F-47F7-ABC9-48F54E2008A1}" presName="EmptyPlaceHolder" presStyleCnt="0"/>
      <dgm:spPr/>
    </dgm:pt>
  </dgm:ptLst>
  <dgm:cxnLst>
    <dgm:cxn modelId="{B6298414-3707-1349-9513-842B44AA18A2}" type="presOf" srcId="{2A138785-8758-49B5-AAAA-20E810B4E90E}" destId="{98015DA6-1CF1-AA44-A541-FEE04FB4B60B}" srcOrd="0" destOrd="0" presId="urn:microsoft.com/office/officeart/2016/7/layout/BasicTimeline"/>
    <dgm:cxn modelId="{6720F730-A63E-4AD2-A0C2-184F85D7988B}" srcId="{10318BBF-FEBB-4988-88B3-B812398869DB}" destId="{2A138785-8758-49B5-AAAA-20E810B4E90E}" srcOrd="0" destOrd="0" parTransId="{22BBE130-98DB-48B4-91C8-059CF8B17F30}" sibTransId="{08D64553-7A89-4F3A-A279-9E0978D66A5D}"/>
    <dgm:cxn modelId="{6F23CA35-B3AF-429C-94FA-90359CE9F779}" srcId="{8E52086C-3C03-48B3-986F-D3FE0287B0DC}" destId="{8569AF4A-5A45-4BD4-9F62-0F6D4C2D1FF8}" srcOrd="2" destOrd="0" parTransId="{84CD34B0-C99A-4C4B-92B6-E8EEDB0B5043}" sibTransId="{80597732-DCFC-4046-B3DE-7DE348840C7D}"/>
    <dgm:cxn modelId="{3BC50938-6D86-9448-86A5-1B71DAD7AFBB}" type="presOf" srcId="{D54D5E0F-46D2-4D55-8A68-DEE59CB0E64D}" destId="{12C3BE24-23A7-B14C-8413-44E85C5D59D9}" srcOrd="0" destOrd="0" presId="urn:microsoft.com/office/officeart/2016/7/layout/BasicTimeline"/>
    <dgm:cxn modelId="{E8F73C4C-C9AB-490F-84FA-D8C0D68242D0}" srcId="{8E52086C-3C03-48B3-986F-D3FE0287B0DC}" destId="{C53CDD39-245F-47F7-ABC9-48F54E2008A1}" srcOrd="3" destOrd="0" parTransId="{AF164341-515D-42FD-B201-6C85E1D94604}" sibTransId="{7CA79497-5135-46E7-8CF5-9B03952142D2}"/>
    <dgm:cxn modelId="{65EF8D72-1CBC-7F41-BFC1-30CFE13A7142}" type="presOf" srcId="{26FE1855-1717-41CD-995D-D5771D21E740}" destId="{F83E3DEB-B42E-C64D-9261-87D4FA92489C}" srcOrd="0" destOrd="0" presId="urn:microsoft.com/office/officeart/2016/7/layout/BasicTimeline"/>
    <dgm:cxn modelId="{0EDA8075-DF72-4D84-85B4-E7202A403D09}" srcId="{8E52086C-3C03-48B3-986F-D3FE0287B0DC}" destId="{10318BBF-FEBB-4988-88B3-B812398869DB}" srcOrd="1" destOrd="0" parTransId="{469DE55C-CB4F-47C9-9F32-8D71F6D13A69}" sibTransId="{6A3CB307-C9A5-4CDC-AE2E-3E6FB3AC94DD}"/>
    <dgm:cxn modelId="{034ADC80-CAAE-DA4E-A1ED-49D7231D14D5}" type="presOf" srcId="{8E52086C-3C03-48B3-986F-D3FE0287B0DC}" destId="{74FAD190-2125-1A46-9EE4-7E20F8AE6F01}" srcOrd="0" destOrd="0" presId="urn:microsoft.com/office/officeart/2016/7/layout/BasicTimeline"/>
    <dgm:cxn modelId="{EA378382-9DDA-4EAB-9EC6-2906028425F4}" srcId="{4E2D19E7-7557-4956-B4D4-8A7DD770AEF8}" destId="{6DE16285-D774-4AEA-B205-FFE65256A16D}" srcOrd="0" destOrd="0" parTransId="{17FC9DF6-3EB2-466A-AABE-598FA4D4BE01}" sibTransId="{0E9BAB32-B095-4DC6-B17F-773AE7C381EF}"/>
    <dgm:cxn modelId="{86A08486-B992-4D4C-91E8-F68CB604D35A}" srcId="{8569AF4A-5A45-4BD4-9F62-0F6D4C2D1FF8}" destId="{D54D5E0F-46D2-4D55-8A68-DEE59CB0E64D}" srcOrd="0" destOrd="0" parTransId="{F7988899-47FC-48AD-A769-8FBB39CCEB3A}" sibTransId="{0B911544-4C93-4E9E-95AE-A6D2FEC767E6}"/>
    <dgm:cxn modelId="{E88FC789-467A-1E47-A238-D7FD62AA452C}" type="presOf" srcId="{4E2D19E7-7557-4956-B4D4-8A7DD770AEF8}" destId="{19D95645-059D-614B-8437-D916951E70D6}" srcOrd="0" destOrd="0" presId="urn:microsoft.com/office/officeart/2016/7/layout/BasicTimeline"/>
    <dgm:cxn modelId="{1A10A7A1-93CD-4DBE-A802-E84DCB86A75B}" srcId="{C53CDD39-245F-47F7-ABC9-48F54E2008A1}" destId="{26FE1855-1717-41CD-995D-D5771D21E740}" srcOrd="0" destOrd="0" parTransId="{A464BCE7-6E24-493A-9981-846BD61642AF}" sibTransId="{415B0C39-A8BC-4A1A-96D5-32E11E8AFFCB}"/>
    <dgm:cxn modelId="{979975A3-0213-5843-A3B9-26EA492F59F1}" type="presOf" srcId="{6DE16285-D774-4AEA-B205-FFE65256A16D}" destId="{D49D4EA7-8616-8640-AA7D-27A2C4A84E02}" srcOrd="0" destOrd="0" presId="urn:microsoft.com/office/officeart/2016/7/layout/BasicTimeline"/>
    <dgm:cxn modelId="{4BA19DDC-218A-42DD-B7C9-7C9C9C32BE83}" srcId="{8E52086C-3C03-48B3-986F-D3FE0287B0DC}" destId="{4E2D19E7-7557-4956-B4D4-8A7DD770AEF8}" srcOrd="0" destOrd="0" parTransId="{30A1AD88-604D-4934-896D-1E782292ABAB}" sibTransId="{649F8E4D-F43F-48B2-A88C-D43119392CC1}"/>
    <dgm:cxn modelId="{8E05ACE3-5D5D-7C4F-824F-9DE3135AB6D7}" type="presOf" srcId="{C53CDD39-245F-47F7-ABC9-48F54E2008A1}" destId="{F8E82D0B-B605-1E4C-B5DB-134FC81AA1CA}" srcOrd="0" destOrd="0" presId="urn:microsoft.com/office/officeart/2016/7/layout/BasicTimeline"/>
    <dgm:cxn modelId="{3CB4D8F2-B270-B14C-A6D7-6A8EDBC61928}" type="presOf" srcId="{10318BBF-FEBB-4988-88B3-B812398869DB}" destId="{519773D6-2277-CC45-A6EA-B9FCD8729BCE}" srcOrd="0" destOrd="0" presId="urn:microsoft.com/office/officeart/2016/7/layout/BasicTimeline"/>
    <dgm:cxn modelId="{AC8225FD-3DDA-9C48-B4A0-DE9F7C0A6143}" type="presOf" srcId="{8569AF4A-5A45-4BD4-9F62-0F6D4C2D1FF8}" destId="{06483332-134A-204D-B630-B720F03FF4A1}" srcOrd="0" destOrd="0" presId="urn:microsoft.com/office/officeart/2016/7/layout/BasicTimeline"/>
    <dgm:cxn modelId="{63916E35-4E36-DB4E-96A5-0CB7EDDE3B74}" type="presParOf" srcId="{74FAD190-2125-1A46-9EE4-7E20F8AE6F01}" destId="{5831FCF2-3388-A848-9047-4FCCCF894B13}" srcOrd="0" destOrd="0" presId="urn:microsoft.com/office/officeart/2016/7/layout/BasicTimeline"/>
    <dgm:cxn modelId="{C66D2642-62C8-7245-AC49-D69533988E3C}" type="presParOf" srcId="{74FAD190-2125-1A46-9EE4-7E20F8AE6F01}" destId="{9CEA2F56-4C11-1B4B-9A2F-88D872CE9E52}" srcOrd="1" destOrd="0" presId="urn:microsoft.com/office/officeart/2016/7/layout/BasicTimeline"/>
    <dgm:cxn modelId="{33663C78-C4C9-C14E-86BF-F005B4C21EC5}" type="presParOf" srcId="{9CEA2F56-4C11-1B4B-9A2F-88D872CE9E52}" destId="{ACBD716D-074A-934B-A229-C80E21E74A70}" srcOrd="0" destOrd="0" presId="urn:microsoft.com/office/officeart/2016/7/layout/BasicTimeline"/>
    <dgm:cxn modelId="{70BE519F-A3F8-1148-9175-0A8501F9E8D5}" type="presParOf" srcId="{ACBD716D-074A-934B-A229-C80E21E74A70}" destId="{19D95645-059D-614B-8437-D916951E70D6}" srcOrd="0" destOrd="0" presId="urn:microsoft.com/office/officeart/2016/7/layout/BasicTimeline"/>
    <dgm:cxn modelId="{FCC6A737-CD52-E241-AB4B-57F1F2C98D1C}" type="presParOf" srcId="{ACBD716D-074A-934B-A229-C80E21E74A70}" destId="{C2BC4370-60F3-B54A-8CC8-372A1507E95F}" srcOrd="1" destOrd="0" presId="urn:microsoft.com/office/officeart/2016/7/layout/BasicTimeline"/>
    <dgm:cxn modelId="{DCB8896C-181A-6245-8D34-527CCD578F20}" type="presParOf" srcId="{C2BC4370-60F3-B54A-8CC8-372A1507E95F}" destId="{D49D4EA7-8616-8640-AA7D-27A2C4A84E02}" srcOrd="0" destOrd="0" presId="urn:microsoft.com/office/officeart/2016/7/layout/BasicTimeline"/>
    <dgm:cxn modelId="{C8437F60-6871-B342-B0C1-D503D43E6C9C}" type="presParOf" srcId="{C2BC4370-60F3-B54A-8CC8-372A1507E95F}" destId="{444FABAD-C5A0-5147-A1EB-15E1D9BB7517}" srcOrd="1" destOrd="0" presId="urn:microsoft.com/office/officeart/2016/7/layout/BasicTimeline"/>
    <dgm:cxn modelId="{5DB0D79A-71DC-3945-8B85-9B2D0D08EED2}" type="presParOf" srcId="{ACBD716D-074A-934B-A229-C80E21E74A70}" destId="{45D5994F-2865-D34E-B390-B914665BDEBC}" srcOrd="2" destOrd="0" presId="urn:microsoft.com/office/officeart/2016/7/layout/BasicTimeline"/>
    <dgm:cxn modelId="{92022FE7-E61F-D84F-86DB-BD3399402B81}" type="presParOf" srcId="{ACBD716D-074A-934B-A229-C80E21E74A70}" destId="{A239CBA9-01D0-844C-ABFE-CECDE4BA2AF8}" srcOrd="3" destOrd="0" presId="urn:microsoft.com/office/officeart/2016/7/layout/BasicTimeline"/>
    <dgm:cxn modelId="{80B4683E-2AC5-1D48-97B0-0EAE95D4D5FB}" type="presParOf" srcId="{ACBD716D-074A-934B-A229-C80E21E74A70}" destId="{6E8CD169-8E69-394C-8E18-A12F37A86478}" srcOrd="4" destOrd="0" presId="urn:microsoft.com/office/officeart/2016/7/layout/BasicTimeline"/>
    <dgm:cxn modelId="{564F5890-6B36-584D-B372-CA45871C2575}" type="presParOf" srcId="{9CEA2F56-4C11-1B4B-9A2F-88D872CE9E52}" destId="{CC5C1E25-E5C3-0E47-86F8-2F8560198A6B}" srcOrd="1" destOrd="0" presId="urn:microsoft.com/office/officeart/2016/7/layout/BasicTimeline"/>
    <dgm:cxn modelId="{178862C4-70AC-B042-988A-C94E20CE7522}" type="presParOf" srcId="{9CEA2F56-4C11-1B4B-9A2F-88D872CE9E52}" destId="{9760A168-FC6F-924A-B99C-BE2FD37A1260}" srcOrd="2" destOrd="0" presId="urn:microsoft.com/office/officeart/2016/7/layout/BasicTimeline"/>
    <dgm:cxn modelId="{888FD77B-FCC7-D647-A759-3507A72E74D5}" type="presParOf" srcId="{9760A168-FC6F-924A-B99C-BE2FD37A1260}" destId="{519773D6-2277-CC45-A6EA-B9FCD8729BCE}" srcOrd="0" destOrd="0" presId="urn:microsoft.com/office/officeart/2016/7/layout/BasicTimeline"/>
    <dgm:cxn modelId="{6361D2C6-5FB4-3241-9E20-1B1CA53B1DF2}" type="presParOf" srcId="{9760A168-FC6F-924A-B99C-BE2FD37A1260}" destId="{C770EAFE-34B9-584A-A18D-809EF4EBD139}" srcOrd="1" destOrd="0" presId="urn:microsoft.com/office/officeart/2016/7/layout/BasicTimeline"/>
    <dgm:cxn modelId="{1F6C3F86-49AD-C74B-AC8B-38928D3FCCAB}" type="presParOf" srcId="{C770EAFE-34B9-584A-A18D-809EF4EBD139}" destId="{98015DA6-1CF1-AA44-A541-FEE04FB4B60B}" srcOrd="0" destOrd="0" presId="urn:microsoft.com/office/officeart/2016/7/layout/BasicTimeline"/>
    <dgm:cxn modelId="{A213DB28-EEC6-E143-8696-7CF91366EC57}" type="presParOf" srcId="{C770EAFE-34B9-584A-A18D-809EF4EBD139}" destId="{E0D0DBAD-2FC5-AC46-9D85-037E44F89DD7}" srcOrd="1" destOrd="0" presId="urn:microsoft.com/office/officeart/2016/7/layout/BasicTimeline"/>
    <dgm:cxn modelId="{3E83DC30-450D-B144-B5A7-98BDE8E9CA96}" type="presParOf" srcId="{9760A168-FC6F-924A-B99C-BE2FD37A1260}" destId="{F5A744AE-150F-7E4C-9ECB-914E35AED437}" srcOrd="2" destOrd="0" presId="urn:microsoft.com/office/officeart/2016/7/layout/BasicTimeline"/>
    <dgm:cxn modelId="{B9ACCD0A-6021-3F41-9469-1CBDC1415BB4}" type="presParOf" srcId="{9760A168-FC6F-924A-B99C-BE2FD37A1260}" destId="{B8B26847-F250-2F48-923A-AC8D7D18FDED}" srcOrd="3" destOrd="0" presId="urn:microsoft.com/office/officeart/2016/7/layout/BasicTimeline"/>
    <dgm:cxn modelId="{AC6BE62B-5BF9-3A44-9759-42AADA542E41}" type="presParOf" srcId="{9760A168-FC6F-924A-B99C-BE2FD37A1260}" destId="{C7BF1729-4A29-794B-A76E-F10323ABC92F}" srcOrd="4" destOrd="0" presId="urn:microsoft.com/office/officeart/2016/7/layout/BasicTimeline"/>
    <dgm:cxn modelId="{0AE6C777-B3AD-F048-8CFD-A48CFA96BC5E}" type="presParOf" srcId="{9CEA2F56-4C11-1B4B-9A2F-88D872CE9E52}" destId="{E94674BD-4C41-004C-85C0-6A3F259C0373}" srcOrd="3" destOrd="0" presId="urn:microsoft.com/office/officeart/2016/7/layout/BasicTimeline"/>
    <dgm:cxn modelId="{CD1181DE-56BE-C840-A5B3-716EE91BF769}" type="presParOf" srcId="{9CEA2F56-4C11-1B4B-9A2F-88D872CE9E52}" destId="{B41CABD3-62A1-7C40-A215-F7A2CDA756C6}" srcOrd="4" destOrd="0" presId="urn:microsoft.com/office/officeart/2016/7/layout/BasicTimeline"/>
    <dgm:cxn modelId="{F825CB2C-AF22-F743-A346-BC756C70CEA0}" type="presParOf" srcId="{B41CABD3-62A1-7C40-A215-F7A2CDA756C6}" destId="{06483332-134A-204D-B630-B720F03FF4A1}" srcOrd="0" destOrd="0" presId="urn:microsoft.com/office/officeart/2016/7/layout/BasicTimeline"/>
    <dgm:cxn modelId="{74D04A41-DABC-5947-B7B9-7C57A8DD3544}" type="presParOf" srcId="{B41CABD3-62A1-7C40-A215-F7A2CDA756C6}" destId="{3EB38E1C-A620-A841-AEEE-A22C256B3EFC}" srcOrd="1" destOrd="0" presId="urn:microsoft.com/office/officeart/2016/7/layout/BasicTimeline"/>
    <dgm:cxn modelId="{12BA1536-12A3-AE46-8564-33FBFC9F9F64}" type="presParOf" srcId="{3EB38E1C-A620-A841-AEEE-A22C256B3EFC}" destId="{12C3BE24-23A7-B14C-8413-44E85C5D59D9}" srcOrd="0" destOrd="0" presId="urn:microsoft.com/office/officeart/2016/7/layout/BasicTimeline"/>
    <dgm:cxn modelId="{E55B0933-2C32-844F-846D-D06F5EBE2E12}" type="presParOf" srcId="{3EB38E1C-A620-A841-AEEE-A22C256B3EFC}" destId="{49C97475-FE85-5649-BEDF-5A49E4C6263C}" srcOrd="1" destOrd="0" presId="urn:microsoft.com/office/officeart/2016/7/layout/BasicTimeline"/>
    <dgm:cxn modelId="{62ED394A-B320-0340-A361-3A2F1D93C043}" type="presParOf" srcId="{B41CABD3-62A1-7C40-A215-F7A2CDA756C6}" destId="{6B0494CA-9F09-DD44-B8D7-1D4A6CB27358}" srcOrd="2" destOrd="0" presId="urn:microsoft.com/office/officeart/2016/7/layout/BasicTimeline"/>
    <dgm:cxn modelId="{17D87948-A364-6E46-82CA-0E0936189DD8}" type="presParOf" srcId="{B41CABD3-62A1-7C40-A215-F7A2CDA756C6}" destId="{C7945276-C348-DC4C-AF68-89A0B45DABC3}" srcOrd="3" destOrd="0" presId="urn:microsoft.com/office/officeart/2016/7/layout/BasicTimeline"/>
    <dgm:cxn modelId="{C7933AD0-6A08-9140-A2CA-FDCD521CF93F}" type="presParOf" srcId="{B41CABD3-62A1-7C40-A215-F7A2CDA756C6}" destId="{56DE92F5-F582-314A-B927-73DC81B8C33D}" srcOrd="4" destOrd="0" presId="urn:microsoft.com/office/officeart/2016/7/layout/BasicTimeline"/>
    <dgm:cxn modelId="{9DFAAE0C-EB3A-364F-BC16-9B506BCA7B92}" type="presParOf" srcId="{9CEA2F56-4C11-1B4B-9A2F-88D872CE9E52}" destId="{437E58D5-A38D-1649-B3BF-D76D8E6FB43D}" srcOrd="5" destOrd="0" presId="urn:microsoft.com/office/officeart/2016/7/layout/BasicTimeline"/>
    <dgm:cxn modelId="{D00EF8C7-DF16-2C4C-97BE-D18022009B35}" type="presParOf" srcId="{9CEA2F56-4C11-1B4B-9A2F-88D872CE9E52}" destId="{AA9EFBD9-6F50-6A48-BF60-DED8FFA01D66}" srcOrd="6" destOrd="0" presId="urn:microsoft.com/office/officeart/2016/7/layout/BasicTimeline"/>
    <dgm:cxn modelId="{DA4F66EE-4823-3A4A-9F63-DE735861043B}" type="presParOf" srcId="{AA9EFBD9-6F50-6A48-BF60-DED8FFA01D66}" destId="{F8E82D0B-B605-1E4C-B5DB-134FC81AA1CA}" srcOrd="0" destOrd="0" presId="urn:microsoft.com/office/officeart/2016/7/layout/BasicTimeline"/>
    <dgm:cxn modelId="{5B22E431-F764-354E-83FA-B910E21AF58C}" type="presParOf" srcId="{AA9EFBD9-6F50-6A48-BF60-DED8FFA01D66}" destId="{336D267C-888A-184F-A780-7A42D5B95A05}" srcOrd="1" destOrd="0" presId="urn:microsoft.com/office/officeart/2016/7/layout/BasicTimeline"/>
    <dgm:cxn modelId="{1A2EB592-C6B5-CC4D-9D34-894C9BD56D09}" type="presParOf" srcId="{336D267C-888A-184F-A780-7A42D5B95A05}" destId="{F83E3DEB-B42E-C64D-9261-87D4FA92489C}" srcOrd="0" destOrd="0" presId="urn:microsoft.com/office/officeart/2016/7/layout/BasicTimeline"/>
    <dgm:cxn modelId="{5C85E480-3F6A-FB44-B4FA-DA776CCB2F17}" type="presParOf" srcId="{336D267C-888A-184F-A780-7A42D5B95A05}" destId="{3717BD53-6F11-194B-AB03-303834FA4FD0}" srcOrd="1" destOrd="0" presId="urn:microsoft.com/office/officeart/2016/7/layout/BasicTimeline"/>
    <dgm:cxn modelId="{B517D758-6FAB-544F-B695-E608EBD127B7}" type="presParOf" srcId="{AA9EFBD9-6F50-6A48-BF60-DED8FFA01D66}" destId="{A95AD350-DA61-4D4B-A631-2267B403C53A}" srcOrd="2" destOrd="0" presId="urn:microsoft.com/office/officeart/2016/7/layout/BasicTimeline"/>
    <dgm:cxn modelId="{2E8451F0-D13E-ED42-B4ED-215F76C1A160}" type="presParOf" srcId="{AA9EFBD9-6F50-6A48-BF60-DED8FFA01D66}" destId="{C166F71B-7CE8-F545-A7CC-5AB3AF43663D}" srcOrd="3" destOrd="0" presId="urn:microsoft.com/office/officeart/2016/7/layout/BasicTimeline"/>
    <dgm:cxn modelId="{2719FD9A-BF0B-7442-9B3F-B2CC0E91D967}" type="presParOf" srcId="{AA9EFBD9-6F50-6A48-BF60-DED8FFA01D66}" destId="{FF039F24-6ABA-8443-B0CC-B6E088C5962D}" srcOrd="4" destOrd="0" presId="urn:microsoft.com/office/officeart/2016/7/layout/BasicTimeline"/>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AA99CA-54C4-4358-B56E-318FA84244C0}">
      <dsp:nvSpPr>
        <dsp:cNvPr id="0" name=""/>
        <dsp:cNvSpPr/>
      </dsp:nvSpPr>
      <dsp:spPr>
        <a:xfrm>
          <a:off x="3206939" y="454485"/>
          <a:ext cx="647841" cy="64784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F8380E1-AD12-4DD6-92F8-82347D68DBA8}">
      <dsp:nvSpPr>
        <dsp:cNvPr id="0" name=""/>
        <dsp:cNvSpPr/>
      </dsp:nvSpPr>
      <dsp:spPr>
        <a:xfrm>
          <a:off x="2846388"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dirty="0"/>
            <a:t>Columbia </a:t>
          </a:r>
          <a:r>
            <a:rPr lang="es-ES" sz="1100" kern="1200" dirty="0" err="1"/>
            <a:t>University</a:t>
          </a:r>
          <a:endParaRPr lang="es-ES" sz="1100" kern="1200" dirty="0"/>
        </a:p>
        <a:p>
          <a:pPr marL="0" lvl="0" indent="0" algn="ctr" defTabSz="488950">
            <a:lnSpc>
              <a:spcPct val="100000"/>
            </a:lnSpc>
            <a:spcBef>
              <a:spcPct val="0"/>
            </a:spcBef>
            <a:spcAft>
              <a:spcPct val="35000"/>
            </a:spcAft>
            <a:buNone/>
          </a:pPr>
          <a:r>
            <a:rPr lang="es-ES" sz="1100" kern="1200" dirty="0"/>
            <a:t>1919</a:t>
          </a:r>
        </a:p>
      </dsp:txBody>
      <dsp:txXfrm>
        <a:off x="2846388" y="1141532"/>
        <a:ext cx="1439648" cy="575859"/>
      </dsp:txXfrm>
    </dsp:sp>
    <dsp:sp modelId="{FE8386D8-6931-4CBA-B95B-28F477542383}">
      <dsp:nvSpPr>
        <dsp:cNvPr id="0" name=""/>
        <dsp:cNvSpPr/>
      </dsp:nvSpPr>
      <dsp:spPr>
        <a:xfrm>
          <a:off x="4933879" y="277663"/>
          <a:ext cx="647841" cy="647841"/>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4244380-FD5C-49FE-8AA2-23CF547E2C31}">
      <dsp:nvSpPr>
        <dsp:cNvPr id="0" name=""/>
        <dsp:cNvSpPr/>
      </dsp:nvSpPr>
      <dsp:spPr>
        <a:xfrm>
          <a:off x="4537975"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a:t>Core UAI </a:t>
          </a:r>
        </a:p>
        <a:p>
          <a:pPr marL="0" lvl="0" indent="0" algn="ctr" defTabSz="488950">
            <a:lnSpc>
              <a:spcPct val="100000"/>
            </a:lnSpc>
            <a:spcBef>
              <a:spcPct val="0"/>
            </a:spcBef>
            <a:spcAft>
              <a:spcPct val="35000"/>
            </a:spcAft>
            <a:buNone/>
          </a:pPr>
          <a:r>
            <a:rPr lang="es-ES" sz="1100" kern="1200"/>
            <a:t>Artes liberales</a:t>
          </a:r>
        </a:p>
        <a:p>
          <a:pPr marL="0" lvl="0" indent="0" algn="ctr" defTabSz="488950">
            <a:lnSpc>
              <a:spcPct val="100000"/>
            </a:lnSpc>
            <a:spcBef>
              <a:spcPct val="0"/>
            </a:spcBef>
            <a:spcAft>
              <a:spcPct val="35000"/>
            </a:spcAft>
            <a:buNone/>
          </a:pPr>
          <a:r>
            <a:rPr lang="es-ES" sz="1100" kern="1200"/>
            <a:t>2016</a:t>
          </a:r>
        </a:p>
      </dsp:txBody>
      <dsp:txXfrm>
        <a:off x="4537975" y="1141532"/>
        <a:ext cx="1439648" cy="575859"/>
      </dsp:txXfrm>
    </dsp:sp>
    <dsp:sp modelId="{B45C58A4-2FD9-4F84-BDCE-E879FE44FDEC}">
      <dsp:nvSpPr>
        <dsp:cNvPr id="0" name=""/>
        <dsp:cNvSpPr/>
      </dsp:nvSpPr>
      <dsp:spPr>
        <a:xfrm>
          <a:off x="6625466" y="277663"/>
          <a:ext cx="647841" cy="647841"/>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231356-FD02-4750-9752-A7DF411D7B8F}">
      <dsp:nvSpPr>
        <dsp:cNvPr id="0" name=""/>
        <dsp:cNvSpPr/>
      </dsp:nvSpPr>
      <dsp:spPr>
        <a:xfrm>
          <a:off x="6229562" y="1141532"/>
          <a:ext cx="1439648" cy="57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s-ES" sz="1100" kern="1200"/>
            <a:t>Adaptación a Esnaval</a:t>
          </a:r>
        </a:p>
        <a:p>
          <a:pPr marL="0" lvl="0" indent="0" algn="ctr" defTabSz="488950">
            <a:lnSpc>
              <a:spcPct val="100000"/>
            </a:lnSpc>
            <a:spcBef>
              <a:spcPct val="0"/>
            </a:spcBef>
            <a:spcAft>
              <a:spcPct val="35000"/>
            </a:spcAft>
            <a:buNone/>
          </a:pPr>
          <a:r>
            <a:rPr lang="es-ES" sz="1100" kern="1200"/>
            <a:t>2024-2027</a:t>
          </a:r>
        </a:p>
      </dsp:txBody>
      <dsp:txXfrm>
        <a:off x="6229562" y="1141532"/>
        <a:ext cx="1439648" cy="5758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31FCF2-3388-A848-9047-4FCCCF894B13}">
      <dsp:nvSpPr>
        <dsp:cNvPr id="0" name=""/>
        <dsp:cNvSpPr/>
      </dsp:nvSpPr>
      <dsp:spPr>
        <a:xfrm>
          <a:off x="0" y="2773023"/>
          <a:ext cx="10133214" cy="0"/>
        </a:xfrm>
        <a:prstGeom prst="line">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tailEnd type="triangle" w="lg" len="lg"/>
        </a:ln>
        <a:effectLst/>
      </dsp:spPr>
      <dsp:style>
        <a:lnRef idx="1">
          <a:scrgbClr r="0" g="0" b="0"/>
        </a:lnRef>
        <a:fillRef idx="1">
          <a:scrgbClr r="0" g="0" b="0"/>
        </a:fillRef>
        <a:effectRef idx="0">
          <a:scrgbClr r="0" g="0" b="0"/>
        </a:effectRef>
        <a:fontRef idx="minor"/>
      </dsp:style>
    </dsp:sp>
    <dsp:sp modelId="{19D95645-059D-614B-8437-D916951E70D6}">
      <dsp:nvSpPr>
        <dsp:cNvPr id="0" name=""/>
        <dsp:cNvSpPr/>
      </dsp:nvSpPr>
      <dsp:spPr>
        <a:xfrm>
          <a:off x="224781" y="2978227"/>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n-US" sz="1600" kern="1200"/>
            <a:t>2024</a:t>
          </a:r>
        </a:p>
      </dsp:txBody>
      <dsp:txXfrm>
        <a:off x="224781" y="2978227"/>
        <a:ext cx="3252524" cy="626703"/>
      </dsp:txXfrm>
    </dsp:sp>
    <dsp:sp modelId="{D49D4EA7-8616-8640-AA7D-27A2C4A84E02}">
      <dsp:nvSpPr>
        <dsp:cNvPr id="0" name=""/>
        <dsp:cNvSpPr/>
      </dsp:nvSpPr>
      <dsp:spPr>
        <a:xfrm>
          <a:off x="3018" y="773673"/>
          <a:ext cx="3696050" cy="945601"/>
        </a:xfrm>
        <a:prstGeom prst="round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a:t>Filosofía, Ética y Moral</a:t>
          </a:r>
        </a:p>
      </dsp:txBody>
      <dsp:txXfrm>
        <a:off x="49178" y="819833"/>
        <a:ext cx="3603730" cy="853281"/>
      </dsp:txXfrm>
    </dsp:sp>
    <dsp:sp modelId="{45D5994F-2865-D34E-B390-B914665BDEBC}">
      <dsp:nvSpPr>
        <dsp:cNvPr id="0" name=""/>
        <dsp:cNvSpPr/>
      </dsp:nvSpPr>
      <dsp:spPr>
        <a:xfrm>
          <a:off x="1851043" y="1719274"/>
          <a:ext cx="0" cy="1053748"/>
        </a:xfrm>
        <a:prstGeom prst="line">
          <a:avLst/>
        </a:prstGeom>
        <a:noFill/>
        <a:ln w="6350" cap="flat" cmpd="sng" algn="ctr">
          <a:solidFill>
            <a:schemeClr val="accent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519773D6-2277-CC45-A6EA-B9FCD8729BCE}">
      <dsp:nvSpPr>
        <dsp:cNvPr id="0" name=""/>
        <dsp:cNvSpPr/>
      </dsp:nvSpPr>
      <dsp:spPr>
        <a:xfrm>
          <a:off x="2368490" y="1941116"/>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a:lnSpc>
              <a:spcPct val="90000"/>
            </a:lnSpc>
            <a:spcBef>
              <a:spcPct val="0"/>
            </a:spcBef>
            <a:spcAft>
              <a:spcPct val="35000"/>
            </a:spcAft>
            <a:buNone/>
            <a:defRPr b="1"/>
          </a:pPr>
          <a:r>
            <a:rPr lang="en-US" sz="1600" kern="1200"/>
            <a:t>2024–2025</a:t>
          </a:r>
        </a:p>
      </dsp:txBody>
      <dsp:txXfrm>
        <a:off x="2368490" y="1941116"/>
        <a:ext cx="3252524" cy="626703"/>
      </dsp:txXfrm>
    </dsp:sp>
    <dsp:sp modelId="{A239CBA9-01D0-844C-ABFE-CECDE4BA2AF8}">
      <dsp:nvSpPr>
        <dsp:cNvPr id="0" name=""/>
        <dsp:cNvSpPr/>
      </dsp:nvSpPr>
      <dsp:spPr>
        <a:xfrm>
          <a:off x="1809447" y="2731428"/>
          <a:ext cx="83190" cy="83190"/>
        </a:xfrm>
        <a:prstGeom prst="ellipse">
          <a:avLst/>
        </a:prstGeom>
        <a:gradFill rotWithShape="0">
          <a:gsLst>
            <a:gs pos="0">
              <a:schemeClr val="accent2">
                <a:hueOff val="0"/>
                <a:satOff val="0"/>
                <a:lumOff val="0"/>
                <a:alphaOff val="0"/>
                <a:tint val="100000"/>
                <a:shade val="100000"/>
                <a:satMod val="129999"/>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8015DA6-1CF1-AA44-A541-FEE04FB4B60B}">
      <dsp:nvSpPr>
        <dsp:cNvPr id="0" name=""/>
        <dsp:cNvSpPr/>
      </dsp:nvSpPr>
      <dsp:spPr>
        <a:xfrm>
          <a:off x="2146727" y="3826772"/>
          <a:ext cx="3696050" cy="945601"/>
        </a:xfrm>
        <a:prstGeom prst="roundRect">
          <a:avLst/>
        </a:prstGeom>
        <a:solidFill>
          <a:schemeClr val="lt1">
            <a:alpha val="90000"/>
            <a:hueOff val="0"/>
            <a:satOff val="0"/>
            <a:lumOff val="0"/>
            <a:alphaOff val="0"/>
          </a:schemeClr>
        </a:solidFill>
        <a:ln w="9525"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a:t>Escritura, Oralidad y Argumentación</a:t>
          </a:r>
        </a:p>
      </dsp:txBody>
      <dsp:txXfrm>
        <a:off x="2192887" y="3872932"/>
        <a:ext cx="3603730" cy="853281"/>
      </dsp:txXfrm>
    </dsp:sp>
    <dsp:sp modelId="{F5A744AE-150F-7E4C-9ECB-914E35AED437}">
      <dsp:nvSpPr>
        <dsp:cNvPr id="0" name=""/>
        <dsp:cNvSpPr/>
      </dsp:nvSpPr>
      <dsp:spPr>
        <a:xfrm>
          <a:off x="3994752" y="2773023"/>
          <a:ext cx="0" cy="1053748"/>
        </a:xfrm>
        <a:prstGeom prst="line">
          <a:avLst/>
        </a:prstGeom>
        <a:noFill/>
        <a:ln w="6350" cap="flat" cmpd="sng" algn="ctr">
          <a:solidFill>
            <a:schemeClr val="accent3">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6483332-134A-204D-B630-B720F03FF4A1}">
      <dsp:nvSpPr>
        <dsp:cNvPr id="0" name=""/>
        <dsp:cNvSpPr/>
      </dsp:nvSpPr>
      <dsp:spPr>
        <a:xfrm>
          <a:off x="4512199" y="2978227"/>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711200">
            <a:lnSpc>
              <a:spcPct val="90000"/>
            </a:lnSpc>
            <a:spcBef>
              <a:spcPct val="0"/>
            </a:spcBef>
            <a:spcAft>
              <a:spcPct val="35000"/>
            </a:spcAft>
            <a:buNone/>
            <a:defRPr b="1"/>
          </a:pPr>
          <a:r>
            <a:rPr lang="en-US" sz="1600" kern="1200" dirty="0"/>
            <a:t>2026</a:t>
          </a:r>
        </a:p>
      </dsp:txBody>
      <dsp:txXfrm>
        <a:off x="4512199" y="2978227"/>
        <a:ext cx="3252524" cy="626703"/>
      </dsp:txXfrm>
    </dsp:sp>
    <dsp:sp modelId="{B8B26847-F250-2F48-923A-AC8D7D18FDED}">
      <dsp:nvSpPr>
        <dsp:cNvPr id="0" name=""/>
        <dsp:cNvSpPr/>
      </dsp:nvSpPr>
      <dsp:spPr>
        <a:xfrm>
          <a:off x="3953157" y="2731428"/>
          <a:ext cx="83190" cy="83190"/>
        </a:xfrm>
        <a:prstGeom prst="ellipse">
          <a:avLst/>
        </a:prstGeom>
        <a:gradFill rotWithShape="0">
          <a:gsLst>
            <a:gs pos="0">
              <a:schemeClr val="accent3">
                <a:hueOff val="0"/>
                <a:satOff val="0"/>
                <a:lumOff val="0"/>
                <a:alphaOff val="0"/>
                <a:tint val="100000"/>
                <a:shade val="100000"/>
                <a:satMod val="129999"/>
              </a:schemeClr>
            </a:gs>
            <a:gs pos="100000">
              <a:schemeClr val="accent3">
                <a:hueOff val="0"/>
                <a:satOff val="0"/>
                <a:lumOff val="0"/>
                <a:alphaOff val="0"/>
                <a:tint val="50000"/>
                <a:shade val="100000"/>
                <a:satMod val="350000"/>
              </a:schemeClr>
            </a:gs>
          </a:gsLst>
          <a:lin ang="16200000" scaled="0"/>
        </a:gradFill>
        <a:ln w="9525" cap="flat"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2C3BE24-23A7-B14C-8413-44E85C5D59D9}">
      <dsp:nvSpPr>
        <dsp:cNvPr id="0" name=""/>
        <dsp:cNvSpPr/>
      </dsp:nvSpPr>
      <dsp:spPr>
        <a:xfrm>
          <a:off x="4290436" y="773673"/>
          <a:ext cx="3696050" cy="945601"/>
        </a:xfrm>
        <a:prstGeom prst="round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err="1"/>
            <a:t>Capacitación</a:t>
          </a:r>
          <a:r>
            <a:rPr lang="en-US" sz="1600" kern="1200" dirty="0"/>
            <a:t> hasta 21 </a:t>
          </a:r>
          <a:r>
            <a:rPr lang="en-US" sz="1600" kern="1200" dirty="0" err="1"/>
            <a:t>docentes</a:t>
          </a:r>
          <a:endParaRPr lang="en-US" sz="1600" kern="1200" dirty="0"/>
        </a:p>
      </dsp:txBody>
      <dsp:txXfrm>
        <a:off x="4336596" y="819833"/>
        <a:ext cx="3603730" cy="853281"/>
      </dsp:txXfrm>
    </dsp:sp>
    <dsp:sp modelId="{6B0494CA-9F09-DD44-B8D7-1D4A6CB27358}">
      <dsp:nvSpPr>
        <dsp:cNvPr id="0" name=""/>
        <dsp:cNvSpPr/>
      </dsp:nvSpPr>
      <dsp:spPr>
        <a:xfrm>
          <a:off x="6138461" y="1719274"/>
          <a:ext cx="0" cy="1053748"/>
        </a:xfrm>
        <a:prstGeom prst="line">
          <a:avLst/>
        </a:prstGeom>
        <a:noFill/>
        <a:ln w="6350" cap="flat" cmpd="sng" algn="ctr">
          <a:solidFill>
            <a:schemeClr val="accent4">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8E82D0B-B605-1E4C-B5DB-134FC81AA1CA}">
      <dsp:nvSpPr>
        <dsp:cNvPr id="0" name=""/>
        <dsp:cNvSpPr/>
      </dsp:nvSpPr>
      <dsp:spPr>
        <a:xfrm>
          <a:off x="6655908" y="1941116"/>
          <a:ext cx="3252524" cy="6267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711200">
            <a:lnSpc>
              <a:spcPct val="90000"/>
            </a:lnSpc>
            <a:spcBef>
              <a:spcPct val="0"/>
            </a:spcBef>
            <a:spcAft>
              <a:spcPct val="35000"/>
            </a:spcAft>
            <a:buNone/>
            <a:defRPr b="1"/>
          </a:pPr>
          <a:r>
            <a:rPr lang="en-US" sz="1600" kern="1200"/>
            <a:t>2025–2026</a:t>
          </a:r>
        </a:p>
      </dsp:txBody>
      <dsp:txXfrm>
        <a:off x="6655908" y="1941116"/>
        <a:ext cx="3252524" cy="626703"/>
      </dsp:txXfrm>
    </dsp:sp>
    <dsp:sp modelId="{C7945276-C348-DC4C-AF68-89A0B45DABC3}">
      <dsp:nvSpPr>
        <dsp:cNvPr id="0" name=""/>
        <dsp:cNvSpPr/>
      </dsp:nvSpPr>
      <dsp:spPr>
        <a:xfrm>
          <a:off x="6096866" y="2731428"/>
          <a:ext cx="83190" cy="83190"/>
        </a:xfrm>
        <a:prstGeom prst="ellipse">
          <a:avLst/>
        </a:prstGeom>
        <a:gradFill rotWithShape="0">
          <a:gsLst>
            <a:gs pos="0">
              <a:schemeClr val="accent4">
                <a:hueOff val="0"/>
                <a:satOff val="0"/>
                <a:lumOff val="0"/>
                <a:alphaOff val="0"/>
                <a:tint val="100000"/>
                <a:shade val="100000"/>
                <a:satMod val="129999"/>
              </a:schemeClr>
            </a:gs>
            <a:gs pos="100000">
              <a:schemeClr val="accent4">
                <a:hueOff val="0"/>
                <a:satOff val="0"/>
                <a:lumOff val="0"/>
                <a:alphaOff val="0"/>
                <a:tint val="50000"/>
                <a:shade val="100000"/>
                <a:satMod val="350000"/>
              </a:schemeClr>
            </a:gs>
          </a:gsLst>
          <a:lin ang="16200000" scaled="0"/>
        </a:gradFill>
        <a:ln w="9525" cap="flat"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F83E3DEB-B42E-C64D-9261-87D4FA92489C}">
      <dsp:nvSpPr>
        <dsp:cNvPr id="0" name=""/>
        <dsp:cNvSpPr/>
      </dsp:nvSpPr>
      <dsp:spPr>
        <a:xfrm>
          <a:off x="6434145" y="3826772"/>
          <a:ext cx="3696050" cy="1034251"/>
        </a:xfrm>
        <a:prstGeom prst="roundRect">
          <a:avLst/>
        </a:prstGeom>
        <a:solidFill>
          <a:schemeClr val="lt1">
            <a:alpha val="90000"/>
            <a:hueOff val="0"/>
            <a:satOff val="0"/>
            <a:lumOff val="0"/>
            <a:alphaOff val="0"/>
          </a:schemeClr>
        </a:solidFill>
        <a:ln w="9525" cap="flat" cmpd="sng" algn="ctr">
          <a:solidFill>
            <a:schemeClr val="accent5">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err="1"/>
            <a:t>Integración</a:t>
          </a:r>
          <a:r>
            <a:rPr lang="en-US" sz="1600" kern="1200" dirty="0"/>
            <a:t> de </a:t>
          </a:r>
          <a:r>
            <a:rPr lang="en-US" sz="1600" kern="1200" dirty="0" err="1"/>
            <a:t>metodologías</a:t>
          </a:r>
          <a:r>
            <a:rPr lang="en-US" sz="1600" kern="1200" dirty="0"/>
            <a:t> a </a:t>
          </a:r>
          <a:r>
            <a:rPr lang="en-US" sz="1600" kern="1200" dirty="0" err="1"/>
            <a:t>asignaturas</a:t>
          </a:r>
          <a:r>
            <a:rPr lang="en-US" sz="1600" kern="1200" dirty="0"/>
            <a:t> </a:t>
          </a:r>
          <a:r>
            <a:rPr lang="en-US" sz="1600" kern="1200" dirty="0" err="1"/>
            <a:t>humanísticas</a:t>
          </a:r>
          <a:r>
            <a:rPr lang="en-US" sz="1600" kern="1200" dirty="0"/>
            <a:t> y </a:t>
          </a:r>
          <a:r>
            <a:rPr lang="en-US" sz="1600" kern="1200" dirty="0" err="1"/>
            <a:t>profesionales</a:t>
          </a:r>
          <a:endParaRPr lang="en-US" sz="1600" kern="1200" dirty="0"/>
        </a:p>
      </dsp:txBody>
      <dsp:txXfrm>
        <a:off x="6484633" y="3877260"/>
        <a:ext cx="3595074" cy="933275"/>
      </dsp:txXfrm>
    </dsp:sp>
    <dsp:sp modelId="{A95AD350-DA61-4D4B-A631-2267B403C53A}">
      <dsp:nvSpPr>
        <dsp:cNvPr id="0" name=""/>
        <dsp:cNvSpPr/>
      </dsp:nvSpPr>
      <dsp:spPr>
        <a:xfrm>
          <a:off x="8282170" y="2773023"/>
          <a:ext cx="0" cy="1053748"/>
        </a:xfrm>
        <a:prstGeom prst="line">
          <a:avLst/>
        </a:prstGeom>
        <a:noFill/>
        <a:ln w="6350" cap="flat" cmpd="sng" algn="ctr">
          <a:solidFill>
            <a:schemeClr val="accent5">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166F71B-7CE8-F545-A7CC-5AB3AF43663D}">
      <dsp:nvSpPr>
        <dsp:cNvPr id="0" name=""/>
        <dsp:cNvSpPr/>
      </dsp:nvSpPr>
      <dsp:spPr>
        <a:xfrm>
          <a:off x="8240575" y="2731428"/>
          <a:ext cx="83190" cy="83190"/>
        </a:xfrm>
        <a:prstGeom prst="ellipse">
          <a:avLst/>
        </a:prstGeom>
        <a:gradFill rotWithShape="0">
          <a:gsLst>
            <a:gs pos="0">
              <a:schemeClr val="accent5">
                <a:hueOff val="0"/>
                <a:satOff val="0"/>
                <a:lumOff val="0"/>
                <a:alphaOff val="0"/>
                <a:tint val="100000"/>
                <a:shade val="100000"/>
                <a:satMod val="129999"/>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4" y="0"/>
            <a:ext cx="3038475" cy="465138"/>
          </a:xfrm>
          <a:prstGeom prst="rect">
            <a:avLst/>
          </a:prstGeom>
        </p:spPr>
        <p:txBody>
          <a:bodyPr vert="horz" lIns="90457" tIns="45228" rIns="90457" bIns="45228" rtlCol="0"/>
          <a:lstStyle>
            <a:lvl1pPr algn="l">
              <a:defRPr sz="1200"/>
            </a:lvl1pPr>
          </a:lstStyle>
          <a:p>
            <a:endParaRPr lang="es-CL"/>
          </a:p>
        </p:txBody>
      </p:sp>
      <p:sp>
        <p:nvSpPr>
          <p:cNvPr id="3" name="2 Marcador de fecha"/>
          <p:cNvSpPr>
            <a:spLocks noGrp="1"/>
          </p:cNvSpPr>
          <p:nvPr>
            <p:ph type="dt" sz="quarter" idx="1"/>
          </p:nvPr>
        </p:nvSpPr>
        <p:spPr>
          <a:xfrm>
            <a:off x="3970340" y="0"/>
            <a:ext cx="3038475" cy="465138"/>
          </a:xfrm>
          <a:prstGeom prst="rect">
            <a:avLst/>
          </a:prstGeom>
        </p:spPr>
        <p:txBody>
          <a:bodyPr vert="horz" lIns="90457" tIns="45228" rIns="90457" bIns="45228" rtlCol="0"/>
          <a:lstStyle>
            <a:lvl1pPr algn="r">
              <a:defRPr sz="1200"/>
            </a:lvl1pPr>
          </a:lstStyle>
          <a:p>
            <a:fld id="{A7931754-58F7-4898-B480-2A215720CBF0}" type="datetime8">
              <a:rPr lang="es-CL" smtClean="0"/>
              <a:pPr/>
              <a:t>02-06-2025 14:19</a:t>
            </a:fld>
            <a:endParaRPr lang="es-CL"/>
          </a:p>
        </p:txBody>
      </p:sp>
      <p:sp>
        <p:nvSpPr>
          <p:cNvPr id="4" name="3 Marcador de pie de página"/>
          <p:cNvSpPr>
            <a:spLocks noGrp="1"/>
          </p:cNvSpPr>
          <p:nvPr>
            <p:ph type="ftr" sz="quarter" idx="2"/>
          </p:nvPr>
        </p:nvSpPr>
        <p:spPr>
          <a:xfrm>
            <a:off x="4" y="8829676"/>
            <a:ext cx="3038475" cy="465138"/>
          </a:xfrm>
          <a:prstGeom prst="rect">
            <a:avLst/>
          </a:prstGeom>
        </p:spPr>
        <p:txBody>
          <a:bodyPr vert="horz" lIns="90457" tIns="45228" rIns="90457" bIns="45228"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340" y="8829676"/>
            <a:ext cx="3038475" cy="465138"/>
          </a:xfrm>
          <a:prstGeom prst="rect">
            <a:avLst/>
          </a:prstGeom>
        </p:spPr>
        <p:txBody>
          <a:bodyPr vert="horz" lIns="90457" tIns="45228" rIns="90457" bIns="45228" rtlCol="0" anchor="b"/>
          <a:lstStyle>
            <a:lvl1pPr algn="r">
              <a:defRPr sz="1200"/>
            </a:lvl1pPr>
          </a:lstStyle>
          <a:p>
            <a:fld id="{E93034FA-51A7-4CAB-B5D8-97BE7D1B6344}" type="slidenum">
              <a:rPr lang="es-CL" smtClean="0"/>
              <a:pPr/>
              <a:t>‹Nº›</a:t>
            </a:fld>
            <a:endParaRPr lang="es-CL"/>
          </a:p>
        </p:txBody>
      </p:sp>
    </p:spTree>
    <p:extLst>
      <p:ext uri="{BB962C8B-B14F-4D97-AF65-F5344CB8AC3E}">
        <p14:creationId xmlns:p14="http://schemas.microsoft.com/office/powerpoint/2010/main" val="2403974907"/>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7" name="Shape 127"/>
          <p:cNvSpPr>
            <a:spLocks noGrp="1" noRot="1" noChangeAspect="1"/>
          </p:cNvSpPr>
          <p:nvPr>
            <p:ph type="sldImg"/>
          </p:nvPr>
        </p:nvSpPr>
        <p:spPr>
          <a:xfrm>
            <a:off x="406400" y="696913"/>
            <a:ext cx="6197600" cy="3486150"/>
          </a:xfrm>
          <a:prstGeom prst="rect">
            <a:avLst/>
          </a:prstGeom>
        </p:spPr>
        <p:txBody>
          <a:bodyPr lIns="92174" tIns="46088" rIns="92174" bIns="46088"/>
          <a:lstStyle/>
          <a:p>
            <a:endParaRPr/>
          </a:p>
        </p:txBody>
      </p:sp>
      <p:sp>
        <p:nvSpPr>
          <p:cNvPr id="128" name="Shape 128"/>
          <p:cNvSpPr>
            <a:spLocks noGrp="1"/>
          </p:cNvSpPr>
          <p:nvPr>
            <p:ph type="body" sz="quarter" idx="1"/>
          </p:nvPr>
        </p:nvSpPr>
        <p:spPr>
          <a:xfrm>
            <a:off x="934721" y="4415791"/>
            <a:ext cx="5140960" cy="4183380"/>
          </a:xfrm>
          <a:prstGeom prst="rect">
            <a:avLst/>
          </a:prstGeom>
        </p:spPr>
        <p:txBody>
          <a:bodyPr lIns="92174" tIns="46088" rIns="92174" bIns="46088"/>
          <a:lstStyle/>
          <a:p>
            <a:endParaRPr/>
          </a:p>
        </p:txBody>
      </p:sp>
    </p:spTree>
    <p:extLst>
      <p:ext uri="{BB962C8B-B14F-4D97-AF65-F5344CB8AC3E}">
        <p14:creationId xmlns:p14="http://schemas.microsoft.com/office/powerpoint/2010/main" val="2149523798"/>
      </p:ext>
    </p:extLst>
  </p:cSld>
  <p:clrMap bg1="lt1" tx1="dk1" bg2="lt2" tx2="dk2" accent1="accent1" accent2="accent2" accent3="accent3" accent4="accent4" accent5="accent5" accent6="accent6" hlink="hlink" folHlink="folHlink"/>
  <p:hf hdr="0" ftr="0"/>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6316138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445815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7242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5065367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406400" y="696913"/>
            <a:ext cx="6197600" cy="3486150"/>
          </a:xfrm>
        </p:spPr>
      </p:sp>
      <p:sp>
        <p:nvSpPr>
          <p:cNvPr id="3" name="Marcador de notas 2"/>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5085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4A4D81-4688-210B-B71B-05769F34DC1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3E18FE4-1579-171E-6E71-E708F95AD64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E9BAB64-29F2-AFEC-E346-FEEA0D47A8B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0767173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783950-85D0-2D40-F696-EFDF278B88C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5601C9D-C967-86B8-9FC0-AE9B06A46C7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5B75805-5358-747C-D23A-26BC2772546E}"/>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2351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AD19F3-F670-BFC7-ACA6-DCE714B7C6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D952EBB-4AF0-943D-5879-B3BB5827CC1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ADE02EA-02B9-7BF4-68CC-93C5437180A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630968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357FB-4789-AB56-51F6-6D1B7C9073C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622E022-D7A6-C5B5-1D6D-460173625817}"/>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0D4E7B4-C961-F168-E0B3-518596C52D7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24236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81E5E5-505E-A831-4BE7-7D423450457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0F56605-B361-EDFC-4FE6-9CB98EFC176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A5843D6-425A-5D08-1716-3984B2AA866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9980658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B9642E-9A87-FE3B-B59B-AA1EFA2FE165}"/>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B971801-2727-3E56-57E8-32FBD80B333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B1B31A4-9435-05C5-CE96-DD1D666F76F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2389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29FB16-CFDD-4341-402B-E0EFC011C3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DA8952-4CD4-3CFA-6C42-9372512560E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8040754-DB7A-98A7-A1B8-68ADCA8C1ABB}"/>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91907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807B4-B6BB-192D-8FE6-EB4B1B21E4F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B342A5-45AF-5B72-078C-D8B18FE727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BCB0EC3-D762-E135-F263-15AE9C9A14E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2743893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807B4-B6BB-192D-8FE6-EB4B1B21E4F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DB342A5-45AF-5B72-078C-D8B18FE727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BCB0EC3-D762-E135-F263-15AE9C9A14E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048043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B4685-A096-A9AF-C904-74E7294E814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0E45CF5-1BCC-E869-DF52-738FCCA5EAD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7701174-4B45-569A-4196-1AB727B0ED4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076253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2358862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430224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1216258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70DC5-EFD5-0803-A54C-CAA469D92B10}"/>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C73AC99-79A8-DCF8-AC81-8AB5BDF1E909}"/>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3C15C27-A814-C10A-908A-D01111BF0AC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3935188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93A870-629B-2FE7-37D8-A726E08F1AD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F87621-EC4C-0BBD-8C4F-423ED821BE4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A4B87E-2FED-16A2-DAB8-A008315A47E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97561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19C1E2-5EF3-084E-10FD-F884344741E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DC094A4-60DD-F273-93FF-09C7839190F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887BB88-9896-804A-926E-4AA4718C74C3}"/>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917564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66EF-57E4-D70C-170C-B019AEE7649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AF4451-39AB-3A43-1F64-D62464ED2DF6}"/>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EFD4FB0-B827-2465-BFEB-3F795FBD60B8}"/>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587104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C171B9-F367-9B27-843E-CF7D16D220D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AAD836E-3409-600B-0177-AF82246E052A}"/>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FC97E0-7383-99BB-89B8-B553E92517B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19774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BE89BB-FF2E-8ECF-137D-F6BDABBF0A8F}"/>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114919E-1870-A456-7093-5A047112311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23F909FE-38F9-E595-6C9E-5D264A5D0B7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804129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CC888F-7AFA-D64D-E545-7AF8ED3513C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7848BD-B51B-1176-2194-6869113164B2}"/>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1F210CE-0EA3-3427-649F-E14AADD42965}"/>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776513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C688E-C133-45CA-E190-6C75BA87544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F625F4-E912-2BF1-2532-998EA430117B}"/>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A1B470F-376F-8A50-C204-D1502AF199F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0832439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BCD62-B6B0-C553-F19E-4179BB25ECD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D17E422-3E6E-3277-5F7E-E2CBAD1ECBD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C3D444E4-1188-EC9D-9280-01455FA942F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0420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EDDEFD-7B53-D09F-6866-712A181C4457}"/>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ED28D6B-9ACF-FD54-E8D0-063036F4E60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2DDF6D5-DAD5-D212-EB7E-A5F6FE272CA4}"/>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654671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1784EA-6FC4-3E1E-8C16-3F907EE05FA8}"/>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EC2BA43-4CED-18A1-BA97-BAB42DC26FF0}"/>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E6D40717-E69F-F3FB-0511-3B1D0E53A65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589013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BCF87-2759-AFC0-9853-357EF89898D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DB1962F-E52D-605D-F7F8-BE356A46E12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DBC95A7-EB80-45EF-FC78-E2993CE3B73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8371409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19AFE-7080-0481-7FA7-9F3152F062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43A54B6-2EF2-B9B4-A83A-236FC669842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58DE8F-5F28-18F9-0C59-AD9348D1A3A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6230349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19AFE-7080-0481-7FA7-9F3152F062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43A54B6-2EF2-B9B4-A83A-236FC669842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A458DE8F-5F28-18F9-0C59-AD9348D1A3AC}"/>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701718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4B9A7-B59F-D6A2-5321-CB76E00F2DFE}"/>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437B3B9-1BE3-E810-24AB-7CFB8713550D}"/>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045144AA-80FE-9B29-34BD-C84F12AA330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861482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4CB9E-99F8-D137-7659-E947543CECE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CB3B183-E776-FE88-5791-ADE14787961C}"/>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62994F-A4E5-9C66-8EF6-3CB867100C2D}"/>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8674946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A8BFC-12CB-9944-66F1-5F718468AB0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BA30397-4101-3A78-8562-FE4186A27A35}"/>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1B429E3F-A172-7919-5D79-7EB3C0530042}"/>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42326923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FFE0-BEB9-906C-9DE8-4B182F9CD1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0A9060-05CC-D319-96D4-5D3D762C6E9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97322A-D741-5AEB-08E8-150454A7944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12725654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FFFE0-BEB9-906C-9DE8-4B182F9CD1F3}"/>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90A9060-05CC-D319-96D4-5D3D762C6E94}"/>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D497322A-D741-5AEB-08E8-150454A79447}"/>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306578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8193B-8D90-C278-4DD7-43D610521E56}"/>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4B1F5CE-9FD9-6EC3-AE33-F48A85C894D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77A639FB-CE74-18C8-49E4-D30BA5AF6479}"/>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75094187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F4640-BE5F-9006-BA07-A5985CDCD77A}"/>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23EAB2B-B374-C711-E49E-1ED66543E4CF}"/>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915BE950-EA6D-88C0-5ED2-D7D79F0FFB2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31850926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067C52-E9E7-2858-5AA2-AE1D1B814C0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19C566A4-FCB2-55BC-EE75-EEACCD52D978}"/>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8C1D2C1D-3646-4235-B74F-A281FE489106}"/>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258384357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B546CA-9AC6-EC55-7623-DCDEF5427ABD}"/>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24999C3-6DDC-7123-5795-A0425AB0B6DE}"/>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44C51B19-5A5E-B5A4-9793-FFBDEA5CF721}"/>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9434876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4D7062-AFF2-6732-A476-8BBE8B3C09EC}"/>
            </a:ext>
          </a:extLst>
        </p:cNvPr>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E9C3938-A49D-DC05-6CF0-C16746443663}"/>
              </a:ext>
            </a:extLst>
          </p:cNvPr>
          <p:cNvSpPr>
            <a:spLocks noGrp="1" noRot="1" noChangeAspect="1"/>
          </p:cNvSpPr>
          <p:nvPr>
            <p:ph type="sldImg"/>
          </p:nvPr>
        </p:nvSpPr>
        <p:spPr>
          <a:xfrm>
            <a:off x="406400" y="696913"/>
            <a:ext cx="6197600" cy="3486150"/>
          </a:xfrm>
        </p:spPr>
      </p:sp>
      <p:sp>
        <p:nvSpPr>
          <p:cNvPr id="3" name="Marcador de notas 2">
            <a:extLst>
              <a:ext uri="{FF2B5EF4-FFF2-40B4-BE49-F238E27FC236}">
                <a16:creationId xmlns:a16="http://schemas.microsoft.com/office/drawing/2014/main" id="{56563DF3-BE2B-0AB7-C4A7-B10C1251DEAA}"/>
              </a:ext>
            </a:extLst>
          </p:cNvPr>
          <p:cNvSpPr>
            <a:spLocks noGrp="1"/>
          </p:cNvSpPr>
          <p:nvPr>
            <p:ph type="body" idx="1"/>
          </p:nvPr>
        </p:nvSpPr>
        <p:spPr/>
        <p:txBody>
          <a:bodyPr/>
          <a:lstStyle/>
          <a:p>
            <a:endParaRPr lang="es-CL" dirty="0"/>
          </a:p>
        </p:txBody>
      </p:sp>
    </p:spTree>
    <p:extLst>
      <p:ext uri="{BB962C8B-B14F-4D97-AF65-F5344CB8AC3E}">
        <p14:creationId xmlns:p14="http://schemas.microsoft.com/office/powerpoint/2010/main" val="1346873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71" y="2130573"/>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71"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33E1150D-5579-4B41-B6CF-F6F2076C4840}" type="slidenum">
              <a:rPr lang="es-ES_tradnl"/>
              <a:pPr>
                <a:defRPr/>
              </a:pPr>
              <a:t>‹Nº›</a:t>
            </a:fld>
            <a:endParaRPr lang="es-ES_tradnl"/>
          </a:p>
        </p:txBody>
      </p:sp>
    </p:spTree>
    <p:extLst>
      <p:ext uri="{BB962C8B-B14F-4D97-AF65-F5344CB8AC3E}">
        <p14:creationId xmlns:p14="http://schemas.microsoft.com/office/powerpoint/2010/main" val="145226631"/>
      </p:ext>
    </p:extLst>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txBox="1">
            <a:spLocks/>
          </p:cNvSpPr>
          <p:nvPr userDrawn="1"/>
        </p:nvSpPr>
        <p:spPr>
          <a:xfrm>
            <a:off x="8916679" y="6381473"/>
            <a:ext cx="2844800" cy="365125"/>
          </a:xfrm>
          <a:prstGeom prst="rect">
            <a:avLst/>
          </a:prstGeom>
        </p:spPr>
        <p:txBody>
          <a:bodyPr vert="horz" wrap="square" lIns="91440" tIns="45720" rIns="91440" bIns="45720" numCol="1" anchor="ctr" anchorCtr="0" compatLnSpc="1">
            <a:prstTxWarp prst="textNoShape">
              <a:avLst/>
            </a:prstTxWarp>
          </a:bodyPr>
          <a:lstStyle>
            <a:defPPr>
              <a:defRPr lang="es-CL"/>
            </a:defPPr>
            <a:lvl1pPr algn="r" rtl="0" fontAlgn="base">
              <a:spcBef>
                <a:spcPct val="0"/>
              </a:spcBef>
              <a:spcAft>
                <a:spcPct val="0"/>
              </a:spcAft>
              <a:defRPr sz="1200" kern="1200">
                <a:solidFill>
                  <a:srgbClr val="898989"/>
                </a:solidFill>
                <a:latin typeface="Calibri" pitchFamily="34" charset="0"/>
                <a:ea typeface="ＭＳ Ｐゴシック" pitchFamily="-65" charset="-128"/>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a:lstStyle>
          <a:p>
            <a:pPr hangingPunct="1">
              <a:defRPr/>
            </a:pPr>
            <a:fld id="{33E1150D-5579-4B41-B6CF-F6F2076C4840}" type="slidenum">
              <a:rPr lang="es-ES_tradnl" smtClean="0"/>
              <a:pPr hangingPunct="1">
                <a:defRPr/>
              </a:pPr>
              <a:t>‹Nº›</a:t>
            </a:fld>
            <a:endParaRPr lang="es-ES_tradnl" dirty="0"/>
          </a:p>
        </p:txBody>
      </p:sp>
    </p:spTree>
    <p:extLst>
      <p:ext uri="{BB962C8B-B14F-4D97-AF65-F5344CB8AC3E}">
        <p14:creationId xmlns:p14="http://schemas.microsoft.com/office/powerpoint/2010/main" val="1222303294"/>
      </p:ext>
    </p:extLst>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155" y="4407046"/>
            <a:ext cx="103632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963155"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CEE872A-FCB1-432A-9506-0BA55C3E3102}" type="slidenum">
              <a:rPr lang="es-ES_tradnl"/>
              <a:pPr>
                <a:defRPr/>
              </a:pPr>
              <a:t>‹Nº›</a:t>
            </a:fld>
            <a:endParaRPr lang="es-ES_tradnl"/>
          </a:p>
        </p:txBody>
      </p:sp>
    </p:spTree>
    <p:extLst>
      <p:ext uri="{BB962C8B-B14F-4D97-AF65-F5344CB8AC3E}">
        <p14:creationId xmlns:p14="http://schemas.microsoft.com/office/powerpoint/2010/main" val="3113221892"/>
      </p:ext>
    </p:extLst>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609671"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6197600" y="1600206"/>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13C74AA8-66EB-4B0A-97FC-5CD632A6FDA5}" type="slidenum">
              <a:rPr lang="es-ES_tradnl"/>
              <a:pPr>
                <a:defRPr/>
              </a:pPr>
              <a:t>‹Nº›</a:t>
            </a:fld>
            <a:endParaRPr lang="es-ES_tradnl"/>
          </a:p>
        </p:txBody>
      </p:sp>
    </p:spTree>
    <p:extLst>
      <p:ext uri="{BB962C8B-B14F-4D97-AF65-F5344CB8AC3E}">
        <p14:creationId xmlns:p14="http://schemas.microsoft.com/office/powerpoint/2010/main" val="3670646894"/>
      </p:ext>
    </p:extLst>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609600" y="1535114"/>
            <a:ext cx="5386917"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6193374" y="1535114"/>
            <a:ext cx="5389033"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EDE29635-2F51-46B6-82EB-E7A2AA42BDC4}" type="slidenum">
              <a:rPr lang="es-ES_tradnl"/>
              <a:pPr>
                <a:defRPr/>
              </a:pPr>
              <a:t>‹Nº›</a:t>
            </a:fld>
            <a:endParaRPr lang="es-ES_tradnl"/>
          </a:p>
        </p:txBody>
      </p:sp>
    </p:spTree>
    <p:extLst>
      <p:ext uri="{BB962C8B-B14F-4D97-AF65-F5344CB8AC3E}">
        <p14:creationId xmlns:p14="http://schemas.microsoft.com/office/powerpoint/2010/main" val="1638169855"/>
      </p:ext>
    </p:extLst>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4"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536FFDDD-16D3-4FD0-B5ED-E297F65F23A2}" type="slidenum">
              <a:rPr lang="es-ES_tradnl"/>
              <a:pPr>
                <a:defRPr/>
              </a:pPr>
              <a:t>‹Nº›</a:t>
            </a:fld>
            <a:endParaRPr lang="es-ES_tradnl"/>
          </a:p>
        </p:txBody>
      </p:sp>
    </p:spTree>
    <p:extLst>
      <p:ext uri="{BB962C8B-B14F-4D97-AF65-F5344CB8AC3E}">
        <p14:creationId xmlns:p14="http://schemas.microsoft.com/office/powerpoint/2010/main" val="375975186"/>
      </p:ext>
    </p:extLst>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userDrawn="1">
  <p:cSld name="1_Título y objetos">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a:defRPr/>
            </a:pPr>
            <a:endParaRPr lang="es-ES_tradnl"/>
          </a:p>
        </p:txBody>
      </p:sp>
      <p:sp>
        <p:nvSpPr>
          <p:cNvPr id="3" name="2 Marcador de pie de página"/>
          <p:cNvSpPr>
            <a:spLocks noGrp="1"/>
          </p:cNvSpPr>
          <p:nvPr>
            <p:ph type="ftr" sz="quarter" idx="11"/>
          </p:nvPr>
        </p:nvSpPr>
        <p:spPr/>
        <p:txBody>
          <a:bodyPr/>
          <a:lstStyle/>
          <a:p>
            <a:pPr>
              <a:defRPr/>
            </a:pPr>
            <a:endParaRPr lang="es-ES"/>
          </a:p>
        </p:txBody>
      </p:sp>
      <p:sp>
        <p:nvSpPr>
          <p:cNvPr id="4" name="3 Marcador de número de diapositiva"/>
          <p:cNvSpPr>
            <a:spLocks noGrp="1"/>
          </p:cNvSpPr>
          <p:nvPr>
            <p:ph type="sldNum" sz="quarter" idx="12"/>
          </p:nvPr>
        </p:nvSpPr>
        <p:spPr>
          <a:xfrm>
            <a:off x="11184637" y="6381473"/>
            <a:ext cx="924587" cy="365125"/>
          </a:xfrm>
        </p:spPr>
        <p:txBody>
          <a:bodyPr/>
          <a:lstStyle>
            <a:lvl1pPr>
              <a:defRPr sz="1400" b="1"/>
            </a:lvl1p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1732701559"/>
      </p:ext>
    </p:extLst>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6" name="5 Marcador de fecha"/>
          <p:cNvSpPr>
            <a:spLocks noGrp="1"/>
          </p:cNvSpPr>
          <p:nvPr>
            <p:ph type="dt" sz="half" idx="10"/>
          </p:nvPr>
        </p:nvSpPr>
        <p:spPr/>
        <p:txBody>
          <a:bodyPr/>
          <a:lstStyle/>
          <a:p>
            <a:pPr>
              <a:defRPr/>
            </a:pPr>
            <a:endParaRPr lang="es-ES_tradnl"/>
          </a:p>
        </p:txBody>
      </p:sp>
      <p:sp>
        <p:nvSpPr>
          <p:cNvPr id="7" name="6 Marcador de pie de página"/>
          <p:cNvSpPr>
            <a:spLocks noGrp="1"/>
          </p:cNvSpPr>
          <p:nvPr>
            <p:ph type="ftr" sz="quarter" idx="11"/>
          </p:nvPr>
        </p:nvSpPr>
        <p:spPr/>
        <p:txBody>
          <a:bodyPr/>
          <a:lstStyle/>
          <a:p>
            <a:pPr>
              <a:defRPr/>
            </a:pPr>
            <a:endParaRPr lang="es-ES"/>
          </a:p>
        </p:txBody>
      </p:sp>
      <p:sp>
        <p:nvSpPr>
          <p:cNvPr id="8" name="7 Marcador de número de diapositiva"/>
          <p:cNvSpPr>
            <a:spLocks noGrp="1"/>
          </p:cNvSpPr>
          <p:nvPr>
            <p:ph type="sldNum" sz="quarter" idx="12"/>
          </p:nvPr>
        </p:nvSpPr>
        <p:spPr/>
        <p:txBody>
          <a:bodyPr/>
          <a:lstStyle/>
          <a:p>
            <a:pPr>
              <a:defRPr/>
            </a:pPr>
            <a:fld id="{5B0EA914-0059-4753-B4E8-38DCE5A1FCF9}" type="slidenum">
              <a:rPr lang="es-ES_tradnl" smtClean="0"/>
              <a:pPr>
                <a:defRPr/>
              </a:pPr>
              <a:t>‹Nº›</a:t>
            </a:fld>
            <a:endParaRPr lang="es-ES_tradnl"/>
          </a:p>
        </p:txBody>
      </p:sp>
    </p:spTree>
    <p:extLst>
      <p:ext uri="{BB962C8B-B14F-4D97-AF65-F5344CB8AC3E}">
        <p14:creationId xmlns:p14="http://schemas.microsoft.com/office/powerpoint/2010/main" val="2865815496"/>
      </p:ext>
    </p:extLst>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7" y="273050"/>
            <a:ext cx="4011084" cy="1162051"/>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766805" y="273198"/>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609607"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A1802F9A-2A0B-438F-B576-7AF83180BD16}" type="slidenum">
              <a:rPr lang="es-ES_tradnl"/>
              <a:pPr>
                <a:defRPr/>
              </a:pPr>
              <a:t>‹Nº›</a:t>
            </a:fld>
            <a:endParaRPr lang="es-ES_tradnl"/>
          </a:p>
        </p:txBody>
      </p:sp>
    </p:spTree>
    <p:extLst>
      <p:ext uri="{BB962C8B-B14F-4D97-AF65-F5344CB8AC3E}">
        <p14:creationId xmlns:p14="http://schemas.microsoft.com/office/powerpoint/2010/main" val="4046021414"/>
      </p:ext>
    </p:extLst>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2"/>
            <a:ext cx="7315200" cy="566739"/>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389717" y="5367340"/>
            <a:ext cx="73152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6"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B7EC3E5-0AD8-4207-AFC3-4B876BE3EC0F}" type="slidenum">
              <a:rPr lang="es-ES_tradnl"/>
              <a:pPr>
                <a:defRPr/>
              </a:pPr>
              <a:t>‹Nº›</a:t>
            </a:fld>
            <a:endParaRPr lang="es-ES_tradnl"/>
          </a:p>
        </p:txBody>
      </p:sp>
    </p:spTree>
    <p:extLst>
      <p:ext uri="{BB962C8B-B14F-4D97-AF65-F5344CB8AC3E}">
        <p14:creationId xmlns:p14="http://schemas.microsoft.com/office/powerpoint/2010/main" val="3714275113"/>
      </p:ext>
    </p:extLst>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450F5BBA-197F-4868-9C2A-5128246DDC8D}" type="slidenum">
              <a:rPr lang="es-ES_tradnl"/>
              <a:pPr>
                <a:defRPr/>
              </a:pPr>
              <a:t>‹Nº›</a:t>
            </a:fld>
            <a:endParaRPr lang="es-ES_tradnl"/>
          </a:p>
        </p:txBody>
      </p:sp>
    </p:spTree>
    <p:extLst>
      <p:ext uri="{BB962C8B-B14F-4D97-AF65-F5344CB8AC3E}">
        <p14:creationId xmlns:p14="http://schemas.microsoft.com/office/powerpoint/2010/main" val="2732055577"/>
      </p:ext>
    </p:extLst>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785"/>
            <a:ext cx="27432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609671" y="274785"/>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263C9B63-78C4-43F7-A344-6780E482BE78}" type="slidenum">
              <a:rPr lang="es-ES_tradnl"/>
              <a:pPr>
                <a:defRPr/>
              </a:pPr>
              <a:t>‹Nº›</a:t>
            </a:fld>
            <a:endParaRPr lang="es-ES_tradnl"/>
          </a:p>
        </p:txBody>
      </p:sp>
    </p:spTree>
    <p:extLst>
      <p:ext uri="{BB962C8B-B14F-4D97-AF65-F5344CB8AC3E}">
        <p14:creationId xmlns:p14="http://schemas.microsoft.com/office/powerpoint/2010/main" val="4264048406"/>
      </p:ext>
    </p:extLst>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609601" y="274639"/>
            <a:ext cx="10972800" cy="1143000"/>
          </a:xfrm>
        </p:spPr>
        <p:txBody>
          <a:bodyPr/>
          <a:lstStyle/>
          <a:p>
            <a:r>
              <a:rPr lang="es-ES"/>
              <a:t>Haga clic para modificar el estilo de título del patrón</a:t>
            </a:r>
          </a:p>
        </p:txBody>
      </p:sp>
      <p:sp>
        <p:nvSpPr>
          <p:cNvPr id="3" name="2 Marcador de contenido"/>
          <p:cNvSpPr>
            <a:spLocks noGrp="1"/>
          </p:cNvSpPr>
          <p:nvPr>
            <p:ph sz="quarter" idx="1"/>
          </p:nvPr>
        </p:nvSpPr>
        <p:spPr>
          <a:xfrm>
            <a:off x="609671"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quarter" idx="2"/>
          </p:nvPr>
        </p:nvSpPr>
        <p:spPr>
          <a:xfrm>
            <a:off x="6197600" y="1600202"/>
            <a:ext cx="53848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contenido"/>
          <p:cNvSpPr>
            <a:spLocks noGrp="1"/>
          </p:cNvSpPr>
          <p:nvPr>
            <p:ph sz="quarter" idx="3"/>
          </p:nvPr>
        </p:nvSpPr>
        <p:spPr>
          <a:xfrm>
            <a:off x="609671"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contenido"/>
          <p:cNvSpPr>
            <a:spLocks noGrp="1"/>
          </p:cNvSpPr>
          <p:nvPr>
            <p:ph sz="quarter" idx="4"/>
          </p:nvPr>
        </p:nvSpPr>
        <p:spPr>
          <a:xfrm>
            <a:off x="6197600" y="3938736"/>
            <a:ext cx="53848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3 Marcador de fecha"/>
          <p:cNvSpPr>
            <a:spLocks noGrp="1"/>
          </p:cNvSpPr>
          <p:nvPr>
            <p:ph type="dt" sz="half" idx="10"/>
          </p:nvPr>
        </p:nvSpPr>
        <p:spPr/>
        <p:txBody>
          <a:bodyPr/>
          <a:lstStyle>
            <a:lvl1pPr>
              <a:defRPr>
                <a:latin typeface="Calibri" pitchFamily="34" charset="0"/>
                <a:cs typeface="Arial" charset="0"/>
              </a:defRPr>
            </a:lvl1pPr>
          </a:lstStyle>
          <a:p>
            <a:pPr>
              <a:defRPr/>
            </a:pPr>
            <a:endParaRPr lang="es-ES_tradnl"/>
          </a:p>
        </p:txBody>
      </p:sp>
      <p:sp>
        <p:nvSpPr>
          <p:cNvPr id="8" name="4 Marcador de pie de página"/>
          <p:cNvSpPr>
            <a:spLocks noGrp="1"/>
          </p:cNvSpPr>
          <p:nvPr>
            <p:ph type="ftr" sz="quarter" idx="11"/>
          </p:nvPr>
        </p:nvSpPr>
        <p:spPr/>
        <p:txBody>
          <a:bodyPr/>
          <a:lstStyle>
            <a:lvl1pPr>
              <a:defRPr>
                <a:latin typeface="Calibri" pitchFamily="34" charset="0"/>
                <a:cs typeface="Arial" charset="0"/>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atin typeface="Calibri" pitchFamily="34" charset="0"/>
                <a:cs typeface="Arial" charset="0"/>
              </a:defRPr>
            </a:lvl1pPr>
          </a:lstStyle>
          <a:p>
            <a:pPr>
              <a:defRPr/>
            </a:pPr>
            <a:fld id="{099CBC5B-DC35-4A9A-ACC0-DEA71FE48CDF}" type="slidenum">
              <a:rPr lang="es-ES_tradnl"/>
              <a:pPr>
                <a:defRPr/>
              </a:pPr>
              <a:t>‹Nº›</a:t>
            </a:fld>
            <a:endParaRPr lang="es-ES_tradnl"/>
          </a:p>
        </p:txBody>
      </p:sp>
    </p:spTree>
    <p:extLst>
      <p:ext uri="{BB962C8B-B14F-4D97-AF65-F5344CB8AC3E}">
        <p14:creationId xmlns:p14="http://schemas.microsoft.com/office/powerpoint/2010/main" val="2432802329"/>
      </p:ext>
    </p:extLst>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Comparación">
    <p:spTree>
      <p:nvGrpSpPr>
        <p:cNvPr id="1" name=""/>
        <p:cNvGrpSpPr/>
        <p:nvPr/>
      </p:nvGrpSpPr>
      <p:grpSpPr>
        <a:xfrm>
          <a:off x="0" y="0"/>
          <a:ext cx="0" cy="0"/>
          <a:chOff x="0" y="0"/>
          <a:chExt cx="0" cy="0"/>
        </a:xfrm>
      </p:grpSpPr>
      <p:sp>
        <p:nvSpPr>
          <p:cNvPr id="47" name="Texto del título"/>
          <p:cNvSpPr txBox="1">
            <a:spLocks noGrp="1"/>
          </p:cNvSpPr>
          <p:nvPr>
            <p:ph type="title"/>
          </p:nvPr>
        </p:nvSpPr>
        <p:spPr>
          <a:xfrm>
            <a:off x="839821" y="365128"/>
            <a:ext cx="10515601" cy="1325564"/>
          </a:xfrm>
          <a:prstGeom prst="rect">
            <a:avLst/>
          </a:prstGeom>
        </p:spPr>
        <p:txBody>
          <a:bodyPr/>
          <a:lstStyle/>
          <a:p>
            <a:r>
              <a:t>Texto del título</a:t>
            </a:r>
          </a:p>
        </p:txBody>
      </p:sp>
      <p:sp>
        <p:nvSpPr>
          <p:cNvPr id="48" name="Nivel de texto 1…"/>
          <p:cNvSpPr txBox="1">
            <a:spLocks noGrp="1"/>
          </p:cNvSpPr>
          <p:nvPr>
            <p:ph type="body" sz="quarter" idx="1"/>
          </p:nvPr>
        </p:nvSpPr>
        <p:spPr>
          <a:xfrm>
            <a:off x="839822"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Nivel de texto 1</a:t>
            </a:r>
          </a:p>
          <a:p>
            <a:pPr lvl="1"/>
            <a:r>
              <a:t>Nivel de texto 2</a:t>
            </a:r>
          </a:p>
          <a:p>
            <a:pPr lvl="2"/>
            <a:r>
              <a:t>Nivel de texto 3</a:t>
            </a:r>
          </a:p>
          <a:p>
            <a:pPr lvl="3"/>
            <a:r>
              <a:t>Nivel de texto 4</a:t>
            </a:r>
          </a:p>
          <a:p>
            <a:pPr lvl="4"/>
            <a:r>
              <a:t>Nivel de texto 5</a:t>
            </a:r>
          </a:p>
        </p:txBody>
      </p:sp>
      <p:sp>
        <p:nvSpPr>
          <p:cNvPr id="49" name="Marcador de texto 4"/>
          <p:cNvSpPr>
            <a:spLocks noGrp="1"/>
          </p:cNvSpPr>
          <p:nvPr>
            <p:ph type="body" sz="quarter" idx="13"/>
          </p:nvPr>
        </p:nvSpPr>
        <p:spPr>
          <a:xfrm>
            <a:off x="6172236" y="1681163"/>
            <a:ext cx="5183189" cy="823913"/>
          </a:xfrm>
          <a:prstGeom prst="rect">
            <a:avLst/>
          </a:prstGeom>
        </p:spPr>
        <p:txBody>
          <a:bodyPr anchor="b"/>
          <a:lstStyle/>
          <a:p>
            <a:pPr marL="0" indent="0">
              <a:buSzTx/>
              <a:buFontTx/>
              <a:buNone/>
              <a:defRPr sz="2400" b="1"/>
            </a:pPr>
            <a:endParaRPr/>
          </a:p>
        </p:txBody>
      </p:sp>
      <p:sp>
        <p:nvSpPr>
          <p:cNvPr id="50"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686736800"/>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Solo el título">
    <p:spTree>
      <p:nvGrpSpPr>
        <p:cNvPr id="1" name=""/>
        <p:cNvGrpSpPr/>
        <p:nvPr/>
      </p:nvGrpSpPr>
      <p:grpSpPr>
        <a:xfrm>
          <a:off x="0" y="0"/>
          <a:ext cx="0" cy="0"/>
          <a:chOff x="0" y="0"/>
          <a:chExt cx="0" cy="0"/>
        </a:xfrm>
      </p:grpSpPr>
      <p:sp>
        <p:nvSpPr>
          <p:cNvPr id="57" name="Texto del título"/>
          <p:cNvSpPr txBox="1">
            <a:spLocks noGrp="1"/>
          </p:cNvSpPr>
          <p:nvPr>
            <p:ph type="title"/>
          </p:nvPr>
        </p:nvSpPr>
        <p:spPr>
          <a:prstGeom prst="rect">
            <a:avLst/>
          </a:prstGeom>
        </p:spPr>
        <p:txBody>
          <a:bodyPr/>
          <a:lstStyle/>
          <a:p>
            <a:r>
              <a:t>Texto del título</a:t>
            </a:r>
          </a:p>
        </p:txBody>
      </p:sp>
      <p:sp>
        <p:nvSpPr>
          <p:cNvPr id="58"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910226010"/>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En blanco">
    <p:spTree>
      <p:nvGrpSpPr>
        <p:cNvPr id="1" name=""/>
        <p:cNvGrpSpPr/>
        <p:nvPr/>
      </p:nvGrpSpPr>
      <p:grpSpPr>
        <a:xfrm>
          <a:off x="0" y="0"/>
          <a:ext cx="0" cy="0"/>
          <a:chOff x="0" y="0"/>
          <a:chExt cx="0" cy="0"/>
        </a:xfrm>
      </p:grpSpPr>
      <p:sp>
        <p:nvSpPr>
          <p:cNvPr id="6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212294696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Contenido con título">
    <p:spTree>
      <p:nvGrpSpPr>
        <p:cNvPr id="1" name=""/>
        <p:cNvGrpSpPr/>
        <p:nvPr/>
      </p:nvGrpSpPr>
      <p:grpSpPr>
        <a:xfrm>
          <a:off x="0" y="0"/>
          <a:ext cx="0" cy="0"/>
          <a:chOff x="0" y="0"/>
          <a:chExt cx="0" cy="0"/>
        </a:xfrm>
      </p:grpSpPr>
      <p:sp>
        <p:nvSpPr>
          <p:cNvPr id="7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73" name="Nivel de texto 1…"/>
          <p:cNvSpPr txBox="1">
            <a:spLocks noGrp="1"/>
          </p:cNvSpPr>
          <p:nvPr>
            <p:ph type="body" sz="half" idx="1"/>
          </p:nvPr>
        </p:nvSpPr>
        <p:spPr>
          <a:xfrm>
            <a:off x="5183187" y="987883"/>
            <a:ext cx="6172201" cy="4873626"/>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Nivel de texto 1</a:t>
            </a:r>
          </a:p>
          <a:p>
            <a:pPr lvl="1"/>
            <a:r>
              <a:t>Nivel de texto 2</a:t>
            </a:r>
          </a:p>
          <a:p>
            <a:pPr lvl="2"/>
            <a:r>
              <a:t>Nivel de texto 3</a:t>
            </a:r>
          </a:p>
          <a:p>
            <a:pPr lvl="3"/>
            <a:r>
              <a:t>Nivel de texto 4</a:t>
            </a:r>
          </a:p>
          <a:p>
            <a:pPr lvl="4"/>
            <a:r>
              <a:t>Nivel de texto 5</a:t>
            </a:r>
          </a:p>
        </p:txBody>
      </p:sp>
      <p:sp>
        <p:nvSpPr>
          <p:cNvPr id="74" name="Marcador de texto 3"/>
          <p:cNvSpPr>
            <a:spLocks noGrp="1"/>
          </p:cNvSpPr>
          <p:nvPr>
            <p:ph type="body" sz="quarter" idx="13"/>
          </p:nvPr>
        </p:nvSpPr>
        <p:spPr>
          <a:xfrm>
            <a:off x="839821" y="2057400"/>
            <a:ext cx="3932239" cy="3811588"/>
          </a:xfrm>
          <a:prstGeom prst="rect">
            <a:avLst/>
          </a:prstGeom>
        </p:spPr>
        <p:txBody>
          <a:bodyPr/>
          <a:lstStyle/>
          <a:p>
            <a:pPr marL="0" indent="0">
              <a:buSzTx/>
              <a:buFontTx/>
              <a:buNone/>
              <a:defRPr sz="1600"/>
            </a:pPr>
            <a:endParaRPr/>
          </a:p>
        </p:txBody>
      </p:sp>
      <p:sp>
        <p:nvSpPr>
          <p:cNvPr id="7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42117347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Imagen con título">
    <p:spTree>
      <p:nvGrpSpPr>
        <p:cNvPr id="1" name=""/>
        <p:cNvGrpSpPr/>
        <p:nvPr/>
      </p:nvGrpSpPr>
      <p:grpSpPr>
        <a:xfrm>
          <a:off x="0" y="0"/>
          <a:ext cx="0" cy="0"/>
          <a:chOff x="0" y="0"/>
          <a:chExt cx="0" cy="0"/>
        </a:xfrm>
      </p:grpSpPr>
      <p:sp>
        <p:nvSpPr>
          <p:cNvPr id="82" name="Texto del título"/>
          <p:cNvSpPr txBox="1">
            <a:spLocks noGrp="1"/>
          </p:cNvSpPr>
          <p:nvPr>
            <p:ph type="title"/>
          </p:nvPr>
        </p:nvSpPr>
        <p:spPr>
          <a:xfrm>
            <a:off x="839821" y="457200"/>
            <a:ext cx="3932239" cy="1600200"/>
          </a:xfrm>
          <a:prstGeom prst="rect">
            <a:avLst/>
          </a:prstGeom>
        </p:spPr>
        <p:txBody>
          <a:bodyPr anchor="b"/>
          <a:lstStyle>
            <a:lvl1pPr>
              <a:defRPr sz="3200"/>
            </a:lvl1pPr>
          </a:lstStyle>
          <a:p>
            <a:r>
              <a:t>Texto del título</a:t>
            </a:r>
          </a:p>
        </p:txBody>
      </p:sp>
      <p:sp>
        <p:nvSpPr>
          <p:cNvPr id="83" name="Marcador de posición de imagen 2"/>
          <p:cNvSpPr>
            <a:spLocks noGrp="1"/>
          </p:cNvSpPr>
          <p:nvPr>
            <p:ph type="pic" sz="half" idx="13"/>
          </p:nvPr>
        </p:nvSpPr>
        <p:spPr>
          <a:xfrm>
            <a:off x="5183187" y="987883"/>
            <a:ext cx="6172201" cy="4873626"/>
          </a:xfrm>
          <a:prstGeom prst="rect">
            <a:avLst/>
          </a:prstGeom>
        </p:spPr>
        <p:txBody>
          <a:bodyPr lIns="91439" rIns="91439">
            <a:noAutofit/>
          </a:bodyPr>
          <a:lstStyle/>
          <a:p>
            <a:endParaRPr/>
          </a:p>
        </p:txBody>
      </p:sp>
      <p:sp>
        <p:nvSpPr>
          <p:cNvPr id="84" name="Nivel de texto 1…"/>
          <p:cNvSpPr txBox="1">
            <a:spLocks noGrp="1"/>
          </p:cNvSpPr>
          <p:nvPr>
            <p:ph type="body" sz="quarter" idx="1"/>
          </p:nvPr>
        </p:nvSpPr>
        <p:spPr>
          <a:xfrm>
            <a:off x="839821"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Nivel de texto 1</a:t>
            </a:r>
          </a:p>
          <a:p>
            <a:pPr lvl="1"/>
            <a:r>
              <a:t>Nivel de texto 2</a:t>
            </a:r>
          </a:p>
          <a:p>
            <a:pPr lvl="2"/>
            <a:r>
              <a:t>Nivel de texto 3</a:t>
            </a:r>
          </a:p>
          <a:p>
            <a:pPr lvl="3"/>
            <a:r>
              <a:t>Nivel de texto 4</a:t>
            </a:r>
          </a:p>
          <a:p>
            <a:pPr lvl="4"/>
            <a:r>
              <a:t>Nivel de texto 5</a:t>
            </a:r>
          </a:p>
        </p:txBody>
      </p:sp>
      <p:sp>
        <p:nvSpPr>
          <p:cNvPr id="85"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1886812137"/>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Título vertical y texto">
    <p:spTree>
      <p:nvGrpSpPr>
        <p:cNvPr id="1" name=""/>
        <p:cNvGrpSpPr/>
        <p:nvPr/>
      </p:nvGrpSpPr>
      <p:grpSpPr>
        <a:xfrm>
          <a:off x="0" y="0"/>
          <a:ext cx="0" cy="0"/>
          <a:chOff x="0" y="0"/>
          <a:chExt cx="0" cy="0"/>
        </a:xfrm>
      </p:grpSpPr>
      <p:sp>
        <p:nvSpPr>
          <p:cNvPr id="101" name="Texto del título"/>
          <p:cNvSpPr txBox="1">
            <a:spLocks noGrp="1"/>
          </p:cNvSpPr>
          <p:nvPr>
            <p:ph type="title"/>
          </p:nvPr>
        </p:nvSpPr>
        <p:spPr>
          <a:xfrm>
            <a:off x="8724902" y="365125"/>
            <a:ext cx="2628901" cy="5811838"/>
          </a:xfrm>
          <a:prstGeom prst="rect">
            <a:avLst/>
          </a:prstGeom>
        </p:spPr>
        <p:txBody>
          <a:bodyPr/>
          <a:lstStyle/>
          <a:p>
            <a:r>
              <a:t>Texto del título</a:t>
            </a:r>
          </a:p>
        </p:txBody>
      </p:sp>
      <p:sp>
        <p:nvSpPr>
          <p:cNvPr id="102" name="Nivel de texto 1…"/>
          <p:cNvSpPr txBox="1">
            <a:spLocks noGrp="1"/>
          </p:cNvSpPr>
          <p:nvPr>
            <p:ph type="body" idx="1"/>
          </p:nvPr>
        </p:nvSpPr>
        <p:spPr>
          <a:xfrm>
            <a:off x="838203" y="365125"/>
            <a:ext cx="7734301" cy="5811838"/>
          </a:xfrm>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03" name="Número de diapositiva"/>
          <p:cNvSpPr txBox="1">
            <a:spLocks noGrp="1"/>
          </p:cNvSpPr>
          <p:nvPr>
            <p:ph type="sldNum" sz="quarter" idx="2"/>
          </p:nvPr>
        </p:nvSpPr>
        <p:spPr>
          <a:prstGeom prst="rect">
            <a:avLst/>
          </a:prstGeom>
        </p:spPr>
        <p:txBody>
          <a:bodyPr/>
          <a:lstStyle/>
          <a:p>
            <a:fld id="{86CB4B4D-7CA3-9044-876B-883B54F8677D}" type="slidenum">
              <a:rPr/>
              <a:pPr/>
              <a:t>‹Nº›</a:t>
            </a:fld>
            <a:endParaRPr/>
          </a:p>
        </p:txBody>
      </p:sp>
    </p:spTree>
    <p:extLst>
      <p:ext uri="{BB962C8B-B14F-4D97-AF65-F5344CB8AC3E}">
        <p14:creationId xmlns:p14="http://schemas.microsoft.com/office/powerpoint/2010/main" val="3758714687"/>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a:xfrm>
            <a:off x="609600" y="6356351"/>
            <a:ext cx="2844800" cy="365125"/>
          </a:xfrm>
          <a:prstGeom prst="rect">
            <a:avLst/>
          </a:prstGeom>
        </p:spPr>
        <p:txBody>
          <a:bodyPr/>
          <a:lstStyle>
            <a:lvl1pPr>
              <a:defRPr/>
            </a:lvl1pPr>
          </a:lstStyle>
          <a:p>
            <a:pPr>
              <a:defRPr/>
            </a:pPr>
            <a:fld id="{581B3856-CBC9-4E95-932D-250FBDE70F5D}" type="datetimeFigureOut">
              <a:rPr lang="es-ES_tradnl"/>
              <a:pPr>
                <a:defRPr/>
              </a:pPr>
              <a:t>02/06/2025</a:t>
            </a:fld>
            <a:endParaRPr lang="es-ES_tradnl"/>
          </a:p>
        </p:txBody>
      </p:sp>
      <p:sp>
        <p:nvSpPr>
          <p:cNvPr id="4" name="4 Marcador de pie de página"/>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a:xfrm>
            <a:off x="10990562" y="6400981"/>
            <a:ext cx="363239" cy="276999"/>
          </a:xfrm>
        </p:spPr>
        <p:txBody>
          <a:bodyPr/>
          <a:lstStyle>
            <a:lvl1pPr>
              <a:defRPr/>
            </a:lvl1pPr>
          </a:lstStyle>
          <a:p>
            <a:pPr>
              <a:defRPr/>
            </a:pPr>
            <a:fld id="{B106D073-8290-4216-B69F-19A491EE89F9}" type="slidenum">
              <a:rPr lang="es-ES_tradnl"/>
              <a:pPr>
                <a:defRPr/>
              </a:pPr>
              <a:t>‹Nº›</a:t>
            </a:fld>
            <a:endParaRPr lang="es-ES_tradnl"/>
          </a:p>
        </p:txBody>
      </p:sp>
    </p:spTree>
    <p:extLst>
      <p:ext uri="{BB962C8B-B14F-4D97-AF65-F5344CB8AC3E}">
        <p14:creationId xmlns:p14="http://schemas.microsoft.com/office/powerpoint/2010/main" val="33284679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17702617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3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1360794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Tree>
    <p:extLst>
      <p:ext uri="{BB962C8B-B14F-4D97-AF65-F5344CB8AC3E}">
        <p14:creationId xmlns:p14="http://schemas.microsoft.com/office/powerpoint/2010/main" val="2928278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a:xfrm>
            <a:off x="609600" y="6356351"/>
            <a:ext cx="2844800" cy="365125"/>
          </a:xfrm>
          <a:prstGeom prst="rect">
            <a:avLst/>
          </a:prstGeom>
        </p:spPr>
        <p:txBody>
          <a:bodyPr/>
          <a:lstStyle/>
          <a:p>
            <a:fld id="{02370BD1-1D71-4546-9BBD-D53A9301DD32}" type="datetimeFigureOut">
              <a:rPr lang="es-CL" smtClean="0"/>
              <a:pPr/>
              <a:t>02-06-2025</a:t>
            </a:fld>
            <a:endParaRPr lang="es-CL"/>
          </a:p>
        </p:txBody>
      </p:sp>
      <p:sp>
        <p:nvSpPr>
          <p:cNvPr id="5" name="4 Marcador de pie de página"/>
          <p:cNvSpPr>
            <a:spLocks noGrp="1"/>
          </p:cNvSpPr>
          <p:nvPr>
            <p:ph type="ftr" sz="quarter" idx="11"/>
          </p:nvPr>
        </p:nvSpPr>
        <p:spPr>
          <a:xfrm>
            <a:off x="4165600" y="6356351"/>
            <a:ext cx="3860800" cy="365125"/>
          </a:xfrm>
          <a:prstGeom prst="rect">
            <a:avLst/>
          </a:prstGeom>
        </p:spPr>
        <p:txBody>
          <a:bodyPr/>
          <a:lstStyle/>
          <a:p>
            <a:endParaRPr lang="es-CL"/>
          </a:p>
        </p:txBody>
      </p:sp>
      <p:sp>
        <p:nvSpPr>
          <p:cNvPr id="6" name="5 Marcador de número de diapositiva"/>
          <p:cNvSpPr>
            <a:spLocks noGrp="1"/>
          </p:cNvSpPr>
          <p:nvPr>
            <p:ph type="sldNum" sz="quarter" idx="12"/>
          </p:nvPr>
        </p:nvSpPr>
        <p:spPr>
          <a:xfrm>
            <a:off x="10990562" y="6400981"/>
            <a:ext cx="363239" cy="276999"/>
          </a:xfrm>
        </p:spPr>
        <p:txBody>
          <a:bodyPr/>
          <a:lstStyle/>
          <a:p>
            <a:fld id="{C2A11484-7DD0-46FD-919C-0E414EF3FD90}" type="slidenum">
              <a:rPr lang="es-CL" smtClean="0"/>
              <a:pPr/>
              <a:t>‹Nº›</a:t>
            </a:fld>
            <a:endParaRPr lang="es-CL"/>
          </a:p>
        </p:txBody>
      </p:sp>
    </p:spTree>
    <p:extLst>
      <p:ext uri="{BB962C8B-B14F-4D97-AF65-F5344CB8AC3E}">
        <p14:creationId xmlns:p14="http://schemas.microsoft.com/office/powerpoint/2010/main" val="834367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74" name="1 Marcador de título"/>
          <p:cNvSpPr>
            <a:spLocks noGrp="1"/>
          </p:cNvSpPr>
          <p:nvPr>
            <p:ph type="title"/>
          </p:nvPr>
        </p:nvSpPr>
        <p:spPr bwMode="auto">
          <a:xfrm>
            <a:off x="609601" y="274639"/>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p>
        </p:txBody>
      </p:sp>
      <p:sp>
        <p:nvSpPr>
          <p:cNvPr id="3075" name="2 Marcador de texto"/>
          <p:cNvSpPr>
            <a:spLocks noGrp="1"/>
          </p:cNvSpPr>
          <p:nvPr>
            <p:ph type="body" idx="1"/>
          </p:nvPr>
        </p:nvSpPr>
        <p:spPr bwMode="auto">
          <a:xfrm>
            <a:off x="609601" y="1600206"/>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7" name="3 Marcador de fecha"/>
          <p:cNvSpPr>
            <a:spLocks noGrp="1"/>
          </p:cNvSpPr>
          <p:nvPr>
            <p:ph type="dt" sz="half" idx="2"/>
          </p:nvPr>
        </p:nvSpPr>
        <p:spPr>
          <a:xfrm>
            <a:off x="609601" y="6356497"/>
            <a:ext cx="28448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_tradnl" kern="1200"/>
          </a:p>
        </p:txBody>
      </p:sp>
      <p:sp>
        <p:nvSpPr>
          <p:cNvPr id="8" name="4 Marcador de pie de página"/>
          <p:cNvSpPr>
            <a:spLocks noGrp="1"/>
          </p:cNvSpPr>
          <p:nvPr>
            <p:ph type="ftr" sz="quarter" idx="3"/>
          </p:nvPr>
        </p:nvSpPr>
        <p:spPr>
          <a:xfrm>
            <a:off x="4165671" y="6356497"/>
            <a:ext cx="38608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endParaRPr lang="es-ES" kern="1200"/>
          </a:p>
        </p:txBody>
      </p:sp>
      <p:sp>
        <p:nvSpPr>
          <p:cNvPr id="9" name="5 Marcador de número de diapositiva"/>
          <p:cNvSpPr>
            <a:spLocks noGrp="1"/>
          </p:cNvSpPr>
          <p:nvPr>
            <p:ph type="sldNum" sz="quarter" idx="4"/>
          </p:nvPr>
        </p:nvSpPr>
        <p:spPr>
          <a:xfrm>
            <a:off x="8737601" y="6356497"/>
            <a:ext cx="28448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Arial" charset="0"/>
                <a:ea typeface="ＭＳ Ｐゴシック" pitchFamily="-65" charset="-128"/>
                <a:cs typeface="+mn-cs"/>
              </a:defRPr>
            </a:lvl1pPr>
          </a:lstStyle>
          <a:p>
            <a:pPr fontAlgn="base" hangingPunct="1">
              <a:spcBef>
                <a:spcPct val="0"/>
              </a:spcBef>
              <a:spcAft>
                <a:spcPct val="0"/>
              </a:spcAft>
              <a:defRPr/>
            </a:pPr>
            <a:fld id="{5B0EA914-0059-4753-B4E8-38DCE5A1FCF9}" type="slidenum">
              <a:rPr lang="es-ES_tradnl" kern="1200"/>
              <a:pPr fontAlgn="base" hangingPunct="1">
                <a:spcBef>
                  <a:spcPct val="0"/>
                </a:spcBef>
                <a:spcAft>
                  <a:spcPct val="0"/>
                </a:spcAft>
                <a:defRPr/>
              </a:pPr>
              <a:t>‹Nº›</a:t>
            </a:fld>
            <a:endParaRPr lang="es-ES_tradnl" kern="1200"/>
          </a:p>
        </p:txBody>
      </p:sp>
    </p:spTree>
    <p:extLst>
      <p:ext uri="{BB962C8B-B14F-4D97-AF65-F5344CB8AC3E}">
        <p14:creationId xmlns:p14="http://schemas.microsoft.com/office/powerpoint/2010/main" val="2361130909"/>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transition spd="med">
    <p:wipe dir="r"/>
  </p:transition>
  <p:hf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defRPr>
      </a:lvl5pPr>
      <a:lvl6pPr marL="2514600" indent="-228600" algn="l" rtl="0" fontAlgn="base">
        <a:spcBef>
          <a:spcPct val="20000"/>
        </a:spcBef>
        <a:spcAft>
          <a:spcPct val="0"/>
        </a:spcAft>
        <a:buFont typeface="Arial" charset="0"/>
        <a:buChar char="»"/>
        <a:defRPr sz="2000">
          <a:solidFill>
            <a:schemeClr val="tx1"/>
          </a:solidFill>
          <a:latin typeface="+mn-lt"/>
        </a:defRPr>
      </a:lvl6pPr>
      <a:lvl7pPr marL="2971800" indent="-228600" algn="l" rtl="0" fontAlgn="base">
        <a:spcBef>
          <a:spcPct val="20000"/>
        </a:spcBef>
        <a:spcAft>
          <a:spcPct val="0"/>
        </a:spcAft>
        <a:buFont typeface="Arial" charset="0"/>
        <a:buChar char="»"/>
        <a:defRPr sz="2000">
          <a:solidFill>
            <a:schemeClr val="tx1"/>
          </a:solidFill>
          <a:latin typeface="+mn-lt"/>
        </a:defRPr>
      </a:lvl7pPr>
      <a:lvl8pPr marL="3429000" indent="-228600" algn="l" rtl="0" fontAlgn="base">
        <a:spcBef>
          <a:spcPct val="20000"/>
        </a:spcBef>
        <a:spcAft>
          <a:spcPct val="0"/>
        </a:spcAft>
        <a:buFont typeface="Arial" charset="0"/>
        <a:buChar char="»"/>
        <a:defRPr sz="2000">
          <a:solidFill>
            <a:schemeClr val="tx1"/>
          </a:solidFill>
          <a:latin typeface="+mn-lt"/>
        </a:defRPr>
      </a:lvl8pPr>
      <a:lvl9pPr marL="3886200" indent="-228600" algn="l" rtl="0" fontAlgn="base">
        <a:spcBef>
          <a:spcPct val="20000"/>
        </a:spcBef>
        <a:spcAft>
          <a:spcPct val="0"/>
        </a:spcAft>
        <a:buFont typeface="Arial" charset="0"/>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33" y="365128"/>
            <a:ext cx="10515601" cy="13255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p>
            <a:r>
              <a:t>Texto del título</a:t>
            </a:r>
          </a:p>
        </p:txBody>
      </p:sp>
      <p:sp>
        <p:nvSpPr>
          <p:cNvPr id="3" name="Nivel de texto 1…"/>
          <p:cNvSpPr txBox="1">
            <a:spLocks noGrp="1"/>
          </p:cNvSpPr>
          <p:nvPr>
            <p:ph type="body" idx="1"/>
          </p:nvPr>
        </p:nvSpPr>
        <p:spPr>
          <a:xfrm>
            <a:off x="838233" y="1825625"/>
            <a:ext cx="10515601"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89818" y="6404860"/>
            <a:ext cx="263983" cy="269241"/>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rPr/>
              <a:pPr/>
              <a:t>‹Nº›</a:t>
            </a:fld>
            <a:endParaRPr/>
          </a:p>
        </p:txBody>
      </p:sp>
    </p:spTree>
    <p:extLst>
      <p:ext uri="{BB962C8B-B14F-4D97-AF65-F5344CB8AC3E}">
        <p14:creationId xmlns:p14="http://schemas.microsoft.com/office/powerpoint/2010/main" val="3572631176"/>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2" r:id="rId7"/>
    <p:sldLayoutId id="2147483723" r:id="rId8"/>
    <p:sldLayoutId id="2147483724" r:id="rId9"/>
    <p:sldLayoutId id="2147483725" r:id="rId10"/>
    <p:sldLayoutId id="2147483726" r:id="rId11"/>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8.xml"/><Relationship Id="rId1" Type="http://schemas.openxmlformats.org/officeDocument/2006/relationships/slideLayout" Target="../slideLayouts/slideLayout16.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4.png"/><Relationship Id="rId7" Type="http://schemas.openxmlformats.org/officeDocument/2006/relationships/diagramQuickStyle" Target="../diagrams/quickStyle2.xm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5.png"/><Relationship Id="rId9" Type="http://schemas.microsoft.com/office/2007/relationships/diagramDrawing" Target="../diagrams/drawing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file:///C:\Users\niels.rivas.UAI\Pictures\uai-artesliberales-logo-bajada-jpg-scaled.jpg" TargetMode="External"/><Relationship Id="rId5" Type="http://schemas.openxmlformats.org/officeDocument/2006/relationships/image" Target="../media/image12.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17.jpeg"/><Relationship Id="rId13" Type="http://schemas.openxmlformats.org/officeDocument/2006/relationships/image" Target="../media/image22.jpeg"/><Relationship Id="rId3" Type="http://schemas.openxmlformats.org/officeDocument/2006/relationships/image" Target="../media/image4.png"/><Relationship Id="rId7" Type="http://schemas.openxmlformats.org/officeDocument/2006/relationships/image" Target="../media/image16.jpeg"/><Relationship Id="rId12"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16.xml"/><Relationship Id="rId6" Type="http://schemas.openxmlformats.org/officeDocument/2006/relationships/image" Target="../media/image15.jpe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png"/><Relationship Id="rId10" Type="http://schemas.openxmlformats.org/officeDocument/2006/relationships/image" Target="../media/image19.jpeg"/><Relationship Id="rId4" Type="http://schemas.openxmlformats.org/officeDocument/2006/relationships/image" Target="../media/image5.png"/><Relationship Id="rId9" Type="http://schemas.openxmlformats.org/officeDocument/2006/relationships/image" Target="../media/image18.png"/><Relationship Id="rId14"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4.png"/><Relationship Id="rId7"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5.png"/><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image" Target="../media/image33.jpe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16.xml"/><Relationship Id="rId6" Type="http://schemas.openxmlformats.org/officeDocument/2006/relationships/image" Target="../media/image35.png"/><Relationship Id="rId5" Type="http://schemas.openxmlformats.org/officeDocument/2006/relationships/image" Target="../media/image34.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41.emf"/><Relationship Id="rId3" Type="http://schemas.openxmlformats.org/officeDocument/2006/relationships/image" Target="../media/image4.png"/><Relationship Id="rId7" Type="http://schemas.openxmlformats.org/officeDocument/2006/relationships/image" Target="../media/image40.emf"/><Relationship Id="rId2" Type="http://schemas.openxmlformats.org/officeDocument/2006/relationships/notesSlide" Target="../notesSlides/notesSlide19.xml"/><Relationship Id="rId1" Type="http://schemas.openxmlformats.org/officeDocument/2006/relationships/slideLayout" Target="../slideLayouts/slideLayout16.xml"/><Relationship Id="rId6" Type="http://schemas.openxmlformats.org/officeDocument/2006/relationships/image" Target="../media/image39.emf"/><Relationship Id="rId5" Type="http://schemas.openxmlformats.org/officeDocument/2006/relationships/image" Target="../media/image38.emf"/><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6.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image" Target="../media/image44.jpe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6.xml"/><Relationship Id="rId5" Type="http://schemas.openxmlformats.org/officeDocument/2006/relationships/chart" Target="../charts/char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6.xml"/><Relationship Id="rId5" Type="http://schemas.openxmlformats.org/officeDocument/2006/relationships/chart" Target="../charts/chart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6.xml"/><Relationship Id="rId5" Type="http://schemas.openxmlformats.org/officeDocument/2006/relationships/chart" Target="../charts/chart3.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6.xml"/><Relationship Id="rId5" Type="http://schemas.openxmlformats.org/officeDocument/2006/relationships/chart" Target="../charts/chart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5.emf"/><Relationship Id="rId2" Type="http://schemas.openxmlformats.org/officeDocument/2006/relationships/notesSlide" Target="../notesSlides/notesSlide26.xml"/><Relationship Id="rId1" Type="http://schemas.openxmlformats.org/officeDocument/2006/relationships/slideLayout" Target="../slideLayouts/slideLayout16.xml"/><Relationship Id="rId6" Type="http://schemas.openxmlformats.org/officeDocument/2006/relationships/oleObject" Target="../embeddings/oleObject1.bin"/><Relationship Id="rId5" Type="http://schemas.openxmlformats.org/officeDocument/2006/relationships/chart" Target="../charts/chart5.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6.xml"/><Relationship Id="rId6" Type="http://schemas.openxmlformats.org/officeDocument/2006/relationships/chart" Target="../charts/chart7.xml"/><Relationship Id="rId5" Type="http://schemas.openxmlformats.org/officeDocument/2006/relationships/chart" Target="../charts/chart6.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6.xml"/><Relationship Id="rId6" Type="http://schemas.openxmlformats.org/officeDocument/2006/relationships/image" Target="../media/image47.jpeg"/><Relationship Id="rId5" Type="http://schemas.openxmlformats.org/officeDocument/2006/relationships/image" Target="../media/image46.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6.xml"/><Relationship Id="rId5" Type="http://schemas.openxmlformats.org/officeDocument/2006/relationships/image" Target="../media/image48.jpe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6.xml"/><Relationship Id="rId5" Type="http://schemas.openxmlformats.org/officeDocument/2006/relationships/chart" Target="../charts/chart8.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6.xml"/><Relationship Id="rId5" Type="http://schemas.openxmlformats.org/officeDocument/2006/relationships/image" Target="../media/image49.emf"/><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53.jpg"/><Relationship Id="rId3" Type="http://schemas.openxmlformats.org/officeDocument/2006/relationships/image" Target="../media/image4.png"/><Relationship Id="rId7" Type="http://schemas.openxmlformats.org/officeDocument/2006/relationships/image" Target="../media/image52.jpeg"/><Relationship Id="rId2" Type="http://schemas.openxmlformats.org/officeDocument/2006/relationships/notesSlide" Target="../notesSlides/notesSlide34.xml"/><Relationship Id="rId1" Type="http://schemas.openxmlformats.org/officeDocument/2006/relationships/slideLayout" Target="../slideLayouts/slideLayout16.xml"/><Relationship Id="rId6" Type="http://schemas.openxmlformats.org/officeDocument/2006/relationships/image" Target="../media/image51.jpeg"/><Relationship Id="rId5" Type="http://schemas.openxmlformats.org/officeDocument/2006/relationships/image" Target="../media/image50.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6.xml"/><Relationship Id="rId5" Type="http://schemas.openxmlformats.org/officeDocument/2006/relationships/chart" Target="../charts/chart9.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57.jpeg"/><Relationship Id="rId3" Type="http://schemas.openxmlformats.org/officeDocument/2006/relationships/image" Target="../media/image4.png"/><Relationship Id="rId7" Type="http://schemas.openxmlformats.org/officeDocument/2006/relationships/image" Target="../media/image56.jpeg"/><Relationship Id="rId12" Type="http://schemas.openxmlformats.org/officeDocument/2006/relationships/image" Target="../media/image61.jpeg"/><Relationship Id="rId2" Type="http://schemas.openxmlformats.org/officeDocument/2006/relationships/notesSlide" Target="../notesSlides/notesSlide36.xml"/><Relationship Id="rId1" Type="http://schemas.openxmlformats.org/officeDocument/2006/relationships/slideLayout" Target="../slideLayouts/slideLayout16.xml"/><Relationship Id="rId6" Type="http://schemas.openxmlformats.org/officeDocument/2006/relationships/image" Target="../media/image55.jpeg"/><Relationship Id="rId11" Type="http://schemas.openxmlformats.org/officeDocument/2006/relationships/image" Target="../media/image60.jpeg"/><Relationship Id="rId5" Type="http://schemas.openxmlformats.org/officeDocument/2006/relationships/image" Target="../media/image54.jpeg"/><Relationship Id="rId10" Type="http://schemas.openxmlformats.org/officeDocument/2006/relationships/image" Target="../media/image59.jpeg"/><Relationship Id="rId4" Type="http://schemas.openxmlformats.org/officeDocument/2006/relationships/image" Target="../media/image5.png"/><Relationship Id="rId9" Type="http://schemas.openxmlformats.org/officeDocument/2006/relationships/image" Target="../media/image58.jpeg"/></Relationships>
</file>

<file path=ppt/slides/_rels/slide37.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image" Target="../media/image4.png"/><Relationship Id="rId7" Type="http://schemas.openxmlformats.org/officeDocument/2006/relationships/image" Target="../media/image64.jpeg"/><Relationship Id="rId12" Type="http://schemas.openxmlformats.org/officeDocument/2006/relationships/image" Target="../media/image69.jpeg"/><Relationship Id="rId2" Type="http://schemas.openxmlformats.org/officeDocument/2006/relationships/notesSlide" Target="../notesSlides/notesSlide37.xml"/><Relationship Id="rId1" Type="http://schemas.openxmlformats.org/officeDocument/2006/relationships/slideLayout" Target="../slideLayouts/slideLayout16.xml"/><Relationship Id="rId6" Type="http://schemas.openxmlformats.org/officeDocument/2006/relationships/image" Target="../media/image63.jpeg"/><Relationship Id="rId11" Type="http://schemas.openxmlformats.org/officeDocument/2006/relationships/image" Target="../media/image68.jpeg"/><Relationship Id="rId5" Type="http://schemas.openxmlformats.org/officeDocument/2006/relationships/image" Target="../media/image62.jpeg"/><Relationship Id="rId10" Type="http://schemas.openxmlformats.org/officeDocument/2006/relationships/image" Target="../media/image67.jpg"/><Relationship Id="rId4" Type="http://schemas.openxmlformats.org/officeDocument/2006/relationships/image" Target="../media/image5.png"/><Relationship Id="rId9" Type="http://schemas.openxmlformats.org/officeDocument/2006/relationships/image" Target="../media/image66.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6" Type="http://schemas.openxmlformats.org/officeDocument/2006/relationships/hyperlink" Target="http://procesos.esnaval.cl/#list" TargetMode="External"/><Relationship Id="rId5" Type="http://schemas.openxmlformats.org/officeDocument/2006/relationships/image" Target="../media/image72.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8.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6.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56.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6" Type="http://schemas.openxmlformats.org/officeDocument/2006/relationships/chart" Target="../charts/chart10.xml"/><Relationship Id="rId5" Type="http://schemas.openxmlformats.org/officeDocument/2006/relationships/image" Target="../media/image72.png"/><Relationship Id="rId4" Type="http://schemas.openxmlformats.org/officeDocument/2006/relationships/image" Target="../media/image4.png"/></Relationships>
</file>

<file path=ppt/slides/_rels/slide57.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58.xml.rels><?xml version="1.0" encoding="UTF-8" standalone="yes"?>
<Relationships xmlns="http://schemas.openxmlformats.org/package/2006/relationships"><Relationship Id="rId3" Type="http://schemas.openxmlformats.org/officeDocument/2006/relationships/image" Target="../media/image71.emf"/><Relationship Id="rId7" Type="http://schemas.openxmlformats.org/officeDocument/2006/relationships/image" Target="../media/image74.png"/><Relationship Id="rId2" Type="http://schemas.openxmlformats.org/officeDocument/2006/relationships/image" Target="../media/image70.jpeg"/><Relationship Id="rId1" Type="http://schemas.openxmlformats.org/officeDocument/2006/relationships/slideLayout" Target="../slideLayouts/slideLayout24.xml"/><Relationship Id="rId6" Type="http://schemas.openxmlformats.org/officeDocument/2006/relationships/image" Target="../media/image73.png"/><Relationship Id="rId5" Type="http://schemas.openxmlformats.org/officeDocument/2006/relationships/image" Target="../media/image72.png"/><Relationship Id="rId4" Type="http://schemas.openxmlformats.org/officeDocument/2006/relationships/image" Target="../media/image4.png"/></Relationships>
</file>

<file path=ppt/slides/_rels/slide59.xml.rels><?xml version="1.0" encoding="UTF-8" standalone="yes"?>
<Relationships xmlns="http://schemas.openxmlformats.org/package/2006/relationships"><Relationship Id="rId8" Type="http://schemas.openxmlformats.org/officeDocument/2006/relationships/image" Target="../media/image77.jpeg"/><Relationship Id="rId3" Type="http://schemas.openxmlformats.org/officeDocument/2006/relationships/image" Target="../media/image71.emf"/><Relationship Id="rId7" Type="http://schemas.openxmlformats.org/officeDocument/2006/relationships/image" Target="../media/image76.jpeg"/><Relationship Id="rId2" Type="http://schemas.openxmlformats.org/officeDocument/2006/relationships/image" Target="../media/image70.jpeg"/><Relationship Id="rId1" Type="http://schemas.openxmlformats.org/officeDocument/2006/relationships/slideLayout" Target="../slideLayouts/slideLayout24.xml"/><Relationship Id="rId6" Type="http://schemas.openxmlformats.org/officeDocument/2006/relationships/image" Target="../media/image75.jpeg"/><Relationship Id="rId5" Type="http://schemas.openxmlformats.org/officeDocument/2006/relationships/image" Target="../media/image72.png"/><Relationship Id="rId10" Type="http://schemas.openxmlformats.org/officeDocument/2006/relationships/image" Target="../media/image79.jpeg"/><Relationship Id="rId4" Type="http://schemas.openxmlformats.org/officeDocument/2006/relationships/image" Target="../media/image4.png"/><Relationship Id="rId9" Type="http://schemas.openxmlformats.org/officeDocument/2006/relationships/image" Target="../media/image78.jpe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61.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2.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3.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4.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5.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image" Target="../media/image70.jpeg"/><Relationship Id="rId1" Type="http://schemas.openxmlformats.org/officeDocument/2006/relationships/slideLayout" Target="../slideLayouts/slideLayout24.xml"/><Relationship Id="rId5" Type="http://schemas.openxmlformats.org/officeDocument/2006/relationships/image" Target="../media/image72.pn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emf"/><Relationship Id="rId1" Type="http://schemas.openxmlformats.org/officeDocument/2006/relationships/slideLayout" Target="../slideLayouts/slideLayout24.xml"/><Relationship Id="rId4" Type="http://schemas.openxmlformats.org/officeDocument/2006/relationships/image" Target="../media/image80.png"/></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emf"/><Relationship Id="rId1" Type="http://schemas.openxmlformats.org/officeDocument/2006/relationships/slideLayout" Target="../slideLayouts/slideLayout24.xml"/><Relationship Id="rId4" Type="http://schemas.openxmlformats.org/officeDocument/2006/relationships/image" Target="../media/image80.png"/></Relationships>
</file>

<file path=ppt/slides/_rels/slide6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emf"/><Relationship Id="rId1" Type="http://schemas.openxmlformats.org/officeDocument/2006/relationships/slideLayout" Target="../slideLayouts/slideLayout24.xml"/><Relationship Id="rId4" Type="http://schemas.openxmlformats.org/officeDocument/2006/relationships/image" Target="../media/image80.png"/></Relationships>
</file>

<file path=ppt/slides/_rels/slide7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1.emf"/><Relationship Id="rId1" Type="http://schemas.openxmlformats.org/officeDocument/2006/relationships/slideLayout" Target="../slideLayouts/slideLayout24.xml"/><Relationship Id="rId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upo">
            <a:extLst>
              <a:ext uri="{FF2B5EF4-FFF2-40B4-BE49-F238E27FC236}">
                <a16:creationId xmlns:a16="http://schemas.microsoft.com/office/drawing/2014/main" id="{3F7D156E-519E-700D-48A7-A33A05EB2A1E}"/>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0F82033C-659C-038B-8392-9FE9EC56644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E591A03B-5014-2348-7E32-24D4D6EA1245}"/>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63EF4E4C-B1E1-8882-D45E-C4BC34245B03}"/>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p:cNvSpPr>
            <a:spLocks noGrp="1"/>
          </p:cNvSpPr>
          <p:nvPr>
            <p:ph type="sldNum" sz="quarter" idx="2"/>
          </p:nvPr>
        </p:nvSpPr>
        <p:spPr>
          <a:xfrm>
            <a:off x="11752511" y="6474822"/>
            <a:ext cx="300721" cy="338554"/>
          </a:xfrm>
        </p:spPr>
        <p:txBody>
          <a:bodyPr/>
          <a:lstStyle/>
          <a:p>
            <a:fld id="{86CB4B4D-7CA3-9044-876B-883B54F8677D}" type="slidenum">
              <a:rPr lang="es-CL" sz="1600" b="1" smtClean="0"/>
              <a:pPr/>
              <a:t>1</a:t>
            </a:fld>
            <a:endParaRPr lang="es-CL" sz="1600" b="1" dirty="0"/>
          </a:p>
        </p:txBody>
      </p:sp>
    </p:spTree>
    <p:extLst>
      <p:ext uri="{BB962C8B-B14F-4D97-AF65-F5344CB8AC3E}">
        <p14:creationId xmlns:p14="http://schemas.microsoft.com/office/powerpoint/2010/main" val="3393185676"/>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a:t>
            </a:r>
            <a:r>
              <a:rPr lang="es-CL" sz="2400" b="1" dirty="0">
                <a:solidFill>
                  <a:srgbClr val="FFFFFF"/>
                </a:solidFill>
              </a:rPr>
              <a:t>CONTEXTO ACTUAL</a:t>
            </a:r>
            <a:endParaRPr lang="es-CL" sz="2400" b="1" dirty="0">
              <a:solidFill>
                <a:schemeClr val="bg1"/>
              </a:solidFill>
            </a:endParaRP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OBSERVACIONES </a:t>
            </a: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 </a:t>
            </a: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a:t>
            </a:fld>
            <a:endParaRPr lang="es-CL" sz="1600" b="1" dirty="0"/>
          </a:p>
        </p:txBody>
      </p:sp>
    </p:spTree>
    <p:extLst>
      <p:ext uri="{BB962C8B-B14F-4D97-AF65-F5344CB8AC3E}">
        <p14:creationId xmlns:p14="http://schemas.microsoft.com/office/powerpoint/2010/main" val="3345604331"/>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OBSERVACIONES </a:t>
            </a:r>
          </a:p>
        </p:txBody>
      </p:sp>
      <p:sp>
        <p:nvSpPr>
          <p:cNvPr id="13" name="12 Rectángulo redondeado"/>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8" name="17 CuadroTexto"/>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a:t>
            </a:fld>
            <a:endParaRPr lang="es-CL" sz="1600" b="1" dirty="0"/>
          </a:p>
        </p:txBody>
      </p:sp>
    </p:spTree>
    <p:extLst>
      <p:ext uri="{BB962C8B-B14F-4D97-AF65-F5344CB8AC3E}">
        <p14:creationId xmlns:p14="http://schemas.microsoft.com/office/powerpoint/2010/main" val="1606048331"/>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0" name="9 Rectángulo redondeado"/>
          <p:cNvSpPr/>
          <p:nvPr/>
        </p:nvSpPr>
        <p:spPr>
          <a:xfrm>
            <a:off x="695399" y="14623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PRESUPUESTO DOCENTE</a:t>
            </a:r>
          </a:p>
        </p:txBody>
      </p:sp>
      <p:sp>
        <p:nvSpPr>
          <p:cNvPr id="12" name="11 Rectángulo redondeado"/>
          <p:cNvSpPr/>
          <p:nvPr/>
        </p:nvSpPr>
        <p:spPr>
          <a:xfrm>
            <a:off x="695400" y="213285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13" name="12 Rectángulo redondeado"/>
          <p:cNvSpPr/>
          <p:nvPr/>
        </p:nvSpPr>
        <p:spPr>
          <a:xfrm>
            <a:off x="695400" y="28529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4</a:t>
            </a:fld>
            <a:endParaRPr lang="es-CL" sz="1600" b="1" dirty="0"/>
          </a:p>
        </p:txBody>
      </p:sp>
      <p:sp>
        <p:nvSpPr>
          <p:cNvPr id="15" name="12 Rectángulo redondeado"/>
          <p:cNvSpPr/>
          <p:nvPr/>
        </p:nvSpPr>
        <p:spPr>
          <a:xfrm>
            <a:off x="695400" y="35590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16" name="12 Rectángulo redondeado"/>
          <p:cNvSpPr/>
          <p:nvPr/>
        </p:nvSpPr>
        <p:spPr>
          <a:xfrm>
            <a:off x="695398" y="430635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t>
            </a:r>
          </a:p>
        </p:txBody>
      </p:sp>
    </p:spTree>
    <p:extLst>
      <p:ext uri="{BB962C8B-B14F-4D97-AF65-F5344CB8AC3E}">
        <p14:creationId xmlns:p14="http://schemas.microsoft.com/office/powerpoint/2010/main" val="9852035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13 Rectángulo"/>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E63F954F-3020-F22E-6324-9671410863C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a:t>
            </a:fld>
            <a:endParaRPr lang="es-CL" sz="1600" b="1" dirty="0"/>
          </a:p>
        </p:txBody>
      </p:sp>
      <p:graphicFrame>
        <p:nvGraphicFramePr>
          <p:cNvPr id="17" name="Tabla 16"/>
          <p:cNvGraphicFramePr>
            <a:graphicFrameLocks noGrp="1"/>
          </p:cNvGraphicFramePr>
          <p:nvPr>
            <p:extLst>
              <p:ext uri="{D42A27DB-BD31-4B8C-83A1-F6EECF244321}">
                <p14:modId xmlns:p14="http://schemas.microsoft.com/office/powerpoint/2010/main" val="1880185249"/>
              </p:ext>
            </p:extLst>
          </p:nvPr>
        </p:nvGraphicFramePr>
        <p:xfrm>
          <a:off x="335360" y="2225566"/>
          <a:ext cx="8327944" cy="2067530"/>
        </p:xfrm>
        <a:graphic>
          <a:graphicData uri="http://schemas.openxmlformats.org/drawingml/2006/table">
            <a:tbl>
              <a:tblPr firstRow="1" firstCol="1" bandRow="1">
                <a:tableStyleId>{5C22544A-7EE6-4342-B048-85BDC9FD1C3A}</a:tableStyleId>
              </a:tblPr>
              <a:tblGrid>
                <a:gridCol w="4343992">
                  <a:extLst>
                    <a:ext uri="{9D8B030D-6E8A-4147-A177-3AD203B41FA5}">
                      <a16:colId xmlns:a16="http://schemas.microsoft.com/office/drawing/2014/main" val="1483318771"/>
                    </a:ext>
                  </a:extLst>
                </a:gridCol>
                <a:gridCol w="3983952">
                  <a:extLst>
                    <a:ext uri="{9D8B030D-6E8A-4147-A177-3AD203B41FA5}">
                      <a16:colId xmlns:a16="http://schemas.microsoft.com/office/drawing/2014/main" val="1185651125"/>
                    </a:ext>
                  </a:extLst>
                </a:gridCol>
              </a:tblGrid>
              <a:tr h="577841">
                <a:tc>
                  <a:txBody>
                    <a:bodyPr/>
                    <a:lstStyle/>
                    <a:p>
                      <a:pPr algn="just">
                        <a:spcAft>
                          <a:spcPts val="0"/>
                        </a:spcAft>
                      </a:pPr>
                      <a:r>
                        <a:rPr lang="es-CL" sz="1600" dirty="0">
                          <a:effectLst/>
                        </a:rPr>
                        <a:t>Requerimiento docente ESNAVAL 2025:</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$1.584.942.356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02037493"/>
                  </a:ext>
                </a:extLst>
              </a:tr>
              <a:tr h="347040">
                <a:tc>
                  <a:txBody>
                    <a:bodyPr/>
                    <a:lstStyle/>
                    <a:p>
                      <a:pPr algn="just">
                        <a:spcAft>
                          <a:spcPts val="0"/>
                        </a:spcAft>
                      </a:pPr>
                      <a:r>
                        <a:rPr lang="es-CL" sz="1600" b="1" i="0" u="none" strike="noStrike" cap="none" spc="0" baseline="0" dirty="0">
                          <a:ln>
                            <a:noFill/>
                          </a:ln>
                          <a:solidFill>
                            <a:schemeClr val="lt1"/>
                          </a:solidFill>
                          <a:effectLst/>
                          <a:uFillTx/>
                          <a:latin typeface="+mn-lt"/>
                          <a:ea typeface="+mn-ea"/>
                          <a:cs typeface="+mn-cs"/>
                          <a:sym typeface="Calibri"/>
                        </a:rPr>
                        <a:t>ASIGNACIÓN DEA BASE</a:t>
                      </a:r>
                    </a:p>
                  </a:txBody>
                  <a:tcPr marL="44450" marR="44450" marT="0" marB="0" anchor="b"/>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s-CL" sz="1600" b="0" i="0" u="none" strike="noStrike" kern="0" cap="none" spc="0" normalizeH="0" baseline="0" noProof="0" dirty="0">
                          <a:ln>
                            <a:noFill/>
                          </a:ln>
                          <a:solidFill>
                            <a:srgbClr val="000000"/>
                          </a:solidFill>
                          <a:effectLst/>
                          <a:uLnTx/>
                          <a:uFillTx/>
                          <a:latin typeface="+mn-lt"/>
                          <a:cs typeface="+mn-cs"/>
                          <a:sym typeface="Calibri"/>
                        </a:rPr>
                        <a:t>$1.334.791.681 </a:t>
                      </a:r>
                      <a:endParaRPr kumimoji="0" lang="es-CL" sz="1600" b="0" i="0"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sym typeface="Calibri"/>
                      </a:endParaRPr>
                    </a:p>
                  </a:txBody>
                  <a:tcPr marL="44450" marR="44450" marT="0" marB="0" anchor="b"/>
                </a:tc>
                <a:extLst>
                  <a:ext uri="{0D108BD9-81ED-4DB2-BD59-A6C34878D82A}">
                    <a16:rowId xmlns:a16="http://schemas.microsoft.com/office/drawing/2014/main" val="2466461338"/>
                  </a:ext>
                </a:extLst>
              </a:tr>
              <a:tr h="288032">
                <a:tc>
                  <a:txBody>
                    <a:bodyPr/>
                    <a:lstStyle/>
                    <a:p>
                      <a:pPr algn="just">
                        <a:spcAft>
                          <a:spcPts val="0"/>
                        </a:spcAft>
                      </a:pPr>
                      <a:r>
                        <a:rPr lang="es-CL" sz="1600" dirty="0">
                          <a:effectLst/>
                        </a:rPr>
                        <a:t>Cambio DEA de ST 21 X FORE </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120.000.000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999457173"/>
                  </a:ext>
                </a:extLst>
              </a:tr>
              <a:tr h="366937">
                <a:tc>
                  <a:txBody>
                    <a:bodyPr/>
                    <a:lstStyle/>
                    <a:p>
                      <a:pPr algn="just">
                        <a:spcAft>
                          <a:spcPts val="0"/>
                        </a:spcAft>
                      </a:pPr>
                      <a:r>
                        <a:rPr lang="es-CL" sz="1600" dirty="0">
                          <a:effectLst/>
                        </a:rPr>
                        <a:t>Aporte ESNAVAL banco 4 por déficit ST21</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70.000.000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74667276"/>
                  </a:ext>
                </a:extLst>
              </a:tr>
              <a:tr h="216024">
                <a:tc>
                  <a:txBody>
                    <a:bodyPr/>
                    <a:lstStyle/>
                    <a:p>
                      <a:pPr algn="just">
                        <a:spcAft>
                          <a:spcPts val="0"/>
                        </a:spcAft>
                      </a:pPr>
                      <a:r>
                        <a:rPr lang="es-CL" sz="1600" dirty="0">
                          <a:effectLst/>
                        </a:rPr>
                        <a:t>Renuncias a horas complementarias:</a:t>
                      </a:r>
                      <a:endParaRPr lang="es-CL" sz="1600" dirty="0">
                        <a:effectLst/>
                        <a:latin typeface="Calibri" panose="020F0502020204030204" pitchFamily="34" charset="0"/>
                        <a:ea typeface="Calibri" panose="020F0502020204030204" pitchFamily="34" charset="0"/>
                      </a:endParaRPr>
                    </a:p>
                  </a:txBody>
                  <a:tcPr marL="44450" marR="44450" marT="0" marB="0" anchor="b"/>
                </a:tc>
                <a:tc>
                  <a:txBody>
                    <a:bodyPr/>
                    <a:lstStyle/>
                    <a:p>
                      <a:pPr>
                        <a:spcAft>
                          <a:spcPts val="0"/>
                        </a:spcAft>
                      </a:pPr>
                      <a:r>
                        <a:rPr lang="es-CL" sz="1600" dirty="0">
                          <a:effectLst/>
                        </a:rPr>
                        <a:t>$     51.563.792 </a:t>
                      </a:r>
                      <a:endParaRPr lang="es-CL" sz="1600" dirty="0">
                        <a:effectLst/>
                        <a:latin typeface="Calibri" panose="020F0502020204030204" pitchFamily="34" charset="0"/>
                        <a:ea typeface="Calibri" panose="020F0502020204030204" pitchFamily="34" charset="0"/>
                      </a:endParaRPr>
                    </a:p>
                  </a:txBody>
                  <a:tcPr marL="44450" marR="44450" marT="0" marB="0" anchor="b"/>
                </a:tc>
                <a:extLst>
                  <a:ext uri="{0D108BD9-81ED-4DB2-BD59-A6C34878D82A}">
                    <a16:rowId xmlns:a16="http://schemas.microsoft.com/office/drawing/2014/main" val="1034418577"/>
                  </a:ext>
                </a:extLst>
              </a:tr>
              <a:tr h="188208">
                <a:tc>
                  <a:txBody>
                    <a:bodyPr/>
                    <a:lstStyle/>
                    <a:p>
                      <a:pPr algn="just">
                        <a:spcAft>
                          <a:spcPts val="0"/>
                        </a:spcAft>
                      </a:pPr>
                      <a:r>
                        <a:rPr lang="es-CL" sz="1600" b="1" i="0" u="none" strike="noStrike" cap="none" spc="0" baseline="0" dirty="0">
                          <a:ln>
                            <a:noFill/>
                          </a:ln>
                          <a:solidFill>
                            <a:schemeClr val="lt1"/>
                          </a:solidFill>
                          <a:effectLst/>
                          <a:uFillTx/>
                          <a:latin typeface="+mn-lt"/>
                          <a:ea typeface="+mn-ea"/>
                          <a:cs typeface="+mn-cs"/>
                          <a:sym typeface="Calibri"/>
                        </a:rPr>
                        <a:t>Otras renuncias </a:t>
                      </a:r>
                    </a:p>
                  </a:txBody>
                  <a:tcPr marL="44450" marR="44450" marT="0" marB="0" anchor="b"/>
                </a:tc>
                <a:tc>
                  <a:txBody>
                    <a:bodyPr/>
                    <a:lstStyle/>
                    <a:p>
                      <a:pPr>
                        <a:spcAft>
                          <a:spcPts val="0"/>
                        </a:spcAft>
                      </a:pPr>
                      <a:r>
                        <a:rPr lang="es-CL" sz="1600" b="0" i="0" u="none" strike="noStrike" cap="none" spc="0" baseline="0" dirty="0">
                          <a:ln>
                            <a:noFill/>
                          </a:ln>
                          <a:solidFill>
                            <a:schemeClr val="dk1"/>
                          </a:solidFill>
                          <a:effectLst/>
                          <a:uFillTx/>
                          <a:latin typeface="+mn-lt"/>
                          <a:ea typeface="+mn-ea"/>
                          <a:cs typeface="+mn-cs"/>
                          <a:sym typeface="Calibri"/>
                        </a:rPr>
                        <a:t>$     12.150.675 </a:t>
                      </a:r>
                    </a:p>
                  </a:txBody>
                  <a:tcPr marL="44450" marR="44450" marT="0" marB="0" anchor="b"/>
                </a:tc>
                <a:extLst>
                  <a:ext uri="{0D108BD9-81ED-4DB2-BD59-A6C34878D82A}">
                    <a16:rowId xmlns:a16="http://schemas.microsoft.com/office/drawing/2014/main" val="369694776"/>
                  </a:ext>
                </a:extLst>
              </a:tr>
            </a:tbl>
          </a:graphicData>
        </a:graphic>
      </p:graphicFrame>
      <p:sp>
        <p:nvSpPr>
          <p:cNvPr id="3" name="CuadroTexto 2">
            <a:extLst>
              <a:ext uri="{FF2B5EF4-FFF2-40B4-BE49-F238E27FC236}">
                <a16:creationId xmlns:a16="http://schemas.microsoft.com/office/drawing/2014/main" id="{0E74B91A-4174-0148-3F4D-451C9B1A690E}"/>
              </a:ext>
            </a:extLst>
          </p:cNvPr>
          <p:cNvSpPr txBox="1"/>
          <p:nvPr/>
        </p:nvSpPr>
        <p:spPr>
          <a:xfrm>
            <a:off x="9329531" y="2537410"/>
            <a:ext cx="2512865" cy="1477325"/>
          </a:xfrm>
          <a:prstGeom prst="rect">
            <a:avLst/>
          </a:prstGeom>
          <a:noFill/>
          <a:ln w="12700" cap="flat">
            <a:solidFill>
              <a:schemeClr val="accent1"/>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1" i="0" u="none" strike="noStrike" cap="none" spc="0" normalizeH="0" baseline="0" dirty="0">
                <a:ln>
                  <a:noFill/>
                </a:ln>
                <a:solidFill>
                  <a:srgbClr val="000000"/>
                </a:solidFill>
                <a:effectLst/>
                <a:uFillTx/>
                <a:latin typeface="+mj-lt"/>
                <a:ea typeface="+mj-ea"/>
                <a:cs typeface="+mj-cs"/>
                <a:sym typeface="Calibri"/>
              </a:rPr>
              <a:t>Credibilidad</a:t>
            </a:r>
          </a:p>
          <a:p>
            <a:pPr marL="0" marR="0" indent="0" algn="l" defTabSz="914400" rtl="0" fontAlgn="auto" latinLnBrk="0" hangingPunct="0">
              <a:lnSpc>
                <a:spcPct val="100000"/>
              </a:lnSpc>
              <a:spcBef>
                <a:spcPts val="0"/>
              </a:spcBef>
              <a:spcAft>
                <a:spcPts val="0"/>
              </a:spcAft>
              <a:buClrTx/>
              <a:buSzTx/>
              <a:buFontTx/>
              <a:buNone/>
              <a:tabLst/>
            </a:pP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a:p>
            <a:pPr marL="0" marR="0" indent="0" algn="l" defTabSz="914400" rtl="0" fontAlgn="auto" latinLnBrk="0" hangingPunct="0">
              <a:lnSpc>
                <a:spcPct val="100000"/>
              </a:lnSpc>
              <a:spcBef>
                <a:spcPts val="0"/>
              </a:spcBef>
              <a:spcAft>
                <a:spcPts val="0"/>
              </a:spcAft>
              <a:buClrTx/>
              <a:buSzTx/>
              <a:buFontTx/>
              <a:buNone/>
              <a:tabLst/>
            </a:pPr>
            <a:r>
              <a:rPr lang="es-ES_tradnl" b="1" dirty="0"/>
              <a:t>Retención RRHH</a:t>
            </a:r>
          </a:p>
          <a:p>
            <a:pPr marL="0" marR="0" indent="0" algn="l" defTabSz="914400" rtl="0" fontAlgn="auto" latinLnBrk="0" hangingPunct="0">
              <a:lnSpc>
                <a:spcPct val="100000"/>
              </a:lnSpc>
              <a:spcBef>
                <a:spcPts val="0"/>
              </a:spcBef>
              <a:spcAft>
                <a:spcPts val="0"/>
              </a:spcAft>
              <a:buClrTx/>
              <a:buSzTx/>
              <a:buFontTx/>
              <a:buNone/>
              <a:tabLst/>
            </a:pP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a:p>
            <a:pPr marL="0" marR="0" indent="0" algn="l" defTabSz="914400" rtl="0" fontAlgn="auto" latinLnBrk="0" hangingPunct="0">
              <a:lnSpc>
                <a:spcPct val="100000"/>
              </a:lnSpc>
              <a:spcBef>
                <a:spcPts val="0"/>
              </a:spcBef>
              <a:spcAft>
                <a:spcPts val="0"/>
              </a:spcAft>
              <a:buClrTx/>
              <a:buSzTx/>
              <a:buFontTx/>
              <a:buNone/>
              <a:tabLst/>
            </a:pPr>
            <a:r>
              <a:rPr lang="es-ES_tradnl" b="1" dirty="0"/>
              <a:t>$ 240.000.000 Desviados </a:t>
            </a:r>
            <a:endParaRPr kumimoji="0" lang="es-ES_tradnl" sz="1800" b="1" i="0" u="none" strike="noStrike" cap="none" spc="0" normalizeH="0" baseline="0" dirty="0">
              <a:ln>
                <a:noFill/>
              </a:ln>
              <a:solidFill>
                <a:srgbClr val="000000"/>
              </a:solidFill>
              <a:effectLst/>
              <a:uFillTx/>
              <a:latin typeface="+mj-lt"/>
              <a:ea typeface="+mj-ea"/>
              <a:cs typeface="+mj-cs"/>
              <a:sym typeface="Calibri"/>
            </a:endParaRPr>
          </a:p>
        </p:txBody>
      </p:sp>
      <p:sp>
        <p:nvSpPr>
          <p:cNvPr id="4" name="9 Rectángulo redondeado">
            <a:extLst>
              <a:ext uri="{FF2B5EF4-FFF2-40B4-BE49-F238E27FC236}">
                <a16:creationId xmlns:a16="http://schemas.microsoft.com/office/drawing/2014/main" id="{0272B5AC-87D6-EAA0-C2E1-988162CBFF29}"/>
              </a:ext>
            </a:extLst>
          </p:cNvPr>
          <p:cNvSpPr/>
          <p:nvPr/>
        </p:nvSpPr>
        <p:spPr>
          <a:xfrm>
            <a:off x="695399" y="1462337"/>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1. PRESUPUESTO DOCENTE INESTABLE (2026)</a:t>
            </a:r>
          </a:p>
        </p:txBody>
      </p:sp>
    </p:spTree>
    <p:extLst>
      <p:ext uri="{BB962C8B-B14F-4D97-AF65-F5344CB8AC3E}">
        <p14:creationId xmlns:p14="http://schemas.microsoft.com/office/powerpoint/2010/main" val="3746919938"/>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7FC1D-FA1E-8BB4-1394-AC83A4C0928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0E08F61-6267-0561-224F-8DCF2BF819C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E789B3B1-0D6A-C5FE-3021-E4014C36EC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1B6E573-A55F-4188-A981-F43AEDE5CA8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14A767B4-CC3D-472D-B37B-B0311C721D9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E2B08DD-54DD-9B1D-E9F6-B3F825FC833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6</a:t>
            </a:fld>
            <a:endParaRPr lang="es-CL" sz="1600" b="1" dirty="0"/>
          </a:p>
        </p:txBody>
      </p:sp>
      <p:sp>
        <p:nvSpPr>
          <p:cNvPr id="6" name="11 Rectángulo redondeado">
            <a:extLst>
              <a:ext uri="{FF2B5EF4-FFF2-40B4-BE49-F238E27FC236}">
                <a16:creationId xmlns:a16="http://schemas.microsoft.com/office/drawing/2014/main" id="{114B7BA6-37D9-BEDD-5DA0-A80D68D98A85}"/>
              </a:ext>
            </a:extLst>
          </p:cNvPr>
          <p:cNvSpPr/>
          <p:nvPr/>
        </p:nvSpPr>
        <p:spPr>
          <a:xfrm>
            <a:off x="353750" y="124200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2. MODIFICACIONES EN MALLAS ACADÉMICAS  </a:t>
            </a:r>
          </a:p>
        </p:txBody>
      </p:sp>
      <p:sp>
        <p:nvSpPr>
          <p:cNvPr id="7" name="Rectángulo redondeado 6">
            <a:extLst>
              <a:ext uri="{FF2B5EF4-FFF2-40B4-BE49-F238E27FC236}">
                <a16:creationId xmlns:a16="http://schemas.microsoft.com/office/drawing/2014/main" id="{30B827B5-4AC9-F73B-0EA6-D85915046074}"/>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Nivelación 1° año </a:t>
            </a:r>
          </a:p>
        </p:txBody>
      </p:sp>
      <p:sp>
        <p:nvSpPr>
          <p:cNvPr id="8" name="Rectángulo redondeado 7">
            <a:extLst>
              <a:ext uri="{FF2B5EF4-FFF2-40B4-BE49-F238E27FC236}">
                <a16:creationId xmlns:a16="http://schemas.microsoft.com/office/drawing/2014/main" id="{77167811-8F6E-0D70-B605-252A26F3AACE}"/>
              </a:ext>
            </a:extLst>
          </p:cNvPr>
          <p:cNvSpPr/>
          <p:nvPr/>
        </p:nvSpPr>
        <p:spPr>
          <a:xfrm>
            <a:off x="544627" y="3248668"/>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PHI en asignaturas humanistas </a:t>
            </a:r>
          </a:p>
        </p:txBody>
      </p:sp>
      <p:sp>
        <p:nvSpPr>
          <p:cNvPr id="9" name="Rectángulo redondeado 8">
            <a:extLst>
              <a:ext uri="{FF2B5EF4-FFF2-40B4-BE49-F238E27FC236}">
                <a16:creationId xmlns:a16="http://schemas.microsoft.com/office/drawing/2014/main" id="{A9CC5FC8-7EC6-8367-669D-9595C58AABD8}"/>
              </a:ext>
            </a:extLst>
          </p:cNvPr>
          <p:cNvSpPr/>
          <p:nvPr/>
        </p:nvSpPr>
        <p:spPr>
          <a:xfrm>
            <a:off x="536986" y="390919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Horarios de estudio</a:t>
            </a:r>
          </a:p>
        </p:txBody>
      </p:sp>
      <p:sp>
        <p:nvSpPr>
          <p:cNvPr id="10" name="Rectángulo redondeado 9">
            <a:extLst>
              <a:ext uri="{FF2B5EF4-FFF2-40B4-BE49-F238E27FC236}">
                <a16:creationId xmlns:a16="http://schemas.microsoft.com/office/drawing/2014/main" id="{108E70A0-BB49-4B96-3C01-1B3F419996BE}"/>
              </a:ext>
            </a:extLst>
          </p:cNvPr>
          <p:cNvSpPr/>
          <p:nvPr/>
        </p:nvSpPr>
        <p:spPr>
          <a:xfrm>
            <a:off x="532524" y="4567566"/>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Mitigación de brechas en aprendizaje </a:t>
            </a:r>
          </a:p>
        </p:txBody>
      </p:sp>
      <p:sp>
        <p:nvSpPr>
          <p:cNvPr id="11" name="Rectángulo redondeado 10">
            <a:extLst>
              <a:ext uri="{FF2B5EF4-FFF2-40B4-BE49-F238E27FC236}">
                <a16:creationId xmlns:a16="http://schemas.microsoft.com/office/drawing/2014/main" id="{084652E9-E609-8D2D-9319-E33636D932DC}"/>
              </a:ext>
            </a:extLst>
          </p:cNvPr>
          <p:cNvSpPr/>
          <p:nvPr/>
        </p:nvSpPr>
        <p:spPr>
          <a:xfrm>
            <a:off x="532524" y="526647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Integración ramos electivos </a:t>
            </a:r>
          </a:p>
        </p:txBody>
      </p:sp>
    </p:spTree>
    <p:extLst>
      <p:ext uri="{BB962C8B-B14F-4D97-AF65-F5344CB8AC3E}">
        <p14:creationId xmlns:p14="http://schemas.microsoft.com/office/powerpoint/2010/main" val="366368527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D715B7-1182-29DE-36D2-7614A18BB13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CC8FDFEF-B8C1-646E-07F8-B6A4B27B56E3}"/>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E5514C2-C081-DC20-0600-361B7CFC5A56}"/>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BCDD5EF2-CB8D-004C-8DA0-9D45E0D1B1F8}"/>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E7D4B02-E96D-C935-2CBF-EB561E835E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C579995-2775-FB29-5F8D-259DE0829C6C}"/>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7</a:t>
            </a:fld>
            <a:endParaRPr lang="es-CL" sz="1600" b="1" dirty="0"/>
          </a:p>
        </p:txBody>
      </p:sp>
      <p:graphicFrame>
        <p:nvGraphicFramePr>
          <p:cNvPr id="4" name="Tabla 3">
            <a:extLst>
              <a:ext uri="{FF2B5EF4-FFF2-40B4-BE49-F238E27FC236}">
                <a16:creationId xmlns:a16="http://schemas.microsoft.com/office/drawing/2014/main" id="{02271D69-224B-F1B3-657D-E81CEBDB4271}"/>
              </a:ext>
            </a:extLst>
          </p:cNvPr>
          <p:cNvGraphicFramePr>
            <a:graphicFrameLocks noGrp="1"/>
          </p:cNvGraphicFramePr>
          <p:nvPr>
            <p:extLst>
              <p:ext uri="{D42A27DB-BD31-4B8C-83A1-F6EECF244321}">
                <p14:modId xmlns:p14="http://schemas.microsoft.com/office/powerpoint/2010/main" val="2804337730"/>
              </p:ext>
            </p:extLst>
          </p:nvPr>
        </p:nvGraphicFramePr>
        <p:xfrm>
          <a:off x="767408" y="970841"/>
          <a:ext cx="10801194" cy="5056140"/>
        </p:xfrm>
        <a:graphic>
          <a:graphicData uri="http://schemas.openxmlformats.org/drawingml/2006/table">
            <a:tbl>
              <a:tblPr/>
              <a:tblGrid>
                <a:gridCol w="175273">
                  <a:extLst>
                    <a:ext uri="{9D8B030D-6E8A-4147-A177-3AD203B41FA5}">
                      <a16:colId xmlns:a16="http://schemas.microsoft.com/office/drawing/2014/main" val="1296021306"/>
                    </a:ext>
                  </a:extLst>
                </a:gridCol>
                <a:gridCol w="786295">
                  <a:extLst>
                    <a:ext uri="{9D8B030D-6E8A-4147-A177-3AD203B41FA5}">
                      <a16:colId xmlns:a16="http://schemas.microsoft.com/office/drawing/2014/main" val="2172985200"/>
                    </a:ext>
                  </a:extLst>
                </a:gridCol>
                <a:gridCol w="256417">
                  <a:extLst>
                    <a:ext uri="{9D8B030D-6E8A-4147-A177-3AD203B41FA5}">
                      <a16:colId xmlns:a16="http://schemas.microsoft.com/office/drawing/2014/main" val="2169003645"/>
                    </a:ext>
                  </a:extLst>
                </a:gridCol>
                <a:gridCol w="55990">
                  <a:extLst>
                    <a:ext uri="{9D8B030D-6E8A-4147-A177-3AD203B41FA5}">
                      <a16:colId xmlns:a16="http://schemas.microsoft.com/office/drawing/2014/main" val="1222717929"/>
                    </a:ext>
                  </a:extLst>
                </a:gridCol>
                <a:gridCol w="149307">
                  <a:extLst>
                    <a:ext uri="{9D8B030D-6E8A-4147-A177-3AD203B41FA5}">
                      <a16:colId xmlns:a16="http://schemas.microsoft.com/office/drawing/2014/main" val="3091319387"/>
                    </a:ext>
                  </a:extLst>
                </a:gridCol>
                <a:gridCol w="847153">
                  <a:extLst>
                    <a:ext uri="{9D8B030D-6E8A-4147-A177-3AD203B41FA5}">
                      <a16:colId xmlns:a16="http://schemas.microsoft.com/office/drawing/2014/main" val="3418631368"/>
                    </a:ext>
                  </a:extLst>
                </a:gridCol>
                <a:gridCol w="246680">
                  <a:extLst>
                    <a:ext uri="{9D8B030D-6E8A-4147-A177-3AD203B41FA5}">
                      <a16:colId xmlns:a16="http://schemas.microsoft.com/office/drawing/2014/main" val="2952294049"/>
                    </a:ext>
                  </a:extLst>
                </a:gridCol>
                <a:gridCol w="55990">
                  <a:extLst>
                    <a:ext uri="{9D8B030D-6E8A-4147-A177-3AD203B41FA5}">
                      <a16:colId xmlns:a16="http://schemas.microsoft.com/office/drawing/2014/main" val="3609008163"/>
                    </a:ext>
                  </a:extLst>
                </a:gridCol>
                <a:gridCol w="241001">
                  <a:extLst>
                    <a:ext uri="{9D8B030D-6E8A-4147-A177-3AD203B41FA5}">
                      <a16:colId xmlns:a16="http://schemas.microsoft.com/office/drawing/2014/main" val="2707679133"/>
                    </a:ext>
                  </a:extLst>
                </a:gridCol>
                <a:gridCol w="769254">
                  <a:extLst>
                    <a:ext uri="{9D8B030D-6E8A-4147-A177-3AD203B41FA5}">
                      <a16:colId xmlns:a16="http://schemas.microsoft.com/office/drawing/2014/main" val="3594564143"/>
                    </a:ext>
                  </a:extLst>
                </a:gridCol>
                <a:gridCol w="305104">
                  <a:extLst>
                    <a:ext uri="{9D8B030D-6E8A-4147-A177-3AD203B41FA5}">
                      <a16:colId xmlns:a16="http://schemas.microsoft.com/office/drawing/2014/main" val="770578273"/>
                    </a:ext>
                  </a:extLst>
                </a:gridCol>
                <a:gridCol w="55990">
                  <a:extLst>
                    <a:ext uri="{9D8B030D-6E8A-4147-A177-3AD203B41FA5}">
                      <a16:colId xmlns:a16="http://schemas.microsoft.com/office/drawing/2014/main" val="4096820391"/>
                    </a:ext>
                  </a:extLst>
                </a:gridCol>
                <a:gridCol w="185010">
                  <a:extLst>
                    <a:ext uri="{9D8B030D-6E8A-4147-A177-3AD203B41FA5}">
                      <a16:colId xmlns:a16="http://schemas.microsoft.com/office/drawing/2014/main" val="1786547580"/>
                    </a:ext>
                  </a:extLst>
                </a:gridCol>
                <a:gridCol w="869873">
                  <a:extLst>
                    <a:ext uri="{9D8B030D-6E8A-4147-A177-3AD203B41FA5}">
                      <a16:colId xmlns:a16="http://schemas.microsoft.com/office/drawing/2014/main" val="3636758540"/>
                    </a:ext>
                  </a:extLst>
                </a:gridCol>
                <a:gridCol w="314842">
                  <a:extLst>
                    <a:ext uri="{9D8B030D-6E8A-4147-A177-3AD203B41FA5}">
                      <a16:colId xmlns:a16="http://schemas.microsoft.com/office/drawing/2014/main" val="3457502001"/>
                    </a:ext>
                  </a:extLst>
                </a:gridCol>
                <a:gridCol w="55990">
                  <a:extLst>
                    <a:ext uri="{9D8B030D-6E8A-4147-A177-3AD203B41FA5}">
                      <a16:colId xmlns:a16="http://schemas.microsoft.com/office/drawing/2014/main" val="3712993383"/>
                    </a:ext>
                  </a:extLst>
                </a:gridCol>
                <a:gridCol w="175273">
                  <a:extLst>
                    <a:ext uri="{9D8B030D-6E8A-4147-A177-3AD203B41FA5}">
                      <a16:colId xmlns:a16="http://schemas.microsoft.com/office/drawing/2014/main" val="1066880679"/>
                    </a:ext>
                  </a:extLst>
                </a:gridCol>
                <a:gridCol w="815506">
                  <a:extLst>
                    <a:ext uri="{9D8B030D-6E8A-4147-A177-3AD203B41FA5}">
                      <a16:colId xmlns:a16="http://schemas.microsoft.com/office/drawing/2014/main" val="1290073568"/>
                    </a:ext>
                  </a:extLst>
                </a:gridCol>
                <a:gridCol w="236943">
                  <a:extLst>
                    <a:ext uri="{9D8B030D-6E8A-4147-A177-3AD203B41FA5}">
                      <a16:colId xmlns:a16="http://schemas.microsoft.com/office/drawing/2014/main" val="2337797973"/>
                    </a:ext>
                  </a:extLst>
                </a:gridCol>
                <a:gridCol w="55990">
                  <a:extLst>
                    <a:ext uri="{9D8B030D-6E8A-4147-A177-3AD203B41FA5}">
                      <a16:colId xmlns:a16="http://schemas.microsoft.com/office/drawing/2014/main" val="1667031158"/>
                    </a:ext>
                  </a:extLst>
                </a:gridCol>
                <a:gridCol w="185010">
                  <a:extLst>
                    <a:ext uri="{9D8B030D-6E8A-4147-A177-3AD203B41FA5}">
                      <a16:colId xmlns:a16="http://schemas.microsoft.com/office/drawing/2014/main" val="4243799895"/>
                    </a:ext>
                  </a:extLst>
                </a:gridCol>
                <a:gridCol w="869873">
                  <a:extLst>
                    <a:ext uri="{9D8B030D-6E8A-4147-A177-3AD203B41FA5}">
                      <a16:colId xmlns:a16="http://schemas.microsoft.com/office/drawing/2014/main" val="944193299"/>
                    </a:ext>
                  </a:extLst>
                </a:gridCol>
                <a:gridCol w="246680">
                  <a:extLst>
                    <a:ext uri="{9D8B030D-6E8A-4147-A177-3AD203B41FA5}">
                      <a16:colId xmlns:a16="http://schemas.microsoft.com/office/drawing/2014/main" val="3170886073"/>
                    </a:ext>
                  </a:extLst>
                </a:gridCol>
                <a:gridCol w="55990">
                  <a:extLst>
                    <a:ext uri="{9D8B030D-6E8A-4147-A177-3AD203B41FA5}">
                      <a16:colId xmlns:a16="http://schemas.microsoft.com/office/drawing/2014/main" val="2149099499"/>
                    </a:ext>
                  </a:extLst>
                </a:gridCol>
                <a:gridCol w="185010">
                  <a:extLst>
                    <a:ext uri="{9D8B030D-6E8A-4147-A177-3AD203B41FA5}">
                      <a16:colId xmlns:a16="http://schemas.microsoft.com/office/drawing/2014/main" val="2455326581"/>
                    </a:ext>
                  </a:extLst>
                </a:gridCol>
                <a:gridCol w="869873">
                  <a:extLst>
                    <a:ext uri="{9D8B030D-6E8A-4147-A177-3AD203B41FA5}">
                      <a16:colId xmlns:a16="http://schemas.microsoft.com/office/drawing/2014/main" val="782732259"/>
                    </a:ext>
                  </a:extLst>
                </a:gridCol>
                <a:gridCol w="295367">
                  <a:extLst>
                    <a:ext uri="{9D8B030D-6E8A-4147-A177-3AD203B41FA5}">
                      <a16:colId xmlns:a16="http://schemas.microsoft.com/office/drawing/2014/main" val="624576272"/>
                    </a:ext>
                  </a:extLst>
                </a:gridCol>
                <a:gridCol w="55990">
                  <a:extLst>
                    <a:ext uri="{9D8B030D-6E8A-4147-A177-3AD203B41FA5}">
                      <a16:colId xmlns:a16="http://schemas.microsoft.com/office/drawing/2014/main" val="1709176251"/>
                    </a:ext>
                  </a:extLst>
                </a:gridCol>
                <a:gridCol w="260474">
                  <a:extLst>
                    <a:ext uri="{9D8B030D-6E8A-4147-A177-3AD203B41FA5}">
                      <a16:colId xmlns:a16="http://schemas.microsoft.com/office/drawing/2014/main" val="1278355738"/>
                    </a:ext>
                  </a:extLst>
                </a:gridCol>
                <a:gridCol w="798466">
                  <a:extLst>
                    <a:ext uri="{9D8B030D-6E8A-4147-A177-3AD203B41FA5}">
                      <a16:colId xmlns:a16="http://schemas.microsoft.com/office/drawing/2014/main" val="2399199438"/>
                    </a:ext>
                  </a:extLst>
                </a:gridCol>
                <a:gridCol w="324580">
                  <a:extLst>
                    <a:ext uri="{9D8B030D-6E8A-4147-A177-3AD203B41FA5}">
                      <a16:colId xmlns:a16="http://schemas.microsoft.com/office/drawing/2014/main" val="3946958018"/>
                    </a:ext>
                  </a:extLst>
                </a:gridCol>
              </a:tblGrid>
              <a:tr h="111963">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Inglés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196120422"/>
                  </a:ext>
                </a:extLst>
              </a:tr>
              <a:tr h="111963">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060294962"/>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27378786"/>
                  </a:ext>
                </a:extLst>
              </a:tr>
              <a:tr h="132117">
                <a:tc gridSpan="3">
                  <a:txBody>
                    <a:bodyPr/>
                    <a:lstStyle/>
                    <a:p>
                      <a:pPr algn="ctr" fontAlgn="ctr"/>
                      <a:r>
                        <a:rPr lang="es-US" sz="800" b="1" i="0" u="none" strike="noStrike">
                          <a:effectLst/>
                          <a:latin typeface="Arial" panose="020B0604020202020204" pitchFamily="34" charset="0"/>
                        </a:rPr>
                        <a:t>Educación Física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IV</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Educación Física VIII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no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833921608"/>
                  </a:ext>
                </a:extLst>
              </a:tr>
              <a:tr h="111963">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endParaRPr lang="es-US" sz="8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ctr" fontAlgn="b"/>
                      <a:endParaRPr lang="es-US" sz="800" b="1"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b"/>
                      <a:endParaRPr lang="es-US" sz="800" b="1"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418181146"/>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747844073"/>
                  </a:ext>
                </a:extLst>
              </a:tr>
              <a:tr h="156748">
                <a:tc gridSpan="7">
                  <a:txBody>
                    <a:bodyPr/>
                    <a:lstStyle/>
                    <a:p>
                      <a:pPr algn="ctr" fontAlgn="ctr"/>
                      <a:r>
                        <a:rPr lang="es-US" sz="800" b="1" i="0" u="none" strike="noStrike">
                          <a:effectLst/>
                          <a:latin typeface="Arial" panose="020B0604020202020204" pitchFamily="34" charset="0"/>
                        </a:rPr>
                        <a:t>Filosofía, Ética y Moral (PHI)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Psicología Aplicada al Mando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1451057"/>
                  </a:ext>
                </a:extLst>
              </a:tr>
              <a:tr h="111963">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16956633"/>
                  </a:ext>
                </a:extLst>
              </a:tr>
              <a:tr h="78822">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02192102"/>
                  </a:ext>
                </a:extLst>
              </a:tr>
              <a:tr h="217209">
                <a:tc gridSpan="3">
                  <a:txBody>
                    <a:bodyPr/>
                    <a:lstStyle/>
                    <a:p>
                      <a:pPr algn="ctr" fontAlgn="ctr"/>
                      <a:r>
                        <a:rPr lang="es-US" sz="800" b="1" i="0" u="none" strike="noStrike">
                          <a:effectLst/>
                          <a:latin typeface="Arial" panose="020B0604020202020204" pitchFamily="34" charset="0"/>
                        </a:rPr>
                        <a:t>Habilidades Comunicativas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Argumentación y Pensamiento Crítico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Comunicación Efectiva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Derecho y Educación Cívica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Electivo </a:t>
                      </a:r>
                    </a:p>
                  </a:txBody>
                  <a:tcPr marL="0" marR="0" marT="0" marB="0" anchor="ctr">
                    <a:lnL>
                      <a:noFill/>
                    </a:lnL>
                    <a:lnR>
                      <a:noFill/>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792445485"/>
                  </a:ext>
                </a:extLst>
              </a:tr>
              <a:tr h="103006">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0"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0</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0</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99604574"/>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2604225635"/>
                  </a:ext>
                </a:extLst>
              </a:tr>
              <a:tr h="197055">
                <a:tc gridSpan="3">
                  <a:txBody>
                    <a:bodyPr/>
                    <a:lstStyle/>
                    <a:p>
                      <a:pPr algn="ctr" fontAlgn="ctr"/>
                      <a:r>
                        <a:rPr lang="es-US" sz="800" b="1" i="0" u="none" strike="noStrike">
                          <a:effectLst/>
                          <a:latin typeface="Arial" panose="020B0604020202020204" pitchFamily="34" charset="0"/>
                        </a:rPr>
                        <a:t>Geografía  Marítima e Historia de la Cultura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Chile: Historia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y Soberanía (S.XIX)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Chile: Historia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y Soberanía II (S.XX)</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Análisis de la Realidad </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Nacional e Internacional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Historia Naval Aplicada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2754425967"/>
                  </a:ext>
                </a:extLst>
              </a:tr>
              <a:tr h="111963">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endParaRPr lang="es-US" sz="800" b="0"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0"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extLst>
                  <a:ext uri="{0D108BD9-81ED-4DB2-BD59-A6C34878D82A}">
                    <a16:rowId xmlns:a16="http://schemas.microsoft.com/office/drawing/2014/main" val="4222900376"/>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887025045"/>
                  </a:ext>
                </a:extLst>
              </a:tr>
              <a:tr h="197055">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Mando y Liderazgo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Mando y Liderazgo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Mando y Liderazgo Naval Aplicado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BA6"/>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4170206041"/>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BA6"/>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BA6"/>
                    </a:solidFill>
                  </a:tcPr>
                </a:tc>
                <a:extLst>
                  <a:ext uri="{0D108BD9-81ED-4DB2-BD59-A6C34878D82A}">
                    <a16:rowId xmlns:a16="http://schemas.microsoft.com/office/drawing/2014/main" val="3250383020"/>
                  </a:ext>
                </a:extLst>
              </a:tr>
              <a:tr h="78822">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13759125"/>
                  </a:ext>
                </a:extLst>
              </a:tr>
              <a:tr h="172423">
                <a:tc gridSpan="7">
                  <a:txBody>
                    <a:bodyPr/>
                    <a:lstStyle/>
                    <a:p>
                      <a:pPr algn="ctr" fontAlgn="ctr"/>
                      <a:r>
                        <a:rPr lang="es-US" sz="800" b="1" i="0" u="none" strike="noStrike">
                          <a:effectLst/>
                          <a:latin typeface="Arial" panose="020B0604020202020204" pitchFamily="34" charset="0"/>
                        </a:rPr>
                        <a:t>Introducción a las Matemáticas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Cálculo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Cálculo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Introducción a Álgebra Lineal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81159356"/>
                  </a:ext>
                </a:extLst>
              </a:tr>
              <a:tr h="129877">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102</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val="3903654008"/>
                  </a:ext>
                </a:extLst>
              </a:tr>
              <a:tr h="78822">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18808199"/>
                  </a:ext>
                </a:extLst>
              </a:tr>
              <a:tr h="201534">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Introducción a la Física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Mecánica (Física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Electromagnetismo (Física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3">
                  <a:txBody>
                    <a:bodyPr/>
                    <a:lstStyle/>
                    <a:p>
                      <a:pPr algn="ctr" fontAlgn="ctr"/>
                      <a:r>
                        <a:rPr lang="es-US" sz="800" b="1" i="0" u="none" strike="noStrike">
                          <a:effectLst/>
                          <a:latin typeface="Arial" panose="020B0604020202020204" pitchFamily="34" charset="0"/>
                        </a:rPr>
                        <a:t>Ondas (Física III)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Electrotecnia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725273040"/>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extLst>
                  <a:ext uri="{0D108BD9-81ED-4DB2-BD59-A6C34878D82A}">
                    <a16:rowId xmlns:a16="http://schemas.microsoft.com/office/drawing/2014/main" val="2045915497"/>
                  </a:ext>
                </a:extLst>
              </a:tr>
              <a:tr h="78822">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3997997183"/>
                  </a:ext>
                </a:extLst>
              </a:tr>
              <a:tr h="197055">
                <a:tc gridSpan="7">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Química Aplicada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DA9694"/>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3267403611"/>
                  </a:ext>
                </a:extLst>
              </a:tr>
              <a:tr h="111963">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DA9694"/>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extLst>
                  <a:ext uri="{0D108BD9-81ED-4DB2-BD59-A6C34878D82A}">
                    <a16:rowId xmlns:a16="http://schemas.microsoft.com/office/drawing/2014/main" val="1301338674"/>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a:noFill/>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14381101"/>
                  </a:ext>
                </a:extLst>
              </a:tr>
              <a:tr h="214969">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Fundamentos de Estabilidad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Sistemas de</a:t>
                      </a:r>
                      <a:br>
                        <a:rPr lang="es-US" sz="800" b="1" i="0" u="none" strike="noStrike">
                          <a:effectLst/>
                          <a:latin typeface="Arial" panose="020B0604020202020204" pitchFamily="34" charset="0"/>
                        </a:rPr>
                      </a:br>
                      <a:r>
                        <a:rPr lang="es-US" sz="800" b="1" i="0" u="none" strike="noStrike">
                          <a:effectLst/>
                          <a:latin typeface="Arial" panose="020B0604020202020204" pitchFamily="34" charset="0"/>
                        </a:rPr>
                        <a:t> Armas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Sistemas de Ingeniería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3">
                  <a:txBody>
                    <a:bodyPr/>
                    <a:lstStyle/>
                    <a:p>
                      <a:pPr algn="ctr" fontAlgn="ctr"/>
                      <a:r>
                        <a:rPr lang="es-US" sz="800" b="1" i="0" u="none" strike="noStrike">
                          <a:effectLst/>
                          <a:latin typeface="Arial" panose="020B0604020202020204" pitchFamily="34" charset="0"/>
                        </a:rPr>
                        <a:t>Administración del Cargo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3252042173"/>
                  </a:ext>
                </a:extLst>
              </a:tr>
              <a:tr h="111963">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a:noFill/>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2470907790"/>
                  </a:ext>
                </a:extLst>
              </a:tr>
              <a:tr h="78822">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a:noFill/>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a:noFill/>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966156074"/>
                  </a:ext>
                </a:extLst>
              </a:tr>
              <a:tr h="201534">
                <a:tc gridSpan="7">
                  <a:txBody>
                    <a:bodyPr/>
                    <a:lstStyle/>
                    <a:p>
                      <a:pPr algn="ctr" fontAlgn="ctr"/>
                      <a:r>
                        <a:rPr lang="es-US" sz="800" b="1" i="0" u="none" strike="noStrike">
                          <a:effectLst/>
                          <a:latin typeface="Arial" panose="020B0604020202020204" pitchFamily="34" charset="0"/>
                        </a:rPr>
                        <a:t>Fundamentos  Navales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Navegación Costera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Navegación Costera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gridSpan="7">
                  <a:txBody>
                    <a:bodyPr/>
                    <a:lstStyle/>
                    <a:p>
                      <a:pPr algn="ctr" fontAlgn="ctr"/>
                      <a:r>
                        <a:rPr lang="es-US" sz="800" b="1" i="0" u="none" strike="noStrike">
                          <a:effectLst/>
                          <a:latin typeface="Arial" panose="020B0604020202020204" pitchFamily="34" charset="0"/>
                        </a:rPr>
                        <a:t>Navegación Astronómica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1206420526"/>
                  </a:ext>
                </a:extLst>
              </a:tr>
              <a:tr h="111963">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endParaRPr lang="es-US" sz="800" b="1" i="0" u="none" strike="noStrike">
                        <a:effectLst/>
                        <a:latin typeface="Arial" panose="020B060402020202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no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1461703653"/>
                  </a:ext>
                </a:extLst>
              </a:tr>
              <a:tr h="78822">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fontAlgn="ctr"/>
                      <a:endParaRPr lang="es-US" sz="800" b="1" i="0" u="none" strike="noStrike">
                        <a:effectLst/>
                        <a:latin typeface="Arial" panose="020B0604020202020204" pitchFamily="34" charset="0"/>
                      </a:endParaRP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81135790"/>
                  </a:ext>
                </a:extLst>
              </a:tr>
              <a:tr h="132117">
                <a:tc gridSpan="7">
                  <a:txBody>
                    <a:bodyPr/>
                    <a:lstStyle/>
                    <a:p>
                      <a:pPr algn="ctr" fontAlgn="ctr"/>
                      <a:r>
                        <a:rPr lang="es-US" sz="800" b="1" i="0" u="none" strike="noStrike">
                          <a:effectLst/>
                          <a:latin typeface="Arial" panose="020B0604020202020204" pitchFamily="34" charset="0"/>
                        </a:rPr>
                        <a:t>Náutica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gridSpan="7">
                  <a:txBody>
                    <a:bodyPr/>
                    <a:lstStyle/>
                    <a:p>
                      <a:pPr algn="ctr" fontAlgn="ctr"/>
                      <a:r>
                        <a:rPr lang="es-US" sz="800" b="1" i="0" u="none" strike="noStrike">
                          <a:effectLst/>
                          <a:latin typeface="Arial" panose="020B0604020202020204" pitchFamily="34" charset="0"/>
                        </a:rPr>
                        <a:t>Formación Naval III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B0FBFF"/>
                    </a:solidFill>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extLst>
                  <a:ext uri="{0D108BD9-81ED-4DB2-BD59-A6C34878D82A}">
                    <a16:rowId xmlns:a16="http://schemas.microsoft.com/office/drawing/2014/main" val="2117364162"/>
                  </a:ext>
                </a:extLst>
              </a:tr>
              <a:tr h="111963">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1</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34</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68</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 </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l" fontAlgn="ctr"/>
                      <a:r>
                        <a:rPr lang="es-US" sz="800" b="1" i="0" u="none" strike="noStrike">
                          <a:effectLst/>
                          <a:latin typeface="Arial" panose="020B0604020202020204" pitchFamily="34" charset="0"/>
                        </a:rPr>
                        <a:t>2</a:t>
                      </a:r>
                    </a:p>
                  </a:txBody>
                  <a:tcPr marL="0" marR="0" marT="0" marB="0" anchor="ctr">
                    <a:lnL>
                      <a:noFill/>
                    </a:lnL>
                    <a:lnR>
                      <a:noFill/>
                    </a:lnR>
                    <a:lnT>
                      <a:noFill/>
                    </a:lnT>
                    <a:lnB w="6350" cap="flat" cmpd="sng" algn="ctr">
                      <a:solidFill>
                        <a:srgbClr val="000000"/>
                      </a:solidFill>
                      <a:prstDash val="solid"/>
                      <a:round/>
                      <a:headEnd type="none" w="med" len="med"/>
                      <a:tailEnd type="none" w="med" len="med"/>
                    </a:lnB>
                    <a:solidFill>
                      <a:srgbClr val="B0FBFF"/>
                    </a:solidFill>
                  </a:tcPr>
                </a:tc>
                <a:tc>
                  <a:txBody>
                    <a:bodyPr/>
                    <a:lstStyle/>
                    <a:p>
                      <a:pPr algn="ctr" fontAlgn="ctr"/>
                      <a:r>
                        <a:rPr lang="es-US" sz="800" b="1" i="0" u="none" strike="noStrike" dirty="0">
                          <a:effectLst/>
                          <a:latin typeface="Arial" panose="020B0604020202020204" pitchFamily="34" charset="0"/>
                        </a:rPr>
                        <a:t>68</a:t>
                      </a:r>
                    </a:p>
                  </a:txBody>
                  <a:tcPr marL="0" marR="0" marT="0" marB="0" anchor="ctr">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B0FBFF"/>
                    </a:solidFill>
                  </a:tcPr>
                </a:tc>
                <a:extLst>
                  <a:ext uri="{0D108BD9-81ED-4DB2-BD59-A6C34878D82A}">
                    <a16:rowId xmlns:a16="http://schemas.microsoft.com/office/drawing/2014/main" val="2759291047"/>
                  </a:ext>
                </a:extLst>
              </a:tr>
            </a:tbl>
          </a:graphicData>
        </a:graphic>
      </p:graphicFrame>
    </p:spTree>
    <p:extLst>
      <p:ext uri="{BB962C8B-B14F-4D97-AF65-F5344CB8AC3E}">
        <p14:creationId xmlns:p14="http://schemas.microsoft.com/office/powerpoint/2010/main" val="978829287"/>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DC2721-77D5-607C-72D7-1B99B4CB87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CF83A92-8420-72FB-DFF7-3747068E8EC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E67AF51-16EE-38F2-585E-DAC81FF39901}"/>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08192EB-5D12-21E5-92F6-E3DFABC4370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F7F0FF4-8B5D-A538-9286-3282D8A70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5566699-69A9-67D9-BDBF-B0EF5B7FF7B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8</a:t>
            </a:fld>
            <a:endParaRPr lang="es-CL" sz="1600" b="1" dirty="0"/>
          </a:p>
        </p:txBody>
      </p:sp>
      <p:sp>
        <p:nvSpPr>
          <p:cNvPr id="3" name="Título 1">
            <a:extLst>
              <a:ext uri="{FF2B5EF4-FFF2-40B4-BE49-F238E27FC236}">
                <a16:creationId xmlns:a16="http://schemas.microsoft.com/office/drawing/2014/main" id="{B637953D-AB6D-CC7D-3C25-E79D672DD69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4" name="Marcador de contenido 3">
            <a:extLst>
              <a:ext uri="{FF2B5EF4-FFF2-40B4-BE49-F238E27FC236}">
                <a16:creationId xmlns:a16="http://schemas.microsoft.com/office/drawing/2014/main" id="{66449661-55F7-ED4D-556E-E1B00B882297}"/>
              </a:ext>
            </a:extLst>
          </p:cNvPr>
          <p:cNvGraphicFramePr>
            <a:graphicFrameLocks/>
          </p:cNvGraphicFramePr>
          <p:nvPr>
            <p:extLst>
              <p:ext uri="{D42A27DB-BD31-4B8C-83A1-F6EECF244321}">
                <p14:modId xmlns:p14="http://schemas.microsoft.com/office/powerpoint/2010/main" val="3038504296"/>
              </p:ext>
            </p:extLst>
          </p:nvPr>
        </p:nvGraphicFramePr>
        <p:xfrm>
          <a:off x="838197" y="1423748"/>
          <a:ext cx="10515600" cy="199505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5" name="Flecha abajo 4">
            <a:extLst>
              <a:ext uri="{FF2B5EF4-FFF2-40B4-BE49-F238E27FC236}">
                <a16:creationId xmlns:a16="http://schemas.microsoft.com/office/drawing/2014/main" id="{3EA66B37-C184-4C3E-7EC2-A00C474E0841}"/>
              </a:ext>
            </a:extLst>
          </p:cNvPr>
          <p:cNvSpPr/>
          <p:nvPr/>
        </p:nvSpPr>
        <p:spPr>
          <a:xfrm>
            <a:off x="5692830" y="3223373"/>
            <a:ext cx="806334" cy="77308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2" name="CuadroTexto 11">
            <a:extLst>
              <a:ext uri="{FF2B5EF4-FFF2-40B4-BE49-F238E27FC236}">
                <a16:creationId xmlns:a16="http://schemas.microsoft.com/office/drawing/2014/main" id="{77A27115-6583-4EB2-F6E4-8D28E574E83A}"/>
              </a:ext>
            </a:extLst>
          </p:cNvPr>
          <p:cNvSpPr txBox="1"/>
          <p:nvPr/>
        </p:nvSpPr>
        <p:spPr>
          <a:xfrm>
            <a:off x="1752597" y="4117487"/>
            <a:ext cx="8686800" cy="646331"/>
          </a:xfrm>
          <a:prstGeom prst="rect">
            <a:avLst/>
          </a:prstGeom>
          <a:noFill/>
        </p:spPr>
        <p:txBody>
          <a:bodyPr wrap="square" rtlCol="0">
            <a:spAutoFit/>
          </a:bodyPr>
          <a:lstStyle/>
          <a:p>
            <a:pPr algn="ctr"/>
            <a:r>
              <a:rPr lang="es-MX" sz="1200" dirty="0"/>
              <a:t>Desarrolla habilidades de </a:t>
            </a:r>
            <a:r>
              <a:rPr lang="es-MX" sz="1200" b="1" dirty="0"/>
              <a:t>pensamiento crítico y creativo</a:t>
            </a:r>
          </a:p>
          <a:p>
            <a:pPr algn="ctr"/>
            <a:r>
              <a:rPr lang="es-MX" sz="1200" dirty="0"/>
              <a:t>Promueve el </a:t>
            </a:r>
            <a:r>
              <a:rPr lang="es-MX" sz="1200" b="1" dirty="0"/>
              <a:t>desarrollo individual y trabajo en equipo</a:t>
            </a:r>
          </a:p>
          <a:p>
            <a:pPr algn="ctr"/>
            <a:r>
              <a:rPr lang="es-MX" sz="1200" dirty="0"/>
              <a:t>Fomenta un sentido de </a:t>
            </a:r>
            <a:r>
              <a:rPr lang="es-MX" sz="1200" b="1" dirty="0"/>
              <a:t>indagación crítica y profundidad histórica</a:t>
            </a:r>
          </a:p>
        </p:txBody>
      </p:sp>
      <p:sp>
        <p:nvSpPr>
          <p:cNvPr id="13" name="Flecha abajo 12">
            <a:extLst>
              <a:ext uri="{FF2B5EF4-FFF2-40B4-BE49-F238E27FC236}">
                <a16:creationId xmlns:a16="http://schemas.microsoft.com/office/drawing/2014/main" id="{21C93705-7FAC-68EF-60E7-127DBB1603EA}"/>
              </a:ext>
            </a:extLst>
          </p:cNvPr>
          <p:cNvSpPr/>
          <p:nvPr/>
        </p:nvSpPr>
        <p:spPr>
          <a:xfrm>
            <a:off x="5842459" y="5143227"/>
            <a:ext cx="507077" cy="59851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1200"/>
          </a:p>
        </p:txBody>
      </p:sp>
      <p:sp>
        <p:nvSpPr>
          <p:cNvPr id="15" name="CuadroTexto 14">
            <a:extLst>
              <a:ext uri="{FF2B5EF4-FFF2-40B4-BE49-F238E27FC236}">
                <a16:creationId xmlns:a16="http://schemas.microsoft.com/office/drawing/2014/main" id="{4D0A625B-58A5-C412-E479-7AD80BC3403F}"/>
              </a:ext>
            </a:extLst>
          </p:cNvPr>
          <p:cNvSpPr txBox="1"/>
          <p:nvPr/>
        </p:nvSpPr>
        <p:spPr>
          <a:xfrm>
            <a:off x="2940203" y="5899722"/>
            <a:ext cx="6311591" cy="276999"/>
          </a:xfrm>
          <a:prstGeom prst="rect">
            <a:avLst/>
          </a:prstGeom>
          <a:noFill/>
        </p:spPr>
        <p:txBody>
          <a:bodyPr wrap="square" rtlCol="0">
            <a:spAutoFit/>
          </a:bodyPr>
          <a:lstStyle/>
          <a:p>
            <a:pPr algn="ctr"/>
            <a:r>
              <a:rPr lang="es-CL" sz="1200" b="1" dirty="0"/>
              <a:t>Busca fortalecer desarrollo integral del cadete como líder consciente y competente</a:t>
            </a:r>
          </a:p>
        </p:txBody>
      </p:sp>
      <p:sp>
        <p:nvSpPr>
          <p:cNvPr id="16" name="12 Rectángulo redondeado">
            <a:extLst>
              <a:ext uri="{FF2B5EF4-FFF2-40B4-BE49-F238E27FC236}">
                <a16:creationId xmlns:a16="http://schemas.microsoft.com/office/drawing/2014/main" id="{704552C2-2A3A-7DD3-B55A-643E8B81A112}"/>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310799315"/>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8A508-5775-6545-E073-8CF1008216C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DF6B3B9-77F4-A1B5-D32A-CAFE4933E52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564CFD3B-C39D-A83A-6A00-6DF8AF0AC38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3287ED0-8C38-AD08-849C-E6187061C85F}"/>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51A575-ED71-F834-7C4D-435FD9E21CC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E497882-3311-625C-5BD4-E718962D67C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9</a:t>
            </a:fld>
            <a:endParaRPr lang="es-CL" sz="1600" b="1" dirty="0"/>
          </a:p>
        </p:txBody>
      </p:sp>
      <p:sp>
        <p:nvSpPr>
          <p:cNvPr id="3" name="Título 1">
            <a:extLst>
              <a:ext uri="{FF2B5EF4-FFF2-40B4-BE49-F238E27FC236}">
                <a16:creationId xmlns:a16="http://schemas.microsoft.com/office/drawing/2014/main" id="{B506D992-1F2E-EB3C-8FF0-BEC183F7470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01EC18FD-6787-0F10-739E-05EC8D5CC81F}"/>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graphicFrame>
        <p:nvGraphicFramePr>
          <p:cNvPr id="6" name="Marcador de contenido 9">
            <a:extLst>
              <a:ext uri="{FF2B5EF4-FFF2-40B4-BE49-F238E27FC236}">
                <a16:creationId xmlns:a16="http://schemas.microsoft.com/office/drawing/2014/main" id="{1A209C19-8EBE-FA12-AE52-675B80DBB21F}"/>
              </a:ext>
            </a:extLst>
          </p:cNvPr>
          <p:cNvGraphicFramePr/>
          <p:nvPr>
            <p:extLst>
              <p:ext uri="{D42A27DB-BD31-4B8C-83A1-F6EECF244321}">
                <p14:modId xmlns:p14="http://schemas.microsoft.com/office/powerpoint/2010/main" val="4246434942"/>
              </p:ext>
            </p:extLst>
          </p:nvPr>
        </p:nvGraphicFramePr>
        <p:xfrm>
          <a:off x="1029393" y="898797"/>
          <a:ext cx="10133214" cy="554604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9621990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3415D-94EF-535B-32D4-042D6D689AA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348A88-7F96-B0EA-193B-5B5C3CB5B23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44E3004-01A3-6F8B-DEB0-32975AB307F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1932CAD-C974-FFE1-B31C-326AF0A6795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BAA7384-B406-5AC9-584B-7DE7361E31A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1FB1B9C0-E814-B163-9299-237F8253964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10</a:t>
            </a:fld>
            <a:endParaRPr lang="es-CL" sz="1600" b="1" dirty="0"/>
          </a:p>
        </p:txBody>
      </p:sp>
      <p:sp>
        <p:nvSpPr>
          <p:cNvPr id="3" name="Título 1">
            <a:extLst>
              <a:ext uri="{FF2B5EF4-FFF2-40B4-BE49-F238E27FC236}">
                <a16:creationId xmlns:a16="http://schemas.microsoft.com/office/drawing/2014/main" id="{B7AB607B-3CDE-F4D5-48EA-51594F56979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A5E39E5E-912D-DFE4-7063-5CD5F35C0427}"/>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5" name="Imagen 4">
            <a:extLst>
              <a:ext uri="{FF2B5EF4-FFF2-40B4-BE49-F238E27FC236}">
                <a16:creationId xmlns:a16="http://schemas.microsoft.com/office/drawing/2014/main" id="{32D424A3-8F88-B2FD-BA5A-E87B16E89804}"/>
              </a:ext>
            </a:extLst>
          </p:cNvPr>
          <p:cNvPicPr>
            <a:picLocks noChangeAspect="1"/>
          </p:cNvPicPr>
          <p:nvPr/>
        </p:nvPicPr>
        <p:blipFill>
          <a:blip r:embed="rId5" r:link="rId6" cstate="print">
            <a:extLst>
              <a:ext uri="{28A0092B-C50C-407E-A947-70E740481C1C}">
                <a14:useLocalDpi xmlns:a14="http://schemas.microsoft.com/office/drawing/2010/main" val="0"/>
              </a:ext>
            </a:extLst>
          </a:blip>
          <a:stretch>
            <a:fillRect/>
          </a:stretch>
        </p:blipFill>
        <p:spPr bwMode="auto">
          <a:xfrm>
            <a:off x="1919536" y="2896288"/>
            <a:ext cx="3634674" cy="826888"/>
          </a:xfrm>
          <a:prstGeom prst="rect">
            <a:avLst/>
          </a:prstGeom>
          <a:noFill/>
        </p:spPr>
      </p:pic>
      <p:sp>
        <p:nvSpPr>
          <p:cNvPr id="7" name="Título 1">
            <a:extLst>
              <a:ext uri="{FF2B5EF4-FFF2-40B4-BE49-F238E27FC236}">
                <a16:creationId xmlns:a16="http://schemas.microsoft.com/office/drawing/2014/main" id="{4A3415F8-A976-61B1-D09C-CBEC3E196F81}"/>
              </a:ext>
            </a:extLst>
          </p:cNvPr>
          <p:cNvSpPr txBox="1">
            <a:spLocks/>
          </p:cNvSpPr>
          <p:nvPr/>
        </p:nvSpPr>
        <p:spPr>
          <a:xfrm>
            <a:off x="892984" y="1012208"/>
            <a:ext cx="3543197" cy="287898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ES_tradnl" dirty="0">
                <a:solidFill>
                  <a:schemeClr val="tx1"/>
                </a:solidFill>
              </a:rPr>
              <a:t>Objetivos</a:t>
            </a:r>
          </a:p>
        </p:txBody>
      </p:sp>
      <p:sp>
        <p:nvSpPr>
          <p:cNvPr id="8" name="Marcador de contenido 2">
            <a:extLst>
              <a:ext uri="{FF2B5EF4-FFF2-40B4-BE49-F238E27FC236}">
                <a16:creationId xmlns:a16="http://schemas.microsoft.com/office/drawing/2014/main" id="{C40DD5E2-860A-A5F8-68AC-3895B9670358}"/>
              </a:ext>
            </a:extLst>
          </p:cNvPr>
          <p:cNvSpPr txBox="1">
            <a:spLocks/>
          </p:cNvSpPr>
          <p:nvPr/>
        </p:nvSpPr>
        <p:spPr>
          <a:xfrm>
            <a:off x="5885943" y="1484784"/>
            <a:ext cx="5837314" cy="553401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marL="0" hangingPunct="1">
              <a:spcAft>
                <a:spcPts val="600"/>
              </a:spcAft>
              <a:buFont typeface="Arial"/>
              <a:buNone/>
            </a:pPr>
            <a:r>
              <a:rPr lang="es-ES" sz="1800" b="1" i="1" dirty="0">
                <a:solidFill>
                  <a:schemeClr val="tx1"/>
                </a:solidFill>
                <a:latin typeface="Calibri" panose="020F0502020204030204" pitchFamily="34" charset="0"/>
                <a:ea typeface="Times New Roman" panose="02020603050405020304" pitchFamily="18" charset="0"/>
              </a:rPr>
              <a:t>Al finalizar el curso, los participantes serán capaces de: </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dirty="0">
                <a:solidFill>
                  <a:schemeClr val="tx1"/>
                </a:solidFill>
                <a:latin typeface="Calibri" panose="020F0502020204030204" pitchFamily="34" charset="0"/>
                <a:ea typeface="Times New Roman" panose="02020603050405020304" pitchFamily="18" charset="0"/>
              </a:rPr>
              <a:t>Identificar las principales ideas, conflictos y propuestas que se plantean en las obras seleccionadas, como también su relevancia en el desarrollo del </a:t>
            </a:r>
            <a:r>
              <a:rPr lang="es-ES" sz="1800" b="1" u="sng" dirty="0">
                <a:solidFill>
                  <a:schemeClr val="tx1"/>
                </a:solidFill>
                <a:latin typeface="Calibri" panose="020F0502020204030204" pitchFamily="34" charset="0"/>
                <a:ea typeface="Times New Roman" panose="02020603050405020304" pitchFamily="18" charset="0"/>
              </a:rPr>
              <a:t>pensamiento occidental. </a:t>
            </a:r>
            <a:endParaRPr lang="es-US" sz="1800" b="1" u="sng"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b="1" u="sng" dirty="0">
                <a:solidFill>
                  <a:schemeClr val="tx1"/>
                </a:solidFill>
                <a:latin typeface="Calibri" panose="020F0502020204030204" pitchFamily="34" charset="0"/>
                <a:ea typeface="Times New Roman" panose="02020603050405020304" pitchFamily="18" charset="0"/>
              </a:rPr>
              <a:t>Elaborar interpretaciones y argumentos basados en un análisis riguroso </a:t>
            </a:r>
            <a:r>
              <a:rPr lang="es-ES" sz="1800" dirty="0">
                <a:solidFill>
                  <a:schemeClr val="tx1"/>
                </a:solidFill>
                <a:latin typeface="Calibri" panose="020F0502020204030204" pitchFamily="34" charset="0"/>
                <a:ea typeface="Times New Roman" panose="02020603050405020304" pitchFamily="18" charset="0"/>
              </a:rPr>
              <a:t>de los textos y en la presentación de evidencia adecuada.</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dirty="0">
                <a:solidFill>
                  <a:schemeClr val="tx1"/>
                </a:solidFill>
                <a:latin typeface="Calibri" panose="020F0502020204030204" pitchFamily="34" charset="0"/>
                <a:ea typeface="Times New Roman" panose="02020603050405020304" pitchFamily="18" charset="0"/>
              </a:rPr>
              <a:t>Desarrollar una visión interdisciplinaria de los fenómenos y problemas tratados a lo largo del programa.</a:t>
            </a:r>
            <a:endParaRPr lang="es-US" sz="1800" dirty="0">
              <a:solidFill>
                <a:schemeClr val="tx1"/>
              </a:solidFill>
              <a:latin typeface="Times New Roman" panose="02020603050405020304" pitchFamily="18" charset="0"/>
              <a:ea typeface="Times New Roman" panose="02020603050405020304" pitchFamily="18" charset="0"/>
            </a:endParaRPr>
          </a:p>
          <a:p>
            <a:pPr marL="342900" indent="-342900" hangingPunct="1">
              <a:spcAft>
                <a:spcPts val="600"/>
              </a:spcAft>
              <a:buFont typeface="Symbol" pitchFamily="2" charset="2"/>
              <a:buChar char=""/>
            </a:pPr>
            <a:r>
              <a:rPr lang="es-ES" sz="1800" b="1" u="sng" dirty="0">
                <a:solidFill>
                  <a:schemeClr val="tx1"/>
                </a:solidFill>
                <a:latin typeface="Calibri" panose="020F0502020204030204" pitchFamily="34" charset="0"/>
                <a:ea typeface="Times New Roman" panose="02020603050405020304" pitchFamily="18" charset="0"/>
              </a:rPr>
              <a:t>Transferir la metodología de enseñanza </a:t>
            </a:r>
            <a:r>
              <a:rPr lang="es-ES" sz="1800" dirty="0">
                <a:solidFill>
                  <a:schemeClr val="tx1"/>
                </a:solidFill>
                <a:latin typeface="Calibri" panose="020F0502020204030204" pitchFamily="34" charset="0"/>
                <a:ea typeface="Times New Roman" panose="02020603050405020304" pitchFamily="18" charset="0"/>
              </a:rPr>
              <a:t>del diplomado (basada en preguntas y discusión, y centrada en el aprendizaje activo de los estudiantes) a sus propios contextos educativos. </a:t>
            </a:r>
            <a:endParaRPr lang="es-US" sz="1800" dirty="0">
              <a:solidFill>
                <a:schemeClr val="tx1"/>
              </a:solidFill>
              <a:latin typeface="Times New Roman" panose="02020603050405020304" pitchFamily="18" charset="0"/>
              <a:ea typeface="Times New Roman" panose="02020603050405020304" pitchFamily="18" charset="0"/>
            </a:endParaRPr>
          </a:p>
          <a:p>
            <a:pPr marL="0" indent="0" hangingPunct="1">
              <a:buFont typeface="Arial"/>
              <a:buNone/>
            </a:pPr>
            <a:endParaRPr lang="es-ES_tradnl" sz="1800" dirty="0">
              <a:solidFill>
                <a:schemeClr val="tx1"/>
              </a:solidFill>
            </a:endParaRPr>
          </a:p>
        </p:txBody>
      </p:sp>
    </p:spTree>
    <p:extLst>
      <p:ext uri="{BB962C8B-B14F-4D97-AF65-F5344CB8AC3E}">
        <p14:creationId xmlns:p14="http://schemas.microsoft.com/office/powerpoint/2010/main" val="4151494649"/>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E684F-EFC9-C18B-0EEE-156D0ACBAF5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8B73D91-869C-D134-90E8-A499E4DD5D3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A510446-6498-689C-80FB-E547AF85FFB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5C11A77-E11C-086D-C15B-F08C9BD3F54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E533CAE-4200-7D66-7219-E0BB7ABD9E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CE1BA3E-9B2D-E1FC-7386-27992816ABD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11</a:t>
            </a:fld>
            <a:endParaRPr lang="es-CL" sz="1600" b="1" dirty="0"/>
          </a:p>
        </p:txBody>
      </p:sp>
      <p:sp>
        <p:nvSpPr>
          <p:cNvPr id="3" name="Título 1">
            <a:extLst>
              <a:ext uri="{FF2B5EF4-FFF2-40B4-BE49-F238E27FC236}">
                <a16:creationId xmlns:a16="http://schemas.microsoft.com/office/drawing/2014/main" id="{CE06FEF9-AA68-2A9E-1031-32B95360850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pic>
        <p:nvPicPr>
          <p:cNvPr id="4" name="Marcador de contenido 3">
            <a:extLst>
              <a:ext uri="{FF2B5EF4-FFF2-40B4-BE49-F238E27FC236}">
                <a16:creationId xmlns:a16="http://schemas.microsoft.com/office/drawing/2014/main" id="{E562C678-8581-338A-92CE-7892E0E95983}"/>
              </a:ext>
            </a:extLst>
          </p:cNvPr>
          <p:cNvPicPr>
            <a:picLocks noChangeAspect="1"/>
          </p:cNvPicPr>
          <p:nvPr/>
        </p:nvPicPr>
        <p:blipFill>
          <a:blip r:embed="rId5"/>
          <a:stretch>
            <a:fillRect/>
          </a:stretch>
        </p:blipFill>
        <p:spPr>
          <a:xfrm>
            <a:off x="5461462" y="1577071"/>
            <a:ext cx="6835913" cy="4486643"/>
          </a:xfrm>
          <a:prstGeom prst="rect">
            <a:avLst/>
          </a:prstGeom>
        </p:spPr>
      </p:pic>
      <p:sp>
        <p:nvSpPr>
          <p:cNvPr id="5" name="Rectángulo 4">
            <a:extLst>
              <a:ext uri="{FF2B5EF4-FFF2-40B4-BE49-F238E27FC236}">
                <a16:creationId xmlns:a16="http://schemas.microsoft.com/office/drawing/2014/main" id="{3C3B652C-EBC9-7942-2896-0F85CD819557}"/>
              </a:ext>
            </a:extLst>
          </p:cNvPr>
          <p:cNvSpPr/>
          <p:nvPr/>
        </p:nvSpPr>
        <p:spPr>
          <a:xfrm>
            <a:off x="105294" y="1933622"/>
            <a:ext cx="3951318" cy="3970318"/>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Pensamiento complejo</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Visión interdisciplinaria</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Plasticidad intelectual</a:t>
            </a:r>
          </a:p>
          <a:p>
            <a:pPr algn="just"/>
            <a:r>
              <a:rPr lang="es-CL" dirty="0">
                <a:latin typeface="Arial" panose="020B0604020202020204" pitchFamily="34" charset="0"/>
                <a:cs typeface="Arial" panose="020B0604020202020204" pitchFamily="34" charset="0"/>
              </a:rPr>
              <a:t>		      </a:t>
            </a:r>
            <a:endParaRPr lang="es-CL" b="1" dirty="0">
              <a:solidFill>
                <a:srgbClr val="FF0000"/>
              </a:solidFill>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Discernimiento ético</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Madurez y rigurosidad intelectual</a:t>
            </a:r>
          </a:p>
          <a:p>
            <a:pPr marL="285750" indent="-285750" algn="just">
              <a:buFont typeface="Arial" panose="020B0604020202020204" pitchFamily="34" charset="0"/>
              <a:buChar char="•"/>
            </a:pPr>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Argumentación dialógica</a:t>
            </a:r>
          </a:p>
          <a:p>
            <a:pPr algn="just"/>
            <a:endParaRPr lang="es-CL"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s-CL" dirty="0">
                <a:latin typeface="Arial" panose="020B0604020202020204" pitchFamily="34" charset="0"/>
                <a:cs typeface="Arial" panose="020B0604020202020204" pitchFamily="34" charset="0"/>
              </a:rPr>
              <a:t> Conciencia de sí mismo </a:t>
            </a:r>
          </a:p>
          <a:p>
            <a:pPr algn="just"/>
            <a:r>
              <a:rPr lang="es-CL" dirty="0">
                <a:latin typeface="Arial" panose="020B0604020202020204" pitchFamily="34" charset="0"/>
                <a:cs typeface="Arial" panose="020B0604020202020204" pitchFamily="34" charset="0"/>
              </a:rPr>
              <a:t>     y responsabilidad cívica.</a:t>
            </a:r>
          </a:p>
        </p:txBody>
      </p:sp>
      <p:sp>
        <p:nvSpPr>
          <p:cNvPr id="7" name="CuadroTexto 6">
            <a:extLst>
              <a:ext uri="{FF2B5EF4-FFF2-40B4-BE49-F238E27FC236}">
                <a16:creationId xmlns:a16="http://schemas.microsoft.com/office/drawing/2014/main" id="{2EDFAB37-7616-EE7A-EAD6-5142D2972079}"/>
              </a:ext>
            </a:extLst>
          </p:cNvPr>
          <p:cNvSpPr txBox="1"/>
          <p:nvPr/>
        </p:nvSpPr>
        <p:spPr>
          <a:xfrm>
            <a:off x="1054332" y="1499496"/>
            <a:ext cx="1571105" cy="369332"/>
          </a:xfrm>
          <a:prstGeom prst="rect">
            <a:avLst/>
          </a:prstGeom>
        </p:spPr>
        <p:style>
          <a:lnRef idx="0">
            <a:schemeClr val="dk1"/>
          </a:lnRef>
          <a:fillRef idx="3">
            <a:schemeClr val="dk1"/>
          </a:fillRef>
          <a:effectRef idx="3">
            <a:schemeClr val="dk1"/>
          </a:effectRef>
          <a:fontRef idx="minor">
            <a:schemeClr val="lt1"/>
          </a:fontRef>
        </p:style>
        <p:txBody>
          <a:bodyPr wrap="square" rtlCol="0">
            <a:spAutoFit/>
          </a:bodyPr>
          <a:lstStyle/>
          <a:p>
            <a:pPr algn="ctr"/>
            <a:r>
              <a:rPr lang="es-MX" dirty="0"/>
              <a:t>CORE - PHI </a:t>
            </a:r>
            <a:endParaRPr lang="es-CL" dirty="0"/>
          </a:p>
        </p:txBody>
      </p:sp>
      <p:sp>
        <p:nvSpPr>
          <p:cNvPr id="8" name="Flecha derecha 7">
            <a:extLst>
              <a:ext uri="{FF2B5EF4-FFF2-40B4-BE49-F238E27FC236}">
                <a16:creationId xmlns:a16="http://schemas.microsoft.com/office/drawing/2014/main" id="{E35AD251-4E97-F1CC-BE8B-B2250CCF6F65}"/>
              </a:ext>
            </a:extLst>
          </p:cNvPr>
          <p:cNvSpPr/>
          <p:nvPr/>
        </p:nvSpPr>
        <p:spPr>
          <a:xfrm>
            <a:off x="4563687" y="3000895"/>
            <a:ext cx="897775" cy="4821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 name="12 Rectángulo redondeado">
            <a:extLst>
              <a:ext uri="{FF2B5EF4-FFF2-40B4-BE49-F238E27FC236}">
                <a16:creationId xmlns:a16="http://schemas.microsoft.com/office/drawing/2014/main" id="{A5843E81-E88E-EB8A-390B-2B2FAB0966BE}"/>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Tree>
    <p:extLst>
      <p:ext uri="{BB962C8B-B14F-4D97-AF65-F5344CB8AC3E}">
        <p14:creationId xmlns:p14="http://schemas.microsoft.com/office/powerpoint/2010/main" val="488286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BA491-23E7-18F0-A18F-9510CF39638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77AE2C60-4A6E-CD39-6582-3BF7621C41D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8488AFDC-D439-528D-ED8B-1852FB775DD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73B8E4D-DE2E-B4EC-A9E6-697C3AD7379D}"/>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E25B4F9A-70CE-E726-543B-0549B7AE8E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71DD88B-0875-6866-A19D-A8B2DEF26EC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12</a:t>
            </a:fld>
            <a:endParaRPr lang="es-CL" sz="1600" b="1" dirty="0"/>
          </a:p>
        </p:txBody>
      </p:sp>
      <p:sp>
        <p:nvSpPr>
          <p:cNvPr id="3" name="Título 1">
            <a:extLst>
              <a:ext uri="{FF2B5EF4-FFF2-40B4-BE49-F238E27FC236}">
                <a16:creationId xmlns:a16="http://schemas.microsoft.com/office/drawing/2014/main" id="{55D387A4-22F8-60D4-CBE7-260EFD49553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C839E9EC-A89F-F0A0-7679-05DD77A09516}"/>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
        <p:nvSpPr>
          <p:cNvPr id="6" name="Título 5">
            <a:extLst>
              <a:ext uri="{FF2B5EF4-FFF2-40B4-BE49-F238E27FC236}">
                <a16:creationId xmlns:a16="http://schemas.microsoft.com/office/drawing/2014/main" id="{84D9C2A2-650D-A6C7-7CD8-57E590CD8BE3}"/>
              </a:ext>
            </a:extLst>
          </p:cNvPr>
          <p:cNvSpPr txBox="1">
            <a:spLocks/>
          </p:cNvSpPr>
          <p:nvPr/>
        </p:nvSpPr>
        <p:spPr>
          <a:xfrm>
            <a:off x="-168696" y="2372887"/>
            <a:ext cx="2628900" cy="2547257"/>
          </a:xfrm>
          <a:prstGeom prst="rect">
            <a:avLst/>
          </a:prstGeom>
          <a:noFill/>
        </p:spPr>
        <p:txBody>
          <a:bodyPr vert="horz" lIns="91440" tIns="45720" rIns="91440" bIns="45720" rtlCol="0" anchor="ctr">
            <a:normAutofit/>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n-US" sz="3600" kern="1200" dirty="0">
                <a:solidFill>
                  <a:schemeClr val="tx1"/>
                </a:solidFill>
                <a:latin typeface="+mj-lt"/>
                <a:ea typeface="+mj-ea"/>
                <a:cs typeface="+mj-cs"/>
              </a:rPr>
              <a:t>PHI EN LA ESCUELA NAVAL</a:t>
            </a:r>
          </a:p>
        </p:txBody>
      </p:sp>
      <p:sp>
        <p:nvSpPr>
          <p:cNvPr id="8" name="Rectángulo 7">
            <a:extLst>
              <a:ext uri="{FF2B5EF4-FFF2-40B4-BE49-F238E27FC236}">
                <a16:creationId xmlns:a16="http://schemas.microsoft.com/office/drawing/2014/main" id="{B2EA6CDD-7874-29F2-9552-0006F256D1F1}"/>
              </a:ext>
            </a:extLst>
          </p:cNvPr>
          <p:cNvSpPr/>
          <p:nvPr/>
        </p:nvSpPr>
        <p:spPr>
          <a:xfrm>
            <a:off x="2783632" y="3052951"/>
            <a:ext cx="2728210"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FILOSOFÍA, ÉTICA Y MORAL</a:t>
            </a:r>
          </a:p>
        </p:txBody>
      </p:sp>
      <p:sp>
        <p:nvSpPr>
          <p:cNvPr id="9" name="Rectángulo 8">
            <a:extLst>
              <a:ext uri="{FF2B5EF4-FFF2-40B4-BE49-F238E27FC236}">
                <a16:creationId xmlns:a16="http://schemas.microsoft.com/office/drawing/2014/main" id="{34242156-C27F-C17E-04C1-3AFEEF3066BF}"/>
              </a:ext>
            </a:extLst>
          </p:cNvPr>
          <p:cNvSpPr/>
          <p:nvPr/>
        </p:nvSpPr>
        <p:spPr>
          <a:xfrm>
            <a:off x="5784716" y="3052951"/>
            <a:ext cx="2905594"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ESCRITURA, ORALIDAD Y ARGUMENTACIÓN I y II</a:t>
            </a:r>
          </a:p>
        </p:txBody>
      </p:sp>
      <p:sp>
        <p:nvSpPr>
          <p:cNvPr id="20" name="Rectángulo 19">
            <a:extLst>
              <a:ext uri="{FF2B5EF4-FFF2-40B4-BE49-F238E27FC236}">
                <a16:creationId xmlns:a16="http://schemas.microsoft.com/office/drawing/2014/main" id="{C854BDBC-D564-515A-9820-83A288D338C5}"/>
              </a:ext>
            </a:extLst>
          </p:cNvPr>
          <p:cNvSpPr/>
          <p:nvPr/>
        </p:nvSpPr>
        <p:spPr>
          <a:xfrm>
            <a:off x="8959531" y="3052950"/>
            <a:ext cx="2905594" cy="143813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L" b="1" dirty="0"/>
              <a:t>GEOGRAFÍA MARÍTIMA E HISTORIA DE LA CULTURA</a:t>
            </a:r>
          </a:p>
        </p:txBody>
      </p:sp>
      <p:sp>
        <p:nvSpPr>
          <p:cNvPr id="24" name="CuadroTexto 23">
            <a:extLst>
              <a:ext uri="{FF2B5EF4-FFF2-40B4-BE49-F238E27FC236}">
                <a16:creationId xmlns:a16="http://schemas.microsoft.com/office/drawing/2014/main" id="{5B867601-7363-F090-69EC-848A30974B1E}"/>
              </a:ext>
            </a:extLst>
          </p:cNvPr>
          <p:cNvSpPr txBox="1"/>
          <p:nvPr/>
        </p:nvSpPr>
        <p:spPr>
          <a:xfrm>
            <a:off x="3099212" y="4121749"/>
            <a:ext cx="2097049" cy="369332"/>
          </a:xfrm>
          <a:prstGeom prst="rect">
            <a:avLst/>
          </a:prstGeom>
          <a:noFill/>
        </p:spPr>
        <p:txBody>
          <a:bodyPr wrap="none" rtlCol="0">
            <a:spAutoFit/>
          </a:bodyPr>
          <a:lstStyle/>
          <a:p>
            <a:r>
              <a:rPr lang="es-ES_tradnl" dirty="0"/>
              <a:t>100% y en Ejecución</a:t>
            </a:r>
          </a:p>
        </p:txBody>
      </p:sp>
      <p:sp>
        <p:nvSpPr>
          <p:cNvPr id="25" name="CuadroTexto 24">
            <a:extLst>
              <a:ext uri="{FF2B5EF4-FFF2-40B4-BE49-F238E27FC236}">
                <a16:creationId xmlns:a16="http://schemas.microsoft.com/office/drawing/2014/main" id="{C1C28836-8350-8119-36BE-1177B0B2B4D2}"/>
              </a:ext>
            </a:extLst>
          </p:cNvPr>
          <p:cNvSpPr txBox="1"/>
          <p:nvPr/>
        </p:nvSpPr>
        <p:spPr>
          <a:xfrm>
            <a:off x="5946784" y="4146884"/>
            <a:ext cx="2606483" cy="369332"/>
          </a:xfrm>
          <a:prstGeom prst="rect">
            <a:avLst/>
          </a:prstGeom>
          <a:noFill/>
        </p:spPr>
        <p:txBody>
          <a:bodyPr wrap="none" rtlCol="0">
            <a:spAutoFit/>
          </a:bodyPr>
          <a:lstStyle/>
          <a:p>
            <a:r>
              <a:rPr lang="es-ES_tradnl" dirty="0"/>
              <a:t>Avanzando y en Ejecución</a:t>
            </a:r>
          </a:p>
        </p:txBody>
      </p:sp>
      <p:sp>
        <p:nvSpPr>
          <p:cNvPr id="26" name="CuadroTexto 25">
            <a:extLst>
              <a:ext uri="{FF2B5EF4-FFF2-40B4-BE49-F238E27FC236}">
                <a16:creationId xmlns:a16="http://schemas.microsoft.com/office/drawing/2014/main" id="{1E0B8B99-9E3E-71F8-C06F-DA99EA09D1D2}"/>
              </a:ext>
            </a:extLst>
          </p:cNvPr>
          <p:cNvSpPr txBox="1"/>
          <p:nvPr/>
        </p:nvSpPr>
        <p:spPr>
          <a:xfrm>
            <a:off x="9295486" y="4133632"/>
            <a:ext cx="2248308" cy="369332"/>
          </a:xfrm>
          <a:prstGeom prst="rect">
            <a:avLst/>
          </a:prstGeom>
          <a:noFill/>
        </p:spPr>
        <p:txBody>
          <a:bodyPr wrap="none" rtlCol="0">
            <a:spAutoFit/>
          </a:bodyPr>
          <a:lstStyle/>
          <a:p>
            <a:r>
              <a:rPr lang="es-ES_tradnl" dirty="0"/>
              <a:t>En fase de integración</a:t>
            </a:r>
          </a:p>
        </p:txBody>
      </p:sp>
    </p:spTree>
    <p:extLst>
      <p:ext uri="{BB962C8B-B14F-4D97-AF65-F5344CB8AC3E}">
        <p14:creationId xmlns:p14="http://schemas.microsoft.com/office/powerpoint/2010/main" val="100894291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3FAC9-832B-23B0-E3D4-C6FB2171BC4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88D4E40-968E-FD8C-E09A-A0C3F302C89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8A5E10D-FA7B-6896-6314-744393F231F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1129445-7D32-77D3-22EA-4819A85851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781DF38-7E78-28C3-5D34-9A03C757E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DAFA3AA-0D7B-0AD0-B4CD-4756AAE0D2C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13</a:t>
            </a:fld>
            <a:endParaRPr lang="es-CL" sz="1600" b="1" dirty="0"/>
          </a:p>
        </p:txBody>
      </p:sp>
      <p:sp>
        <p:nvSpPr>
          <p:cNvPr id="3" name="Título 1">
            <a:extLst>
              <a:ext uri="{FF2B5EF4-FFF2-40B4-BE49-F238E27FC236}">
                <a16:creationId xmlns:a16="http://schemas.microsoft.com/office/drawing/2014/main" id="{446891CA-3180-9B54-FD97-5D61080F5A9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58E01C6A-0D85-39AF-BC34-07234E77C82D}"/>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pic>
        <p:nvPicPr>
          <p:cNvPr id="4" name="Picture 2" descr="Libro El Ocio y la Vida Intelectual De Josef Pieper - Buscalibre">
            <a:extLst>
              <a:ext uri="{FF2B5EF4-FFF2-40B4-BE49-F238E27FC236}">
                <a16:creationId xmlns:a16="http://schemas.microsoft.com/office/drawing/2014/main" id="{5F429BF4-1ECD-403E-3914-7C83F7C4623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2394" y="2127423"/>
            <a:ext cx="1295168" cy="191876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Metafisica">
            <a:extLst>
              <a:ext uri="{FF2B5EF4-FFF2-40B4-BE49-F238E27FC236}">
                <a16:creationId xmlns:a16="http://schemas.microsoft.com/office/drawing/2014/main" id="{48C26F59-19D9-A0DB-6E51-203B515665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482632" y="2168212"/>
            <a:ext cx="1295168" cy="19680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Amazon.com: Fundamentos de Antropologia - Completo - Um ideal de excelência  humana (Portuguese Edition) eBook : Ricardo Yepes Stork: Tienda Kindle">
            <a:extLst>
              <a:ext uri="{FF2B5EF4-FFF2-40B4-BE49-F238E27FC236}">
                <a16:creationId xmlns:a16="http://schemas.microsoft.com/office/drawing/2014/main" id="{30C5878C-7D70-B175-96C4-F0DEA758B546}"/>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11824" y="2168212"/>
            <a:ext cx="1234122"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LIBRO LA PERSONA HUMANA Y SU DIGNIDAD FRANCISCO JAVIER ASTABURUAGA OSSA">
            <a:extLst>
              <a:ext uri="{FF2B5EF4-FFF2-40B4-BE49-F238E27FC236}">
                <a16:creationId xmlns:a16="http://schemas.microsoft.com/office/drawing/2014/main" id="{126B249B-6BA6-5CF4-E6CF-69717D57A0A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79989" y="2168212"/>
            <a:ext cx="1234163" cy="196803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Filosofía Política">
            <a:extLst>
              <a:ext uri="{FF2B5EF4-FFF2-40B4-BE49-F238E27FC236}">
                <a16:creationId xmlns:a16="http://schemas.microsoft.com/office/drawing/2014/main" id="{2406F39C-4F41-26BB-057B-1C88E5D1930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55006" y="2168212"/>
            <a:ext cx="1383092"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2" descr="Agencias ISBN &lt;&lt;">
            <a:extLst>
              <a:ext uri="{FF2B5EF4-FFF2-40B4-BE49-F238E27FC236}">
                <a16:creationId xmlns:a16="http://schemas.microsoft.com/office/drawing/2014/main" id="{6C315C37-9585-2E6F-76BA-9A2B2AE161B3}"/>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606580" y="2140197"/>
            <a:ext cx="1272368" cy="195888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4" descr="Moral. El Arte de Vivir">
            <a:extLst>
              <a:ext uri="{FF2B5EF4-FFF2-40B4-BE49-F238E27FC236}">
                <a16:creationId xmlns:a16="http://schemas.microsoft.com/office/drawing/2014/main" id="{1E12208B-8B02-51BC-12A3-7D259B5E86B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685205" y="3452552"/>
            <a:ext cx="1312024" cy="1968036"/>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6" descr="SUMA TEOLÓGICA (ESPAÑOL) - InfoBiblioteca Digital">
            <a:extLst>
              <a:ext uri="{FF2B5EF4-FFF2-40B4-BE49-F238E27FC236}">
                <a16:creationId xmlns:a16="http://schemas.microsoft.com/office/drawing/2014/main" id="{6BDC73E5-DEA8-9D87-9E1A-EA12987E2C0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68205" y="3411688"/>
            <a:ext cx="1334668" cy="200890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8" descr="CRITON. PLATON. 9789561118966 Librería del GAM">
            <a:extLst>
              <a:ext uri="{FF2B5EF4-FFF2-40B4-BE49-F238E27FC236}">
                <a16:creationId xmlns:a16="http://schemas.microsoft.com/office/drawing/2014/main" id="{6DF01376-F7EB-456B-0F5F-5B3460E656C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861315" y="3411687"/>
            <a:ext cx="1234122" cy="2008900"/>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0" descr="Ética a Nicómaco">
            <a:extLst>
              <a:ext uri="{FF2B5EF4-FFF2-40B4-BE49-F238E27FC236}">
                <a16:creationId xmlns:a16="http://schemas.microsoft.com/office/drawing/2014/main" id="{B40A0E71-0322-7B73-2872-7DDA61A3860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905225" y="3390904"/>
            <a:ext cx="1383092" cy="196803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2" descr="Manual o Enquiridión">
            <a:extLst>
              <a:ext uri="{FF2B5EF4-FFF2-40B4-BE49-F238E27FC236}">
                <a16:creationId xmlns:a16="http://schemas.microsoft.com/office/drawing/2014/main" id="{43984A1B-8526-1396-0FBA-6FFC53A56F15}"/>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10072856" y="3420385"/>
            <a:ext cx="1272368" cy="2098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9260439"/>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3FAC9-832B-23B0-E3D4-C6FB2171BC42}"/>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88D4E40-968E-FD8C-E09A-A0C3F302C89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8A5E10D-FA7B-6896-6314-744393F231F7}"/>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1129445-7D32-77D3-22EA-4819A85851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8781DF38-7E78-28C3-5D34-9A03C757E5E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DDAFA3AA-0D7B-0AD0-B4CD-4756AAE0D2C9}"/>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14</a:t>
            </a:fld>
            <a:endParaRPr lang="es-CL" sz="1600" b="1" dirty="0"/>
          </a:p>
        </p:txBody>
      </p:sp>
      <p:sp>
        <p:nvSpPr>
          <p:cNvPr id="3" name="Título 1">
            <a:extLst>
              <a:ext uri="{FF2B5EF4-FFF2-40B4-BE49-F238E27FC236}">
                <a16:creationId xmlns:a16="http://schemas.microsoft.com/office/drawing/2014/main" id="{446891CA-3180-9B54-FD97-5D61080F5A9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16" name="12 Rectángulo redondeado">
            <a:extLst>
              <a:ext uri="{FF2B5EF4-FFF2-40B4-BE49-F238E27FC236}">
                <a16:creationId xmlns:a16="http://schemas.microsoft.com/office/drawing/2014/main" id="{58E01C6A-0D85-39AF-BC34-07234E77C82D}"/>
              </a:ext>
            </a:extLst>
          </p:cNvPr>
          <p:cNvSpPr/>
          <p:nvPr/>
        </p:nvSpPr>
        <p:spPr>
          <a:xfrm>
            <a:off x="1029393" y="86620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PHI</a:t>
            </a:r>
          </a:p>
        </p:txBody>
      </p:sp>
      <p:sp>
        <p:nvSpPr>
          <p:cNvPr id="6" name="AutoShape 2" descr="Un Veterano de Tres Guerr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8" name="Imagen 7"/>
          <p:cNvPicPr>
            <a:picLocks noChangeAspect="1"/>
          </p:cNvPicPr>
          <p:nvPr/>
        </p:nvPicPr>
        <p:blipFill>
          <a:blip r:embed="rId5"/>
          <a:stretch>
            <a:fillRect/>
          </a:stretch>
        </p:blipFill>
        <p:spPr>
          <a:xfrm>
            <a:off x="460375" y="2495890"/>
            <a:ext cx="1278091" cy="1822524"/>
          </a:xfrm>
          <a:prstGeom prst="rect">
            <a:avLst/>
          </a:prstGeom>
        </p:spPr>
      </p:pic>
      <p:sp>
        <p:nvSpPr>
          <p:cNvPr id="9" name="AutoShape 4" descr="Ecolectura - En la ruta de los parásito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L"/>
          </a:p>
        </p:txBody>
      </p:sp>
      <p:pic>
        <p:nvPicPr>
          <p:cNvPr id="20" name="Imagen 19"/>
          <p:cNvPicPr>
            <a:picLocks noChangeAspect="1"/>
          </p:cNvPicPr>
          <p:nvPr/>
        </p:nvPicPr>
        <p:blipFill>
          <a:blip r:embed="rId6"/>
          <a:stretch>
            <a:fillRect/>
          </a:stretch>
        </p:blipFill>
        <p:spPr>
          <a:xfrm>
            <a:off x="2026498" y="2443207"/>
            <a:ext cx="1368152" cy="1907619"/>
          </a:xfrm>
          <a:prstGeom prst="rect">
            <a:avLst/>
          </a:prstGeom>
        </p:spPr>
      </p:pic>
      <p:pic>
        <p:nvPicPr>
          <p:cNvPr id="23" name="Imagen 22"/>
          <p:cNvPicPr>
            <a:picLocks noChangeAspect="1"/>
          </p:cNvPicPr>
          <p:nvPr/>
        </p:nvPicPr>
        <p:blipFill>
          <a:blip r:embed="rId7"/>
          <a:stretch>
            <a:fillRect/>
          </a:stretch>
        </p:blipFill>
        <p:spPr>
          <a:xfrm>
            <a:off x="3726537" y="2449306"/>
            <a:ext cx="1407675" cy="1922811"/>
          </a:xfrm>
          <a:prstGeom prst="rect">
            <a:avLst/>
          </a:prstGeom>
        </p:spPr>
      </p:pic>
      <p:pic>
        <p:nvPicPr>
          <p:cNvPr id="24" name="Imagen 23"/>
          <p:cNvPicPr>
            <a:picLocks noChangeAspect="1"/>
          </p:cNvPicPr>
          <p:nvPr/>
        </p:nvPicPr>
        <p:blipFill>
          <a:blip r:embed="rId8"/>
          <a:stretch>
            <a:fillRect/>
          </a:stretch>
        </p:blipFill>
        <p:spPr>
          <a:xfrm>
            <a:off x="5477387" y="2459215"/>
            <a:ext cx="1584176" cy="1963139"/>
          </a:xfrm>
          <a:prstGeom prst="rect">
            <a:avLst/>
          </a:prstGeom>
        </p:spPr>
      </p:pic>
      <p:pic>
        <p:nvPicPr>
          <p:cNvPr id="25" name="Imagen 24"/>
          <p:cNvPicPr>
            <a:picLocks noChangeAspect="1"/>
          </p:cNvPicPr>
          <p:nvPr/>
        </p:nvPicPr>
        <p:blipFill>
          <a:blip r:embed="rId9"/>
          <a:stretch>
            <a:fillRect/>
          </a:stretch>
        </p:blipFill>
        <p:spPr>
          <a:xfrm>
            <a:off x="7404738" y="2459215"/>
            <a:ext cx="1372484" cy="1965359"/>
          </a:xfrm>
          <a:prstGeom prst="rect">
            <a:avLst/>
          </a:prstGeom>
        </p:spPr>
      </p:pic>
      <p:pic>
        <p:nvPicPr>
          <p:cNvPr id="26" name="Imagen 25"/>
          <p:cNvPicPr>
            <a:picLocks noChangeAspect="1"/>
          </p:cNvPicPr>
          <p:nvPr/>
        </p:nvPicPr>
        <p:blipFill>
          <a:blip r:embed="rId10"/>
          <a:stretch>
            <a:fillRect/>
          </a:stretch>
        </p:blipFill>
        <p:spPr>
          <a:xfrm>
            <a:off x="8976320" y="2475346"/>
            <a:ext cx="1490403" cy="1966859"/>
          </a:xfrm>
          <a:prstGeom prst="rect">
            <a:avLst/>
          </a:prstGeom>
        </p:spPr>
      </p:pic>
      <p:pic>
        <p:nvPicPr>
          <p:cNvPr id="27" name="Imagen 26"/>
          <p:cNvPicPr>
            <a:picLocks noChangeAspect="1"/>
          </p:cNvPicPr>
          <p:nvPr/>
        </p:nvPicPr>
        <p:blipFill>
          <a:blip r:embed="rId11"/>
          <a:stretch>
            <a:fillRect/>
          </a:stretch>
        </p:blipFill>
        <p:spPr>
          <a:xfrm>
            <a:off x="10757758" y="2495890"/>
            <a:ext cx="1266219" cy="1822524"/>
          </a:xfrm>
          <a:prstGeom prst="rect">
            <a:avLst/>
          </a:prstGeom>
        </p:spPr>
      </p:pic>
    </p:spTree>
    <p:extLst>
      <p:ext uri="{BB962C8B-B14F-4D97-AF65-F5344CB8AC3E}">
        <p14:creationId xmlns:p14="http://schemas.microsoft.com/office/powerpoint/2010/main" val="1098650266"/>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CD36A3-8BDB-35AB-B96A-FCD422755E59}"/>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2EC21AE-C2F1-3D85-6AC1-88F6215969A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5F725D0-FBEC-1938-0F80-EE4B6CC6007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649F6FD-24A7-E993-EC3C-6AD1D4E4A1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5B78259-5E7E-12C2-55D8-273B2F54EA2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2A8905F-55D0-CD0B-2B2F-D0C6F03227E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15</a:t>
            </a:fld>
            <a:endParaRPr lang="es-CL" sz="1600" b="1" dirty="0"/>
          </a:p>
        </p:txBody>
      </p:sp>
      <p:sp>
        <p:nvSpPr>
          <p:cNvPr id="3" name="Título 1">
            <a:extLst>
              <a:ext uri="{FF2B5EF4-FFF2-40B4-BE49-F238E27FC236}">
                <a16:creationId xmlns:a16="http://schemas.microsoft.com/office/drawing/2014/main" id="{398EECCE-E1D9-481D-3D49-D9E45636B330}"/>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65C136AE-12F3-D5E5-0A7D-072C2AAFB024}"/>
              </a:ext>
            </a:extLst>
          </p:cNvPr>
          <p:cNvSpPr/>
          <p:nvPr/>
        </p:nvSpPr>
        <p:spPr>
          <a:xfrm>
            <a:off x="767408" y="116330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8" name="Rectángulo redondeado 7">
            <a:extLst>
              <a:ext uri="{FF2B5EF4-FFF2-40B4-BE49-F238E27FC236}">
                <a16:creationId xmlns:a16="http://schemas.microsoft.com/office/drawing/2014/main" id="{93BD5308-BEF9-7B22-76CE-6158F5638612}"/>
              </a:ext>
            </a:extLst>
          </p:cNvPr>
          <p:cNvSpPr/>
          <p:nvPr/>
        </p:nvSpPr>
        <p:spPr>
          <a:xfrm>
            <a:off x="804797" y="2271223"/>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En ejecución hasta segundo año </a:t>
            </a:r>
          </a:p>
        </p:txBody>
      </p:sp>
      <p:sp>
        <p:nvSpPr>
          <p:cNvPr id="9" name="Rectángulo redondeado 8">
            <a:extLst>
              <a:ext uri="{FF2B5EF4-FFF2-40B4-BE49-F238E27FC236}">
                <a16:creationId xmlns:a16="http://schemas.microsoft.com/office/drawing/2014/main" id="{DBD0EF2C-6BBD-E41C-2C60-BE917F8C5F6D}"/>
              </a:ext>
            </a:extLst>
          </p:cNvPr>
          <p:cNvSpPr/>
          <p:nvPr/>
        </p:nvSpPr>
        <p:spPr>
          <a:xfrm>
            <a:off x="798040" y="290726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17 + 21 Profesores capacitados o proyectados para capacitación  </a:t>
            </a:r>
          </a:p>
        </p:txBody>
      </p:sp>
      <p:sp>
        <p:nvSpPr>
          <p:cNvPr id="20" name="Rectángulo redondeado 19">
            <a:extLst>
              <a:ext uri="{FF2B5EF4-FFF2-40B4-BE49-F238E27FC236}">
                <a16:creationId xmlns:a16="http://schemas.microsoft.com/office/drawing/2014/main" id="{C6943743-F79E-3571-2E8D-42F593633F91}"/>
              </a:ext>
            </a:extLst>
          </p:cNvPr>
          <p:cNvSpPr/>
          <p:nvPr/>
        </p:nvSpPr>
        <p:spPr>
          <a:xfrm>
            <a:off x="802502" y="4144432"/>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Programas de asignatura de tercer año en fase de producción MEDOC</a:t>
            </a:r>
          </a:p>
        </p:txBody>
      </p:sp>
      <p:sp>
        <p:nvSpPr>
          <p:cNvPr id="23" name="Rectángulo redondeado 22">
            <a:extLst>
              <a:ext uri="{FF2B5EF4-FFF2-40B4-BE49-F238E27FC236}">
                <a16:creationId xmlns:a16="http://schemas.microsoft.com/office/drawing/2014/main" id="{9B37B213-675A-C192-63B1-4EF9095D2DF5}"/>
              </a:ext>
            </a:extLst>
          </p:cNvPr>
          <p:cNvSpPr/>
          <p:nvPr/>
        </p:nvSpPr>
        <p:spPr>
          <a:xfrm>
            <a:off x="798040" y="495603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Cambio de paradigma </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
        <p:nvSpPr>
          <p:cNvPr id="25" name="Rectángulo redondeado 24">
            <a:extLst>
              <a:ext uri="{FF2B5EF4-FFF2-40B4-BE49-F238E27FC236}">
                <a16:creationId xmlns:a16="http://schemas.microsoft.com/office/drawing/2014/main" id="{627D9EDB-0D92-00A3-AD19-1E00E0EA52A1}"/>
              </a:ext>
            </a:extLst>
          </p:cNvPr>
          <p:cNvSpPr/>
          <p:nvPr/>
        </p:nvSpPr>
        <p:spPr>
          <a:xfrm>
            <a:off x="787556" y="3598739"/>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Versión actual de CCP, afecta participación docente </a:t>
            </a:r>
          </a:p>
        </p:txBody>
      </p:sp>
      <p:pic>
        <p:nvPicPr>
          <p:cNvPr id="4" name="Imagen 3"/>
          <p:cNvPicPr>
            <a:picLocks noChangeAspect="1"/>
          </p:cNvPicPr>
          <p:nvPr/>
        </p:nvPicPr>
        <p:blipFill>
          <a:blip r:embed="rId5"/>
          <a:stretch>
            <a:fillRect/>
          </a:stretch>
        </p:blipFill>
        <p:spPr>
          <a:xfrm>
            <a:off x="7419478" y="2475533"/>
            <a:ext cx="4418855" cy="2512217"/>
          </a:xfrm>
          <a:prstGeom prst="rect">
            <a:avLst/>
          </a:prstGeom>
        </p:spPr>
      </p:pic>
    </p:spTree>
    <p:extLst>
      <p:ext uri="{BB962C8B-B14F-4D97-AF65-F5344CB8AC3E}">
        <p14:creationId xmlns:p14="http://schemas.microsoft.com/office/powerpoint/2010/main" val="494579044"/>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16</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4" name="Marcador de contenido 2">
            <a:extLst>
              <a:ext uri="{FF2B5EF4-FFF2-40B4-BE49-F238E27FC236}">
                <a16:creationId xmlns:a16="http://schemas.microsoft.com/office/drawing/2014/main" id="{E6D6B30D-0471-7D37-EAD5-EFE1694B6428}"/>
              </a:ext>
            </a:extLst>
          </p:cNvPr>
          <p:cNvSpPr txBox="1">
            <a:spLocks/>
          </p:cNvSpPr>
          <p:nvPr/>
        </p:nvSpPr>
        <p:spPr>
          <a:xfrm>
            <a:off x="767408" y="1909911"/>
            <a:ext cx="9724031" cy="3683358"/>
          </a:xfrm>
          <a:prstGeom prst="rect">
            <a:avLst/>
          </a:prstGeom>
        </p:spPr>
        <p:txBody>
          <a:bodyPr anchor="ctr">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hangingPunct="1"/>
            <a:r>
              <a:rPr lang="es-MX" sz="2000" dirty="0"/>
              <a:t>Ensayos</a:t>
            </a:r>
          </a:p>
          <a:p>
            <a:pPr hangingPunct="1"/>
            <a:r>
              <a:rPr lang="es-MX" sz="2000" dirty="0"/>
              <a:t>Conversatorios y discusiones</a:t>
            </a:r>
          </a:p>
          <a:p>
            <a:pPr hangingPunct="1"/>
            <a:r>
              <a:rPr lang="es-MX" sz="2000" dirty="0"/>
              <a:t>Role Playing </a:t>
            </a:r>
          </a:p>
          <a:p>
            <a:pPr hangingPunct="1"/>
            <a:r>
              <a:rPr lang="es-MX" sz="2000" dirty="0"/>
              <a:t>Proyectos grupales </a:t>
            </a:r>
          </a:p>
          <a:p>
            <a:pPr marL="0" indent="0" hangingPunct="1">
              <a:buFont typeface="Arial"/>
              <a:buNone/>
            </a:pPr>
            <a:endParaRPr lang="es-CL" sz="2000" dirty="0"/>
          </a:p>
        </p:txBody>
      </p:sp>
      <p:pic>
        <p:nvPicPr>
          <p:cNvPr id="5" name="Imagen 4">
            <a:extLst>
              <a:ext uri="{FF2B5EF4-FFF2-40B4-BE49-F238E27FC236}">
                <a16:creationId xmlns:a16="http://schemas.microsoft.com/office/drawing/2014/main" id="{029B1E29-CAB3-B235-BE49-4F0EB341ED5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66276" y="1698446"/>
            <a:ext cx="5694359" cy="4270770"/>
          </a:xfrm>
          <a:prstGeom prst="rect">
            <a:avLst/>
          </a:prstGeom>
        </p:spPr>
      </p:pic>
      <p:sp>
        <p:nvSpPr>
          <p:cNvPr id="7" name="CuadroTexto 6">
            <a:extLst>
              <a:ext uri="{FF2B5EF4-FFF2-40B4-BE49-F238E27FC236}">
                <a16:creationId xmlns:a16="http://schemas.microsoft.com/office/drawing/2014/main" id="{4D88C4CB-1219-D202-C2CE-7C44D50074BB}"/>
              </a:ext>
            </a:extLst>
          </p:cNvPr>
          <p:cNvSpPr txBox="1"/>
          <p:nvPr/>
        </p:nvSpPr>
        <p:spPr>
          <a:xfrm>
            <a:off x="4729007" y="6012310"/>
            <a:ext cx="6968895" cy="369332"/>
          </a:xfrm>
          <a:prstGeom prst="rect">
            <a:avLst/>
          </a:prstGeom>
          <a:noFill/>
        </p:spPr>
        <p:txBody>
          <a:bodyPr wrap="none" rtlCol="0">
            <a:spAutoFit/>
          </a:bodyPr>
          <a:lstStyle/>
          <a:p>
            <a:r>
              <a:rPr lang="es-ES_tradnl" dirty="0"/>
              <a:t>Role </a:t>
            </a:r>
            <a:r>
              <a:rPr lang="es-ES_tradnl" dirty="0" err="1"/>
              <a:t>Playing</a:t>
            </a:r>
            <a:r>
              <a:rPr lang="es-ES_tradnl" dirty="0"/>
              <a:t>: Comandante de Unidad Solucionando un problema táctico </a:t>
            </a:r>
          </a:p>
        </p:txBody>
      </p:sp>
    </p:spTree>
    <p:extLst>
      <p:ext uri="{BB962C8B-B14F-4D97-AF65-F5344CB8AC3E}">
        <p14:creationId xmlns:p14="http://schemas.microsoft.com/office/powerpoint/2010/main" val="264389614"/>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17</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3074" name="9D4382B3-1D3C-4914-AD3F-6C6E540E511A" descr="2752933b-eca3-49bf-8445-d4fe26e4e017.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7924" y="2031601"/>
            <a:ext cx="2846046" cy="3243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Imagen 7"/>
          <p:cNvPicPr>
            <a:picLocks noChangeAspect="1"/>
          </p:cNvPicPr>
          <p:nvPr/>
        </p:nvPicPr>
        <p:blipFill>
          <a:blip r:embed="rId6"/>
          <a:stretch>
            <a:fillRect/>
          </a:stretch>
        </p:blipFill>
        <p:spPr>
          <a:xfrm>
            <a:off x="3791744" y="2015789"/>
            <a:ext cx="3672408" cy="3254078"/>
          </a:xfrm>
          <a:prstGeom prst="rect">
            <a:avLst/>
          </a:prstGeom>
        </p:spPr>
      </p:pic>
      <p:pic>
        <p:nvPicPr>
          <p:cNvPr id="9" name="Imagen 8"/>
          <p:cNvPicPr>
            <a:picLocks noChangeAspect="1"/>
          </p:cNvPicPr>
          <p:nvPr/>
        </p:nvPicPr>
        <p:blipFill>
          <a:blip r:embed="rId7"/>
          <a:stretch>
            <a:fillRect/>
          </a:stretch>
        </p:blipFill>
        <p:spPr>
          <a:xfrm>
            <a:off x="7924066" y="2004997"/>
            <a:ext cx="3450880" cy="3264870"/>
          </a:xfrm>
          <a:prstGeom prst="rect">
            <a:avLst/>
          </a:prstGeom>
        </p:spPr>
      </p:pic>
    </p:spTree>
    <p:extLst>
      <p:ext uri="{BB962C8B-B14F-4D97-AF65-F5344CB8AC3E}">
        <p14:creationId xmlns:p14="http://schemas.microsoft.com/office/powerpoint/2010/main" val="3306888002"/>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18</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12" name="Imagen 11"/>
          <p:cNvPicPr>
            <a:picLocks noChangeAspect="1"/>
          </p:cNvPicPr>
          <p:nvPr/>
        </p:nvPicPr>
        <p:blipFill>
          <a:blip r:embed="rId5"/>
          <a:stretch>
            <a:fillRect/>
          </a:stretch>
        </p:blipFill>
        <p:spPr>
          <a:xfrm>
            <a:off x="611156" y="2166278"/>
            <a:ext cx="3450880" cy="3264870"/>
          </a:xfrm>
          <a:prstGeom prst="rect">
            <a:avLst/>
          </a:prstGeom>
        </p:spPr>
      </p:pic>
      <p:sp>
        <p:nvSpPr>
          <p:cNvPr id="23" name="Rectángulo redondeado 22">
            <a:extLst>
              <a:ext uri="{FF2B5EF4-FFF2-40B4-BE49-F238E27FC236}">
                <a16:creationId xmlns:a16="http://schemas.microsoft.com/office/drawing/2014/main" id="{93BD5308-BEF9-7B22-76CE-6158F5638612}"/>
              </a:ext>
            </a:extLst>
          </p:cNvPr>
          <p:cNvSpPr/>
          <p:nvPr/>
        </p:nvSpPr>
        <p:spPr>
          <a:xfrm>
            <a:off x="4428957" y="3146154"/>
            <a:ext cx="4259331"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Hardware con fallas reiterativas </a:t>
            </a:r>
          </a:p>
        </p:txBody>
      </p:sp>
      <p:sp>
        <p:nvSpPr>
          <p:cNvPr id="24" name="Rectángulo redondeado 23">
            <a:extLst>
              <a:ext uri="{FF2B5EF4-FFF2-40B4-BE49-F238E27FC236}">
                <a16:creationId xmlns:a16="http://schemas.microsoft.com/office/drawing/2014/main" id="{93BD5308-BEF9-7B22-76CE-6158F5638612}"/>
              </a:ext>
            </a:extLst>
          </p:cNvPr>
          <p:cNvSpPr/>
          <p:nvPr/>
        </p:nvSpPr>
        <p:spPr>
          <a:xfrm>
            <a:off x="4428958" y="2260858"/>
            <a:ext cx="425933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Software no admite actualizaciones </a:t>
            </a:r>
          </a:p>
        </p:txBody>
      </p:sp>
      <p:sp>
        <p:nvSpPr>
          <p:cNvPr id="25" name="Rectángulo redondeado 24">
            <a:extLst>
              <a:ext uri="{FF2B5EF4-FFF2-40B4-BE49-F238E27FC236}">
                <a16:creationId xmlns:a16="http://schemas.microsoft.com/office/drawing/2014/main" id="{93BD5308-BEF9-7B22-76CE-6158F5638612}"/>
              </a:ext>
            </a:extLst>
          </p:cNvPr>
          <p:cNvSpPr/>
          <p:nvPr/>
        </p:nvSpPr>
        <p:spPr>
          <a:xfrm>
            <a:off x="4428956" y="4125034"/>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err="1"/>
              <a:t>Upgrade</a:t>
            </a:r>
            <a:r>
              <a:rPr lang="es-CL" dirty="0"/>
              <a:t> 750.000.000 USD con plan ILS</a:t>
            </a:r>
          </a:p>
        </p:txBody>
      </p:sp>
      <p:sp>
        <p:nvSpPr>
          <p:cNvPr id="26" name="Rectángulo redondeado 25">
            <a:extLst>
              <a:ext uri="{FF2B5EF4-FFF2-40B4-BE49-F238E27FC236}">
                <a16:creationId xmlns:a16="http://schemas.microsoft.com/office/drawing/2014/main" id="{93BD5308-BEF9-7B22-76CE-6158F5638612}"/>
              </a:ext>
            </a:extLst>
          </p:cNvPr>
          <p:cNvSpPr/>
          <p:nvPr/>
        </p:nvSpPr>
        <p:spPr>
          <a:xfrm>
            <a:off x="4428956" y="5022528"/>
            <a:ext cx="425933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algn="ctr"/>
            <a:r>
              <a:rPr lang="es-CL" dirty="0"/>
              <a:t>Plan de pago </a:t>
            </a:r>
          </a:p>
        </p:txBody>
      </p:sp>
      <p:pic>
        <p:nvPicPr>
          <p:cNvPr id="20" name="Imagen 19"/>
          <p:cNvPicPr>
            <a:picLocks noChangeAspect="1"/>
          </p:cNvPicPr>
          <p:nvPr/>
        </p:nvPicPr>
        <p:blipFill>
          <a:blip r:embed="rId6"/>
          <a:stretch>
            <a:fillRect/>
          </a:stretch>
        </p:blipFill>
        <p:spPr>
          <a:xfrm>
            <a:off x="9563538" y="2296892"/>
            <a:ext cx="1778297" cy="1083650"/>
          </a:xfrm>
          <a:prstGeom prst="rect">
            <a:avLst/>
          </a:prstGeom>
        </p:spPr>
      </p:pic>
    </p:spTree>
    <p:extLst>
      <p:ext uri="{BB962C8B-B14F-4D97-AF65-F5344CB8AC3E}">
        <p14:creationId xmlns:p14="http://schemas.microsoft.com/office/powerpoint/2010/main" val="4023661682"/>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8EE350-6EB0-4697-AD20-908D7038AC3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8213630B-6949-3859-0BD6-BCE792C3A63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8D4671F-6981-320E-16E6-C3BC30FB9B7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9E03ABC-1E26-4D84-C96B-741BCD3EF2D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79FFFE9-0542-E84A-BD3F-E8F8F9AA181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909B16C-79D8-0BE9-A1F6-BEAD6681E4F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19</a:t>
            </a:fld>
            <a:endParaRPr lang="es-CL" sz="1600" b="1" dirty="0"/>
          </a:p>
        </p:txBody>
      </p:sp>
      <p:sp>
        <p:nvSpPr>
          <p:cNvPr id="3" name="Título 1">
            <a:extLst>
              <a:ext uri="{FF2B5EF4-FFF2-40B4-BE49-F238E27FC236}">
                <a16:creationId xmlns:a16="http://schemas.microsoft.com/office/drawing/2014/main" id="{916C0FBF-E235-B009-8804-EE83C3A9C97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C7E03E32-065B-80BB-A27B-E58ECA032776}"/>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pic>
        <p:nvPicPr>
          <p:cNvPr id="11" name="Imagen 10"/>
          <p:cNvPicPr>
            <a:picLocks noChangeAspect="1"/>
          </p:cNvPicPr>
          <p:nvPr/>
        </p:nvPicPr>
        <p:blipFill>
          <a:blip r:embed="rId5"/>
          <a:stretch>
            <a:fillRect/>
          </a:stretch>
        </p:blipFill>
        <p:spPr>
          <a:xfrm>
            <a:off x="767408" y="2635807"/>
            <a:ext cx="3359708" cy="2413198"/>
          </a:xfrm>
          <a:prstGeom prst="rect">
            <a:avLst/>
          </a:prstGeom>
        </p:spPr>
      </p:pic>
      <p:pic>
        <p:nvPicPr>
          <p:cNvPr id="13" name="Imagen 12"/>
          <p:cNvPicPr>
            <a:picLocks noChangeAspect="1"/>
          </p:cNvPicPr>
          <p:nvPr/>
        </p:nvPicPr>
        <p:blipFill>
          <a:blip r:embed="rId6"/>
          <a:stretch>
            <a:fillRect/>
          </a:stretch>
        </p:blipFill>
        <p:spPr>
          <a:xfrm>
            <a:off x="4740070" y="2349287"/>
            <a:ext cx="2989775" cy="2881599"/>
          </a:xfrm>
          <a:prstGeom prst="rect">
            <a:avLst/>
          </a:prstGeom>
        </p:spPr>
      </p:pic>
      <p:pic>
        <p:nvPicPr>
          <p:cNvPr id="16" name="Imagen 15"/>
          <p:cNvPicPr>
            <a:picLocks noChangeAspect="1"/>
          </p:cNvPicPr>
          <p:nvPr/>
        </p:nvPicPr>
        <p:blipFill>
          <a:blip r:embed="rId7"/>
          <a:stretch>
            <a:fillRect/>
          </a:stretch>
        </p:blipFill>
        <p:spPr>
          <a:xfrm>
            <a:off x="8162794" y="3842406"/>
            <a:ext cx="3454007" cy="2347845"/>
          </a:xfrm>
          <a:prstGeom prst="rect">
            <a:avLst/>
          </a:prstGeom>
        </p:spPr>
      </p:pic>
      <p:pic>
        <p:nvPicPr>
          <p:cNvPr id="17" name="Imagen 16"/>
          <p:cNvPicPr>
            <a:picLocks noChangeAspect="1"/>
          </p:cNvPicPr>
          <p:nvPr/>
        </p:nvPicPr>
        <p:blipFill>
          <a:blip r:embed="rId8"/>
          <a:stretch>
            <a:fillRect/>
          </a:stretch>
        </p:blipFill>
        <p:spPr>
          <a:xfrm>
            <a:off x="8173513" y="1267440"/>
            <a:ext cx="3443288" cy="2459323"/>
          </a:xfrm>
          <a:prstGeom prst="rect">
            <a:avLst/>
          </a:prstGeom>
        </p:spPr>
      </p:pic>
    </p:spTree>
    <p:extLst>
      <p:ext uri="{BB962C8B-B14F-4D97-AF65-F5344CB8AC3E}">
        <p14:creationId xmlns:p14="http://schemas.microsoft.com/office/powerpoint/2010/main" val="1504967782"/>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6EC904-1507-4DDB-DD3D-9FF8655758D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C889971-6C6A-FDA0-CFEF-2AABBB27CD1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6303965-20F7-5694-8E9A-F7996AE99FD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0A3A8BB-4E5C-CBCE-1509-FA18129847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5118B05-170B-669F-AB63-1541597F829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8F80DF9D-44BC-C7CE-A3DA-0A09737F389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20</a:t>
            </a:fld>
            <a:endParaRPr lang="es-CL" sz="1600" b="1" dirty="0"/>
          </a:p>
        </p:txBody>
      </p:sp>
      <p:sp>
        <p:nvSpPr>
          <p:cNvPr id="3" name="Título 1">
            <a:extLst>
              <a:ext uri="{FF2B5EF4-FFF2-40B4-BE49-F238E27FC236}">
                <a16:creationId xmlns:a16="http://schemas.microsoft.com/office/drawing/2014/main" id="{7EB51A0B-1CD4-72DF-D7D0-0011BC4B493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6" name="12 Rectángulo redondeado">
            <a:extLst>
              <a:ext uri="{FF2B5EF4-FFF2-40B4-BE49-F238E27FC236}">
                <a16:creationId xmlns:a16="http://schemas.microsoft.com/office/drawing/2014/main" id="{AF7028C0-44B0-5F81-8145-B6D5B891DB85}"/>
              </a:ext>
            </a:extLst>
          </p:cNvPr>
          <p:cNvSpPr/>
          <p:nvPr/>
        </p:nvSpPr>
        <p:spPr>
          <a:xfrm>
            <a:off x="767408" y="104996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4. MEDOC </a:t>
            </a:r>
          </a:p>
        </p:txBody>
      </p:sp>
      <p:sp>
        <p:nvSpPr>
          <p:cNvPr id="4" name="Marcador de contenido 2">
            <a:extLst>
              <a:ext uri="{FF2B5EF4-FFF2-40B4-BE49-F238E27FC236}">
                <a16:creationId xmlns:a16="http://schemas.microsoft.com/office/drawing/2014/main" id="{A4F8E150-21D7-88F1-320A-9F85AD4FAF24}"/>
              </a:ext>
            </a:extLst>
          </p:cNvPr>
          <p:cNvSpPr txBox="1">
            <a:spLocks/>
          </p:cNvSpPr>
          <p:nvPr/>
        </p:nvSpPr>
        <p:spPr>
          <a:xfrm>
            <a:off x="119336" y="2124673"/>
            <a:ext cx="4079219" cy="3683358"/>
          </a:xfrm>
          <a:prstGeom prst="rect">
            <a:avLst/>
          </a:prstGeom>
        </p:spPr>
        <p:txBody>
          <a:bodyPr anchor="ctr">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ln>
                  <a:noFill/>
                </a:ln>
                <a:solidFill>
                  <a:srgbClr val="000000"/>
                </a:solidFill>
                <a:uFillTx/>
                <a:latin typeface="+mj-lt"/>
                <a:ea typeface="+mj-ea"/>
                <a:cs typeface="+mj-cs"/>
                <a:sym typeface="Calibri"/>
              </a:defRPr>
            </a:lvl9pPr>
          </a:lstStyle>
          <a:p>
            <a:pPr hangingPunct="1"/>
            <a:r>
              <a:rPr lang="es-MX" sz="2000" dirty="0"/>
              <a:t>Wargaming: aplicación de distintas asignturas en un ambiente de simulación aplicado </a:t>
            </a:r>
          </a:p>
          <a:p>
            <a:pPr marL="0" indent="0" hangingPunct="1">
              <a:buNone/>
            </a:pPr>
            <a:r>
              <a:rPr lang="es-MX" sz="2000" dirty="0"/>
              <a:t> </a:t>
            </a:r>
          </a:p>
          <a:p>
            <a:pPr marL="0" indent="0" hangingPunct="1">
              <a:buFont typeface="Arial"/>
              <a:buNone/>
            </a:pPr>
            <a:endParaRPr lang="es-CL" sz="2000" dirty="0"/>
          </a:p>
        </p:txBody>
      </p:sp>
      <p:pic>
        <p:nvPicPr>
          <p:cNvPr id="9" name="Imagen 8">
            <a:extLst>
              <a:ext uri="{FF2B5EF4-FFF2-40B4-BE49-F238E27FC236}">
                <a16:creationId xmlns:a16="http://schemas.microsoft.com/office/drawing/2014/main" id="{30A4C5B1-C928-E70E-A83C-53292AED083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684758" y="2231170"/>
            <a:ext cx="4110376" cy="3082782"/>
          </a:xfrm>
          <a:prstGeom prst="rect">
            <a:avLst/>
          </a:prstGeom>
        </p:spPr>
      </p:pic>
      <p:pic>
        <p:nvPicPr>
          <p:cNvPr id="11" name="Imagen 10">
            <a:extLst>
              <a:ext uri="{FF2B5EF4-FFF2-40B4-BE49-F238E27FC236}">
                <a16:creationId xmlns:a16="http://schemas.microsoft.com/office/drawing/2014/main" id="{931FADA0-3C87-B06E-B0F8-64B08CE2153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10400" y="2149622"/>
            <a:ext cx="4256517" cy="3192388"/>
          </a:xfrm>
          <a:prstGeom prst="rect">
            <a:avLst/>
          </a:prstGeom>
        </p:spPr>
      </p:pic>
    </p:spTree>
    <p:extLst>
      <p:ext uri="{BB962C8B-B14F-4D97-AF65-F5344CB8AC3E}">
        <p14:creationId xmlns:p14="http://schemas.microsoft.com/office/powerpoint/2010/main" val="1842055365"/>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5CA8E-4F57-678A-E751-C0A9788B672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C973C84-8123-3766-453F-9A3A5E86910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DEC30D1-07E4-639F-4D83-4DC79228232D}"/>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DC47E78-50E7-A083-8AB0-C9B051BB94D3}"/>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24A22C36-2038-203A-D662-4B5D11CA1B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EC6930A-BE05-3218-8DE3-5AA6E0A52E7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21</a:t>
            </a:fld>
            <a:endParaRPr lang="es-CL" sz="1600" b="1" dirty="0"/>
          </a:p>
        </p:txBody>
      </p:sp>
      <p:sp>
        <p:nvSpPr>
          <p:cNvPr id="3" name="Título 1">
            <a:extLst>
              <a:ext uri="{FF2B5EF4-FFF2-40B4-BE49-F238E27FC236}">
                <a16:creationId xmlns:a16="http://schemas.microsoft.com/office/drawing/2014/main" id="{7D0ED94E-AA95-C20C-726A-1939EFDB146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3162D6B3-E60C-9AB4-C8AB-18E9CDB9B206}"/>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sp>
        <p:nvSpPr>
          <p:cNvPr id="8" name="Rectángulo redondeado 7">
            <a:extLst>
              <a:ext uri="{FF2B5EF4-FFF2-40B4-BE49-F238E27FC236}">
                <a16:creationId xmlns:a16="http://schemas.microsoft.com/office/drawing/2014/main" id="{64DADC3C-3C66-62C3-C305-5CEBF67803F9}"/>
              </a:ext>
            </a:extLst>
          </p:cNvPr>
          <p:cNvSpPr/>
          <p:nvPr/>
        </p:nvSpPr>
        <p:spPr>
          <a:xfrm>
            <a:off x="647007" y="2834312"/>
            <a:ext cx="4752528"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Mallas en revisión y modificación </a:t>
            </a:r>
          </a:p>
        </p:txBody>
      </p:sp>
      <p:sp>
        <p:nvSpPr>
          <p:cNvPr id="10" name="Rectángulo redondeado 9">
            <a:extLst>
              <a:ext uri="{FF2B5EF4-FFF2-40B4-BE49-F238E27FC236}">
                <a16:creationId xmlns:a16="http://schemas.microsoft.com/office/drawing/2014/main" id="{B9FDBF42-0A73-D8F5-BED6-EB6F0EC60FF1}"/>
              </a:ext>
            </a:extLst>
          </p:cNvPr>
          <p:cNvSpPr/>
          <p:nvPr/>
        </p:nvSpPr>
        <p:spPr>
          <a:xfrm>
            <a:off x="647007" y="3434116"/>
            <a:ext cx="476544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Cuerpo docente con alta carga de incertidumbre </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pic>
        <p:nvPicPr>
          <p:cNvPr id="6" name="Imagen 5">
            <a:extLst>
              <a:ext uri="{FF2B5EF4-FFF2-40B4-BE49-F238E27FC236}">
                <a16:creationId xmlns:a16="http://schemas.microsoft.com/office/drawing/2014/main" id="{57C2AC02-B5BE-586C-9DA6-37D6DCD757F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95999" y="1931670"/>
            <a:ext cx="5649499" cy="3642949"/>
          </a:xfrm>
          <a:prstGeom prst="rect">
            <a:avLst/>
          </a:prstGeom>
        </p:spPr>
      </p:pic>
    </p:spTree>
    <p:extLst>
      <p:ext uri="{BB962C8B-B14F-4D97-AF65-F5344CB8AC3E}">
        <p14:creationId xmlns:p14="http://schemas.microsoft.com/office/powerpoint/2010/main" val="2085940302"/>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2772A-A46E-2481-6764-597F6778867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4E59245-B844-A7CF-FE5C-4DADC940B05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067B752E-0E63-DD45-0477-15635385AB7C}"/>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C1775370-C8FD-97A2-3BA7-8EEEEB228DE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6F08702-1E13-FAAC-A409-50FC8F681C2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4F79C0-58E9-22DA-CA8A-91A410F3856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22</a:t>
            </a:fld>
            <a:endParaRPr lang="es-CL" sz="1600" b="1" dirty="0"/>
          </a:p>
        </p:txBody>
      </p:sp>
      <p:sp>
        <p:nvSpPr>
          <p:cNvPr id="3" name="Título 1">
            <a:extLst>
              <a:ext uri="{FF2B5EF4-FFF2-40B4-BE49-F238E27FC236}">
                <a16:creationId xmlns:a16="http://schemas.microsoft.com/office/drawing/2014/main" id="{301EA3DA-FA02-6DAA-E091-DECF8BBEB059}"/>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CE8F2A4E-67BB-2228-6061-D4C395F008DC}"/>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7" name="Gráfico 6"/>
          <p:cNvGraphicFramePr/>
          <p:nvPr>
            <p:extLst>
              <p:ext uri="{D42A27DB-BD31-4B8C-83A1-F6EECF244321}">
                <p14:modId xmlns:p14="http://schemas.microsoft.com/office/powerpoint/2010/main" val="1423273204"/>
              </p:ext>
            </p:extLst>
          </p:nvPr>
        </p:nvGraphicFramePr>
        <p:xfrm>
          <a:off x="518524" y="2025761"/>
          <a:ext cx="10543324" cy="4275968"/>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991963396"/>
      </p:ext>
    </p:extLst>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1D905A-6EB0-C16E-40BB-8017F93DF098}"/>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1FDFCA2-11F4-5F5C-1336-2C6E375A76BB}"/>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46CCCCA-7333-2526-D1AE-CB6AC3EF8682}"/>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265AAAA-7015-B42D-4217-8FB477AD52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0205B39-8627-5656-B46A-4A99262E40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3FED71B-A86C-D852-0482-C0553B581DE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23</a:t>
            </a:fld>
            <a:endParaRPr lang="es-CL" sz="1600" b="1" dirty="0"/>
          </a:p>
        </p:txBody>
      </p:sp>
      <p:sp>
        <p:nvSpPr>
          <p:cNvPr id="3" name="Título 1">
            <a:extLst>
              <a:ext uri="{FF2B5EF4-FFF2-40B4-BE49-F238E27FC236}">
                <a16:creationId xmlns:a16="http://schemas.microsoft.com/office/drawing/2014/main" id="{9F32FD91-85E0-DB8B-53A2-4E40D95015F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92BF3EB4-011D-896D-0633-0C143DC321C7}"/>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11" name="Gráfico 10"/>
          <p:cNvGraphicFramePr/>
          <p:nvPr>
            <p:extLst>
              <p:ext uri="{D42A27DB-BD31-4B8C-83A1-F6EECF244321}">
                <p14:modId xmlns:p14="http://schemas.microsoft.com/office/powerpoint/2010/main" val="3525045042"/>
              </p:ext>
            </p:extLst>
          </p:nvPr>
        </p:nvGraphicFramePr>
        <p:xfrm>
          <a:off x="620429" y="1889055"/>
          <a:ext cx="11087201" cy="414949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747431998"/>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31D2C-D13D-ECB1-7F37-C4B19E02E2A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EA5C5258-D16E-63C0-E1D1-F32AF0B2C448}"/>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32A4691-1A3A-9370-88F5-F370347FD8B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7E3A315-AD18-F054-2AF9-0C5D38B78B7D}"/>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02EDD04-5EF0-E76F-A58A-F2D1240ECB1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B7B30C1-902B-773B-C7CB-695E39AA088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24</a:t>
            </a:fld>
            <a:endParaRPr lang="es-CL" sz="1600" b="1" dirty="0"/>
          </a:p>
        </p:txBody>
      </p:sp>
      <p:sp>
        <p:nvSpPr>
          <p:cNvPr id="3" name="Título 1">
            <a:extLst>
              <a:ext uri="{FF2B5EF4-FFF2-40B4-BE49-F238E27FC236}">
                <a16:creationId xmlns:a16="http://schemas.microsoft.com/office/drawing/2014/main" id="{6326E4CD-AFDC-C4E2-E545-1F00278F69CC}"/>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06F2117C-A3F1-7D5C-A7E9-12A0FC5FAFE0}"/>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8" name="Gráfico 7"/>
          <p:cNvGraphicFramePr/>
          <p:nvPr>
            <p:extLst>
              <p:ext uri="{D42A27DB-BD31-4B8C-83A1-F6EECF244321}">
                <p14:modId xmlns:p14="http://schemas.microsoft.com/office/powerpoint/2010/main" val="1427360105"/>
              </p:ext>
            </p:extLst>
          </p:nvPr>
        </p:nvGraphicFramePr>
        <p:xfrm>
          <a:off x="983432" y="2060848"/>
          <a:ext cx="10441160" cy="407748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645593017"/>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241AB-87A1-703D-A17C-39272DBF5F8A}"/>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103CA554-51DC-D09C-F557-4507CE36F0D6}"/>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95EEE186-F1AE-A203-A8C4-682D0A9960B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AAFD3B76-37AE-4A2A-7041-27CBED739BA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E7397AF-C416-7292-FF52-B7BD178FF9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F4257D0-73B2-D82F-E78F-B3394F9F7ECA}"/>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25</a:t>
            </a:fld>
            <a:endParaRPr lang="es-CL" sz="1600" b="1" dirty="0"/>
          </a:p>
        </p:txBody>
      </p:sp>
      <p:sp>
        <p:nvSpPr>
          <p:cNvPr id="3" name="Título 1">
            <a:extLst>
              <a:ext uri="{FF2B5EF4-FFF2-40B4-BE49-F238E27FC236}">
                <a16:creationId xmlns:a16="http://schemas.microsoft.com/office/drawing/2014/main" id="{52D47D7A-296B-D53E-BB31-704FD0CD202D}"/>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8990DA43-7D8B-E416-C457-6F98757B426E}"/>
              </a:ext>
            </a:extLst>
          </p:cNvPr>
          <p:cNvSpPr/>
          <p:nvPr/>
        </p:nvSpPr>
        <p:spPr>
          <a:xfrm>
            <a:off x="1179400" y="65827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7" name="Gráfico 6">
            <a:extLst>
              <a:ext uri="{FF2B5EF4-FFF2-40B4-BE49-F238E27FC236}">
                <a16:creationId xmlns:a16="http://schemas.microsoft.com/office/drawing/2014/main" id="{08AB0C7C-D71A-0EDD-6CD1-8B6882CA39CA}"/>
              </a:ext>
            </a:extLst>
          </p:cNvPr>
          <p:cNvGraphicFramePr/>
          <p:nvPr>
            <p:extLst>
              <p:ext uri="{D42A27DB-BD31-4B8C-83A1-F6EECF244321}">
                <p14:modId xmlns:p14="http://schemas.microsoft.com/office/powerpoint/2010/main" val="340387923"/>
              </p:ext>
            </p:extLst>
          </p:nvPr>
        </p:nvGraphicFramePr>
        <p:xfrm>
          <a:off x="299356" y="1556792"/>
          <a:ext cx="11593288" cy="4508957"/>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807742180"/>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CD73A-13D1-1F8A-AC74-5CB6C0FA3EE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09DEEEA-3DEA-3AE8-9585-78416C5E400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422633E2-922C-F284-427B-B556EE48C40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76694B2-CF76-F673-D8EB-B668B50DFCA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955423B-7222-32C4-677C-8AF9EE938A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E7728786-CDCB-0CBB-29E3-AEC593C451E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26</a:t>
            </a:fld>
            <a:endParaRPr lang="es-CL" sz="1600" b="1" dirty="0"/>
          </a:p>
        </p:txBody>
      </p:sp>
      <p:sp>
        <p:nvSpPr>
          <p:cNvPr id="3" name="Título 1">
            <a:extLst>
              <a:ext uri="{FF2B5EF4-FFF2-40B4-BE49-F238E27FC236}">
                <a16:creationId xmlns:a16="http://schemas.microsoft.com/office/drawing/2014/main" id="{DD655004-ADDC-7A8E-0B21-C6EDBD46A83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graphicFrame>
        <p:nvGraphicFramePr>
          <p:cNvPr id="8" name="Tabla 7">
            <a:extLst>
              <a:ext uri="{FF2B5EF4-FFF2-40B4-BE49-F238E27FC236}">
                <a16:creationId xmlns:a16="http://schemas.microsoft.com/office/drawing/2014/main" id="{4C69443E-A881-43A0-39BE-38D7CDC72BA7}"/>
              </a:ext>
            </a:extLst>
          </p:cNvPr>
          <p:cNvGraphicFramePr>
            <a:graphicFrameLocks noGrp="1"/>
          </p:cNvGraphicFramePr>
          <p:nvPr/>
        </p:nvGraphicFramePr>
        <p:xfrm>
          <a:off x="-2786063" y="-11545888"/>
          <a:ext cx="6278358" cy="4747711"/>
        </p:xfrm>
        <a:graphic>
          <a:graphicData uri="http://schemas.openxmlformats.org/drawingml/2006/table">
            <a:tbl>
              <a:tblPr>
                <a:tableStyleId>{5940675A-B579-460E-94D1-54222C63F5DA}</a:tableStyleId>
              </a:tblPr>
              <a:tblGrid>
                <a:gridCol w="476575">
                  <a:extLst>
                    <a:ext uri="{9D8B030D-6E8A-4147-A177-3AD203B41FA5}">
                      <a16:colId xmlns:a16="http://schemas.microsoft.com/office/drawing/2014/main" val="598286108"/>
                    </a:ext>
                  </a:extLst>
                </a:gridCol>
                <a:gridCol w="476575">
                  <a:extLst>
                    <a:ext uri="{9D8B030D-6E8A-4147-A177-3AD203B41FA5}">
                      <a16:colId xmlns:a16="http://schemas.microsoft.com/office/drawing/2014/main" val="4032325557"/>
                    </a:ext>
                  </a:extLst>
                </a:gridCol>
                <a:gridCol w="559458">
                  <a:extLst>
                    <a:ext uri="{9D8B030D-6E8A-4147-A177-3AD203B41FA5}">
                      <a16:colId xmlns:a16="http://schemas.microsoft.com/office/drawing/2014/main" val="995650838"/>
                    </a:ext>
                  </a:extLst>
                </a:gridCol>
                <a:gridCol w="476575">
                  <a:extLst>
                    <a:ext uri="{9D8B030D-6E8A-4147-A177-3AD203B41FA5}">
                      <a16:colId xmlns:a16="http://schemas.microsoft.com/office/drawing/2014/main" val="1252614819"/>
                    </a:ext>
                  </a:extLst>
                </a:gridCol>
                <a:gridCol w="476575">
                  <a:extLst>
                    <a:ext uri="{9D8B030D-6E8A-4147-A177-3AD203B41FA5}">
                      <a16:colId xmlns:a16="http://schemas.microsoft.com/office/drawing/2014/main" val="50338156"/>
                    </a:ext>
                  </a:extLst>
                </a:gridCol>
                <a:gridCol w="476575">
                  <a:extLst>
                    <a:ext uri="{9D8B030D-6E8A-4147-A177-3AD203B41FA5}">
                      <a16:colId xmlns:a16="http://schemas.microsoft.com/office/drawing/2014/main" val="3501296002"/>
                    </a:ext>
                  </a:extLst>
                </a:gridCol>
                <a:gridCol w="476575">
                  <a:extLst>
                    <a:ext uri="{9D8B030D-6E8A-4147-A177-3AD203B41FA5}">
                      <a16:colId xmlns:a16="http://schemas.microsoft.com/office/drawing/2014/main" val="2402594628"/>
                    </a:ext>
                  </a:extLst>
                </a:gridCol>
                <a:gridCol w="476575">
                  <a:extLst>
                    <a:ext uri="{9D8B030D-6E8A-4147-A177-3AD203B41FA5}">
                      <a16:colId xmlns:a16="http://schemas.microsoft.com/office/drawing/2014/main" val="429080695"/>
                    </a:ext>
                  </a:extLst>
                </a:gridCol>
                <a:gridCol w="476575">
                  <a:extLst>
                    <a:ext uri="{9D8B030D-6E8A-4147-A177-3AD203B41FA5}">
                      <a16:colId xmlns:a16="http://schemas.microsoft.com/office/drawing/2014/main" val="3663602285"/>
                    </a:ext>
                  </a:extLst>
                </a:gridCol>
                <a:gridCol w="476575">
                  <a:extLst>
                    <a:ext uri="{9D8B030D-6E8A-4147-A177-3AD203B41FA5}">
                      <a16:colId xmlns:a16="http://schemas.microsoft.com/office/drawing/2014/main" val="1541166878"/>
                    </a:ext>
                  </a:extLst>
                </a:gridCol>
                <a:gridCol w="476575">
                  <a:extLst>
                    <a:ext uri="{9D8B030D-6E8A-4147-A177-3AD203B41FA5}">
                      <a16:colId xmlns:a16="http://schemas.microsoft.com/office/drawing/2014/main" val="378932264"/>
                    </a:ext>
                  </a:extLst>
                </a:gridCol>
                <a:gridCol w="476575">
                  <a:extLst>
                    <a:ext uri="{9D8B030D-6E8A-4147-A177-3AD203B41FA5}">
                      <a16:colId xmlns:a16="http://schemas.microsoft.com/office/drawing/2014/main" val="3974941843"/>
                    </a:ext>
                  </a:extLst>
                </a:gridCol>
                <a:gridCol w="476575">
                  <a:extLst>
                    <a:ext uri="{9D8B030D-6E8A-4147-A177-3AD203B41FA5}">
                      <a16:colId xmlns:a16="http://schemas.microsoft.com/office/drawing/2014/main" val="1535943092"/>
                    </a:ext>
                  </a:extLst>
                </a:gridCol>
              </a:tblGrid>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2618156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9488184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08517722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3097484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65374832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39619973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96976507"/>
                  </a:ext>
                </a:extLst>
              </a:tr>
              <a:tr h="103603">
                <a:tc>
                  <a:txBody>
                    <a:bodyPr/>
                    <a:lstStyle/>
                    <a:p>
                      <a:pPr algn="l" fontAlgn="b"/>
                      <a:endParaRPr lang="es-US" sz="600" b="0" i="0" u="none" strike="noStrike">
                        <a:solidFill>
                          <a:srgbClr val="000000"/>
                        </a:solidFill>
                        <a:effectLst/>
                        <a:latin typeface="Calibri" panose="020F0502020204030204" pitchFamily="34" charset="0"/>
                      </a:endParaRPr>
                    </a:p>
                  </a:txBody>
                  <a:tcPr marL="0" marR="0" marT="0" marB="0"/>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34640898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7249689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50884516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96848164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60155702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922486611"/>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51169323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2010339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87513030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6142488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483447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72334370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34370669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7151846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3305621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6892848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54946547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37474732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080946900"/>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67132990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416237628"/>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075304894"/>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3392000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bajo 60% con 2da prueba bajo 6.0 ( Ingreso mal y sigue mal)</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68622285"/>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bajo 60% con 2da prueba sobre 6.0 ( Ingreso mal y se ha superado)</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27019233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6">
                  <a:txBody>
                    <a:bodyPr/>
                    <a:lstStyle/>
                    <a:p>
                      <a:pPr algn="l" fontAlgn="b"/>
                      <a:r>
                        <a:rPr lang="es-US" sz="600" u="none" strike="noStrike">
                          <a:effectLst/>
                        </a:rPr>
                        <a:t>Admisión sobre 60% con 2da prueba sobre 60% ( ingreso bien, pero ahora está mal)</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26261209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Admisión sobre 60% con 2da prueba sobre 6.0 (ingreso bien y sigue bien)</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11863501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87048247"/>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2">
                  <a:txBody>
                    <a:bodyPr/>
                    <a:lstStyle/>
                    <a:p>
                      <a:pPr algn="l" fontAlgn="b"/>
                      <a:r>
                        <a:rPr lang="es-US" sz="600" u="none" strike="noStrike">
                          <a:effectLst/>
                        </a:rPr>
                        <a:t>Coef de Correlación</a:t>
                      </a:r>
                      <a:endParaRPr lang="es-US" sz="600" b="1"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a:txBody>
                    <a:bodyPr/>
                    <a:lstStyle/>
                    <a:p>
                      <a:pPr algn="ctr" fontAlgn="b"/>
                      <a:r>
                        <a:rPr lang="es-US" sz="600" u="none" strike="noStrike">
                          <a:effectLst/>
                        </a:rPr>
                        <a:t>0.575</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rowSpan="2" gridSpan="7">
                  <a:txBody>
                    <a:bodyPr/>
                    <a:lstStyle/>
                    <a:p>
                      <a:pPr algn="l" fontAlgn="b"/>
                      <a:r>
                        <a:rPr lang="es-US" sz="600" u="none" strike="noStrike">
                          <a:effectLst/>
                        </a:rPr>
                        <a:t>Indica que actualmente hay una asociación significativa y relevante pero con cierta dispersión de los datos. No siendo perfecta ni alta.</a:t>
                      </a:r>
                      <a:endParaRPr lang="es-US" sz="600" b="0" i="0" u="none" strike="noStrike">
                        <a:solidFill>
                          <a:srgbClr val="000000"/>
                        </a:solidFill>
                        <a:effectLst/>
                        <a:latin typeface="Calibri" panose="020F0502020204030204" pitchFamily="34" charset="0"/>
                      </a:endParaRPr>
                    </a:p>
                  </a:txBody>
                  <a:tcPr marL="0" marR="0" marT="0" marB="0" anchor="b"/>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rowSpan="2"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475677532"/>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1"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7"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26108189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2">
                  <a:txBody>
                    <a:bodyPr/>
                    <a:lstStyle/>
                    <a:p>
                      <a:pPr algn="l" fontAlgn="b"/>
                      <a:r>
                        <a:rPr lang="es-US" sz="600" u="none" strike="noStrike">
                          <a:effectLst/>
                        </a:rPr>
                        <a:t>Coef anterior</a:t>
                      </a:r>
                      <a:endParaRPr lang="es-US" sz="600" b="1"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a:txBody>
                    <a:bodyPr/>
                    <a:lstStyle/>
                    <a:p>
                      <a:pPr algn="ctr" fontAlgn="b"/>
                      <a:r>
                        <a:rPr lang="es-US" sz="600" u="none" strike="noStrike">
                          <a:effectLst/>
                        </a:rPr>
                        <a:t>0.7</a:t>
                      </a:r>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5">
                  <a:txBody>
                    <a:bodyPr/>
                    <a:lstStyle/>
                    <a:p>
                      <a:pPr algn="l" fontAlgn="b"/>
                      <a:r>
                        <a:rPr lang="es-US" sz="600" u="none" strike="noStrike">
                          <a:effectLst/>
                        </a:rPr>
                        <a:t>El coef de correlación de Admisión con la primera prueba era más alto.</a:t>
                      </a:r>
                      <a:endParaRPr lang="es-US" sz="600" b="0" i="0" u="none" strike="noStrike">
                        <a:solidFill>
                          <a:srgbClr val="000000"/>
                        </a:solidFill>
                        <a:effectLst/>
                        <a:latin typeface="Calibri" panose="020F0502020204030204" pitchFamily="34" charset="0"/>
                      </a:endParaRPr>
                    </a:p>
                  </a:txBody>
                  <a:tcPr marL="0" marR="0" marT="0" marB="0" anchor="b"/>
                </a:tc>
                <a:tc hMerge="1">
                  <a:txBody>
                    <a:bodyPr/>
                    <a:lstStyle/>
                    <a:p>
                      <a:endParaRPr lang="es-ES_tradnl"/>
                    </a:p>
                  </a:txBody>
                  <a:tcPr/>
                </a:tc>
                <a:tc hMerge="1">
                  <a:txBody>
                    <a:bodyPr/>
                    <a:lstStyle/>
                    <a:p>
                      <a:endParaRPr lang="es-ES_tradnl"/>
                    </a:p>
                  </a:txBody>
                  <a:tcPr/>
                </a:tc>
                <a:tc hMerge="1">
                  <a:txBody>
                    <a:bodyPr/>
                    <a:lstStyle/>
                    <a:p>
                      <a:endParaRPr lang="es-ES_tradnl"/>
                    </a:p>
                  </a:txBody>
                  <a:tcPr/>
                </a:tc>
                <a:tc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7121500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4287838869"/>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l" fontAlgn="b"/>
                      <a:r>
                        <a:rPr lang="es-US" sz="600" u="none" strike="noStrike">
                          <a:effectLst/>
                        </a:rPr>
                        <a:t>Obs.</a:t>
                      </a:r>
                      <a:endParaRPr lang="es-US" sz="600" b="0" i="0" u="none" strike="noStrike">
                        <a:solidFill>
                          <a:srgbClr val="000000"/>
                        </a:solidFill>
                        <a:effectLst/>
                        <a:latin typeface="Calibri" panose="020F0502020204030204" pitchFamily="34" charset="0"/>
                      </a:endParaRPr>
                    </a:p>
                  </a:txBody>
                  <a:tcPr marL="0" marR="0" marT="0" marB="0" anchor="b"/>
                </a:tc>
                <a:tc rowSpan="3" gridSpan="8">
                  <a:txBody>
                    <a:bodyPr/>
                    <a:lstStyle/>
                    <a:p>
                      <a:pPr algn="l" fontAlgn="t"/>
                      <a:r>
                        <a:rPr lang="es-US" sz="600" u="none" strike="noStrike">
                          <a:effectLst/>
                        </a:rPr>
                        <a:t>La baja del coef de correlación se debe al aumento en las categorias azul y verde, la nube de puntos ha ido hacia arriba, indicando una mejora en el rendimiento.</a:t>
                      </a:r>
                      <a:endParaRPr lang="es-US" sz="600" b="0" i="0" u="none" strike="noStrike">
                        <a:solidFill>
                          <a:srgbClr val="000000"/>
                        </a:solidFill>
                        <a:effectLst/>
                        <a:latin typeface="Calibri" panose="020F0502020204030204" pitchFamily="34" charset="0"/>
                      </a:endParaRPr>
                    </a:p>
                  </a:txBody>
                  <a:tcPr marL="0" marR="0" marT="0" marB="0"/>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rowSpan="3" h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52929886"/>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8"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887283193"/>
                  </a:ext>
                </a:extLst>
              </a:tr>
              <a:tr h="103603">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gridSpan="8"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hMerge="1" vMerge="1">
                  <a:txBody>
                    <a:bodyPr/>
                    <a:lstStyle/>
                    <a:p>
                      <a:endParaRPr lang="es-ES_tradnl"/>
                    </a:p>
                  </a:txBody>
                  <a:tcPr/>
                </a:tc>
                <a:tc>
                  <a:txBody>
                    <a:bodyPr/>
                    <a:lstStyle/>
                    <a:p>
                      <a:pPr algn="ctr" fontAlgn="b"/>
                      <a:endParaRPr lang="es-US" sz="6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es-US" sz="6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203390626"/>
                  </a:ext>
                </a:extLst>
              </a:tr>
            </a:tbl>
          </a:graphicData>
        </a:graphic>
      </p:graphicFrame>
      <p:graphicFrame>
        <p:nvGraphicFramePr>
          <p:cNvPr id="9" name="Gráfico 8">
            <a:extLst>
              <a:ext uri="{FF2B5EF4-FFF2-40B4-BE49-F238E27FC236}">
                <a16:creationId xmlns:a16="http://schemas.microsoft.com/office/drawing/2014/main" id="{00000000-0008-0000-0000-000005000000}"/>
              </a:ext>
            </a:extLst>
          </p:cNvPr>
          <p:cNvGraphicFramePr/>
          <p:nvPr/>
        </p:nvGraphicFramePr>
        <p:xfrm>
          <a:off x="4564063" y="13001625"/>
          <a:ext cx="10415587" cy="5402263"/>
        </p:xfrm>
        <a:graphic>
          <a:graphicData uri="http://schemas.openxmlformats.org/drawingml/2006/chart">
            <c:chart xmlns:c="http://schemas.openxmlformats.org/drawingml/2006/chart" xmlns:r="http://schemas.openxmlformats.org/officeDocument/2006/relationships" r:id="rId5"/>
          </a:graphicData>
        </a:graphic>
      </p:graphicFrame>
      <p:sp>
        <p:nvSpPr>
          <p:cNvPr id="10" name="Rectángulo 9">
            <a:extLst>
              <a:ext uri="{FF2B5EF4-FFF2-40B4-BE49-F238E27FC236}">
                <a16:creationId xmlns:a16="http://schemas.microsoft.com/office/drawing/2014/main" id="{00000000-0008-0000-0000-00000A000000}"/>
              </a:ext>
            </a:extLst>
          </p:cNvPr>
          <p:cNvSpPr/>
          <p:nvPr/>
        </p:nvSpPr>
        <p:spPr>
          <a:xfrm>
            <a:off x="8081963" y="15373350"/>
            <a:ext cx="2449512" cy="2414588"/>
          </a:xfrm>
          <a:prstGeom prst="rect">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1" name="Rectángulo 10">
            <a:extLst>
              <a:ext uri="{FF2B5EF4-FFF2-40B4-BE49-F238E27FC236}">
                <a16:creationId xmlns:a16="http://schemas.microsoft.com/office/drawing/2014/main" id="{00000000-0008-0000-0000-00000B000000}"/>
              </a:ext>
            </a:extLst>
          </p:cNvPr>
          <p:cNvSpPr/>
          <p:nvPr/>
        </p:nvSpPr>
        <p:spPr>
          <a:xfrm>
            <a:off x="8094663" y="13455650"/>
            <a:ext cx="2463800" cy="1822450"/>
          </a:xfrm>
          <a:prstGeom prst="rect">
            <a:avLst/>
          </a:prstGeom>
          <a:no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2" name="Rectángulo 11">
            <a:extLst>
              <a:ext uri="{FF2B5EF4-FFF2-40B4-BE49-F238E27FC236}">
                <a16:creationId xmlns:a16="http://schemas.microsoft.com/office/drawing/2014/main" id="{00000000-0008-0000-0000-00000C000000}"/>
              </a:ext>
            </a:extLst>
          </p:cNvPr>
          <p:cNvSpPr/>
          <p:nvPr/>
        </p:nvSpPr>
        <p:spPr>
          <a:xfrm>
            <a:off x="10912475" y="13442950"/>
            <a:ext cx="3203575" cy="1835150"/>
          </a:xfrm>
          <a:prstGeom prst="rect">
            <a:avLst/>
          </a:prstGeom>
          <a:no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sp>
        <p:nvSpPr>
          <p:cNvPr id="13" name="Rectángulo 12">
            <a:extLst>
              <a:ext uri="{FF2B5EF4-FFF2-40B4-BE49-F238E27FC236}">
                <a16:creationId xmlns:a16="http://schemas.microsoft.com/office/drawing/2014/main" id="{00000000-0008-0000-0000-00000D000000}"/>
              </a:ext>
            </a:extLst>
          </p:cNvPr>
          <p:cNvSpPr/>
          <p:nvPr/>
        </p:nvSpPr>
        <p:spPr>
          <a:xfrm>
            <a:off x="10883900" y="15395575"/>
            <a:ext cx="3238500" cy="2424113"/>
          </a:xfrm>
          <a:prstGeom prst="rect">
            <a:avLst/>
          </a:prstGeom>
          <a:no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l"/>
            <a:endParaRPr lang="es-CL" sz="1100"/>
          </a:p>
        </p:txBody>
      </p:sp>
      <p:graphicFrame>
        <p:nvGraphicFramePr>
          <p:cNvPr id="15" name="Objeto 14">
            <a:extLst>
              <a:ext uri="{FF2B5EF4-FFF2-40B4-BE49-F238E27FC236}">
                <a16:creationId xmlns:a16="http://schemas.microsoft.com/office/drawing/2014/main" id="{495EA1B2-8ADA-F270-5FD3-5DB28D96EC31}"/>
              </a:ext>
            </a:extLst>
          </p:cNvPr>
          <p:cNvGraphicFramePr>
            <a:graphicFrameLocks noChangeAspect="1"/>
          </p:cNvGraphicFramePr>
          <p:nvPr>
            <p:extLst>
              <p:ext uri="{D42A27DB-BD31-4B8C-83A1-F6EECF244321}">
                <p14:modId xmlns:p14="http://schemas.microsoft.com/office/powerpoint/2010/main" val="566348269"/>
              </p:ext>
            </p:extLst>
          </p:nvPr>
        </p:nvGraphicFramePr>
        <p:xfrm>
          <a:off x="1122363" y="-19457"/>
          <a:ext cx="9758362" cy="6870800"/>
        </p:xfrm>
        <a:graphic>
          <a:graphicData uri="http://schemas.openxmlformats.org/presentationml/2006/ole">
            <mc:AlternateContent xmlns:mc="http://schemas.openxmlformats.org/markup-compatibility/2006">
              <mc:Choice xmlns:v="urn:schemas-microsoft-com:vml" Requires="v">
                <p:oleObj name="Hoja de cálculo" r:id="rId6" imgW="10463740" imgH="7616957" progId="Excel.Sheet.12">
                  <p:embed/>
                </p:oleObj>
              </mc:Choice>
              <mc:Fallback>
                <p:oleObj name="Hoja de cálculo" r:id="rId6" imgW="10463740" imgH="7616957" progId="Excel.Sheet.12">
                  <p:embed/>
                  <p:pic>
                    <p:nvPicPr>
                      <p:cNvPr id="0" name=""/>
                      <p:cNvPicPr/>
                      <p:nvPr/>
                    </p:nvPicPr>
                    <p:blipFill>
                      <a:blip r:embed="rId7"/>
                      <a:stretch>
                        <a:fillRect/>
                      </a:stretch>
                    </p:blipFill>
                    <p:spPr>
                      <a:xfrm>
                        <a:off x="1122363" y="-19457"/>
                        <a:ext cx="9758362" cy="6870800"/>
                      </a:xfrm>
                      <a:prstGeom prst="rect">
                        <a:avLst/>
                      </a:prstGeom>
                    </p:spPr>
                  </p:pic>
                </p:oleObj>
              </mc:Fallback>
            </mc:AlternateContent>
          </a:graphicData>
        </a:graphic>
      </p:graphicFrame>
    </p:spTree>
    <p:extLst>
      <p:ext uri="{BB962C8B-B14F-4D97-AF65-F5344CB8AC3E}">
        <p14:creationId xmlns:p14="http://schemas.microsoft.com/office/powerpoint/2010/main" val="362558863"/>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FF905-5D52-622C-DF1E-97657A723C93}"/>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E81F8A-52F3-6364-4137-DD4FE566833A}"/>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F7BBA46E-E000-00B7-BC92-AC8CB78D601B}"/>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F752579-35EB-20D0-6FA0-F4FAF0B3927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B2A5167F-4754-A21D-DB69-D0B3D4B2F9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9B178E72-48E1-E6EC-EFB4-EDBFF0B26D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27</a:t>
            </a:fld>
            <a:endParaRPr lang="es-CL" sz="1600" b="1" dirty="0"/>
          </a:p>
        </p:txBody>
      </p:sp>
      <p:sp>
        <p:nvSpPr>
          <p:cNvPr id="3" name="Título 1">
            <a:extLst>
              <a:ext uri="{FF2B5EF4-FFF2-40B4-BE49-F238E27FC236}">
                <a16:creationId xmlns:a16="http://schemas.microsoft.com/office/drawing/2014/main" id="{83D2FA10-C7C7-8F55-C1F8-2F15CD3A60F7}"/>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AEF3659-F91C-F51A-F98F-331FC08FC713}"/>
              </a:ext>
            </a:extLst>
          </p:cNvPr>
          <p:cNvSpPr/>
          <p:nvPr/>
        </p:nvSpPr>
        <p:spPr>
          <a:xfrm>
            <a:off x="521228" y="1151138"/>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ACADÉMICO</a:t>
            </a:r>
          </a:p>
        </p:txBody>
      </p:sp>
      <p:graphicFrame>
        <p:nvGraphicFramePr>
          <p:cNvPr id="6" name="Gráfico 5">
            <a:extLst>
              <a:ext uri="{FF2B5EF4-FFF2-40B4-BE49-F238E27FC236}">
                <a16:creationId xmlns:a16="http://schemas.microsoft.com/office/drawing/2014/main" id="{66132EEA-ED9B-1D1D-D2B9-9AC0855BD2FD}"/>
              </a:ext>
            </a:extLst>
          </p:cNvPr>
          <p:cNvGraphicFramePr/>
          <p:nvPr>
            <p:extLst>
              <p:ext uri="{D42A27DB-BD31-4B8C-83A1-F6EECF244321}">
                <p14:modId xmlns:p14="http://schemas.microsoft.com/office/powerpoint/2010/main" val="1546911193"/>
              </p:ext>
            </p:extLst>
          </p:nvPr>
        </p:nvGraphicFramePr>
        <p:xfrm>
          <a:off x="1035342" y="2249881"/>
          <a:ext cx="3826921" cy="352455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 name="Gráfico 6">
            <a:extLst>
              <a:ext uri="{FF2B5EF4-FFF2-40B4-BE49-F238E27FC236}">
                <a16:creationId xmlns:a16="http://schemas.microsoft.com/office/drawing/2014/main" id="{8D8D3C02-5818-21B2-FABC-A408E0C8349F}"/>
              </a:ext>
            </a:extLst>
          </p:cNvPr>
          <p:cNvGraphicFramePr/>
          <p:nvPr>
            <p:extLst>
              <p:ext uri="{D42A27DB-BD31-4B8C-83A1-F6EECF244321}">
                <p14:modId xmlns:p14="http://schemas.microsoft.com/office/powerpoint/2010/main" val="2882010303"/>
              </p:ext>
            </p:extLst>
          </p:nvPr>
        </p:nvGraphicFramePr>
        <p:xfrm>
          <a:off x="6329643" y="2469679"/>
          <a:ext cx="4856088" cy="3291299"/>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779622152"/>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FDEBE-6512-D551-5BA2-F7B66E9BBBC7}"/>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F0A1613-35C9-35BF-B327-0DEAADDFF5D7}"/>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6A0B8AF3-F42D-1264-A9B8-3378E183CB04}"/>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D39D2BB-2301-69AF-E39A-B0213DFF48E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DB206D6-C095-AF30-5898-8F46B1B738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AB4F8B0-F7EE-4295-B574-1B96DD5C9AD5}"/>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28</a:t>
            </a:fld>
            <a:endParaRPr lang="es-CL" sz="1600" b="1" dirty="0"/>
          </a:p>
        </p:txBody>
      </p:sp>
      <p:sp>
        <p:nvSpPr>
          <p:cNvPr id="3" name="Título 1">
            <a:extLst>
              <a:ext uri="{FF2B5EF4-FFF2-40B4-BE49-F238E27FC236}">
                <a16:creationId xmlns:a16="http://schemas.microsoft.com/office/drawing/2014/main" id="{637B593F-E656-0344-32B8-F16055D0F2F4}"/>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47DF6B9E-1807-E03E-4B8C-A10C2F276A28}"/>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PROFESIONAL  </a:t>
            </a:r>
          </a:p>
        </p:txBody>
      </p:sp>
      <p:sp>
        <p:nvSpPr>
          <p:cNvPr id="8" name="Rectángulo redondeado 7">
            <a:extLst>
              <a:ext uri="{FF2B5EF4-FFF2-40B4-BE49-F238E27FC236}">
                <a16:creationId xmlns:a16="http://schemas.microsoft.com/office/drawing/2014/main" id="{7B2E7EF2-7A5B-B05F-B4AC-6ED83744BF00}"/>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Revisión en base a perfiles de egreso </a:t>
            </a:r>
          </a:p>
        </p:txBody>
      </p:sp>
      <p:sp>
        <p:nvSpPr>
          <p:cNvPr id="10" name="Rectángulo redondeado 9">
            <a:extLst>
              <a:ext uri="{FF2B5EF4-FFF2-40B4-BE49-F238E27FC236}">
                <a16:creationId xmlns:a16="http://schemas.microsoft.com/office/drawing/2014/main" id="{745F23A6-F4F2-57D3-FA1C-097C3B04B6AC}"/>
              </a:ext>
            </a:extLst>
          </p:cNvPr>
          <p:cNvSpPr/>
          <p:nvPr/>
        </p:nvSpPr>
        <p:spPr>
          <a:xfrm>
            <a:off x="538470" y="3157336"/>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Optimización de recursos (combustible)</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
        <p:nvSpPr>
          <p:cNvPr id="12" name="Rectángulo redondeado 11">
            <a:extLst>
              <a:ext uri="{FF2B5EF4-FFF2-40B4-BE49-F238E27FC236}">
                <a16:creationId xmlns:a16="http://schemas.microsoft.com/office/drawing/2014/main" id="{76404F3B-B5F4-218B-F904-76558F2F62CC}"/>
              </a:ext>
            </a:extLst>
          </p:cNvPr>
          <p:cNvSpPr/>
          <p:nvPr/>
        </p:nvSpPr>
        <p:spPr>
          <a:xfrm>
            <a:off x="521228" y="3709217"/>
            <a:ext cx="6120680"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Enviar a unidades y reparticiones objetivos, contendidos y método evaluativo </a:t>
            </a:r>
          </a:p>
        </p:txBody>
      </p:sp>
      <p:pic>
        <p:nvPicPr>
          <p:cNvPr id="16" name="Imagen 15">
            <a:extLst>
              <a:ext uri="{FF2B5EF4-FFF2-40B4-BE49-F238E27FC236}">
                <a16:creationId xmlns:a16="http://schemas.microsoft.com/office/drawing/2014/main" id="{3FCC5E8F-958F-3937-3B33-D21C30F9DF4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74769" y="4066760"/>
            <a:ext cx="3796001" cy="2282143"/>
          </a:xfrm>
          <a:prstGeom prst="rect">
            <a:avLst/>
          </a:prstGeom>
        </p:spPr>
      </p:pic>
      <p:pic>
        <p:nvPicPr>
          <p:cNvPr id="17" name="Imagen 16">
            <a:extLst>
              <a:ext uri="{FF2B5EF4-FFF2-40B4-BE49-F238E27FC236}">
                <a16:creationId xmlns:a16="http://schemas.microsoft.com/office/drawing/2014/main" id="{D6B02081-A76A-E85F-9C93-C65D8526162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874770" y="1543746"/>
            <a:ext cx="3796002" cy="2280466"/>
          </a:xfrm>
          <a:prstGeom prst="rect">
            <a:avLst/>
          </a:prstGeom>
        </p:spPr>
      </p:pic>
    </p:spTree>
    <p:extLst>
      <p:ext uri="{BB962C8B-B14F-4D97-AF65-F5344CB8AC3E}">
        <p14:creationId xmlns:p14="http://schemas.microsoft.com/office/powerpoint/2010/main" val="2072359360"/>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D3F51E-77A0-6F2F-1D56-5ED79216342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FCE6944-6FE1-2793-A14E-5328A417486D}"/>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F1EEF36-E812-6078-CA4C-45D05524CD4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3317B016-FCFA-9279-2A24-393E7016F8C7}"/>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F12D6C4-B4DC-A6CA-5860-7936B613CF0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2199A8C4-7185-E833-429A-D687A735628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29</a:t>
            </a:fld>
            <a:endParaRPr lang="es-CL" sz="1600" b="1" dirty="0"/>
          </a:p>
        </p:txBody>
      </p:sp>
      <p:sp>
        <p:nvSpPr>
          <p:cNvPr id="3" name="Título 1">
            <a:extLst>
              <a:ext uri="{FF2B5EF4-FFF2-40B4-BE49-F238E27FC236}">
                <a16:creationId xmlns:a16="http://schemas.microsoft.com/office/drawing/2014/main" id="{ABBD2DC0-49C4-E57D-47EF-0856B5C074E3}"/>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F2EB864-478C-2F9E-990B-DB2220893EC1}"/>
              </a:ext>
            </a:extLst>
          </p:cNvPr>
          <p:cNvSpPr/>
          <p:nvPr/>
        </p:nvSpPr>
        <p:spPr>
          <a:xfrm>
            <a:off x="1179400" y="695299"/>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PROFESIONAL  </a:t>
            </a:r>
          </a:p>
        </p:txBody>
      </p:sp>
      <p:graphicFrame>
        <p:nvGraphicFramePr>
          <p:cNvPr id="7" name="Tabla 6">
            <a:extLst>
              <a:ext uri="{FF2B5EF4-FFF2-40B4-BE49-F238E27FC236}">
                <a16:creationId xmlns:a16="http://schemas.microsoft.com/office/drawing/2014/main" id="{52E86A09-EAD4-43DE-13E5-35D2F5252225}"/>
              </a:ext>
            </a:extLst>
          </p:cNvPr>
          <p:cNvGraphicFramePr>
            <a:graphicFrameLocks noGrp="1"/>
          </p:cNvGraphicFramePr>
          <p:nvPr/>
        </p:nvGraphicFramePr>
        <p:xfrm>
          <a:off x="756235" y="1403624"/>
          <a:ext cx="10297143" cy="4917640"/>
        </p:xfrm>
        <a:graphic>
          <a:graphicData uri="http://schemas.openxmlformats.org/drawingml/2006/table">
            <a:tbl>
              <a:tblPr>
                <a:tableStyleId>{5C22544A-7EE6-4342-B048-85BDC9FD1C3A}</a:tableStyleId>
              </a:tblPr>
              <a:tblGrid>
                <a:gridCol w="1387383">
                  <a:extLst>
                    <a:ext uri="{9D8B030D-6E8A-4147-A177-3AD203B41FA5}">
                      <a16:colId xmlns:a16="http://schemas.microsoft.com/office/drawing/2014/main" val="2257238236"/>
                    </a:ext>
                  </a:extLst>
                </a:gridCol>
                <a:gridCol w="1899663">
                  <a:extLst>
                    <a:ext uri="{9D8B030D-6E8A-4147-A177-3AD203B41FA5}">
                      <a16:colId xmlns:a16="http://schemas.microsoft.com/office/drawing/2014/main" val="3552372056"/>
                    </a:ext>
                  </a:extLst>
                </a:gridCol>
                <a:gridCol w="2191363">
                  <a:extLst>
                    <a:ext uri="{9D8B030D-6E8A-4147-A177-3AD203B41FA5}">
                      <a16:colId xmlns:a16="http://schemas.microsoft.com/office/drawing/2014/main" val="782525133"/>
                    </a:ext>
                  </a:extLst>
                </a:gridCol>
                <a:gridCol w="2334638">
                  <a:extLst>
                    <a:ext uri="{9D8B030D-6E8A-4147-A177-3AD203B41FA5}">
                      <a16:colId xmlns:a16="http://schemas.microsoft.com/office/drawing/2014/main" val="2968692458"/>
                    </a:ext>
                  </a:extLst>
                </a:gridCol>
                <a:gridCol w="2484096">
                  <a:extLst>
                    <a:ext uri="{9D8B030D-6E8A-4147-A177-3AD203B41FA5}">
                      <a16:colId xmlns:a16="http://schemas.microsoft.com/office/drawing/2014/main" val="2198172203"/>
                    </a:ext>
                  </a:extLst>
                </a:gridCol>
              </a:tblGrid>
              <a:tr h="266101">
                <a:tc>
                  <a:txBody>
                    <a:bodyPr/>
                    <a:lstStyle/>
                    <a:p>
                      <a:pPr marL="90170" algn="ctr">
                        <a:spcAft>
                          <a:spcPts val="0"/>
                        </a:spcAft>
                      </a:pPr>
                      <a:r>
                        <a:rPr lang="es-ES" sz="1100" b="1" dirty="0">
                          <a:solidFill>
                            <a:schemeClr val="bg1"/>
                          </a:solidFill>
                          <a:effectLst/>
                        </a:rPr>
                        <a:t>CURSO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16 – 20 </a:t>
                      </a:r>
                      <a:endParaRPr lang="es-CL" sz="1100" b="1" dirty="0">
                        <a:solidFill>
                          <a:schemeClr val="bg1"/>
                        </a:solidFill>
                        <a:effectLst/>
                      </a:endParaRPr>
                    </a:p>
                    <a:p>
                      <a:pPr algn="ctr">
                        <a:spcAft>
                          <a:spcPts val="0"/>
                        </a:spcAft>
                      </a:pPr>
                      <a:r>
                        <a:rPr lang="es-ES" sz="1100" b="1" dirty="0">
                          <a:solidFill>
                            <a:schemeClr val="bg1"/>
                          </a:solidFill>
                          <a:effectLst/>
                        </a:rPr>
                        <a:t>JUNIO </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23 – 27 </a:t>
                      </a:r>
                      <a:endParaRPr lang="es-CL" sz="1100" b="1" dirty="0">
                        <a:solidFill>
                          <a:schemeClr val="bg1"/>
                        </a:solidFill>
                        <a:effectLst/>
                      </a:endParaRPr>
                    </a:p>
                    <a:p>
                      <a:pPr algn="ctr">
                        <a:spcAft>
                          <a:spcPts val="0"/>
                        </a:spcAft>
                      </a:pPr>
                      <a:r>
                        <a:rPr lang="es-ES" sz="1100" b="1" dirty="0">
                          <a:solidFill>
                            <a:schemeClr val="bg1"/>
                          </a:solidFill>
                          <a:effectLst/>
                        </a:rPr>
                        <a:t>JUNIO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30 JUNIO</a:t>
                      </a:r>
                      <a:endParaRPr lang="es-CL" sz="1100" b="1" dirty="0">
                        <a:solidFill>
                          <a:schemeClr val="bg1"/>
                        </a:solidFill>
                        <a:effectLst/>
                      </a:endParaRPr>
                    </a:p>
                    <a:p>
                      <a:pPr algn="ctr">
                        <a:spcAft>
                          <a:spcPts val="0"/>
                        </a:spcAft>
                      </a:pPr>
                      <a:r>
                        <a:rPr lang="es-ES" sz="1100" b="1" dirty="0">
                          <a:solidFill>
                            <a:schemeClr val="bg1"/>
                          </a:solidFill>
                          <a:effectLst/>
                        </a:rPr>
                        <a:t>04 JULIO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tc>
                  <a:txBody>
                    <a:bodyPr/>
                    <a:lstStyle/>
                    <a:p>
                      <a:pPr algn="ctr">
                        <a:spcAft>
                          <a:spcPts val="0"/>
                        </a:spcAft>
                      </a:pPr>
                      <a:r>
                        <a:rPr lang="es-ES" sz="1100" b="1" dirty="0">
                          <a:solidFill>
                            <a:schemeClr val="bg1"/>
                          </a:solidFill>
                          <a:effectLst/>
                        </a:rPr>
                        <a:t>07 – 11</a:t>
                      </a:r>
                      <a:endParaRPr lang="es-CL" sz="1100" b="1" dirty="0">
                        <a:solidFill>
                          <a:schemeClr val="bg1"/>
                        </a:solidFill>
                        <a:effectLst/>
                      </a:endParaRPr>
                    </a:p>
                    <a:p>
                      <a:pPr algn="ctr">
                        <a:spcAft>
                          <a:spcPts val="0"/>
                        </a:spcAft>
                      </a:pPr>
                      <a:r>
                        <a:rPr lang="es-ES" sz="1100" b="1" dirty="0">
                          <a:solidFill>
                            <a:schemeClr val="bg1"/>
                          </a:solidFill>
                          <a:effectLst/>
                        </a:rPr>
                        <a:t> JULIO</a:t>
                      </a:r>
                      <a:endParaRPr lang="es-CL" sz="1100" b="1" dirty="0">
                        <a:solidFill>
                          <a:schemeClr val="bg1"/>
                        </a:solidFill>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75000"/>
                      </a:schemeClr>
                    </a:solidFill>
                  </a:tcPr>
                </a:tc>
                <a:extLst>
                  <a:ext uri="{0D108BD9-81ED-4DB2-BD59-A6C34878D82A}">
                    <a16:rowId xmlns:a16="http://schemas.microsoft.com/office/drawing/2014/main" val="824107991"/>
                  </a:ext>
                </a:extLst>
              </a:tr>
              <a:tr h="240304">
                <a:tc>
                  <a:txBody>
                    <a:bodyPr/>
                    <a:lstStyle/>
                    <a:p>
                      <a:pPr algn="ctr">
                        <a:spcAft>
                          <a:spcPts val="0"/>
                        </a:spcAft>
                      </a:pPr>
                      <a:r>
                        <a:rPr lang="es-ES" sz="1100" dirty="0">
                          <a:effectLst/>
                        </a:rPr>
                        <a:t>4° EJ</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340421401"/>
                  </a:ext>
                </a:extLst>
              </a:tr>
              <a:tr h="240304">
                <a:tc>
                  <a:txBody>
                    <a:bodyPr/>
                    <a:lstStyle/>
                    <a:p>
                      <a:pPr algn="ctr">
                        <a:spcAft>
                          <a:spcPts val="0"/>
                        </a:spcAft>
                      </a:pPr>
                      <a:r>
                        <a:rPr lang="es-ES" sz="1100" dirty="0">
                          <a:effectLst/>
                        </a:rPr>
                        <a:t>4° IM</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1530930771"/>
                  </a:ext>
                </a:extLst>
              </a:tr>
              <a:tr h="240304">
                <a:tc>
                  <a:txBody>
                    <a:bodyPr/>
                    <a:lstStyle/>
                    <a:p>
                      <a:pPr algn="ctr">
                        <a:spcAft>
                          <a:spcPts val="0"/>
                        </a:spcAft>
                      </a:pPr>
                      <a:r>
                        <a:rPr lang="es-ES" sz="1100" dirty="0">
                          <a:effectLst/>
                        </a:rPr>
                        <a:t>4°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660654346"/>
                  </a:ext>
                </a:extLst>
              </a:tr>
              <a:tr h="240304">
                <a:tc>
                  <a:txBody>
                    <a:bodyPr/>
                    <a:lstStyle/>
                    <a:p>
                      <a:pPr algn="ctr">
                        <a:spcAft>
                          <a:spcPts val="0"/>
                        </a:spcAft>
                      </a:pPr>
                      <a:r>
                        <a:rPr lang="es-ES" sz="1100" dirty="0">
                          <a:effectLst/>
                        </a:rPr>
                        <a:t>4°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1560654520"/>
                  </a:ext>
                </a:extLst>
              </a:tr>
              <a:tr h="119563">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38689297"/>
                  </a:ext>
                </a:extLst>
              </a:tr>
              <a:tr h="240304">
                <a:tc>
                  <a:txBody>
                    <a:bodyPr/>
                    <a:lstStyle/>
                    <a:p>
                      <a:pPr algn="ctr">
                        <a:spcAft>
                          <a:spcPts val="0"/>
                        </a:spcAft>
                      </a:pPr>
                      <a:r>
                        <a:rPr lang="es-ES" sz="1100" dirty="0">
                          <a:effectLst/>
                        </a:rPr>
                        <a:t>3° EJ</a:t>
                      </a:r>
                      <a:endParaRPr lang="es-CL" sz="1100" dirty="0">
                        <a:effectLst/>
                      </a:endParaRPr>
                    </a:p>
                    <a:p>
                      <a:pPr algn="ctr">
                        <a:spcAft>
                          <a:spcPts val="0"/>
                        </a:spcAft>
                      </a:pPr>
                      <a:r>
                        <a:rPr lang="es-ES" sz="1100" dirty="0">
                          <a:effectLst/>
                        </a:rPr>
                        <a:t>3A – 3B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rowSpan="5">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2">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extLst>
                  <a:ext uri="{0D108BD9-81ED-4DB2-BD59-A6C34878D82A}">
                    <a16:rowId xmlns:a16="http://schemas.microsoft.com/office/drawing/2014/main" val="574311626"/>
                  </a:ext>
                </a:extLst>
              </a:tr>
              <a:tr h="240304">
                <a:tc>
                  <a:txBody>
                    <a:bodyPr/>
                    <a:lstStyle/>
                    <a:p>
                      <a:pPr algn="ctr">
                        <a:spcAft>
                          <a:spcPts val="0"/>
                        </a:spcAft>
                      </a:pPr>
                      <a:r>
                        <a:rPr lang="es-ES" sz="1100" dirty="0">
                          <a:effectLst/>
                        </a:rPr>
                        <a:t>3° EJ </a:t>
                      </a:r>
                      <a:endParaRPr lang="es-CL" sz="1100" dirty="0">
                        <a:effectLst/>
                      </a:endParaRPr>
                    </a:p>
                    <a:p>
                      <a:pPr algn="ctr">
                        <a:spcAft>
                          <a:spcPts val="0"/>
                        </a:spcAft>
                      </a:pPr>
                      <a:r>
                        <a:rPr lang="es-ES" sz="1100" dirty="0">
                          <a:effectLst/>
                        </a:rPr>
                        <a:t>3C – 3D</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vMerge="1">
                  <a:txBody>
                    <a:bodyPr/>
                    <a:lstStyle/>
                    <a:p>
                      <a:endParaRPr lang="es-CL"/>
                    </a:p>
                  </a:txBody>
                  <a:tcPr/>
                </a:tc>
                <a:tc vMerge="1">
                  <a:txBody>
                    <a:bodyPr/>
                    <a:lstStyle/>
                    <a:p>
                      <a:endParaRPr lang="es-CL"/>
                    </a:p>
                  </a:txBody>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alpha val="48000"/>
                      </a:schemeClr>
                    </a:solidFill>
                  </a:tcPr>
                </a:tc>
                <a:extLst>
                  <a:ext uri="{0D108BD9-81ED-4DB2-BD59-A6C34878D82A}">
                    <a16:rowId xmlns:a16="http://schemas.microsoft.com/office/drawing/2014/main" val="77507720"/>
                  </a:ext>
                </a:extLst>
              </a:tr>
              <a:tr h="240304">
                <a:tc>
                  <a:txBody>
                    <a:bodyPr/>
                    <a:lstStyle/>
                    <a:p>
                      <a:pPr algn="ctr">
                        <a:spcAft>
                          <a:spcPts val="0"/>
                        </a:spcAft>
                      </a:pPr>
                      <a:r>
                        <a:rPr lang="es-ES" sz="1100" dirty="0">
                          <a:effectLst/>
                        </a:rPr>
                        <a:t>3° IM</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rowSpan="3">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3">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rowSpan="3">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688347266"/>
                  </a:ext>
                </a:extLst>
              </a:tr>
              <a:tr h="240304">
                <a:tc>
                  <a:txBody>
                    <a:bodyPr/>
                    <a:lstStyle/>
                    <a:p>
                      <a:pPr algn="ctr">
                        <a:spcAft>
                          <a:spcPts val="0"/>
                        </a:spcAft>
                      </a:pPr>
                      <a:r>
                        <a:rPr lang="es-ES" sz="1100" dirty="0">
                          <a:effectLst/>
                        </a:rPr>
                        <a:t>3°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2624642371"/>
                  </a:ext>
                </a:extLst>
              </a:tr>
              <a:tr h="240304">
                <a:tc>
                  <a:txBody>
                    <a:bodyPr/>
                    <a:lstStyle/>
                    <a:p>
                      <a:pPr algn="ctr">
                        <a:spcAft>
                          <a:spcPts val="0"/>
                        </a:spcAft>
                      </a:pPr>
                      <a:r>
                        <a:rPr lang="es-ES" sz="1100" dirty="0">
                          <a:effectLst/>
                        </a:rPr>
                        <a:t>3°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3902330153"/>
                  </a:ext>
                </a:extLst>
              </a:tr>
              <a:tr h="119563">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019551"/>
                  </a:ext>
                </a:extLst>
              </a:tr>
              <a:tr h="358688">
                <a:tc>
                  <a:txBody>
                    <a:bodyPr/>
                    <a:lstStyle/>
                    <a:p>
                      <a:pPr algn="ctr">
                        <a:spcAft>
                          <a:spcPts val="0"/>
                        </a:spcAft>
                      </a:pPr>
                      <a:r>
                        <a:rPr lang="es-ES" sz="1100" dirty="0">
                          <a:effectLst/>
                        </a:rPr>
                        <a:t>2° EJ</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rowSpan="4">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endParaRPr>
                    </a:p>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alpha val="50000"/>
                      </a:schemeClr>
                    </a:solidFill>
                  </a:tcPr>
                </a:tc>
                <a:extLst>
                  <a:ext uri="{0D108BD9-81ED-4DB2-BD59-A6C34878D82A}">
                    <a16:rowId xmlns:a16="http://schemas.microsoft.com/office/drawing/2014/main" val="235354321"/>
                  </a:ext>
                </a:extLst>
              </a:tr>
              <a:tr h="240304">
                <a:tc>
                  <a:txBody>
                    <a:bodyPr/>
                    <a:lstStyle/>
                    <a:p>
                      <a:pPr algn="ctr">
                        <a:spcAft>
                          <a:spcPts val="0"/>
                        </a:spcAft>
                      </a:pPr>
                      <a:r>
                        <a:rPr lang="es-ES" sz="1100">
                          <a:effectLst/>
                        </a:rPr>
                        <a:t>2° IM</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rowSpan="3">
                  <a:txBody>
                    <a:bodyPr/>
                    <a:lstStyle/>
                    <a:p>
                      <a:pPr algn="ctr">
                        <a:spcAft>
                          <a:spcPts val="0"/>
                        </a:spcAft>
                      </a:pPr>
                      <a:r>
                        <a:rPr lang="es-ES" sz="1100">
                          <a:effectLst/>
                        </a:rPr>
                        <a:t>PRÁCTICA PROFESIONAL</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rowSpan="3">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rowSpan="3">
                  <a:txBody>
                    <a:bodyPr/>
                    <a:lstStyle/>
                    <a:p>
                      <a:pPr algn="ctr">
                        <a:spcAft>
                          <a:spcPts val="0"/>
                        </a:spcAft>
                      </a:pPr>
                      <a:r>
                        <a:rPr lang="es-ES" sz="1100">
                          <a:effectLst/>
                        </a:rPr>
                        <a:t>CLASES</a:t>
                      </a:r>
                      <a:endParaRPr lang="es-CL" sz="1100">
                        <a:effectLst/>
                      </a:endParaRPr>
                    </a:p>
                    <a:p>
                      <a:pPr algn="ctr">
                        <a:spcAft>
                          <a:spcPts val="0"/>
                        </a:spcAft>
                      </a:pPr>
                      <a:r>
                        <a:rPr lang="es-ES" sz="1100">
                          <a:effectLst/>
                        </a:rPr>
                        <a:t>Semana 2</a:t>
                      </a:r>
                      <a:endParaRPr lang="es-CL" sz="1100">
                        <a:effectLst/>
                      </a:endParaRPr>
                    </a:p>
                    <a:p>
                      <a:pPr algn="ctr">
                        <a:spcAft>
                          <a:spcPts val="0"/>
                        </a:spcAft>
                      </a:pPr>
                      <a:r>
                        <a:rPr lang="es-ES" sz="1100">
                          <a:effectLst/>
                        </a:rPr>
                        <a:t>2° Semestre</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16316897"/>
                  </a:ext>
                </a:extLst>
              </a:tr>
              <a:tr h="240304">
                <a:tc>
                  <a:txBody>
                    <a:bodyPr/>
                    <a:lstStyle/>
                    <a:p>
                      <a:pPr algn="ctr">
                        <a:spcAft>
                          <a:spcPts val="0"/>
                        </a:spcAft>
                      </a:pPr>
                      <a:r>
                        <a:rPr lang="es-ES" sz="1100" dirty="0">
                          <a:effectLst/>
                        </a:rPr>
                        <a:t>2° AB</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3663598203"/>
                  </a:ext>
                </a:extLst>
              </a:tr>
              <a:tr h="240304">
                <a:tc>
                  <a:txBody>
                    <a:bodyPr/>
                    <a:lstStyle/>
                    <a:p>
                      <a:pPr algn="ctr">
                        <a:spcAft>
                          <a:spcPts val="0"/>
                        </a:spcAft>
                      </a:pPr>
                      <a:r>
                        <a:rPr lang="es-ES" sz="1100" dirty="0">
                          <a:effectLst/>
                        </a:rPr>
                        <a:t>2° LT</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vMerge="1">
                  <a:txBody>
                    <a:bodyPr/>
                    <a:lstStyle/>
                    <a:p>
                      <a:endParaRPr lang="es-CL"/>
                    </a:p>
                  </a:txBody>
                  <a:tcPr/>
                </a:tc>
                <a:tc vMerge="1">
                  <a:txBody>
                    <a:bodyPr/>
                    <a:lstStyle/>
                    <a:p>
                      <a:endParaRPr lang="es-CL"/>
                    </a:p>
                  </a:txBody>
                  <a:tcPr/>
                </a:tc>
                <a:tc vMerge="1">
                  <a:txBody>
                    <a:bodyPr/>
                    <a:lstStyle/>
                    <a:p>
                      <a:endParaRPr lang="es-CL"/>
                    </a:p>
                  </a:txBody>
                  <a:tcPr/>
                </a:tc>
                <a:tc vMerge="1">
                  <a:txBody>
                    <a:bodyPr/>
                    <a:lstStyle/>
                    <a:p>
                      <a:endParaRPr lang="es-CL"/>
                    </a:p>
                  </a:txBody>
                  <a:tcPr/>
                </a:tc>
                <a:extLst>
                  <a:ext uri="{0D108BD9-81ED-4DB2-BD59-A6C34878D82A}">
                    <a16:rowId xmlns:a16="http://schemas.microsoft.com/office/drawing/2014/main" val="2500201224"/>
                  </a:ext>
                </a:extLst>
              </a:tr>
              <a:tr h="132520">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a:effectLst/>
                        </a:rPr>
                        <a:t> </a:t>
                      </a:r>
                      <a:endParaRPr lang="es-CL" sz="110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s-ES" sz="1100" u="none" strike="noStrike" dirty="0">
                          <a:effectLst/>
                        </a:rPr>
                        <a:t> </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6008528"/>
                  </a:ext>
                </a:extLst>
              </a:tr>
              <a:tr h="358688">
                <a:tc>
                  <a:txBody>
                    <a:bodyPr/>
                    <a:lstStyle/>
                    <a:p>
                      <a:pPr algn="ctr">
                        <a:spcAft>
                          <a:spcPts val="0"/>
                        </a:spcAft>
                      </a:pPr>
                      <a:r>
                        <a:rPr lang="es-ES" sz="1100" dirty="0">
                          <a:effectLst/>
                        </a:rPr>
                        <a:t>1° AÑO</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1</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PRÁCTICA PROFESIONAL</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VACACIONES</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es-ES" sz="1100" dirty="0">
                          <a:effectLst/>
                        </a:rPr>
                        <a:t>CLASES</a:t>
                      </a:r>
                      <a:endParaRPr lang="es-CL" sz="1100" dirty="0">
                        <a:effectLst/>
                      </a:endParaRPr>
                    </a:p>
                    <a:p>
                      <a:pPr algn="ctr">
                        <a:spcAft>
                          <a:spcPts val="0"/>
                        </a:spcAft>
                      </a:pPr>
                      <a:r>
                        <a:rPr lang="es-ES" sz="1100" dirty="0">
                          <a:effectLst/>
                        </a:rPr>
                        <a:t>Semana 2</a:t>
                      </a:r>
                      <a:endParaRPr lang="es-CL" sz="1100" dirty="0">
                        <a:effectLst/>
                      </a:endParaRPr>
                    </a:p>
                    <a:p>
                      <a:pPr algn="ctr">
                        <a:spcAft>
                          <a:spcPts val="0"/>
                        </a:spcAft>
                      </a:pPr>
                      <a:r>
                        <a:rPr lang="es-ES" sz="1100" dirty="0">
                          <a:effectLst/>
                        </a:rPr>
                        <a:t>2° Semestre</a:t>
                      </a:r>
                      <a:endParaRPr lang="es-CL" sz="1100" dirty="0">
                        <a:effectLst/>
                        <a:latin typeface="Times New Roman" panose="02020603050405020304" pitchFamily="18" charset="0"/>
                        <a:ea typeface="Times New Roman" panose="02020603050405020304" pitchFamily="18" charset="0"/>
                      </a:endParaRPr>
                    </a:p>
                  </a:txBody>
                  <a:tcPr marL="25983" marR="2598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191233213"/>
                  </a:ext>
                </a:extLst>
              </a:tr>
            </a:tbl>
          </a:graphicData>
        </a:graphic>
      </p:graphicFrame>
    </p:spTree>
    <p:extLst>
      <p:ext uri="{BB962C8B-B14F-4D97-AF65-F5344CB8AC3E}">
        <p14:creationId xmlns:p14="http://schemas.microsoft.com/office/powerpoint/2010/main" val="1423062387"/>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CB59F9-B325-824E-3AB2-D8625B00DA2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6301D1C3-36BC-1D57-1179-50491F892AB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35B8B321-314D-31CB-0EB9-20C2B547849F}"/>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6B7C65C3-1B9A-9563-0B37-4083D9D2CF19}"/>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DC02F2A-2AB9-12E9-854F-D4EF9C456E4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63433623-365D-36C9-7E68-14A05F5DF63F}"/>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30</a:t>
            </a:fld>
            <a:endParaRPr lang="es-CL" sz="1600" b="1" dirty="0"/>
          </a:p>
        </p:txBody>
      </p:sp>
      <p:sp>
        <p:nvSpPr>
          <p:cNvPr id="3" name="Título 1">
            <a:extLst>
              <a:ext uri="{FF2B5EF4-FFF2-40B4-BE49-F238E27FC236}">
                <a16:creationId xmlns:a16="http://schemas.microsoft.com/office/drawing/2014/main" id="{87952F8F-8956-4D00-ADAC-7E97442B4F1E}"/>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481F3EE6-7013-9565-8E37-1EC094FAAD97}"/>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sp>
        <p:nvSpPr>
          <p:cNvPr id="8" name="Rectángulo redondeado 7">
            <a:extLst>
              <a:ext uri="{FF2B5EF4-FFF2-40B4-BE49-F238E27FC236}">
                <a16:creationId xmlns:a16="http://schemas.microsoft.com/office/drawing/2014/main" id="{81101FC8-AE39-62DA-0361-C489C00F85B4}"/>
              </a:ext>
            </a:extLst>
          </p:cNvPr>
          <p:cNvSpPr/>
          <p:nvPr/>
        </p:nvSpPr>
        <p:spPr>
          <a:xfrm>
            <a:off x="551384" y="2612622"/>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Ejecución afectada significativamente </a:t>
            </a:r>
          </a:p>
        </p:txBody>
      </p:sp>
      <p:sp>
        <p:nvSpPr>
          <p:cNvPr id="12" name="Rectángulo redondeado 11">
            <a:extLst>
              <a:ext uri="{FF2B5EF4-FFF2-40B4-BE49-F238E27FC236}">
                <a16:creationId xmlns:a16="http://schemas.microsoft.com/office/drawing/2014/main" id="{9F0F7212-2E70-2E3E-27BD-0E7F0A45367A}"/>
              </a:ext>
            </a:extLst>
          </p:cNvPr>
          <p:cNvSpPr/>
          <p:nvPr/>
        </p:nvSpPr>
        <p:spPr>
          <a:xfrm>
            <a:off x="551384" y="3433994"/>
            <a:ext cx="6120680"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Instalaciones deportivas limitadas </a:t>
            </a:r>
          </a:p>
        </p:txBody>
      </p:sp>
      <p:pic>
        <p:nvPicPr>
          <p:cNvPr id="4" name="Imagen 3">
            <a:extLst>
              <a:ext uri="{FF2B5EF4-FFF2-40B4-BE49-F238E27FC236}">
                <a16:creationId xmlns:a16="http://schemas.microsoft.com/office/drawing/2014/main" id="{11349ABE-CD48-F842-BBAD-DAEB457D54F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25653" y="2297766"/>
            <a:ext cx="4497604" cy="2930739"/>
          </a:xfrm>
          <a:prstGeom prst="rect">
            <a:avLst/>
          </a:prstGeom>
        </p:spPr>
      </p:pic>
    </p:spTree>
    <p:extLst>
      <p:ext uri="{BB962C8B-B14F-4D97-AF65-F5344CB8AC3E}">
        <p14:creationId xmlns:p14="http://schemas.microsoft.com/office/powerpoint/2010/main" val="2971659093"/>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3174-185D-435A-DA6F-9B5D543D8EA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7333A85-C667-94C8-6A1B-9947FD32605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08003EC-D91C-78C5-F6B6-68364318C85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CAE4CE8-BEA2-1F5B-05A5-8AD76F8279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F043973-ED99-9AB4-ACE4-623ACEF459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FC931A7-0182-6BC8-1B11-DE517BE8E38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31</a:t>
            </a:fld>
            <a:endParaRPr lang="es-CL" sz="1600" b="1" dirty="0"/>
          </a:p>
        </p:txBody>
      </p:sp>
      <p:sp>
        <p:nvSpPr>
          <p:cNvPr id="3" name="Título 1">
            <a:extLst>
              <a:ext uri="{FF2B5EF4-FFF2-40B4-BE49-F238E27FC236}">
                <a16:creationId xmlns:a16="http://schemas.microsoft.com/office/drawing/2014/main" id="{E3113DD9-3647-74A9-3BDE-CCB3164AC0BA}"/>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E2609AB-8914-289D-724A-EA1E75572FBA}"/>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graphicFrame>
        <p:nvGraphicFramePr>
          <p:cNvPr id="6" name="Gráfico 5">
            <a:extLst>
              <a:ext uri="{FF2B5EF4-FFF2-40B4-BE49-F238E27FC236}">
                <a16:creationId xmlns:a16="http://schemas.microsoft.com/office/drawing/2014/main" id="{DADA06BE-D55F-AE72-E480-86864BD62F09}"/>
              </a:ext>
            </a:extLst>
          </p:cNvPr>
          <p:cNvGraphicFramePr>
            <a:graphicFrameLocks/>
          </p:cNvGraphicFramePr>
          <p:nvPr>
            <p:extLst>
              <p:ext uri="{D42A27DB-BD31-4B8C-83A1-F6EECF244321}">
                <p14:modId xmlns:p14="http://schemas.microsoft.com/office/powerpoint/2010/main" val="410097548"/>
              </p:ext>
            </p:extLst>
          </p:nvPr>
        </p:nvGraphicFramePr>
        <p:xfrm>
          <a:off x="263352" y="2498872"/>
          <a:ext cx="6633515" cy="3462093"/>
        </p:xfrm>
        <a:graphic>
          <a:graphicData uri="http://schemas.openxmlformats.org/drawingml/2006/chart">
            <c:chart xmlns:c="http://schemas.openxmlformats.org/drawingml/2006/chart" xmlns:r="http://schemas.openxmlformats.org/officeDocument/2006/relationships" r:id="rId5"/>
          </a:graphicData>
        </a:graphic>
      </p:graphicFrame>
      <p:sp>
        <p:nvSpPr>
          <p:cNvPr id="7" name="Rectángulo 6">
            <a:extLst>
              <a:ext uri="{FF2B5EF4-FFF2-40B4-BE49-F238E27FC236}">
                <a16:creationId xmlns:a16="http://schemas.microsoft.com/office/drawing/2014/main" id="{339C84BA-7821-C551-C19B-495FC5BE0C67}"/>
              </a:ext>
            </a:extLst>
          </p:cNvPr>
          <p:cNvSpPr/>
          <p:nvPr/>
        </p:nvSpPr>
        <p:spPr>
          <a:xfrm>
            <a:off x="7032104" y="2751221"/>
            <a:ext cx="3745872" cy="2967351"/>
          </a:xfrm>
          <a:prstGeom prst="rect">
            <a:avLst/>
          </a:prstGeom>
        </p:spPr>
        <p:txBody>
          <a:bodyPr wrap="square">
            <a:spAutoFit/>
          </a:bodyPr>
          <a:lstStyle/>
          <a:p>
            <a:pPr>
              <a:lnSpc>
                <a:spcPct val="150000"/>
              </a:lnSpc>
            </a:pPr>
            <a:r>
              <a:rPr lang="es-ES" sz="1400" dirty="0">
                <a:solidFill>
                  <a:schemeClr val="tx1"/>
                </a:solidFill>
              </a:rPr>
              <a:t>Causales de interferencia:</a:t>
            </a:r>
          </a:p>
          <a:p>
            <a:pPr>
              <a:lnSpc>
                <a:spcPct val="150000"/>
              </a:lnSpc>
            </a:pPr>
            <a:r>
              <a:rPr lang="es-ES" sz="1400" dirty="0">
                <a:solidFill>
                  <a:schemeClr val="tx1"/>
                </a:solidFill>
              </a:rPr>
              <a:t>1. Infantería.</a:t>
            </a:r>
          </a:p>
          <a:p>
            <a:pPr>
              <a:lnSpc>
                <a:spcPct val="150000"/>
              </a:lnSpc>
            </a:pPr>
            <a:r>
              <a:rPr lang="es-ES" sz="1400" dirty="0">
                <a:solidFill>
                  <a:schemeClr val="tx1"/>
                </a:solidFill>
              </a:rPr>
              <a:t>2. Ceremonias.</a:t>
            </a:r>
          </a:p>
          <a:p>
            <a:pPr>
              <a:lnSpc>
                <a:spcPct val="150000"/>
              </a:lnSpc>
            </a:pPr>
            <a:r>
              <a:rPr lang="es-ES" sz="1400" dirty="0">
                <a:solidFill>
                  <a:schemeClr val="tx1"/>
                </a:solidFill>
              </a:rPr>
              <a:t>3. </a:t>
            </a:r>
            <a:r>
              <a:rPr lang="es-ES" sz="1400" b="1" dirty="0">
                <a:solidFill>
                  <a:schemeClr val="tx1"/>
                </a:solidFill>
              </a:rPr>
              <a:t>Patrón de Bahía.</a:t>
            </a:r>
          </a:p>
          <a:p>
            <a:pPr>
              <a:lnSpc>
                <a:spcPct val="150000"/>
              </a:lnSpc>
            </a:pPr>
            <a:r>
              <a:rPr lang="es-ES" sz="1400" dirty="0">
                <a:solidFill>
                  <a:schemeClr val="tx1"/>
                </a:solidFill>
              </a:rPr>
              <a:t>4. Franco General.</a:t>
            </a:r>
          </a:p>
          <a:p>
            <a:pPr>
              <a:lnSpc>
                <a:spcPct val="150000"/>
              </a:lnSpc>
            </a:pPr>
            <a:r>
              <a:rPr lang="es-ES" sz="1400" dirty="0">
                <a:solidFill>
                  <a:schemeClr val="tx1"/>
                </a:solidFill>
              </a:rPr>
              <a:t>5. Conferencias.</a:t>
            </a:r>
          </a:p>
          <a:p>
            <a:pPr>
              <a:lnSpc>
                <a:spcPct val="150000"/>
              </a:lnSpc>
            </a:pPr>
            <a:r>
              <a:rPr lang="es-ES" sz="1400" dirty="0">
                <a:solidFill>
                  <a:schemeClr val="tx1"/>
                </a:solidFill>
              </a:rPr>
              <a:t>6. </a:t>
            </a:r>
            <a:r>
              <a:rPr lang="es-ES" sz="1400" b="1" dirty="0">
                <a:solidFill>
                  <a:schemeClr val="tx1"/>
                </a:solidFill>
              </a:rPr>
              <a:t>Buceo.</a:t>
            </a:r>
          </a:p>
          <a:p>
            <a:pPr>
              <a:lnSpc>
                <a:spcPct val="150000"/>
              </a:lnSpc>
            </a:pPr>
            <a:r>
              <a:rPr lang="es-ES" sz="1400" dirty="0">
                <a:solidFill>
                  <a:schemeClr val="tx1"/>
                </a:solidFill>
              </a:rPr>
              <a:t>7. </a:t>
            </a:r>
            <a:r>
              <a:rPr lang="es-ES" sz="1400" b="1" dirty="0" err="1">
                <a:solidFill>
                  <a:schemeClr val="tx1"/>
                </a:solidFill>
              </a:rPr>
              <a:t>Lautaros</a:t>
            </a:r>
            <a:r>
              <a:rPr lang="es-ES" sz="1400" b="1" dirty="0">
                <a:solidFill>
                  <a:schemeClr val="tx1"/>
                </a:solidFill>
              </a:rPr>
              <a:t>.</a:t>
            </a:r>
          </a:p>
          <a:p>
            <a:pPr>
              <a:lnSpc>
                <a:spcPct val="150000"/>
              </a:lnSpc>
            </a:pPr>
            <a:r>
              <a:rPr lang="es-ES" sz="1400" dirty="0">
                <a:solidFill>
                  <a:schemeClr val="tx1"/>
                </a:solidFill>
              </a:rPr>
              <a:t>8. </a:t>
            </a:r>
            <a:r>
              <a:rPr lang="es-ES" sz="1400" b="1" dirty="0" err="1">
                <a:solidFill>
                  <a:schemeClr val="tx1"/>
                </a:solidFill>
              </a:rPr>
              <a:t>Caupolicanes</a:t>
            </a:r>
            <a:r>
              <a:rPr lang="es-ES" sz="1400" b="1" dirty="0">
                <a:solidFill>
                  <a:schemeClr val="tx1"/>
                </a:solidFill>
              </a:rPr>
              <a:t>.</a:t>
            </a:r>
          </a:p>
        </p:txBody>
      </p:sp>
      <p:sp>
        <p:nvSpPr>
          <p:cNvPr id="9" name="CuadroTexto 8">
            <a:extLst>
              <a:ext uri="{FF2B5EF4-FFF2-40B4-BE49-F238E27FC236}">
                <a16:creationId xmlns:a16="http://schemas.microsoft.com/office/drawing/2014/main" id="{220D85E1-6151-94A0-1E11-359B3A304973}"/>
              </a:ext>
            </a:extLst>
          </p:cNvPr>
          <p:cNvSpPr txBox="1"/>
          <p:nvPr/>
        </p:nvSpPr>
        <p:spPr>
          <a:xfrm>
            <a:off x="9750693" y="3789040"/>
            <a:ext cx="2016224" cy="646329"/>
          </a:xfrm>
          <a:prstGeom prst="rect">
            <a:avLst/>
          </a:prstGeom>
          <a:solidFill>
            <a:schemeClr val="bg1"/>
          </a:solidFill>
          <a:ln w="41275" cap="flat">
            <a:solidFill>
              <a:srgbClr val="FFC000"/>
            </a:solid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s-ES_tradnl" dirty="0"/>
              <a:t>Efecto del cambio de régimen</a:t>
            </a:r>
            <a:endParaRPr kumimoji="0" lang="es-ES_tradn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9259984"/>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D3174-185D-435A-DA6F-9B5D543D8EAF}"/>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7333A85-C667-94C8-6A1B-9947FD326050}"/>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708003EC-D91C-78C5-F6B6-68364318C85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CAE4CE8-BEA2-1F5B-05A5-8AD76F82793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3F043973-ED99-9AB4-ACE4-623ACEF4590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3FC931A7-0182-6BC8-1B11-DE517BE8E38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32</a:t>
            </a:fld>
            <a:endParaRPr lang="es-CL" sz="1600" b="1" dirty="0"/>
          </a:p>
        </p:txBody>
      </p:sp>
      <p:sp>
        <p:nvSpPr>
          <p:cNvPr id="3" name="Título 1">
            <a:extLst>
              <a:ext uri="{FF2B5EF4-FFF2-40B4-BE49-F238E27FC236}">
                <a16:creationId xmlns:a16="http://schemas.microsoft.com/office/drawing/2014/main" id="{E3113DD9-3647-74A9-3BDE-CCB3164AC0BA}"/>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7E2609AB-8914-289D-724A-EA1E75572FBA}"/>
              </a:ext>
            </a:extLst>
          </p:cNvPr>
          <p:cNvSpPr/>
          <p:nvPr/>
        </p:nvSpPr>
        <p:spPr>
          <a:xfrm>
            <a:off x="263352" y="119660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pic>
        <p:nvPicPr>
          <p:cNvPr id="4" name="Imagen 3"/>
          <p:cNvPicPr>
            <a:picLocks noChangeAspect="1"/>
          </p:cNvPicPr>
          <p:nvPr/>
        </p:nvPicPr>
        <p:blipFill>
          <a:blip r:embed="rId5"/>
          <a:stretch>
            <a:fillRect/>
          </a:stretch>
        </p:blipFill>
        <p:spPr>
          <a:xfrm>
            <a:off x="75006" y="1952553"/>
            <a:ext cx="12041986" cy="4216264"/>
          </a:xfrm>
          <a:prstGeom prst="rect">
            <a:avLst/>
          </a:prstGeom>
        </p:spPr>
      </p:pic>
    </p:spTree>
    <p:extLst>
      <p:ext uri="{BB962C8B-B14F-4D97-AF65-F5344CB8AC3E}">
        <p14:creationId xmlns:p14="http://schemas.microsoft.com/office/powerpoint/2010/main" val="3593577387"/>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14A442-F88B-BA96-C5AB-36139C43DF3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E304BDB-A3C3-6536-8040-F2E0CB594B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29DA0B00-54BD-C039-E875-6224AC3F9C70}"/>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5EDA9594-AF2D-0EB3-866E-558EE2A19FC2}"/>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2B445E2F-DB50-CC86-EFCE-3353AF9F32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FA08A9BE-CED0-FD98-F512-4B3A75AE67E6}"/>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33</a:t>
            </a:fld>
            <a:endParaRPr lang="es-CL" sz="1600" b="1" dirty="0"/>
          </a:p>
        </p:txBody>
      </p:sp>
      <p:sp>
        <p:nvSpPr>
          <p:cNvPr id="3" name="Título 1">
            <a:extLst>
              <a:ext uri="{FF2B5EF4-FFF2-40B4-BE49-F238E27FC236}">
                <a16:creationId xmlns:a16="http://schemas.microsoft.com/office/drawing/2014/main" id="{F8203349-B221-EF33-2B55-DCF415A1E6F3}"/>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8F918BED-8485-757D-C07A-55B3D2DC1BA5}"/>
              </a:ext>
            </a:extLst>
          </p:cNvPr>
          <p:cNvSpPr/>
          <p:nvPr/>
        </p:nvSpPr>
        <p:spPr>
          <a:xfrm>
            <a:off x="839416" y="1484784"/>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graphicFrame>
        <p:nvGraphicFramePr>
          <p:cNvPr id="4" name="Tabla 3">
            <a:extLst>
              <a:ext uri="{FF2B5EF4-FFF2-40B4-BE49-F238E27FC236}">
                <a16:creationId xmlns:a16="http://schemas.microsoft.com/office/drawing/2014/main" id="{AB20979B-8104-4FD1-4100-FCB662304AFD}"/>
              </a:ext>
            </a:extLst>
          </p:cNvPr>
          <p:cNvGraphicFramePr>
            <a:graphicFrameLocks noGrp="1"/>
          </p:cNvGraphicFramePr>
          <p:nvPr>
            <p:extLst>
              <p:ext uri="{D42A27DB-BD31-4B8C-83A1-F6EECF244321}">
                <p14:modId xmlns:p14="http://schemas.microsoft.com/office/powerpoint/2010/main" val="28731446"/>
              </p:ext>
            </p:extLst>
          </p:nvPr>
        </p:nvGraphicFramePr>
        <p:xfrm>
          <a:off x="1775520" y="2249394"/>
          <a:ext cx="4076700" cy="89535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3264403103"/>
                    </a:ext>
                  </a:extLst>
                </a:gridCol>
                <a:gridCol w="751889">
                  <a:extLst>
                    <a:ext uri="{9D8B030D-6E8A-4147-A177-3AD203B41FA5}">
                      <a16:colId xmlns:a16="http://schemas.microsoft.com/office/drawing/2014/main" val="2844023327"/>
                    </a:ext>
                  </a:extLst>
                </a:gridCol>
                <a:gridCol w="647196">
                  <a:extLst>
                    <a:ext uri="{9D8B030D-6E8A-4147-A177-3AD203B41FA5}">
                      <a16:colId xmlns:a16="http://schemas.microsoft.com/office/drawing/2014/main" val="544569342"/>
                    </a:ext>
                  </a:extLst>
                </a:gridCol>
                <a:gridCol w="647196">
                  <a:extLst>
                    <a:ext uri="{9D8B030D-6E8A-4147-A177-3AD203B41FA5}">
                      <a16:colId xmlns:a16="http://schemas.microsoft.com/office/drawing/2014/main" val="459864577"/>
                    </a:ext>
                  </a:extLst>
                </a:gridCol>
                <a:gridCol w="647196">
                  <a:extLst>
                    <a:ext uri="{9D8B030D-6E8A-4147-A177-3AD203B41FA5}">
                      <a16:colId xmlns:a16="http://schemas.microsoft.com/office/drawing/2014/main" val="2797608855"/>
                    </a:ext>
                  </a:extLst>
                </a:gridCol>
                <a:gridCol w="647196">
                  <a:extLst>
                    <a:ext uri="{9D8B030D-6E8A-4147-A177-3AD203B41FA5}">
                      <a16:colId xmlns:a16="http://schemas.microsoft.com/office/drawing/2014/main" val="2295825374"/>
                    </a:ext>
                  </a:extLst>
                </a:gridCol>
              </a:tblGrid>
              <a:tr h="228600">
                <a:tc gridSpan="6">
                  <a:txBody>
                    <a:bodyPr/>
                    <a:lstStyle/>
                    <a:p>
                      <a:pPr algn="ctr" fontAlgn="ctr"/>
                      <a:r>
                        <a:rPr lang="es-CL" sz="800" u="none" strike="noStrike" dirty="0">
                          <a:effectLst/>
                        </a:rPr>
                        <a:t>1 ª   E  T  A  P  A  (fecha de controles  7 - 8  - 10 - 11  de  marzo) </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812125015"/>
                  </a:ext>
                </a:extLst>
              </a:tr>
              <a:tr h="17145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2165289146"/>
                  </a:ext>
                </a:extLst>
              </a:tr>
              <a:tr h="2667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55779968"/>
                  </a:ext>
                </a:extLst>
              </a:tr>
              <a:tr h="228600">
                <a:tc>
                  <a:txBody>
                    <a:bodyPr/>
                    <a:lstStyle/>
                    <a:p>
                      <a:pPr algn="ctr" fontAlgn="ctr"/>
                      <a:r>
                        <a:rPr lang="es-CL" sz="800" u="none" strike="noStrike">
                          <a:effectLst/>
                        </a:rPr>
                        <a:t>113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25%</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068083542"/>
                  </a:ext>
                </a:extLst>
              </a:tr>
            </a:tbl>
          </a:graphicData>
        </a:graphic>
      </p:graphicFrame>
      <p:graphicFrame>
        <p:nvGraphicFramePr>
          <p:cNvPr id="8" name="Tabla 7">
            <a:extLst>
              <a:ext uri="{FF2B5EF4-FFF2-40B4-BE49-F238E27FC236}">
                <a16:creationId xmlns:a16="http://schemas.microsoft.com/office/drawing/2014/main" id="{5E83831B-EF8B-9ABA-D0E7-80859B98433A}"/>
              </a:ext>
            </a:extLst>
          </p:cNvPr>
          <p:cNvGraphicFramePr>
            <a:graphicFrameLocks noGrp="1"/>
          </p:cNvGraphicFramePr>
          <p:nvPr>
            <p:extLst>
              <p:ext uri="{D42A27DB-BD31-4B8C-83A1-F6EECF244321}">
                <p14:modId xmlns:p14="http://schemas.microsoft.com/office/powerpoint/2010/main" val="359083720"/>
              </p:ext>
            </p:extLst>
          </p:nvPr>
        </p:nvGraphicFramePr>
        <p:xfrm>
          <a:off x="1787352" y="3423862"/>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825251948"/>
                    </a:ext>
                  </a:extLst>
                </a:gridCol>
                <a:gridCol w="751889">
                  <a:extLst>
                    <a:ext uri="{9D8B030D-6E8A-4147-A177-3AD203B41FA5}">
                      <a16:colId xmlns:a16="http://schemas.microsoft.com/office/drawing/2014/main" val="3423715478"/>
                    </a:ext>
                  </a:extLst>
                </a:gridCol>
                <a:gridCol w="647196">
                  <a:extLst>
                    <a:ext uri="{9D8B030D-6E8A-4147-A177-3AD203B41FA5}">
                      <a16:colId xmlns:a16="http://schemas.microsoft.com/office/drawing/2014/main" val="99260658"/>
                    </a:ext>
                  </a:extLst>
                </a:gridCol>
                <a:gridCol w="647196">
                  <a:extLst>
                    <a:ext uri="{9D8B030D-6E8A-4147-A177-3AD203B41FA5}">
                      <a16:colId xmlns:a16="http://schemas.microsoft.com/office/drawing/2014/main" val="497398011"/>
                    </a:ext>
                  </a:extLst>
                </a:gridCol>
                <a:gridCol w="647196">
                  <a:extLst>
                    <a:ext uri="{9D8B030D-6E8A-4147-A177-3AD203B41FA5}">
                      <a16:colId xmlns:a16="http://schemas.microsoft.com/office/drawing/2014/main" val="449305432"/>
                    </a:ext>
                  </a:extLst>
                </a:gridCol>
                <a:gridCol w="647196">
                  <a:extLst>
                    <a:ext uri="{9D8B030D-6E8A-4147-A177-3AD203B41FA5}">
                      <a16:colId xmlns:a16="http://schemas.microsoft.com/office/drawing/2014/main" val="3406179097"/>
                    </a:ext>
                  </a:extLst>
                </a:gridCol>
              </a:tblGrid>
              <a:tr h="228600">
                <a:tc gridSpan="6">
                  <a:txBody>
                    <a:bodyPr/>
                    <a:lstStyle/>
                    <a:p>
                      <a:pPr algn="ctr" fontAlgn="ctr"/>
                      <a:r>
                        <a:rPr lang="es-CL" sz="800" u="none" strike="noStrike">
                          <a:effectLst/>
                        </a:rPr>
                        <a:t>2 ª   E  T  A  P  A  (fecha de controles  26 - 27 - 31 de marzo  1 de abril)</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3050159304"/>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SIGUEN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495379046"/>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165896976"/>
                  </a:ext>
                </a:extLst>
              </a:tr>
              <a:tr h="228600">
                <a:tc>
                  <a:txBody>
                    <a:bodyPr/>
                    <a:lstStyle/>
                    <a:p>
                      <a:pPr algn="ctr" fontAlgn="ctr"/>
                      <a:r>
                        <a:rPr lang="es-CL" sz="800" u="none" strike="noStrike">
                          <a:effectLst/>
                        </a:rPr>
                        <a:t>57</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9%</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2455288758"/>
                  </a:ext>
                </a:extLst>
              </a:tr>
            </a:tbl>
          </a:graphicData>
        </a:graphic>
      </p:graphicFrame>
      <p:graphicFrame>
        <p:nvGraphicFramePr>
          <p:cNvPr id="10" name="Tabla 9">
            <a:extLst>
              <a:ext uri="{FF2B5EF4-FFF2-40B4-BE49-F238E27FC236}">
                <a16:creationId xmlns:a16="http://schemas.microsoft.com/office/drawing/2014/main" id="{DA6754A0-0AC8-38EC-E0E3-48D2A71002C7}"/>
              </a:ext>
            </a:extLst>
          </p:cNvPr>
          <p:cNvGraphicFramePr>
            <a:graphicFrameLocks noGrp="1"/>
          </p:cNvGraphicFramePr>
          <p:nvPr>
            <p:extLst>
              <p:ext uri="{D42A27DB-BD31-4B8C-83A1-F6EECF244321}">
                <p14:modId xmlns:p14="http://schemas.microsoft.com/office/powerpoint/2010/main" val="739113506"/>
              </p:ext>
            </p:extLst>
          </p:nvPr>
        </p:nvGraphicFramePr>
        <p:xfrm>
          <a:off x="1775520" y="4590488"/>
          <a:ext cx="4076700" cy="914400"/>
        </p:xfrm>
        <a:graphic>
          <a:graphicData uri="http://schemas.openxmlformats.org/drawingml/2006/table">
            <a:tbl>
              <a:tblPr>
                <a:tableStyleId>{5940675A-B579-460E-94D1-54222C63F5DA}</a:tableStyleId>
              </a:tblPr>
              <a:tblGrid>
                <a:gridCol w="736027">
                  <a:extLst>
                    <a:ext uri="{9D8B030D-6E8A-4147-A177-3AD203B41FA5}">
                      <a16:colId xmlns:a16="http://schemas.microsoft.com/office/drawing/2014/main" val="1057036033"/>
                    </a:ext>
                  </a:extLst>
                </a:gridCol>
                <a:gridCol w="751889">
                  <a:extLst>
                    <a:ext uri="{9D8B030D-6E8A-4147-A177-3AD203B41FA5}">
                      <a16:colId xmlns:a16="http://schemas.microsoft.com/office/drawing/2014/main" val="4064627687"/>
                    </a:ext>
                  </a:extLst>
                </a:gridCol>
                <a:gridCol w="647196">
                  <a:extLst>
                    <a:ext uri="{9D8B030D-6E8A-4147-A177-3AD203B41FA5}">
                      <a16:colId xmlns:a16="http://schemas.microsoft.com/office/drawing/2014/main" val="2541001436"/>
                    </a:ext>
                  </a:extLst>
                </a:gridCol>
                <a:gridCol w="647196">
                  <a:extLst>
                    <a:ext uri="{9D8B030D-6E8A-4147-A177-3AD203B41FA5}">
                      <a16:colId xmlns:a16="http://schemas.microsoft.com/office/drawing/2014/main" val="1951582879"/>
                    </a:ext>
                  </a:extLst>
                </a:gridCol>
                <a:gridCol w="647196">
                  <a:extLst>
                    <a:ext uri="{9D8B030D-6E8A-4147-A177-3AD203B41FA5}">
                      <a16:colId xmlns:a16="http://schemas.microsoft.com/office/drawing/2014/main" val="2134705802"/>
                    </a:ext>
                  </a:extLst>
                </a:gridCol>
                <a:gridCol w="647196">
                  <a:extLst>
                    <a:ext uri="{9D8B030D-6E8A-4147-A177-3AD203B41FA5}">
                      <a16:colId xmlns:a16="http://schemas.microsoft.com/office/drawing/2014/main" val="3724143528"/>
                    </a:ext>
                  </a:extLst>
                </a:gridCol>
              </a:tblGrid>
              <a:tr h="228600">
                <a:tc gridSpan="6">
                  <a:txBody>
                    <a:bodyPr/>
                    <a:lstStyle/>
                    <a:p>
                      <a:pPr algn="ctr" fontAlgn="ctr"/>
                      <a:r>
                        <a:rPr lang="es-ES" sz="800" u="none" strike="noStrike">
                          <a:effectLst/>
                        </a:rPr>
                        <a:t>3 ª   E  T  A  P  A  (fecha de controles 05 - 06 - 08 - 09 MAYO)</a:t>
                      </a:r>
                      <a:endParaRPr lang="es-ES" sz="800" b="1" i="0" u="none" strike="noStrike">
                        <a:effectLst/>
                        <a:latin typeface="Arial" panose="020B0604020202020204" pitchFamily="34" charset="0"/>
                      </a:endParaRPr>
                    </a:p>
                  </a:txBody>
                  <a:tcPr marL="9525" marR="9525" marT="9525" marB="0" anchor="ct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tc hMerge="1">
                  <a:txBody>
                    <a:bodyPr/>
                    <a:lstStyle/>
                    <a:p>
                      <a:endParaRPr lang="es-CL"/>
                    </a:p>
                  </a:txBody>
                  <a:tcPr/>
                </a:tc>
                <a:extLst>
                  <a:ext uri="{0D108BD9-81ED-4DB2-BD59-A6C34878D82A}">
                    <a16:rowId xmlns:a16="http://schemas.microsoft.com/office/drawing/2014/main" val="2826264487"/>
                  </a:ext>
                </a:extLst>
              </a:tr>
              <a:tr h="228600">
                <a:tc gridSpan="2">
                  <a:txBody>
                    <a:bodyPr/>
                    <a:lstStyle/>
                    <a:p>
                      <a:pPr algn="ctr" fontAlgn="ctr"/>
                      <a:r>
                        <a:rPr lang="es-CL" sz="800" u="none" strike="noStrike">
                          <a:effectLst/>
                        </a:rPr>
                        <a:t>INGRESAN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a:effectLst/>
                        </a:rPr>
                        <a:t>SALEN</a:t>
                      </a:r>
                      <a:endParaRPr lang="es-CL" sz="800" b="1" i="0" u="none" strike="noStrike">
                        <a:effectLst/>
                        <a:latin typeface="Arial" panose="020B0604020202020204" pitchFamily="34" charset="0"/>
                      </a:endParaRPr>
                    </a:p>
                  </a:txBody>
                  <a:tcPr marL="9525" marR="9525" marT="9525" marB="0" anchor="ctr"/>
                </a:tc>
                <a:tc hMerge="1">
                  <a:txBody>
                    <a:bodyPr/>
                    <a:lstStyle/>
                    <a:p>
                      <a:endParaRPr lang="es-CL"/>
                    </a:p>
                  </a:txBody>
                  <a:tcPr/>
                </a:tc>
                <a:tc gridSpan="2">
                  <a:txBody>
                    <a:bodyPr/>
                    <a:lstStyle/>
                    <a:p>
                      <a:pPr algn="ctr" fontAlgn="ctr"/>
                      <a:r>
                        <a:rPr lang="es-CL" sz="800" u="none" strike="noStrike" dirty="0">
                          <a:effectLst/>
                        </a:rPr>
                        <a:t>SIGUEN</a:t>
                      </a:r>
                      <a:endParaRPr lang="es-CL" sz="800" b="1" i="0" u="none" strike="noStrike" dirty="0">
                        <a:effectLst/>
                        <a:latin typeface="Arial" panose="020B0604020202020204" pitchFamily="34" charset="0"/>
                      </a:endParaRPr>
                    </a:p>
                  </a:txBody>
                  <a:tcPr marL="9525" marR="9525" marT="9525" marB="0" anchor="ctr"/>
                </a:tc>
                <a:tc hMerge="1">
                  <a:txBody>
                    <a:bodyPr/>
                    <a:lstStyle/>
                    <a:p>
                      <a:endParaRPr lang="es-CL"/>
                    </a:p>
                  </a:txBody>
                  <a:tcPr/>
                </a:tc>
                <a:extLst>
                  <a:ext uri="{0D108BD9-81ED-4DB2-BD59-A6C34878D82A}">
                    <a16:rowId xmlns:a16="http://schemas.microsoft.com/office/drawing/2014/main" val="1288371910"/>
                  </a:ext>
                </a:extLst>
              </a:tr>
              <a:tr h="228600">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 DE CADETES</a:t>
                      </a:r>
                      <a:endParaRPr lang="es-CL" sz="600" b="1"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a:effectLst/>
                        </a:rPr>
                        <a:t>% ESCUELA</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682142611"/>
                  </a:ext>
                </a:extLst>
              </a:tr>
              <a:tr h="228600">
                <a:tc>
                  <a:txBody>
                    <a:bodyPr/>
                    <a:lstStyle/>
                    <a:p>
                      <a:pPr algn="ctr" fontAlgn="ctr"/>
                      <a:r>
                        <a:rPr lang="es-CL" sz="800" u="none" strike="noStrike">
                          <a:effectLst/>
                        </a:rPr>
                        <a:t>39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9%</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12</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27</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6%</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271330048"/>
                  </a:ext>
                </a:extLst>
              </a:tr>
            </a:tbl>
          </a:graphicData>
        </a:graphic>
      </p:graphicFrame>
      <p:sp>
        <p:nvSpPr>
          <p:cNvPr id="11" name="Elipse 10">
            <a:extLst>
              <a:ext uri="{FF2B5EF4-FFF2-40B4-BE49-F238E27FC236}">
                <a16:creationId xmlns:a16="http://schemas.microsoft.com/office/drawing/2014/main" id="{26C4226C-25F8-5210-257E-9BDED79B77EB}"/>
              </a:ext>
            </a:extLst>
          </p:cNvPr>
          <p:cNvSpPr/>
          <p:nvPr/>
        </p:nvSpPr>
        <p:spPr>
          <a:xfrm>
            <a:off x="4583832" y="5298923"/>
            <a:ext cx="576064" cy="362325"/>
          </a:xfrm>
          <a:prstGeom prst="ellipse">
            <a:avLst/>
          </a:prstGeom>
          <a:noFill/>
          <a:ln w="38100" cap="flat">
            <a:solidFill>
              <a:srgbClr val="FF0000"/>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a:ln>
                <a:noFill/>
              </a:ln>
              <a:solidFill>
                <a:srgbClr val="000000"/>
              </a:solidFill>
              <a:effectLst/>
              <a:uFillTx/>
              <a:latin typeface="+mj-lt"/>
              <a:ea typeface="+mj-ea"/>
              <a:cs typeface="+mj-cs"/>
              <a:sym typeface="Calibri"/>
            </a:endParaRPr>
          </a:p>
        </p:txBody>
      </p:sp>
      <p:graphicFrame>
        <p:nvGraphicFramePr>
          <p:cNvPr id="12" name="Tabla 11">
            <a:extLst>
              <a:ext uri="{FF2B5EF4-FFF2-40B4-BE49-F238E27FC236}">
                <a16:creationId xmlns:a16="http://schemas.microsoft.com/office/drawing/2014/main" id="{3745BD35-B4C4-3374-3171-CCC1211DBEE4}"/>
              </a:ext>
            </a:extLst>
          </p:cNvPr>
          <p:cNvGraphicFramePr>
            <a:graphicFrameLocks noGrp="1"/>
          </p:cNvGraphicFramePr>
          <p:nvPr>
            <p:extLst>
              <p:ext uri="{D42A27DB-BD31-4B8C-83A1-F6EECF244321}">
                <p14:modId xmlns:p14="http://schemas.microsoft.com/office/powerpoint/2010/main" val="1562290762"/>
              </p:ext>
            </p:extLst>
          </p:nvPr>
        </p:nvGraphicFramePr>
        <p:xfrm>
          <a:off x="6456040" y="4639418"/>
          <a:ext cx="2781299" cy="828675"/>
        </p:xfrm>
        <a:graphic>
          <a:graphicData uri="http://schemas.openxmlformats.org/drawingml/2006/table">
            <a:tbl>
              <a:tblPr>
                <a:tableStyleId>{5940675A-B579-460E-94D1-54222C63F5DA}</a:tableStyleId>
              </a:tblPr>
              <a:tblGrid>
                <a:gridCol w="735760">
                  <a:extLst>
                    <a:ext uri="{9D8B030D-6E8A-4147-A177-3AD203B41FA5}">
                      <a16:colId xmlns:a16="http://schemas.microsoft.com/office/drawing/2014/main" val="218650248"/>
                    </a:ext>
                  </a:extLst>
                </a:gridCol>
                <a:gridCol w="751617">
                  <a:extLst>
                    <a:ext uri="{9D8B030D-6E8A-4147-A177-3AD203B41FA5}">
                      <a16:colId xmlns:a16="http://schemas.microsoft.com/office/drawing/2014/main" val="2551106539"/>
                    </a:ext>
                  </a:extLst>
                </a:gridCol>
                <a:gridCol w="646961">
                  <a:extLst>
                    <a:ext uri="{9D8B030D-6E8A-4147-A177-3AD203B41FA5}">
                      <a16:colId xmlns:a16="http://schemas.microsoft.com/office/drawing/2014/main" val="3391755393"/>
                    </a:ext>
                  </a:extLst>
                </a:gridCol>
                <a:gridCol w="646961">
                  <a:extLst>
                    <a:ext uri="{9D8B030D-6E8A-4147-A177-3AD203B41FA5}">
                      <a16:colId xmlns:a16="http://schemas.microsoft.com/office/drawing/2014/main" val="2759675041"/>
                    </a:ext>
                  </a:extLst>
                </a:gridCol>
              </a:tblGrid>
              <a:tr h="171450">
                <a:tc>
                  <a:txBody>
                    <a:bodyPr/>
                    <a:lstStyle/>
                    <a:p>
                      <a:pPr algn="ctr" fontAlgn="ctr"/>
                      <a:r>
                        <a:rPr lang="es-CL" sz="800" u="none" strike="noStrike">
                          <a:effectLst/>
                        </a:rPr>
                        <a:t>DISCIPLINA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NO</a:t>
                      </a:r>
                      <a:r>
                        <a:rPr lang="es-CL" sz="600" u="none" strike="noStrike" baseline="0" dirty="0">
                          <a:effectLst/>
                        </a:rPr>
                        <a:t>  </a:t>
                      </a: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dirty="0">
                          <a:effectLst/>
                        </a:rPr>
                        <a:t>RINDEN</a:t>
                      </a:r>
                      <a:endParaRPr lang="es-CL" sz="600" b="1" i="0" u="none" strike="noStrike" dirty="0">
                        <a:effectLst/>
                        <a:latin typeface="Arial" panose="020B0604020202020204" pitchFamily="34" charset="0"/>
                      </a:endParaRPr>
                    </a:p>
                  </a:txBody>
                  <a:tcPr marL="9525" marR="9525" marT="9525" marB="0" anchor="ctr"/>
                </a:tc>
                <a:tc>
                  <a:txBody>
                    <a:bodyPr/>
                    <a:lstStyle/>
                    <a:p>
                      <a:pPr algn="ctr" fontAlgn="ctr"/>
                      <a:r>
                        <a:rPr lang="es-CL" sz="600" u="none" strike="noStrike">
                          <a:effectLst/>
                        </a:rPr>
                        <a:t>TOTAL</a:t>
                      </a:r>
                      <a:endParaRPr lang="es-CL" sz="6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3899681967"/>
                  </a:ext>
                </a:extLst>
              </a:tr>
              <a:tr h="161925">
                <a:tc>
                  <a:txBody>
                    <a:bodyPr/>
                    <a:lstStyle/>
                    <a:p>
                      <a:pPr algn="l" fontAlgn="ctr"/>
                      <a:r>
                        <a:rPr lang="es-CL" sz="800" u="none" strike="noStrike">
                          <a:effectLst/>
                        </a:rPr>
                        <a:t>ATLETISMO</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12</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6</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18</a:t>
                      </a:r>
                      <a:endParaRPr lang="es-CL" sz="800" b="1" i="0" u="none" strike="noStrike">
                        <a:effectLst/>
                        <a:latin typeface="Arial" panose="020B0604020202020204" pitchFamily="34" charset="0"/>
                      </a:endParaRPr>
                    </a:p>
                  </a:txBody>
                  <a:tcPr marL="9525" marR="9525" marT="9525" marB="0" anchor="ctr"/>
                </a:tc>
                <a:extLst>
                  <a:ext uri="{0D108BD9-81ED-4DB2-BD59-A6C34878D82A}">
                    <a16:rowId xmlns:a16="http://schemas.microsoft.com/office/drawing/2014/main" val="2244779877"/>
                  </a:ext>
                </a:extLst>
              </a:tr>
              <a:tr h="161925">
                <a:tc>
                  <a:txBody>
                    <a:bodyPr/>
                    <a:lstStyle/>
                    <a:p>
                      <a:pPr algn="l" fontAlgn="ctr"/>
                      <a:r>
                        <a:rPr lang="es-CL" sz="800" u="none" strike="noStrike">
                          <a:effectLst/>
                        </a:rPr>
                        <a:t>GIMNASIA</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927577153"/>
                  </a:ext>
                </a:extLst>
              </a:tr>
              <a:tr h="161925">
                <a:tc>
                  <a:txBody>
                    <a:bodyPr/>
                    <a:lstStyle/>
                    <a:p>
                      <a:pPr algn="l" fontAlgn="ctr"/>
                      <a:r>
                        <a:rPr lang="es-CL" sz="800" u="none" strike="noStrike">
                          <a:effectLst/>
                        </a:rPr>
                        <a:t>NATACION</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3</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a:t>
                      </a:r>
                      <a:endParaRPr lang="es-CL" sz="800" b="1" i="0" u="none" strike="noStrike" dirty="0">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4</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3181074202"/>
                  </a:ext>
                </a:extLst>
              </a:tr>
              <a:tr h="171450">
                <a:tc>
                  <a:txBody>
                    <a:bodyPr/>
                    <a:lstStyle/>
                    <a:p>
                      <a:pPr algn="l" fontAlgn="ctr"/>
                      <a:r>
                        <a:rPr lang="es-CL" sz="800" u="none" strike="noStrike">
                          <a:effectLst/>
                        </a:rPr>
                        <a:t>COOPER</a:t>
                      </a:r>
                      <a:endParaRPr lang="es-CL" sz="800" b="0"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13</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a:effectLst/>
                        </a:rPr>
                        <a:t>4</a:t>
                      </a:r>
                      <a:endParaRPr lang="es-CL" sz="800" b="1" i="0" u="none" strike="noStrike">
                        <a:effectLst/>
                        <a:latin typeface="Arial" panose="020B0604020202020204" pitchFamily="34" charset="0"/>
                      </a:endParaRPr>
                    </a:p>
                  </a:txBody>
                  <a:tcPr marL="9525" marR="9525" marT="9525" marB="0" anchor="ctr"/>
                </a:tc>
                <a:tc>
                  <a:txBody>
                    <a:bodyPr/>
                    <a:lstStyle/>
                    <a:p>
                      <a:pPr algn="ctr" fontAlgn="ctr"/>
                      <a:r>
                        <a:rPr lang="es-CL" sz="800" u="none" strike="noStrike" dirty="0">
                          <a:effectLst/>
                        </a:rPr>
                        <a:t>17</a:t>
                      </a:r>
                      <a:endParaRPr lang="es-CL" sz="800" b="1" i="0" u="none" strike="noStrike" dirty="0">
                        <a:effectLst/>
                        <a:latin typeface="Arial" panose="020B0604020202020204" pitchFamily="34" charset="0"/>
                      </a:endParaRPr>
                    </a:p>
                  </a:txBody>
                  <a:tcPr marL="9525" marR="9525" marT="9525" marB="0" anchor="ctr"/>
                </a:tc>
                <a:extLst>
                  <a:ext uri="{0D108BD9-81ED-4DB2-BD59-A6C34878D82A}">
                    <a16:rowId xmlns:a16="http://schemas.microsoft.com/office/drawing/2014/main" val="1456027386"/>
                  </a:ext>
                </a:extLst>
              </a:tr>
            </a:tbl>
          </a:graphicData>
        </a:graphic>
      </p:graphicFrame>
      <p:sp>
        <p:nvSpPr>
          <p:cNvPr id="13" name="CuadroTexto 12">
            <a:extLst>
              <a:ext uri="{FF2B5EF4-FFF2-40B4-BE49-F238E27FC236}">
                <a16:creationId xmlns:a16="http://schemas.microsoft.com/office/drawing/2014/main" id="{138DECD9-95C8-668D-8186-66657B9553D6}"/>
              </a:ext>
            </a:extLst>
          </p:cNvPr>
          <p:cNvSpPr txBox="1"/>
          <p:nvPr/>
        </p:nvSpPr>
        <p:spPr>
          <a:xfrm>
            <a:off x="6817081" y="2485479"/>
            <a:ext cx="2059216" cy="144654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8800" b="1" i="0" u="none" strike="noStrike" cap="none" spc="0" normalizeH="0" baseline="0" dirty="0">
                <a:ln>
                  <a:noFill/>
                </a:ln>
                <a:solidFill>
                  <a:srgbClr val="92D050"/>
                </a:solidFill>
                <a:effectLst/>
                <a:uFillTx/>
                <a:latin typeface="+mj-lt"/>
                <a:ea typeface="+mj-ea"/>
                <a:cs typeface="+mj-cs"/>
                <a:sym typeface="Calibri"/>
              </a:rPr>
              <a:t>47%</a:t>
            </a:r>
          </a:p>
        </p:txBody>
      </p:sp>
    </p:spTree>
    <p:extLst>
      <p:ext uri="{BB962C8B-B14F-4D97-AF65-F5344CB8AC3E}">
        <p14:creationId xmlns:p14="http://schemas.microsoft.com/office/powerpoint/2010/main" val="159477573"/>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A84E5-6DAB-F409-8E31-58C4EBF696F5}"/>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3B7E7AC-5235-22EE-2223-BD1162FB504F}"/>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B582E73D-F188-B59E-CB38-18F544429C98}"/>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92D79551-3B1C-800B-E17C-BF4B6D9127F5}"/>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986CFE0A-F637-F1D0-9D96-AA2843278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0AF1CAAB-28BF-A522-9A70-92E3699CE201}"/>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34</a:t>
            </a:fld>
            <a:endParaRPr lang="es-CL" sz="1600" b="1" dirty="0"/>
          </a:p>
        </p:txBody>
      </p:sp>
      <p:sp>
        <p:nvSpPr>
          <p:cNvPr id="3" name="Título 1">
            <a:extLst>
              <a:ext uri="{FF2B5EF4-FFF2-40B4-BE49-F238E27FC236}">
                <a16:creationId xmlns:a16="http://schemas.microsoft.com/office/drawing/2014/main" id="{249030D2-A074-A44E-6B95-3ADF574BCD82}"/>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D19AAC72-2134-D9CA-07EF-A6EB392EBABF}"/>
              </a:ext>
            </a:extLst>
          </p:cNvPr>
          <p:cNvSpPr/>
          <p:nvPr/>
        </p:nvSpPr>
        <p:spPr>
          <a:xfrm>
            <a:off x="1179400" y="72247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sp>
        <p:nvSpPr>
          <p:cNvPr id="6" name="Rectángulo 5">
            <a:extLst>
              <a:ext uri="{FF2B5EF4-FFF2-40B4-BE49-F238E27FC236}">
                <a16:creationId xmlns:a16="http://schemas.microsoft.com/office/drawing/2014/main" id="{5893C7B4-B599-7B44-1DB0-E5E2A8ED12B8}"/>
              </a:ext>
            </a:extLst>
          </p:cNvPr>
          <p:cNvSpPr/>
          <p:nvPr/>
        </p:nvSpPr>
        <p:spPr>
          <a:xfrm>
            <a:off x="119337" y="1467585"/>
            <a:ext cx="6264696" cy="4692310"/>
          </a:xfrm>
          <a:prstGeom prst="rect">
            <a:avLst/>
          </a:prstGeom>
        </p:spPr>
        <p:txBody>
          <a:bodyPr wrap="square">
            <a:spAutoFit/>
          </a:bodyPr>
          <a:lstStyle/>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Viernes 07 al Domingo 09 de Febrero, Vela, Regata Armada de Chile – Frutillar.</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Domingo 23 de Febrero, Competencia Orientación Terrestre, </a:t>
            </a:r>
            <a:r>
              <a:rPr lang="es-CL" sz="1400" dirty="0" err="1">
                <a:latin typeface="Calibri" panose="020F0502020204030204" pitchFamily="34" charset="0"/>
                <a:ea typeface="Calibri" panose="020F0502020204030204" pitchFamily="34" charset="0"/>
                <a:cs typeface="Times New Roman" panose="02020603050405020304" pitchFamily="18" charset="0"/>
              </a:rPr>
              <a:t>Kawuel</a:t>
            </a:r>
            <a:r>
              <a:rPr lang="es-CL" sz="1400" dirty="0">
                <a:latin typeface="Calibri" panose="020F0502020204030204" pitchFamily="34" charset="0"/>
                <a:ea typeface="Calibri" panose="020F0502020204030204" pitchFamily="34" charset="0"/>
                <a:cs typeface="Times New Roman" panose="02020603050405020304" pitchFamily="18" charset="0"/>
              </a:rPr>
              <a:t>, </a:t>
            </a:r>
            <a:r>
              <a:rPr lang="es-CL" sz="1400" dirty="0" err="1">
                <a:latin typeface="Calibri" panose="020F0502020204030204" pitchFamily="34" charset="0"/>
                <a:ea typeface="Calibri" panose="020F0502020204030204" pitchFamily="34" charset="0"/>
                <a:cs typeface="Times New Roman" panose="02020603050405020304" pitchFamily="18" charset="0"/>
              </a:rPr>
              <a:t>Mantagua</a:t>
            </a:r>
            <a:r>
              <a:rPr lang="es-CL" sz="1400" dirty="0">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Domingo 16 de Marzo, Maratón de Temuco.</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Viernes 04 y Sábado 05 de Abril, Cuadrangular de Vóleibol Campeonato de Apertura, Gimnasio </a:t>
            </a:r>
            <a:r>
              <a:rPr lang="es-CL" sz="1400" dirty="0" err="1">
                <a:latin typeface="Calibri" panose="020F0502020204030204" pitchFamily="34" charset="0"/>
                <a:ea typeface="Calibri" panose="020F0502020204030204" pitchFamily="34" charset="0"/>
                <a:cs typeface="Times New Roman" panose="02020603050405020304" pitchFamily="18" charset="0"/>
              </a:rPr>
              <a:t>Esnaval</a:t>
            </a:r>
            <a:r>
              <a:rPr lang="es-CL" sz="1400" dirty="0">
                <a:latin typeface="Calibri" panose="020F0502020204030204" pitchFamily="34" charset="0"/>
                <a:ea typeface="Calibri" panose="020F0502020204030204" pitchFamily="34" charset="0"/>
                <a:cs typeface="Times New Roman" panose="02020603050405020304" pitchFamily="18" charset="0"/>
              </a:rPr>
              <a:t>. Sábado 05 de Abril, Natación, Festival de 50 </a:t>
            </a:r>
            <a:r>
              <a:rPr lang="es-CL" sz="1400" dirty="0" err="1">
                <a:latin typeface="Calibri" panose="020F0502020204030204" pitchFamily="34" charset="0"/>
                <a:ea typeface="Calibri" panose="020F0502020204030204" pitchFamily="34" charset="0"/>
                <a:cs typeface="Times New Roman" panose="02020603050405020304" pitchFamily="18" charset="0"/>
              </a:rPr>
              <a:t>Mts</a:t>
            </a:r>
            <a:r>
              <a:rPr lang="es-CL" sz="1400" dirty="0">
                <a:latin typeface="Calibri" panose="020F0502020204030204" pitchFamily="34" charset="0"/>
                <a:ea typeface="Calibri" panose="020F0502020204030204" pitchFamily="34" charset="0"/>
                <a:cs typeface="Times New Roman" panose="02020603050405020304" pitchFamily="18" charset="0"/>
              </a:rPr>
              <a:t>., Piscina APOLINAV, Viña del Mar.</a:t>
            </a:r>
          </a:p>
          <a:p>
            <a:pPr marL="342900" indent="-342900">
              <a:lnSpc>
                <a:spcPct val="107000"/>
              </a:lnSpc>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Viernes, 04 al domingo 06 de Abril, Vela, VII Regata Internacional Academias Navales en Marín, Galicia, España.</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Domingo 06 de Abril, Triatlón, Competencia </a:t>
            </a:r>
            <a:r>
              <a:rPr lang="es-CL" sz="1400" dirty="0" err="1">
                <a:latin typeface="Calibri" panose="020F0502020204030204" pitchFamily="34" charset="0"/>
                <a:ea typeface="Calibri" panose="020F0502020204030204" pitchFamily="34" charset="0"/>
                <a:cs typeface="Times New Roman" panose="02020603050405020304" pitchFamily="18" charset="0"/>
              </a:rPr>
              <a:t>Topman</a:t>
            </a:r>
            <a:r>
              <a:rPr lang="es-CL" sz="1400" dirty="0">
                <a:latin typeface="Calibri" panose="020F0502020204030204" pitchFamily="34" charset="0"/>
                <a:ea typeface="Calibri" panose="020F0502020204030204" pitchFamily="34" charset="0"/>
                <a:cs typeface="Times New Roman" panose="02020603050405020304" pitchFamily="18" charset="0"/>
              </a:rPr>
              <a:t> Algarrobo.</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Domingo 06 de Abril, Corrida Día del Deporte, Valparaíso.</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Sábado 12 de Abril, Campeonato Nacional Orientación Terrestre, Fundo Fragua, </a:t>
            </a:r>
            <a:r>
              <a:rPr lang="es-CL" sz="1400" dirty="0" err="1">
                <a:latin typeface="Calibri" panose="020F0502020204030204" pitchFamily="34" charset="0"/>
                <a:ea typeface="Calibri" panose="020F0502020204030204" pitchFamily="34" charset="0"/>
                <a:cs typeface="Times New Roman" panose="02020603050405020304" pitchFamily="18" charset="0"/>
              </a:rPr>
              <a:t>Curacaví</a:t>
            </a:r>
            <a:r>
              <a:rPr lang="es-CL" sz="1400" dirty="0">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Sábado 12 de Abril, Judo, Campeonato Birregional de Algarrobo. </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Domingo 27 de Abril Campeonato Regional de Remo.</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Viernes 02 al Domingo 04 de Mayo, Copa Héroes de Iquique de Remo, en Concepción.</a:t>
            </a:r>
          </a:p>
          <a:p>
            <a:pPr marL="342900" lvl="0" indent="-342900">
              <a:lnSpc>
                <a:spcPct val="107000"/>
              </a:lnSpc>
              <a:spcAft>
                <a:spcPts val="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Sábado 03 de Mayo, Vela, Regata Mes del Mar.</a:t>
            </a:r>
          </a:p>
          <a:p>
            <a:pPr marL="342900" lvl="0" indent="-342900">
              <a:lnSpc>
                <a:spcPct val="107000"/>
              </a:lnSpc>
              <a:spcAft>
                <a:spcPts val="800"/>
              </a:spcAft>
              <a:buFont typeface="Wingdings" panose="05000000000000000000" pitchFamily="2" charset="2"/>
              <a:buChar char=""/>
            </a:pPr>
            <a:r>
              <a:rPr lang="es-CL" sz="1400" dirty="0">
                <a:latin typeface="Calibri" panose="020F0502020204030204" pitchFamily="34" charset="0"/>
                <a:ea typeface="Calibri" panose="020F0502020204030204" pitchFamily="34" charset="0"/>
                <a:cs typeface="Times New Roman" panose="02020603050405020304" pitchFamily="18" charset="0"/>
              </a:rPr>
              <a:t>Sábado 10 y Domingo 11 de Mayo Campeonato Nacional Oceánico de Vela 2024 – 2025</a:t>
            </a:r>
          </a:p>
        </p:txBody>
      </p:sp>
      <p:pic>
        <p:nvPicPr>
          <p:cNvPr id="7" name="Imagen 6">
            <a:extLst>
              <a:ext uri="{FF2B5EF4-FFF2-40B4-BE49-F238E27FC236}">
                <a16:creationId xmlns:a16="http://schemas.microsoft.com/office/drawing/2014/main" id="{49CD25F2-6AFB-0177-394D-5F9C8B574B5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31282" y="1672464"/>
            <a:ext cx="2591975" cy="1732566"/>
          </a:xfrm>
          <a:prstGeom prst="rect">
            <a:avLst/>
          </a:prstGeom>
        </p:spPr>
      </p:pic>
      <p:pic>
        <p:nvPicPr>
          <p:cNvPr id="9" name="Imagen 8">
            <a:extLst>
              <a:ext uri="{FF2B5EF4-FFF2-40B4-BE49-F238E27FC236}">
                <a16:creationId xmlns:a16="http://schemas.microsoft.com/office/drawing/2014/main" id="{7188E422-1DE9-8AE1-3D26-348F52BFCA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131282" y="3617884"/>
            <a:ext cx="2591975" cy="1971356"/>
          </a:xfrm>
          <a:prstGeom prst="rect">
            <a:avLst/>
          </a:prstGeom>
        </p:spPr>
      </p:pic>
      <p:pic>
        <p:nvPicPr>
          <p:cNvPr id="15" name="Imagen 14">
            <a:extLst>
              <a:ext uri="{FF2B5EF4-FFF2-40B4-BE49-F238E27FC236}">
                <a16:creationId xmlns:a16="http://schemas.microsoft.com/office/drawing/2014/main" id="{4DF05188-C653-4ECE-D0BF-3746D4569CC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71740" y="1680680"/>
            <a:ext cx="2371834" cy="1732566"/>
          </a:xfrm>
          <a:prstGeom prst="rect">
            <a:avLst/>
          </a:prstGeom>
        </p:spPr>
      </p:pic>
      <p:pic>
        <p:nvPicPr>
          <p:cNvPr id="16" name="Imagen 15">
            <a:extLst>
              <a:ext uri="{FF2B5EF4-FFF2-40B4-BE49-F238E27FC236}">
                <a16:creationId xmlns:a16="http://schemas.microsoft.com/office/drawing/2014/main" id="{1F142A9A-63DB-4BE9-CDD7-08418D0847D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571741" y="3609668"/>
            <a:ext cx="2371834" cy="1979572"/>
          </a:xfrm>
          <a:prstGeom prst="rect">
            <a:avLst/>
          </a:prstGeom>
        </p:spPr>
      </p:pic>
    </p:spTree>
    <p:extLst>
      <p:ext uri="{BB962C8B-B14F-4D97-AF65-F5344CB8AC3E}">
        <p14:creationId xmlns:p14="http://schemas.microsoft.com/office/powerpoint/2010/main" val="2570912950"/>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7F460-8224-6ED8-2E6E-E66D84DEB5AE}"/>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FFF6737-886E-D49B-C838-1DD399C18742}"/>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A838BBA3-26D0-9B22-F7D9-BC0861F0560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44A1F88-0ACB-EB7E-50B4-D8E6199C874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072355D6-33C8-C115-9ED1-C3F3295B961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53A393CF-DE7F-B293-AB08-9E9F0BB3D8FD}"/>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35</a:t>
            </a:fld>
            <a:endParaRPr lang="es-CL" sz="1600" b="1" dirty="0"/>
          </a:p>
        </p:txBody>
      </p:sp>
      <p:sp>
        <p:nvSpPr>
          <p:cNvPr id="3" name="Título 1">
            <a:extLst>
              <a:ext uri="{FF2B5EF4-FFF2-40B4-BE49-F238E27FC236}">
                <a16:creationId xmlns:a16="http://schemas.microsoft.com/office/drawing/2014/main" id="{54FF22CD-7055-BDB5-8B63-EC6DB25B50EF}"/>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C71CF289-DB0E-99E6-E2DA-CDAF18AAE6CA}"/>
              </a:ext>
            </a:extLst>
          </p:cNvPr>
          <p:cNvSpPr/>
          <p:nvPr/>
        </p:nvSpPr>
        <p:spPr>
          <a:xfrm>
            <a:off x="1179400" y="722473"/>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DEPORTIVO  </a:t>
            </a:r>
          </a:p>
        </p:txBody>
      </p:sp>
      <p:graphicFrame>
        <p:nvGraphicFramePr>
          <p:cNvPr id="4" name="Gráfico 3">
            <a:extLst>
              <a:ext uri="{FF2B5EF4-FFF2-40B4-BE49-F238E27FC236}">
                <a16:creationId xmlns:a16="http://schemas.microsoft.com/office/drawing/2014/main" id="{7698A881-8C21-F6D7-58B8-E0C5409CBC64}"/>
              </a:ext>
            </a:extLst>
          </p:cNvPr>
          <p:cNvGraphicFramePr/>
          <p:nvPr>
            <p:extLst>
              <p:ext uri="{D42A27DB-BD31-4B8C-83A1-F6EECF244321}">
                <p14:modId xmlns:p14="http://schemas.microsoft.com/office/powerpoint/2010/main" val="980782251"/>
              </p:ext>
            </p:extLst>
          </p:nvPr>
        </p:nvGraphicFramePr>
        <p:xfrm>
          <a:off x="2207568" y="1625994"/>
          <a:ext cx="6872312" cy="4509533"/>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1868253096"/>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AF7A6-0CF9-241E-CA63-D804D0A1F15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45CA1D-E00B-7F4B-CC44-27A487A777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634D52-46CE-CEFD-FDA5-4369DB96D2B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6DCD889-841A-2356-6181-E475A5CF791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07B69AB-1927-EAAA-0E06-ADF209B2F8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B4B0FC26-0EA6-329D-C30E-F95442E5D55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36</a:t>
            </a:fld>
            <a:endParaRPr lang="es-CL" sz="1600" b="1" dirty="0"/>
          </a:p>
        </p:txBody>
      </p:sp>
      <p:sp>
        <p:nvSpPr>
          <p:cNvPr id="3" name="Título 1">
            <a:extLst>
              <a:ext uri="{FF2B5EF4-FFF2-40B4-BE49-F238E27FC236}">
                <a16:creationId xmlns:a16="http://schemas.microsoft.com/office/drawing/2014/main" id="{DB176FE0-6DD5-0C98-03E8-D9848337547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6E209230-D231-A1D3-DEDA-B0B19B574D0E}"/>
              </a:ext>
            </a:extLst>
          </p:cNvPr>
          <p:cNvSpPr/>
          <p:nvPr/>
        </p:nvSpPr>
        <p:spPr>
          <a:xfrm>
            <a:off x="1239224" y="64013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CULTURAL</a:t>
            </a:r>
          </a:p>
        </p:txBody>
      </p:sp>
      <p:grpSp>
        <p:nvGrpSpPr>
          <p:cNvPr id="17" name="Grupo 16">
            <a:extLst>
              <a:ext uri="{FF2B5EF4-FFF2-40B4-BE49-F238E27FC236}">
                <a16:creationId xmlns:a16="http://schemas.microsoft.com/office/drawing/2014/main" id="{59BEA396-3F1D-F00D-D30F-F34B208F50F2}"/>
              </a:ext>
            </a:extLst>
          </p:cNvPr>
          <p:cNvGrpSpPr/>
          <p:nvPr/>
        </p:nvGrpSpPr>
        <p:grpSpPr>
          <a:xfrm>
            <a:off x="845957" y="1124745"/>
            <a:ext cx="10869289" cy="6589624"/>
            <a:chOff x="845957" y="1124745"/>
            <a:chExt cx="10869289" cy="6589624"/>
          </a:xfrm>
        </p:grpSpPr>
        <p:sp>
          <p:nvSpPr>
            <p:cNvPr id="18" name="5 Rectángulo">
              <a:extLst>
                <a:ext uri="{FF2B5EF4-FFF2-40B4-BE49-F238E27FC236}">
                  <a16:creationId xmlns:a16="http://schemas.microsoft.com/office/drawing/2014/main" id="{9AFE1AA7-E4C3-DF95-38C7-791423DF4E18}"/>
                </a:ext>
              </a:extLst>
            </p:cNvPr>
            <p:cNvSpPr/>
            <p:nvPr/>
          </p:nvSpPr>
          <p:spPr>
            <a:xfrm>
              <a:off x="845957" y="1124745"/>
              <a:ext cx="9889098" cy="6589624"/>
            </a:xfrm>
            <a:prstGeom prst="rect">
              <a:avLst/>
            </a:prstGeom>
          </p:spPr>
          <p:txBody>
            <a:bodyPr wrap="square">
              <a:spAutoFit/>
            </a:bodyPr>
            <a:lstStyle/>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CL" sz="1800" b="1"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CLASES MAGISTRALES Y CONFERENCIAS (8</a:t>
              </a:r>
              <a:r>
                <a:rPr kumimoji="0" lang="es-CL" sz="1800" b="1" i="0" u="none" strike="noStrike" kern="0" cap="none" spc="0" normalizeH="0" baseline="0" noProof="0" dirty="0">
                  <a:ln>
                    <a:noFill/>
                  </a:ln>
                  <a:solidFill>
                    <a:srgbClr val="000000"/>
                  </a:solidFill>
                  <a:effectLst/>
                  <a:uLnTx/>
                  <a:uFillTx/>
                  <a:latin typeface="Calibri"/>
                  <a:cs typeface="Calibri"/>
                  <a:sym typeface="Calibri"/>
                </a:rPr>
                <a:t>)</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PROFESOR F.</a:t>
              </a:r>
              <a:r>
                <a:rPr kumimoji="0" lang="es-ES" sz="1400" b="0" i="0" u="none" strike="noStrike" kern="0" cap="none" spc="0" normalizeH="0" noProof="0" dirty="0">
                  <a:ln>
                    <a:noFill/>
                  </a:ln>
                  <a:solidFill>
                    <a:srgbClr val="000000"/>
                  </a:solidFill>
                  <a:effectLst/>
                  <a:uLnTx/>
                  <a:uFillTx/>
                  <a:latin typeface="Calibri"/>
                  <a:cs typeface="Calibri"/>
                  <a:sym typeface="Calibri"/>
                </a:rPr>
                <a:t> WILSON, “</a:t>
              </a:r>
              <a:r>
                <a:rPr kumimoji="0" lang="es-ES" sz="1400" b="0" i="0" u="none" strike="noStrike" kern="0" cap="none" spc="0" normalizeH="0" baseline="0" noProof="0" dirty="0">
                  <a:ln>
                    <a:noFill/>
                  </a:ln>
                  <a:solidFill>
                    <a:srgbClr val="000000"/>
                  </a:solidFill>
                  <a:effectLst/>
                  <a:uLnTx/>
                  <a:uFillTx/>
                  <a:latin typeface="Calibri"/>
                  <a:cs typeface="Calibri"/>
                  <a:sym typeface="Calibri"/>
                </a:rPr>
                <a:t>CONFLICTO RUSO – UCRANIANO”</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CN</a:t>
              </a:r>
              <a:r>
                <a:rPr kumimoji="0" lang="es-ES" sz="1400" b="0" i="0" u="none" strike="noStrike" kern="0" cap="none" spc="0" normalizeH="0" noProof="0" dirty="0">
                  <a:ln>
                    <a:noFill/>
                  </a:ln>
                  <a:solidFill>
                    <a:srgbClr val="000000"/>
                  </a:solidFill>
                  <a:effectLst/>
                  <a:uLnTx/>
                  <a:uFillTx/>
                  <a:latin typeface="Calibri"/>
                  <a:cs typeface="Calibri"/>
                  <a:sym typeface="Calibri"/>
                </a:rPr>
                <a:t> R. VON DER WERTH F., “</a:t>
              </a:r>
              <a:r>
                <a:rPr kumimoji="0" lang="es-ES" sz="1400" b="0" i="0" u="none" strike="noStrike" kern="0" cap="none" spc="0" normalizeH="0" baseline="0" noProof="0" dirty="0">
                  <a:ln>
                    <a:noFill/>
                  </a:ln>
                  <a:solidFill>
                    <a:srgbClr val="000000"/>
                  </a:solidFill>
                  <a:effectLst/>
                  <a:uLnTx/>
                  <a:uFillTx/>
                  <a:latin typeface="Calibri"/>
                  <a:cs typeface="Calibri"/>
                  <a:sym typeface="Calibri"/>
                </a:rPr>
                <a:t>HAZAÑAS DE SHACLETON Y PILOTO PARDO”</a:t>
              </a:r>
            </a:p>
            <a:p>
              <a:pPr marL="285750" lvl="0" indent="-285750">
                <a:buFont typeface="Arial" panose="020B0604020202020204" pitchFamily="34" charset="0"/>
                <a:buChar char="•"/>
              </a:pPr>
              <a:r>
                <a:rPr lang="es-ES" sz="1400" dirty="0"/>
                <a:t>PROYECTO RUTAS AÉREAS PATRIMONIALES DE LA REGIÓN DE VALPARAÍSO</a:t>
              </a:r>
            </a:p>
            <a:p>
              <a:pPr marL="285750" lvl="0" indent="-285750">
                <a:buFont typeface="Arial" panose="020B0604020202020204" pitchFamily="34" charset="0"/>
                <a:buChar char="•"/>
              </a:pPr>
              <a:r>
                <a:rPr lang="es-ES" sz="1400" dirty="0"/>
                <a:t>CN IM AGUILERA, LIDERAZGO EN CRISIS</a:t>
              </a:r>
            </a:p>
            <a:p>
              <a:pPr marL="285750" lvl="0" indent="-285750">
                <a:buFont typeface="Arial" panose="020B0604020202020204" pitchFamily="34" charset="0"/>
                <a:buChar cha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GUILLERMO PARVEX, “VETERANO DE TRES GUERRAS”</a:t>
              </a:r>
            </a:p>
            <a:p>
              <a:pPr marL="285750" lvl="0" indent="-285750">
                <a:buFont typeface="Arial" panose="020B0604020202020204" pitchFamily="34" charset="0"/>
                <a:buChar char="•"/>
              </a:pPr>
              <a:r>
                <a:rPr lang="es-ES" sz="1400" noProof="0" dirty="0">
                  <a:latin typeface="Calibri"/>
                  <a:cs typeface="Calibri"/>
                </a:rPr>
                <a:t>VA. R. ZAMORANO G., “LIDERAZGO EN CONDICIONES LÍMITES”</a:t>
              </a:r>
            </a:p>
            <a:p>
              <a:pPr marL="285750" lvl="0" indent="-285750">
                <a:buFont typeface="Arial" panose="020B0604020202020204" pitchFamily="34" charset="0"/>
                <a:buChar char="•"/>
              </a:pPr>
              <a:r>
                <a:rPr lang="es-ES" sz="1400" dirty="0">
                  <a:latin typeface="Calibri"/>
                  <a:cs typeface="Calibri"/>
                </a:rPr>
                <a:t>MARC TUREL, INFLUENCIA FRANCESA EN LA HISTORIA DE CHILE</a:t>
              </a:r>
              <a:endParaRPr lang="es-ES" sz="1400" noProof="0" dirty="0">
                <a:latin typeface="Calibri"/>
                <a:cs typeface="Calibri"/>
              </a:endParaRPr>
            </a:p>
            <a:p>
              <a:pPr marL="285750" lvl="0" indent="-285750">
                <a:buFont typeface="Arial" panose="020B0604020202020204" pitchFamily="34" charset="0"/>
                <a:buChar char="•"/>
              </a:pPr>
              <a:r>
                <a:rPr lang="es-ES" sz="1400" dirty="0">
                  <a:latin typeface="Calibri"/>
                  <a:cs typeface="Calibri"/>
                </a:rPr>
                <a:t>ARELLANO, BLAS DE LEZO</a:t>
              </a:r>
              <a:endParaRPr lang="es-ES" sz="1400" noProof="0" dirty="0">
                <a:latin typeface="Calibri"/>
                <a:cs typeface="Calibri"/>
              </a:endParaRPr>
            </a:p>
            <a:p>
              <a:pPr marL="285750" lvl="0" indent="-285750">
                <a:buFont typeface="Arial" panose="020B0604020202020204" pitchFamily="34" charset="0"/>
                <a:buChar char="•"/>
              </a:pPr>
              <a:endParaRPr kumimoji="0" lang="es-ES" sz="14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ACTIVIDADES EXTERNAS (4)</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CÍRCULO DE PASTORAL, VISITA IGLESIA SAN FRANCISCO</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CÍRCULO DE HISTORIA, VISITA MUSEO MARÍTIMO NACIONAL</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CÍRCULO DE MÚSICA, CONCIERTO TEATRO MUNICIPAL DE VIÑA</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kumimoji="0" lang="es-ES" sz="1400" b="0" i="0" u="none" strike="noStrike" kern="0" cap="none" spc="0" normalizeH="0" baseline="0" noProof="0" dirty="0">
                  <a:ln>
                    <a:noFill/>
                  </a:ln>
                  <a:solidFill>
                    <a:srgbClr val="000000"/>
                  </a:solidFill>
                  <a:effectLst/>
                  <a:uLnTx/>
                  <a:uFillTx/>
                  <a:latin typeface="Calibri"/>
                  <a:cs typeface="Calibri"/>
                  <a:sym typeface="Calibri"/>
                </a:rPr>
                <a:t>BATALLÓN DE RECLUTAS, VISITA MUSEO MARÍTIMO NACIONAL</a:t>
              </a:r>
              <a:endParaRPr kumimoji="0" lang="es-CL" sz="14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endParaRPr lang="es-CL" dirty="0">
                <a:latin typeface="Calibri"/>
                <a:cs typeface="Calibri"/>
              </a:endParaRPr>
            </a:p>
            <a:p>
              <a:pPr lvl="0">
                <a:defRPr/>
              </a:pPr>
              <a:r>
                <a:rPr lang="es-ES" sz="2000" b="1" dirty="0"/>
                <a:t>OTRAS ACTIVIDADES (1)</a:t>
              </a:r>
            </a:p>
            <a:p>
              <a:pPr marL="285750" lvl="0" indent="-285750">
                <a:buFont typeface="Arial" panose="020B0604020202020204" pitchFamily="34" charset="0"/>
                <a:buChar char="•"/>
                <a:defRPr/>
              </a:pPr>
              <a:r>
                <a:rPr lang="es-ES" sz="1400" dirty="0"/>
                <a:t>CONMEMORACIÓN DÍA INTERNACIONAL DEL LIBRO</a:t>
              </a:r>
              <a:endParaRPr lang="es-CL" sz="1400" dirty="0"/>
            </a:p>
            <a:p>
              <a:pPr marL="0" marR="0" lvl="0" indent="0" algn="l" defTabSz="914400" rtl="0" eaLnBrk="1" fontAlgn="auto" latinLnBrk="0" hangingPunct="0">
                <a:lnSpc>
                  <a:spcPct val="100000"/>
                </a:lnSpc>
                <a:spcBef>
                  <a:spcPts val="0"/>
                </a:spcBef>
                <a:spcAft>
                  <a:spcPts val="0"/>
                </a:spcAft>
                <a:buClrTx/>
                <a:buSzTx/>
                <a:buFontTx/>
                <a:buNone/>
                <a:tabLst/>
                <a:defRPr/>
              </a:pPr>
              <a:endParaRPr kumimoji="0" lang="es-CL" sz="1800" b="1"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00000"/>
                </a:lnSpc>
                <a:spcBef>
                  <a:spcPts val="0"/>
                </a:spcBef>
                <a:spcAft>
                  <a:spcPts val="0"/>
                </a:spcAft>
                <a:buClrTx/>
                <a:buSzTx/>
                <a:buFontTx/>
                <a:buNone/>
                <a:tabLst/>
                <a:defRPr/>
              </a:pPr>
              <a:r>
                <a:rPr kumimoji="0" lang="es-CL" sz="2000" b="1" i="0" u="none" strike="noStrike" kern="0" cap="none" spc="0" normalizeH="0" baseline="0" noProof="0" dirty="0">
                  <a:ln>
                    <a:noFill/>
                  </a:ln>
                  <a:solidFill>
                    <a:srgbClr val="000000"/>
                  </a:solidFill>
                  <a:effectLst/>
                  <a:uLnTx/>
                  <a:uFillTx/>
                  <a:latin typeface="Calibri"/>
                  <a:cs typeface="Calibri"/>
                  <a:sym typeface="Calibri"/>
                </a:rPr>
                <a:t>CÍRCULOS CULTURALES</a:t>
              </a:r>
            </a:p>
            <a:p>
              <a:pPr marL="285750" marR="0" lvl="0" indent="-285750" algn="l" defTabSz="914400" rtl="0" eaLnBrk="1" fontAlgn="auto" latinLnBrk="0" hangingPunct="0">
                <a:lnSpc>
                  <a:spcPct val="100000"/>
                </a:lnSpc>
                <a:spcBef>
                  <a:spcPts val="0"/>
                </a:spcBef>
                <a:spcAft>
                  <a:spcPts val="0"/>
                </a:spcAft>
                <a:buClrTx/>
                <a:buSzTx/>
                <a:buFont typeface="Arial" panose="020B0604020202020204" pitchFamily="34" charset="0"/>
                <a:buChar char="•"/>
                <a:tabLst/>
                <a:defRPr/>
              </a:pPr>
              <a:r>
                <a:rPr lang="es-ES" sz="1400" dirty="0">
                  <a:latin typeface="Calibri"/>
                  <a:cs typeface="Calibri"/>
                </a:rPr>
                <a:t>10 SESIONES, EQUIVALENTE AL 70%  DE LO PLANIFICADO</a:t>
              </a:r>
              <a:endParaRPr kumimoji="0" lang="es-CL" sz="1400" i="0" u="none" strike="noStrike" kern="0" cap="none" spc="0" normalizeH="0" baseline="0" noProof="0" dirty="0">
                <a:ln>
                  <a:noFill/>
                </a:ln>
                <a:solidFill>
                  <a:srgbClr val="000000"/>
                </a:solidFill>
                <a:effectLst/>
                <a:uLnTx/>
                <a:uFillTx/>
                <a:latin typeface="Calibri"/>
                <a:cs typeface="Calibri"/>
                <a:sym typeface="Calibri"/>
              </a:endParaRPr>
            </a:p>
            <a:p>
              <a:pPr marR="0" lvl="0" algn="l" defTabSz="914400" rtl="0" eaLnBrk="1" fontAlgn="auto" latinLnBrk="0" hangingPunct="0">
                <a:lnSpc>
                  <a:spcPct val="150000"/>
                </a:lnSpc>
                <a:spcBef>
                  <a:spcPts val="0"/>
                </a:spcBef>
                <a:spcAft>
                  <a:spcPts val="0"/>
                </a:spcAft>
                <a:buClrTx/>
                <a:buSzTx/>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a:p>
              <a:pPr marL="342900" marR="0" lvl="0" indent="-342900" algn="l" defTabSz="914400" rtl="0" eaLnBrk="1" fontAlgn="auto" latinLnBrk="0" hangingPunct="0">
                <a:lnSpc>
                  <a:spcPct val="150000"/>
                </a:lnSpc>
                <a:spcBef>
                  <a:spcPts val="0"/>
                </a:spcBef>
                <a:spcAft>
                  <a:spcPts val="0"/>
                </a:spcAft>
                <a:buClrTx/>
                <a:buSzTx/>
                <a:buFont typeface="+mj-lt"/>
                <a:buAutoNum type="alphaUcPeriod"/>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a:p>
              <a:pPr marL="0" marR="0" lvl="0" indent="0" algn="l" defTabSz="914400" rtl="0" eaLnBrk="1" fontAlgn="auto" latinLnBrk="0" hangingPunct="0">
                <a:lnSpc>
                  <a:spcPct val="150000"/>
                </a:lnSpc>
                <a:spcBef>
                  <a:spcPts val="0"/>
                </a:spcBef>
                <a:spcAft>
                  <a:spcPts val="0"/>
                </a:spcAft>
                <a:buClrTx/>
                <a:buSzTx/>
                <a:buFontTx/>
                <a:buNone/>
                <a:tabLst/>
                <a:defRPr/>
              </a:pPr>
              <a:endParaRPr kumimoji="0" lang="es-CL" sz="1800" b="0" i="0" u="none" strike="noStrike" kern="0" cap="none" spc="0" normalizeH="0" baseline="0" noProof="0" dirty="0">
                <a:ln>
                  <a:noFill/>
                </a:ln>
                <a:solidFill>
                  <a:srgbClr val="000000"/>
                </a:solidFill>
                <a:effectLst/>
                <a:uLnTx/>
                <a:uFillTx/>
                <a:latin typeface="Calibri"/>
                <a:cs typeface="Calibri"/>
                <a:sym typeface="Calibri"/>
              </a:endParaRPr>
            </a:p>
          </p:txBody>
        </p:sp>
        <p:pic>
          <p:nvPicPr>
            <p:cNvPr id="20" name="Imagen 19">
              <a:extLst>
                <a:ext uri="{FF2B5EF4-FFF2-40B4-BE49-F238E27FC236}">
                  <a16:creationId xmlns:a16="http://schemas.microsoft.com/office/drawing/2014/main" id="{444E1F1A-A765-62E1-9827-DA3D895406E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42826" y="1232451"/>
              <a:ext cx="1543913" cy="1543913"/>
            </a:xfrm>
            <a:prstGeom prst="rect">
              <a:avLst/>
            </a:prstGeom>
            <a:ln>
              <a:solidFill>
                <a:schemeClr val="tx1"/>
              </a:solidFill>
            </a:ln>
          </p:spPr>
        </p:pic>
        <p:pic>
          <p:nvPicPr>
            <p:cNvPr id="22" name="Imagen 21">
              <a:extLst>
                <a:ext uri="{FF2B5EF4-FFF2-40B4-BE49-F238E27FC236}">
                  <a16:creationId xmlns:a16="http://schemas.microsoft.com/office/drawing/2014/main" id="{06BE6B52-16B9-4C5E-96D3-EEF7A2B2418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07848" y="1229303"/>
              <a:ext cx="1556792" cy="1556792"/>
            </a:xfrm>
            <a:prstGeom prst="rect">
              <a:avLst/>
            </a:prstGeom>
            <a:ln>
              <a:solidFill>
                <a:schemeClr val="tx1"/>
              </a:solidFill>
            </a:ln>
          </p:spPr>
        </p:pic>
        <p:pic>
          <p:nvPicPr>
            <p:cNvPr id="23" name="Imagen 22">
              <a:extLst>
                <a:ext uri="{FF2B5EF4-FFF2-40B4-BE49-F238E27FC236}">
                  <a16:creationId xmlns:a16="http://schemas.microsoft.com/office/drawing/2014/main" id="{F760BE26-113E-311D-F860-8FE11FE0C9F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71517" y="1242366"/>
              <a:ext cx="1543729" cy="1543729"/>
            </a:xfrm>
            <a:prstGeom prst="rect">
              <a:avLst/>
            </a:prstGeom>
            <a:ln>
              <a:solidFill>
                <a:schemeClr val="tx1"/>
              </a:solidFill>
            </a:ln>
          </p:spPr>
        </p:pic>
        <p:pic>
          <p:nvPicPr>
            <p:cNvPr id="24" name="Imagen 23">
              <a:extLst>
                <a:ext uri="{FF2B5EF4-FFF2-40B4-BE49-F238E27FC236}">
                  <a16:creationId xmlns:a16="http://schemas.microsoft.com/office/drawing/2014/main" id="{9C7B6DF7-5BBE-A4C7-923D-30F63FADC4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10800000" flipV="1">
              <a:off x="6842825" y="2976223"/>
              <a:ext cx="1543914" cy="1570962"/>
            </a:xfrm>
            <a:prstGeom prst="rect">
              <a:avLst/>
            </a:prstGeom>
            <a:ln>
              <a:solidFill>
                <a:schemeClr val="tx1"/>
              </a:solidFill>
            </a:ln>
          </p:spPr>
        </p:pic>
        <p:pic>
          <p:nvPicPr>
            <p:cNvPr id="25" name="Imagen 24">
              <a:extLst>
                <a:ext uri="{FF2B5EF4-FFF2-40B4-BE49-F238E27FC236}">
                  <a16:creationId xmlns:a16="http://schemas.microsoft.com/office/drawing/2014/main" id="{73CF0458-C2A4-EF7E-1511-60D168303EF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07848" y="2976222"/>
              <a:ext cx="1556792" cy="1570963"/>
            </a:xfrm>
            <a:prstGeom prst="rect">
              <a:avLst/>
            </a:prstGeom>
            <a:ln>
              <a:solidFill>
                <a:schemeClr val="tx1"/>
              </a:solidFill>
            </a:ln>
          </p:spPr>
        </p:pic>
        <p:pic>
          <p:nvPicPr>
            <p:cNvPr id="26" name="Imagen 25">
              <a:extLst>
                <a:ext uri="{FF2B5EF4-FFF2-40B4-BE49-F238E27FC236}">
                  <a16:creationId xmlns:a16="http://schemas.microsoft.com/office/drawing/2014/main" id="{781664E7-D85D-4F63-B5F3-1AAD71EA5998}"/>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151971" y="4711401"/>
              <a:ext cx="1950975" cy="1408153"/>
            </a:xfrm>
            <a:prstGeom prst="rect">
              <a:avLst/>
            </a:prstGeom>
            <a:ln>
              <a:solidFill>
                <a:schemeClr val="tx1"/>
              </a:solidFill>
            </a:ln>
          </p:spPr>
        </p:pic>
        <p:pic>
          <p:nvPicPr>
            <p:cNvPr id="27" name="Imagen 26">
              <a:extLst>
                <a:ext uri="{FF2B5EF4-FFF2-40B4-BE49-F238E27FC236}">
                  <a16:creationId xmlns:a16="http://schemas.microsoft.com/office/drawing/2014/main" id="{E8FF9935-FE02-55B1-38BD-188A3BAED069}"/>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flipH="1">
              <a:off x="10171516" y="2976221"/>
              <a:ext cx="1543729" cy="1570963"/>
            </a:xfrm>
            <a:prstGeom prst="rect">
              <a:avLst/>
            </a:prstGeom>
            <a:ln>
              <a:solidFill>
                <a:schemeClr val="tx1"/>
              </a:solidFill>
            </a:ln>
          </p:spPr>
        </p:pic>
        <p:pic>
          <p:nvPicPr>
            <p:cNvPr id="28" name="Imagen 27">
              <a:extLst>
                <a:ext uri="{FF2B5EF4-FFF2-40B4-BE49-F238E27FC236}">
                  <a16:creationId xmlns:a16="http://schemas.microsoft.com/office/drawing/2014/main" id="{621F7F44-0B57-AFC6-BB51-806515EA017D}"/>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549584" y="4715580"/>
              <a:ext cx="1912488" cy="1411178"/>
            </a:xfrm>
            <a:prstGeom prst="rect">
              <a:avLst/>
            </a:prstGeom>
            <a:ln>
              <a:solidFill>
                <a:schemeClr val="tx1"/>
              </a:solidFill>
            </a:ln>
          </p:spPr>
        </p:pic>
      </p:grpSp>
    </p:spTree>
    <p:extLst>
      <p:ext uri="{BB962C8B-B14F-4D97-AF65-F5344CB8AC3E}">
        <p14:creationId xmlns:p14="http://schemas.microsoft.com/office/powerpoint/2010/main" val="2583362964"/>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FAF7A6-0CF9-241E-CA63-D804D0A1F15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9045CA1D-E00B-7F4B-CC44-27A487A77745}"/>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135" name="Picture 2" descr="Picture 2">
            <a:extLst>
              <a:ext uri="{FF2B5EF4-FFF2-40B4-BE49-F238E27FC236}">
                <a16:creationId xmlns:a16="http://schemas.microsoft.com/office/drawing/2014/main" id="{1C634D52-46CE-CEFD-FDA5-4369DB96D2BA}"/>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26DCD889-841A-2356-6181-E475A5CF7914}"/>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C07B69AB-1927-EAAA-0E06-ADF209B2F8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B4B0FC26-0EA6-329D-C30E-F95442E5D550}"/>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37</a:t>
            </a:fld>
            <a:endParaRPr lang="es-CL" sz="1600" b="1" dirty="0"/>
          </a:p>
        </p:txBody>
      </p:sp>
      <p:sp>
        <p:nvSpPr>
          <p:cNvPr id="3" name="Título 1">
            <a:extLst>
              <a:ext uri="{FF2B5EF4-FFF2-40B4-BE49-F238E27FC236}">
                <a16:creationId xmlns:a16="http://schemas.microsoft.com/office/drawing/2014/main" id="{DB176FE0-6DD5-0C98-03E8-D98483375471}"/>
              </a:ext>
            </a:extLst>
          </p:cNvPr>
          <p:cNvSpPr txBox="1">
            <a:spLocks/>
          </p:cNvSpPr>
          <p:nvPr/>
        </p:nvSpPr>
        <p:spPr>
          <a:xfrm>
            <a:off x="647007" y="27174"/>
            <a:ext cx="10515600" cy="923513"/>
          </a:xfrm>
          <a:prstGeom prst="rect">
            <a:avLst/>
          </a:prstGeom>
        </p:spPr>
        <p:txBody>
          <a:bodyPr/>
          <a:lstStyle>
            <a:lvl1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ln>
                  <a:noFill/>
                </a:ln>
                <a:solidFill>
                  <a:srgbClr val="000000"/>
                </a:solidFill>
                <a:uFillTx/>
                <a:latin typeface="Calibri Light"/>
                <a:ea typeface="Calibri Light"/>
                <a:cs typeface="Calibri Light"/>
                <a:sym typeface="Calibri Light"/>
              </a:defRPr>
            </a:lvl9pPr>
          </a:lstStyle>
          <a:p>
            <a:pPr algn="ctr" hangingPunct="1"/>
            <a:r>
              <a:rPr lang="es-MX" sz="1200"/>
              <a:t>¿Qué es el PHI?</a:t>
            </a:r>
            <a:endParaRPr lang="es-CL" sz="1200" dirty="0"/>
          </a:p>
        </p:txBody>
      </p:sp>
      <p:sp>
        <p:nvSpPr>
          <p:cNvPr id="5" name="12 Rectángulo redondeado">
            <a:extLst>
              <a:ext uri="{FF2B5EF4-FFF2-40B4-BE49-F238E27FC236}">
                <a16:creationId xmlns:a16="http://schemas.microsoft.com/office/drawing/2014/main" id="{6E209230-D231-A1D3-DEDA-B0B19B574D0E}"/>
              </a:ext>
            </a:extLst>
          </p:cNvPr>
          <p:cNvSpPr/>
          <p:nvPr/>
        </p:nvSpPr>
        <p:spPr>
          <a:xfrm>
            <a:off x="1239224" y="64013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5. MODELOS DE FORMACIÓN: CULTURAL</a:t>
            </a:r>
          </a:p>
        </p:txBody>
      </p:sp>
      <p:pic>
        <p:nvPicPr>
          <p:cNvPr id="30" name="Imagen 2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5997" y="1860553"/>
            <a:ext cx="2423940" cy="1650903"/>
          </a:xfrm>
          <a:prstGeom prst="rect">
            <a:avLst/>
          </a:prstGeom>
          <a:ln>
            <a:solidFill>
              <a:schemeClr val="tx1"/>
            </a:solidFill>
          </a:ln>
        </p:spPr>
      </p:pic>
      <p:pic>
        <p:nvPicPr>
          <p:cNvPr id="33" name="Imagen 3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82721" y="4127087"/>
            <a:ext cx="2301802" cy="1719494"/>
          </a:xfrm>
          <a:prstGeom prst="rect">
            <a:avLst/>
          </a:prstGeom>
          <a:ln>
            <a:solidFill>
              <a:schemeClr val="tx1"/>
            </a:solidFill>
          </a:ln>
        </p:spPr>
      </p:pic>
      <p:pic>
        <p:nvPicPr>
          <p:cNvPr id="36" name="Imagen 3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282721" y="1722588"/>
            <a:ext cx="2301802" cy="2001494"/>
          </a:xfrm>
          <a:prstGeom prst="rect">
            <a:avLst/>
          </a:prstGeom>
          <a:ln>
            <a:solidFill>
              <a:schemeClr val="tx1"/>
            </a:solidFill>
          </a:ln>
        </p:spPr>
      </p:pic>
      <p:pic>
        <p:nvPicPr>
          <p:cNvPr id="39" name="Imagen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19241" y="1767432"/>
            <a:ext cx="3058231" cy="1956650"/>
          </a:xfrm>
          <a:prstGeom prst="rect">
            <a:avLst/>
          </a:prstGeom>
          <a:ln>
            <a:solidFill>
              <a:schemeClr val="tx1"/>
            </a:solidFill>
          </a:ln>
        </p:spPr>
      </p:pic>
      <p:pic>
        <p:nvPicPr>
          <p:cNvPr id="42" name="Imagen 4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819241" y="4126089"/>
            <a:ext cx="3058232" cy="1720492"/>
          </a:xfrm>
          <a:prstGeom prst="rect">
            <a:avLst/>
          </a:prstGeom>
          <a:ln>
            <a:solidFill>
              <a:schemeClr val="tx1"/>
            </a:solidFill>
          </a:ln>
        </p:spPr>
      </p:pic>
      <p:pic>
        <p:nvPicPr>
          <p:cNvPr id="45" name="Imagen 4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269991" y="1783620"/>
            <a:ext cx="2211437" cy="1828728"/>
          </a:xfrm>
          <a:prstGeom prst="rect">
            <a:avLst/>
          </a:prstGeom>
          <a:ln>
            <a:solidFill>
              <a:schemeClr val="tx1"/>
            </a:solidFill>
          </a:ln>
        </p:spPr>
      </p:pic>
      <p:pic>
        <p:nvPicPr>
          <p:cNvPr id="48" name="Imagen 4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96437" y="4098990"/>
            <a:ext cx="2343499" cy="1758723"/>
          </a:xfrm>
          <a:prstGeom prst="rect">
            <a:avLst/>
          </a:prstGeom>
          <a:ln>
            <a:solidFill>
              <a:schemeClr val="tx1"/>
            </a:solidFill>
          </a:ln>
        </p:spPr>
      </p:pic>
      <p:pic>
        <p:nvPicPr>
          <p:cNvPr id="51" name="Imagen 50"/>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269991" y="4098989"/>
            <a:ext cx="2211437" cy="1758723"/>
          </a:xfrm>
          <a:prstGeom prst="rect">
            <a:avLst/>
          </a:prstGeom>
          <a:ln>
            <a:solidFill>
              <a:schemeClr val="tx1"/>
            </a:solidFill>
          </a:ln>
        </p:spPr>
      </p:pic>
    </p:spTree>
    <p:extLst>
      <p:ext uri="{BB962C8B-B14F-4D97-AF65-F5344CB8AC3E}">
        <p14:creationId xmlns:p14="http://schemas.microsoft.com/office/powerpoint/2010/main" val="2008904477"/>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EAA26B-610B-BFC5-14E6-A0395AA8D7A0}"/>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A34DE49E-480E-1552-EB4F-B8A77261FC7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a:extLst>
              <a:ext uri="{FF2B5EF4-FFF2-40B4-BE49-F238E27FC236}">
                <a16:creationId xmlns:a16="http://schemas.microsoft.com/office/drawing/2014/main" id="{4493A212-8D37-6881-E4EF-72C363A2A80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a:extLst>
              <a:ext uri="{FF2B5EF4-FFF2-40B4-BE49-F238E27FC236}">
                <a16:creationId xmlns:a16="http://schemas.microsoft.com/office/drawing/2014/main" id="{D0B27BFC-0B3E-4708-7871-6190F18C58A3}"/>
              </a:ext>
            </a:extLst>
          </p:cNvPr>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a:extLst>
              <a:ext uri="{FF2B5EF4-FFF2-40B4-BE49-F238E27FC236}">
                <a16:creationId xmlns:a16="http://schemas.microsoft.com/office/drawing/2014/main" id="{77FFBCF5-AFC1-08B4-931A-DA57B534B0F9}"/>
              </a:ext>
            </a:extLst>
          </p:cNvPr>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OBSERVACIONES </a:t>
            </a:r>
          </a:p>
        </p:txBody>
      </p:sp>
      <p:sp>
        <p:nvSpPr>
          <p:cNvPr id="13" name="12 Rectángulo redondeado">
            <a:extLst>
              <a:ext uri="{FF2B5EF4-FFF2-40B4-BE49-F238E27FC236}">
                <a16:creationId xmlns:a16="http://schemas.microsoft.com/office/drawing/2014/main" id="{2DC90297-3674-540A-90C4-0CB2E0CBFD24}"/>
              </a:ext>
            </a:extLst>
          </p:cNvPr>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FF"/>
                </a:solidFill>
              </a:rPr>
              <a:t>3. INDICADORES</a:t>
            </a:r>
          </a:p>
        </p:txBody>
      </p:sp>
      <p:sp>
        <p:nvSpPr>
          <p:cNvPr id="18" name="17 CuadroTexto">
            <a:extLst>
              <a:ext uri="{FF2B5EF4-FFF2-40B4-BE49-F238E27FC236}">
                <a16:creationId xmlns:a16="http://schemas.microsoft.com/office/drawing/2014/main" id="{03AADC7B-5227-47A3-A653-B50DB860594A}"/>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19A34B8A-6DE8-481A-91BC-24D23829335A}"/>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82ECBEE4-AF49-7368-1B7F-EF6253DA770E}"/>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6F9E4D11-558F-DE10-BFEE-73AA11BA25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5FAD8D11-CB66-4585-5864-6F2DF4C6AC83}"/>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38</a:t>
            </a:fld>
            <a:endParaRPr lang="es-CL" sz="1600" b="1" dirty="0"/>
          </a:p>
        </p:txBody>
      </p:sp>
    </p:spTree>
    <p:extLst>
      <p:ext uri="{BB962C8B-B14F-4D97-AF65-F5344CB8AC3E}">
        <p14:creationId xmlns:p14="http://schemas.microsoft.com/office/powerpoint/2010/main" val="3547208916"/>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39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2" name="CuadroTexto 1">
            <a:extLst>
              <a:ext uri="{FF2B5EF4-FFF2-40B4-BE49-F238E27FC236}">
                <a16:creationId xmlns:a16="http://schemas.microsoft.com/office/drawing/2014/main" id="{675A0F2F-F5B4-0D6E-E664-4C0F76D0CED0}"/>
              </a:ext>
            </a:extLst>
          </p:cNvPr>
          <p:cNvSpPr txBox="1"/>
          <p:nvPr/>
        </p:nvSpPr>
        <p:spPr>
          <a:xfrm>
            <a:off x="1007435" y="476672"/>
            <a:ext cx="10346343" cy="67710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 sz="1800" b="0" i="0" u="none" strike="noStrike" cap="none" spc="0" normalizeH="0" baseline="0" dirty="0">
              <a:ln>
                <a:noFill/>
              </a:ln>
              <a:solidFill>
                <a:srgbClr val="000000"/>
              </a:solidFill>
              <a:effectLst/>
              <a:uFillTx/>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CL" sz="2000" b="0" i="0" u="none" strike="noStrike" cap="none" spc="0" normalizeH="0" baseline="0" dirty="0">
              <a:ln>
                <a:noFill/>
              </a:ln>
              <a:solidFill>
                <a:srgbClr val="000000"/>
              </a:solidFill>
              <a:effectLst/>
              <a:uFillTx/>
              <a:latin typeface="+mn-lt"/>
              <a:sym typeface="Calibri"/>
            </a:endParaRPr>
          </a:p>
        </p:txBody>
      </p:sp>
      <p:graphicFrame>
        <p:nvGraphicFramePr>
          <p:cNvPr id="6" name="Tabla 5"/>
          <p:cNvGraphicFramePr>
            <a:graphicFrameLocks noGrp="1"/>
          </p:cNvGraphicFramePr>
          <p:nvPr>
            <p:extLst>
              <p:ext uri="{D42A27DB-BD31-4B8C-83A1-F6EECF244321}">
                <p14:modId xmlns:p14="http://schemas.microsoft.com/office/powerpoint/2010/main" val="1525002172"/>
              </p:ext>
            </p:extLst>
          </p:nvPr>
        </p:nvGraphicFramePr>
        <p:xfrm>
          <a:off x="1050029" y="860407"/>
          <a:ext cx="10276582"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5410">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 </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a:t>
                      </a: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tabLst/>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El levantamiento de procesos de la Escuela Naval no se encuentra finalizado. </a:t>
                      </a:r>
                      <a:endPar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p>
                  </a:txBody>
                  <a:tcPr/>
                </a:tc>
                <a:tc>
                  <a:txBody>
                    <a:bodyPr/>
                    <a:lstStyle/>
                    <a:p>
                      <a:pPr lvl="0"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Completar el levantamiento procesos del Departamento de Educación. </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lvl="0" algn="just"/>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Remitir a la DEA los siguientes procesos: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Evaluación docente.</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Separación de curso.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Reintegro de alumno.</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lvl="0" indent="-171450" algn="just">
                        <a:buFont typeface="Arial" panose="020B0604020202020204" pitchFamily="34" charset="0"/>
                        <a:buChar char="•"/>
                      </a:pP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Registros y modificación de notas.</a:t>
                      </a:r>
                      <a:endParaRPr lang="es-CL"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71450" indent="-171450" algn="just">
                        <a:buFont typeface="Arial" panose="020B0604020202020204" pitchFamily="34" charset="0"/>
                        <a:buChar char="•"/>
                      </a:pPr>
                      <a:r>
                        <a:rPr lang="es-ES" sz="10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Reportabilidad</a:t>
                      </a:r>
                      <a:r>
                        <a:rPr lang="es-ES"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de novedades educacionales al Jefe de Actividades Académicas.</a:t>
                      </a:r>
                      <a:endParaRPr lang="es-ES" sz="1000" b="0" baseline="0" dirty="0">
                        <a:solidFill>
                          <a:schemeClr val="tx1"/>
                        </a:solidFill>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1" baseline="0" dirty="0">
                          <a:solidFill>
                            <a:schemeClr val="tx1"/>
                          </a:solidFill>
                          <a:latin typeface="Arial" panose="020B0604020202020204" pitchFamily="34" charset="0"/>
                          <a:cs typeface="Arial" panose="020B0604020202020204" pitchFamily="34" charset="0"/>
                        </a:rPr>
                        <a:t>CORREGIDO</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aseline="0" dirty="0">
                          <a:solidFill>
                            <a:schemeClr val="tx1"/>
                          </a:solidFill>
                          <a:latin typeface="Arial" panose="020B0604020202020204" pitchFamily="34" charset="0"/>
                          <a:cs typeface="Arial" panose="020B0604020202020204" pitchFamily="34" charset="0"/>
                        </a:rPr>
                        <a:t>Procesos levantados en Control de Gestión: </a:t>
                      </a:r>
                    </a:p>
                    <a:p>
                      <a:pPr algn="just"/>
                      <a:r>
                        <a:rPr lang="es-ES" sz="1100" baseline="0" dirty="0">
                          <a:solidFill>
                            <a:srgbClr val="FF0000"/>
                          </a:solidFill>
                          <a:latin typeface="Arial" panose="020B0604020202020204" pitchFamily="34" charset="0"/>
                          <a:cs typeface="Arial" panose="020B0604020202020204" pitchFamily="34" charset="0"/>
                          <a:hlinkClick r:id="rId6"/>
                        </a:rPr>
                        <a:t>http://procesos.esnaval.cl/#list</a:t>
                      </a:r>
                      <a:endParaRPr lang="es-ES" sz="1100" baseline="0" dirty="0">
                        <a:solidFill>
                          <a:srgbClr val="FF0000"/>
                        </a:solidFill>
                        <a:latin typeface="Arial" panose="020B0604020202020204" pitchFamily="34" charset="0"/>
                        <a:cs typeface="Arial" panose="020B0604020202020204" pitchFamily="34" charset="0"/>
                      </a:endParaRPr>
                    </a:p>
                    <a:p>
                      <a:pPr algn="just"/>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2318515643"/>
              </p:ext>
            </p:extLst>
          </p:nvPr>
        </p:nvGraphicFramePr>
        <p:xfrm>
          <a:off x="1051223" y="2965597"/>
          <a:ext cx="10275388" cy="102108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370840">
                <a:tc>
                  <a:txBody>
                    <a:bodyPr/>
                    <a:lstStyle/>
                    <a:p>
                      <a:pPr algn="just">
                        <a:tabLst/>
                      </a:pPr>
                      <a:r>
                        <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N° 1</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tiene claridad de las directivas DEA que deban ser modificadas para mejor gestión en   ESNAVAL, producto de cambios generados por MEDOC.</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tabLst/>
                      </a:pPr>
                      <a:endPar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p>
                  </a:txBody>
                  <a:tcPr/>
                </a:tc>
                <a:tc>
                  <a:txBody>
                    <a:bodyPr/>
                    <a:lstStyle/>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Revisar directivas DEA que involucren temas referentes al proceso académico y se vean afectadas a los cambios que se han realizado internamente.</a:t>
                      </a:r>
                    </a:p>
                    <a:p>
                      <a:pPr marL="228600" marR="0" lvl="0" indent="-228600" algn="just" defTabSz="914400" rtl="0" eaLnBrk="1" fontAlgn="auto" latinLnBrk="0" hangingPunct="1">
                        <a:lnSpc>
                          <a:spcPct val="100000"/>
                        </a:lnSpc>
                        <a:spcBef>
                          <a:spcPts val="0"/>
                        </a:spcBef>
                        <a:spcAft>
                          <a:spcPts val="0"/>
                        </a:spcAft>
                        <a:buClrTx/>
                        <a:buSzTx/>
                        <a:buFont typeface="+mj-lt"/>
                        <a:buAutoNum type="arabicPeriod"/>
                        <a:tabLst/>
                        <a:defRPr/>
                      </a:pPr>
                      <a:r>
                        <a:rPr lang="es-MX" sz="10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Proponer modificaciones pertinentes.</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En fase de revisión por parte de asesor estratégico 2</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3290744243"/>
              </p:ext>
            </p:extLst>
          </p:nvPr>
        </p:nvGraphicFramePr>
        <p:xfrm>
          <a:off x="1051223" y="3988300"/>
          <a:ext cx="10275388" cy="210312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656184">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1944216">
                  <a:extLst>
                    <a:ext uri="{9D8B030D-6E8A-4147-A177-3AD203B41FA5}">
                      <a16:colId xmlns:a16="http://schemas.microsoft.com/office/drawing/2014/main" val="2688472699"/>
                    </a:ext>
                  </a:extLst>
                </a:gridCol>
              </a:tblGrid>
              <a:tr h="1447440">
                <a:tc>
                  <a:txBody>
                    <a:bodyPr/>
                    <a:lstStyle/>
                    <a:p>
                      <a:pPr algn="just">
                        <a:tabLst/>
                      </a:pPr>
                      <a:r>
                        <a:rPr lang="es-ES" sz="1100" b="1"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PREGUNTA S/N</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ha efectuado ni está contemplada instrucción MEDOC a profesores civiles y militares, durante año 2024.</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txBody>
                  <a:tcPr/>
                </a:tc>
                <a:tc>
                  <a:txBody>
                    <a:bodyPr/>
                    <a:lstStyle/>
                    <a:p>
                      <a:pPr algn="ct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OBSERVACIÓN </a:t>
                      </a:r>
                    </a:p>
                    <a:p>
                      <a:pPr algn="ctr"/>
                      <a:r>
                        <a:rPr lang="es-ES"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MENOR</a:t>
                      </a:r>
                      <a:endParaRPr lang="es-CL" sz="1100" b="1"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Planificar instrucción MEDOC para el cuerpo docente.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la instrucción planificada.</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PC M. Núñez</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 la espera de curso de capacitación CCP enfocado a docentes.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Se han elaborado instructivos para la confección de programas y syllabus en formato MEDOC.</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Adicionalmente existe OPI N° 433 con Plan de Capacitación Docente</a:t>
                      </a: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230173432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485775762"/>
              </p:ext>
            </p:extLst>
          </p:nvPr>
        </p:nvGraphicFramePr>
        <p:xfrm>
          <a:off x="1077196" y="1556792"/>
          <a:ext cx="10491412" cy="208788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existe una articulación entre la Unidad de Acreditación de la Escuela y la Unidad de Aseguramiento de la Calidad.</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Traspasar información a la UAC, levantada por División de Acreditación respecto al logro de los perfiles de egreso, para que esta analice el insumo de salida de sus procesos educacionales. </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a:solidFill>
                            <a:schemeClr val="tx1"/>
                          </a:solidFill>
                          <a:latin typeface="Arial" panose="020B0604020202020204" pitchFamily="34" charset="0"/>
                          <a:cs typeface="Arial" panose="020B0604020202020204" pitchFamily="34" charset="0"/>
                        </a:rPr>
                        <a:t>Ejecutado. Toda la información recopilada por CONGES es transmitida a UAC con el fin de obtener conclusiones sobre información recabada. Documento rector OPI 437</a:t>
                      </a:r>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1186183667"/>
              </p:ext>
            </p:extLst>
          </p:nvPr>
        </p:nvGraphicFramePr>
        <p:xfrm>
          <a:off x="1077196" y="3665808"/>
          <a:ext cx="10491412" cy="15240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1912565">
                  <a:extLst>
                    <a:ext uri="{9D8B030D-6E8A-4147-A177-3AD203B41FA5}">
                      <a16:colId xmlns:a16="http://schemas.microsoft.com/office/drawing/2014/main" val="2688472699"/>
                    </a:ext>
                  </a:extLst>
                </a:gridCol>
              </a:tblGrid>
              <a:tr h="1522055">
                <a:tc>
                  <a:txBody>
                    <a:bodyPr/>
                    <a:lstStyle/>
                    <a:p>
                      <a:pPr algn="just"/>
                      <a:r>
                        <a:rPr lang="es-ES" sz="1100" b="1" u="sng" dirty="0">
                          <a:latin typeface="Arial" panose="020B0604020202020204" pitchFamily="34" charset="0"/>
                          <a:cs typeface="Arial" panose="020B0604020202020204" pitchFamily="34" charset="0"/>
                        </a:rPr>
                        <a:t>PREGUNTA N° 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 la fecha de la revista se ha efectuado un bajo porcentaje de supervisiones de clases (6 supervisiones lo que corresponde a un 30%), sin aplicar el principio general de la Directiva K-011 de tener, a lo menos, dos supervisiones de clases por profesor.</a:t>
                      </a:r>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Programar y efectuar  supervisiones de clases de acuerdo a la Directiva K-001.</a:t>
                      </a:r>
                      <a:endParaRPr lang="en-U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tc>
                  <a:txBody>
                    <a:bodyPr/>
                    <a:lstStyle/>
                    <a:p>
                      <a:pPr algn="just"/>
                      <a:r>
                        <a:rPr lang="es-ES" sz="1100" baseline="0" dirty="0">
                          <a:latin typeface="Arial" panose="020B0604020202020204" pitchFamily="34" charset="0"/>
                          <a:cs typeface="Arial" panose="020B0604020202020204" pitchFamily="34" charset="0"/>
                        </a:rPr>
                        <a:t>PC M. Plaza</a:t>
                      </a:r>
                    </a:p>
                    <a:p>
                      <a:pPr algn="just"/>
                      <a:r>
                        <a:rPr lang="es-ES" sz="1100" baseline="0" dirty="0">
                          <a:latin typeface="Arial" panose="020B0604020202020204" pitchFamily="34" charset="0"/>
                          <a:cs typeface="Arial" panose="020B0604020202020204" pitchFamily="34" charset="0"/>
                        </a:rPr>
                        <a:t>Cumplido en un 90 %</a:t>
                      </a: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660295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487814739"/>
              </p:ext>
            </p:extLst>
          </p:nvPr>
        </p:nvGraphicFramePr>
        <p:xfrm>
          <a:off x="1077196" y="1556792"/>
          <a:ext cx="10563420" cy="3429000"/>
        </p:xfrm>
        <a:graphic>
          <a:graphicData uri="http://schemas.openxmlformats.org/drawingml/2006/table">
            <a:tbl>
              <a:tblPr firstRow="1" bandRow="1">
                <a:tableStyleId>{5940675A-B579-460E-94D1-54222C63F5DA}</a:tableStyleId>
              </a:tblPr>
              <a:tblGrid>
                <a:gridCol w="3794668">
                  <a:extLst>
                    <a:ext uri="{9D8B030D-6E8A-4147-A177-3AD203B41FA5}">
                      <a16:colId xmlns:a16="http://schemas.microsoft.com/office/drawing/2014/main" val="2326563253"/>
                    </a:ext>
                  </a:extLst>
                </a:gridCol>
                <a:gridCol w="1800200">
                  <a:extLst>
                    <a:ext uri="{9D8B030D-6E8A-4147-A177-3AD203B41FA5}">
                      <a16:colId xmlns:a16="http://schemas.microsoft.com/office/drawing/2014/main" val="855233466"/>
                    </a:ext>
                  </a:extLst>
                </a:gridCol>
                <a:gridCol w="2880320">
                  <a:extLst>
                    <a:ext uri="{9D8B030D-6E8A-4147-A177-3AD203B41FA5}">
                      <a16:colId xmlns:a16="http://schemas.microsoft.com/office/drawing/2014/main" val="2447880612"/>
                    </a:ext>
                  </a:extLst>
                </a:gridCol>
                <a:gridCol w="2088232">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a:t>
                      </a:r>
                      <a:r>
                        <a:rPr lang="es-ES" sz="1100" u="sng" baseline="0" dirty="0">
                          <a:latin typeface="Arial" panose="020B0604020202020204" pitchFamily="34" charset="0"/>
                          <a:cs typeface="Arial" panose="020B0604020202020204" pitchFamily="34" charset="0"/>
                        </a:rPr>
                        <a:t> </a:t>
                      </a:r>
                      <a:r>
                        <a:rPr lang="es-ES" sz="1100" b="1" u="sng" baseline="0" dirty="0">
                          <a:latin typeface="Arial" panose="020B0604020202020204" pitchFamily="34" charset="0"/>
                          <a:cs typeface="Arial" panose="020B0604020202020204" pitchFamily="34" charset="0"/>
                        </a:rPr>
                        <a:t>N° 2</a:t>
                      </a:r>
                      <a:endParaRPr lang="es-ES" sz="1100" b="1" u="sng" dirty="0">
                        <a:latin typeface="Arial" panose="020B0604020202020204" pitchFamily="34" charset="0"/>
                        <a:cs typeface="Arial" panose="020B0604020202020204" pitchFamily="34" charset="0"/>
                      </a:endParaRPr>
                    </a:p>
                    <a:p>
                      <a:pPr algn="just"/>
                      <a:endParaRPr lang="es-ES" sz="1100" baseline="0" dirty="0">
                        <a:latin typeface="Arial" panose="020B0604020202020204" pitchFamily="34" charset="0"/>
                        <a:cs typeface="Arial" panose="020B0604020202020204" pitchFamily="34" charset="0"/>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Los informes finales de curso no explicitan el impacto en el  logro de aprendizajes en los temas registrados, lo cual   permitiría una visión más completa de los cursos realizados.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Carecen de información que permita identificar oportunidades de mejora en los distintos ámbitos. Por ejemplo, competencias que se han visto afectadas por asignación de recursos. Incluir en éste informe aquellos aspectos de los Informes de gestión que permitan identificar oportunidades de mejoras en los distintos ámbitos del proceso de formación.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p>
                    <a:p>
                      <a:pPr algn="ctr"/>
                      <a:endParaRPr lang="es-ES"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Explicitar en los informes finales de curso  (Anexo 3- Informe Final de Curso  Libro I 4-36/5-A-03-1), las  implicancias que poseen los análisis educacionales realizados por la asesoría pedagógica  para la mejora y toma de decisiones educacionales.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Incorporar en los informes finales de curso, todos los elementos que permitan un análisis y el impacto que ha tenido los cambios en las actividades planificadas.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PC M. Altamirano</a:t>
                      </a:r>
                    </a:p>
                    <a:p>
                      <a:pPr algn="just"/>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Asesora de Evaluación asumió el cargo en enero 2025 por lo que los informes se efectuaron con formato antiguo. </a:t>
                      </a:r>
                    </a:p>
                    <a:p>
                      <a:pPr algn="just"/>
                      <a:r>
                        <a:rPr lang="es-MX"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Los informes 2025 serán subidos al sistema con nuevos requerimientos.</a:t>
                      </a:r>
                      <a:endParaRPr lang="es-ES" sz="1100" b="0" i="0" u="none"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5529019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694774294"/>
              </p:ext>
            </p:extLst>
          </p:nvPr>
        </p:nvGraphicFramePr>
        <p:xfrm>
          <a:off x="892669" y="776656"/>
          <a:ext cx="10707436" cy="27432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 </a:t>
                      </a:r>
                    </a:p>
                    <a:p>
                      <a:pPr algn="ctr"/>
                      <a:r>
                        <a:rPr lang="es-ES" sz="1200" b="1" dirty="0">
                          <a:latin typeface="Arial" panose="020B0604020202020204" pitchFamily="34" charset="0"/>
                          <a:cs typeface="Arial" panose="020B0604020202020204" pitchFamily="34" charset="0"/>
                        </a:rPr>
                        <a:t>ESTADO ACTUAL</a:t>
                      </a: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latin typeface="Arial" panose="020B0604020202020204" pitchFamily="34" charset="0"/>
                          <a:cs typeface="Arial" panose="020B0604020202020204" pitchFamily="34" charset="0"/>
                        </a:rPr>
                        <a:t>PREGUNTA N° 2</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Un alto porcentaje de profesores no han realizado curso de capacitación pedagógica orientado a competencias.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Actualmente solo 07 docentes del área de Educación Física se encuentran realizándolo.</a:t>
                      </a:r>
                      <a:endParaRPr lang="es-ES" sz="1100" b="1"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un mecanismo para incentivar la participación de los profesores de todas las cátedras, para realizar el curso de capacitación Pedagógica Orientado a competencias.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Realizar un plan anual para capacitación hasta cubrir a la totalidad de los docentes.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000" baseline="0" dirty="0">
                          <a:solidFill>
                            <a:schemeClr val="tx1"/>
                          </a:solidFill>
                          <a:latin typeface="Arial" panose="020B0604020202020204" pitchFamily="34" charset="0"/>
                          <a:cs typeface="Arial" panose="020B0604020202020204" pitchFamily="34" charset="0"/>
                        </a:rPr>
                        <a:t>El único mecanismo pragmático es hacerlo mandatorio para la ejecución de clases. </a:t>
                      </a:r>
                    </a:p>
                    <a:p>
                      <a:pPr algn="just"/>
                      <a:r>
                        <a:rPr lang="es-ES" sz="1000" baseline="0" dirty="0">
                          <a:solidFill>
                            <a:schemeClr val="tx1"/>
                          </a:solidFill>
                          <a:latin typeface="Arial" panose="020B0604020202020204" pitchFamily="34" charset="0"/>
                          <a:cs typeface="Arial" panose="020B0604020202020204" pitchFamily="34" charset="0"/>
                        </a:rPr>
                        <a:t>En la actualidad hay 17 profesores con curso aprobado y 21 seleccionados para curso 3/2025, el cual fue suspendido por DEA.</a:t>
                      </a:r>
                    </a:p>
                    <a:p>
                      <a:pPr algn="just"/>
                      <a:r>
                        <a:rPr lang="es-ES" sz="1000" baseline="0" dirty="0">
                          <a:solidFill>
                            <a:schemeClr val="tx1"/>
                          </a:solidFill>
                          <a:latin typeface="Arial" panose="020B0604020202020204" pitchFamily="34" charset="0"/>
                          <a:cs typeface="Arial" panose="020B0604020202020204" pitchFamily="34" charset="0"/>
                        </a:rPr>
                        <a:t>La modalidad del curso es poco amigable para el cuerpo de profesores. Sobre todo, para quienes trabajan en otras organizaciones </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2404829474"/>
              </p:ext>
            </p:extLst>
          </p:nvPr>
        </p:nvGraphicFramePr>
        <p:xfrm>
          <a:off x="892669" y="3726903"/>
          <a:ext cx="10707436" cy="2438400"/>
        </p:xfrm>
        <a:graphic>
          <a:graphicData uri="http://schemas.openxmlformats.org/drawingml/2006/table">
            <a:tbl>
              <a:tblPr firstRow="1" bandRow="1">
                <a:tableStyleId>{5940675A-B579-460E-94D1-54222C63F5DA}</a:tableStyleId>
              </a:tblPr>
              <a:tblGrid>
                <a:gridCol w="3873995">
                  <a:extLst>
                    <a:ext uri="{9D8B030D-6E8A-4147-A177-3AD203B41FA5}">
                      <a16:colId xmlns:a16="http://schemas.microsoft.com/office/drawing/2014/main" val="2326563253"/>
                    </a:ext>
                  </a:extLst>
                </a:gridCol>
                <a:gridCol w="1837833">
                  <a:extLst>
                    <a:ext uri="{9D8B030D-6E8A-4147-A177-3AD203B41FA5}">
                      <a16:colId xmlns:a16="http://schemas.microsoft.com/office/drawing/2014/main" val="855233466"/>
                    </a:ext>
                  </a:extLst>
                </a:gridCol>
                <a:gridCol w="2867019">
                  <a:extLst>
                    <a:ext uri="{9D8B030D-6E8A-4147-A177-3AD203B41FA5}">
                      <a16:colId xmlns:a16="http://schemas.microsoft.com/office/drawing/2014/main" val="2447880612"/>
                    </a:ext>
                  </a:extLst>
                </a:gridCol>
                <a:gridCol w="2128589">
                  <a:extLst>
                    <a:ext uri="{9D8B030D-6E8A-4147-A177-3AD203B41FA5}">
                      <a16:colId xmlns:a16="http://schemas.microsoft.com/office/drawing/2014/main" val="2688472699"/>
                    </a:ext>
                  </a:extLst>
                </a:gridCol>
              </a:tblGrid>
              <a:tr h="370840">
                <a:tc>
                  <a:txBody>
                    <a:bodyPr/>
                    <a:lstStyle/>
                    <a:p>
                      <a:pPr algn="just"/>
                      <a:r>
                        <a:rPr lang="es-ES" sz="1100" b="1" u="sng" dirty="0">
                          <a:latin typeface="Arial" panose="020B0604020202020204" pitchFamily="34" charset="0"/>
                          <a:cs typeface="Arial" panose="020B0604020202020204" pitchFamily="34" charset="0"/>
                        </a:rPr>
                        <a:t>PREGUNTA N° 5</a:t>
                      </a: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Existen asignaturas, en un mismo curso, asignadas a más de un profesor, detectándose que el libro de clases es llenado solo por un docente, quien recopila del resto de los profesores asignados las actividades realizadas.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Dado que son varios los profesores asignados para dictar estas asignaturas, contando cada uno de estos con un nombramiento vigente, es  necesario que cada profesor complete, con su perfil SIGA, las horas efectuadas en libro de clases de acuerdo a su nombramiento.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180975" lvl="0" indent="-180975"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1. Verificar, al realizar los horarios de curso, la asociación de los profesores con nombramiento en las asignaturas para las cuales fueron contratados.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180975" indent="-180975"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2. Disponer a cada profesor el llenado individual del libro de clases, de acuerdo a lo establecido en cada nombramiento. </a:t>
                      </a:r>
                    </a:p>
                  </a:txBody>
                  <a:tcPr/>
                </a:tc>
                <a:tc>
                  <a:txBody>
                    <a:bodyPr/>
                    <a:lstStyle/>
                    <a:p>
                      <a:pPr algn="just"/>
                      <a:r>
                        <a:rPr lang="es-MX" sz="1100" dirty="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a:latin typeface="Arial" panose="020B0604020202020204" pitchFamily="34" charset="0"/>
                        <a:cs typeface="Arial" panose="020B0604020202020204" pitchFamily="34" charset="0"/>
                      </a:endParaRP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6024549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754239558"/>
              </p:ext>
            </p:extLst>
          </p:nvPr>
        </p:nvGraphicFramePr>
        <p:xfrm>
          <a:off x="1007435" y="1010654"/>
          <a:ext cx="10707437" cy="25755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un alto porcentaje de registro de horas lectivas (279%) asociadas a un profesor en la asignatura de Formación Naval para cadetes de distintos años. Se manifiesta que esto se debe a que dicha asignatura es realizada por distintos profesores en niveles diversos que no obedecen a la clásica agrupación por paralelo.</a:t>
                      </a:r>
                      <a:endParaRPr lang="es-ES" sz="1100" b="0" dirty="0">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de esa asignatura de modo que cada uno registre solo lo relativo a lo estipulado en su propio contrato según la cantidad de horas de la asignatura.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En paralelo, se evaluará la factibilidad de realizar un desarrollo  informático en SIGA.</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dirty="0">
                          <a:latin typeface="Arial" panose="020B0604020202020204" pitchFamily="34" charset="0"/>
                          <a:cs typeface="Arial" panose="020B0604020202020204" pitchFamily="34" charset="0"/>
                        </a:rPr>
                        <a:t>PAC SO Donoso</a:t>
                      </a:r>
                    </a:p>
                    <a:p>
                      <a:pPr algn="just"/>
                      <a:r>
                        <a:rPr lang="es-MX" sz="1100" dirty="0">
                          <a:latin typeface="Arial" panose="020B0604020202020204" pitchFamily="34" charset="0"/>
                          <a:cs typeface="Arial" panose="020B0604020202020204" pitchFamily="34" charset="0"/>
                        </a:rPr>
                        <a:t>En la práctica cada profesor no puede ingresar sus clases ya que hay cursos que se separan y tienen hasta 5 profesores distintos en un mismo horario de Formación Naval; por ende, en los contenidos semanales que ingresa PC Donoso aparece el detalle de los profesores y sus respectivas UT o UA que realizan.</a:t>
                      </a:r>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226621915"/>
              </p:ext>
            </p:extLst>
          </p:nvPr>
        </p:nvGraphicFramePr>
        <p:xfrm>
          <a:off x="1007434" y="3734004"/>
          <a:ext cx="10707437" cy="1737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N° 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evidenciado porcentaje muy bajo de registro de actividades que desarrollan los profesores en las semanas de ACLD y Exámenes.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Instruir a los profesores para que registren en las respectivas opciones del SIGA, las actividades desarrolladas en las semanas dispuesta para ACLD y Exámenes.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Generar un proceso, que determine encargado y plazos para cumplir esta función.</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_tradnl" sz="1100" b="0" i="0" u="none" strike="noStrike" cap="none" spc="0" baseline="0" noProof="0" dirty="0">
                          <a:ln>
                            <a:noFill/>
                          </a:ln>
                          <a:solidFill>
                            <a:schemeClr val="tx1"/>
                          </a:solidFill>
                          <a:uFillTx/>
                          <a:latin typeface="Arial" panose="020B0604020202020204" pitchFamily="34" charset="0"/>
                          <a:ea typeface="+mn-ea"/>
                          <a:cs typeface="Arial" panose="020B0604020202020204" pitchFamily="34" charset="0"/>
                          <a:sym typeface="Calibri"/>
                        </a:rPr>
                        <a:t>Se coordinará proceso mediante coordinador académico.</a:t>
                      </a:r>
                    </a:p>
                    <a:p>
                      <a:pPr algn="just"/>
                      <a:endParaRPr lang="es-ES" sz="11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434088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865947575"/>
              </p:ext>
            </p:extLst>
          </p:nvPr>
        </p:nvGraphicFramePr>
        <p:xfrm>
          <a:off x="1007435" y="1010654"/>
          <a:ext cx="10707437" cy="18288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registro o formato que permita determinar de qué manera han aportado las distintas actividades efectuadas en la Escuela, al modelo de formación Cultural.</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66700" lvl="0" indent="-266700"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1. Generar formato que permita controlar y mantener la trazabilidad de actividades en apoyo al modelo Cultural.</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66700" indent="-266700" algn="just"/>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2. Enviar formato diseñado a </a:t>
                      </a:r>
                      <a:r>
                        <a:rPr lang="es-ES"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Direducarm</a:t>
                      </a: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Encuesta en levantamiento. Actualmente vigente en OPI 437</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47422099"/>
              </p:ext>
            </p:extLst>
          </p:nvPr>
        </p:nvGraphicFramePr>
        <p:xfrm>
          <a:off x="1034103" y="2983099"/>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N° 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tiene el control de las horas realizadas en las Actividades Contribuyentes a los Modelos de Formación Naval declaradas en los Planes de estudio de los cursos de Cadetes (Primer Año).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l"/>
                      <a:endParaRPr lang="es-ES" sz="1100" b="1" dirty="0">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las actividades realizadas en las horas destinadas a las Actividades Contribuyentes a los Modelos de Formación Naval, objeto contar con una trazabilidad en el tiempo. Dicho registro puede ser efectuado en SIGA a través del módulo “actividades de formación profesional” o en una planilla de control interno.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PC G. Maldonado</a:t>
                      </a:r>
                    </a:p>
                    <a:p>
                      <a:pPr algn="just"/>
                      <a:r>
                        <a:rPr lang="es-ES" sz="1100" dirty="0">
                          <a:solidFill>
                            <a:schemeClr val="tx1"/>
                          </a:solidFill>
                          <a:latin typeface="Arial" panose="020B0604020202020204" pitchFamily="34" charset="0"/>
                          <a:cs typeface="Arial" panose="020B0604020202020204" pitchFamily="34" charset="0"/>
                        </a:rPr>
                        <a:t>En primer año naval no se imparte la asignatura de Formación Naval.</a:t>
                      </a:r>
                    </a:p>
                    <a:p>
                      <a:pPr algn="just"/>
                      <a:r>
                        <a:rPr lang="es-ES" sz="1100" dirty="0">
                          <a:solidFill>
                            <a:schemeClr val="tx1"/>
                          </a:solidFill>
                          <a:latin typeface="Arial" panose="020B0604020202020204" pitchFamily="34" charset="0"/>
                          <a:cs typeface="Arial" panose="020B0604020202020204" pitchFamily="34" charset="0"/>
                        </a:rPr>
                        <a:t>El Modelo de formación profesional se desarrolla en casi su totalidad en el</a:t>
                      </a:r>
                      <a:r>
                        <a:rPr lang="es-ES" sz="1100" baseline="0" dirty="0">
                          <a:solidFill>
                            <a:schemeClr val="tx1"/>
                          </a:solidFill>
                          <a:latin typeface="Arial" panose="020B0604020202020204" pitchFamily="34" charset="0"/>
                          <a:cs typeface="Arial" panose="020B0604020202020204" pitchFamily="34" charset="0"/>
                        </a:rPr>
                        <a:t> periodo de una semana en invierno y en verano en ambos periodos son planificados, registrados y evaluados.</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108868126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741162889"/>
              </p:ext>
            </p:extLst>
          </p:nvPr>
        </p:nvGraphicFramePr>
        <p:xfrm>
          <a:off x="964999" y="899372"/>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EDUCACIONAL</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10</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Levantamiento de proceso del ámbito curricular no se encuentra formalizado.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Levantar el proceso de tramitación, modificación y aprobación de instrumentos curriculares a través de Ficha de levantamiento de procesos y el modelo del proceso levantado describiendo las etapas, tareas y responsables del proceso.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En fase de revisión para carga a red de procesos.</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4081040530"/>
              </p:ext>
            </p:extLst>
          </p:nvPr>
        </p:nvGraphicFramePr>
        <p:xfrm>
          <a:off x="967609" y="3149161"/>
          <a:ext cx="10707437" cy="92964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encuentran establecidos todos los indicadores que permitan interiorizarse del estado de avance de los cursos en ejecución. </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Establecer los indicadores internos e ir analizando la evaluación en el transcurso del proceso académico.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PC A. Altamirano </a:t>
                      </a:r>
                    </a:p>
                    <a:p>
                      <a:pPr algn="just"/>
                      <a:r>
                        <a:rPr lang="es-ES" sz="1100" dirty="0">
                          <a:solidFill>
                            <a:schemeClr val="tx1"/>
                          </a:solidFill>
                          <a:latin typeface="Arial" panose="020B0604020202020204" pitchFamily="34" charset="0"/>
                          <a:cs typeface="Arial" panose="020B0604020202020204" pitchFamily="34" charset="0"/>
                        </a:rPr>
                        <a:t>N° evaluaciones:</a:t>
                      </a:r>
                      <a:r>
                        <a:rPr lang="es-ES" sz="1100" baseline="0" dirty="0">
                          <a:solidFill>
                            <a:schemeClr val="tx1"/>
                          </a:solidFill>
                          <a:latin typeface="Arial" panose="020B0604020202020204" pitchFamily="34" charset="0"/>
                          <a:cs typeface="Arial" panose="020B0604020202020204" pitchFamily="34" charset="0"/>
                        </a:rPr>
                        <a:t> avance y rendimiento académico.</a:t>
                      </a:r>
                      <a:endParaRPr lang="es-ES" sz="1100" dirty="0">
                        <a:solidFill>
                          <a:schemeClr val="tx1"/>
                        </a:solidFill>
                        <a:latin typeface="Arial" panose="020B0604020202020204" pitchFamily="34" charset="0"/>
                        <a:cs typeface="Arial" panose="020B0604020202020204" pitchFamily="34" charset="0"/>
                      </a:endParaRPr>
                    </a:p>
                    <a:p>
                      <a:pPr algn="just"/>
                      <a:r>
                        <a:rPr lang="es-ES" sz="1100" dirty="0">
                          <a:solidFill>
                            <a:schemeClr val="tx1"/>
                          </a:solidFill>
                          <a:latin typeface="Arial" panose="020B0604020202020204" pitchFamily="34" charset="0"/>
                          <a:cs typeface="Arial" panose="020B0604020202020204" pitchFamily="34" charset="0"/>
                        </a:rPr>
                        <a:t>% avance curricular (syllabus).</a:t>
                      </a:r>
                    </a:p>
                    <a:p>
                      <a:pPr algn="just"/>
                      <a:r>
                        <a:rPr lang="es-ES" sz="1100" dirty="0">
                          <a:solidFill>
                            <a:schemeClr val="tx1"/>
                          </a:solidFill>
                          <a:latin typeface="Arial" panose="020B0604020202020204" pitchFamily="34" charset="0"/>
                          <a:cs typeface="Arial" panose="020B0604020202020204" pitchFamily="34" charset="0"/>
                        </a:rPr>
                        <a:t>% asistencia a Clases.</a:t>
                      </a:r>
                    </a:p>
                  </a:txBody>
                  <a:tcPr/>
                </a:tc>
                <a:extLst>
                  <a:ext uri="{0D108BD9-81ED-4DB2-BD59-A6C34878D82A}">
                    <a16:rowId xmlns:a16="http://schemas.microsoft.com/office/drawing/2014/main" val="545670179"/>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782589906"/>
              </p:ext>
            </p:extLst>
          </p:nvPr>
        </p:nvGraphicFramePr>
        <p:xfrm>
          <a:off x="967704" y="4241148"/>
          <a:ext cx="10707437" cy="13563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249846">
                <a:tc>
                  <a:txBody>
                    <a:bodyPr/>
                    <a:lstStyle/>
                    <a:p>
                      <a:pPr algn="just"/>
                      <a:r>
                        <a:rPr lang="es-ES" sz="1100" b="1" u="sng" dirty="0">
                          <a:effectLst/>
                          <a:latin typeface="Arial" panose="020B0604020202020204" pitchFamily="34" charset="0"/>
                          <a:cs typeface="Arial" panose="020B0604020202020204" pitchFamily="34" charset="0"/>
                        </a:rPr>
                        <a:t>PREGUNTA 29</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De acuerdo a registros de supervisiones de clases y a lo expuesto por asesores de ESNAVAL durante la revista, se pudo constatar que las metodologías utilizadas en el aula por los profesores son en la mayoría de las asignaturas de forma tradicional (clases expositivas). </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Realizar reuniones y/o instrucción sobre metodologías activas que propicien la formación por competencias, compartiendo entre las cátedras aquellas que resulten más efectivas.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Proceso de transición </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1059461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434886551"/>
              </p:ext>
            </p:extLst>
          </p:nvPr>
        </p:nvGraphicFramePr>
        <p:xfrm>
          <a:off x="1007435" y="1043418"/>
          <a:ext cx="10707437" cy="42519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Asignaturas con bajo rendimiento en 4to año ejecutivo Física IV, Matemáticas IV y Navegación Astronómica, sin curso de acción para remediar situación académica.</a:t>
                      </a:r>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Implementar un plan remedial para las asignaturas que se encuentren con bajos rendimientos.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baseline="0" dirty="0">
                          <a:solidFill>
                            <a:schemeClr val="tx1"/>
                          </a:solidFill>
                          <a:latin typeface="Arial" panose="020B0604020202020204" pitchFamily="34" charset="0"/>
                          <a:cs typeface="Arial" panose="020B0604020202020204" pitchFamily="34" charset="0"/>
                        </a:rPr>
                        <a:t>PC M. Altamirano</a:t>
                      </a:r>
                    </a:p>
                    <a:p>
                      <a:pPr algn="just"/>
                      <a:r>
                        <a:rPr lang="es-MX" sz="1100" baseline="0" dirty="0">
                          <a:solidFill>
                            <a:schemeClr val="tx1"/>
                          </a:solidFill>
                          <a:latin typeface="Arial" panose="020B0604020202020204" pitchFamily="34" charset="0"/>
                          <a:cs typeface="Arial" panose="020B0604020202020204" pitchFamily="34" charset="0"/>
                        </a:rPr>
                        <a:t>Al momento de recibir este </a:t>
                      </a:r>
                      <a:r>
                        <a:rPr lang="es-MX" sz="1100" baseline="0" dirty="0" err="1">
                          <a:solidFill>
                            <a:schemeClr val="tx1"/>
                          </a:solidFill>
                          <a:latin typeface="Arial" panose="020B0604020202020204" pitchFamily="34" charset="0"/>
                          <a:cs typeface="Arial" panose="020B0604020202020204" pitchFamily="34" charset="0"/>
                        </a:rPr>
                        <a:t>feedback</a:t>
                      </a:r>
                      <a:r>
                        <a:rPr lang="es-MX" sz="1100" baseline="0" dirty="0">
                          <a:solidFill>
                            <a:schemeClr val="tx1"/>
                          </a:solidFill>
                          <a:latin typeface="Arial" panose="020B0604020202020204" pitchFamily="34" charset="0"/>
                          <a:cs typeface="Arial" panose="020B0604020202020204" pitchFamily="34" charset="0"/>
                        </a:rPr>
                        <a:t> los Brigadieres en cuestión ya habían cursado sus pruebas y exámenes finales, aprobando en un 100%. Estaremos atentos a situaciones similares que puedan ocurrir el año académico 2025 para entregar apoyo (consultorías, clases recuperativas, guías de repaso, etc.) cuando sea necesario. </a:t>
                      </a:r>
                    </a:p>
                    <a:p>
                      <a:pPr algn="just"/>
                      <a:r>
                        <a:rPr lang="es-MX" sz="1100" baseline="0" dirty="0">
                          <a:solidFill>
                            <a:schemeClr val="tx1"/>
                          </a:solidFill>
                          <a:latin typeface="Arial" panose="020B0604020202020204" pitchFamily="34" charset="0"/>
                          <a:cs typeface="Arial" panose="020B0604020202020204" pitchFamily="34" charset="0"/>
                        </a:rPr>
                        <a:t>Además, cuando estas situaciones se presentan, los profesores a cargo y la asesora (que escribe) crean informes detallados de avance/evaluación para seguir de cerca el cado de cada alumno.</a:t>
                      </a:r>
                      <a:endParaRPr lang="es-ES" sz="1100" baseline="0" dirty="0">
                        <a:solidFill>
                          <a:schemeClr val="tx1"/>
                        </a:solidFill>
                        <a:latin typeface="Arial" panose="020B0604020202020204" pitchFamily="34" charset="0"/>
                        <a:cs typeface="Arial" panose="020B0604020202020204" pitchFamily="34" charset="0"/>
                      </a:endParaRPr>
                    </a:p>
                    <a:p>
                      <a:pPr algn="just"/>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3291211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411938409"/>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3553302752"/>
              </p:ext>
            </p:extLst>
          </p:nvPr>
        </p:nvGraphicFramePr>
        <p:xfrm>
          <a:off x="1007435" y="1698113"/>
          <a:ext cx="10707437" cy="3947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32</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ha detectado un problema de bajo rendimiento en el 2do EJ, paralelo 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Efectuar alguna actividad para identificar aquellas variables que estén ocasionando la baja de rendimiento.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PC M.</a:t>
                      </a:r>
                      <a:r>
                        <a:rPr lang="es-ES" sz="1100" baseline="0" dirty="0">
                          <a:solidFill>
                            <a:schemeClr val="tx1"/>
                          </a:solidFill>
                          <a:latin typeface="Arial" panose="020B0604020202020204" pitchFamily="34" charset="0"/>
                          <a:cs typeface="Arial" panose="020B0604020202020204" pitchFamily="34" charset="0"/>
                        </a:rPr>
                        <a:t> Altamirano</a:t>
                      </a:r>
                    </a:p>
                    <a:p>
                      <a:pPr algn="just"/>
                      <a:r>
                        <a:rPr lang="es-MX" sz="1100" baseline="0" dirty="0">
                          <a:solidFill>
                            <a:schemeClr val="tx1"/>
                          </a:solidFill>
                          <a:latin typeface="Arial" panose="020B0604020202020204" pitchFamily="34" charset="0"/>
                          <a:cs typeface="Arial" panose="020B0604020202020204" pitchFamily="34" charset="0"/>
                        </a:rPr>
                        <a:t>Al momento de recibir este </a:t>
                      </a:r>
                      <a:r>
                        <a:rPr lang="es-MX" sz="1100" baseline="0" dirty="0" err="1">
                          <a:solidFill>
                            <a:schemeClr val="tx1"/>
                          </a:solidFill>
                          <a:latin typeface="Arial" panose="020B0604020202020204" pitchFamily="34" charset="0"/>
                          <a:cs typeface="Arial" panose="020B0604020202020204" pitchFamily="34" charset="0"/>
                        </a:rPr>
                        <a:t>feedback</a:t>
                      </a:r>
                      <a:r>
                        <a:rPr lang="es-MX" sz="1100" baseline="0" dirty="0">
                          <a:solidFill>
                            <a:schemeClr val="tx1"/>
                          </a:solidFill>
                          <a:latin typeface="Arial" panose="020B0604020202020204" pitchFamily="34" charset="0"/>
                          <a:cs typeface="Arial" panose="020B0604020202020204" pitchFamily="34" charset="0"/>
                        </a:rPr>
                        <a:t> los cadetes en cuestión ya habían cursado sus pruebas y exámenes finales. Con respecto a las variables, se trabajó en identificar las evaluaciones más complejas para ellos (química, física, matemáticas, </a:t>
                      </a:r>
                      <a:r>
                        <a:rPr lang="es-MX" sz="1100" baseline="0" dirty="0" err="1">
                          <a:solidFill>
                            <a:schemeClr val="tx1"/>
                          </a:solidFill>
                          <a:latin typeface="Arial" panose="020B0604020202020204" pitchFamily="34" charset="0"/>
                          <a:cs typeface="Arial" panose="020B0604020202020204" pitchFamily="34" charset="0"/>
                        </a:rPr>
                        <a:t>etc</a:t>
                      </a:r>
                      <a:r>
                        <a:rPr lang="es-MX" sz="1100" baseline="0" dirty="0">
                          <a:solidFill>
                            <a:schemeClr val="tx1"/>
                          </a:solidFill>
                          <a:latin typeface="Arial" panose="020B0604020202020204" pitchFamily="34" charset="0"/>
                          <a:cs typeface="Arial" panose="020B0604020202020204" pitchFamily="34" charset="0"/>
                        </a:rPr>
                        <a:t>) y se reorganizó el calendario de pruebas (dentro de lo posible) para que dichas evaluaciones no coincidieran en la misma semana y así los cadetes pudiesen tener el tiempo apropiado para estudiar y/o asistir a consultorías. Además, los profesores que dictan las asignaturas más descendidas siguen realizando las consultorías, hacen ejercicios extras en clases y entregan (Moodle) material de estudio extra.</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0821560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344216420"/>
              </p:ext>
            </p:extLst>
          </p:nvPr>
        </p:nvGraphicFramePr>
        <p:xfrm>
          <a:off x="1007435" y="1043418"/>
          <a:ext cx="10707437" cy="6400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r>
                        <a:rPr lang="es-ES" sz="1200" b="1" dirty="0">
                          <a:latin typeface="Arial" panose="020B0604020202020204" pitchFamily="34" charset="0"/>
                          <a:cs typeface="Arial" panose="020B0604020202020204" pitchFamily="34" charset="0"/>
                        </a:rPr>
                        <a:t>OBSERVACIONES R.I.E. 2024</a:t>
                      </a:r>
                    </a:p>
                    <a:p>
                      <a:pPr algn="ctr"/>
                      <a:r>
                        <a:rPr lang="es-ES" sz="1200" b="1" dirty="0">
                          <a:latin typeface="Arial" panose="020B0604020202020204" pitchFamily="34" charset="0"/>
                          <a:cs typeface="Arial" panose="020B0604020202020204" pitchFamily="34" charset="0"/>
                        </a:rPr>
                        <a:t>DIMENSIÓN GESTIÓN PEDAGÓGICA</a:t>
                      </a:r>
                      <a:endParaRPr lang="es-CL" sz="1200" b="1" dirty="0">
                        <a:latin typeface="Arial" panose="020B0604020202020204" pitchFamily="34" charset="0"/>
                        <a:cs typeface="Arial" panose="020B0604020202020204" pitchFamily="34" charset="0"/>
                      </a:endParaRPr>
                    </a:p>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3709425575"/>
              </p:ext>
            </p:extLst>
          </p:nvPr>
        </p:nvGraphicFramePr>
        <p:xfrm>
          <a:off x="1007434" y="1704421"/>
          <a:ext cx="10707437" cy="22707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35</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Existen talleres  y asignaturas que no cuentan con material para ejecutar las actividades en las clases, por ejemplo electivo de informática.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Establecer un proceso para gestionar solicitud de material y recursos para el desarrollo de los talleres y actividades académicas.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El proceso de adquisición de material se ejecuta según las solicitudes de las respectivas cátedras al Jefe de Actividades Académicas. En base a disponibilidad presupuestaria se adquieren insumos requeridos.</a:t>
                      </a:r>
                    </a:p>
                    <a:p>
                      <a:pPr algn="just"/>
                      <a:r>
                        <a:rPr lang="es-ES" sz="1100" dirty="0">
                          <a:solidFill>
                            <a:schemeClr val="tx1"/>
                          </a:solidFill>
                          <a:latin typeface="Arial" panose="020B0604020202020204" pitchFamily="34" charset="0"/>
                          <a:cs typeface="Arial" panose="020B0604020202020204" pitchFamily="34" charset="0"/>
                        </a:rPr>
                        <a:t>Este año se adquirieron 25 PC</a:t>
                      </a:r>
                    </a:p>
                    <a:p>
                      <a:pPr algn="just"/>
                      <a:r>
                        <a:rPr lang="es-ES" sz="1100" dirty="0">
                          <a:solidFill>
                            <a:schemeClr val="tx1"/>
                          </a:solidFill>
                          <a:latin typeface="Arial" panose="020B0604020202020204" pitchFamily="34" charset="0"/>
                          <a:cs typeface="Arial" panose="020B0604020202020204" pitchFamily="34" charset="0"/>
                        </a:rPr>
                        <a:t>Insumos para laboratorio de física </a:t>
                      </a:r>
                    </a:p>
                    <a:p>
                      <a:pPr algn="just"/>
                      <a:r>
                        <a:rPr lang="es-ES" sz="1100" dirty="0">
                          <a:solidFill>
                            <a:schemeClr val="tx1"/>
                          </a:solidFill>
                          <a:latin typeface="Arial" panose="020B0604020202020204" pitchFamily="34" charset="0"/>
                          <a:cs typeface="Arial" panose="020B0604020202020204" pitchFamily="34" charset="0"/>
                        </a:rPr>
                        <a:t>Insumos laboratorio de química.</a:t>
                      </a:r>
                    </a:p>
                    <a:p>
                      <a:pPr algn="just"/>
                      <a:r>
                        <a:rPr lang="es-ES" sz="1100" dirty="0">
                          <a:solidFill>
                            <a:schemeClr val="tx1"/>
                          </a:solidFill>
                          <a:latin typeface="Arial" panose="020B0604020202020204" pitchFamily="34" charset="0"/>
                          <a:cs typeface="Arial" panose="020B0604020202020204" pitchFamily="34" charset="0"/>
                        </a:rPr>
                        <a:t>Insumos laboratorio de electrotecnia. </a:t>
                      </a:r>
                    </a:p>
                    <a:p>
                      <a:pPr algn="just"/>
                      <a:r>
                        <a:rPr lang="es-ES" sz="1100" dirty="0">
                          <a:solidFill>
                            <a:srgbClr val="FF0000"/>
                          </a:solidFill>
                          <a:latin typeface="Arial" panose="020B0604020202020204" pitchFamily="34" charset="0"/>
                          <a:cs typeface="Arial" panose="020B0604020202020204" pitchFamily="34" charset="0"/>
                        </a:rPr>
                        <a:t>  </a:t>
                      </a:r>
                    </a:p>
                  </a:txBody>
                  <a:tcPr/>
                </a:tc>
                <a:extLst>
                  <a:ext uri="{0D108BD9-81ED-4DB2-BD59-A6C34878D82A}">
                    <a16:rowId xmlns:a16="http://schemas.microsoft.com/office/drawing/2014/main" val="545670179"/>
                  </a:ext>
                </a:extLst>
              </a:tr>
            </a:tbl>
          </a:graphicData>
        </a:graphic>
      </p:graphicFrame>
      <p:graphicFrame>
        <p:nvGraphicFramePr>
          <p:cNvPr id="15" name="Tabla 14"/>
          <p:cNvGraphicFramePr>
            <a:graphicFrameLocks noGrp="1"/>
          </p:cNvGraphicFramePr>
          <p:nvPr>
            <p:extLst>
              <p:ext uri="{D42A27DB-BD31-4B8C-83A1-F6EECF244321}">
                <p14:modId xmlns:p14="http://schemas.microsoft.com/office/powerpoint/2010/main" val="2470319466"/>
              </p:ext>
            </p:extLst>
          </p:nvPr>
        </p:nvGraphicFramePr>
        <p:xfrm>
          <a:off x="1007433" y="3996104"/>
          <a:ext cx="10707437" cy="160020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34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Ficha de capacidad física considera pruebas de natación y la piscina de la Escuela se encuentra en mantención.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Evaluar la situación buscando alternativas de evaluación.</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Registrar en informe final de curso si existe alguna competencia del perfil de egreso que se hay visto afectada por no realizar esta actividad físico-deportiva.</a:t>
                      </a:r>
                      <a:endParaRPr lang="es-ES" sz="1100" b="0" baseline="0" dirty="0">
                        <a:latin typeface="Arial" panose="020B0604020202020204" pitchFamily="34" charset="0"/>
                        <a:cs typeface="Arial" panose="020B0604020202020204" pitchFamily="34" charset="0"/>
                      </a:endParaRPr>
                    </a:p>
                  </a:txBody>
                  <a:tcPr/>
                </a:tc>
                <a:tc>
                  <a:txBody>
                    <a:bodyPr/>
                    <a:lstStyle/>
                    <a:p>
                      <a:pPr marL="180975" indent="-180975" algn="just"/>
                      <a:r>
                        <a:rPr lang="es-MX" sz="1100" dirty="0">
                          <a:solidFill>
                            <a:schemeClr val="tx1"/>
                          </a:solidFill>
                          <a:latin typeface="Arial" panose="020B0604020202020204" pitchFamily="34" charset="0"/>
                          <a:cs typeface="Arial" panose="020B0604020202020204" pitchFamily="34" charset="0"/>
                        </a:rPr>
                        <a:t>1. Las clases y evaluación de la FCF se realizan en la Piscina de </a:t>
                      </a:r>
                      <a:r>
                        <a:rPr lang="es-MX" sz="1100" dirty="0" err="1">
                          <a:solidFill>
                            <a:schemeClr val="tx1"/>
                          </a:solidFill>
                          <a:latin typeface="Arial" panose="020B0604020202020204" pitchFamily="34" charset="0"/>
                          <a:cs typeface="Arial" panose="020B0604020202020204" pitchFamily="34" charset="0"/>
                        </a:rPr>
                        <a:t>Habivalp</a:t>
                      </a:r>
                      <a:r>
                        <a:rPr lang="es-MX" sz="1100" dirty="0">
                          <a:solidFill>
                            <a:schemeClr val="tx1"/>
                          </a:solidFill>
                          <a:latin typeface="Arial" panose="020B0604020202020204" pitchFamily="34" charset="0"/>
                          <a:cs typeface="Arial" panose="020B0604020202020204" pitchFamily="34" charset="0"/>
                        </a:rPr>
                        <a:t>.</a:t>
                      </a:r>
                    </a:p>
                    <a:p>
                      <a:pPr marL="180975" indent="-180975" algn="just"/>
                      <a:r>
                        <a:rPr lang="es-MX" sz="1100" dirty="0">
                          <a:solidFill>
                            <a:schemeClr val="tx1"/>
                          </a:solidFill>
                          <a:latin typeface="Arial" panose="020B0604020202020204" pitchFamily="34" charset="0"/>
                          <a:cs typeface="Arial" panose="020B0604020202020204" pitchFamily="34" charset="0"/>
                        </a:rPr>
                        <a:t>2. Para algunos cursos que se vieron afectados por pérdida de clases; éstas se reprogramaron objeto mantener lo indicado en el perfil de egreso.</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208385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49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3665311528"/>
              </p:ext>
            </p:extLst>
          </p:nvPr>
        </p:nvGraphicFramePr>
        <p:xfrm>
          <a:off x="1007435" y="1043418"/>
          <a:ext cx="10707437" cy="20116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Curriculista</a:t>
                      </a: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efectúa trabajos en forma paralela a sus funciones del ámbito curricular. Concentrando funciones claves y de naturaleza diferente en una sola persona. </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Asesor curricular debe efectuar tareas solo de su ámbito dada la alta carga laboral en estos aspectos.</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Redistribuir trabajos que liberara asesor curricular que no son de su competencia.</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Ejecutado.</a:t>
                      </a:r>
                    </a:p>
                  </a:txBody>
                  <a:tcPr/>
                </a:tc>
                <a:extLst>
                  <a:ext uri="{0D108BD9-81ED-4DB2-BD59-A6C34878D82A}">
                    <a16:rowId xmlns:a16="http://schemas.microsoft.com/office/drawing/2014/main" val="545670179"/>
                  </a:ext>
                </a:extLst>
              </a:tr>
            </a:tbl>
          </a:graphicData>
        </a:graphic>
      </p:graphicFrame>
      <p:graphicFrame>
        <p:nvGraphicFramePr>
          <p:cNvPr id="13" name="Tabla 12"/>
          <p:cNvGraphicFramePr>
            <a:graphicFrameLocks noGrp="1"/>
          </p:cNvGraphicFramePr>
          <p:nvPr>
            <p:extLst>
              <p:ext uri="{D42A27DB-BD31-4B8C-83A1-F6EECF244321}">
                <p14:modId xmlns:p14="http://schemas.microsoft.com/office/powerpoint/2010/main" val="65766879"/>
              </p:ext>
            </p:extLst>
          </p:nvPr>
        </p:nvGraphicFramePr>
        <p:xfrm>
          <a:off x="1007433" y="3293435"/>
          <a:ext cx="10707437" cy="193548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emplea la opción “Anotaciones Relevantes” del SIGA para llevar el registro de aquellos antecedentes de los alumnos que sea necesario mantener en el tiempo.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228600" lvl="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Interiorizarse sobre la opción “Anotaciones relevantes” (su uso y perfiles que la tienen disponible).</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Registrar cuando corresponda todos aquellos aspectos y antecedentes de los alumnos que sea necesario mantener en el registro histórico.</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MX" sz="1100" dirty="0">
                          <a:solidFill>
                            <a:schemeClr val="tx1"/>
                          </a:solidFill>
                          <a:latin typeface="Arial" panose="020B0604020202020204" pitchFamily="34" charset="0"/>
                          <a:cs typeface="Arial" panose="020B0604020202020204" pitchFamily="34" charset="0"/>
                        </a:rPr>
                        <a:t>PC A. Altamirano</a:t>
                      </a:r>
                    </a:p>
                    <a:p>
                      <a:pPr algn="just"/>
                      <a:r>
                        <a:rPr lang="es-MX" sz="1100" dirty="0">
                          <a:solidFill>
                            <a:schemeClr val="tx1"/>
                          </a:solidFill>
                          <a:latin typeface="Arial" panose="020B0604020202020204" pitchFamily="34" charset="0"/>
                          <a:cs typeface="Arial" panose="020B0604020202020204" pitchFamily="34" charset="0"/>
                        </a:rPr>
                        <a:t>Hasta la fecha se hace uso de esta herramienta para ingresar información clave sobre consejos de educación extraordinarios, cambios de escalafones, participación en competencias internacionales, etc. Hasta la fecha, los ingresos los realizan los Oficiales de División y el departamento de Estadística.</a:t>
                      </a:r>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397875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2393272524"/>
              </p:ext>
            </p:extLst>
          </p:nvPr>
        </p:nvGraphicFramePr>
        <p:xfrm>
          <a:off x="1007435" y="1043418"/>
          <a:ext cx="10707437" cy="509016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N°24</a:t>
                      </a:r>
                    </a:p>
                    <a:p>
                      <a:pPr marL="0" marR="0" lvl="0" indent="0" algn="just" defTabSz="914400" rtl="0" eaLnBrk="1" fontAlgn="auto" latinLnBrk="0" hangingPunct="1">
                        <a:lnSpc>
                          <a:spcPct val="100000"/>
                        </a:lnSpc>
                        <a:spcBef>
                          <a:spcPts val="0"/>
                        </a:spcBef>
                        <a:spcAft>
                          <a:spcPts val="0"/>
                        </a:spcAft>
                        <a:buClrTx/>
                        <a:buSzTx/>
                        <a:buFontTx/>
                        <a:buNone/>
                        <a:tabLst/>
                        <a:defRPr/>
                      </a:pPr>
                      <a:r>
                        <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Se redujeron las horas de deportes colectivos como una forma de generar disponibilidad de horas para actividades de preparación física (tiempo atrás), sin embargo, resultados no han variado.</a:t>
                      </a:r>
                      <a:endParaRPr lang="es-CL"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a:latin typeface="Arial" panose="020B0604020202020204" pitchFamily="34" charset="0"/>
                          <a:cs typeface="Arial" panose="020B0604020202020204" pitchFamily="34" charset="0"/>
                        </a:rPr>
                        <a:t>Determinar la conveniencia de mantener esta redistribución de horas.</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dirty="0">
                          <a:solidFill>
                            <a:schemeClr val="tx1"/>
                          </a:solidFill>
                          <a:latin typeface="Arial" panose="020B0604020202020204" pitchFamily="34" charset="0"/>
                          <a:cs typeface="Arial" panose="020B0604020202020204" pitchFamily="34" charset="0"/>
                        </a:rPr>
                        <a:t>Pensando en la estructura actual de los programas que refieren a las asignaturas como Unidades Temáticas (U.T.) es, dejar la U.T. de acondicionamiento físico correspondientes al segundo semestre (ACOF I- ACOFI III-ACOFI VI Y MONITORES II) según el curso que corresponda, una cantidad de clases destinadas (seis) a un deporte colectivo determinado según el curso del Cadete, es decir este deporte pasaría a ser un contenido de la U.T. y por consiguiente del programa. Además, estas clases deberían estar ubicadas en el syllabus al final de la priorización curricular, es decir, en el último tercio del semestre, esto con el propósito de, seguir dando énfasis y   enfoque al desarrollo y entrenamiento de las capacidades condicionales o básicas.</a:t>
                      </a: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323984736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Tabla 5"/>
          <p:cNvGraphicFramePr>
            <a:graphicFrameLocks noGrp="1"/>
          </p:cNvGraphicFramePr>
          <p:nvPr>
            <p:extLst>
              <p:ext uri="{D42A27DB-BD31-4B8C-83A1-F6EECF244321}">
                <p14:modId xmlns:p14="http://schemas.microsoft.com/office/powerpoint/2010/main" val="1988319799"/>
              </p:ext>
            </p:extLst>
          </p:nvPr>
        </p:nvGraphicFramePr>
        <p:xfrm>
          <a:off x="1007435" y="1043418"/>
          <a:ext cx="10707437" cy="4922520"/>
        </p:xfrm>
        <a:graphic>
          <a:graphicData uri="http://schemas.openxmlformats.org/drawingml/2006/table">
            <a:tbl>
              <a:tblPr firstRow="1" bandRow="1">
                <a:tableStyleId>{5940675A-B579-460E-94D1-54222C63F5DA}</a:tableStyleId>
              </a:tblPr>
              <a:tblGrid>
                <a:gridCol w="3953763">
                  <a:extLst>
                    <a:ext uri="{9D8B030D-6E8A-4147-A177-3AD203B41FA5}">
                      <a16:colId xmlns:a16="http://schemas.microsoft.com/office/drawing/2014/main" val="2326563253"/>
                    </a:ext>
                  </a:extLst>
                </a:gridCol>
                <a:gridCol w="1875675">
                  <a:extLst>
                    <a:ext uri="{9D8B030D-6E8A-4147-A177-3AD203B41FA5}">
                      <a16:colId xmlns:a16="http://schemas.microsoft.com/office/drawing/2014/main" val="855233466"/>
                    </a:ext>
                  </a:extLst>
                </a:gridCol>
                <a:gridCol w="2573742">
                  <a:extLst>
                    <a:ext uri="{9D8B030D-6E8A-4147-A177-3AD203B41FA5}">
                      <a16:colId xmlns:a16="http://schemas.microsoft.com/office/drawing/2014/main" val="2447880612"/>
                    </a:ext>
                  </a:extLst>
                </a:gridCol>
                <a:gridCol w="2304257">
                  <a:extLst>
                    <a:ext uri="{9D8B030D-6E8A-4147-A177-3AD203B41FA5}">
                      <a16:colId xmlns:a16="http://schemas.microsoft.com/office/drawing/2014/main" val="2688472699"/>
                    </a:ext>
                  </a:extLst>
                </a:gridCol>
              </a:tblGrid>
              <a:tr h="307017">
                <a:tc>
                  <a:txBody>
                    <a:bodyPr/>
                    <a:lstStyle/>
                    <a:p>
                      <a:pPr algn="ct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CLASIFICACIÓN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CURSOS DE ACCIÓN</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tc>
                  <a:txBody>
                    <a:bodyPr/>
                    <a:lstStyle/>
                    <a:p>
                      <a:pPr algn="ctr"/>
                      <a:r>
                        <a:rPr lang="es-ES" sz="1200" b="1" dirty="0">
                          <a:latin typeface="Arial" panose="020B0604020202020204" pitchFamily="34" charset="0"/>
                          <a:cs typeface="Arial" panose="020B0604020202020204" pitchFamily="34" charset="0"/>
                        </a:rPr>
                        <a:t>CURSO</a:t>
                      </a:r>
                      <a:r>
                        <a:rPr lang="es-ES" sz="1200" b="1" baseline="0" dirty="0">
                          <a:latin typeface="Arial" panose="020B0604020202020204" pitchFamily="34" charset="0"/>
                          <a:cs typeface="Arial" panose="020B0604020202020204" pitchFamily="34" charset="0"/>
                        </a:rPr>
                        <a:t> DE ACCIÓN ADOPTADO /</a:t>
                      </a:r>
                      <a:endParaRPr lang="es-ES" sz="1200" b="1" dirty="0">
                        <a:latin typeface="Arial" panose="020B0604020202020204" pitchFamily="34" charset="0"/>
                        <a:cs typeface="Arial" panose="020B0604020202020204" pitchFamily="34" charset="0"/>
                      </a:endParaRPr>
                    </a:p>
                    <a:p>
                      <a:pPr algn="ctr"/>
                      <a:r>
                        <a:rPr lang="es-ES" sz="1200" b="1" dirty="0">
                          <a:latin typeface="Arial" panose="020B0604020202020204" pitchFamily="34" charset="0"/>
                          <a:cs typeface="Arial" panose="020B0604020202020204" pitchFamily="34" charset="0"/>
                        </a:rPr>
                        <a:t>ESTADO ACTUAL</a:t>
                      </a:r>
                      <a:endParaRPr lang="es-CL" sz="1200" b="1" dirty="0">
                        <a:latin typeface="Arial" panose="020B0604020202020204" pitchFamily="34" charset="0"/>
                        <a:cs typeface="Arial" panose="020B0604020202020204" pitchFamily="34" charset="0"/>
                      </a:endParaRPr>
                    </a:p>
                  </a:txBody>
                  <a:tcPr>
                    <a:solidFill>
                      <a:schemeClr val="bg1">
                        <a:lumMod val="85000"/>
                      </a:schemeClr>
                    </a:solidFill>
                  </a:tcPr>
                </a:tc>
                <a:extLst>
                  <a:ext uri="{0D108BD9-81ED-4DB2-BD59-A6C34878D82A}">
                    <a16:rowId xmlns:a16="http://schemas.microsoft.com/office/drawing/2014/main" val="4073232032"/>
                  </a:ext>
                </a:extLst>
              </a:tr>
              <a:tr h="370840">
                <a:tc>
                  <a:txBody>
                    <a:bodyPr/>
                    <a:lstStyle/>
                    <a:p>
                      <a:pPr algn="just"/>
                      <a:r>
                        <a:rPr lang="es-ES" sz="1100" b="1" u="sng" dirty="0">
                          <a:effectLst/>
                          <a:latin typeface="Arial" panose="020B0604020202020204" pitchFamily="34" charset="0"/>
                          <a:cs typeface="Arial" panose="020B0604020202020204" pitchFamily="34" charset="0"/>
                        </a:rPr>
                        <a:t>PREGUNTA S/N</a:t>
                      </a:r>
                    </a:p>
                    <a:p>
                      <a:pPr algn="just"/>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No se cuenta con un listado de actividades “standard” realizadas por profesores con nombramientos de horas complementarias por “cargo”, siendo conveniente contar con esta información de manera de agregar estas actividades en SIGA objeto el docente sólo las </a:t>
                      </a:r>
                      <a:r>
                        <a:rPr lang="es-MX" sz="1200" b="0" i="0" u="none" strike="noStrike" cap="none" spc="0" baseline="0" dirty="0" err="1">
                          <a:ln>
                            <a:noFill/>
                          </a:ln>
                          <a:solidFill>
                            <a:schemeClr val="tx1"/>
                          </a:solidFill>
                          <a:effectLst/>
                          <a:uFillTx/>
                          <a:latin typeface="Arial" panose="020B0604020202020204" pitchFamily="34" charset="0"/>
                          <a:ea typeface="+mn-ea"/>
                          <a:cs typeface="Arial" panose="020B0604020202020204" pitchFamily="34" charset="0"/>
                          <a:sym typeface="Calibri"/>
                        </a:rPr>
                        <a:t>selecte</a:t>
                      </a:r>
                      <a:r>
                        <a:rPr lang="es-MX"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 en un listado predefinido y no tenga que escribirlas.</a:t>
                      </a:r>
                      <a:endParaRPr lang="es-ES" sz="12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p>
                      <a:pPr algn="just"/>
                      <a:endParaRPr lang="es-ES" sz="1100" b="1" u="sng" dirty="0">
                        <a:effectLst/>
                        <a:latin typeface="Arial" panose="020B0604020202020204" pitchFamily="34" charset="0"/>
                        <a:cs typeface="Arial" panose="020B0604020202020204" pitchFamily="34" charset="0"/>
                      </a:endParaRPr>
                    </a:p>
                  </a:txBody>
                  <a:tcPr/>
                </a:tc>
                <a:tc>
                  <a:txBody>
                    <a:bodyPr/>
                    <a:lstStyle/>
                    <a:p>
                      <a:pPr algn="ctr"/>
                      <a:endParaRPr lang="es-ES" sz="1100" dirty="0">
                        <a:latin typeface="Arial" panose="020B0604020202020204" pitchFamily="34" charset="0"/>
                        <a:cs typeface="Arial" panose="020B0604020202020204" pitchFamily="34" charset="0"/>
                      </a:endParaRPr>
                    </a:p>
                    <a:p>
                      <a:pPr algn="ctr"/>
                      <a:r>
                        <a:rPr lang="es-ES" sz="1100" b="1" dirty="0">
                          <a:latin typeface="Arial" panose="020B0604020202020204" pitchFamily="34" charset="0"/>
                          <a:cs typeface="Arial" panose="020B0604020202020204" pitchFamily="34" charset="0"/>
                        </a:rPr>
                        <a:t>OBSERVACIÓN </a:t>
                      </a:r>
                    </a:p>
                    <a:p>
                      <a:pPr algn="ctr"/>
                      <a:r>
                        <a:rPr lang="es-ES" sz="1100" b="1" dirty="0">
                          <a:latin typeface="Arial" panose="020B0604020202020204" pitchFamily="34" charset="0"/>
                          <a:cs typeface="Arial" panose="020B0604020202020204" pitchFamily="34" charset="0"/>
                        </a:rPr>
                        <a:t>MENOR</a:t>
                      </a:r>
                      <a:endParaRPr lang="es-CL" sz="1100" b="1" dirty="0">
                        <a:latin typeface="Arial" panose="020B0604020202020204" pitchFamily="34" charset="0"/>
                        <a:cs typeface="Arial" panose="020B0604020202020204" pitchFamily="34" charset="0"/>
                      </a:endParaRPr>
                    </a:p>
                  </a:txBody>
                  <a:tcPr/>
                </a:tc>
                <a:tc>
                  <a:txBody>
                    <a:bodyPr/>
                    <a:lstStyle/>
                    <a:p>
                      <a:pPr marL="0" lvl="0" indent="0" algn="just">
                        <a:buFont typeface="+mj-lt"/>
                        <a:buNone/>
                      </a:pPr>
                      <a:r>
                        <a:rPr lang="es-MX" sz="1100" b="0" baseline="0" dirty="0">
                          <a:latin typeface="Arial" panose="020B0604020202020204" pitchFamily="34" charset="0"/>
                          <a:cs typeface="Arial" panose="020B0604020202020204" pitchFamily="34" charset="0"/>
                        </a:rPr>
                        <a:t>Enviar propuesta con actividades que realizan los profesores con “cargos”, por ejemplo Jefes de cátedra, decano, asesor pedagógico, objeto sean incorporadas en el SIGA. y de esta forma se facilite el llenado del SIGA. </a:t>
                      </a:r>
                      <a:endParaRPr lang="es-ES" sz="1100" b="0" baseline="0" dirty="0">
                        <a:latin typeface="Arial" panose="020B0604020202020204" pitchFamily="34" charset="0"/>
                        <a:cs typeface="Arial" panose="020B0604020202020204" pitchFamily="34" charset="0"/>
                      </a:endParaRPr>
                    </a:p>
                  </a:txBody>
                  <a:tcPr/>
                </a:tc>
                <a:tc>
                  <a:txBody>
                    <a:bodyPr/>
                    <a:lstStyle/>
                    <a:p>
                      <a:pPr algn="just"/>
                      <a:r>
                        <a:rPr lang="es-ES"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Actividades Jefes de Cátedra</a:t>
                      </a:r>
                      <a:endParaRPr lang="es-CL"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Reunión de Facultad</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Reunión de Cátedra</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Integración curricular</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Supervisión de pruebas y exámenes.</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curriculares, metodológicos  o de evaluación </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Programas de Asignatura </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Actualización de Syllabus</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marL="228600" indent="-228600" algn="just">
                        <a:buFont typeface="+mj-lt"/>
                        <a:buAutoNum type="arabicPeriod"/>
                      </a:pPr>
                      <a:r>
                        <a:rPr lang="es-ES"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Avance curricular</a:t>
                      </a:r>
                      <a:endParaRPr lang="es-CL"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endParaRPr>
                    </a:p>
                    <a:p>
                      <a:pPr algn="just"/>
                      <a:endParaRPr lang="es-ES" sz="1100" dirty="0">
                        <a:solidFill>
                          <a:schemeClr val="tx1"/>
                        </a:solidFill>
                        <a:latin typeface="Arial" panose="020B0604020202020204" pitchFamily="34" charset="0"/>
                        <a:cs typeface="Arial" panose="020B0604020202020204" pitchFamily="34" charset="0"/>
                      </a:endParaRPr>
                    </a:p>
                    <a:p>
                      <a:pPr algn="just"/>
                      <a:r>
                        <a:rPr lang="es-MX" sz="1100" b="0" i="0" u="sng" strike="noStrike" cap="none" spc="0" baseline="0" dirty="0">
                          <a:ln>
                            <a:noFill/>
                          </a:ln>
                          <a:solidFill>
                            <a:schemeClr val="tx1"/>
                          </a:solidFill>
                          <a:uFillTx/>
                          <a:latin typeface="Arial" panose="020B0604020202020204" pitchFamily="34" charset="0"/>
                          <a:ea typeface="+mn-ea"/>
                          <a:cs typeface="Arial" panose="020B0604020202020204" pitchFamily="34" charset="0"/>
                          <a:sym typeface="Calibri"/>
                        </a:rPr>
                        <a:t>Actividades Asesor de Curso</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Control de rendimiento académico</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Coordinación con Oficial de División</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Recepción de inquietudes motivaciones</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calendario de pruebas.</a:t>
                      </a:r>
                    </a:p>
                    <a:p>
                      <a:pPr marL="228600" indent="-228600" algn="just">
                        <a:buFont typeface="+mj-lt"/>
                        <a:buAutoNum type="arabicPeriod"/>
                      </a:pPr>
                      <a:r>
                        <a:rPr lang="es-MX" sz="1100" b="0" i="0" u="none" strike="noStrike" cap="none" spc="0" baseline="0" dirty="0">
                          <a:ln>
                            <a:noFill/>
                          </a:ln>
                          <a:solidFill>
                            <a:schemeClr val="tx1"/>
                          </a:solidFill>
                          <a:effectLst/>
                          <a:uFillTx/>
                          <a:latin typeface="Arial" panose="020B0604020202020204" pitchFamily="34" charset="0"/>
                          <a:ea typeface="+mn-ea"/>
                          <a:cs typeface="Arial" panose="020B0604020202020204" pitchFamily="34" charset="0"/>
                          <a:sym typeface="Calibri"/>
                        </a:rPr>
                        <a:t>Confección de informes </a:t>
                      </a:r>
                      <a:endParaRPr lang="es-ES" sz="1100" dirty="0">
                        <a:solidFill>
                          <a:schemeClr val="tx1"/>
                        </a:solidFill>
                        <a:latin typeface="Arial" panose="020B0604020202020204" pitchFamily="34" charset="0"/>
                        <a:cs typeface="Arial" panose="020B0604020202020204" pitchFamily="34" charset="0"/>
                      </a:endParaRPr>
                    </a:p>
                    <a:p>
                      <a:pPr algn="just"/>
                      <a:endParaRPr lang="es-E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45670179"/>
                  </a:ext>
                </a:extLst>
              </a:tr>
            </a:tbl>
          </a:graphicData>
        </a:graphic>
      </p:graphicFrame>
    </p:spTree>
    <p:extLst>
      <p:ext uri="{BB962C8B-B14F-4D97-AF65-F5344CB8AC3E}">
        <p14:creationId xmlns:p14="http://schemas.microsoft.com/office/powerpoint/2010/main" val="5167115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69364-F7C0-A32C-06E7-C539CBB49A5C}"/>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0947F198-CDDC-924F-6124-63E06621D26E}"/>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pic>
        <p:nvPicPr>
          <p:cNvPr id="9" name="8 Imagen">
            <a:extLst>
              <a:ext uri="{FF2B5EF4-FFF2-40B4-BE49-F238E27FC236}">
                <a16:creationId xmlns:a16="http://schemas.microsoft.com/office/drawing/2014/main" id="{EF3FD528-D178-6683-1C43-D3F56EBB1D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5542" y="1130733"/>
            <a:ext cx="10182589" cy="4770759"/>
          </a:xfrm>
          <a:prstGeom prst="rect">
            <a:avLst/>
          </a:prstGeom>
        </p:spPr>
      </p:pic>
      <p:sp>
        <p:nvSpPr>
          <p:cNvPr id="10" name="9 Rectángulo redondeado">
            <a:extLst>
              <a:ext uri="{FF2B5EF4-FFF2-40B4-BE49-F238E27FC236}">
                <a16:creationId xmlns:a16="http://schemas.microsoft.com/office/drawing/2014/main" id="{6BBE3036-D535-5DF8-2AA0-BC37E065E2B2}"/>
              </a:ext>
            </a:extLst>
          </p:cNvPr>
          <p:cNvSpPr/>
          <p:nvPr/>
        </p:nvSpPr>
        <p:spPr>
          <a:xfrm>
            <a:off x="4273301" y="241613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1. CONTEXTO ACTUAL</a:t>
            </a:r>
          </a:p>
        </p:txBody>
      </p:sp>
      <p:sp>
        <p:nvSpPr>
          <p:cNvPr id="12" name="11 Rectángulo redondeado">
            <a:extLst>
              <a:ext uri="{FF2B5EF4-FFF2-40B4-BE49-F238E27FC236}">
                <a16:creationId xmlns:a16="http://schemas.microsoft.com/office/drawing/2014/main" id="{E2B9D1F3-86CC-C8D2-A26E-A0EB769DC9F3}"/>
              </a:ext>
            </a:extLst>
          </p:cNvPr>
          <p:cNvSpPr/>
          <p:nvPr/>
        </p:nvSpPr>
        <p:spPr>
          <a:xfrm>
            <a:off x="4273301" y="313621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2. OBSERVACIONES </a:t>
            </a:r>
          </a:p>
        </p:txBody>
      </p:sp>
      <p:sp>
        <p:nvSpPr>
          <p:cNvPr id="13" name="12 Rectángulo redondeado">
            <a:extLst>
              <a:ext uri="{FF2B5EF4-FFF2-40B4-BE49-F238E27FC236}">
                <a16:creationId xmlns:a16="http://schemas.microsoft.com/office/drawing/2014/main" id="{381A5E80-B606-363A-B427-3BA65144FC26}"/>
              </a:ext>
            </a:extLst>
          </p:cNvPr>
          <p:cNvSpPr/>
          <p:nvPr/>
        </p:nvSpPr>
        <p:spPr>
          <a:xfrm>
            <a:off x="4273301" y="3856296"/>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rgbClr val="FFFF00"/>
                </a:solidFill>
              </a:rPr>
              <a:t>3. INDICADORES</a:t>
            </a:r>
          </a:p>
        </p:txBody>
      </p:sp>
      <p:sp>
        <p:nvSpPr>
          <p:cNvPr id="18" name="17 CuadroTexto">
            <a:extLst>
              <a:ext uri="{FF2B5EF4-FFF2-40B4-BE49-F238E27FC236}">
                <a16:creationId xmlns:a16="http://schemas.microsoft.com/office/drawing/2014/main" id="{2AD26C8D-B670-2CE9-4472-2872A1727C5B}"/>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D2B55E11-2575-EAE8-1860-94CFA2FBD96E}"/>
              </a:ext>
            </a:extLst>
          </p:cNvPr>
          <p:cNvPicPr>
            <a:picLocks noChangeAspect="1"/>
          </p:cNvPicPr>
          <p:nvPr/>
        </p:nvPicPr>
        <p:blipFill>
          <a:blip r:embed="rId4"/>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0BBC369E-E0B5-641E-EC82-6F501C450421}"/>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5CC8119C-51FD-C6E5-8335-D03ED7BB877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A7983B-77BE-5FC9-403E-5DD08207744B}"/>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52</a:t>
            </a:fld>
            <a:endParaRPr lang="es-CL" sz="1600" b="1" dirty="0"/>
          </a:p>
        </p:txBody>
      </p:sp>
    </p:spTree>
    <p:extLst>
      <p:ext uri="{BB962C8B-B14F-4D97-AF65-F5344CB8AC3E}">
        <p14:creationId xmlns:p14="http://schemas.microsoft.com/office/powerpoint/2010/main" val="3847774495"/>
      </p:ext>
    </p:extLst>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D2BC8-63A1-BEC6-ABB7-8A514409D551}"/>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29242056-93F7-4DE5-42F2-29093527CC09}"/>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3" name="12 Rectángulo redondeado">
            <a:extLst>
              <a:ext uri="{FF2B5EF4-FFF2-40B4-BE49-F238E27FC236}">
                <a16:creationId xmlns:a16="http://schemas.microsoft.com/office/drawing/2014/main" id="{C0A215AE-C660-6E90-AC8A-FE73CC8DB2D2}"/>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OPI 437</a:t>
            </a:r>
          </a:p>
        </p:txBody>
      </p:sp>
      <p:sp>
        <p:nvSpPr>
          <p:cNvPr id="18" name="17 CuadroTexto">
            <a:extLst>
              <a:ext uri="{FF2B5EF4-FFF2-40B4-BE49-F238E27FC236}">
                <a16:creationId xmlns:a16="http://schemas.microsoft.com/office/drawing/2014/main" id="{942C5C42-5AE0-78D0-969C-D0A58F21491F}"/>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C2787936-8865-4A1E-D911-96FB6D1EED59}"/>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1438B3B6-767D-1202-7450-D51186840AFA}"/>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DED485C5-7CC9-F7EE-63BD-F9A50F9A927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59207F3-39C8-A449-5A6B-B5BD2AC78BE8}"/>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53</a:t>
            </a:fld>
            <a:endParaRPr lang="es-CL" sz="1600" b="1" dirty="0"/>
          </a:p>
        </p:txBody>
      </p:sp>
      <p:sp>
        <p:nvSpPr>
          <p:cNvPr id="3" name="CuadroTexto 2">
            <a:extLst>
              <a:ext uri="{FF2B5EF4-FFF2-40B4-BE49-F238E27FC236}">
                <a16:creationId xmlns:a16="http://schemas.microsoft.com/office/drawing/2014/main" id="{F63E1CDE-8075-AADA-FD4F-A59C7C74F10F}"/>
              </a:ext>
            </a:extLst>
          </p:cNvPr>
          <p:cNvSpPr txBox="1"/>
          <p:nvPr/>
        </p:nvSpPr>
        <p:spPr>
          <a:xfrm>
            <a:off x="767408" y="1675864"/>
            <a:ext cx="5649889" cy="452431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1° a 3° año, referente a la satisfacción de la educación entregada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4°, referente a la satisfacción entregada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satisfacción de actividades de VCM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satisfacción sobre actividades profesionales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de satisfacción sobre actividades culturales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de satisfacción a cuerpo de profesores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Evaluación docente (semestral)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 instructores de Guardiamarinas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a mandos sobre desempeño de ST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APOLINAV sobre desempeño ST de tercer año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a postulantes sobre proceso de admisión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t>Encuesta a cadetes que se retiran</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kumimoji="0" lang="es-ES_tradnl" sz="1600" b="0" i="0" u="none" strike="noStrike" cap="none" spc="0" normalizeH="0" baseline="0" dirty="0">
                <a:ln>
                  <a:noFill/>
                </a:ln>
                <a:solidFill>
                  <a:srgbClr val="000000"/>
                </a:solidFill>
                <a:effectLst/>
                <a:uFillTx/>
                <a:latin typeface="+mj-lt"/>
                <a:ea typeface="+mj-ea"/>
                <a:cs typeface="+mj-cs"/>
                <a:sym typeface="Calibri"/>
              </a:rPr>
              <a:t>Encuesta sobre conocimiento sobre las normas y leyes de acoso y abuso (anual)</a:t>
            </a:r>
          </a:p>
          <a:p>
            <a:pPr marL="342900" marR="0" indent="-342900" algn="just" defTabSz="914400" rtl="0" fontAlgn="auto" latinLnBrk="0" hangingPunct="0">
              <a:lnSpc>
                <a:spcPct val="100000"/>
              </a:lnSpc>
              <a:spcBef>
                <a:spcPts val="0"/>
              </a:spcBef>
              <a:spcAft>
                <a:spcPts val="0"/>
              </a:spcAft>
              <a:buClrTx/>
              <a:buSzTx/>
              <a:buFont typeface="+mj-lt"/>
              <a:buAutoNum type="arabicPeriod"/>
              <a:tabLst/>
            </a:pPr>
            <a:r>
              <a:rPr lang="es-ES_tradnl" sz="1600" dirty="0">
                <a:solidFill>
                  <a:srgbClr val="00B050"/>
                </a:solidFill>
              </a:rPr>
              <a:t>Encuesta Personalizada (Mejores y Peores Práctica Docentes)</a:t>
            </a:r>
            <a:endParaRPr kumimoji="0" lang="es-ES_tradnl" sz="1600" b="0" i="0" u="none" strike="noStrike" cap="none" spc="0" normalizeH="0" baseline="0" dirty="0">
              <a:ln>
                <a:noFill/>
              </a:ln>
              <a:solidFill>
                <a:srgbClr val="00B050"/>
              </a:solidFill>
              <a:effectLst/>
              <a:uFillTx/>
              <a:sym typeface="Calibri"/>
            </a:endParaRPr>
          </a:p>
          <a:p>
            <a:pPr marL="0" marR="0" indent="0" algn="l" defTabSz="914400" rtl="0" fontAlgn="auto" latinLnBrk="0" hangingPunct="0">
              <a:lnSpc>
                <a:spcPct val="100000"/>
              </a:lnSpc>
              <a:spcBef>
                <a:spcPts val="0"/>
              </a:spcBef>
              <a:spcAft>
                <a:spcPts val="0"/>
              </a:spcAft>
              <a:buClrTx/>
              <a:buSzTx/>
              <a:buFontTx/>
              <a:buNone/>
              <a:tabLst/>
            </a:pPr>
            <a:endParaRPr kumimoji="0" lang="es-ES_tradnl" sz="1600" b="0" i="0" u="none" strike="noStrike" cap="none" spc="0" normalizeH="0" baseline="0" dirty="0">
              <a:ln>
                <a:noFill/>
              </a:ln>
              <a:solidFill>
                <a:srgbClr val="000000"/>
              </a:solidFill>
              <a:effectLst/>
              <a:uFillTx/>
              <a:latin typeface="+mj-lt"/>
              <a:ea typeface="+mj-ea"/>
              <a:cs typeface="+mj-cs"/>
              <a:sym typeface="Calibri"/>
            </a:endParaRPr>
          </a:p>
        </p:txBody>
      </p:sp>
      <p:sp>
        <p:nvSpPr>
          <p:cNvPr id="4" name="Rectángulo redondeado 3">
            <a:extLst>
              <a:ext uri="{FF2B5EF4-FFF2-40B4-BE49-F238E27FC236}">
                <a16:creationId xmlns:a16="http://schemas.microsoft.com/office/drawing/2014/main" id="{484A2123-9B23-F92E-A081-33C0B42AA184}"/>
              </a:ext>
            </a:extLst>
          </p:cNvPr>
          <p:cNvSpPr/>
          <p:nvPr/>
        </p:nvSpPr>
        <p:spPr>
          <a:xfrm>
            <a:off x="7644073" y="1855390"/>
            <a:ext cx="3697762" cy="408620"/>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Información levantada por CONGES</a:t>
            </a:r>
          </a:p>
        </p:txBody>
      </p:sp>
      <p:sp>
        <p:nvSpPr>
          <p:cNvPr id="5" name="Rectángulo redondeado 4">
            <a:extLst>
              <a:ext uri="{FF2B5EF4-FFF2-40B4-BE49-F238E27FC236}">
                <a16:creationId xmlns:a16="http://schemas.microsoft.com/office/drawing/2014/main" id="{13C8F166-80D7-1913-2609-B9CDFEBF3F38}"/>
              </a:ext>
            </a:extLst>
          </p:cNvPr>
          <p:cNvSpPr/>
          <p:nvPr/>
        </p:nvSpPr>
        <p:spPr>
          <a:xfrm>
            <a:off x="7644073" y="2881526"/>
            <a:ext cx="3697762"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Información levantada es analizada por los departamentos </a:t>
            </a:r>
          </a:p>
        </p:txBody>
      </p:sp>
      <p:sp>
        <p:nvSpPr>
          <p:cNvPr id="6" name="Rectángulo redondeado 5">
            <a:extLst>
              <a:ext uri="{FF2B5EF4-FFF2-40B4-BE49-F238E27FC236}">
                <a16:creationId xmlns:a16="http://schemas.microsoft.com/office/drawing/2014/main" id="{0B712D91-598D-6898-1008-51932D3EFA99}"/>
              </a:ext>
            </a:extLst>
          </p:cNvPr>
          <p:cNvSpPr/>
          <p:nvPr/>
        </p:nvSpPr>
        <p:spPr>
          <a:xfrm>
            <a:off x="7644073" y="4248127"/>
            <a:ext cx="1491883"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a:ln>
                  <a:noFill/>
                </a:ln>
                <a:solidFill>
                  <a:srgbClr val="000000"/>
                </a:solidFill>
                <a:effectLst/>
                <a:uFillTx/>
                <a:latin typeface="+mj-lt"/>
                <a:ea typeface="+mj-ea"/>
                <a:cs typeface="+mj-cs"/>
                <a:sym typeface="Calibri"/>
              </a:rPr>
              <a:t>Plan de mejora </a:t>
            </a:r>
          </a:p>
        </p:txBody>
      </p:sp>
      <p:sp>
        <p:nvSpPr>
          <p:cNvPr id="7" name="Rectángulo redondeado 6">
            <a:extLst>
              <a:ext uri="{FF2B5EF4-FFF2-40B4-BE49-F238E27FC236}">
                <a16:creationId xmlns:a16="http://schemas.microsoft.com/office/drawing/2014/main" id="{94296F52-9AFD-16A5-1B90-DA44E94BFF0B}"/>
              </a:ext>
            </a:extLst>
          </p:cNvPr>
          <p:cNvSpPr/>
          <p:nvPr/>
        </p:nvSpPr>
        <p:spPr>
          <a:xfrm>
            <a:off x="9932709" y="4248127"/>
            <a:ext cx="1491883" cy="715087"/>
          </a:xfrm>
          <a:prstGeom prst="roundRect">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ES_tradnl" sz="1800" b="0" i="0" u="none" strike="noStrike" cap="none" spc="0" normalizeH="0" baseline="0" dirty="0" err="1">
                <a:ln>
                  <a:noFill/>
                </a:ln>
                <a:solidFill>
                  <a:srgbClr val="000000"/>
                </a:solidFill>
                <a:effectLst/>
                <a:uFillTx/>
                <a:latin typeface="+mj-lt"/>
                <a:ea typeface="+mj-ea"/>
                <a:cs typeface="+mj-cs"/>
                <a:sym typeface="Calibri"/>
              </a:rPr>
              <a:t>Feedback</a:t>
            </a:r>
            <a:r>
              <a:rPr kumimoji="0" lang="es-ES_tradnl" sz="1800" b="0" i="0" u="none" strike="noStrike" cap="none" spc="0" normalizeH="0" baseline="0" dirty="0">
                <a:ln>
                  <a:noFill/>
                </a:ln>
                <a:solidFill>
                  <a:srgbClr val="000000"/>
                </a:solidFill>
                <a:effectLst/>
                <a:uFillTx/>
                <a:latin typeface="+mj-lt"/>
                <a:ea typeface="+mj-ea"/>
                <a:cs typeface="+mj-cs"/>
                <a:sym typeface="Calibri"/>
              </a:rPr>
              <a:t> a CONGES</a:t>
            </a:r>
          </a:p>
        </p:txBody>
      </p:sp>
      <p:sp>
        <p:nvSpPr>
          <p:cNvPr id="8" name="Flecha abajo 7">
            <a:extLst>
              <a:ext uri="{FF2B5EF4-FFF2-40B4-BE49-F238E27FC236}">
                <a16:creationId xmlns:a16="http://schemas.microsoft.com/office/drawing/2014/main" id="{27C78475-BD6B-F2AC-2C41-196DE373F1A9}"/>
              </a:ext>
            </a:extLst>
          </p:cNvPr>
          <p:cNvSpPr/>
          <p:nvPr/>
        </p:nvSpPr>
        <p:spPr>
          <a:xfrm>
            <a:off x="9320744" y="2366284"/>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11" name="Flecha abajo 10">
            <a:extLst>
              <a:ext uri="{FF2B5EF4-FFF2-40B4-BE49-F238E27FC236}">
                <a16:creationId xmlns:a16="http://schemas.microsoft.com/office/drawing/2014/main" id="{B3CD1F36-47AF-70E4-6778-E855C0311EEA}"/>
              </a:ext>
            </a:extLst>
          </p:cNvPr>
          <p:cNvSpPr/>
          <p:nvPr/>
        </p:nvSpPr>
        <p:spPr>
          <a:xfrm>
            <a:off x="8217804" y="3700103"/>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
        <p:nvSpPr>
          <p:cNvPr id="15" name="Flecha abajo 14">
            <a:extLst>
              <a:ext uri="{FF2B5EF4-FFF2-40B4-BE49-F238E27FC236}">
                <a16:creationId xmlns:a16="http://schemas.microsoft.com/office/drawing/2014/main" id="{E40C8094-CEAE-42E2-A10E-705F93C50B1C}"/>
              </a:ext>
            </a:extLst>
          </p:cNvPr>
          <p:cNvSpPr/>
          <p:nvPr/>
        </p:nvSpPr>
        <p:spPr>
          <a:xfrm>
            <a:off x="10506440" y="3726608"/>
            <a:ext cx="344420" cy="476443"/>
          </a:xfrm>
          <a:prstGeom prst="downArrow">
            <a:avLst/>
          </a:prstGeom>
          <a:solidFill>
            <a:srgbClr val="FFFFFF"/>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ES_tradnl" sz="1800" b="0" i="0" u="none" strike="noStrike" cap="none" spc="0" normalizeH="0" baseline="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88597068"/>
      </p:ext>
    </p:extLst>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C292C1-B091-5E2D-1282-E90F275CBF26}"/>
            </a:ext>
          </a:extLst>
        </p:cNvPr>
        <p:cNvGrpSpPr/>
        <p:nvPr/>
      </p:nvGrpSpPr>
      <p:grpSpPr>
        <a:xfrm>
          <a:off x="0" y="0"/>
          <a:ext cx="0" cy="0"/>
          <a:chOff x="0" y="0"/>
          <a:chExt cx="0" cy="0"/>
        </a:xfrm>
      </p:grpSpPr>
      <p:sp>
        <p:nvSpPr>
          <p:cNvPr id="14" name="13 Rectángulo">
            <a:extLst>
              <a:ext uri="{FF2B5EF4-FFF2-40B4-BE49-F238E27FC236}">
                <a16:creationId xmlns:a16="http://schemas.microsoft.com/office/drawing/2014/main" id="{37FD9AC0-DD57-69AC-2D94-70A0740744B4}"/>
              </a:ext>
            </a:extLst>
          </p:cNvPr>
          <p:cNvSpPr/>
          <p:nvPr/>
        </p:nvSpPr>
        <p:spPr>
          <a:xfrm>
            <a:off x="-10952" y="0"/>
            <a:ext cx="12213903" cy="548680"/>
          </a:xfrm>
          <a:prstGeom prst="rect">
            <a:avLst/>
          </a:prstGeom>
          <a:solidFill>
            <a:srgbClr val="143350"/>
          </a:solidFill>
          <a:ln/>
        </p:spPr>
        <p:style>
          <a:lnRef idx="0">
            <a:schemeClr val="accent1"/>
          </a:lnRef>
          <a:fillRef idx="3">
            <a:schemeClr val="accent1"/>
          </a:fillRef>
          <a:effectRef idx="3">
            <a:schemeClr val="accent1"/>
          </a:effectRef>
          <a:fontRef idx="minor">
            <a:schemeClr val="lt1"/>
          </a:fontRef>
        </p:style>
        <p:txBody>
          <a:bodyPr lIns="108478" tIns="54237" rIns="108478" bIns="54237" rtlCol="0" anchor="ctr"/>
          <a:lstStyle/>
          <a:p>
            <a:pPr defTabSz="457200">
              <a:defRPr sz="4000" b="1">
                <a:solidFill>
                  <a:srgbClr val="FFFFFF"/>
                </a:solidFill>
                <a:latin typeface="Times New Roman"/>
                <a:ea typeface="Times New Roman"/>
                <a:cs typeface="Times New Roman"/>
                <a:sym typeface="Times New Roman"/>
              </a:defRPr>
            </a:pPr>
            <a:r>
              <a:rPr lang="es-ES" sz="2400" i="1" dirty="0">
                <a:latin typeface="+mj-lt"/>
                <a:cs typeface="Simplified Arabic" panose="02020603050405020304" pitchFamily="18" charset="-78"/>
              </a:rPr>
              <a:t>                  </a:t>
            </a:r>
            <a:r>
              <a:rPr lang="es-ES" sz="2000" i="1" dirty="0">
                <a:latin typeface="+mj-lt"/>
                <a:cs typeface="Simplified Arabic" panose="02020603050405020304" pitchFamily="18" charset="-78"/>
              </a:rPr>
              <a:t>Formación naval integral, contextualizada y con sentido</a:t>
            </a:r>
            <a:endParaRPr lang="es-ES" sz="2400" i="1" dirty="0">
              <a:latin typeface="+mj-lt"/>
              <a:cs typeface="Simplified Arabic" panose="02020603050405020304" pitchFamily="18" charset="-78"/>
            </a:endParaRPr>
          </a:p>
        </p:txBody>
      </p:sp>
      <p:sp>
        <p:nvSpPr>
          <p:cNvPr id="13" name="12 Rectángulo redondeado">
            <a:extLst>
              <a:ext uri="{FF2B5EF4-FFF2-40B4-BE49-F238E27FC236}">
                <a16:creationId xmlns:a16="http://schemas.microsoft.com/office/drawing/2014/main" id="{E49E2F25-D6F6-9A9C-2648-6814C9FDF94F}"/>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OPI 437</a:t>
            </a:r>
          </a:p>
        </p:txBody>
      </p:sp>
      <p:sp>
        <p:nvSpPr>
          <p:cNvPr id="18" name="17 CuadroTexto">
            <a:extLst>
              <a:ext uri="{FF2B5EF4-FFF2-40B4-BE49-F238E27FC236}">
                <a16:creationId xmlns:a16="http://schemas.microsoft.com/office/drawing/2014/main" id="{941C7C24-36A1-DC26-AF11-9B73464C26A3}"/>
              </a:ext>
            </a:extLst>
          </p:cNvPr>
          <p:cNvSpPr txBox="1"/>
          <p:nvPr/>
        </p:nvSpPr>
        <p:spPr>
          <a:xfrm>
            <a:off x="1782184" y="3070703"/>
            <a:ext cx="1982272" cy="64632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s-ES" sz="3600" dirty="0">
                <a:solidFill>
                  <a:srgbClr val="FFFFFF"/>
                </a:solidFill>
                <a:latin typeface="Calibri" panose="020F0502020204030204" pitchFamily="34" charset="0"/>
                <a:cs typeface="Calibri" panose="020F0502020204030204" pitchFamily="34" charset="0"/>
              </a:rPr>
              <a:t>TEMARIO </a:t>
            </a:r>
            <a:endParaRPr lang="es-CL" sz="3600" dirty="0">
              <a:solidFill>
                <a:srgbClr val="FFFFFF"/>
              </a:solidFill>
              <a:latin typeface="Calibri" panose="020F0502020204030204" pitchFamily="34" charset="0"/>
              <a:cs typeface="Calibri" panose="020F0502020204030204" pitchFamily="34" charset="0"/>
            </a:endParaRPr>
          </a:p>
        </p:txBody>
      </p:sp>
      <p:pic>
        <p:nvPicPr>
          <p:cNvPr id="135" name="Picture 2" descr="Picture 2">
            <a:extLst>
              <a:ext uri="{FF2B5EF4-FFF2-40B4-BE49-F238E27FC236}">
                <a16:creationId xmlns:a16="http://schemas.microsoft.com/office/drawing/2014/main" id="{C80DBDA3-B439-BFD9-47C7-25D20FD8EF95}"/>
              </a:ext>
            </a:extLst>
          </p:cNvPr>
          <p:cNvPicPr>
            <a:picLocks noChangeAspect="1"/>
          </p:cNvPicPr>
          <p:nvPr/>
        </p:nvPicPr>
        <p:blipFill>
          <a:blip r:embed="rId3"/>
          <a:stretch>
            <a:fillRect/>
          </a:stretch>
        </p:blipFill>
        <p:spPr>
          <a:xfrm>
            <a:off x="11341835" y="3890"/>
            <a:ext cx="850165" cy="1091045"/>
          </a:xfrm>
          <a:prstGeom prst="rect">
            <a:avLst/>
          </a:prstGeom>
          <a:ln w="12700">
            <a:miter lim="400000"/>
          </a:ln>
        </p:spPr>
      </p:pic>
      <p:sp>
        <p:nvSpPr>
          <p:cNvPr id="21" name="Rectángulo redondeado 10">
            <a:extLst>
              <a:ext uri="{FF2B5EF4-FFF2-40B4-BE49-F238E27FC236}">
                <a16:creationId xmlns:a16="http://schemas.microsoft.com/office/drawing/2014/main" id="{742AF0BE-9C76-54C1-34DB-34DAD399B37B}"/>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19" name="Imagen 18">
            <a:extLst>
              <a:ext uri="{FF2B5EF4-FFF2-40B4-BE49-F238E27FC236}">
                <a16:creationId xmlns:a16="http://schemas.microsoft.com/office/drawing/2014/main" id="{F5417249-A0D1-1702-1CBF-16EA76E354C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9336" y="27946"/>
            <a:ext cx="1060064" cy="1095246"/>
          </a:xfrm>
          <a:prstGeom prst="rect">
            <a:avLst/>
          </a:prstGeom>
        </p:spPr>
      </p:pic>
      <p:sp>
        <p:nvSpPr>
          <p:cNvPr id="2" name="1 Marcador de número de diapositiva">
            <a:extLst>
              <a:ext uri="{FF2B5EF4-FFF2-40B4-BE49-F238E27FC236}">
                <a16:creationId xmlns:a16="http://schemas.microsoft.com/office/drawing/2014/main" id="{42E5D428-DE21-E2E6-6509-70A7BE376E04}"/>
              </a:ext>
            </a:extLst>
          </p:cNvPr>
          <p:cNvSpPr>
            <a:spLocks noGrp="1"/>
          </p:cNvSpPr>
          <p:nvPr>
            <p:ph type="sldNum" sz="quarter" idx="2"/>
          </p:nvPr>
        </p:nvSpPr>
        <p:spPr>
          <a:xfrm>
            <a:off x="11723257" y="6474822"/>
            <a:ext cx="300721" cy="338554"/>
          </a:xfrm>
        </p:spPr>
        <p:txBody>
          <a:bodyPr/>
          <a:lstStyle/>
          <a:p>
            <a:fld id="{86CB4B4D-7CA3-9044-876B-883B54F8677D}" type="slidenum">
              <a:rPr lang="es-CL" sz="1600" b="1" smtClean="0"/>
              <a:pPr/>
              <a:t>54</a:t>
            </a:fld>
            <a:endParaRPr lang="es-CL" sz="1600" b="1" dirty="0"/>
          </a:p>
        </p:txBody>
      </p:sp>
      <p:graphicFrame>
        <p:nvGraphicFramePr>
          <p:cNvPr id="9" name="Tabla 8">
            <a:extLst>
              <a:ext uri="{FF2B5EF4-FFF2-40B4-BE49-F238E27FC236}">
                <a16:creationId xmlns:a16="http://schemas.microsoft.com/office/drawing/2014/main" id="{71286210-69C4-A44A-B4BA-24EC26C71E17}"/>
              </a:ext>
            </a:extLst>
          </p:cNvPr>
          <p:cNvGraphicFramePr>
            <a:graphicFrameLocks noGrp="1"/>
          </p:cNvGraphicFramePr>
          <p:nvPr>
            <p:extLst>
              <p:ext uri="{D42A27DB-BD31-4B8C-83A1-F6EECF244321}">
                <p14:modId xmlns:p14="http://schemas.microsoft.com/office/powerpoint/2010/main" val="1711351240"/>
              </p:ext>
            </p:extLst>
          </p:nvPr>
        </p:nvGraphicFramePr>
        <p:xfrm>
          <a:off x="946212" y="1331146"/>
          <a:ext cx="10515599" cy="4914011"/>
        </p:xfrm>
        <a:graphic>
          <a:graphicData uri="http://schemas.openxmlformats.org/drawingml/2006/table">
            <a:tbl>
              <a:tblPr firstRow="1" firstCol="1" bandRow="1">
                <a:tableStyleId>{3C2FFA5D-87B4-456A-9821-1D502468CF0F}</a:tableStyleId>
              </a:tblPr>
              <a:tblGrid>
                <a:gridCol w="340705">
                  <a:extLst>
                    <a:ext uri="{9D8B030D-6E8A-4147-A177-3AD203B41FA5}">
                      <a16:colId xmlns:a16="http://schemas.microsoft.com/office/drawing/2014/main" val="3739524271"/>
                    </a:ext>
                  </a:extLst>
                </a:gridCol>
                <a:gridCol w="4016959">
                  <a:extLst>
                    <a:ext uri="{9D8B030D-6E8A-4147-A177-3AD203B41FA5}">
                      <a16:colId xmlns:a16="http://schemas.microsoft.com/office/drawing/2014/main" val="3168798206"/>
                    </a:ext>
                  </a:extLst>
                </a:gridCol>
                <a:gridCol w="6157935">
                  <a:extLst>
                    <a:ext uri="{9D8B030D-6E8A-4147-A177-3AD203B41FA5}">
                      <a16:colId xmlns:a16="http://schemas.microsoft.com/office/drawing/2014/main" val="2137448666"/>
                    </a:ext>
                  </a:extLst>
                </a:gridCol>
              </a:tblGrid>
              <a:tr h="193675">
                <a:tc>
                  <a:txBody>
                    <a:bodyPr/>
                    <a:lstStyle/>
                    <a:p>
                      <a:pPr marL="0" marR="0" algn="just">
                        <a:lnSpc>
                          <a:spcPct val="107000"/>
                        </a:lnSpc>
                        <a:spcAft>
                          <a:spcPts val="800"/>
                        </a:spcAft>
                        <a:buNone/>
                      </a:pPr>
                      <a:r>
                        <a:rPr lang="es-ES" sz="1050">
                          <a:effectLst/>
                        </a:rPr>
                        <a:t> </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a:effectLst/>
                        </a:rPr>
                        <a:t>Objetivo involucrado</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a:effectLst/>
                        </a:rPr>
                        <a:t>Resultado – Criterio de evaluación comprometido</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37648070"/>
                  </a:ext>
                </a:extLst>
              </a:tr>
              <a:tr h="193675">
                <a:tc>
                  <a:txBody>
                    <a:bodyPr/>
                    <a:lstStyle/>
                    <a:p>
                      <a:pPr marL="0" marR="0" algn="just">
                        <a:lnSpc>
                          <a:spcPct val="107000"/>
                        </a:lnSpc>
                        <a:spcAft>
                          <a:spcPts val="800"/>
                        </a:spcAft>
                        <a:buNone/>
                      </a:pPr>
                      <a:r>
                        <a:rPr lang="es-ES" sz="1050">
                          <a:effectLst/>
                        </a:rPr>
                        <a:t>1</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de Marina</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Tal como se indicó en el párrafo anterior, de la encuesta se desprende que a los subtenientes les </a:t>
                      </a:r>
                      <a:r>
                        <a:rPr lang="es-ES" sz="1050" b="1" u="sng" dirty="0">
                          <a:effectLst/>
                          <a:highlight>
                            <a:srgbClr val="FFFF00"/>
                          </a:highlight>
                        </a:rPr>
                        <a:t>falta desarrollar el estilo naval, la comunicación efectiva, mejorar su nivel de cultura general </a:t>
                      </a:r>
                      <a:r>
                        <a:rPr lang="es-ES" sz="1050" dirty="0">
                          <a:effectLst/>
                          <a:highlight>
                            <a:srgbClr val="FFFF00"/>
                          </a:highlight>
                        </a:rPr>
                        <a:t>y </a:t>
                      </a:r>
                      <a:r>
                        <a:rPr lang="es-ES" sz="1050" b="1" u="sng" dirty="0">
                          <a:effectLst/>
                          <a:highlight>
                            <a:srgbClr val="FFFF00"/>
                          </a:highlight>
                        </a:rPr>
                        <a:t>desarrollar un carácter que les permita tomar decisiones difíciles independiente del costo que puedan pagar. </a:t>
                      </a:r>
                      <a:r>
                        <a:rPr lang="es-ES" sz="1050" dirty="0">
                          <a:effectLst/>
                        </a:rPr>
                        <a:t>También se observa que falta autorregulación o autogestión y que tienen baja tolerancia a la frustración. Por otra parte, tienen </a:t>
                      </a:r>
                      <a:r>
                        <a:rPr lang="es-ES" sz="1050" b="1" u="sng" dirty="0">
                          <a:solidFill>
                            <a:schemeClr val="tx1"/>
                          </a:solidFill>
                          <a:effectLst/>
                          <a:highlight>
                            <a:srgbClr val="FFFF00"/>
                          </a:highlight>
                        </a:rPr>
                        <a:t>fortalezas como optimismo, ganas de aprender, empatía con sus subordinados y sus pares y buenos conocimientos teóricos en navegación.</a:t>
                      </a:r>
                      <a:endParaRPr lang="es-US" sz="1800" b="1" u="sng" dirty="0">
                        <a:solidFill>
                          <a:schemeClr val="tx1"/>
                        </a:solidFill>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96661928"/>
                  </a:ext>
                </a:extLst>
              </a:tr>
              <a:tr h="490282">
                <a:tc>
                  <a:txBody>
                    <a:bodyPr/>
                    <a:lstStyle/>
                    <a:p>
                      <a:pPr marL="0" marR="0" algn="just">
                        <a:lnSpc>
                          <a:spcPct val="107000"/>
                        </a:lnSpc>
                        <a:spcAft>
                          <a:spcPts val="800"/>
                        </a:spcAft>
                        <a:buNone/>
                      </a:pPr>
                      <a:r>
                        <a:rPr lang="es-ES" sz="1050">
                          <a:effectLst/>
                        </a:rPr>
                        <a:t>2</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de División y de Cargo</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Se evidencia un </a:t>
                      </a:r>
                      <a:r>
                        <a:rPr lang="es-ES" sz="1050" b="1" u="sng" dirty="0">
                          <a:solidFill>
                            <a:schemeClr val="tx1"/>
                          </a:solidFill>
                          <a:effectLst/>
                        </a:rPr>
                        <a:t>bajo conocimiento de la reglamentación naval, desarrollo de procesos de justicia, procesos de calificación de gente de mar y conocimiento del software SALINO</a:t>
                      </a:r>
                      <a:r>
                        <a:rPr lang="es-ES" sz="1050" dirty="0">
                          <a:effectLst/>
                        </a:rPr>
                        <a:t>. Al igual que en el punto anterior, se repite la debilidad en una correcta comunicación efectiva y una familiaridad que va más allá de lo prudente en el trato con sus subordinados. Respecto a las fortalezas se vuelven a repetir el optimismo, las ganas de aprender y la empatía con sus subordinados y pares. </a:t>
                      </a:r>
                      <a:endParaRPr lang="es-US" sz="1800" dirty="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724241102"/>
                  </a:ext>
                </a:extLst>
              </a:tr>
              <a:tr h="193675">
                <a:tc>
                  <a:txBody>
                    <a:bodyPr/>
                    <a:lstStyle/>
                    <a:p>
                      <a:pPr marL="0" marR="0" algn="just">
                        <a:lnSpc>
                          <a:spcPct val="107000"/>
                        </a:lnSpc>
                        <a:spcAft>
                          <a:spcPts val="800"/>
                        </a:spcAft>
                        <a:buNone/>
                      </a:pPr>
                      <a:r>
                        <a:rPr lang="es-ES" sz="1050">
                          <a:effectLst/>
                        </a:rPr>
                        <a:t>3</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b="1" dirty="0">
                          <a:effectLst/>
                          <a:highlight>
                            <a:srgbClr val="00FF00"/>
                          </a:highlight>
                        </a:rPr>
                        <a:t>Oficial Ejecutivo</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La principal </a:t>
                      </a:r>
                      <a:r>
                        <a:rPr lang="es-ES" sz="1050" b="1" u="sng" dirty="0">
                          <a:effectLst/>
                          <a:highlight>
                            <a:srgbClr val="FFFF00"/>
                          </a:highlight>
                        </a:rPr>
                        <a:t>deficiencia para los oficiales ejecutivos es la integración entre los conocimientos teóricos y la práctica</a:t>
                      </a:r>
                      <a:r>
                        <a:rPr lang="es-ES" sz="1050" b="1" u="sng" dirty="0">
                          <a:effectLst/>
                        </a:rPr>
                        <a:t>, </a:t>
                      </a:r>
                      <a:r>
                        <a:rPr lang="es-ES" sz="1050" dirty="0">
                          <a:effectLst/>
                        </a:rPr>
                        <a:t>particularmente en navegación. Además, existe una dependencia tecnológica (PC, Tablet, celular), considerando la multiplicidad de software y aplicaciones que hacen el trabajo de puente más fácil; en consecuencia, tiene dificultad para utilizar herramientas más rudimentarias, pero indispensables en casos de falla o emergencias. </a:t>
                      </a:r>
                      <a:r>
                        <a:rPr lang="es-ES" sz="1050" b="1" dirty="0">
                          <a:effectLst/>
                          <a:highlight>
                            <a:srgbClr val="FFFF00"/>
                          </a:highlight>
                        </a:rPr>
                        <a:t>La base teórica sigue siendo una fortaleza. </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24233792"/>
                  </a:ext>
                </a:extLst>
              </a:tr>
              <a:tr h="193675">
                <a:tc>
                  <a:txBody>
                    <a:bodyPr/>
                    <a:lstStyle/>
                    <a:p>
                      <a:pPr marL="0" marR="0" algn="just">
                        <a:lnSpc>
                          <a:spcPct val="107000"/>
                        </a:lnSpc>
                        <a:spcAft>
                          <a:spcPts val="800"/>
                        </a:spcAft>
                        <a:buNone/>
                      </a:pPr>
                      <a:r>
                        <a:rPr lang="es-ES" sz="1050">
                          <a:effectLst/>
                        </a:rPr>
                        <a:t>4</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Oficial de </a:t>
                      </a:r>
                      <a:r>
                        <a:rPr lang="es-ES" sz="1050" b="1" dirty="0">
                          <a:effectLst/>
                          <a:highlight>
                            <a:srgbClr val="00FF00"/>
                          </a:highlight>
                        </a:rPr>
                        <a:t>Infantería de Marina</a:t>
                      </a:r>
                      <a:endParaRPr lang="es-US" sz="1800" b="1"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De las respuestas abiertas es posible concluir que </a:t>
                      </a:r>
                      <a:r>
                        <a:rPr lang="es-ES" sz="1050" b="1" dirty="0">
                          <a:effectLst/>
                          <a:highlight>
                            <a:srgbClr val="FFFF00"/>
                          </a:highlight>
                        </a:rPr>
                        <a:t>existen debilidades en </a:t>
                      </a:r>
                      <a:r>
                        <a:rPr lang="es-ES" sz="1050" b="0" dirty="0">
                          <a:effectLst/>
                        </a:rPr>
                        <a:t>conocimientos básicos como táctica, navegación terrestre e </a:t>
                      </a:r>
                      <a:r>
                        <a:rPr lang="es-ES" sz="1050" b="1" dirty="0">
                          <a:effectLst/>
                          <a:highlight>
                            <a:srgbClr val="FFFF00"/>
                          </a:highlight>
                        </a:rPr>
                        <a:t>integración entre lo teórico y lo práctico. Sin embargo, otro comentario revela que el nivel de preparación entre oficiales es disparejo </a:t>
                      </a:r>
                      <a:r>
                        <a:rPr lang="es-ES" sz="1050" dirty="0">
                          <a:effectLst/>
                        </a:rPr>
                        <a:t>y eso revela que el conocimiento es entregado, pero el resultado final depende de la persona. Debido al bajo número de respuestas abiertas, es complejo obtener más conclusiones</a:t>
                      </a:r>
                      <a:endParaRPr lang="es-US" sz="1800" dirty="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13600217"/>
                  </a:ext>
                </a:extLst>
              </a:tr>
              <a:tr h="193675">
                <a:tc>
                  <a:txBody>
                    <a:bodyPr/>
                    <a:lstStyle/>
                    <a:p>
                      <a:pPr marL="0" marR="0" algn="just">
                        <a:lnSpc>
                          <a:spcPct val="107000"/>
                        </a:lnSpc>
                        <a:spcAft>
                          <a:spcPts val="800"/>
                        </a:spcAft>
                        <a:buNone/>
                      </a:pPr>
                      <a:r>
                        <a:rPr lang="es-ES" sz="1050">
                          <a:effectLst/>
                        </a:rPr>
                        <a:t>5</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dirty="0">
                          <a:effectLst/>
                          <a:highlight>
                            <a:srgbClr val="00FF00"/>
                          </a:highlight>
                        </a:rPr>
                        <a:t>Oficial de Abastecimiento</a:t>
                      </a:r>
                      <a:endParaRPr lang="es-US" sz="1800"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En análisis que se puede hacer de los resultados indica que los oficiales de abastecimiento </a:t>
                      </a:r>
                      <a:r>
                        <a:rPr lang="es-ES" sz="1050" b="1" dirty="0">
                          <a:effectLst/>
                          <a:highlight>
                            <a:srgbClr val="FFFF00"/>
                          </a:highlight>
                        </a:rPr>
                        <a:t>egresan con los conocimientos y habilidades necesarias para su desempeño como subtenientes.</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3754870"/>
                  </a:ext>
                </a:extLst>
              </a:tr>
              <a:tr h="193675">
                <a:tc>
                  <a:txBody>
                    <a:bodyPr/>
                    <a:lstStyle/>
                    <a:p>
                      <a:pPr marL="0" marR="0" algn="just">
                        <a:lnSpc>
                          <a:spcPct val="107000"/>
                        </a:lnSpc>
                        <a:spcAft>
                          <a:spcPts val="800"/>
                        </a:spcAft>
                        <a:buNone/>
                      </a:pPr>
                      <a:r>
                        <a:rPr lang="es-ES" sz="1050">
                          <a:effectLst/>
                        </a:rPr>
                        <a:t>6</a:t>
                      </a:r>
                      <a:endParaRPr lang="es-US" sz="1800">
                        <a:effectLs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tc>
                  <a:txBody>
                    <a:bodyPr/>
                    <a:lstStyle/>
                    <a:p>
                      <a:pPr marL="0" marR="0" algn="just">
                        <a:lnSpc>
                          <a:spcPct val="107000"/>
                        </a:lnSpc>
                        <a:spcAft>
                          <a:spcPts val="800"/>
                        </a:spcAft>
                        <a:buNone/>
                      </a:pPr>
                      <a:r>
                        <a:rPr lang="es-ES" sz="1050" dirty="0">
                          <a:effectLst/>
                        </a:rPr>
                        <a:t>Identificar la apreciación del mando sobre el cumplimiento del rol de </a:t>
                      </a:r>
                      <a:r>
                        <a:rPr lang="es-ES" sz="1050" dirty="0">
                          <a:effectLst/>
                          <a:highlight>
                            <a:srgbClr val="00FF00"/>
                          </a:highlight>
                        </a:rPr>
                        <a:t>Oficial Litoral</a:t>
                      </a:r>
                      <a:endParaRPr lang="es-US" sz="1800" dirty="0">
                        <a:effectLst/>
                        <a:highlight>
                          <a:srgbClr val="00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tc>
                <a:tc>
                  <a:txBody>
                    <a:bodyPr/>
                    <a:lstStyle/>
                    <a:p>
                      <a:pPr marL="0" marR="0" algn="just">
                        <a:lnSpc>
                          <a:spcPct val="107000"/>
                        </a:lnSpc>
                        <a:spcAft>
                          <a:spcPts val="800"/>
                        </a:spcAft>
                        <a:buNone/>
                      </a:pPr>
                      <a:r>
                        <a:rPr lang="es-ES" sz="1050" dirty="0">
                          <a:effectLst/>
                        </a:rPr>
                        <a:t>La Evaluación global es deficiente y las respuestas abiertas, al ser tan escasas y vagas no permiten sacar conclusiones válidas. </a:t>
                      </a:r>
                      <a:r>
                        <a:rPr lang="es-ES" sz="1050" b="1" dirty="0">
                          <a:effectLst/>
                          <a:highlight>
                            <a:srgbClr val="FFFF00"/>
                          </a:highlight>
                        </a:rPr>
                        <a:t>Debido a su muy baja calificación, es posible concluir que el conocimiento adquiridos en las áreas de navegación y maniobras son insuficientes para el desempeño requerido.</a:t>
                      </a:r>
                      <a:endParaRPr lang="es-US" sz="1800" b="1" dirty="0">
                        <a:effectLst/>
                        <a:highlight>
                          <a:srgbClr val="FFFF00"/>
                        </a:highlight>
                        <a:latin typeface="Trebuchet MS" panose="020B0703020202090204" pitchFamily="34" charset="0"/>
                        <a:ea typeface="Trebuchet MS" panose="020B070302020209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122213541"/>
                  </a:ext>
                </a:extLst>
              </a:tr>
            </a:tbl>
          </a:graphicData>
        </a:graphic>
      </p:graphicFrame>
    </p:spTree>
    <p:extLst>
      <p:ext uri="{BB962C8B-B14F-4D97-AF65-F5344CB8AC3E}">
        <p14:creationId xmlns:p14="http://schemas.microsoft.com/office/powerpoint/2010/main" val="2984962705"/>
      </p:ext>
    </p:extLst>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3" name="Tabla 2"/>
          <p:cNvGraphicFramePr>
            <a:graphicFrameLocks noGrp="1"/>
          </p:cNvGraphicFramePr>
          <p:nvPr>
            <p:extLst>
              <p:ext uri="{D42A27DB-BD31-4B8C-83A1-F6EECF244321}">
                <p14:modId xmlns:p14="http://schemas.microsoft.com/office/powerpoint/2010/main" val="1513091221"/>
              </p:ext>
            </p:extLst>
          </p:nvPr>
        </p:nvGraphicFramePr>
        <p:xfrm>
          <a:off x="191344" y="1616861"/>
          <a:ext cx="6995714" cy="1706880"/>
        </p:xfrm>
        <a:graphic>
          <a:graphicData uri="http://schemas.openxmlformats.org/drawingml/2006/table">
            <a:tbl>
              <a:tblPr firstRow="1" bandRow="1">
                <a:tableStyleId>{5940675A-B579-460E-94D1-54222C63F5DA}</a:tableStyleId>
              </a:tblPr>
              <a:tblGrid>
                <a:gridCol w="5195514">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ALUMNOS AL INICIO AÑO ACADÉMICO:</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460</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ACTUAL:</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439</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850344001"/>
                  </a:ext>
                </a:extLst>
              </a:tr>
              <a:tr h="370840">
                <a:tc>
                  <a:txBody>
                    <a:bodyPr/>
                    <a:lstStyle/>
                    <a:p>
                      <a:pPr algn="l"/>
                      <a:r>
                        <a:rPr lang="es-CL" sz="1100" b="1" dirty="0">
                          <a:solidFill>
                            <a:schemeClr val="tx1"/>
                          </a:solidFill>
                          <a:latin typeface="Arial" panose="020B0604020202020204" pitchFamily="34" charset="0"/>
                          <a:cs typeface="Arial" panose="020B0604020202020204" pitchFamily="34" charset="0"/>
                        </a:rPr>
                        <a:t>CANTIDAD DE CURSOS PROGRAMADOS: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CANTIDAD CURSOS EN EJECUCIÓN:</a:t>
                      </a:r>
                      <a:endParaRPr lang="en-US" sz="1100" b="1" dirty="0">
                        <a:latin typeface="Arial" panose="020B0604020202020204" pitchFamily="34" charset="0"/>
                        <a:cs typeface="Arial" panose="020B0604020202020204" pitchFamily="34" charset="0"/>
                      </a:endParaRPr>
                    </a:p>
                    <a:p>
                      <a:pPr algn="l"/>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28</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91325686"/>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913582250"/>
              </p:ext>
            </p:extLst>
          </p:nvPr>
        </p:nvGraphicFramePr>
        <p:xfrm>
          <a:off x="191344" y="3482406"/>
          <a:ext cx="6984776" cy="2712720"/>
        </p:xfrm>
        <a:graphic>
          <a:graphicData uri="http://schemas.openxmlformats.org/drawingml/2006/table">
            <a:tbl>
              <a:tblPr firstRow="1" bandRow="1">
                <a:tableStyleId>{5940675A-B579-460E-94D1-54222C63F5DA}</a:tableStyleId>
              </a:tblPr>
              <a:tblGrid>
                <a:gridCol w="5184576">
                  <a:extLst>
                    <a:ext uri="{9D8B030D-6E8A-4147-A177-3AD203B41FA5}">
                      <a16:colId xmlns:a16="http://schemas.microsoft.com/office/drawing/2014/main" val="2973878414"/>
                    </a:ext>
                  </a:extLst>
                </a:gridCol>
                <a:gridCol w="1800200">
                  <a:extLst>
                    <a:ext uri="{9D8B030D-6E8A-4147-A177-3AD203B41FA5}">
                      <a16:colId xmlns:a16="http://schemas.microsoft.com/office/drawing/2014/main" val="2098730908"/>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FUERZA EFECTIVA ACADÉMICA:</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PC: 78      PM: 39 </a:t>
                      </a:r>
                    </a:p>
                    <a:p>
                      <a:pPr algn="ct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53710258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DOTACIÓN ACADÉMICA CON C.C.P.O.A.C. (CURSO CAPACITACIÓN PEDAGÓGICA ORIENTADO A COMPETENCIAS) APROBADO:</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 PC: 13       PM: 02</a:t>
                      </a:r>
                    </a:p>
                    <a:p>
                      <a:pPr algn="l"/>
                      <a:r>
                        <a:rPr lang="en-US" sz="1100" dirty="0">
                          <a:solidFill>
                            <a:schemeClr val="tx1"/>
                          </a:solidFill>
                          <a:latin typeface="Arial" panose="020B0604020202020204" pitchFamily="34" charset="0"/>
                          <a:cs typeface="Arial" panose="020B0604020202020204" pitchFamily="34" charset="0"/>
                        </a:rPr>
                        <a:t>       PC: 17 (</a:t>
                      </a:r>
                      <a:r>
                        <a:rPr lang="en-US" sz="1100" dirty="0" err="1">
                          <a:solidFill>
                            <a:schemeClr val="tx1"/>
                          </a:solidFill>
                          <a:latin typeface="Arial" panose="020B0604020202020204" pitchFamily="34" charset="0"/>
                          <a:cs typeface="Arial" panose="020B0604020202020204" pitchFamily="34" charset="0"/>
                        </a:rPr>
                        <a:t>Suspendio</a:t>
                      </a:r>
                      <a:r>
                        <a:rPr lang="en-US" sz="1100" dirty="0">
                          <a:solidFill>
                            <a:schemeClr val="tx1"/>
                          </a:solidFill>
                          <a:latin typeface="Arial" panose="020B0604020202020204" pitchFamily="34" charset="0"/>
                          <a:cs typeface="Arial" panose="020B0604020202020204" pitchFamily="34" charset="0"/>
                        </a:rPr>
                        <a:t>)</a:t>
                      </a:r>
                    </a:p>
                  </a:txBody>
                  <a:tcPr/>
                </a:tc>
                <a:extLst>
                  <a:ext uri="{0D108BD9-81ED-4DB2-BD59-A6C34878D82A}">
                    <a16:rowId xmlns:a16="http://schemas.microsoft.com/office/drawing/2014/main" val="850344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CUALIFICACIÓN PROFESIONAL PROFESORES CIVILES:</a:t>
                      </a:r>
                      <a:endParaRPr lang="en-US" sz="11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dirty="0">
                          <a:solidFill>
                            <a:schemeClr val="tx1"/>
                          </a:solidFill>
                          <a:latin typeface="Arial" panose="020B0604020202020204" pitchFamily="34" charset="0"/>
                          <a:cs typeface="Arial" panose="020B0604020202020204" pitchFamily="34" charset="0"/>
                        </a:rPr>
                        <a:t>DOCTOR:                02 MAGÍSTER:            45 </a:t>
                      </a:r>
                      <a:r>
                        <a:rPr lang="es-CL" sz="1100" baseline="0" dirty="0">
                          <a:solidFill>
                            <a:schemeClr val="tx1"/>
                          </a:solidFill>
                          <a:latin typeface="Arial" panose="020B0604020202020204" pitchFamily="34" charset="0"/>
                          <a:cs typeface="Arial" panose="020B0604020202020204" pitchFamily="34" charset="0"/>
                        </a:rPr>
                        <a:t> </a:t>
                      </a:r>
                      <a:r>
                        <a:rPr lang="es-CL" sz="1100" dirty="0">
                          <a:solidFill>
                            <a:schemeClr val="tx1"/>
                          </a:solidFill>
                          <a:latin typeface="Arial" panose="020B0604020202020204" pitchFamily="34" charset="0"/>
                          <a:cs typeface="Arial" panose="020B0604020202020204" pitchFamily="34" charset="0"/>
                        </a:rPr>
                        <a:t>POSTÍTULO:           07 </a:t>
                      </a:r>
                      <a:endParaRPr lang="en-US"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76725292"/>
                  </a:ext>
                </a:extLst>
              </a:tr>
              <a:tr h="213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CL" sz="1100" b="1" dirty="0">
                          <a:latin typeface="Arial" panose="020B0604020202020204" pitchFamily="34" charset="0"/>
                          <a:cs typeface="Arial" panose="020B0604020202020204" pitchFamily="34" charset="0"/>
                        </a:rPr>
                        <a:t>EVALUACIÓN DOCENTE (2024):</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Arial" panose="020B0604020202020204" pitchFamily="34" charset="0"/>
                        <a:cs typeface="Arial" panose="020B0604020202020204" pitchFamily="34" charset="0"/>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sz="1100" dirty="0">
                          <a:solidFill>
                            <a:srgbClr val="FF0000"/>
                          </a:solidFill>
                          <a:latin typeface="Arial" panose="020B0604020202020204" pitchFamily="34" charset="0"/>
                          <a:cs typeface="Arial" panose="020B0604020202020204" pitchFamily="34" charset="0"/>
                        </a:rPr>
                        <a:t> </a:t>
                      </a:r>
                      <a:r>
                        <a:rPr lang="es-CL" sz="1100" b="1" u="sng" dirty="0">
                          <a:solidFill>
                            <a:schemeClr val="tx1"/>
                          </a:solidFill>
                          <a:latin typeface="Arial" panose="020B0604020202020204" pitchFamily="34" charset="0"/>
                          <a:cs typeface="Arial" panose="020B0604020202020204" pitchFamily="34" charset="0"/>
                        </a:rPr>
                        <a:t>1°</a:t>
                      </a:r>
                      <a:r>
                        <a:rPr lang="es-CL" sz="1100" b="1" u="sng" baseline="0" dirty="0">
                          <a:solidFill>
                            <a:schemeClr val="tx1"/>
                          </a:solidFill>
                          <a:latin typeface="Arial" panose="020B0604020202020204" pitchFamily="34" charset="0"/>
                          <a:cs typeface="Arial" panose="020B0604020202020204" pitchFamily="34" charset="0"/>
                        </a:rPr>
                        <a:t> SEMESTRE </a:t>
                      </a:r>
                      <a:r>
                        <a:rPr lang="es-CL" sz="1100" baseline="0" dirty="0">
                          <a:solidFill>
                            <a:schemeClr val="tx1"/>
                          </a:solidFill>
                          <a:latin typeface="Arial" panose="020B0604020202020204" pitchFamily="34" charset="0"/>
                          <a:cs typeface="Arial" panose="020B0604020202020204" pitchFamily="34" charset="0"/>
                        </a:rPr>
                        <a:t>= 4,68</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a:solidFill>
                            <a:schemeClr val="tx1"/>
                          </a:solidFill>
                          <a:latin typeface="Arial" panose="020B0604020202020204" pitchFamily="34" charset="0"/>
                          <a:cs typeface="Arial" panose="020B0604020202020204" pitchFamily="34" charset="0"/>
                        </a:rPr>
                        <a:t>Sobre la media  = 36</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MX" sz="1100" baseline="0" dirty="0">
                          <a:solidFill>
                            <a:schemeClr val="tx1"/>
                          </a:solidFill>
                          <a:latin typeface="Arial" panose="020B0604020202020204" pitchFamily="34" charset="0"/>
                          <a:cs typeface="Arial" panose="020B0604020202020204" pitchFamily="34" charset="0"/>
                        </a:rPr>
                        <a:t>Bajo la media    = 17</a:t>
                      </a:r>
                      <a:endParaRPr lang="en-US" sz="1100" baseline="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1100" baseline="0" dirty="0">
                        <a:solidFill>
                          <a:schemeClr val="tx1"/>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1100" baseline="0" dirty="0">
                          <a:solidFill>
                            <a:schemeClr val="tx1"/>
                          </a:solidFill>
                          <a:latin typeface="Arial" panose="020B0604020202020204" pitchFamily="34" charset="0"/>
                          <a:cs typeface="Arial" panose="020B0604020202020204" pitchFamily="34" charset="0"/>
                        </a:rPr>
                        <a:t> </a:t>
                      </a:r>
                      <a:r>
                        <a:rPr lang="en-US" sz="1100" b="1" u="sng" baseline="0" dirty="0">
                          <a:solidFill>
                            <a:schemeClr val="tx1"/>
                          </a:solidFill>
                          <a:latin typeface="Arial" panose="020B0604020202020204" pitchFamily="34" charset="0"/>
                          <a:cs typeface="Arial" panose="020B0604020202020204" pitchFamily="34" charset="0"/>
                        </a:rPr>
                        <a:t>2° SEMESTRE </a:t>
                      </a:r>
                      <a:r>
                        <a:rPr lang="en-US" sz="1100" baseline="0" dirty="0">
                          <a:solidFill>
                            <a:schemeClr val="tx1"/>
                          </a:solidFill>
                          <a:latin typeface="Arial" panose="020B0604020202020204" pitchFamily="34" charset="0"/>
                          <a:cs typeface="Arial" panose="020B0604020202020204" pitchFamily="34" charset="0"/>
                        </a:rPr>
                        <a:t>= 4,70</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a:solidFill>
                            <a:schemeClr val="tx1"/>
                          </a:solidFill>
                          <a:latin typeface="Arial" panose="020B0604020202020204" pitchFamily="34" charset="0"/>
                          <a:cs typeface="Arial" panose="020B0604020202020204" pitchFamily="34" charset="0"/>
                        </a:rPr>
                        <a:t>Sobre</a:t>
                      </a:r>
                      <a:r>
                        <a:rPr lang="en-US" sz="1100" baseline="0" dirty="0">
                          <a:solidFill>
                            <a:schemeClr val="tx1"/>
                          </a:solidFill>
                          <a:latin typeface="Arial" panose="020B0604020202020204" pitchFamily="34" charset="0"/>
                          <a:cs typeface="Arial" panose="020B0604020202020204" pitchFamily="34" charset="0"/>
                        </a:rPr>
                        <a:t> la media  = 43</a:t>
                      </a: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err="1">
                          <a:solidFill>
                            <a:schemeClr val="tx1"/>
                          </a:solidFill>
                          <a:latin typeface="Arial" panose="020B0604020202020204" pitchFamily="34" charset="0"/>
                          <a:cs typeface="Arial" panose="020B0604020202020204" pitchFamily="34" charset="0"/>
                        </a:rPr>
                        <a:t>Bajo</a:t>
                      </a:r>
                      <a:r>
                        <a:rPr lang="en-US" sz="1100" baseline="0" dirty="0">
                          <a:solidFill>
                            <a:schemeClr val="tx1"/>
                          </a:solidFill>
                          <a:latin typeface="Arial" panose="020B0604020202020204" pitchFamily="34" charset="0"/>
                          <a:cs typeface="Arial" panose="020B0604020202020204" pitchFamily="34" charset="0"/>
                        </a:rPr>
                        <a:t> la media    = 20</a:t>
                      </a:r>
                      <a:endParaRPr lang="es-CL" sz="1100"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30219897"/>
                  </a:ext>
                </a:extLst>
              </a:tr>
            </a:tbl>
          </a:graphicData>
        </a:graphic>
      </p:graphicFrame>
      <p:graphicFrame>
        <p:nvGraphicFramePr>
          <p:cNvPr id="2" name="Tabla 1">
            <a:extLst>
              <a:ext uri="{FF2B5EF4-FFF2-40B4-BE49-F238E27FC236}">
                <a16:creationId xmlns:a16="http://schemas.microsoft.com/office/drawing/2014/main" id="{17562040-15AD-148E-1832-DC28AFEFCA48}"/>
              </a:ext>
            </a:extLst>
          </p:cNvPr>
          <p:cNvGraphicFramePr>
            <a:graphicFrameLocks noGrp="1"/>
          </p:cNvGraphicFramePr>
          <p:nvPr>
            <p:extLst>
              <p:ext uri="{D42A27DB-BD31-4B8C-83A1-F6EECF244321}">
                <p14:modId xmlns:p14="http://schemas.microsoft.com/office/powerpoint/2010/main" val="379308050"/>
              </p:ext>
            </p:extLst>
          </p:nvPr>
        </p:nvGraphicFramePr>
        <p:xfrm>
          <a:off x="7467104" y="1636751"/>
          <a:ext cx="4441605" cy="1518550"/>
        </p:xfrm>
        <a:graphic>
          <a:graphicData uri="http://schemas.openxmlformats.org/drawingml/2006/table">
            <a:tbl>
              <a:tblPr>
                <a:tableStyleId>{5940675A-B579-460E-94D1-54222C63F5DA}</a:tableStyleId>
              </a:tblPr>
              <a:tblGrid>
                <a:gridCol w="798491">
                  <a:extLst>
                    <a:ext uri="{9D8B030D-6E8A-4147-A177-3AD203B41FA5}">
                      <a16:colId xmlns:a16="http://schemas.microsoft.com/office/drawing/2014/main" val="3689959364"/>
                    </a:ext>
                  </a:extLst>
                </a:gridCol>
                <a:gridCol w="1187754">
                  <a:extLst>
                    <a:ext uri="{9D8B030D-6E8A-4147-A177-3AD203B41FA5}">
                      <a16:colId xmlns:a16="http://schemas.microsoft.com/office/drawing/2014/main" val="4159932353"/>
                    </a:ext>
                  </a:extLst>
                </a:gridCol>
                <a:gridCol w="1227680">
                  <a:extLst>
                    <a:ext uri="{9D8B030D-6E8A-4147-A177-3AD203B41FA5}">
                      <a16:colId xmlns:a16="http://schemas.microsoft.com/office/drawing/2014/main" val="2432421285"/>
                    </a:ext>
                  </a:extLst>
                </a:gridCol>
                <a:gridCol w="1227680">
                  <a:extLst>
                    <a:ext uri="{9D8B030D-6E8A-4147-A177-3AD203B41FA5}">
                      <a16:colId xmlns:a16="http://schemas.microsoft.com/office/drawing/2014/main" val="1561115182"/>
                    </a:ext>
                  </a:extLst>
                </a:gridCol>
              </a:tblGrid>
              <a:tr h="635974">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441288">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441288">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13620</a:t>
                      </a: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13838</a:t>
                      </a:r>
                    </a:p>
                  </a:txBody>
                  <a:tcPr marL="9525" marR="9525" marT="9525" marB="0" anchor="ctr"/>
                </a:tc>
                <a:tc>
                  <a:txBody>
                    <a:bodyPr/>
                    <a:lstStyle/>
                    <a:p>
                      <a:pPr algn="ctr"/>
                      <a:r>
                        <a:rPr lang="es-CL" sz="1000" b="0" i="0" u="none" strike="noStrike" cap="none" spc="0" baseline="0" dirty="0">
                          <a:ln>
                            <a:noFill/>
                          </a:ln>
                          <a:solidFill>
                            <a:schemeClr val="tx1"/>
                          </a:solidFill>
                          <a:effectLst/>
                          <a:uFillTx/>
                          <a:latin typeface="+mn-lt"/>
                          <a:ea typeface="+mn-ea"/>
                          <a:cs typeface="+mn-cs"/>
                          <a:sym typeface="Calibri"/>
                        </a:rPr>
                        <a:t>98,2%</a:t>
                      </a:r>
                    </a:p>
                  </a:txBody>
                  <a:tcPr marL="9525" marR="9525" marT="9525" marB="0" anchor="ctr">
                    <a:solidFill>
                      <a:srgbClr val="92D050"/>
                    </a:solidFill>
                  </a:tcPr>
                </a:tc>
                <a:extLst>
                  <a:ext uri="{0D108BD9-81ED-4DB2-BD59-A6C34878D82A}">
                    <a16:rowId xmlns:a16="http://schemas.microsoft.com/office/drawing/2014/main" val="517063225"/>
                  </a:ext>
                </a:extLst>
              </a:tr>
            </a:tbl>
          </a:graphicData>
        </a:graphic>
      </p:graphicFrame>
      <p:sp>
        <p:nvSpPr>
          <p:cNvPr id="15" name="12 Rectángulo redondeado">
            <a:extLst>
              <a:ext uri="{FF2B5EF4-FFF2-40B4-BE49-F238E27FC236}">
                <a16:creationId xmlns:a16="http://schemas.microsoft.com/office/drawing/2014/main" id="{E49E2F25-D6F6-9A9C-2648-6814C9FDF94F}"/>
              </a:ext>
            </a:extLst>
          </p:cNvPr>
          <p:cNvSpPr/>
          <p:nvPr/>
        </p:nvSpPr>
        <p:spPr>
          <a:xfrm>
            <a:off x="1141638" y="640362"/>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spTree>
    <p:extLst>
      <p:ext uri="{BB962C8B-B14F-4D97-AF65-F5344CB8AC3E}">
        <p14:creationId xmlns:p14="http://schemas.microsoft.com/office/powerpoint/2010/main" val="19012630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graphicFrame>
        <p:nvGraphicFramePr>
          <p:cNvPr id="6" name="Gráfico 5"/>
          <p:cNvGraphicFramePr/>
          <p:nvPr>
            <p:extLst>
              <p:ext uri="{D42A27DB-BD31-4B8C-83A1-F6EECF244321}">
                <p14:modId xmlns:p14="http://schemas.microsoft.com/office/powerpoint/2010/main" val="1911339116"/>
              </p:ext>
            </p:extLst>
          </p:nvPr>
        </p:nvGraphicFramePr>
        <p:xfrm>
          <a:off x="1098559" y="1366474"/>
          <a:ext cx="9937104" cy="4723830"/>
        </p:xfrm>
        <a:graphic>
          <a:graphicData uri="http://schemas.openxmlformats.org/drawingml/2006/chart">
            <c:chart xmlns:c="http://schemas.openxmlformats.org/drawingml/2006/chart" xmlns:r="http://schemas.openxmlformats.org/officeDocument/2006/relationships" r:id="rId6"/>
          </a:graphicData>
        </a:graphic>
      </p:graphicFrame>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spTree>
    <p:extLst>
      <p:ext uri="{BB962C8B-B14F-4D97-AF65-F5344CB8AC3E}">
        <p14:creationId xmlns:p14="http://schemas.microsoft.com/office/powerpoint/2010/main" val="341439575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CAMBIOS DE CURSO</a:t>
            </a:r>
          </a:p>
        </p:txBody>
      </p:sp>
      <p:graphicFrame>
        <p:nvGraphicFramePr>
          <p:cNvPr id="2" name="Tabla 1"/>
          <p:cNvGraphicFramePr>
            <a:graphicFrameLocks noGrp="1"/>
          </p:cNvGraphicFramePr>
          <p:nvPr>
            <p:extLst>
              <p:ext uri="{D42A27DB-BD31-4B8C-83A1-F6EECF244321}">
                <p14:modId xmlns:p14="http://schemas.microsoft.com/office/powerpoint/2010/main" val="510343918"/>
              </p:ext>
            </p:extLst>
          </p:nvPr>
        </p:nvGraphicFramePr>
        <p:xfrm>
          <a:off x="1487487" y="1856538"/>
          <a:ext cx="9409045" cy="3300653"/>
        </p:xfrm>
        <a:graphic>
          <a:graphicData uri="http://schemas.openxmlformats.org/drawingml/2006/table">
            <a:tbl>
              <a:tblPr>
                <a:tableStyleId>{5940675A-B579-460E-94D1-54222C63F5DA}</a:tableStyleId>
              </a:tblPr>
              <a:tblGrid>
                <a:gridCol w="1531309">
                  <a:extLst>
                    <a:ext uri="{9D8B030D-6E8A-4147-A177-3AD203B41FA5}">
                      <a16:colId xmlns:a16="http://schemas.microsoft.com/office/drawing/2014/main" val="1261107819"/>
                    </a:ext>
                  </a:extLst>
                </a:gridCol>
                <a:gridCol w="1003858">
                  <a:extLst>
                    <a:ext uri="{9D8B030D-6E8A-4147-A177-3AD203B41FA5}">
                      <a16:colId xmlns:a16="http://schemas.microsoft.com/office/drawing/2014/main" val="1944678456"/>
                    </a:ext>
                  </a:extLst>
                </a:gridCol>
                <a:gridCol w="4372739">
                  <a:extLst>
                    <a:ext uri="{9D8B030D-6E8A-4147-A177-3AD203B41FA5}">
                      <a16:colId xmlns:a16="http://schemas.microsoft.com/office/drawing/2014/main" val="590234534"/>
                    </a:ext>
                  </a:extLst>
                </a:gridCol>
                <a:gridCol w="1088931">
                  <a:extLst>
                    <a:ext uri="{9D8B030D-6E8A-4147-A177-3AD203B41FA5}">
                      <a16:colId xmlns:a16="http://schemas.microsoft.com/office/drawing/2014/main" val="1911353961"/>
                    </a:ext>
                  </a:extLst>
                </a:gridCol>
                <a:gridCol w="1412208">
                  <a:extLst>
                    <a:ext uri="{9D8B030D-6E8A-4147-A177-3AD203B41FA5}">
                      <a16:colId xmlns:a16="http://schemas.microsoft.com/office/drawing/2014/main" val="3630548560"/>
                    </a:ext>
                  </a:extLst>
                </a:gridCol>
              </a:tblGrid>
              <a:tr h="432039">
                <a:tc>
                  <a:txBody>
                    <a:bodyPr/>
                    <a:lstStyle/>
                    <a:p>
                      <a:pPr algn="ctr" fontAlgn="b"/>
                      <a:r>
                        <a:rPr lang="es-CL" sz="1000" u="none" strike="noStrike" dirty="0">
                          <a:effectLst/>
                        </a:rPr>
                        <a:t>DESDE</a:t>
                      </a:r>
                      <a:endParaRPr lang="es-CL" sz="1000" b="1"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Nº CADETE</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CADETE</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AL</a:t>
                      </a:r>
                      <a:endParaRPr lang="es-CL" sz="1000" b="1"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A/C</a:t>
                      </a:r>
                      <a:endParaRPr lang="es-CL" sz="1000" b="1"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967073544"/>
                  </a:ext>
                </a:extLst>
              </a:tr>
              <a:tr h="409802">
                <a:tc>
                  <a:txBody>
                    <a:bodyPr/>
                    <a:lstStyle/>
                    <a:p>
                      <a:pPr algn="ctr" fontAlgn="b"/>
                      <a:r>
                        <a:rPr lang="es-CL" sz="1000" u="none" strike="noStrike" dirty="0">
                          <a:effectLst/>
                        </a:rPr>
                        <a:t>2A</a:t>
                      </a:r>
                      <a:endParaRPr lang="es-CL" sz="1000" b="0"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213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SÁNCHEZ CISTERNAS VICENTE</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1295475486"/>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231</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MONTECINOS SAN MARTÍN LUCAS</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805495754"/>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253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RODRÍGUEZ BARRIENTOS BENJAMIN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19-feb.-2025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486314435"/>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89</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GILARDI ÓRDENES ERWIN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19-feb.-2025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316105985"/>
                  </a:ext>
                </a:extLst>
              </a:tr>
              <a:tr h="409802">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397</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LEIVA ALVARADO MATÍAS</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2I</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3849528251"/>
                  </a:ext>
                </a:extLst>
              </a:tr>
              <a:tr h="409802">
                <a:tc>
                  <a:txBody>
                    <a:bodyPr/>
                    <a:lstStyle/>
                    <a:p>
                      <a:pPr algn="ctr" fontAlgn="b"/>
                      <a:r>
                        <a:rPr lang="es-CL" sz="1000" b="1" u="none" strike="noStrike" dirty="0">
                          <a:effectLst/>
                        </a:rPr>
                        <a:t>2I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33</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a:effectLst/>
                        </a:rPr>
                        <a:t>QUEZADA DEVOTO BENJAMÍN</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2B</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a:effectLst/>
                        </a:rPr>
                        <a:t>10-feb.-2025</a:t>
                      </a:r>
                      <a:endParaRPr lang="es-CL" sz="1000" b="0" i="0" u="none" strike="noStrike">
                        <a:effectLst/>
                        <a:latin typeface="Arial" panose="020B0604020202020204" pitchFamily="34" charset="0"/>
                      </a:endParaRPr>
                    </a:p>
                  </a:txBody>
                  <a:tcPr marL="8626" marR="8626" marT="8626" marB="0" anchor="b"/>
                </a:tc>
                <a:extLst>
                  <a:ext uri="{0D108BD9-81ED-4DB2-BD59-A6C34878D82A}">
                    <a16:rowId xmlns:a16="http://schemas.microsoft.com/office/drawing/2014/main" val="219841873"/>
                  </a:ext>
                </a:extLst>
              </a:tr>
              <a:tr h="409802">
                <a:tc>
                  <a:txBody>
                    <a:bodyPr/>
                    <a:lstStyle/>
                    <a:p>
                      <a:pPr algn="ctr" fontAlgn="b"/>
                      <a:r>
                        <a:rPr lang="es-CL" sz="1000" b="1" u="none" strike="noStrike" dirty="0">
                          <a:effectLst/>
                        </a:rPr>
                        <a:t>3I</a:t>
                      </a:r>
                      <a:endParaRPr lang="es-CL" sz="1000" b="1" i="0" u="none" strike="noStrike" dirty="0">
                        <a:effectLst/>
                        <a:latin typeface="Arial" panose="020B0604020202020204" pitchFamily="34" charset="0"/>
                      </a:endParaRPr>
                    </a:p>
                  </a:txBody>
                  <a:tcPr marL="8626" marR="8626" marT="8626" marB="0" anchor="b">
                    <a:solidFill>
                      <a:srgbClr val="92D050"/>
                    </a:solidFill>
                  </a:tcPr>
                </a:tc>
                <a:tc>
                  <a:txBody>
                    <a:bodyPr/>
                    <a:lstStyle/>
                    <a:p>
                      <a:pPr algn="ctr" fontAlgn="b"/>
                      <a:r>
                        <a:rPr lang="es-CL" sz="1000" u="none" strike="noStrike">
                          <a:effectLst/>
                        </a:rPr>
                        <a:t>105</a:t>
                      </a:r>
                      <a:endParaRPr lang="es-CL" sz="1000" b="0" i="0" u="none" strike="noStrike">
                        <a:effectLst/>
                        <a:latin typeface="Arial" panose="020B0604020202020204" pitchFamily="34" charset="0"/>
                      </a:endParaRPr>
                    </a:p>
                  </a:txBody>
                  <a:tcPr marL="8626" marR="8626" marT="8626" marB="0" anchor="b"/>
                </a:tc>
                <a:tc>
                  <a:txBody>
                    <a:bodyPr/>
                    <a:lstStyle/>
                    <a:p>
                      <a:pPr algn="l" fontAlgn="b"/>
                      <a:r>
                        <a:rPr lang="es-CL" sz="1000" u="none" strike="noStrike" dirty="0">
                          <a:effectLst/>
                        </a:rPr>
                        <a:t>PEÑARANDA HOZVEN RENATO</a:t>
                      </a:r>
                      <a:endParaRPr lang="es-CL" sz="1000" b="0" i="0" u="none" strike="noStrike" dirty="0">
                        <a:effectLst/>
                        <a:latin typeface="Arial" panose="020B0604020202020204" pitchFamily="34" charset="0"/>
                      </a:endParaRPr>
                    </a:p>
                  </a:txBody>
                  <a:tcPr marL="8626" marR="8626" marT="8626" marB="0" anchor="b"/>
                </a:tc>
                <a:tc>
                  <a:txBody>
                    <a:bodyPr/>
                    <a:lstStyle/>
                    <a:p>
                      <a:pPr algn="ctr" fontAlgn="b"/>
                      <a:r>
                        <a:rPr lang="es-CL" sz="1000" u="none" strike="noStrike">
                          <a:effectLst/>
                        </a:rPr>
                        <a:t>3A</a:t>
                      </a:r>
                      <a:endParaRPr lang="es-CL" sz="1000" b="0" i="0" u="none" strike="noStrike">
                        <a:effectLst/>
                        <a:latin typeface="Arial" panose="020B0604020202020204" pitchFamily="34" charset="0"/>
                      </a:endParaRPr>
                    </a:p>
                  </a:txBody>
                  <a:tcPr marL="8626" marR="8626" marT="8626" marB="0" anchor="b"/>
                </a:tc>
                <a:tc>
                  <a:txBody>
                    <a:bodyPr/>
                    <a:lstStyle/>
                    <a:p>
                      <a:pPr algn="ctr" fontAlgn="b"/>
                      <a:r>
                        <a:rPr lang="es-CL" sz="1000" u="none" strike="noStrike" dirty="0">
                          <a:effectLst/>
                        </a:rPr>
                        <a:t>10-feb.-2025</a:t>
                      </a:r>
                      <a:endParaRPr lang="es-CL" sz="1000" b="0" i="0" u="none" strike="noStrike" dirty="0">
                        <a:effectLst/>
                        <a:latin typeface="Arial" panose="020B0604020202020204" pitchFamily="34" charset="0"/>
                      </a:endParaRPr>
                    </a:p>
                  </a:txBody>
                  <a:tcPr marL="8626" marR="8626" marT="8626" marB="0" anchor="b"/>
                </a:tc>
                <a:extLst>
                  <a:ext uri="{0D108BD9-81ED-4DB2-BD59-A6C34878D82A}">
                    <a16:rowId xmlns:a16="http://schemas.microsoft.com/office/drawing/2014/main" val="4124998856"/>
                  </a:ext>
                </a:extLst>
              </a:tr>
            </a:tbl>
          </a:graphicData>
        </a:graphic>
      </p:graphicFrame>
    </p:spTree>
    <p:extLst>
      <p:ext uri="{BB962C8B-B14F-4D97-AF65-F5344CB8AC3E}">
        <p14:creationId xmlns:p14="http://schemas.microsoft.com/office/powerpoint/2010/main" val="368950466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18" name="12 Rectángulo redondeado">
            <a:extLst>
              <a:ext uri="{FF2B5EF4-FFF2-40B4-BE49-F238E27FC236}">
                <a16:creationId xmlns:a16="http://schemas.microsoft.com/office/drawing/2014/main" id="{E49E2F25-D6F6-9A9C-2648-6814C9FDF94F}"/>
              </a:ext>
            </a:extLst>
          </p:cNvPr>
          <p:cNvSpPr/>
          <p:nvPr/>
        </p:nvSpPr>
        <p:spPr>
          <a:xfrm>
            <a:off x="1128300" y="733270"/>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 CAMBIOS DE CURSO</a:t>
            </a:r>
          </a:p>
        </p:txBody>
      </p:sp>
      <p:pic>
        <p:nvPicPr>
          <p:cNvPr id="3" name="Imagen 2"/>
          <p:cNvPicPr>
            <a:picLocks noChangeAspect="1"/>
          </p:cNvPicPr>
          <p:nvPr/>
        </p:nvPicPr>
        <p:blipFill>
          <a:blip r:embed="rId6"/>
          <a:stretch>
            <a:fillRect/>
          </a:stretch>
        </p:blipFill>
        <p:spPr>
          <a:xfrm>
            <a:off x="1200872" y="1970279"/>
            <a:ext cx="4782550" cy="3267952"/>
          </a:xfrm>
          <a:prstGeom prst="rect">
            <a:avLst/>
          </a:prstGeom>
        </p:spPr>
      </p:pic>
      <p:pic>
        <p:nvPicPr>
          <p:cNvPr id="4" name="Imagen 3"/>
          <p:cNvPicPr>
            <a:picLocks noChangeAspect="1"/>
          </p:cNvPicPr>
          <p:nvPr/>
        </p:nvPicPr>
        <p:blipFill>
          <a:blip r:embed="rId7"/>
          <a:stretch>
            <a:fillRect/>
          </a:stretch>
        </p:blipFill>
        <p:spPr>
          <a:xfrm>
            <a:off x="6797676" y="1955329"/>
            <a:ext cx="4804429" cy="3282902"/>
          </a:xfrm>
          <a:prstGeom prst="rect">
            <a:avLst/>
          </a:prstGeom>
        </p:spPr>
      </p:pic>
    </p:spTree>
    <p:extLst>
      <p:ext uri="{BB962C8B-B14F-4D97-AF65-F5344CB8AC3E}">
        <p14:creationId xmlns:p14="http://schemas.microsoft.com/office/powerpoint/2010/main" val="41976677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CFF93B-F4E4-5C1B-299C-14F1407F3E8A}"/>
            </a:ext>
          </a:extLst>
        </p:cNvPr>
        <p:cNvGrpSpPr/>
        <p:nvPr/>
      </p:nvGrpSpPr>
      <p:grpSpPr>
        <a:xfrm>
          <a:off x="0" y="0"/>
          <a:ext cx="0" cy="0"/>
          <a:chOff x="0" y="0"/>
          <a:chExt cx="0" cy="0"/>
        </a:xfrm>
      </p:grpSpPr>
      <p:pic>
        <p:nvPicPr>
          <p:cNvPr id="32" name="31 Imagen">
            <a:extLst>
              <a:ext uri="{FF2B5EF4-FFF2-40B4-BE49-F238E27FC236}">
                <a16:creationId xmlns:a16="http://schemas.microsoft.com/office/drawing/2014/main" id="{BE8BFC6A-0913-23F1-E312-3246C1FF108F}"/>
              </a:ext>
            </a:extLst>
          </p:cNvPr>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a:extLst>
              <a:ext uri="{FF2B5EF4-FFF2-40B4-BE49-F238E27FC236}">
                <a16:creationId xmlns:a16="http://schemas.microsoft.com/office/drawing/2014/main" id="{6EE01A15-A03E-D8F9-4D1C-BC211A219600}"/>
              </a:ext>
            </a:extLst>
          </p:cNvPr>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a:extLst>
              <a:ext uri="{FF2B5EF4-FFF2-40B4-BE49-F238E27FC236}">
                <a16:creationId xmlns:a16="http://schemas.microsoft.com/office/drawing/2014/main" id="{A0BF0E93-2C8C-0145-9C4C-059808F83840}"/>
              </a:ext>
            </a:extLst>
          </p:cNvPr>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B9042A5F-612D-8C1C-4EE7-C9DE1DE5AC73}"/>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59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F8E85CDB-D712-1436-57B8-B1088C5B2502}"/>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2A0F55A2-B920-7C1F-AEF8-F0C2576C6AA6}"/>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ECD4A4CA-2D59-513A-9254-E76FFC18633D}"/>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a:extLst>
              <a:ext uri="{FF2B5EF4-FFF2-40B4-BE49-F238E27FC236}">
                <a16:creationId xmlns:a16="http://schemas.microsoft.com/office/drawing/2014/main" id="{5DC5AB47-5574-74F5-B6C7-64EE70BFC1FA}"/>
              </a:ext>
            </a:extLst>
          </p:cNvPr>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a:extLst>
              <a:ext uri="{FF2B5EF4-FFF2-40B4-BE49-F238E27FC236}">
                <a16:creationId xmlns:a16="http://schemas.microsoft.com/office/drawing/2014/main" id="{FEF985EF-19C3-C9D1-1880-C801AEEDC339}"/>
              </a:ext>
            </a:extLst>
          </p:cNvPr>
          <p:cNvPicPr>
            <a:picLocks noChangeAspect="1"/>
          </p:cNvPicPr>
          <p:nvPr/>
        </p:nvPicPr>
        <p:blipFill>
          <a:blip r:embed="rId5"/>
          <a:stretch>
            <a:fillRect/>
          </a:stretch>
        </p:blipFill>
        <p:spPr>
          <a:xfrm>
            <a:off x="10896533" y="-7735"/>
            <a:ext cx="1411144" cy="1058357"/>
          </a:xfrm>
          <a:prstGeom prst="rect">
            <a:avLst/>
          </a:prstGeom>
          <a:ln w="12700">
            <a:miter lim="400000"/>
          </a:ln>
        </p:spPr>
      </p:pic>
      <p:pic>
        <p:nvPicPr>
          <p:cNvPr id="3" name="Imagen 2">
            <a:extLst>
              <a:ext uri="{FF2B5EF4-FFF2-40B4-BE49-F238E27FC236}">
                <a16:creationId xmlns:a16="http://schemas.microsoft.com/office/drawing/2014/main" id="{C28A4D3C-0A90-538E-1017-E10B9AA7E7C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4145024" y="2289185"/>
            <a:ext cx="4086527" cy="3064895"/>
          </a:xfrm>
          <a:prstGeom prst="rect">
            <a:avLst/>
          </a:prstGeom>
        </p:spPr>
      </p:pic>
      <p:pic>
        <p:nvPicPr>
          <p:cNvPr id="7" name="Imagen 6">
            <a:extLst>
              <a:ext uri="{FF2B5EF4-FFF2-40B4-BE49-F238E27FC236}">
                <a16:creationId xmlns:a16="http://schemas.microsoft.com/office/drawing/2014/main" id="{95AB7392-1B40-81E7-FDE9-E19F6442C15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39932" y="3927689"/>
            <a:ext cx="2591652" cy="1917928"/>
          </a:xfrm>
          <a:prstGeom prst="rect">
            <a:avLst/>
          </a:prstGeom>
        </p:spPr>
      </p:pic>
      <p:pic>
        <p:nvPicPr>
          <p:cNvPr id="9" name="Imagen 8">
            <a:extLst>
              <a:ext uri="{FF2B5EF4-FFF2-40B4-BE49-F238E27FC236}">
                <a16:creationId xmlns:a16="http://schemas.microsoft.com/office/drawing/2014/main" id="{4A6FD644-FCE4-D643-D4E6-54ACEC10083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8163961" y="3507313"/>
            <a:ext cx="2138620" cy="2667991"/>
          </a:xfrm>
          <a:prstGeom prst="rect">
            <a:avLst/>
          </a:prstGeom>
        </p:spPr>
      </p:pic>
      <p:pic>
        <p:nvPicPr>
          <p:cNvPr id="11" name="Imagen 10">
            <a:extLst>
              <a:ext uri="{FF2B5EF4-FFF2-40B4-BE49-F238E27FC236}">
                <a16:creationId xmlns:a16="http://schemas.microsoft.com/office/drawing/2014/main" id="{6AF29B49-10CA-A2C3-D866-50D974F3DE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03220" y="1755562"/>
            <a:ext cx="2591652" cy="1943739"/>
          </a:xfrm>
          <a:prstGeom prst="rect">
            <a:avLst/>
          </a:prstGeom>
        </p:spPr>
      </p:pic>
      <p:pic>
        <p:nvPicPr>
          <p:cNvPr id="13" name="Imagen 12">
            <a:extLst>
              <a:ext uri="{FF2B5EF4-FFF2-40B4-BE49-F238E27FC236}">
                <a16:creationId xmlns:a16="http://schemas.microsoft.com/office/drawing/2014/main" id="{A78C2044-A92A-DC0B-51E3-F086ECF7D434}"/>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901175" y="1737130"/>
            <a:ext cx="2592973" cy="1944730"/>
          </a:xfrm>
          <a:prstGeom prst="rect">
            <a:avLst/>
          </a:prstGeom>
        </p:spPr>
      </p:pic>
      <p:sp>
        <p:nvSpPr>
          <p:cNvPr id="18" name="12 Rectángulo redondeado">
            <a:extLst>
              <a:ext uri="{FF2B5EF4-FFF2-40B4-BE49-F238E27FC236}">
                <a16:creationId xmlns:a16="http://schemas.microsoft.com/office/drawing/2014/main" id="{E49E2F25-D6F6-9A9C-2648-6814C9FDF94F}"/>
              </a:ext>
            </a:extLst>
          </p:cNvPr>
          <p:cNvSpPr/>
          <p:nvPr/>
        </p:nvSpPr>
        <p:spPr>
          <a:xfrm>
            <a:off x="989923" y="814255"/>
            <a:ext cx="6502435" cy="510776"/>
          </a:xfrm>
          <a:prstGeom prst="roundRect">
            <a:avLst/>
          </a:prstGeom>
          <a:solidFill>
            <a:schemeClr val="accent5">
              <a:lumMod val="50000"/>
            </a:schemeClr>
          </a:solidFill>
          <a:ln w="12700" cap="flat">
            <a:solidFill>
              <a:schemeClr val="accent1"/>
            </a:solid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r>
              <a:rPr lang="es-CL" sz="2400" b="1" dirty="0">
                <a:solidFill>
                  <a:schemeClr val="bg1"/>
                </a:solidFill>
              </a:rPr>
              <a:t>INDICADORES</a:t>
            </a:r>
          </a:p>
        </p:txBody>
      </p:sp>
    </p:spTree>
    <p:extLst>
      <p:ext uri="{BB962C8B-B14F-4D97-AF65-F5344CB8AC3E}">
        <p14:creationId xmlns:p14="http://schemas.microsoft.com/office/powerpoint/2010/main" val="195455759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3D6B6B-797B-0DAD-CDB5-E263C67B2487}"/>
            </a:ext>
          </a:extLst>
        </p:cNvPr>
        <p:cNvGrpSpPr/>
        <p:nvPr/>
      </p:nvGrpSpPr>
      <p:grpSpPr>
        <a:xfrm>
          <a:off x="0" y="0"/>
          <a:ext cx="0" cy="0"/>
          <a:chOff x="0" y="0"/>
          <a:chExt cx="0" cy="0"/>
        </a:xfrm>
      </p:grpSpPr>
      <p:grpSp>
        <p:nvGrpSpPr>
          <p:cNvPr id="20" name="Grupo">
            <a:extLst>
              <a:ext uri="{FF2B5EF4-FFF2-40B4-BE49-F238E27FC236}">
                <a16:creationId xmlns:a16="http://schemas.microsoft.com/office/drawing/2014/main" id="{B6F666A5-621A-FADD-45FF-BDD96FF15273}"/>
              </a:ext>
            </a:extLst>
          </p:cNvPr>
          <p:cNvGrpSpPr/>
          <p:nvPr/>
        </p:nvGrpSpPr>
        <p:grpSpPr>
          <a:xfrm>
            <a:off x="-269397" y="-90774"/>
            <a:ext cx="12527300" cy="561022"/>
            <a:chOff x="0" y="2756"/>
            <a:chExt cx="12201903" cy="561020"/>
          </a:xfrm>
        </p:grpSpPr>
        <p:pic>
          <p:nvPicPr>
            <p:cNvPr id="21" name="16 Imagen" descr="16 Imagen">
              <a:extLst>
                <a:ext uri="{FF2B5EF4-FFF2-40B4-BE49-F238E27FC236}">
                  <a16:creationId xmlns:a16="http://schemas.microsoft.com/office/drawing/2014/main" id="{353E4DE5-386E-5CF0-BF5C-0120D4EA2777}"/>
                </a:ext>
              </a:extLst>
            </p:cNvPr>
            <p:cNvPicPr>
              <a:picLocks noChangeAspect="1"/>
            </p:cNvPicPr>
            <p:nvPr/>
          </p:nvPicPr>
          <p:blipFill>
            <a:blip r:embed="rId3"/>
            <a:srcRect l="829" r="829" b="37719"/>
            <a:stretch>
              <a:fillRect/>
            </a:stretch>
          </p:blipFill>
          <p:spPr>
            <a:xfrm>
              <a:off x="0" y="2756"/>
              <a:ext cx="12201903" cy="561020"/>
            </a:xfrm>
            <a:prstGeom prst="rect">
              <a:avLst/>
            </a:prstGeom>
            <a:ln w="12700" cap="flat">
              <a:noFill/>
              <a:miter lim="400000"/>
            </a:ln>
            <a:effectLst/>
          </p:spPr>
        </p:pic>
        <p:sp>
          <p:nvSpPr>
            <p:cNvPr id="22" name="P A T R I O T I S M O…">
              <a:extLst>
                <a:ext uri="{FF2B5EF4-FFF2-40B4-BE49-F238E27FC236}">
                  <a16:creationId xmlns:a16="http://schemas.microsoft.com/office/drawing/2014/main" id="{48B6E66C-8BF4-1419-10D8-2232FD3838FC}"/>
                </a:ext>
              </a:extLst>
            </p:cNvPr>
            <p:cNvSpPr/>
            <p:nvPr/>
          </p:nvSpPr>
          <p:spPr>
            <a:xfrm>
              <a:off x="4951" y="91253"/>
              <a:ext cx="12192001" cy="321688"/>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tIns="45719" rIns="45719" bIns="45719" numCol="1" anchor="ctr">
              <a:spAutoFit/>
            </a:bodyPr>
            <a:lstStyle/>
            <a:p>
              <a:pPr algn="ctr">
                <a:lnSpc>
                  <a:spcPct val="150000"/>
                </a:lnSpc>
                <a:defRPr sz="1100">
                  <a:solidFill>
                    <a:srgbClr val="FFFFFF"/>
                  </a:solidFill>
                  <a:latin typeface="Century"/>
                  <a:ea typeface="Century"/>
                  <a:cs typeface="Century"/>
                  <a:sym typeface="Century"/>
                </a:defRPr>
              </a:pPr>
              <a:endParaRPr sz="1100" dirty="0">
                <a:solidFill>
                  <a:srgbClr val="FFFFFF"/>
                </a:solidFill>
                <a:latin typeface="Helvetica"/>
                <a:ea typeface="Century"/>
                <a:cs typeface="Century"/>
                <a:sym typeface="Century"/>
              </a:endParaRPr>
            </a:p>
          </p:txBody>
        </p:sp>
      </p:grpSp>
      <p:sp>
        <p:nvSpPr>
          <p:cNvPr id="23" name="CuadroTexto 15">
            <a:extLst>
              <a:ext uri="{FF2B5EF4-FFF2-40B4-BE49-F238E27FC236}">
                <a16:creationId xmlns:a16="http://schemas.microsoft.com/office/drawing/2014/main" id="{2101B16F-F094-23F7-71E0-A8143D8580FD}"/>
              </a:ext>
            </a:extLst>
          </p:cNvPr>
          <p:cNvSpPr txBox="1"/>
          <p:nvPr/>
        </p:nvSpPr>
        <p:spPr>
          <a:xfrm>
            <a:off x="2181617" y="30649"/>
            <a:ext cx="8088288" cy="400110"/>
          </a:xfrm>
          <a:prstGeom prst="rect">
            <a:avLst/>
          </a:prstGeom>
          <a:ln w="12700">
            <a:miter lim="400000"/>
          </a:ln>
          <a:effectLst>
            <a:outerShdw blurRad="101600" dist="25400" dir="5400000" rotWithShape="0">
              <a:srgbClr val="000000">
                <a:alpha val="75000"/>
              </a:srgbClr>
            </a:outerShdw>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45719" rIns="45719">
            <a:spAutoFit/>
          </a:bodyPr>
          <a:lstStyle/>
          <a:p>
            <a:pPr defTabSz="457200">
              <a:defRPr sz="4000" b="1">
                <a:solidFill>
                  <a:srgbClr val="FFFFFF"/>
                </a:solidFill>
                <a:latin typeface="Times New Roman"/>
                <a:ea typeface="Times New Roman"/>
                <a:cs typeface="Times New Roman"/>
                <a:sym typeface="Times New Roman"/>
              </a:defRPr>
            </a:pPr>
            <a:r>
              <a:rPr lang="es-ES" sz="2000" b="1" i="1" dirty="0">
                <a:solidFill>
                  <a:srgbClr val="FFFFFF"/>
                </a:solidFill>
                <a:latin typeface="Helvetica"/>
                <a:ea typeface="Times New Roman"/>
                <a:cs typeface="Times New Roman"/>
                <a:sym typeface="Times New Roman"/>
              </a:rPr>
              <a:t>Formación naval integral, contextualizada y con sentido</a:t>
            </a:r>
          </a:p>
        </p:txBody>
      </p:sp>
      <p:sp>
        <p:nvSpPr>
          <p:cNvPr id="4" name="3 Rectángulo">
            <a:extLst>
              <a:ext uri="{FF2B5EF4-FFF2-40B4-BE49-F238E27FC236}">
                <a16:creationId xmlns:a16="http://schemas.microsoft.com/office/drawing/2014/main" id="{B909FFF5-707A-1CEF-505A-0099F23CE534}"/>
              </a:ext>
            </a:extLst>
          </p:cNvPr>
          <p:cNvSpPr/>
          <p:nvPr/>
        </p:nvSpPr>
        <p:spPr>
          <a:xfrm>
            <a:off x="191344" y="3948732"/>
            <a:ext cx="11881320" cy="1569660"/>
          </a:xfrm>
          <a:prstGeom prst="rect">
            <a:avLst/>
          </a:prstGeom>
          <a:noFill/>
        </p:spPr>
        <p:txBody>
          <a:bodyPr wrap="square" lIns="91440" tIns="45720" rIns="91440" bIns="45720">
            <a:spAutoFit/>
          </a:bodyPr>
          <a:lstStyle/>
          <a:p>
            <a:pPr algn="ctr"/>
            <a:r>
              <a:rPr lang="es-ES" sz="3200" b="1" dirty="0">
                <a:solidFill>
                  <a:srgbClr val="000066"/>
                </a:solidFill>
              </a:rPr>
              <a:t>REVISTA DE INSPECCIÓN EDUCACIONAL</a:t>
            </a:r>
            <a:endParaRPr lang="es-CL" sz="3200" b="1" dirty="0">
              <a:solidFill>
                <a:srgbClr val="000066"/>
              </a:solidFill>
            </a:endParaRPr>
          </a:p>
          <a:p>
            <a:pPr algn="ctr"/>
            <a:r>
              <a:rPr lang="es-CL" sz="3200" dirty="0">
                <a:solidFill>
                  <a:srgbClr val="000066"/>
                </a:solidFill>
              </a:rPr>
              <a:t>AÑO ACADÉMICO 2025</a:t>
            </a:r>
          </a:p>
          <a:p>
            <a:pPr algn="ctr"/>
            <a:endParaRPr lang="es-ES" sz="3200" b="1" dirty="0">
              <a:ln w="10541" cmpd="sng">
                <a:solidFill>
                  <a:schemeClr val="accent1">
                    <a:shade val="88000"/>
                    <a:satMod val="110000"/>
                  </a:schemeClr>
                </a:solidFill>
                <a:prstDash val="solid"/>
              </a:ln>
              <a:solidFill>
                <a:srgbClr val="000066"/>
              </a:solidFill>
            </a:endParaRPr>
          </a:p>
        </p:txBody>
      </p:sp>
      <p:sp>
        <p:nvSpPr>
          <p:cNvPr id="11" name="Rectángulo redondeado 10">
            <a:extLst>
              <a:ext uri="{FF2B5EF4-FFF2-40B4-BE49-F238E27FC236}">
                <a16:creationId xmlns:a16="http://schemas.microsoft.com/office/drawing/2014/main" id="{65A5D83D-668D-684A-A0BB-752C02B586E0}"/>
              </a:ext>
            </a:extLst>
          </p:cNvPr>
          <p:cNvSpPr/>
          <p:nvPr/>
        </p:nvSpPr>
        <p:spPr>
          <a:xfrm>
            <a:off x="-168696" y="6474234"/>
            <a:ext cx="12745416" cy="395384"/>
          </a:xfrm>
          <a:prstGeom prst="roundRect">
            <a:avLst/>
          </a:prstGeom>
          <a:solidFill>
            <a:schemeClr val="accent5">
              <a:lumMod val="50000"/>
            </a:scheme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PATRIOTISMO            </a:t>
            </a:r>
          </a:p>
          <a:p>
            <a:pPr marL="0" marR="0" indent="0" algn="ctr" defTabSz="914400" rtl="0" fontAlgn="auto" latinLnBrk="0" hangingPunct="0">
              <a:lnSpc>
                <a:spcPct val="100000"/>
              </a:lnSpc>
              <a:spcBef>
                <a:spcPts val="0"/>
              </a:spcBef>
              <a:spcAft>
                <a:spcPts val="0"/>
              </a:spcAft>
              <a:buClrTx/>
              <a:buSzTx/>
              <a:buFontTx/>
              <a:buNone/>
              <a:tabLst/>
            </a:pPr>
            <a:r>
              <a:rPr kumimoji="0" lang="es-CL" sz="1400" b="1" i="0" u="none" strike="noStrike" cap="none" spc="0" normalizeH="0" baseline="0" dirty="0">
                <a:ln>
                  <a:noFill/>
                </a:ln>
                <a:solidFill>
                  <a:schemeClr val="bg1"/>
                </a:solidFill>
                <a:effectLst/>
                <a:uFillTx/>
                <a:latin typeface="+mj-lt"/>
                <a:ea typeface="+mj-ea"/>
                <a:cs typeface="+mj-cs"/>
                <a:sym typeface="Calibri"/>
              </a:rPr>
              <a:t> LEALTAD             HONOR                VALENTÍA             DEBER             INTEGRIDAD</a:t>
            </a:r>
          </a:p>
        </p:txBody>
      </p:sp>
      <p:pic>
        <p:nvPicPr>
          <p:cNvPr id="3" name="Imagen 2">
            <a:extLst>
              <a:ext uri="{FF2B5EF4-FFF2-40B4-BE49-F238E27FC236}">
                <a16:creationId xmlns:a16="http://schemas.microsoft.com/office/drawing/2014/main" id="{EF424AE7-1CC6-719A-5B74-BEA15B1BA7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06836" y="995202"/>
            <a:ext cx="3174834" cy="2505806"/>
          </a:xfrm>
          <a:prstGeom prst="rect">
            <a:avLst/>
          </a:prstGeom>
        </p:spPr>
      </p:pic>
      <p:sp>
        <p:nvSpPr>
          <p:cNvPr id="2" name="1 Marcador de número de diapositiva">
            <a:extLst>
              <a:ext uri="{FF2B5EF4-FFF2-40B4-BE49-F238E27FC236}">
                <a16:creationId xmlns:a16="http://schemas.microsoft.com/office/drawing/2014/main" id="{8257BF6D-B5E3-4C04-D8D9-D419163FC795}"/>
              </a:ext>
            </a:extLst>
          </p:cNvPr>
          <p:cNvSpPr>
            <a:spLocks noGrp="1"/>
          </p:cNvSpPr>
          <p:nvPr>
            <p:ph type="sldNum" sz="quarter" idx="2"/>
          </p:nvPr>
        </p:nvSpPr>
        <p:spPr>
          <a:xfrm>
            <a:off x="11752511" y="6474822"/>
            <a:ext cx="300721" cy="338554"/>
          </a:xfrm>
        </p:spPr>
        <p:txBody>
          <a:bodyPr/>
          <a:lstStyle/>
          <a:p>
            <a:fld id="{86CB4B4D-7CA3-9044-876B-883B54F8677D}" type="slidenum">
              <a:rPr lang="es-CL" sz="1600" b="1" smtClean="0"/>
              <a:pPr/>
              <a:t>60</a:t>
            </a:fld>
            <a:endParaRPr lang="es-CL" sz="1600" b="1" dirty="0"/>
          </a:p>
        </p:txBody>
      </p:sp>
    </p:spTree>
    <p:extLst>
      <p:ext uri="{BB962C8B-B14F-4D97-AF65-F5344CB8AC3E}">
        <p14:creationId xmlns:p14="http://schemas.microsoft.com/office/powerpoint/2010/main" val="1252003915"/>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61</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9867056" cy="614014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BLANCA RAMÍREZ TORREJÓN: </a:t>
            </a:r>
          </a:p>
          <a:p>
            <a:pPr marL="357188" lvl="4" indent="0" algn="just">
              <a:lnSpc>
                <a:spcPct val="150000"/>
              </a:lnSpc>
            </a:pPr>
            <a:r>
              <a:rPr lang="es-ES" sz="1200" u="sng" dirty="0"/>
              <a:t>TÍTULO PROFESIONAL</a:t>
            </a:r>
            <a:r>
              <a:rPr lang="es-ES" sz="1200" dirty="0"/>
              <a:t>: 	PROFESORA DE ESTADO EN HISTORIA Y GEOGRAFÍA (UPLA).</a:t>
            </a:r>
          </a:p>
          <a:p>
            <a:pPr marL="357188" lvl="4" indent="0" algn="just">
              <a:lnSpc>
                <a:spcPct val="150000"/>
              </a:lnSpc>
            </a:pPr>
            <a:r>
              <a:rPr lang="es-ES" sz="1200" u="sng" dirty="0"/>
              <a:t>MAGÍSTER</a:t>
            </a:r>
            <a:r>
              <a:rPr lang="es-ES" sz="1200" dirty="0"/>
              <a:t>:	GESTIÓN EDUCACIONAL (U.MARÍTIMA).  </a:t>
            </a:r>
            <a:r>
              <a:rPr lang="es-ES" sz="1200" u="sng" dirty="0"/>
              <a:t>MAGÍSTER</a:t>
            </a:r>
            <a:r>
              <a:rPr lang="es-ES" sz="1200" dirty="0"/>
              <a:t>: CIENCIAS POLÍTICAS NTEGRADA (ACADEMIA DE GUERRA).</a:t>
            </a:r>
          </a:p>
          <a:p>
            <a:pPr marL="357188" lvl="4" indent="0" algn="just">
              <a:lnSpc>
                <a:spcPct val="150000"/>
              </a:lnSpc>
            </a:pPr>
            <a:r>
              <a:rPr lang="es-ES" sz="1200" u="sng" dirty="0"/>
              <a:t>EXPERIENCIA ENAP</a:t>
            </a:r>
            <a:r>
              <a:rPr lang="es-ES" sz="1200" dirty="0"/>
              <a:t>:	</a:t>
            </a:r>
            <a:r>
              <a:rPr lang="es-ES" sz="1200" u="sng" dirty="0"/>
              <a:t>DOCENTE</a:t>
            </a:r>
            <a:r>
              <a:rPr lang="es-ES" sz="1200" dirty="0"/>
              <a:t> DESDE 1992 A LA FECHA.  </a:t>
            </a:r>
            <a:r>
              <a:rPr lang="es-ES" sz="1200" u="sng" dirty="0"/>
              <a:t>ASESORÍA PEDAGÓGICA</a:t>
            </a:r>
            <a:r>
              <a:rPr lang="es-ES" sz="1200" dirty="0"/>
              <a:t> DESDE 2014 AL 2017. </a:t>
            </a:r>
            <a:r>
              <a:rPr lang="es-ES" sz="1200" u="sng" dirty="0"/>
              <a:t>ASESORA ESTRATÉGICA </a:t>
            </a:r>
            <a:r>
              <a:rPr lang="es-ES" sz="1200" dirty="0"/>
              <a:t>DE 2018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MANUEL PLAZA BOMBAL:</a:t>
            </a:r>
          </a:p>
          <a:p>
            <a:pPr marL="357188" lvl="2" indent="0" algn="just">
              <a:lnSpc>
                <a:spcPct val="150000"/>
              </a:lnSpc>
            </a:pPr>
            <a:r>
              <a:rPr lang="es-ES" sz="1200" u="sng" dirty="0"/>
              <a:t>TÍTULO PROFESIONAL</a:t>
            </a:r>
            <a:r>
              <a:rPr lang="es-ES" sz="1200" dirty="0"/>
              <a:t>: PROFESOR DE ESTADO EN FÍSICA Y CIENCIAS (UPLA).  INGENIERO ELECTRÓNICO MENCIÓN COMUNICACIONES Y SISTEMAS 		DIGITALES (USM)</a:t>
            </a:r>
          </a:p>
          <a:p>
            <a:pPr marL="357188" lvl="2" indent="0" algn="just">
              <a:lnSpc>
                <a:spcPct val="150000"/>
              </a:lnSpc>
            </a:pPr>
            <a:r>
              <a:rPr lang="es-ES" sz="1200" u="sng" dirty="0"/>
              <a:t>MAGÍSTER</a:t>
            </a:r>
            <a:r>
              <a:rPr lang="es-ES" sz="1200" dirty="0"/>
              <a:t>:	COMUNICACIÓN Y DISEÑO MULTIMEDIA (TRACOR THE ART INSTITUTE). DOCTOR: CIENCIAS (MENCIÓN FÍSICA) U DE BURGOS-		ESPAÑA). POST TÍTULO NEUROAPRENDIZAJE Y DESARROLLO (UVALPO).</a:t>
            </a:r>
          </a:p>
          <a:p>
            <a:pPr marL="357188" lvl="2" indent="0" algn="just">
              <a:lnSpc>
                <a:spcPct val="150000"/>
              </a:lnSpc>
            </a:pPr>
            <a:r>
              <a:rPr lang="es-ES" sz="1200" u="sng" dirty="0"/>
              <a:t>EXPERIENCIA ENAP</a:t>
            </a:r>
            <a:r>
              <a:rPr lang="es-ES" sz="1200" dirty="0"/>
              <a:t>:  	</a:t>
            </a:r>
            <a:r>
              <a:rPr lang="es-ES" sz="1200" u="sng" dirty="0"/>
              <a:t>DOCENTE</a:t>
            </a:r>
            <a:r>
              <a:rPr lang="es-ES" sz="1200" dirty="0"/>
              <a:t> DESDE 1996 A LA FECHA. </a:t>
            </a:r>
            <a:r>
              <a:rPr lang="es-ES" sz="1200" u="sng" dirty="0"/>
              <a:t>ASESORÍA PEDAGÓGICA</a:t>
            </a:r>
            <a:r>
              <a:rPr lang="es-ES" sz="1200" dirty="0"/>
              <a:t> (METODOLÓGICO) DESDE 2011 A LA FECHA.</a:t>
            </a:r>
          </a:p>
          <a:p>
            <a:pPr lvl="2" indent="0" algn="just">
              <a:lnSpc>
                <a:spcPct val="150000"/>
              </a:lnSpc>
            </a:pPr>
            <a:endParaRPr lang="es-ES" sz="1000" dirty="0"/>
          </a:p>
          <a:p>
            <a:pPr lvl="2" indent="0" algn="just">
              <a:lnSpc>
                <a:spcPct val="150000"/>
              </a:lnSpc>
            </a:pPr>
            <a:endParaRPr lang="es-CL" sz="800" dirty="0"/>
          </a:p>
          <a:p>
            <a:pPr lvl="2" indent="0" algn="just">
              <a:lnSpc>
                <a:spcPct val="150000"/>
              </a:lnSpc>
            </a:pPr>
            <a:endParaRPr lang="es-CL" sz="800" dirty="0"/>
          </a:p>
          <a:p>
            <a:pPr lvl="2" indent="0" algn="just">
              <a:lnSpc>
                <a:spcPct val="150000"/>
              </a:lnSpc>
            </a:pPr>
            <a:endParaRPr lang="es-CL" sz="1200" dirty="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63262596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62</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509370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MARTA ALTAMIRANO VILLARROEL: </a:t>
            </a:r>
          </a:p>
          <a:p>
            <a:pPr marL="361950"/>
            <a:r>
              <a:rPr lang="es-ES" sz="1200" u="sng" dirty="0"/>
              <a:t>TÍTULO PROFESIONAL</a:t>
            </a:r>
            <a:r>
              <a:rPr lang="es-ES" sz="1200" dirty="0"/>
              <a:t>: </a:t>
            </a:r>
            <a:r>
              <a:rPr lang="es-CL" sz="3200" dirty="0"/>
              <a:t> </a:t>
            </a:r>
            <a:r>
              <a:rPr lang="es-CL" sz="1200" dirty="0">
                <a:solidFill>
                  <a:schemeClr val="tx1"/>
                </a:solidFill>
              </a:rPr>
              <a:t>TRADUCTOR – INTÉRPRETE INGLÉS/ESPAÑOL.  BACHILLER EN LENGUA INGLESA. LICENCIATURA EN LENGUA INGLESA (PUCV)</a:t>
            </a:r>
          </a:p>
          <a:p>
            <a:pPr marL="361950"/>
            <a:r>
              <a:rPr lang="es-ES" sz="1200" u="sng" dirty="0">
                <a:solidFill>
                  <a:schemeClr val="tx1"/>
                </a:solidFill>
              </a:rPr>
              <a:t>MAGÍSTER</a:t>
            </a:r>
            <a:r>
              <a:rPr lang="es-ES" sz="1200" dirty="0">
                <a:solidFill>
                  <a:schemeClr val="tx1"/>
                </a:solidFill>
              </a:rPr>
              <a:t>: 	 </a:t>
            </a:r>
            <a:r>
              <a:rPr lang="es-MX" sz="1200" dirty="0">
                <a:solidFill>
                  <a:schemeClr val="tx1"/>
                </a:solidFill>
              </a:rPr>
              <a:t>MAGÍSTER ENSEÑANZA DEL INGLÉS COMO LENGUA EXTRANJERA (UNAB). 	</a:t>
            </a:r>
          </a:p>
          <a:p>
            <a:pPr marL="357188" lvl="4"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COORDINADORA</a:t>
            </a:r>
            <a:r>
              <a:rPr lang="es-ES" sz="1200" dirty="0">
                <a:solidFill>
                  <a:schemeClr val="tx1"/>
                </a:solidFill>
              </a:rPr>
              <a:t> Y </a:t>
            </a:r>
            <a:r>
              <a:rPr lang="es-ES" sz="1200" u="sng" dirty="0">
                <a:solidFill>
                  <a:schemeClr val="tx1"/>
                </a:solidFill>
              </a:rPr>
              <a:t>DOCENTE</a:t>
            </a:r>
            <a:r>
              <a:rPr lang="es-ES" sz="1200" dirty="0">
                <a:solidFill>
                  <a:schemeClr val="tx1"/>
                </a:solidFill>
              </a:rPr>
              <a:t> DESDE 2014 AL 2024 (INT CENTER).  </a:t>
            </a:r>
            <a:r>
              <a:rPr lang="es-ES" sz="1200" u="sng" dirty="0">
                <a:solidFill>
                  <a:schemeClr val="tx1"/>
                </a:solidFill>
              </a:rPr>
              <a:t>ASESORÍA PEDAGÓGICA</a:t>
            </a:r>
            <a:r>
              <a:rPr lang="es-ES" sz="1200" dirty="0">
                <a:solidFill>
                  <a:schemeClr val="tx1"/>
                </a:solidFill>
              </a:rPr>
              <a:t> (EVALUACIÓN) DESDE 2025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MIGUEL NÚÑEZ VALENCIA:</a:t>
            </a:r>
          </a:p>
          <a:p>
            <a:pPr marL="357188" lvl="2" indent="0" algn="just">
              <a:lnSpc>
                <a:spcPct val="150000"/>
              </a:lnSpc>
            </a:pPr>
            <a:r>
              <a:rPr lang="es-ES" sz="1200" u="sng" dirty="0">
                <a:solidFill>
                  <a:schemeClr val="tx1"/>
                </a:solidFill>
              </a:rPr>
              <a:t>TÍTULO PROFESIONAL</a:t>
            </a:r>
            <a:r>
              <a:rPr lang="es-ES" sz="1200" dirty="0">
                <a:solidFill>
                  <a:schemeClr val="tx1"/>
                </a:solidFill>
              </a:rPr>
              <a:t>: PROFESOR DE CASTELLANO (UPLA)</a:t>
            </a:r>
          </a:p>
          <a:p>
            <a:pPr marL="1793875" lvl="2" indent="-1436688" algn="just">
              <a:lnSpc>
                <a:spcPct val="150000"/>
              </a:lnSpc>
            </a:pPr>
            <a:r>
              <a:rPr lang="es-ES" sz="1200" u="sng" dirty="0">
                <a:solidFill>
                  <a:schemeClr val="tx1"/>
                </a:solidFill>
              </a:rPr>
              <a:t>MAGÍSTER</a:t>
            </a:r>
            <a:r>
              <a:rPr lang="es-ES" sz="1200" dirty="0">
                <a:solidFill>
                  <a:schemeClr val="tx1"/>
                </a:solidFill>
              </a:rPr>
              <a:t>:	</a:t>
            </a:r>
            <a:r>
              <a:rPr lang="es-MX" sz="1200" dirty="0">
                <a:solidFill>
                  <a:schemeClr val="tx1"/>
                </a:solidFill>
              </a:rPr>
              <a:t>MÁSTER EN INVESTIGACIÓN EN EDUCACIÓN MENCIÓN CURRÍCULUM E INNOVACIÓN EDUCATIVA (UNIVERSIDAD AUTÓNOMA DE BARCELONA, ESPAÑA)</a:t>
            </a:r>
            <a:endParaRPr lang="es-ES" sz="1200" dirty="0">
              <a:solidFill>
                <a:schemeClr val="tx1"/>
              </a:solidFill>
            </a:endParaRPr>
          </a:p>
          <a:p>
            <a:pPr marL="357188" lvl="2"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2023 A LA FECHA. </a:t>
            </a:r>
            <a:r>
              <a:rPr lang="es-ES" sz="1200" u="sng" dirty="0">
                <a:solidFill>
                  <a:schemeClr val="tx1"/>
                </a:solidFill>
              </a:rPr>
              <a:t>ASESORÍA PEDAGÓGICA</a:t>
            </a:r>
            <a:r>
              <a:rPr lang="es-ES" sz="1200" dirty="0">
                <a:solidFill>
                  <a:schemeClr val="tx1"/>
                </a:solidFill>
              </a:rPr>
              <a:t> (CURRICULAR) DESDE 2025 A LA FECHA.</a:t>
            </a:r>
          </a:p>
          <a:p>
            <a:pPr lvl="2" indent="0" algn="just">
              <a:lnSpc>
                <a:spcPct val="150000"/>
              </a:lnSpc>
            </a:pPr>
            <a:endParaRPr lang="es-ES" sz="1000" dirty="0"/>
          </a:p>
          <a:p>
            <a:pPr marL="171450" lvl="2" indent="-171450" algn="just">
              <a:lnSpc>
                <a:spcPct val="150000"/>
              </a:lnSpc>
              <a:buFont typeface="Arial" panose="020B0604020202020204" pitchFamily="34" charset="0"/>
              <a:buChar char="•"/>
            </a:pPr>
            <a:r>
              <a:rPr lang="es-MX" sz="1200" b="1" dirty="0"/>
              <a:t>DORIS GONZÁLEZ BOTELLO:</a:t>
            </a:r>
          </a:p>
          <a:p>
            <a:pPr lvl="2" indent="0" algn="just">
              <a:lnSpc>
                <a:spcPct val="150000"/>
              </a:lnSpc>
            </a:pPr>
            <a:r>
              <a:rPr lang="es-MX" sz="1200" dirty="0">
                <a:solidFill>
                  <a:schemeClr val="tx1"/>
                </a:solidFill>
              </a:rPr>
              <a:t>         </a:t>
            </a:r>
            <a:r>
              <a:rPr lang="es-MX" sz="1200" u="sng" dirty="0">
                <a:solidFill>
                  <a:schemeClr val="tx1"/>
                </a:solidFill>
              </a:rPr>
              <a:t>TÍTULO PROFESIONAL</a:t>
            </a:r>
            <a:r>
              <a:rPr lang="es-MX" sz="1200" dirty="0">
                <a:solidFill>
                  <a:schemeClr val="tx1"/>
                </a:solidFill>
              </a:rPr>
              <a:t>:   </a:t>
            </a:r>
            <a:r>
              <a:rPr lang="es-MX" sz="1200" u="sng" dirty="0">
                <a:solidFill>
                  <a:schemeClr val="tx1"/>
                </a:solidFill>
              </a:rPr>
              <a:t>PROFESORA DE ESTADO EN INGLÉS (U. DE CHILE)</a:t>
            </a:r>
          </a:p>
          <a:p>
            <a:pPr lvl="2" indent="0" algn="just">
              <a:lnSpc>
                <a:spcPct val="150000"/>
              </a:lnSpc>
            </a:pPr>
            <a:r>
              <a:rPr lang="es-MX" sz="1200" dirty="0">
                <a:solidFill>
                  <a:schemeClr val="tx1"/>
                </a:solidFill>
              </a:rPr>
              <a:t>         </a:t>
            </a:r>
            <a:r>
              <a:rPr lang="es-MX" sz="1200" u="sng" dirty="0">
                <a:solidFill>
                  <a:schemeClr val="tx1"/>
                </a:solidFill>
              </a:rPr>
              <a:t>EXPERIENCIA ENAP</a:t>
            </a:r>
            <a:r>
              <a:rPr lang="es-MX" sz="1200" dirty="0">
                <a:solidFill>
                  <a:schemeClr val="tx1"/>
                </a:solidFill>
              </a:rPr>
              <a:t>:       </a:t>
            </a:r>
            <a:r>
              <a:rPr lang="es-MX" sz="1200" u="sng" dirty="0">
                <a:solidFill>
                  <a:schemeClr val="tx1"/>
                </a:solidFill>
              </a:rPr>
              <a:t>DOCENTE DESDE 1988 AL 1998.  ASESORÍA PEDAGÓGICA (INGLÉS) DESDE 2014 A LA FECHA.</a:t>
            </a: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56106509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63</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910743" y="805980"/>
            <a:ext cx="10488179" cy="498597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sz="2000" b="1" dirty="0"/>
              <a:t>III.- ASESORÍA PEDAGÓGICA: </a:t>
            </a:r>
          </a:p>
          <a:p>
            <a:pPr algn="just"/>
            <a:endParaRPr lang="es-ES" sz="1200" b="1" dirty="0">
              <a:solidFill>
                <a:srgbClr val="FF0000"/>
              </a:solidFill>
            </a:endParaRPr>
          </a:p>
          <a:p>
            <a:pPr marL="265113" indent="-265113" algn="just">
              <a:lnSpc>
                <a:spcPct val="150000"/>
              </a:lnSpc>
              <a:buFont typeface="+mj-lt"/>
              <a:buAutoNum type="alphaUcPeriod"/>
            </a:pPr>
            <a:r>
              <a:rPr lang="es-ES" sz="1200" dirty="0"/>
              <a:t>NOMBRE / TÍTULO PROFESIONAL / GRADO ACADÉMICO / EXPERIENCIA:</a:t>
            </a:r>
          </a:p>
          <a:p>
            <a:pPr algn="just">
              <a:lnSpc>
                <a:spcPct val="150000"/>
              </a:lnSpc>
            </a:pPr>
            <a:endParaRPr lang="es-ES" sz="1200" dirty="0"/>
          </a:p>
          <a:p>
            <a:pPr marL="171450" lvl="2" indent="-171450" algn="just">
              <a:lnSpc>
                <a:spcPct val="150000"/>
              </a:lnSpc>
              <a:buFont typeface="Arial" panose="020B0604020202020204" pitchFamily="34" charset="0"/>
              <a:buChar char="•"/>
            </a:pPr>
            <a:r>
              <a:rPr lang="es-ES" sz="1200" b="1" dirty="0"/>
              <a:t>DRAGO CHAGAY HERNÁNDEZ: </a:t>
            </a:r>
          </a:p>
          <a:p>
            <a:pPr lvl="2" indent="0" algn="just">
              <a:lnSpc>
                <a:spcPct val="150000"/>
              </a:lnSpc>
            </a:pPr>
            <a:endParaRPr lang="es-ES" sz="1200" b="1" dirty="0"/>
          </a:p>
          <a:p>
            <a:pPr marL="361950"/>
            <a:r>
              <a:rPr lang="es-ES" sz="1200" u="sng" dirty="0"/>
              <a:t>TÍTULO PROFESIONAL</a:t>
            </a:r>
            <a:r>
              <a:rPr lang="es-ES" sz="1200" dirty="0"/>
              <a:t>:  PROFESOR DE ESTADO EN EDUCACIÓN FÍSICA (UPLA</a:t>
            </a:r>
            <a:r>
              <a:rPr lang="es-CL" sz="1200" dirty="0">
                <a:solidFill>
                  <a:schemeClr val="tx1"/>
                </a:solidFill>
              </a:rPr>
              <a:t>).</a:t>
            </a:r>
          </a:p>
          <a:p>
            <a:pPr marL="1793875" indent="-1431925"/>
            <a:r>
              <a:rPr lang="es-ES" sz="1200" u="sng" dirty="0">
                <a:solidFill>
                  <a:schemeClr val="tx1"/>
                </a:solidFill>
              </a:rPr>
              <a:t>MAGÍSTER</a:t>
            </a:r>
            <a:r>
              <a:rPr lang="es-ES" sz="1200" dirty="0">
                <a:solidFill>
                  <a:schemeClr val="tx1"/>
                </a:solidFill>
              </a:rPr>
              <a:t>: 	 </a:t>
            </a:r>
            <a:r>
              <a:rPr lang="es-MX" sz="1200" dirty="0">
                <a:solidFill>
                  <a:schemeClr val="tx1"/>
                </a:solidFill>
              </a:rPr>
              <a:t>MAGÍSTER EN DISEÑO Y COMUNICACIÓN MULTIMEDIA (UMARÍTIMA). MAGÍSTER EN LIDERAZGO Y GESTIÓN DE ORGANIZACIONES (PUCV).  </a:t>
            </a:r>
          </a:p>
          <a:p>
            <a:pPr marL="357188" lvl="4"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1995 A LA FECHA.  </a:t>
            </a:r>
            <a:r>
              <a:rPr lang="es-ES" sz="1200" u="sng" dirty="0">
                <a:solidFill>
                  <a:schemeClr val="tx1"/>
                </a:solidFill>
              </a:rPr>
              <a:t>ASESORÍA PEDAGÓGICA</a:t>
            </a:r>
            <a:r>
              <a:rPr lang="es-ES" sz="1200" dirty="0">
                <a:solidFill>
                  <a:schemeClr val="tx1"/>
                </a:solidFill>
              </a:rPr>
              <a:t> (ED. FÍSICA) DESDE 2001 A LA FECHA.</a:t>
            </a:r>
          </a:p>
          <a:p>
            <a:pPr marL="171450" lvl="2" indent="-171450" algn="just">
              <a:lnSpc>
                <a:spcPct val="150000"/>
              </a:lnSpc>
              <a:buFont typeface="Arial" panose="020B0604020202020204" pitchFamily="34" charset="0"/>
              <a:buChar char="•"/>
            </a:pPr>
            <a:endParaRPr lang="es-ES" sz="1200" b="1" dirty="0"/>
          </a:p>
          <a:p>
            <a:pPr marL="171450" lvl="2" indent="-171450" algn="just">
              <a:lnSpc>
                <a:spcPct val="150000"/>
              </a:lnSpc>
              <a:buFont typeface="Arial" panose="020B0604020202020204" pitchFamily="34" charset="0"/>
              <a:buChar char="•"/>
            </a:pPr>
            <a:r>
              <a:rPr lang="es-ES" sz="1200" b="1" dirty="0"/>
              <a:t>MARCELA GUZMÁN SOLIS:</a:t>
            </a:r>
          </a:p>
          <a:p>
            <a:pPr marL="357188" lvl="2" indent="0" algn="just">
              <a:lnSpc>
                <a:spcPct val="150000"/>
              </a:lnSpc>
            </a:pPr>
            <a:r>
              <a:rPr lang="es-ES" sz="1200" u="sng" dirty="0">
                <a:solidFill>
                  <a:schemeClr val="tx1"/>
                </a:solidFill>
              </a:rPr>
              <a:t>TÍTULO PROFESIONAL</a:t>
            </a:r>
            <a:r>
              <a:rPr lang="es-ES" sz="1200" dirty="0">
                <a:solidFill>
                  <a:schemeClr val="tx1"/>
                </a:solidFill>
              </a:rPr>
              <a:t>:  PROFESORA DE EDUCACIÓN FÍSICA (UPLA).</a:t>
            </a:r>
          </a:p>
          <a:p>
            <a:pPr marL="1793875" lvl="2" indent="-1436688" algn="just">
              <a:lnSpc>
                <a:spcPct val="150000"/>
              </a:lnSpc>
            </a:pPr>
            <a:r>
              <a:rPr lang="es-ES" sz="1200" u="sng" dirty="0">
                <a:solidFill>
                  <a:schemeClr val="tx1"/>
                </a:solidFill>
              </a:rPr>
              <a:t>MAGÍSTER</a:t>
            </a:r>
            <a:r>
              <a:rPr lang="es-ES" sz="1200" dirty="0">
                <a:solidFill>
                  <a:schemeClr val="tx1"/>
                </a:solidFill>
              </a:rPr>
              <a:t>:	</a:t>
            </a:r>
            <a:r>
              <a:rPr lang="es-MX" sz="1200" dirty="0">
                <a:solidFill>
                  <a:schemeClr val="tx1"/>
                </a:solidFill>
              </a:rPr>
              <a:t>MAGÍSTER EN ACTIVIDAD FÍSICA PARA LA SALUD (PUCV).</a:t>
            </a:r>
            <a:endParaRPr lang="es-ES" sz="1200" dirty="0">
              <a:solidFill>
                <a:schemeClr val="tx1"/>
              </a:solidFill>
            </a:endParaRPr>
          </a:p>
          <a:p>
            <a:pPr marL="357188" lvl="2" indent="0" algn="just">
              <a:lnSpc>
                <a:spcPct val="150000"/>
              </a:lnSpc>
            </a:pPr>
            <a:r>
              <a:rPr lang="es-ES" sz="1200" u="sng" dirty="0">
                <a:solidFill>
                  <a:schemeClr val="tx1"/>
                </a:solidFill>
              </a:rPr>
              <a:t>EXPERIENCIA ENAP</a:t>
            </a:r>
            <a:r>
              <a:rPr lang="es-ES" sz="1200" dirty="0">
                <a:solidFill>
                  <a:schemeClr val="tx1"/>
                </a:solidFill>
              </a:rPr>
              <a:t>:  	</a:t>
            </a:r>
            <a:r>
              <a:rPr lang="es-ES" sz="1200" u="sng" dirty="0">
                <a:solidFill>
                  <a:schemeClr val="tx1"/>
                </a:solidFill>
              </a:rPr>
              <a:t>DOCENTE</a:t>
            </a:r>
            <a:r>
              <a:rPr lang="es-ES" sz="1200" dirty="0">
                <a:solidFill>
                  <a:schemeClr val="tx1"/>
                </a:solidFill>
              </a:rPr>
              <a:t> DESDE 2020 A LA FECHA. </a:t>
            </a:r>
            <a:r>
              <a:rPr lang="es-ES" sz="1200" u="sng" dirty="0">
                <a:solidFill>
                  <a:schemeClr val="tx1"/>
                </a:solidFill>
              </a:rPr>
              <a:t>ASESORÍA PEDAGÓGICA</a:t>
            </a:r>
            <a:r>
              <a:rPr lang="es-ES" sz="1200" dirty="0">
                <a:solidFill>
                  <a:schemeClr val="tx1"/>
                </a:solidFill>
              </a:rPr>
              <a:t> (ED. FÍSICA) DESDE 2022 A LA FECHA.</a:t>
            </a:r>
            <a:endParaRPr lang="es-CL" sz="1200" dirty="0"/>
          </a:p>
          <a:p>
            <a:pPr lvl="2" indent="0" algn="just">
              <a:lnSpc>
                <a:spcPct val="150000"/>
              </a:lnSpc>
            </a:pPr>
            <a:endParaRPr lang="es-CL" sz="1200" dirty="0"/>
          </a:p>
          <a:p>
            <a:pPr algn="just"/>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31534010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64</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082563" y="747143"/>
            <a:ext cx="9867056" cy="3585595"/>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a:t>III.- ASESORÍA PEDAGÓGICA: </a:t>
            </a:r>
          </a:p>
          <a:p>
            <a:endParaRPr lang="es-ES" sz="1400" b="1" dirty="0">
              <a:solidFill>
                <a:srgbClr val="FF0000"/>
              </a:solidFill>
            </a:endParaRPr>
          </a:p>
          <a:p>
            <a:pPr marL="228600" indent="-228600" defTabSz="179388">
              <a:lnSpc>
                <a:spcPct val="150000"/>
              </a:lnSpc>
              <a:buAutoNum type="alphaUcPeriod" startAt="2"/>
            </a:pPr>
            <a:r>
              <a:rPr lang="es-CL" sz="1200" dirty="0"/>
              <a:t>COBERTURA DE SUPERVISIONES DE CLASES POR ASESORÍA PEDAGÓGICA: (al mes de mayo)</a:t>
            </a:r>
          </a:p>
          <a:p>
            <a:pPr defTabSz="179388">
              <a:lnSpc>
                <a:spcPct val="150000"/>
              </a:lnSpc>
            </a:pPr>
            <a:r>
              <a:rPr lang="es-CL" sz="1400" dirty="0"/>
              <a:t>	- </a:t>
            </a:r>
            <a:r>
              <a:rPr lang="es-CL" sz="1400" b="1" dirty="0">
                <a:solidFill>
                  <a:schemeClr val="tx1"/>
                </a:solidFill>
              </a:rPr>
              <a:t>Área Académica</a:t>
            </a:r>
            <a:r>
              <a:rPr lang="es-CL" sz="1400" dirty="0">
                <a:solidFill>
                  <a:schemeClr val="tx1"/>
                </a:solidFill>
              </a:rPr>
              <a:t>: 18 de 20, equivalente al 90%. </a:t>
            </a:r>
          </a:p>
          <a:p>
            <a:pPr defTabSz="179388">
              <a:lnSpc>
                <a:spcPct val="150000"/>
              </a:lnSpc>
            </a:pPr>
            <a:r>
              <a:rPr lang="es-MX" sz="1400" dirty="0">
                <a:solidFill>
                  <a:schemeClr val="tx1"/>
                </a:solidFill>
              </a:rPr>
              <a:t>	  - Cátedra de Inglés: 20, equivalente al 90%.		</a:t>
            </a:r>
            <a:endParaRPr lang="es-CL" sz="1400" dirty="0">
              <a:solidFill>
                <a:schemeClr val="tx1"/>
              </a:solidFill>
            </a:endParaRPr>
          </a:p>
          <a:p>
            <a:pPr defTabSz="179388">
              <a:lnSpc>
                <a:spcPct val="150000"/>
              </a:lnSpc>
            </a:pPr>
            <a:r>
              <a:rPr lang="es-MX" sz="1400" dirty="0">
                <a:solidFill>
                  <a:schemeClr val="tx1"/>
                </a:solidFill>
              </a:rPr>
              <a:t>	- </a:t>
            </a:r>
            <a:r>
              <a:rPr lang="es-MX" sz="1400" b="1" dirty="0">
                <a:solidFill>
                  <a:schemeClr val="tx1"/>
                </a:solidFill>
              </a:rPr>
              <a:t>Área Deportiva</a:t>
            </a:r>
            <a:r>
              <a:rPr lang="es-MX" sz="1400" dirty="0">
                <a:solidFill>
                  <a:schemeClr val="tx1"/>
                </a:solidFill>
              </a:rPr>
              <a:t>: 9 de 16, Equivalente al 56%.</a:t>
            </a:r>
            <a:endParaRPr lang="es-CL" sz="1400" dirty="0">
              <a:solidFill>
                <a:schemeClr val="tx1"/>
              </a:solidFill>
            </a:endParaRPr>
          </a:p>
          <a:p>
            <a:pPr lvl="2" indent="0">
              <a:lnSpc>
                <a:spcPct val="150000"/>
              </a:lnSpc>
            </a:pPr>
            <a:endParaRPr lang="es-CL" sz="800" dirty="0"/>
          </a:p>
          <a:p>
            <a:pPr lvl="2" indent="0">
              <a:lnSpc>
                <a:spcPct val="150000"/>
              </a:lnSpc>
            </a:pPr>
            <a:endParaRPr lang="es-CL" sz="800" dirty="0"/>
          </a:p>
          <a:p>
            <a:pPr lvl="2" indent="0">
              <a:lnSpc>
                <a:spcPct val="150000"/>
              </a:lnSpc>
            </a:pPr>
            <a:endParaRPr lang="es-CL" sz="1200" dirty="0"/>
          </a:p>
          <a:p>
            <a:pPr lvl="2" indent="0">
              <a:lnSpc>
                <a:spcPct val="150000"/>
              </a:lnSpc>
            </a:pPr>
            <a:endParaRPr lang="es-CL" sz="1200" dirty="0"/>
          </a:p>
          <a:p>
            <a:endParaRPr lang="es-ES" sz="1600" dirty="0"/>
          </a:p>
          <a:p>
            <a:pPr algn="just"/>
            <a:endParaRPr lang="es-CL" dirty="0"/>
          </a:p>
          <a:p>
            <a:pPr marL="0" marR="0" indent="0" algn="just" defTabSz="914400" rtl="0" fontAlgn="auto" latinLnBrk="0" hangingPunct="0">
              <a:lnSpc>
                <a:spcPct val="100000"/>
              </a:lnSpc>
              <a:spcBef>
                <a:spcPts val="0"/>
              </a:spcBef>
              <a:spcAft>
                <a:spcPts val="0"/>
              </a:spcAft>
              <a:buClrTx/>
              <a:buSzTx/>
              <a:buFontTx/>
              <a:buNone/>
              <a:tabLst/>
            </a:pPr>
            <a:endParaRPr kumimoji="0" lang="es-CL" sz="1800" b="0" i="0" u="none" strike="noStrike" cap="none" spc="0" normalizeH="0" baseline="0" dirty="0">
              <a:ln>
                <a:noFill/>
              </a:ln>
              <a:solidFill>
                <a:srgbClr val="000000"/>
              </a:solidFill>
              <a:effectLst/>
              <a:uFillTx/>
              <a:latin typeface="+mj-lt"/>
              <a:ea typeface="+mj-ea"/>
              <a:cs typeface="+mj-cs"/>
              <a:sym typeface="Calibri"/>
            </a:endParaRPr>
          </a:p>
        </p:txBody>
      </p:sp>
    </p:spTree>
    <p:extLst>
      <p:ext uri="{BB962C8B-B14F-4D97-AF65-F5344CB8AC3E}">
        <p14:creationId xmlns:p14="http://schemas.microsoft.com/office/powerpoint/2010/main" val="23490210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65</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427242" y="1029038"/>
            <a:ext cx="11429398" cy="532453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algn="just"/>
            <a:r>
              <a:rPr lang="es-ES" b="1" dirty="0"/>
              <a:t>IV.- INFRAESTRUCTURA: </a:t>
            </a:r>
          </a:p>
          <a:p>
            <a:pPr algn="just"/>
            <a:r>
              <a:rPr lang="es-ES" sz="1600" b="1" dirty="0"/>
              <a:t>A. PROPIA DE LA UNIDAD EJECUTORA (NOVEDADES).</a:t>
            </a:r>
          </a:p>
          <a:p>
            <a:pPr algn="just">
              <a:lnSpc>
                <a:spcPct val="150000"/>
              </a:lnSpc>
            </a:pPr>
            <a:r>
              <a:rPr lang="es-ES" sz="1600" b="1" u="sng" dirty="0">
                <a:solidFill>
                  <a:schemeClr val="tx1"/>
                </a:solidFill>
              </a:rPr>
              <a:t>Área Académica</a:t>
            </a:r>
            <a:r>
              <a:rPr lang="es-ES" sz="1600" dirty="0">
                <a:solidFill>
                  <a:schemeClr val="tx1"/>
                </a:solidFill>
              </a:rPr>
              <a:t>: </a:t>
            </a:r>
          </a:p>
          <a:p>
            <a:pPr marL="285750" indent="-198438" algn="just">
              <a:lnSpc>
                <a:spcPct val="150000"/>
              </a:lnSpc>
              <a:buFont typeface="Arial" panose="020B0604020202020204" pitchFamily="34" charset="0"/>
              <a:buChar char="•"/>
            </a:pPr>
            <a:r>
              <a:rPr lang="es-ES" sz="1600" dirty="0">
                <a:solidFill>
                  <a:srgbClr val="FF0000"/>
                </a:solidFill>
              </a:rPr>
              <a:t>Impermeabilización de la biblioteca, estudios y pabellones de salas de clases. (Tarea I1 T2.1 Plan Estratégico 2019-2030) </a:t>
            </a:r>
          </a:p>
          <a:p>
            <a:pPr marL="285750" indent="-198438" algn="just">
              <a:lnSpc>
                <a:spcPct val="150000"/>
              </a:lnSpc>
              <a:buFont typeface="Arial" panose="020B0604020202020204" pitchFamily="34" charset="0"/>
              <a:buChar char="•"/>
            </a:pPr>
            <a:r>
              <a:rPr lang="es-ES" sz="1600" dirty="0">
                <a:solidFill>
                  <a:srgbClr val="FF0000"/>
                </a:solidFill>
              </a:rPr>
              <a:t>Cambio aire acondicionado cineteca. </a:t>
            </a:r>
          </a:p>
          <a:p>
            <a:pPr algn="just">
              <a:lnSpc>
                <a:spcPct val="150000"/>
              </a:lnSpc>
            </a:pPr>
            <a:r>
              <a:rPr lang="es-ES" sz="1600" b="1" u="sng" dirty="0"/>
              <a:t>Área Educación Física</a:t>
            </a:r>
            <a:r>
              <a:rPr lang="es-ES" sz="1600" dirty="0"/>
              <a:t>:</a:t>
            </a:r>
          </a:p>
          <a:p>
            <a:pPr marL="285750" indent="-198438" algn="just">
              <a:lnSpc>
                <a:spcPct val="150000"/>
              </a:lnSpc>
              <a:buFont typeface="Arial" panose="020B0604020202020204" pitchFamily="34" charset="0"/>
              <a:buChar char="•"/>
            </a:pPr>
            <a:r>
              <a:rPr lang="es-ES" sz="1400" dirty="0">
                <a:solidFill>
                  <a:schemeClr val="tx1"/>
                </a:solidFill>
              </a:rPr>
              <a:t>Piscina Olímpica ESNAVAL se encuentra en reparación de techo.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Reparar techumbre de gimnasio con filtración de agua, por condensación incluso en días de sol, provocándose goteras en canchas de básquetbol, vóleibol, tatami de judo, recta para salto con garrocha, sala de </a:t>
            </a:r>
            <a:r>
              <a:rPr lang="es-ES" sz="1400" dirty="0" err="1">
                <a:solidFill>
                  <a:schemeClr val="tx1"/>
                </a:solidFill>
              </a:rPr>
              <a:t>crossfit</a:t>
            </a:r>
            <a:r>
              <a:rPr lang="es-ES" sz="1400" dirty="0">
                <a:solidFill>
                  <a:schemeClr val="tx1"/>
                </a:solidFill>
              </a:rPr>
              <a:t>. </a:t>
            </a:r>
          </a:p>
          <a:p>
            <a:pPr marL="285750" indent="-198438" algn="just">
              <a:lnSpc>
                <a:spcPct val="150000"/>
              </a:lnSpc>
              <a:buFont typeface="Arial" panose="020B0604020202020204" pitchFamily="34" charset="0"/>
              <a:buChar char="•"/>
            </a:pPr>
            <a:r>
              <a:rPr lang="es-ES" sz="1400" dirty="0">
                <a:solidFill>
                  <a:schemeClr val="tx1"/>
                </a:solidFill>
              </a:rPr>
              <a:t>Se necesita realizar el reemplazo de la pista atlética por exceder su vida útil en 5 años. (Tarea I1 T2.1 Plan Estratégico 2019-2030)</a:t>
            </a:r>
          </a:p>
          <a:p>
            <a:pPr marL="285750" indent="-198438" algn="just">
              <a:lnSpc>
                <a:spcPct val="150000"/>
              </a:lnSpc>
              <a:buFont typeface="Arial" panose="020B0604020202020204" pitchFamily="34" charset="0"/>
              <a:buChar char="•"/>
            </a:pPr>
            <a:r>
              <a:rPr lang="es-ES" sz="1400" dirty="0">
                <a:solidFill>
                  <a:schemeClr val="tx1"/>
                </a:solidFill>
              </a:rPr>
              <a:t>Modernizar las canchas de tiro, con sistemas y blancos electrónicos, en distancias de 25 y 50 </a:t>
            </a:r>
            <a:r>
              <a:rPr lang="es-ES" sz="1400" dirty="0" err="1">
                <a:solidFill>
                  <a:schemeClr val="tx1"/>
                </a:solidFill>
              </a:rPr>
              <a:t>mts</a:t>
            </a:r>
            <a:r>
              <a:rPr lang="es-ES" sz="1400" dirty="0">
                <a:solidFill>
                  <a:schemeClr val="tx1"/>
                </a:solidFill>
              </a:rPr>
              <a:t>.; para práctica de cadetes y uso institucional. (Tarea I1 T2.1 Plan Estratégico 2019-2030)</a:t>
            </a:r>
          </a:p>
          <a:p>
            <a:pPr marL="285750" indent="-198438" algn="just">
              <a:lnSpc>
                <a:spcPct val="150000"/>
              </a:lnSpc>
              <a:buFont typeface="Arial" panose="020B0604020202020204" pitchFamily="34" charset="0"/>
              <a:buChar char="•"/>
            </a:pPr>
            <a:r>
              <a:rPr lang="es-CL" sz="1400" dirty="0">
                <a:solidFill>
                  <a:schemeClr val="tx1"/>
                </a:solidFill>
              </a:rPr>
              <a:t>La malla curricular de Educación Física ha sufrido algunas modificaciones importantes en los contenidos a desarrollar, los deportes colectivos como basquetbol, fútbol y voleibol salieron de la malla curricular y fueron reemplazados por asignaturas relacionadas a la línea del acondicionamiento físico, por </a:t>
            </a:r>
            <a:r>
              <a:rPr lang="es-CL" sz="1400" dirty="0" err="1">
                <a:solidFill>
                  <a:schemeClr val="tx1"/>
                </a:solidFill>
              </a:rPr>
              <a:t>tál</a:t>
            </a:r>
            <a:r>
              <a:rPr lang="es-CL" sz="1400" dirty="0">
                <a:solidFill>
                  <a:schemeClr val="tx1"/>
                </a:solidFill>
              </a:rPr>
              <a:t> motivo surgió la necesidad de</a:t>
            </a:r>
            <a:r>
              <a:rPr lang="es-ES" sz="1400" dirty="0">
                <a:solidFill>
                  <a:schemeClr val="tx1"/>
                </a:solidFill>
              </a:rPr>
              <a:t> crear dos salas de pesas con máquinas y pesos libres</a:t>
            </a:r>
            <a:r>
              <a:rPr lang="es-CL" sz="1400" dirty="0">
                <a:solidFill>
                  <a:schemeClr val="tx1"/>
                </a:solidFill>
              </a:rPr>
              <a:t>, se crearon nuevos programas que apuntan al mejoramiento de las capacidades físicas del cadete. </a:t>
            </a:r>
            <a:r>
              <a:rPr lang="es-ES" sz="1400" dirty="0">
                <a:solidFill>
                  <a:schemeClr val="tx1"/>
                </a:solidFill>
              </a:rPr>
              <a:t>  </a:t>
            </a:r>
          </a:p>
        </p:txBody>
      </p:sp>
    </p:spTree>
    <p:extLst>
      <p:ext uri="{BB962C8B-B14F-4D97-AF65-F5344CB8AC3E}">
        <p14:creationId xmlns:p14="http://schemas.microsoft.com/office/powerpoint/2010/main" val="359633677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2" name="31 Imagen"/>
          <p:cNvPicPr>
            <a:picLocks noChangeAspect="1"/>
          </p:cNvPicPr>
          <p:nvPr/>
        </p:nvPicPr>
        <p:blipFill>
          <a:blip r:embed="rId2" cstate="print"/>
          <a:stretch>
            <a:fillRect/>
          </a:stretch>
        </p:blipFill>
        <p:spPr>
          <a:xfrm>
            <a:off x="651911" y="474273"/>
            <a:ext cx="10701867" cy="584200"/>
          </a:xfrm>
          <a:prstGeom prst="rect">
            <a:avLst/>
          </a:prstGeom>
        </p:spPr>
      </p:pic>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3"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66</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4"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5"/>
          <a:stretch>
            <a:fillRect/>
          </a:stretch>
        </p:blipFill>
        <p:spPr>
          <a:xfrm>
            <a:off x="10896533" y="-7735"/>
            <a:ext cx="1411144" cy="1058357"/>
          </a:xfrm>
          <a:prstGeom prst="rect">
            <a:avLst/>
          </a:prstGeom>
          <a:ln w="12700">
            <a:miter lim="400000"/>
          </a:ln>
        </p:spPr>
      </p:pic>
      <p:sp>
        <p:nvSpPr>
          <p:cNvPr id="48" name="47 Rectángulo"/>
          <p:cNvSpPr/>
          <p:nvPr/>
        </p:nvSpPr>
        <p:spPr>
          <a:xfrm>
            <a:off x="2175678" y="99859"/>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3.         CONTEXTO ACTUAL</a:t>
            </a:r>
          </a:p>
        </p:txBody>
      </p:sp>
      <p:sp>
        <p:nvSpPr>
          <p:cNvPr id="2" name="CuadroTexto 1">
            <a:extLst>
              <a:ext uri="{FF2B5EF4-FFF2-40B4-BE49-F238E27FC236}">
                <a16:creationId xmlns:a16="http://schemas.microsoft.com/office/drawing/2014/main" id="{54FF63A9-384D-25ED-A64E-DF1DE2B1E72A}"/>
              </a:ext>
            </a:extLst>
          </p:cNvPr>
          <p:cNvSpPr txBox="1"/>
          <p:nvPr/>
        </p:nvSpPr>
        <p:spPr>
          <a:xfrm>
            <a:off x="1137240" y="1017293"/>
            <a:ext cx="10143336" cy="383181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r>
              <a:rPr lang="es-ES" sz="2000" b="1" dirty="0"/>
              <a:t>IV.- INFRAESTRUCTURA:</a:t>
            </a:r>
          </a:p>
          <a:p>
            <a:endParaRPr lang="es-ES" dirty="0"/>
          </a:p>
          <a:p>
            <a:pPr marL="342900" indent="-342900">
              <a:spcAft>
                <a:spcPts val="600"/>
              </a:spcAft>
              <a:buAutoNum type="alphaUcPeriod" startAt="2"/>
              <a:tabLst>
                <a:tab pos="357188" algn="l"/>
              </a:tabLst>
            </a:pPr>
            <a:r>
              <a:rPr lang="es-ES" b="1" dirty="0"/>
              <a:t>INDICADA EN LOS PROGRAMAS DE ASIGNATURA.</a:t>
            </a:r>
            <a:r>
              <a:rPr lang="es-ES" b="1" dirty="0">
                <a:solidFill>
                  <a:srgbClr val="FF0000"/>
                </a:solidFill>
              </a:rPr>
              <a:t> </a:t>
            </a:r>
            <a:r>
              <a:rPr lang="es-ES" b="1" dirty="0">
                <a:solidFill>
                  <a:schemeClr val="tx1"/>
                </a:solidFill>
              </a:rPr>
              <a:t>(Por cátedras)</a:t>
            </a:r>
          </a:p>
          <a:p>
            <a:pPr>
              <a:spcAft>
                <a:spcPts val="600"/>
              </a:spcAft>
              <a:tabLst>
                <a:tab pos="357188" algn="l"/>
              </a:tabLst>
            </a:pPr>
            <a:endParaRPr lang="es-ES" b="1" dirty="0">
              <a:solidFill>
                <a:schemeClr val="tx1"/>
              </a:solidFill>
            </a:endParaRPr>
          </a:p>
          <a:p>
            <a:pPr marL="539750" indent="-182563" algn="just">
              <a:spcAft>
                <a:spcPts val="600"/>
              </a:spcAft>
              <a:buFont typeface="Arial" pitchFamily="34" charset="0"/>
              <a:buChar char="•"/>
            </a:pPr>
            <a:r>
              <a:rPr lang="es-ES" u="sng" dirty="0">
                <a:solidFill>
                  <a:srgbClr val="FF0000"/>
                </a:solidFill>
              </a:rPr>
              <a:t>Matemáticas y </a:t>
            </a:r>
            <a:r>
              <a:rPr lang="es-ES" u="sng" dirty="0" err="1">
                <a:solidFill>
                  <a:srgbClr val="FF0000"/>
                </a:solidFill>
              </a:rPr>
              <a:t>Herr</a:t>
            </a:r>
            <a:r>
              <a:rPr lang="es-ES" u="sng" dirty="0">
                <a:solidFill>
                  <a:srgbClr val="FF0000"/>
                </a:solidFill>
              </a:rPr>
              <a:t>. Tecnológicas</a:t>
            </a:r>
            <a:r>
              <a:rPr lang="es-ES" dirty="0">
                <a:solidFill>
                  <a:srgbClr val="FF0000"/>
                </a:solidFill>
              </a:rPr>
              <a:t>: implementación de Sala de computación 1 y 2, con Office actualizado. Se hace necesario una renovación de los equipos. (Tarea I1 T4.1 Plan Estratégico 2019-2030)</a:t>
            </a:r>
          </a:p>
          <a:p>
            <a:pPr marL="539750" indent="-182563" algn="just">
              <a:spcAft>
                <a:spcPts val="600"/>
              </a:spcAft>
              <a:buFont typeface="Arial" pitchFamily="34" charset="0"/>
              <a:buChar char="•"/>
            </a:pPr>
            <a:r>
              <a:rPr lang="es-ES" u="sng" dirty="0">
                <a:solidFill>
                  <a:srgbClr val="FF0000"/>
                </a:solidFill>
              </a:rPr>
              <a:t>Modelamiento de Sistemas</a:t>
            </a:r>
            <a:r>
              <a:rPr lang="es-ES" dirty="0">
                <a:solidFill>
                  <a:srgbClr val="FF0000"/>
                </a:solidFill>
              </a:rPr>
              <a:t>: presupuesto para materiales, 12 Kits </a:t>
            </a:r>
            <a:r>
              <a:rPr lang="es-ES" dirty="0" err="1">
                <a:solidFill>
                  <a:srgbClr val="FF0000"/>
                </a:solidFill>
              </a:rPr>
              <a:t>Arduino</a:t>
            </a:r>
            <a:r>
              <a:rPr lang="es-ES" dirty="0">
                <a:solidFill>
                  <a:srgbClr val="FF0000"/>
                </a:solidFill>
              </a:rPr>
              <a:t> completos por curso. Modelo KS 0398 (Ks0398 </a:t>
            </a:r>
            <a:r>
              <a:rPr lang="es-ES" dirty="0" err="1">
                <a:solidFill>
                  <a:srgbClr val="FF0000"/>
                </a:solidFill>
              </a:rPr>
              <a:t>keyestudio</a:t>
            </a:r>
            <a:r>
              <a:rPr lang="es-ES" dirty="0">
                <a:solidFill>
                  <a:srgbClr val="FF0000"/>
                </a:solidFill>
              </a:rPr>
              <a:t> EASY </a:t>
            </a:r>
            <a:r>
              <a:rPr lang="es-ES" dirty="0" err="1">
                <a:solidFill>
                  <a:srgbClr val="FF0000"/>
                </a:solidFill>
              </a:rPr>
              <a:t>plug</a:t>
            </a:r>
            <a:r>
              <a:rPr lang="es-ES" dirty="0">
                <a:solidFill>
                  <a:srgbClr val="FF0000"/>
                </a:solidFill>
              </a:rPr>
              <a:t> </a:t>
            </a:r>
            <a:r>
              <a:rPr lang="es-ES" dirty="0" err="1">
                <a:solidFill>
                  <a:srgbClr val="FF0000"/>
                </a:solidFill>
              </a:rPr>
              <a:t>Ultimate</a:t>
            </a:r>
            <a:r>
              <a:rPr lang="es-ES" dirty="0">
                <a:solidFill>
                  <a:srgbClr val="FF0000"/>
                </a:solidFill>
              </a:rPr>
              <a:t> Starter Kit </a:t>
            </a:r>
            <a:r>
              <a:rPr lang="es-ES" dirty="0" err="1">
                <a:solidFill>
                  <a:srgbClr val="FF0000"/>
                </a:solidFill>
              </a:rPr>
              <a:t>for</a:t>
            </a:r>
            <a:r>
              <a:rPr lang="es-ES" dirty="0">
                <a:solidFill>
                  <a:srgbClr val="FF0000"/>
                </a:solidFill>
              </a:rPr>
              <a:t> </a:t>
            </a:r>
            <a:r>
              <a:rPr lang="es-ES" dirty="0" err="1">
                <a:solidFill>
                  <a:srgbClr val="FF0000"/>
                </a:solidFill>
              </a:rPr>
              <a:t>Arduino</a:t>
            </a:r>
            <a:r>
              <a:rPr lang="es-ES" dirty="0">
                <a:solidFill>
                  <a:srgbClr val="FF0000"/>
                </a:solidFill>
              </a:rPr>
              <a:t> STEM EDU). </a:t>
            </a:r>
          </a:p>
          <a:p>
            <a:pPr marL="539750" indent="-182563" algn="just">
              <a:spcAft>
                <a:spcPts val="600"/>
              </a:spcAft>
              <a:buFont typeface="Arial" pitchFamily="34" charset="0"/>
              <a:buChar char="•"/>
            </a:pPr>
            <a:r>
              <a:rPr lang="es-ES" u="sng" dirty="0">
                <a:solidFill>
                  <a:srgbClr val="FF0000"/>
                </a:solidFill>
              </a:rPr>
              <a:t>Formación Naval, Náutica y Seguridad</a:t>
            </a:r>
            <a:r>
              <a:rPr lang="es-ES" dirty="0">
                <a:solidFill>
                  <a:srgbClr val="FF0000"/>
                </a:solidFill>
              </a:rPr>
              <a:t>: equipamiento de buceo incluidas tallas pequeñas, certificación de reguladores y botellas en la mar, botes de goma de seguridad, renovar salvavidas en 2do año, necesidad de bote e gomas de seguridad.</a:t>
            </a:r>
            <a:endParaRPr kumimoji="0" lang="es-CL" sz="1800" b="0" i="0" u="none" strike="noStrike" cap="none" spc="0" normalizeH="0" baseline="0" dirty="0">
              <a:ln>
                <a:noFill/>
              </a:ln>
              <a:solidFill>
                <a:srgbClr val="FF0000"/>
              </a:solidFill>
              <a:effectLst/>
              <a:uFillTx/>
              <a:sym typeface="Calibri"/>
            </a:endParaRPr>
          </a:p>
        </p:txBody>
      </p:sp>
    </p:spTree>
    <p:extLst>
      <p:ext uri="{BB962C8B-B14F-4D97-AF65-F5344CB8AC3E}">
        <p14:creationId xmlns:p14="http://schemas.microsoft.com/office/powerpoint/2010/main" val="314812810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67</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146610" y="75935"/>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sp>
        <p:nvSpPr>
          <p:cNvPr id="6" name="5 Rectángulo"/>
          <p:cNvSpPr/>
          <p:nvPr/>
        </p:nvSpPr>
        <p:spPr>
          <a:xfrm>
            <a:off x="845957" y="1124745"/>
            <a:ext cx="9889098" cy="5078313"/>
          </a:xfrm>
          <a:prstGeom prst="rect">
            <a:avLst/>
          </a:prstGeom>
        </p:spPr>
        <p:txBody>
          <a:bodyPr wrap="square">
            <a:spAutoFit/>
          </a:bodyPr>
          <a:lstStyle/>
          <a:p>
            <a:r>
              <a:rPr lang="es-CL" b="1" dirty="0"/>
              <a:t>RESULTADOS INDICADORES: </a:t>
            </a:r>
            <a:endParaRPr lang="es-CL" b="1" dirty="0">
              <a:solidFill>
                <a:srgbClr val="FF0000"/>
              </a:solidFill>
            </a:endParaRPr>
          </a:p>
          <a:p>
            <a:r>
              <a:rPr lang="es-CL" dirty="0"/>
              <a:t>COMPARAR CONSIDERANDO DATOS AÑO ANTERIOR HASTA LA MISMA FECHA DE REVISTA DEL AÑO EN CURSO:</a:t>
            </a:r>
          </a:p>
          <a:p>
            <a:pPr marL="342900" indent="-342900">
              <a:lnSpc>
                <a:spcPct val="150000"/>
              </a:lnSpc>
              <a:buFont typeface="+mj-lt"/>
              <a:buAutoNum type="alphaUcPeriod"/>
            </a:pPr>
            <a:r>
              <a:rPr lang="es-CL" b="1" dirty="0"/>
              <a:t>HORAS REALIZADAS / HORAS PLANIFICADAS.</a:t>
            </a:r>
          </a:p>
          <a:p>
            <a:pPr marL="342900" indent="-342900">
              <a:lnSpc>
                <a:spcPct val="150000"/>
              </a:lnSpc>
              <a:buFont typeface="+mj-lt"/>
              <a:buAutoNum type="alphaUcPeriod"/>
            </a:pPr>
            <a:endParaRPr lang="es-CL" dirty="0"/>
          </a:p>
          <a:p>
            <a:pPr marL="342900" indent="-342900">
              <a:lnSpc>
                <a:spcPct val="150000"/>
              </a:lnSpc>
              <a:buFont typeface="+mj-lt"/>
              <a:buAutoNum type="alphaUcPeriod"/>
            </a:pPr>
            <a:endParaRPr lang="es-CL" dirty="0"/>
          </a:p>
          <a:p>
            <a:pPr marL="342900" indent="-342900">
              <a:lnSpc>
                <a:spcPct val="150000"/>
              </a:lnSpc>
              <a:buFont typeface="+mj-lt"/>
              <a:buAutoNum type="alphaUcPeriod"/>
            </a:pPr>
            <a:endParaRPr lang="es-CL" dirty="0"/>
          </a:p>
          <a:p>
            <a:pPr>
              <a:lnSpc>
                <a:spcPct val="150000"/>
              </a:lnSpc>
            </a:pPr>
            <a:r>
              <a:rPr lang="es-CL" sz="900" dirty="0"/>
              <a:t>              PERÍODO DE MEDICIÓN: ACUMULADO AL MES DE MAYO</a:t>
            </a:r>
          </a:p>
          <a:p>
            <a:pPr marL="342900" indent="-342900">
              <a:lnSpc>
                <a:spcPct val="150000"/>
              </a:lnSpc>
              <a:buFont typeface="+mj-lt"/>
              <a:buAutoNum type="alphaUcPeriod" startAt="2"/>
            </a:pPr>
            <a:r>
              <a:rPr lang="es-CL" b="1" dirty="0"/>
              <a:t>CANTIDAD DE HORAS NO REALIZADAS POR ESCUELA.</a:t>
            </a:r>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a:p>
          <a:p>
            <a:pPr marL="342900" indent="-342900">
              <a:lnSpc>
                <a:spcPct val="150000"/>
              </a:lnSpc>
              <a:buFont typeface="+mj-lt"/>
              <a:buAutoNum type="alphaUcPeriod" startAt="2"/>
            </a:pPr>
            <a:endParaRPr lang="es-CL" dirty="0"/>
          </a:p>
          <a:p>
            <a:pPr>
              <a:lnSpc>
                <a:spcPct val="150000"/>
              </a:lnSpc>
            </a:pPr>
            <a:r>
              <a:rPr lang="es-CL" sz="900" dirty="0"/>
              <a:t>              PERÍODO DE MEDICIÓN: ACUMULADO AL MES DE MAYO</a:t>
            </a:r>
          </a:p>
          <a:p>
            <a:pPr>
              <a:lnSpc>
                <a:spcPct val="150000"/>
              </a:lnSpc>
            </a:pPr>
            <a:endParaRPr lang="es-CL" dirty="0"/>
          </a:p>
        </p:txBody>
      </p:sp>
      <p:graphicFrame>
        <p:nvGraphicFramePr>
          <p:cNvPr id="4" name="Tabla 3"/>
          <p:cNvGraphicFramePr>
            <a:graphicFrameLocks noGrp="1"/>
          </p:cNvGraphicFramePr>
          <p:nvPr>
            <p:extLst>
              <p:ext uri="{D42A27DB-BD31-4B8C-83A1-F6EECF244321}">
                <p14:modId xmlns:p14="http://schemas.microsoft.com/office/powerpoint/2010/main" val="2366398162"/>
              </p:ext>
            </p:extLst>
          </p:nvPr>
        </p:nvGraphicFramePr>
        <p:xfrm>
          <a:off x="1288356" y="2595368"/>
          <a:ext cx="5455717" cy="1076325"/>
        </p:xfrm>
        <a:graphic>
          <a:graphicData uri="http://schemas.openxmlformats.org/drawingml/2006/table">
            <a:tbl>
              <a:tblPr>
                <a:tableStyleId>{5940675A-B579-460E-94D1-54222C63F5DA}</a:tableStyleId>
              </a:tblPr>
              <a:tblGrid>
                <a:gridCol w="980803">
                  <a:extLst>
                    <a:ext uri="{9D8B030D-6E8A-4147-A177-3AD203B41FA5}">
                      <a16:colId xmlns:a16="http://schemas.microsoft.com/office/drawing/2014/main" val="3689959364"/>
                    </a:ext>
                  </a:extLst>
                </a:gridCol>
                <a:gridCol w="1458944">
                  <a:extLst>
                    <a:ext uri="{9D8B030D-6E8A-4147-A177-3AD203B41FA5}">
                      <a16:colId xmlns:a16="http://schemas.microsoft.com/office/drawing/2014/main" val="4159932353"/>
                    </a:ext>
                  </a:extLst>
                </a:gridCol>
                <a:gridCol w="1507985">
                  <a:extLst>
                    <a:ext uri="{9D8B030D-6E8A-4147-A177-3AD203B41FA5}">
                      <a16:colId xmlns:a16="http://schemas.microsoft.com/office/drawing/2014/main" val="2432421285"/>
                    </a:ext>
                  </a:extLst>
                </a:gridCol>
                <a:gridCol w="1507985">
                  <a:extLst>
                    <a:ext uri="{9D8B030D-6E8A-4147-A177-3AD203B41FA5}">
                      <a16:colId xmlns:a16="http://schemas.microsoft.com/office/drawing/2014/main" val="1561115182"/>
                    </a:ext>
                  </a:extLst>
                </a:gridCol>
              </a:tblGrid>
              <a:tr h="428625">
                <a:tc>
                  <a:txBody>
                    <a:bodyPr/>
                    <a:lstStyle/>
                    <a:p>
                      <a:pPr algn="ctr" fontAlgn="ctr"/>
                      <a:r>
                        <a:rPr lang="es-CL" sz="1000" u="none" strike="noStrike" dirty="0">
                          <a:effectLst/>
                        </a:rPr>
                        <a:t>AÑO</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REALIZADAS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HORAS PROGRAMADAS</a:t>
                      </a:r>
                      <a:endParaRPr lang="es-CL" sz="1000" b="1" i="0" u="none" strike="noStrike" dirty="0">
                        <a:solidFill>
                          <a:srgbClr val="000000"/>
                        </a:solidFill>
                        <a:effectLst/>
                        <a:latin typeface="Arial" panose="020B0604020202020204" pitchFamily="34" charset="0"/>
                      </a:endParaRPr>
                    </a:p>
                  </a:txBody>
                  <a:tcPr marL="9525" marR="9525" marT="9525" marB="0" anchor="ctr"/>
                </a:tc>
                <a:tc>
                  <a:txBody>
                    <a:bodyPr/>
                    <a:lstStyle/>
                    <a:p>
                      <a:pPr marL="0" marR="0" indent="0" algn="ctr" defTabSz="914400" rtl="0" fontAlgn="ctr" latinLnBrk="0">
                        <a:lnSpc>
                          <a:spcPct val="100000"/>
                        </a:lnSpc>
                        <a:spcBef>
                          <a:spcPts val="0"/>
                        </a:spcBef>
                        <a:spcAft>
                          <a:spcPts val="0"/>
                        </a:spcAft>
                        <a:buClrTx/>
                        <a:buSzTx/>
                        <a:buFontTx/>
                        <a:buNone/>
                        <a:tabLst/>
                      </a:pPr>
                      <a:r>
                        <a:rPr lang="es-MX" sz="1000" b="0" i="0" u="none" strike="noStrike" cap="none" spc="0" baseline="0" dirty="0">
                          <a:ln>
                            <a:noFill/>
                          </a:ln>
                          <a:solidFill>
                            <a:schemeClr val="tx1"/>
                          </a:solidFill>
                          <a:effectLst/>
                          <a:uFillTx/>
                          <a:latin typeface="+mn-lt"/>
                          <a:ea typeface="+mn-ea"/>
                          <a:cs typeface="+mn-cs"/>
                          <a:sym typeface="Calibri"/>
                        </a:rPr>
                        <a:t>SATISFACCIÓN</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3248936576"/>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13230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13800</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MX" sz="1000" b="0" i="0" u="none" strike="noStrike" dirty="0">
                          <a:solidFill>
                            <a:srgbClr val="000000"/>
                          </a:solidFill>
                          <a:effectLst/>
                          <a:latin typeface="Arial" panose="020B0604020202020204" pitchFamily="34" charset="0"/>
                        </a:rPr>
                        <a:t>95,8%</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2411742729"/>
                  </a:ext>
                </a:extLst>
              </a:tr>
              <a:tr h="323850">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pPr algn="ct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extLst>
                  <a:ext uri="{0D108BD9-81ED-4DB2-BD59-A6C34878D82A}">
                    <a16:rowId xmlns:a16="http://schemas.microsoft.com/office/drawing/2014/main" val="517063225"/>
                  </a:ext>
                </a:extLst>
              </a:tr>
            </a:tbl>
          </a:graphicData>
        </a:graphic>
      </p:graphicFrame>
      <p:graphicFrame>
        <p:nvGraphicFramePr>
          <p:cNvPr id="8" name="Tabla 7"/>
          <p:cNvGraphicFramePr>
            <a:graphicFrameLocks noGrp="1"/>
          </p:cNvGraphicFramePr>
          <p:nvPr>
            <p:extLst>
              <p:ext uri="{D42A27DB-BD31-4B8C-83A1-F6EECF244321}">
                <p14:modId xmlns:p14="http://schemas.microsoft.com/office/powerpoint/2010/main" val="1328552329"/>
              </p:ext>
            </p:extLst>
          </p:nvPr>
        </p:nvGraphicFramePr>
        <p:xfrm>
          <a:off x="1308782" y="4404896"/>
          <a:ext cx="1892300" cy="1066774"/>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1864453889"/>
                    </a:ext>
                  </a:extLst>
                </a:gridCol>
                <a:gridCol w="1130300">
                  <a:extLst>
                    <a:ext uri="{9D8B030D-6E8A-4147-A177-3AD203B41FA5}">
                      <a16:colId xmlns:a16="http://schemas.microsoft.com/office/drawing/2014/main" val="360365759"/>
                    </a:ext>
                  </a:extLst>
                </a:gridCol>
              </a:tblGrid>
              <a:tr h="419074">
                <a:tc>
                  <a:txBody>
                    <a:bodyPr/>
                    <a:lstStyle/>
                    <a:p>
                      <a:pPr algn="ctr" fontAlgn="ctr"/>
                      <a:r>
                        <a:rPr lang="es-CL" sz="1000" u="none" strike="noStrike">
                          <a:effectLst/>
                        </a:rPr>
                        <a:t>AÑO</a:t>
                      </a:r>
                      <a:endParaRPr lang="es-CL" sz="1000" b="1" i="0" u="none" strike="noStrike">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a:effectLst/>
                        </a:rPr>
                        <a:t>HORAS NO REALIZADAS</a:t>
                      </a:r>
                      <a:endParaRPr lang="es-CL" sz="1000" b="1" i="0" u="none" strike="noStrike">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1045504779"/>
                  </a:ext>
                </a:extLst>
              </a:tr>
              <a:tr h="323850">
                <a:tc>
                  <a:txBody>
                    <a:bodyPr/>
                    <a:lstStyle/>
                    <a:p>
                      <a:pPr algn="ctr" fontAlgn="ctr"/>
                      <a:r>
                        <a:rPr lang="es-CL" sz="1000" u="none" strike="noStrike" dirty="0">
                          <a:effectLst/>
                        </a:rPr>
                        <a:t>2024</a:t>
                      </a:r>
                      <a:endParaRPr lang="es-CL" sz="1000" b="0" i="0" u="none" strike="noStrike" dirty="0">
                        <a:solidFill>
                          <a:srgbClr val="000000"/>
                        </a:solidFill>
                        <a:effectLst/>
                        <a:latin typeface="Arial" panose="020B0604020202020204" pitchFamily="34" charset="0"/>
                      </a:endParaRPr>
                    </a:p>
                  </a:txBody>
                  <a:tcPr marL="9525" marR="9525" marT="9525" marB="0" anchor="ctr"/>
                </a:tc>
                <a:tc>
                  <a:txBody>
                    <a:bodyPr/>
                    <a:lstStyle/>
                    <a:p>
                      <a:pPr algn="ctr" fontAlgn="ctr"/>
                      <a:r>
                        <a:rPr lang="es-CL" sz="1000" u="none" strike="noStrike" dirty="0">
                          <a:effectLst/>
                        </a:rPr>
                        <a:t>537</a:t>
                      </a:r>
                      <a:endParaRPr lang="es-CL" sz="1000" b="0" i="0" u="none" strike="noStrike" dirty="0">
                        <a:solidFill>
                          <a:srgbClr val="000000"/>
                        </a:solidFill>
                        <a:effectLst/>
                        <a:latin typeface="Arial" panose="020B0604020202020204" pitchFamily="34" charset="0"/>
                      </a:endParaRPr>
                    </a:p>
                  </a:txBody>
                  <a:tcPr marL="9525" marR="9525" marT="9525" marB="0" anchor="ctr"/>
                </a:tc>
                <a:extLst>
                  <a:ext uri="{0D108BD9-81ED-4DB2-BD59-A6C34878D82A}">
                    <a16:rowId xmlns:a16="http://schemas.microsoft.com/office/drawing/2014/main" val="489484656"/>
                  </a:ext>
                </a:extLst>
              </a:tr>
              <a:tr h="323850">
                <a:tc>
                  <a:txBody>
                    <a:bodyPr/>
                    <a:lstStyle/>
                    <a:p>
                      <a:pPr algn="ctr"/>
                      <a:r>
                        <a:rPr lang="es-MX" sz="1000" b="0" i="0" u="none" strike="noStrike" cap="none" spc="0" baseline="0" dirty="0">
                          <a:ln>
                            <a:noFill/>
                          </a:ln>
                          <a:solidFill>
                            <a:schemeClr val="tx1"/>
                          </a:solidFill>
                          <a:effectLst/>
                          <a:uFillTx/>
                          <a:latin typeface="+mn-lt"/>
                          <a:ea typeface="+mn-ea"/>
                          <a:cs typeface="+mn-cs"/>
                          <a:sym typeface="Calibri"/>
                        </a:rPr>
                        <a:t>2025</a:t>
                      </a:r>
                      <a:endParaRPr lang="es-CL" sz="1000" b="0" i="0" u="none" strike="noStrike" cap="none" spc="0" baseline="0" dirty="0">
                        <a:ln>
                          <a:noFill/>
                        </a:ln>
                        <a:solidFill>
                          <a:schemeClr val="tx1"/>
                        </a:solidFill>
                        <a:effectLst/>
                        <a:uFillTx/>
                        <a:latin typeface="+mn-lt"/>
                        <a:ea typeface="+mn-ea"/>
                        <a:cs typeface="+mn-cs"/>
                        <a:sym typeface="Calibri"/>
                      </a:endParaRPr>
                    </a:p>
                  </a:txBody>
                  <a:tcPr marL="9525" marR="9525" marT="9525" marB="0" anchor="ctr"/>
                </a:tc>
                <a:tc>
                  <a:txBody>
                    <a:bodyPr/>
                    <a:lstStyle/>
                    <a:p>
                      <a:endParaRPr lang="es-CL" dirty="0"/>
                    </a:p>
                  </a:txBody>
                  <a:tcPr marL="9525" marR="9525" marT="9525" marB="0" anchor="ctr"/>
                </a:tc>
                <a:extLst>
                  <a:ext uri="{0D108BD9-81ED-4DB2-BD59-A6C34878D82A}">
                    <a16:rowId xmlns:a16="http://schemas.microsoft.com/office/drawing/2014/main" val="1478969745"/>
                  </a:ext>
                </a:extLst>
              </a:tr>
            </a:tbl>
          </a:graphicData>
        </a:graphic>
      </p:graphicFrame>
    </p:spTree>
    <p:extLst>
      <p:ext uri="{BB962C8B-B14F-4D97-AF65-F5344CB8AC3E}">
        <p14:creationId xmlns:p14="http://schemas.microsoft.com/office/powerpoint/2010/main" val="1735888980"/>
      </p:ext>
    </p:extLst>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68</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050029" y="1097593"/>
            <a:ext cx="10302555" cy="5078313"/>
          </a:xfrm>
          <a:prstGeom prst="rect">
            <a:avLst/>
          </a:prstGeom>
        </p:spPr>
        <p:txBody>
          <a:bodyPr wrap="square">
            <a:spAutoFit/>
          </a:bodyPr>
          <a:lstStyle/>
          <a:p>
            <a:pPr marL="342900" indent="-342900" algn="just">
              <a:lnSpc>
                <a:spcPct val="150000"/>
              </a:lnSpc>
              <a:buFont typeface="+mj-lt"/>
              <a:buAutoNum type="alphaUcPeriod" startAt="3"/>
            </a:pPr>
            <a:r>
              <a:rPr lang="es-CL" dirty="0"/>
              <a:t>CANTIDAD DE HORAS NO </a:t>
            </a:r>
            <a:r>
              <a:rPr lang="es-CL" dirty="0">
                <a:solidFill>
                  <a:schemeClr val="tx1"/>
                </a:solidFill>
              </a:rPr>
              <a:t>REALIZADAS </a:t>
            </a:r>
            <a:r>
              <a:rPr lang="es-CL" dirty="0"/>
              <a:t>POR FALTA DISPONIBILIDAD DE INFRAESTRUCTURA DE APOYO AL APRENDIZAJE (CLASES PRÁCTICAS NO REALIZADAS POR FALTA DE LABORATORIO-SIMULADOR-TALLER).         </a:t>
            </a:r>
            <a:r>
              <a:rPr lang="es-CL" b="1" dirty="0"/>
              <a:t>NO  EXISTEN HORAS NO REALIZADAS POR ESTAS CAUSAS.</a:t>
            </a:r>
          </a:p>
          <a:p>
            <a:pPr algn="just">
              <a:lnSpc>
                <a:spcPct val="150000"/>
              </a:lnSpc>
            </a:pPr>
            <a:endParaRPr lang="es-CL" b="1" dirty="0"/>
          </a:p>
          <a:p>
            <a:pPr algn="just">
              <a:lnSpc>
                <a:spcPct val="150000"/>
              </a:lnSpc>
            </a:pPr>
            <a:r>
              <a:rPr lang="es-CL" dirty="0"/>
              <a:t>D.  CANTIDAD DE SEPARADOS DE CURSO </a:t>
            </a:r>
            <a:r>
              <a:rPr lang="es-CL" dirty="0">
                <a:solidFill>
                  <a:schemeClr val="tx1"/>
                </a:solidFill>
              </a:rPr>
              <a:t>(INCLUIR TODAS LAS CAUSALES).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dirty="0">
              <a:solidFill>
                <a:schemeClr val="tx1"/>
              </a:solidFill>
            </a:endParaRPr>
          </a:p>
          <a:p>
            <a:pPr algn="just">
              <a:lnSpc>
                <a:spcPct val="150000"/>
              </a:lnSpc>
            </a:pPr>
            <a:r>
              <a:rPr lang="es-CL" dirty="0"/>
              <a:t>E.   CANTIDAD ALUMNOS REPITENTES: </a:t>
            </a:r>
            <a:r>
              <a:rPr lang="es-CL" dirty="0">
                <a:solidFill>
                  <a:schemeClr val="tx1"/>
                </a:solidFill>
              </a:rPr>
              <a:t>20</a:t>
            </a:r>
            <a:r>
              <a:rPr lang="es-CL" b="1" dirty="0">
                <a:solidFill>
                  <a:schemeClr val="tx1"/>
                </a:solidFill>
              </a:rPr>
              <a:t> ALUMNOS REPITENTES (AÑO 2024)</a:t>
            </a:r>
          </a:p>
          <a:p>
            <a:pPr algn="just">
              <a:lnSpc>
                <a:spcPct val="150000"/>
              </a:lnSpc>
            </a:pPr>
            <a:r>
              <a:rPr lang="es-CL" dirty="0"/>
              <a:t>F.   CANTIDAD DE ALUMNOS </a:t>
            </a:r>
            <a:r>
              <a:rPr lang="es-CL" dirty="0">
                <a:solidFill>
                  <a:schemeClr val="tx1"/>
                </a:solidFill>
              </a:rPr>
              <a:t>SEPARADOS DE CURSO POR MALA CONDUCTA (EXPULSADOS).</a:t>
            </a:r>
          </a:p>
          <a:p>
            <a:pPr marL="342900" indent="-342900" algn="just">
              <a:lnSpc>
                <a:spcPct val="150000"/>
              </a:lnSpc>
              <a:buFont typeface="+mj-lt"/>
              <a:buAutoNum type="alphaUcPeriod" startAt="3"/>
            </a:pPr>
            <a:endParaRPr lang="es-CL" dirty="0">
              <a:solidFill>
                <a:schemeClr val="tx1"/>
              </a:solidFill>
            </a:endParaRPr>
          </a:p>
          <a:p>
            <a:pPr marL="342900" indent="-342900" algn="just">
              <a:lnSpc>
                <a:spcPct val="150000"/>
              </a:lnSpc>
              <a:buFont typeface="+mj-lt"/>
              <a:buAutoNum type="alphaUcPeriod" startAt="3"/>
            </a:pPr>
            <a:endParaRPr lang="es-CL" b="1" dirty="0"/>
          </a:p>
          <a:p>
            <a:pPr marL="342900" indent="-342900" algn="just">
              <a:lnSpc>
                <a:spcPct val="150000"/>
              </a:lnSpc>
              <a:buFont typeface="+mj-lt"/>
              <a:buAutoNum type="alphaUcPeriod" startAt="3"/>
            </a:pPr>
            <a:endParaRPr lang="es-CL" b="1" dirty="0"/>
          </a:p>
        </p:txBody>
      </p:sp>
      <p:sp>
        <p:nvSpPr>
          <p:cNvPr id="14" name="47 Rectángulo"/>
          <p:cNvSpPr/>
          <p:nvPr/>
        </p:nvSpPr>
        <p:spPr>
          <a:xfrm>
            <a:off x="1833065" y="53754"/>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graphicFrame>
        <p:nvGraphicFramePr>
          <p:cNvPr id="6" name="Tabla 5"/>
          <p:cNvGraphicFramePr>
            <a:graphicFrameLocks noGrp="1"/>
          </p:cNvGraphicFramePr>
          <p:nvPr>
            <p:extLst>
              <p:ext uri="{D42A27DB-BD31-4B8C-83A1-F6EECF244321}">
                <p14:modId xmlns:p14="http://schemas.microsoft.com/office/powerpoint/2010/main" val="44292962"/>
              </p:ext>
            </p:extLst>
          </p:nvPr>
        </p:nvGraphicFramePr>
        <p:xfrm>
          <a:off x="1508761" y="3229347"/>
          <a:ext cx="4572000" cy="581025"/>
        </p:xfrm>
        <a:graphic>
          <a:graphicData uri="http://schemas.openxmlformats.org/drawingml/2006/table">
            <a:tbl>
              <a:tblPr>
                <a:tableStyleId>{5940675A-B579-460E-94D1-54222C63F5DA}</a:tableStyleId>
              </a:tblPr>
              <a:tblGrid>
                <a:gridCol w="762000">
                  <a:extLst>
                    <a:ext uri="{9D8B030D-6E8A-4147-A177-3AD203B41FA5}">
                      <a16:colId xmlns:a16="http://schemas.microsoft.com/office/drawing/2014/main" val="3662508882"/>
                    </a:ext>
                  </a:extLst>
                </a:gridCol>
                <a:gridCol w="762000">
                  <a:extLst>
                    <a:ext uri="{9D8B030D-6E8A-4147-A177-3AD203B41FA5}">
                      <a16:colId xmlns:a16="http://schemas.microsoft.com/office/drawing/2014/main" val="1292617046"/>
                    </a:ext>
                  </a:extLst>
                </a:gridCol>
                <a:gridCol w="762000">
                  <a:extLst>
                    <a:ext uri="{9D8B030D-6E8A-4147-A177-3AD203B41FA5}">
                      <a16:colId xmlns:a16="http://schemas.microsoft.com/office/drawing/2014/main" val="989023278"/>
                    </a:ext>
                  </a:extLst>
                </a:gridCol>
                <a:gridCol w="762000">
                  <a:extLst>
                    <a:ext uri="{9D8B030D-6E8A-4147-A177-3AD203B41FA5}">
                      <a16:colId xmlns:a16="http://schemas.microsoft.com/office/drawing/2014/main" val="4198503922"/>
                    </a:ext>
                  </a:extLst>
                </a:gridCol>
                <a:gridCol w="762000">
                  <a:extLst>
                    <a:ext uri="{9D8B030D-6E8A-4147-A177-3AD203B41FA5}">
                      <a16:colId xmlns:a16="http://schemas.microsoft.com/office/drawing/2014/main" val="3994623841"/>
                    </a:ext>
                  </a:extLst>
                </a:gridCol>
                <a:gridCol w="762000">
                  <a:extLst>
                    <a:ext uri="{9D8B030D-6E8A-4147-A177-3AD203B41FA5}">
                      <a16:colId xmlns:a16="http://schemas.microsoft.com/office/drawing/2014/main" val="1196667849"/>
                    </a:ext>
                  </a:extLst>
                </a:gridCol>
              </a:tblGrid>
              <a:tr h="190500">
                <a:tc gridSpan="3">
                  <a:txBody>
                    <a:bodyPr/>
                    <a:lstStyle/>
                    <a:p>
                      <a:pPr algn="ctr" fontAlgn="b"/>
                      <a:r>
                        <a:rPr lang="en-US" sz="1000" b="1" u="none" strike="noStrike" dirty="0">
                          <a:effectLst/>
                        </a:rPr>
                        <a:t>AÑO 2024</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tc gridSpan="3">
                  <a:txBody>
                    <a:bodyPr/>
                    <a:lstStyle/>
                    <a:p>
                      <a:pPr algn="ctr" fontAlgn="b"/>
                      <a:r>
                        <a:rPr lang="en-US" sz="1000" b="1" u="none" strike="noStrike" dirty="0">
                          <a:effectLst/>
                        </a:rPr>
                        <a:t>AÑO 2025</a:t>
                      </a:r>
                      <a:endParaRPr lang="en-US" sz="1000" b="1" i="0" u="none" strike="noStrike" dirty="0">
                        <a:solidFill>
                          <a:srgbClr val="000000"/>
                        </a:solidFill>
                        <a:effectLst/>
                        <a:latin typeface="Arial" panose="020B0604020202020204" pitchFamily="34" charset="0"/>
                      </a:endParaRPr>
                    </a:p>
                  </a:txBody>
                  <a:tcPr marL="9525" marR="9525" marT="9525" marB="0" anchor="b">
                    <a:solidFill>
                      <a:schemeClr val="bg1">
                        <a:lumMod val="7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4712450"/>
                  </a:ext>
                </a:extLst>
              </a:tr>
              <a:tr h="190500">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a:solidFill>
                            <a:schemeClr val="tx1"/>
                          </a:solidFill>
                          <a:effectLst/>
                        </a:rPr>
                        <a:t>CADETES</a:t>
                      </a:r>
                      <a:endParaRPr lang="en-US" sz="1000" b="1" i="0" u="none" strike="noStrike">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RECLUTAS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CADETES</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tc>
                  <a:txBody>
                    <a:bodyPr/>
                    <a:lstStyle/>
                    <a:p>
                      <a:pPr algn="ctr" fontAlgn="b"/>
                      <a:r>
                        <a:rPr lang="en-US" sz="1000" b="1" u="none" strike="noStrike" dirty="0">
                          <a:solidFill>
                            <a:schemeClr val="tx1"/>
                          </a:solidFill>
                          <a:effectLst/>
                        </a:rPr>
                        <a:t>TOTAL</a:t>
                      </a:r>
                      <a:endParaRPr lang="en-US" sz="1000" b="1" i="0" u="none" strike="noStrike" dirty="0">
                        <a:solidFill>
                          <a:schemeClr val="tx1"/>
                        </a:solidFill>
                        <a:effectLst/>
                        <a:latin typeface="Arial" panose="020B0604020202020204" pitchFamily="34" charset="0"/>
                      </a:endParaRPr>
                    </a:p>
                  </a:txBody>
                  <a:tcPr marL="9525" marR="9525" marT="9525" marB="0" anchor="b">
                    <a:solidFill>
                      <a:schemeClr val="bg1">
                        <a:lumMod val="75000"/>
                      </a:schemeClr>
                    </a:solidFill>
                  </a:tcPr>
                </a:tc>
                <a:extLst>
                  <a:ext uri="{0D108BD9-81ED-4DB2-BD59-A6C34878D82A}">
                    <a16:rowId xmlns:a16="http://schemas.microsoft.com/office/drawing/2014/main" val="839235898"/>
                  </a:ext>
                </a:extLst>
              </a:tr>
              <a:tr h="200025">
                <a:tc>
                  <a:txBody>
                    <a:bodyPr/>
                    <a:lstStyle/>
                    <a:p>
                      <a:pPr algn="ctr" fontAlgn="b"/>
                      <a:r>
                        <a:rPr lang="en-US" sz="1000" b="0" i="0" u="none" strike="noStrike" dirty="0">
                          <a:solidFill>
                            <a:schemeClr val="tx1"/>
                          </a:solidFill>
                          <a:effectLst/>
                          <a:latin typeface="+mn-lt"/>
                        </a:rPr>
                        <a:t>43</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35</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u="none" strike="noStrike" dirty="0">
                          <a:solidFill>
                            <a:schemeClr val="tx1"/>
                          </a:solidFill>
                          <a:effectLst/>
                        </a:rPr>
                        <a:t>78</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100" b="0" i="0" u="none" strike="noStrike" dirty="0">
                          <a:solidFill>
                            <a:schemeClr val="tx1"/>
                          </a:solidFill>
                          <a:effectLst/>
                          <a:latin typeface="Arial" panose="020B0604020202020204" pitchFamily="34" charset="0"/>
                        </a:rPr>
                        <a:t>-</a:t>
                      </a:r>
                    </a:p>
                  </a:txBody>
                  <a:tcPr marL="9525" marR="9525" marT="9525" marB="0" anchor="b"/>
                </a:tc>
                <a:tc>
                  <a:txBody>
                    <a:bodyPr/>
                    <a:lstStyle/>
                    <a:p>
                      <a:pPr algn="ctr" fontAlgn="b"/>
                      <a:r>
                        <a:rPr lang="en-US" sz="1100" b="0" i="0" u="none" strike="noStrike" dirty="0">
                          <a:solidFill>
                            <a:schemeClr val="tx1"/>
                          </a:solidFill>
                          <a:effectLst/>
                          <a:latin typeface="Arial" panose="020B0604020202020204" pitchFamily="34" charset="0"/>
                        </a:rPr>
                        <a:t>-</a:t>
                      </a:r>
                    </a:p>
                  </a:txBody>
                  <a:tcPr marL="9525" marR="9525" marT="9525" marB="0" anchor="b"/>
                </a:tc>
                <a:tc>
                  <a:txBody>
                    <a:bodyPr/>
                    <a:lstStyle/>
                    <a:p>
                      <a:pPr algn="ctr" fontAlgn="b"/>
                      <a:r>
                        <a:rPr lang="en-US" sz="1100" b="1" i="0" u="none" strike="noStrike" dirty="0">
                          <a:solidFill>
                            <a:schemeClr val="tx1"/>
                          </a:solidFill>
                          <a:effectLst/>
                          <a:latin typeface="Arial" panose="020B0604020202020204" pitchFamily="34" charset="0"/>
                        </a:rPr>
                        <a:t>-</a:t>
                      </a:r>
                    </a:p>
                  </a:txBody>
                  <a:tcPr marL="9525" marR="9525" marT="9525" marB="0" anchor="b"/>
                </a:tc>
                <a:extLst>
                  <a:ext uri="{0D108BD9-81ED-4DB2-BD59-A6C34878D82A}">
                    <a16:rowId xmlns:a16="http://schemas.microsoft.com/office/drawing/2014/main" val="1743581958"/>
                  </a:ext>
                </a:extLst>
              </a:tr>
            </a:tbl>
          </a:graphicData>
        </a:graphic>
      </p:graphicFrame>
      <p:graphicFrame>
        <p:nvGraphicFramePr>
          <p:cNvPr id="7" name="Tabla 6"/>
          <p:cNvGraphicFramePr>
            <a:graphicFrameLocks noGrp="1"/>
          </p:cNvGraphicFramePr>
          <p:nvPr>
            <p:extLst>
              <p:ext uri="{D42A27DB-BD31-4B8C-83A1-F6EECF244321}">
                <p14:modId xmlns:p14="http://schemas.microsoft.com/office/powerpoint/2010/main" val="76088259"/>
              </p:ext>
            </p:extLst>
          </p:nvPr>
        </p:nvGraphicFramePr>
        <p:xfrm>
          <a:off x="1559495" y="4889938"/>
          <a:ext cx="4042147" cy="952500"/>
        </p:xfrm>
        <a:graphic>
          <a:graphicData uri="http://schemas.openxmlformats.org/drawingml/2006/table">
            <a:tbl>
              <a:tblPr>
                <a:tableStyleId>{5940675A-B579-460E-94D1-54222C63F5DA}</a:tableStyleId>
              </a:tblPr>
              <a:tblGrid>
                <a:gridCol w="2489277">
                  <a:extLst>
                    <a:ext uri="{9D8B030D-6E8A-4147-A177-3AD203B41FA5}">
                      <a16:colId xmlns:a16="http://schemas.microsoft.com/office/drawing/2014/main" val="1911177657"/>
                    </a:ext>
                  </a:extLst>
                </a:gridCol>
                <a:gridCol w="776435">
                  <a:extLst>
                    <a:ext uri="{9D8B030D-6E8A-4147-A177-3AD203B41FA5}">
                      <a16:colId xmlns:a16="http://schemas.microsoft.com/office/drawing/2014/main" val="1647540898"/>
                    </a:ext>
                  </a:extLst>
                </a:gridCol>
                <a:gridCol w="776435">
                  <a:extLst>
                    <a:ext uri="{9D8B030D-6E8A-4147-A177-3AD203B41FA5}">
                      <a16:colId xmlns:a16="http://schemas.microsoft.com/office/drawing/2014/main" val="358807518"/>
                    </a:ext>
                  </a:extLst>
                </a:gridCol>
              </a:tblGrid>
              <a:tr h="247650">
                <a:tc rowSpan="2">
                  <a:txBody>
                    <a:bodyPr/>
                    <a:lstStyle/>
                    <a:p>
                      <a:pPr algn="l" fontAlgn="ctr"/>
                      <a:r>
                        <a:rPr lang="en-US" sz="1000" b="1" u="none" strike="noStrike" dirty="0">
                          <a:effectLst/>
                        </a:rPr>
                        <a:t>CADETES SEPARADOS DECURSO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gridSpan="2">
                  <a:txBody>
                    <a:bodyPr/>
                    <a:lstStyle/>
                    <a:p>
                      <a:pPr algn="ctr" fontAlgn="ctr"/>
                      <a:r>
                        <a:rPr lang="en-US" sz="1000" b="1" u="none" strike="noStrike" dirty="0">
                          <a:effectLst/>
                        </a:rPr>
                        <a:t>AL MES DE MAYO</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hMerge="1">
                  <a:txBody>
                    <a:bodyPr/>
                    <a:lstStyle/>
                    <a:p>
                      <a:endParaRPr lang="en-US"/>
                    </a:p>
                  </a:txBody>
                  <a:tcPr/>
                </a:tc>
                <a:extLst>
                  <a:ext uri="{0D108BD9-81ED-4DB2-BD59-A6C34878D82A}">
                    <a16:rowId xmlns:a16="http://schemas.microsoft.com/office/drawing/2014/main" val="1033969240"/>
                  </a:ext>
                </a:extLst>
              </a:tr>
              <a:tr h="247650">
                <a:tc vMerge="1">
                  <a:txBody>
                    <a:bodyPr/>
                    <a:lstStyle/>
                    <a:p>
                      <a:endParaRPr lang="en-US"/>
                    </a:p>
                  </a:txBody>
                  <a:tcPr/>
                </a:tc>
                <a:tc>
                  <a:txBody>
                    <a:bodyPr/>
                    <a:lstStyle/>
                    <a:p>
                      <a:pPr algn="ctr" fontAlgn="ctr"/>
                      <a:r>
                        <a:rPr lang="en-US" sz="1000" b="1" u="none" strike="noStrike" dirty="0">
                          <a:effectLst/>
                        </a:rPr>
                        <a:t>AÑO 2024</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tc>
                  <a:txBody>
                    <a:bodyPr/>
                    <a:lstStyle/>
                    <a:p>
                      <a:pPr algn="ctr" fontAlgn="ctr"/>
                      <a:r>
                        <a:rPr lang="en-US" sz="1000" b="1" u="none" strike="noStrike" dirty="0">
                          <a:effectLst/>
                        </a:rPr>
                        <a:t>AÑO 2025</a:t>
                      </a:r>
                      <a:endParaRPr lang="en-US" sz="1000" b="1" i="0" u="none" strike="noStrike" dirty="0">
                        <a:solidFill>
                          <a:srgbClr val="000000"/>
                        </a:solidFill>
                        <a:effectLst/>
                        <a:latin typeface="Arial" panose="020B0604020202020204" pitchFamily="34" charset="0"/>
                      </a:endParaRPr>
                    </a:p>
                  </a:txBody>
                  <a:tcPr marL="9525" marR="9525" marT="9525" marB="0" anchor="ctr">
                    <a:solidFill>
                      <a:schemeClr val="bg1">
                        <a:lumMod val="75000"/>
                      </a:schemeClr>
                    </a:solidFill>
                  </a:tcPr>
                </a:tc>
                <a:extLst>
                  <a:ext uri="{0D108BD9-81ED-4DB2-BD59-A6C34878D82A}">
                    <a16:rowId xmlns:a16="http://schemas.microsoft.com/office/drawing/2014/main" val="3892904133"/>
                  </a:ext>
                </a:extLst>
              </a:tr>
              <a:tr h="228600">
                <a:tc>
                  <a:txBody>
                    <a:bodyPr/>
                    <a:lstStyle/>
                    <a:p>
                      <a:pPr algn="l" fontAlgn="b"/>
                      <a:r>
                        <a:rPr lang="en-US" sz="1000" u="none" strike="noStrike">
                          <a:effectLst/>
                        </a:rPr>
                        <a:t>POR MALA CONDUCTA</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11</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a:solidFill>
                            <a:schemeClr val="tx1"/>
                          </a:solidFill>
                          <a:effectLst/>
                          <a:latin typeface="Arial" panose="020B0604020202020204" pitchFamily="34" charset="0"/>
                        </a:rPr>
                        <a:t>1</a:t>
                      </a:r>
                    </a:p>
                  </a:txBody>
                  <a:tcPr marL="9525" marR="9525" marT="9525" marB="0" anchor="b"/>
                </a:tc>
                <a:extLst>
                  <a:ext uri="{0D108BD9-81ED-4DB2-BD59-A6C34878D82A}">
                    <a16:rowId xmlns:a16="http://schemas.microsoft.com/office/drawing/2014/main" val="3262795300"/>
                  </a:ext>
                </a:extLst>
              </a:tr>
              <a:tr h="228600">
                <a:tc>
                  <a:txBody>
                    <a:bodyPr/>
                    <a:lstStyle/>
                    <a:p>
                      <a:pPr algn="l" fontAlgn="b"/>
                      <a:r>
                        <a:rPr lang="en-US" sz="1000" u="none" strike="noStrike">
                          <a:effectLst/>
                        </a:rPr>
                        <a:t>EXPULSADOS</a:t>
                      </a:r>
                      <a:endParaRPr lang="en-US" sz="1000" b="0" i="0" u="none" strike="noStrike">
                        <a:solidFill>
                          <a:srgbClr val="000000"/>
                        </a:solidFill>
                        <a:effectLst/>
                        <a:latin typeface="Arial" panose="020B0604020202020204" pitchFamily="34" charset="0"/>
                      </a:endParaRPr>
                    </a:p>
                  </a:txBody>
                  <a:tcPr marL="9525" marR="9525" marT="9525" marB="0" anchor="b"/>
                </a:tc>
                <a:tc>
                  <a:txBody>
                    <a:bodyPr/>
                    <a:lstStyle/>
                    <a:p>
                      <a:pPr algn="ctr" fontAlgn="b"/>
                      <a:r>
                        <a:rPr lang="en-US" sz="1000" u="none" strike="noStrike" dirty="0">
                          <a:solidFill>
                            <a:schemeClr val="tx1"/>
                          </a:solidFill>
                          <a:effectLst/>
                        </a:rPr>
                        <a:t>-</a:t>
                      </a:r>
                      <a:endParaRPr lang="en-US" sz="1000" b="0" i="0" u="none" strike="noStrike" dirty="0">
                        <a:solidFill>
                          <a:schemeClr val="tx1"/>
                        </a:solidFill>
                        <a:effectLst/>
                        <a:latin typeface="Arial" panose="020B0604020202020204" pitchFamily="34" charset="0"/>
                      </a:endParaRPr>
                    </a:p>
                  </a:txBody>
                  <a:tcPr marL="9525" marR="9525" marT="9525" marB="0" anchor="b"/>
                </a:tc>
                <a:tc>
                  <a:txBody>
                    <a:bodyPr/>
                    <a:lstStyle/>
                    <a:p>
                      <a:pPr algn="ctr" fontAlgn="b"/>
                      <a:r>
                        <a:rPr lang="en-US" sz="1000" b="0" i="0" u="none" strike="noStrike" dirty="0">
                          <a:solidFill>
                            <a:schemeClr val="tx1"/>
                          </a:solidFill>
                          <a:effectLst/>
                          <a:latin typeface="Arial" panose="020B0604020202020204" pitchFamily="34" charset="0"/>
                        </a:rPr>
                        <a:t>1</a:t>
                      </a:r>
                    </a:p>
                  </a:txBody>
                  <a:tcPr marL="9525" marR="9525" marT="9525" marB="0" anchor="b"/>
                </a:tc>
                <a:extLst>
                  <a:ext uri="{0D108BD9-81ED-4DB2-BD59-A6C34878D82A}">
                    <a16:rowId xmlns:a16="http://schemas.microsoft.com/office/drawing/2014/main" val="2612751705"/>
                  </a:ext>
                </a:extLst>
              </a:tr>
            </a:tbl>
          </a:graphicData>
        </a:graphic>
      </p:graphicFrame>
    </p:spTree>
    <p:extLst>
      <p:ext uri="{BB962C8B-B14F-4D97-AF65-F5344CB8AC3E}">
        <p14:creationId xmlns:p14="http://schemas.microsoft.com/office/powerpoint/2010/main" val="3669169496"/>
      </p:ext>
    </p:extLst>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6626" y="-23812"/>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69</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2" name="Rectángulo 1"/>
          <p:cNvSpPr/>
          <p:nvPr/>
        </p:nvSpPr>
        <p:spPr>
          <a:xfrm>
            <a:off x="1693630" y="1010654"/>
            <a:ext cx="9010881" cy="4247317"/>
          </a:xfrm>
          <a:prstGeom prst="rect">
            <a:avLst/>
          </a:prstGeom>
        </p:spPr>
        <p:txBody>
          <a:bodyPr wrap="square">
            <a:spAutoFit/>
          </a:bodyPr>
          <a:lstStyle/>
          <a:p>
            <a:pPr marL="342900" indent="-342900">
              <a:lnSpc>
                <a:spcPct val="150000"/>
              </a:lnSpc>
              <a:buFont typeface="+mj-lt"/>
              <a:buAutoNum type="alphaUcPeriod" startAt="7"/>
            </a:pPr>
            <a:r>
              <a:rPr lang="es-CL" dirty="0">
                <a:solidFill>
                  <a:schemeClr val="tx1"/>
                </a:solidFill>
              </a:rPr>
              <a:t>ALUMNOS CRÍTICOS: 2 O MÁS PROMEDIOS ROJO: 107</a:t>
            </a:r>
            <a:r>
              <a:rPr lang="es-CL" b="1" dirty="0">
                <a:solidFill>
                  <a:schemeClr val="tx1"/>
                </a:solidFill>
              </a:rPr>
              <a:t> </a:t>
            </a:r>
            <a:r>
              <a:rPr lang="es-CL" dirty="0">
                <a:solidFill>
                  <a:schemeClr val="tx1"/>
                </a:solidFill>
              </a:rPr>
              <a:t>alumnos.</a:t>
            </a:r>
          </a:p>
          <a:p>
            <a:pPr marL="342900" indent="-342900">
              <a:lnSpc>
                <a:spcPct val="150000"/>
              </a:lnSpc>
              <a:buFont typeface="+mj-lt"/>
              <a:buAutoNum type="alphaUcPeriod" startAt="7"/>
            </a:pPr>
            <a:r>
              <a:rPr lang="es-CL" dirty="0">
                <a:solidFill>
                  <a:schemeClr val="tx1"/>
                </a:solidFill>
              </a:rPr>
              <a:t>ASIGNATURAS CRÍTICAS: 40% O MÁS ALUMNOS CON PROMEDIO ROJO.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r>
              <a:rPr lang="es-CL" dirty="0">
                <a:solidFill>
                  <a:schemeClr val="tx1"/>
                </a:solidFill>
              </a:rPr>
              <a:t>CURSOS CRÍTICOS: 40% O MÁS DE ALUMNOS CRÍTICOS. </a:t>
            </a: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a:p>
            <a:pPr marL="342900" indent="-342900">
              <a:lnSpc>
                <a:spcPct val="150000"/>
              </a:lnSpc>
              <a:buFont typeface="+mj-lt"/>
              <a:buAutoNum type="alphaUcPeriod" startAt="7"/>
            </a:pPr>
            <a:endParaRPr lang="es-CL" dirty="0">
              <a:solidFill>
                <a:schemeClr val="tx1"/>
              </a:solidFill>
            </a:endParaRPr>
          </a:p>
        </p:txBody>
      </p:sp>
      <p:sp>
        <p:nvSpPr>
          <p:cNvPr id="13" name="47 Rectángulo"/>
          <p:cNvSpPr/>
          <p:nvPr/>
        </p:nvSpPr>
        <p:spPr>
          <a:xfrm>
            <a:off x="2388247" y="7063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4.          INDICADORES</a:t>
            </a:r>
          </a:p>
        </p:txBody>
      </p:sp>
      <p:graphicFrame>
        <p:nvGraphicFramePr>
          <p:cNvPr id="3" name="Tabla 2"/>
          <p:cNvGraphicFramePr>
            <a:graphicFrameLocks noGrp="1"/>
          </p:cNvGraphicFramePr>
          <p:nvPr>
            <p:extLst>
              <p:ext uri="{D42A27DB-BD31-4B8C-83A1-F6EECF244321}">
                <p14:modId xmlns:p14="http://schemas.microsoft.com/office/powerpoint/2010/main" val="3197031884"/>
              </p:ext>
            </p:extLst>
          </p:nvPr>
        </p:nvGraphicFramePr>
        <p:xfrm>
          <a:off x="2207568" y="2022563"/>
          <a:ext cx="2736304" cy="614349"/>
        </p:xfrm>
        <a:graphic>
          <a:graphicData uri="http://schemas.openxmlformats.org/drawingml/2006/table">
            <a:tbl>
              <a:tblPr firstRow="1" bandRow="1">
                <a:tableStyleId>{5940675A-B579-460E-94D1-54222C63F5DA}</a:tableStyleId>
              </a:tblPr>
              <a:tblGrid>
                <a:gridCol w="2736304">
                  <a:extLst>
                    <a:ext uri="{9D8B030D-6E8A-4147-A177-3AD203B41FA5}">
                      <a16:colId xmlns:a16="http://schemas.microsoft.com/office/drawing/2014/main" val="282518157"/>
                    </a:ext>
                  </a:extLst>
                </a:gridCol>
              </a:tblGrid>
              <a:tr h="326317">
                <a:tc>
                  <a:txBody>
                    <a:bodyPr/>
                    <a:lstStyle/>
                    <a:p>
                      <a:pPr algn="just"/>
                      <a:r>
                        <a:rPr lang="en-US" dirty="0" err="1">
                          <a:solidFill>
                            <a:schemeClr val="tx1"/>
                          </a:solidFill>
                        </a:rPr>
                        <a:t>Matemáticas</a:t>
                      </a:r>
                      <a:r>
                        <a:rPr lang="en-US" dirty="0">
                          <a:solidFill>
                            <a:schemeClr val="tx1"/>
                          </a:solidFill>
                        </a:rPr>
                        <a:t>: 1er </a:t>
                      </a:r>
                      <a:r>
                        <a:rPr lang="en-US" dirty="0" err="1">
                          <a:solidFill>
                            <a:schemeClr val="tx1"/>
                          </a:solidFill>
                        </a:rPr>
                        <a:t>Año</a:t>
                      </a:r>
                      <a:r>
                        <a:rPr lang="en-US" dirty="0">
                          <a:solidFill>
                            <a:schemeClr val="tx1"/>
                          </a:solidFill>
                        </a:rPr>
                        <a:t> – 2do </a:t>
                      </a:r>
                      <a:r>
                        <a:rPr lang="en-US" dirty="0" err="1">
                          <a:solidFill>
                            <a:schemeClr val="tx1"/>
                          </a:solidFill>
                        </a:rPr>
                        <a:t>Año</a:t>
                      </a:r>
                      <a:endParaRPr lang="en-US" dirty="0">
                        <a:solidFill>
                          <a:schemeClr val="tx1"/>
                        </a:solidFill>
                      </a:endParaRPr>
                    </a:p>
                  </a:txBody>
                  <a:tcPr/>
                </a:tc>
                <a:extLst>
                  <a:ext uri="{0D108BD9-81ED-4DB2-BD59-A6C34878D82A}">
                    <a16:rowId xmlns:a16="http://schemas.microsoft.com/office/drawing/2014/main" val="3679264889"/>
                  </a:ext>
                </a:extLst>
              </a:tr>
              <a:tr h="288032">
                <a:tc>
                  <a:txBody>
                    <a:bodyPr/>
                    <a:lstStyle/>
                    <a:p>
                      <a:pPr algn="just"/>
                      <a:r>
                        <a:rPr lang="en-US" dirty="0" err="1">
                          <a:solidFill>
                            <a:schemeClr val="tx1"/>
                          </a:solidFill>
                        </a:rPr>
                        <a:t>Electrotecnia</a:t>
                      </a:r>
                      <a:r>
                        <a:rPr lang="en-US" dirty="0">
                          <a:solidFill>
                            <a:schemeClr val="tx1"/>
                          </a:solidFill>
                        </a:rPr>
                        <a:t>: 4to Ejecutivo</a:t>
                      </a:r>
                    </a:p>
                  </a:txBody>
                  <a:tcPr/>
                </a:tc>
                <a:extLst>
                  <a:ext uri="{0D108BD9-81ED-4DB2-BD59-A6C34878D82A}">
                    <a16:rowId xmlns:a16="http://schemas.microsoft.com/office/drawing/2014/main" val="1262689921"/>
                  </a:ext>
                </a:extLst>
              </a:tr>
            </a:tbl>
          </a:graphicData>
        </a:graphic>
      </p:graphicFrame>
      <p:graphicFrame>
        <p:nvGraphicFramePr>
          <p:cNvPr id="14" name="Tabla 13"/>
          <p:cNvGraphicFramePr>
            <a:graphicFrameLocks noGrp="1"/>
          </p:cNvGraphicFramePr>
          <p:nvPr>
            <p:extLst>
              <p:ext uri="{D42A27DB-BD31-4B8C-83A1-F6EECF244321}">
                <p14:modId xmlns:p14="http://schemas.microsoft.com/office/powerpoint/2010/main" val="17015547"/>
              </p:ext>
            </p:extLst>
          </p:nvPr>
        </p:nvGraphicFramePr>
        <p:xfrm>
          <a:off x="2207568" y="3714551"/>
          <a:ext cx="3240360" cy="1343771"/>
        </p:xfrm>
        <a:graphic>
          <a:graphicData uri="http://schemas.openxmlformats.org/drawingml/2006/table">
            <a:tbl>
              <a:tblPr firstRow="1" bandRow="1">
                <a:tableStyleId>{5940675A-B579-460E-94D1-54222C63F5DA}</a:tableStyleId>
              </a:tblPr>
              <a:tblGrid>
                <a:gridCol w="1777293">
                  <a:extLst>
                    <a:ext uri="{9D8B030D-6E8A-4147-A177-3AD203B41FA5}">
                      <a16:colId xmlns:a16="http://schemas.microsoft.com/office/drawing/2014/main" val="282518157"/>
                    </a:ext>
                  </a:extLst>
                </a:gridCol>
                <a:gridCol w="1463067">
                  <a:extLst>
                    <a:ext uri="{9D8B030D-6E8A-4147-A177-3AD203B41FA5}">
                      <a16:colId xmlns:a16="http://schemas.microsoft.com/office/drawing/2014/main" val="2098970814"/>
                    </a:ext>
                  </a:extLst>
                </a:gridCol>
              </a:tblGrid>
              <a:tr h="378910">
                <a:tc>
                  <a:txBody>
                    <a:bodyPr/>
                    <a:lstStyle/>
                    <a:p>
                      <a:pPr algn="just"/>
                      <a:r>
                        <a:rPr lang="es-CL" dirty="0">
                          <a:solidFill>
                            <a:schemeClr val="tx1"/>
                          </a:solidFill>
                        </a:rPr>
                        <a:t>Matemáticas</a:t>
                      </a:r>
                      <a:r>
                        <a:rPr lang="es-CL" baseline="0" dirty="0">
                          <a:solidFill>
                            <a:schemeClr val="tx1"/>
                          </a:solidFill>
                        </a:rPr>
                        <a:t> I</a:t>
                      </a:r>
                    </a:p>
                    <a:p>
                      <a:pPr algn="just"/>
                      <a:endParaRPr lang="es-CL" baseline="0" dirty="0">
                        <a:solidFill>
                          <a:schemeClr val="tx1"/>
                        </a:solidFill>
                      </a:endParaRPr>
                    </a:p>
                    <a:p>
                      <a:pPr algn="just"/>
                      <a:r>
                        <a:rPr lang="es-CL" baseline="0" dirty="0">
                          <a:solidFill>
                            <a:schemeClr val="tx1"/>
                          </a:solidFill>
                        </a:rPr>
                        <a:t>Matemáticas II</a:t>
                      </a:r>
                      <a:endParaRPr lang="en-US" dirty="0">
                        <a:solidFill>
                          <a:schemeClr val="tx1"/>
                        </a:solidFill>
                      </a:endParaRPr>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a:solidFill>
                            <a:schemeClr val="tx1"/>
                          </a:solidFill>
                        </a:rPr>
                        <a:t>1° B  - 1° E - 1° H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CL" dirty="0">
                          <a:solidFill>
                            <a:schemeClr val="tx1"/>
                          </a:solidFill>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s-MX" dirty="0">
                          <a:solidFill>
                            <a:schemeClr val="tx1"/>
                          </a:solidFill>
                        </a:rPr>
                        <a:t>2° C - 2° D - 2° L</a:t>
                      </a:r>
                      <a:endParaRPr lang="en-US" dirty="0">
                        <a:solidFill>
                          <a:schemeClr val="tx1"/>
                        </a:solidFill>
                      </a:endParaRPr>
                    </a:p>
                  </a:txBody>
                  <a:tcPr/>
                </a:tc>
                <a:extLst>
                  <a:ext uri="{0D108BD9-81ED-4DB2-BD59-A6C34878D82A}">
                    <a16:rowId xmlns:a16="http://schemas.microsoft.com/office/drawing/2014/main" val="3679264889"/>
                  </a:ext>
                </a:extLst>
              </a:tr>
              <a:tr h="703691">
                <a:tc>
                  <a:txBody>
                    <a:bodyPr/>
                    <a:lstStyle/>
                    <a:p>
                      <a:pPr algn="just"/>
                      <a:r>
                        <a:rPr lang="es-CL" dirty="0">
                          <a:solidFill>
                            <a:schemeClr val="tx1"/>
                          </a:solidFill>
                        </a:rPr>
                        <a:t>Electrotecnia</a:t>
                      </a:r>
                      <a:endParaRPr lang="en-US" dirty="0">
                        <a:solidFill>
                          <a:schemeClr val="tx1"/>
                        </a:solidFill>
                      </a:endParaRPr>
                    </a:p>
                  </a:txBody>
                  <a:tcPr/>
                </a:tc>
                <a:tc>
                  <a:txBody>
                    <a:bodyPr/>
                    <a:lstStyle/>
                    <a:p>
                      <a:pPr algn="just"/>
                      <a:r>
                        <a:rPr lang="es-CL" dirty="0">
                          <a:solidFill>
                            <a:schemeClr val="tx1"/>
                          </a:solidFill>
                        </a:rPr>
                        <a:t>4° C</a:t>
                      </a:r>
                    </a:p>
                  </a:txBody>
                  <a:tcPr/>
                </a:tc>
                <a:extLst>
                  <a:ext uri="{0D108BD9-81ED-4DB2-BD59-A6C34878D82A}">
                    <a16:rowId xmlns:a16="http://schemas.microsoft.com/office/drawing/2014/main" val="1262689921"/>
                  </a:ext>
                </a:extLst>
              </a:tr>
            </a:tbl>
          </a:graphicData>
        </a:graphic>
      </p:graphicFrame>
    </p:spTree>
    <p:extLst>
      <p:ext uri="{BB962C8B-B14F-4D97-AF65-F5344CB8AC3E}">
        <p14:creationId xmlns:p14="http://schemas.microsoft.com/office/powerpoint/2010/main" val="3080239769"/>
      </p:ext>
    </p:extLst>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CuadroTexto 15"/>
          <p:cNvSpPr txBox="1"/>
          <p:nvPr/>
        </p:nvSpPr>
        <p:spPr>
          <a:xfrm>
            <a:off x="707432" y="118243"/>
            <a:ext cx="1762021" cy="461665"/>
          </a:xfrm>
          <a:prstGeom prst="rect">
            <a:avLst/>
          </a:prstGeom>
          <a:noFill/>
        </p:spPr>
        <p:txBody>
          <a:bodyPr wrap="none" rtlCol="0">
            <a:spAutoFit/>
          </a:bodyPr>
          <a:ls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ES" sz="1200" b="1" i="1" dirty="0">
                <a:solidFill>
                  <a:schemeClr val="bg1"/>
                </a:solidFill>
                <a:latin typeface="Times New Roman"/>
                <a:cs typeface="Times New Roman"/>
              </a:rPr>
              <a:t>Formando Profesionales</a:t>
            </a:r>
          </a:p>
          <a:p>
            <a:r>
              <a:rPr lang="es-ES" sz="1200" b="1" i="1" dirty="0">
                <a:solidFill>
                  <a:schemeClr val="bg1"/>
                </a:solidFill>
                <a:latin typeface="Times New Roman"/>
                <a:cs typeface="Times New Roman"/>
              </a:rPr>
              <a:t>de la Guerra en el Mar</a:t>
            </a:r>
          </a:p>
        </p:txBody>
      </p:sp>
      <p:pic>
        <p:nvPicPr>
          <p:cNvPr id="17" name="16 Imagen"/>
          <p:cNvPicPr>
            <a:picLocks noChangeAspect="1"/>
          </p:cNvPicPr>
          <p:nvPr/>
        </p:nvPicPr>
        <p:blipFill>
          <a:blip r:embed="rId2" cstate="print"/>
          <a:stretch>
            <a:fillRect/>
          </a:stretch>
        </p:blipFill>
        <p:spPr>
          <a:xfrm>
            <a:off x="-50464" y="-5336"/>
            <a:ext cx="12242464" cy="666599"/>
          </a:xfrm>
          <a:prstGeom prst="rect">
            <a:avLst/>
          </a:prstGeom>
        </p:spPr>
      </p:pic>
      <p:sp>
        <p:nvSpPr>
          <p:cNvPr id="25" name="Marcador de número de diapositiva 3">
            <a:extLst>
              <a:ext uri="{FF2B5EF4-FFF2-40B4-BE49-F238E27FC236}">
                <a16:creationId xmlns:a16="http://schemas.microsoft.com/office/drawing/2014/main" id="{E6587C1B-9FFF-404C-8746-C5DB356113F8}"/>
              </a:ext>
            </a:extLst>
          </p:cNvPr>
          <p:cNvSpPr txBox="1">
            <a:spLocks/>
          </p:cNvSpPr>
          <p:nvPr/>
        </p:nvSpPr>
        <p:spPr>
          <a:xfrm>
            <a:off x="11628331" y="5944196"/>
            <a:ext cx="560757"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b="1" smtClean="0">
                <a:solidFill>
                  <a:schemeClr val="tx1"/>
                </a:solidFill>
                <a:latin typeface="Arial" panose="020B0604020202020204" pitchFamily="34" charset="0"/>
                <a:cs typeface="Arial" panose="020B0604020202020204" pitchFamily="34" charset="0"/>
              </a:rPr>
              <a:pPr/>
              <a:t>70</a:t>
            </a:fld>
            <a:endParaRPr lang="es-CL" b="1" dirty="0">
              <a:solidFill>
                <a:schemeClr val="tx1"/>
              </a:solidFill>
              <a:latin typeface="Arial" panose="020B0604020202020204" pitchFamily="34" charset="0"/>
              <a:cs typeface="Arial" panose="020B0604020202020204" pitchFamily="34" charset="0"/>
            </a:endParaRPr>
          </a:p>
        </p:txBody>
      </p:sp>
      <p:sp>
        <p:nvSpPr>
          <p:cNvPr id="26" name="Rectángulo 11">
            <a:extLst>
              <a:ext uri="{FF2B5EF4-FFF2-40B4-BE49-F238E27FC236}">
                <a16:creationId xmlns:a16="http://schemas.microsoft.com/office/drawing/2014/main" id="{11CA9D27-25BC-4311-98B4-1F73615810FA}"/>
              </a:ext>
            </a:extLst>
          </p:cNvPr>
          <p:cNvSpPr/>
          <p:nvPr/>
        </p:nvSpPr>
        <p:spPr>
          <a:xfrm>
            <a:off x="0" y="6378456"/>
            <a:ext cx="12192000" cy="506928"/>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s-CL" sz="1100" dirty="0">
                <a:latin typeface="Century" panose="02040604050505020304" pitchFamily="18" charset="0"/>
              </a:rPr>
              <a:t>P A T R I O T I S M O</a:t>
            </a:r>
          </a:p>
          <a:p>
            <a:pPr algn="ctr">
              <a:lnSpc>
                <a:spcPct val="150000"/>
              </a:lnSpc>
            </a:pPr>
            <a:r>
              <a:rPr lang="es-CL" sz="1100" dirty="0">
                <a:latin typeface="Century" panose="02040604050505020304" pitchFamily="18" charset="0"/>
              </a:rPr>
              <a:t>HONOR		LEALTAD		         VALENTÍA	         INTEGRIDAD		  DEBER</a:t>
            </a:r>
          </a:p>
        </p:txBody>
      </p:sp>
      <p:sp>
        <p:nvSpPr>
          <p:cNvPr id="35" name="Proceso alternativo 7">
            <a:extLst>
              <a:ext uri="{FF2B5EF4-FFF2-40B4-BE49-F238E27FC236}">
                <a16:creationId xmlns:a16="http://schemas.microsoft.com/office/drawing/2014/main" id="{721E0767-6746-4C9D-B2D1-2FBBDE6FCF7F}"/>
              </a:ext>
            </a:extLst>
          </p:cNvPr>
          <p:cNvSpPr/>
          <p:nvPr/>
        </p:nvSpPr>
        <p:spPr>
          <a:xfrm flipV="1">
            <a:off x="0" y="6335610"/>
            <a:ext cx="12189088" cy="45719"/>
          </a:xfrm>
          <a:prstGeom prst="flowChartAlternateProcess">
            <a:avLst/>
          </a:prstGeom>
          <a:solidFill>
            <a:srgbClr val="FFFF00"/>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sp>
        <p:nvSpPr>
          <p:cNvPr id="39" name="Proceso alternativo 5">
            <a:extLst>
              <a:ext uri="{FF2B5EF4-FFF2-40B4-BE49-F238E27FC236}">
                <a16:creationId xmlns:a16="http://schemas.microsoft.com/office/drawing/2014/main" id="{A9B50D0E-EF3B-4F81-8D1C-45E23C4F8FF5}"/>
              </a:ext>
            </a:extLst>
          </p:cNvPr>
          <p:cNvSpPr/>
          <p:nvPr/>
        </p:nvSpPr>
        <p:spPr>
          <a:xfrm>
            <a:off x="1007435" y="692697"/>
            <a:ext cx="11181653" cy="45719"/>
          </a:xfrm>
          <a:prstGeom prst="flowChartAlternateProcess">
            <a:avLst/>
          </a:prstGeom>
          <a:solidFill>
            <a:srgbClr val="957001"/>
          </a:solidFill>
          <a:ln>
            <a:solidFill>
              <a:schemeClr val="accent4"/>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dirty="0"/>
          </a:p>
        </p:txBody>
      </p:sp>
      <p:pic>
        <p:nvPicPr>
          <p:cNvPr id="41" name="Picture 2" descr="Imagen relacionada"/>
          <p:cNvPicPr>
            <a:picLocks noChangeAspect="1" noChangeArrowheads="1"/>
          </p:cNvPicPr>
          <p:nvPr/>
        </p:nvPicPr>
        <p:blipFill>
          <a:blip r:embed="rId3" cstate="print"/>
          <a:srcRect/>
          <a:stretch>
            <a:fillRect/>
          </a:stretch>
        </p:blipFill>
        <p:spPr bwMode="auto">
          <a:xfrm>
            <a:off x="1" y="1"/>
            <a:ext cx="1050028" cy="1010653"/>
          </a:xfrm>
          <a:prstGeom prst="rect">
            <a:avLst/>
          </a:prstGeom>
          <a:noFill/>
        </p:spPr>
      </p:pic>
      <p:pic>
        <p:nvPicPr>
          <p:cNvPr id="42" name="escudo-dea.png" descr="escudo-dea.png"/>
          <p:cNvPicPr>
            <a:picLocks noChangeAspect="1"/>
          </p:cNvPicPr>
          <p:nvPr/>
        </p:nvPicPr>
        <p:blipFill>
          <a:blip r:embed="rId4" cstate="print"/>
          <a:stretch>
            <a:fillRect/>
          </a:stretch>
        </p:blipFill>
        <p:spPr>
          <a:xfrm>
            <a:off x="10896533" y="-7735"/>
            <a:ext cx="1411144" cy="1058357"/>
          </a:xfrm>
          <a:prstGeom prst="rect">
            <a:avLst/>
          </a:prstGeom>
          <a:ln w="12700">
            <a:miter lim="400000"/>
          </a:ln>
        </p:spPr>
      </p:pic>
      <p:sp>
        <p:nvSpPr>
          <p:cNvPr id="48" name="47 Rectángulo"/>
          <p:cNvSpPr/>
          <p:nvPr/>
        </p:nvSpPr>
        <p:spPr>
          <a:xfrm>
            <a:off x="2567608" y="97047"/>
            <a:ext cx="7170068" cy="504056"/>
          </a:xfrm>
          <a:prstGeom prst="rect">
            <a:avLst/>
          </a:prstGeom>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just"/>
            <a:r>
              <a:rPr lang="es-CL" sz="2400" dirty="0"/>
              <a:t>5.          OTROS</a:t>
            </a:r>
          </a:p>
        </p:txBody>
      </p:sp>
    </p:spTree>
    <p:extLst>
      <p:ext uri="{BB962C8B-B14F-4D97-AF65-F5344CB8AC3E}">
        <p14:creationId xmlns:p14="http://schemas.microsoft.com/office/powerpoint/2010/main" val="3699154015"/>
      </p:ext>
    </p:extLst>
  </p:cSld>
  <p:clrMapOvr>
    <a:masterClrMapping/>
  </p:clrMapOvr>
</p:sld>
</file>

<file path=ppt/theme/theme1.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1_Tema de Offic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9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18_Tema de Office">
  <a:themeElements>
    <a:clrScheme name="18_Tema de Offic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18_Tema de Office">
      <a:majorFont>
        <a:latin typeface="Calibri"/>
        <a:ea typeface="Calibri"/>
        <a:cs typeface="Calibri"/>
      </a:majorFont>
      <a:minorFont>
        <a:latin typeface="Helvetica"/>
        <a:ea typeface="Helvetica"/>
        <a:cs typeface="Helvetica"/>
      </a:minorFont>
    </a:fontScheme>
    <a:fmtScheme name="18_Tema de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92546</TotalTime>
  <Words>9119</Words>
  <Application>Microsoft Office PowerPoint</Application>
  <PresentationFormat>Panorámica</PresentationFormat>
  <Paragraphs>1836</Paragraphs>
  <Slides>70</Slides>
  <Notes>42</Notes>
  <HiddenSlides>8</HiddenSlides>
  <MMClips>0</MMClips>
  <ScaleCrop>false</ScaleCrop>
  <HeadingPairs>
    <vt:vector size="8" baseType="variant">
      <vt:variant>
        <vt:lpstr>Fuentes usadas</vt:lpstr>
      </vt:variant>
      <vt:variant>
        <vt:i4>9</vt:i4>
      </vt:variant>
      <vt:variant>
        <vt:lpstr>Tema</vt:lpstr>
      </vt:variant>
      <vt:variant>
        <vt:i4>2</vt:i4>
      </vt:variant>
      <vt:variant>
        <vt:lpstr>Servidores OLE incrustados</vt:lpstr>
      </vt:variant>
      <vt:variant>
        <vt:i4>1</vt:i4>
      </vt:variant>
      <vt:variant>
        <vt:lpstr>Títulos de diapositiva</vt:lpstr>
      </vt:variant>
      <vt:variant>
        <vt:i4>70</vt:i4>
      </vt:variant>
    </vt:vector>
  </HeadingPairs>
  <TitlesOfParts>
    <vt:vector size="82" baseType="lpstr">
      <vt:lpstr>Arial</vt:lpstr>
      <vt:lpstr>Calibri</vt:lpstr>
      <vt:lpstr>Calibri Light</vt:lpstr>
      <vt:lpstr>Century</vt:lpstr>
      <vt:lpstr>Helvetica</vt:lpstr>
      <vt:lpstr>Symbol</vt:lpstr>
      <vt:lpstr>Times New Roman</vt:lpstr>
      <vt:lpstr>Trebuchet MS</vt:lpstr>
      <vt:lpstr>Wingdings</vt:lpstr>
      <vt:lpstr>4_Tema de Office</vt:lpstr>
      <vt:lpstr>19_Tema de Office</vt:lpstr>
      <vt:lpstr>Hoja de cálculo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Jaime Rodrigo Ramirez</dc:creator>
  <cp:lastModifiedBy>Javier Huidobro</cp:lastModifiedBy>
  <cp:revision>2065</cp:revision>
  <cp:lastPrinted>2024-04-23T12:30:44Z</cp:lastPrinted>
  <dcterms:modified xsi:type="dcterms:W3CDTF">2025-06-02T18:38:22Z</dcterms:modified>
</cp:coreProperties>
</file>