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1"/>
  </p:notesMasterIdLst>
  <p:sldIdLst>
    <p:sldId id="256" r:id="rId2"/>
    <p:sldId id="257" r:id="rId3"/>
    <p:sldId id="258" r:id="rId4"/>
    <p:sldId id="261"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2" r:id="rId24"/>
    <p:sldId id="284" r:id="rId25"/>
    <p:sldId id="280" r:id="rId26"/>
    <p:sldId id="278" r:id="rId27"/>
    <p:sldId id="283" r:id="rId28"/>
    <p:sldId id="285" r:id="rId29"/>
    <p:sldId id="279" r:id="rId3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1501"/>
    <p:restoredTop sz="96405"/>
  </p:normalViewPr>
  <p:slideViewPr>
    <p:cSldViewPr snapToGrid="0" snapToObjects="1">
      <p:cViewPr varScale="1">
        <p:scale>
          <a:sx n="108" d="100"/>
          <a:sy n="108" d="100"/>
        </p:scale>
        <p:origin x="20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62BB3C-59FC-C94D-BD5D-CBC0FC8EA848}" type="datetimeFigureOut">
              <a:rPr lang="es-CL" smtClean="0"/>
              <a:t>16-02-24</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3EE2AD-275B-3C47-90EF-A4AFA15C87F7}" type="slidenum">
              <a:rPr lang="es-CL" smtClean="0"/>
              <a:t>‹Nº›</a:t>
            </a:fld>
            <a:endParaRPr lang="es-CL"/>
          </a:p>
        </p:txBody>
      </p:sp>
    </p:spTree>
    <p:extLst>
      <p:ext uri="{BB962C8B-B14F-4D97-AF65-F5344CB8AC3E}">
        <p14:creationId xmlns:p14="http://schemas.microsoft.com/office/powerpoint/2010/main" val="2643131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3EE2AD-275B-3C47-90EF-A4AFA15C87F7}" type="slidenum">
              <a:rPr lang="es-CL" smtClean="0"/>
              <a:t>17</a:t>
            </a:fld>
            <a:endParaRPr lang="es-CL"/>
          </a:p>
        </p:txBody>
      </p:sp>
    </p:spTree>
    <p:extLst>
      <p:ext uri="{BB962C8B-B14F-4D97-AF65-F5344CB8AC3E}">
        <p14:creationId xmlns:p14="http://schemas.microsoft.com/office/powerpoint/2010/main" val="4179125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3EE2AD-275B-3C47-90EF-A4AFA15C87F7}" type="slidenum">
              <a:rPr lang="es-CL" smtClean="0"/>
              <a:t>29</a:t>
            </a:fld>
            <a:endParaRPr lang="es-CL"/>
          </a:p>
        </p:txBody>
      </p:sp>
    </p:spTree>
    <p:extLst>
      <p:ext uri="{BB962C8B-B14F-4D97-AF65-F5344CB8AC3E}">
        <p14:creationId xmlns:p14="http://schemas.microsoft.com/office/powerpoint/2010/main" val="3496576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A0FBF0-427C-FE42-B665-1CEF90C7A36F}"/>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EA752EA9-3B14-5648-843F-6ED0FD893B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42EF5ACB-DC4D-524C-B64A-E8A3F0D01392}"/>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5" name="Marcador de pie de página 4">
            <a:extLst>
              <a:ext uri="{FF2B5EF4-FFF2-40B4-BE49-F238E27FC236}">
                <a16:creationId xmlns:a16="http://schemas.microsoft.com/office/drawing/2014/main" id="{339AA07D-22B9-9E4C-B376-C5943A9F8A0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C38B28E-F2FC-2548-AB34-B53EB7D1C397}"/>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885194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DBEFEF-3098-FA48-B6E7-049B610B9E3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A03ED17-14E3-4F4D-BB73-895E014A517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BE6A1D-3A24-3B4B-AA84-3B104A43724A}"/>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5" name="Marcador de pie de página 4">
            <a:extLst>
              <a:ext uri="{FF2B5EF4-FFF2-40B4-BE49-F238E27FC236}">
                <a16:creationId xmlns:a16="http://schemas.microsoft.com/office/drawing/2014/main" id="{0E6B8C70-888D-084B-AFF9-6D5BB6F99CF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79A80A7B-BD1F-554F-833D-1AF6BCEB9273}"/>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367437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D0F62B-AF1B-6C44-8072-55E2FDC2AEF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081DEC0-8140-B642-99C4-B4DDF8FADF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8293297-8085-CB43-83D5-865EA03D0BC2}"/>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5" name="Marcador de pie de página 4">
            <a:extLst>
              <a:ext uri="{FF2B5EF4-FFF2-40B4-BE49-F238E27FC236}">
                <a16:creationId xmlns:a16="http://schemas.microsoft.com/office/drawing/2014/main" id="{1A679CE8-60D1-2840-A38B-694A68ADE2C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5583474-11BD-5744-B918-437A9E2013C2}"/>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870752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2B5273-E32C-F740-B60B-6D3578CF20F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DB2D469-29CF-D749-BD81-8D9D3970078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DAA554B2-C177-DA43-9B67-A51B522EF697}"/>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5706986D-9644-484D-8F0D-22D7E8B7A4C9}"/>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6" name="Marcador de pie de página 5">
            <a:extLst>
              <a:ext uri="{FF2B5EF4-FFF2-40B4-BE49-F238E27FC236}">
                <a16:creationId xmlns:a16="http://schemas.microsoft.com/office/drawing/2014/main" id="{66DC8141-E06E-5848-A6B8-0CEC5A2B6A4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D0D2019-40F1-A74E-B6C1-F0321FF502F3}"/>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02244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08C0D2-F6B9-384C-BD59-029ED93CB60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081E4ECF-CBEE-2949-8EF8-85B211CF34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3B35E5-1696-994C-8653-790734341E0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D8F4DCE-FE83-A245-A9CF-C0AE696453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0FF280C-5739-824C-A1BF-3838C25D39E6}"/>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FD0FBB65-E1E0-1A49-83A7-D07321A3B702}"/>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8" name="Marcador de pie de página 7">
            <a:extLst>
              <a:ext uri="{FF2B5EF4-FFF2-40B4-BE49-F238E27FC236}">
                <a16:creationId xmlns:a16="http://schemas.microsoft.com/office/drawing/2014/main" id="{D4DA097F-AC6A-6F44-9915-999E95408A6D}"/>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FAD690F1-F504-744D-AD39-6896F6EAEF7C}"/>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452375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A3B2AC-8E66-E541-ACD1-920E1663A5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2BAB94F3-0D8B-964F-A0B2-21B9DCA6823B}"/>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4" name="Marcador de pie de página 3">
            <a:extLst>
              <a:ext uri="{FF2B5EF4-FFF2-40B4-BE49-F238E27FC236}">
                <a16:creationId xmlns:a16="http://schemas.microsoft.com/office/drawing/2014/main" id="{CCABE626-1039-8145-9BA1-70CB66182D8F}"/>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3868ADB-B783-C243-B72E-A6A71F7224DD}"/>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796351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6F54340-7ECC-894A-8EEC-59370D7E5CC1}"/>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3" name="Marcador de pie de página 2">
            <a:extLst>
              <a:ext uri="{FF2B5EF4-FFF2-40B4-BE49-F238E27FC236}">
                <a16:creationId xmlns:a16="http://schemas.microsoft.com/office/drawing/2014/main" id="{0817AAFE-5511-C748-8911-50478D558DE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E5321BC2-125A-C140-9463-5FA2D199725E}"/>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245298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0BC05F-EB11-AF49-AD60-EF2FBA51A0E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F970305A-6374-7641-8C50-3AB53D62E6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2EC8A9F9-0FEE-0C40-97A5-0F974FA054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B4795A6-6271-754B-AFFF-6C6413AC53D5}"/>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6" name="Marcador de pie de página 5">
            <a:extLst>
              <a:ext uri="{FF2B5EF4-FFF2-40B4-BE49-F238E27FC236}">
                <a16:creationId xmlns:a16="http://schemas.microsoft.com/office/drawing/2014/main" id="{AF747E44-BEAE-474E-9B28-B70F7F79AE21}"/>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D1A81BA8-756B-204B-9C8F-8535242D6036}"/>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2948167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2D2693-9D74-B04B-99BD-B7D333C59B1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02ACF0A4-37D0-684E-BBCD-78DA77DDCB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690D3623-94D8-ED4A-89E1-A87CD51283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D95E231-6F19-0B48-863C-9D18F180DC50}"/>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6" name="Marcador de pie de página 5">
            <a:extLst>
              <a:ext uri="{FF2B5EF4-FFF2-40B4-BE49-F238E27FC236}">
                <a16:creationId xmlns:a16="http://schemas.microsoft.com/office/drawing/2014/main" id="{BFC7D2CB-C465-9344-83BC-065EC789D50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B5272DC-9B25-114A-9D60-705813C219B6}"/>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94675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B7363E-1C34-3545-B939-330E33878B8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712F84A0-AFA8-214D-962F-65B3DFF036E5}"/>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8BFBDE9C-9197-204E-AA4A-F45DDA039C01}"/>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5" name="Marcador de pie de página 4">
            <a:extLst>
              <a:ext uri="{FF2B5EF4-FFF2-40B4-BE49-F238E27FC236}">
                <a16:creationId xmlns:a16="http://schemas.microsoft.com/office/drawing/2014/main" id="{4B920CF7-4E72-9942-9744-4EA2FB54FB9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5076B3A3-084F-C943-BDF5-87A46E8181C2}"/>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52754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C3F2EA0-E448-384C-83D6-34E7C1B46FF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26BAA6D5-2E32-7C4D-B8B9-9BCDE363E90D}"/>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0076248-53DD-174A-87F2-E62F4834714D}"/>
              </a:ext>
            </a:extLst>
          </p:cNvPr>
          <p:cNvSpPr>
            <a:spLocks noGrp="1"/>
          </p:cNvSpPr>
          <p:nvPr>
            <p:ph type="dt" sz="half" idx="10"/>
          </p:nvPr>
        </p:nvSpPr>
        <p:spPr/>
        <p:txBody>
          <a:bodyPr/>
          <a:lstStyle/>
          <a:p>
            <a:fld id="{A606253C-76AC-9848-9C17-7D163A861A7E}" type="datetimeFigureOut">
              <a:rPr lang="es-CL" smtClean="0"/>
              <a:t>16-02-24</a:t>
            </a:fld>
            <a:endParaRPr lang="es-CL"/>
          </a:p>
        </p:txBody>
      </p:sp>
      <p:sp>
        <p:nvSpPr>
          <p:cNvPr id="5" name="Marcador de pie de página 4">
            <a:extLst>
              <a:ext uri="{FF2B5EF4-FFF2-40B4-BE49-F238E27FC236}">
                <a16:creationId xmlns:a16="http://schemas.microsoft.com/office/drawing/2014/main" id="{5E0BFECA-E5EE-9D46-8F17-87951501A57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0D60A81-870E-A84E-BD81-E675D4B8DF85}"/>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340318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9410BA1-96D8-2F48-9C02-550EA01D23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833BE69-5937-764E-88C5-6C8A30F13E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2A7C69D-9289-FE46-9EC2-A2B11564CE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06253C-76AC-9848-9C17-7D163A861A7E}" type="datetimeFigureOut">
              <a:rPr lang="es-CL" smtClean="0"/>
              <a:t>16-02-24</a:t>
            </a:fld>
            <a:endParaRPr lang="es-CL"/>
          </a:p>
        </p:txBody>
      </p:sp>
      <p:sp>
        <p:nvSpPr>
          <p:cNvPr id="5" name="Marcador de pie de página 4">
            <a:extLst>
              <a:ext uri="{FF2B5EF4-FFF2-40B4-BE49-F238E27FC236}">
                <a16:creationId xmlns:a16="http://schemas.microsoft.com/office/drawing/2014/main" id="{6ADB7253-5589-C843-9BC8-BF83D8B6B3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CDCB427-76E7-474B-AC9E-EFCED4ADDA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BAEA18-5656-3449-8206-8C3DBD6FEA06}" type="slidenum">
              <a:rPr lang="es-CL" smtClean="0"/>
              <a:t>‹Nº›</a:t>
            </a:fld>
            <a:endParaRPr lang="es-CL"/>
          </a:p>
        </p:txBody>
      </p:sp>
    </p:spTree>
    <p:extLst>
      <p:ext uri="{BB962C8B-B14F-4D97-AF65-F5344CB8AC3E}">
        <p14:creationId xmlns:p14="http://schemas.microsoft.com/office/powerpoint/2010/main" val="1474806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Hector.Jaime.f@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gif"/><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tiff"/><Relationship Id="rId4" Type="http://schemas.openxmlformats.org/officeDocument/2006/relationships/image" Target="../media/image32.tiff"/></Relationships>
</file>

<file path=ppt/slides/_rels/slide23.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image" Target="../media/image34.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tif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2.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FE647A-B398-B44E-ADCB-533FC54060AA}"/>
              </a:ext>
            </a:extLst>
          </p:cNvPr>
          <p:cNvSpPr>
            <a:spLocks noGrp="1"/>
          </p:cNvSpPr>
          <p:nvPr>
            <p:ph type="ctrTitle"/>
          </p:nvPr>
        </p:nvSpPr>
        <p:spPr/>
        <p:txBody>
          <a:bodyPr/>
          <a:lstStyle/>
          <a:p>
            <a:r>
              <a:rPr lang="es-CL" dirty="0"/>
              <a:t>Física IV</a:t>
            </a:r>
          </a:p>
        </p:txBody>
      </p:sp>
      <p:sp>
        <p:nvSpPr>
          <p:cNvPr id="3" name="Subtítulo 2">
            <a:extLst>
              <a:ext uri="{FF2B5EF4-FFF2-40B4-BE49-F238E27FC236}">
                <a16:creationId xmlns:a16="http://schemas.microsoft.com/office/drawing/2014/main" id="{6B0DFF25-FC5C-8543-945C-8019C2F9979B}"/>
              </a:ext>
            </a:extLst>
          </p:cNvPr>
          <p:cNvSpPr>
            <a:spLocks noGrp="1"/>
          </p:cNvSpPr>
          <p:nvPr>
            <p:ph type="subTitle" idx="1"/>
          </p:nvPr>
        </p:nvSpPr>
        <p:spPr/>
        <p:txBody>
          <a:bodyPr/>
          <a:lstStyle/>
          <a:p>
            <a:r>
              <a:rPr lang="es-CL" dirty="0"/>
              <a:t>1er semestre 2024</a:t>
            </a:r>
          </a:p>
          <a:p>
            <a:r>
              <a:rPr lang="es-CL" dirty="0"/>
              <a:t>Prof. Héctor Jaime Fuenzalida</a:t>
            </a:r>
          </a:p>
          <a:p>
            <a:r>
              <a:rPr lang="es-CL" dirty="0">
                <a:hlinkClick r:id="rId2"/>
              </a:rPr>
              <a:t>hector.Jaime.f@gmail.com</a:t>
            </a:r>
            <a:endParaRPr lang="es-CL" dirty="0"/>
          </a:p>
          <a:p>
            <a:endParaRPr lang="es-CL" dirty="0"/>
          </a:p>
          <a:p>
            <a:endParaRPr lang="es-CL" dirty="0"/>
          </a:p>
        </p:txBody>
      </p:sp>
    </p:spTree>
    <p:extLst>
      <p:ext uri="{BB962C8B-B14F-4D97-AF65-F5344CB8AC3E}">
        <p14:creationId xmlns:p14="http://schemas.microsoft.com/office/powerpoint/2010/main" val="1125109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6623A2-4199-344A-81C9-29D7FAB466E8}"/>
              </a:ext>
            </a:extLst>
          </p:cNvPr>
          <p:cNvSpPr>
            <a:spLocks noGrp="1"/>
          </p:cNvSpPr>
          <p:nvPr>
            <p:ph type="title"/>
          </p:nvPr>
        </p:nvSpPr>
        <p:spPr/>
        <p:txBody>
          <a:bodyPr/>
          <a:lstStyle/>
          <a:p>
            <a:r>
              <a:rPr lang="es-CL" dirty="0"/>
              <a:t>Naturaleza de la luz y óptica geométrica</a:t>
            </a:r>
          </a:p>
        </p:txBody>
      </p:sp>
      <p:sp>
        <p:nvSpPr>
          <p:cNvPr id="3" name="Marcador de contenido 2">
            <a:extLst>
              <a:ext uri="{FF2B5EF4-FFF2-40B4-BE49-F238E27FC236}">
                <a16:creationId xmlns:a16="http://schemas.microsoft.com/office/drawing/2014/main" id="{C5BF7756-BFFC-434B-AFF2-AA4C907DAE66}"/>
              </a:ext>
            </a:extLst>
          </p:cNvPr>
          <p:cNvSpPr>
            <a:spLocks noGrp="1"/>
          </p:cNvSpPr>
          <p:nvPr>
            <p:ph idx="1"/>
          </p:nvPr>
        </p:nvSpPr>
        <p:spPr>
          <a:xfrm>
            <a:off x="838199" y="1825625"/>
            <a:ext cx="10630711" cy="4351338"/>
          </a:xfrm>
        </p:spPr>
        <p:txBody>
          <a:bodyPr>
            <a:normAutofit/>
          </a:bodyPr>
          <a:lstStyle/>
          <a:p>
            <a:pPr marL="0" indent="0">
              <a:buNone/>
            </a:pPr>
            <a:r>
              <a:rPr lang="es-CL" dirty="0"/>
              <a:t>Objetivos: </a:t>
            </a:r>
          </a:p>
          <a:p>
            <a:pPr lvl="1"/>
            <a:r>
              <a:rPr lang="es-CL" dirty="0"/>
              <a:t>Manejar los conceptos fundamentales acerca de la naturaleza de la luz.</a:t>
            </a:r>
          </a:p>
          <a:p>
            <a:pPr lvl="1"/>
            <a:r>
              <a:rPr lang="es-CL" dirty="0"/>
              <a:t>Operar cuantitativamente utilizando la óptica geométrica.</a:t>
            </a:r>
          </a:p>
          <a:p>
            <a:pPr lvl="1"/>
            <a:r>
              <a:rPr lang="es-CL" dirty="0"/>
              <a:t>Entender y operar la Ley de Snell.</a:t>
            </a:r>
          </a:p>
          <a:p>
            <a:pPr marL="0" indent="0">
              <a:buNone/>
            </a:pPr>
            <a:r>
              <a:rPr lang="es-CL" dirty="0"/>
              <a:t>Conceptos Clave:</a:t>
            </a:r>
          </a:p>
          <a:p>
            <a:pPr lvl="1"/>
            <a:r>
              <a:rPr lang="es-CL" dirty="0"/>
              <a:t>Propagación rectilínea de la luz.</a:t>
            </a:r>
          </a:p>
          <a:p>
            <a:pPr lvl="1"/>
            <a:r>
              <a:rPr lang="es-CL" dirty="0"/>
              <a:t>Velocidad de la luz.</a:t>
            </a:r>
          </a:p>
          <a:p>
            <a:pPr lvl="1"/>
            <a:r>
              <a:rPr lang="es-CL" dirty="0"/>
              <a:t>Rayos y haces luminosos.</a:t>
            </a:r>
          </a:p>
          <a:p>
            <a:pPr lvl="1"/>
            <a:r>
              <a:rPr lang="es-CL" dirty="0"/>
              <a:t>Reflexión y refracción.</a:t>
            </a:r>
          </a:p>
          <a:p>
            <a:pPr lvl="1"/>
            <a:r>
              <a:rPr lang="es-CL" dirty="0"/>
              <a:t>Ley de Snell.</a:t>
            </a:r>
          </a:p>
        </p:txBody>
      </p:sp>
    </p:spTree>
    <p:extLst>
      <p:ext uri="{BB962C8B-B14F-4D97-AF65-F5344CB8AC3E}">
        <p14:creationId xmlns:p14="http://schemas.microsoft.com/office/powerpoint/2010/main" val="3252652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B5856-9FD6-1848-9EFB-CD8DD2069902}"/>
              </a:ext>
            </a:extLst>
          </p:cNvPr>
          <p:cNvSpPr>
            <a:spLocks noGrp="1"/>
          </p:cNvSpPr>
          <p:nvPr>
            <p:ph type="title"/>
          </p:nvPr>
        </p:nvSpPr>
        <p:spPr/>
        <p:txBody>
          <a:bodyPr/>
          <a:lstStyle/>
          <a:p>
            <a:r>
              <a:rPr lang="es-CL" dirty="0"/>
              <a:t>La luz, un poco de historia de la tecnología óptica</a:t>
            </a:r>
          </a:p>
        </p:txBody>
      </p:sp>
      <p:pic>
        <p:nvPicPr>
          <p:cNvPr id="1026" name="Picture 2" descr="Home - LightSources">
            <a:extLst>
              <a:ext uri="{FF2B5EF4-FFF2-40B4-BE49-F238E27FC236}">
                <a16:creationId xmlns:a16="http://schemas.microsoft.com/office/drawing/2014/main" id="{9F0AE4A7-AAA2-2649-8353-F74AB8DC8E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6775" y="1972435"/>
            <a:ext cx="3297676" cy="21846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 marzo - Día Mundial de la Eficiencia Energética | Libertad y Desarrollo">
            <a:extLst>
              <a:ext uri="{FF2B5EF4-FFF2-40B4-BE49-F238E27FC236}">
                <a16:creationId xmlns:a16="http://schemas.microsoft.com/office/drawing/2014/main" id="{C5B1CE8D-DBB9-B34C-B3A6-D5B46D384B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302" y="2048863"/>
            <a:ext cx="3175000" cy="2108200"/>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a:extLst>
              <a:ext uri="{FF2B5EF4-FFF2-40B4-BE49-F238E27FC236}">
                <a16:creationId xmlns:a16="http://schemas.microsoft.com/office/drawing/2014/main" id="{04889591-1569-A546-A46B-4734E223F9D1}"/>
              </a:ext>
            </a:extLst>
          </p:cNvPr>
          <p:cNvSpPr/>
          <p:nvPr/>
        </p:nvSpPr>
        <p:spPr>
          <a:xfrm>
            <a:off x="1750793" y="4438810"/>
            <a:ext cx="1558183" cy="369332"/>
          </a:xfrm>
          <a:prstGeom prst="rect">
            <a:avLst/>
          </a:prstGeom>
        </p:spPr>
        <p:txBody>
          <a:bodyPr wrap="none">
            <a:spAutoFit/>
          </a:bodyPr>
          <a:lstStyle/>
          <a:p>
            <a:r>
              <a:rPr lang="es-CL" dirty="0"/>
              <a:t>Fuente natural</a:t>
            </a:r>
          </a:p>
        </p:txBody>
      </p:sp>
      <p:sp>
        <p:nvSpPr>
          <p:cNvPr id="8" name="Rectángulo 7">
            <a:extLst>
              <a:ext uri="{FF2B5EF4-FFF2-40B4-BE49-F238E27FC236}">
                <a16:creationId xmlns:a16="http://schemas.microsoft.com/office/drawing/2014/main" id="{4406EDCD-0642-4744-8236-EFAA6576C352}"/>
              </a:ext>
            </a:extLst>
          </p:cNvPr>
          <p:cNvSpPr/>
          <p:nvPr/>
        </p:nvSpPr>
        <p:spPr>
          <a:xfrm>
            <a:off x="7759244" y="4438810"/>
            <a:ext cx="1648400" cy="369332"/>
          </a:xfrm>
          <a:prstGeom prst="rect">
            <a:avLst/>
          </a:prstGeom>
        </p:spPr>
        <p:txBody>
          <a:bodyPr wrap="none">
            <a:spAutoFit/>
          </a:bodyPr>
          <a:lstStyle/>
          <a:p>
            <a:r>
              <a:rPr lang="es-CL" dirty="0"/>
              <a:t>Fuente artificial</a:t>
            </a:r>
          </a:p>
        </p:txBody>
      </p:sp>
    </p:spTree>
    <p:extLst>
      <p:ext uri="{BB962C8B-B14F-4D97-AF65-F5344CB8AC3E}">
        <p14:creationId xmlns:p14="http://schemas.microsoft.com/office/powerpoint/2010/main" val="3143277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745399A-F2A9-CF46-90B7-B92EAA73F5CA}"/>
              </a:ext>
            </a:extLst>
          </p:cNvPr>
          <p:cNvSpPr>
            <a:spLocks noGrp="1"/>
          </p:cNvSpPr>
          <p:nvPr>
            <p:ph idx="1"/>
          </p:nvPr>
        </p:nvSpPr>
        <p:spPr/>
        <p:txBody>
          <a:bodyPr/>
          <a:lstStyle/>
          <a:p>
            <a:pPr algn="just"/>
            <a:r>
              <a:rPr lang="es-ES" dirty="0"/>
              <a:t>Muchos investigadores a lo largo de los siglos han asumido el desafío de descubrir "¿Qué es la luz?" </a:t>
            </a:r>
          </a:p>
          <a:p>
            <a:pPr algn="just"/>
            <a:r>
              <a:rPr lang="es-ES" dirty="0"/>
              <a:t>La óptica es conocida como la disciplina más antigua junto con la mecánica. El progreso del estudio de la luz ha sido realizado por grandes eruditos de diferentes campos mientras dirigían otras disciplinas y estaban estrechamente involucrados con el crecimiento de la industria y la cultura.</a:t>
            </a:r>
            <a:endParaRPr lang="es-CL" dirty="0"/>
          </a:p>
        </p:txBody>
      </p:sp>
      <p:sp>
        <p:nvSpPr>
          <p:cNvPr id="6" name="Título 1">
            <a:extLst>
              <a:ext uri="{FF2B5EF4-FFF2-40B4-BE49-F238E27FC236}">
                <a16:creationId xmlns:a16="http://schemas.microsoft.com/office/drawing/2014/main" id="{4917EF69-9E66-084B-926B-56CC0F3101EA}"/>
              </a:ext>
            </a:extLst>
          </p:cNvPr>
          <p:cNvSpPr>
            <a:spLocks noGrp="1"/>
          </p:cNvSpPr>
          <p:nvPr>
            <p:ph type="title"/>
          </p:nvPr>
        </p:nvSpPr>
        <p:spPr>
          <a:xfrm>
            <a:off x="838200" y="365125"/>
            <a:ext cx="10515600" cy="1325563"/>
          </a:xfrm>
        </p:spPr>
        <p:txBody>
          <a:bodyPr/>
          <a:lstStyle/>
          <a:p>
            <a:r>
              <a:rPr lang="es-CL" dirty="0"/>
              <a:t>…un poco de historia de la tecnología óptica</a:t>
            </a:r>
          </a:p>
        </p:txBody>
      </p:sp>
    </p:spTree>
    <p:extLst>
      <p:ext uri="{BB962C8B-B14F-4D97-AF65-F5344CB8AC3E}">
        <p14:creationId xmlns:p14="http://schemas.microsoft.com/office/powerpoint/2010/main" val="406425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istory of research on light">
            <a:extLst>
              <a:ext uri="{FF2B5EF4-FFF2-40B4-BE49-F238E27FC236}">
                <a16:creationId xmlns:a16="http://schemas.microsoft.com/office/drawing/2014/main" id="{D1C826DF-9CD8-9343-AC68-611FF3668F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54326"/>
            <a:ext cx="12192000" cy="4130675"/>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1">
            <a:extLst>
              <a:ext uri="{FF2B5EF4-FFF2-40B4-BE49-F238E27FC236}">
                <a16:creationId xmlns:a16="http://schemas.microsoft.com/office/drawing/2014/main" id="{23DD7361-7B0D-0047-88CA-7F8BBEBE07F1}"/>
              </a:ext>
            </a:extLst>
          </p:cNvPr>
          <p:cNvSpPr>
            <a:spLocks noGrp="1"/>
          </p:cNvSpPr>
          <p:nvPr>
            <p:ph type="title"/>
          </p:nvPr>
        </p:nvSpPr>
        <p:spPr>
          <a:xfrm>
            <a:off x="838200" y="365125"/>
            <a:ext cx="10515600" cy="1325563"/>
          </a:xfrm>
        </p:spPr>
        <p:txBody>
          <a:bodyPr/>
          <a:lstStyle/>
          <a:p>
            <a:r>
              <a:rPr lang="es-CL" dirty="0"/>
              <a:t>…un poco de historia de la tecnología óptica</a:t>
            </a:r>
          </a:p>
        </p:txBody>
      </p:sp>
    </p:spTree>
    <p:extLst>
      <p:ext uri="{BB962C8B-B14F-4D97-AF65-F5344CB8AC3E}">
        <p14:creationId xmlns:p14="http://schemas.microsoft.com/office/powerpoint/2010/main" val="2171825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FE867F-9CCB-9E45-B07D-4D41BEC9E061}"/>
              </a:ext>
            </a:extLst>
          </p:cNvPr>
          <p:cNvSpPr>
            <a:spLocks noGrp="1"/>
          </p:cNvSpPr>
          <p:nvPr>
            <p:ph type="title"/>
          </p:nvPr>
        </p:nvSpPr>
        <p:spPr/>
        <p:txBody>
          <a:bodyPr/>
          <a:lstStyle/>
          <a:p>
            <a:r>
              <a:rPr lang="es-CL" b="1" dirty="0"/>
              <a:t>Siglos V-III A.C.</a:t>
            </a:r>
            <a:br>
              <a:rPr lang="es-CL" b="1" dirty="0"/>
            </a:br>
            <a:endParaRPr lang="es-CL" dirty="0"/>
          </a:p>
        </p:txBody>
      </p:sp>
      <p:sp>
        <p:nvSpPr>
          <p:cNvPr id="4" name="Rectángulo 3">
            <a:extLst>
              <a:ext uri="{FF2B5EF4-FFF2-40B4-BE49-F238E27FC236}">
                <a16:creationId xmlns:a16="http://schemas.microsoft.com/office/drawing/2014/main" id="{9BB77BE5-33FF-444D-83D6-5C918D8761DC}"/>
              </a:ext>
            </a:extLst>
          </p:cNvPr>
          <p:cNvSpPr/>
          <p:nvPr/>
        </p:nvSpPr>
        <p:spPr>
          <a:xfrm>
            <a:off x="770105" y="1690688"/>
            <a:ext cx="6243537" cy="4802187"/>
          </a:xfrm>
          <a:prstGeom prst="rect">
            <a:avLst/>
          </a:prstGeom>
        </p:spPr>
        <p:txBody>
          <a:bodyPr wrap="square">
            <a:spAutoFit/>
          </a:bodyPr>
          <a:lstStyle/>
          <a:p>
            <a:pPr algn="just"/>
            <a:r>
              <a:rPr lang="es-ES" b="1" dirty="0">
                <a:solidFill>
                  <a:srgbClr val="002060"/>
                </a:solidFill>
              </a:rPr>
              <a:t>Aristóteles</a:t>
            </a:r>
          </a:p>
          <a:p>
            <a:pPr algn="just"/>
            <a:r>
              <a:rPr lang="es-ES" dirty="0">
                <a:solidFill>
                  <a:srgbClr val="C00000"/>
                </a:solidFill>
              </a:rPr>
              <a:t>“La esencia de la luz es la luz blanca. Los colores se componen de una mezcla de claridad y oscuridad ".</a:t>
            </a:r>
          </a:p>
          <a:p>
            <a:pPr algn="just"/>
            <a:endParaRPr lang="es-ES" dirty="0">
              <a:solidFill>
                <a:srgbClr val="C00000"/>
              </a:solidFill>
            </a:endParaRPr>
          </a:p>
          <a:p>
            <a:pPr algn="just"/>
            <a:r>
              <a:rPr lang="es-ES" dirty="0"/>
              <a:t>Las bases para el campo de la óptica moderna se establecieron en la antigua Grecia en una investigación llevada a cabo aproximadamente en el entre los siglos V y III </a:t>
            </a:r>
            <a:r>
              <a:rPr lang="es-ES" dirty="0" err="1"/>
              <a:t>a.c.</a:t>
            </a:r>
            <a:endParaRPr lang="es-ES" dirty="0"/>
          </a:p>
          <a:p>
            <a:pPr algn="just"/>
            <a:r>
              <a:rPr lang="es-ES" dirty="0"/>
              <a:t>Los tres grandes filósofos de la antigua Grecia, a saber, Sócrates (469-399 a. C.), Platón (427-347 a. C.) y Aristóteles (384-322 a. C.) establecieron las bases de las disciplinas de astronomía, biología, matemáticas, política y filosofía. etc. </a:t>
            </a:r>
          </a:p>
          <a:p>
            <a:pPr algn="just"/>
            <a:endParaRPr lang="es-ES" dirty="0"/>
          </a:p>
          <a:p>
            <a:pPr algn="just"/>
            <a:r>
              <a:rPr lang="es-ES" dirty="0"/>
              <a:t>Luego Euclides (330-275 a. C.) resumió los conocimientos fundamentales de la óptica, como la reflexión, la difusión y la visión, en un libro llamado "Óptica". Estos conceptos sobre la luz establecidos en la era de la Antigua Grecia tuvieron un gran efecto hasta la aparición de Newton a finales del siglo XVII.</a:t>
            </a:r>
            <a:endParaRPr lang="es-CL" dirty="0">
              <a:solidFill>
                <a:srgbClr val="C00000"/>
              </a:solidFill>
            </a:endParaRPr>
          </a:p>
        </p:txBody>
      </p:sp>
      <p:pic>
        <p:nvPicPr>
          <p:cNvPr id="4098" name="Picture 2" descr="Aristotle">
            <a:extLst>
              <a:ext uri="{FF2B5EF4-FFF2-40B4-BE49-F238E27FC236}">
                <a16:creationId xmlns:a16="http://schemas.microsoft.com/office/drawing/2014/main" id="{4338BDE4-99B9-B24E-A36D-331FEF4D1D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0802" y="2487579"/>
            <a:ext cx="2921000" cy="355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8636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B88734F3-6C1D-EB44-87D3-807DB14EFA38}"/>
              </a:ext>
            </a:extLst>
          </p:cNvPr>
          <p:cNvSpPr/>
          <p:nvPr/>
        </p:nvSpPr>
        <p:spPr>
          <a:xfrm>
            <a:off x="838200" y="2373948"/>
            <a:ext cx="7031477" cy="3416320"/>
          </a:xfrm>
          <a:prstGeom prst="rect">
            <a:avLst/>
          </a:prstGeom>
        </p:spPr>
        <p:txBody>
          <a:bodyPr wrap="square">
            <a:spAutoFit/>
          </a:bodyPr>
          <a:lstStyle/>
          <a:p>
            <a:r>
              <a:rPr lang="es-CL" b="1" dirty="0">
                <a:solidFill>
                  <a:srgbClr val="002060"/>
                </a:solidFill>
              </a:rPr>
              <a:t>Ibn al-Haytham (Alhazen) 965-1040</a:t>
            </a:r>
            <a:endParaRPr lang="es-ES" dirty="0">
              <a:solidFill>
                <a:srgbClr val="002060"/>
              </a:solidFill>
            </a:endParaRPr>
          </a:p>
          <a:p>
            <a:r>
              <a:rPr lang="es-ES" dirty="0">
                <a:solidFill>
                  <a:srgbClr val="C00000"/>
                </a:solidFill>
              </a:rPr>
              <a:t>"¿Por qué la luna parece más grande cerca del horizonte que cuando está más arriba en el cielo?”</a:t>
            </a:r>
          </a:p>
          <a:p>
            <a:endParaRPr lang="es-ES" i="0" dirty="0">
              <a:solidFill>
                <a:srgbClr val="C00000"/>
              </a:solidFill>
              <a:effectLst/>
              <a:latin typeface="Arial" panose="020B0604020202020204" pitchFamily="34" charset="0"/>
            </a:endParaRPr>
          </a:p>
          <a:p>
            <a:r>
              <a:rPr lang="es-ES" dirty="0"/>
              <a:t>… en el campo de la óptica, dejó importantes obras históricas como el “Libro de la Óptica” que cubre los experimentos y la observación sobre la reflexión y refracción de la luz mediante el uso de lentes y espejos. También es autor de tratados sobre la reflexión de espejos cóncavos, la refracción de esferas de vidrio, la percepción visual, la luz de la luna y las estrellas y la estructura del espacio. Su uso de la teoría precisa mediante la aplicación de métodos matemáticos y el método experimental sirvió como la fuerza impulsora de la ciencia moderna.</a:t>
            </a:r>
            <a:endParaRPr lang="es-CL" i="0" dirty="0">
              <a:solidFill>
                <a:srgbClr val="C00000"/>
              </a:solidFill>
              <a:effectLst/>
              <a:latin typeface="Arial" panose="020B0604020202020204" pitchFamily="34" charset="0"/>
            </a:endParaRPr>
          </a:p>
        </p:txBody>
      </p:sp>
      <p:pic>
        <p:nvPicPr>
          <p:cNvPr id="5122" name="Picture 2" descr="Ibn al-Haitham">
            <a:extLst>
              <a:ext uri="{FF2B5EF4-FFF2-40B4-BE49-F238E27FC236}">
                <a16:creationId xmlns:a16="http://schemas.microsoft.com/office/drawing/2014/main" id="{A2D6818B-28DA-FF45-8960-FB5974A571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2800" y="1933102"/>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DBFD4505-FC17-2946-8A8B-3A6D1B2D4292}"/>
              </a:ext>
            </a:extLst>
          </p:cNvPr>
          <p:cNvSpPr>
            <a:spLocks noGrp="1"/>
          </p:cNvSpPr>
          <p:nvPr>
            <p:ph type="title"/>
          </p:nvPr>
        </p:nvSpPr>
        <p:spPr>
          <a:xfrm>
            <a:off x="838200" y="365125"/>
            <a:ext cx="10515600" cy="1325563"/>
          </a:xfrm>
        </p:spPr>
        <p:txBody>
          <a:bodyPr/>
          <a:lstStyle/>
          <a:p>
            <a:r>
              <a:rPr lang="es-CL" b="1" dirty="0"/>
              <a:t>Siglos IX-X D.C.</a:t>
            </a:r>
            <a:br>
              <a:rPr lang="es-CL" b="1" dirty="0"/>
            </a:br>
            <a:endParaRPr lang="es-CL" dirty="0"/>
          </a:p>
        </p:txBody>
      </p:sp>
    </p:spTree>
    <p:extLst>
      <p:ext uri="{BB962C8B-B14F-4D97-AF65-F5344CB8AC3E}">
        <p14:creationId xmlns:p14="http://schemas.microsoft.com/office/powerpoint/2010/main" val="2810452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340420-5B9D-AE43-9FBE-67251AB1021D}"/>
              </a:ext>
            </a:extLst>
          </p:cNvPr>
          <p:cNvSpPr>
            <a:spLocks noGrp="1"/>
          </p:cNvSpPr>
          <p:nvPr>
            <p:ph type="title"/>
          </p:nvPr>
        </p:nvSpPr>
        <p:spPr/>
        <p:txBody>
          <a:bodyPr/>
          <a:lstStyle/>
          <a:p>
            <a:r>
              <a:rPr lang="es-CL" dirty="0"/>
              <a:t>Siglo XVII-XVIII D.C.</a:t>
            </a:r>
          </a:p>
        </p:txBody>
      </p:sp>
      <p:sp>
        <p:nvSpPr>
          <p:cNvPr id="4" name="Rectángulo 3">
            <a:extLst>
              <a:ext uri="{FF2B5EF4-FFF2-40B4-BE49-F238E27FC236}">
                <a16:creationId xmlns:a16="http://schemas.microsoft.com/office/drawing/2014/main" id="{041EC4E0-F312-D546-9B45-D40CD9A5658E}"/>
              </a:ext>
            </a:extLst>
          </p:cNvPr>
          <p:cNvSpPr/>
          <p:nvPr/>
        </p:nvSpPr>
        <p:spPr>
          <a:xfrm>
            <a:off x="838200" y="1914915"/>
            <a:ext cx="7410855" cy="3631763"/>
          </a:xfrm>
          <a:prstGeom prst="rect">
            <a:avLst/>
          </a:prstGeom>
        </p:spPr>
        <p:txBody>
          <a:bodyPr wrap="square">
            <a:spAutoFit/>
          </a:bodyPr>
          <a:lstStyle/>
          <a:p>
            <a:r>
              <a:rPr lang="es-CL" b="1" dirty="0">
                <a:solidFill>
                  <a:srgbClr val="002060"/>
                </a:solidFill>
              </a:rPr>
              <a:t>Sir Isaac Newton 1643-1727</a:t>
            </a:r>
            <a:endParaRPr lang="es-ES" dirty="0">
              <a:solidFill>
                <a:srgbClr val="002060"/>
              </a:solidFill>
            </a:endParaRPr>
          </a:p>
          <a:p>
            <a:r>
              <a:rPr lang="es-ES" dirty="0">
                <a:solidFill>
                  <a:srgbClr val="C00000"/>
                </a:solidFill>
              </a:rPr>
              <a:t>"La luz está compuesta de partículas de colores".</a:t>
            </a:r>
          </a:p>
          <a:p>
            <a:endParaRPr lang="es-ES" dirty="0">
              <a:solidFill>
                <a:srgbClr val="C00000"/>
              </a:solidFill>
            </a:endParaRPr>
          </a:p>
          <a:p>
            <a:r>
              <a:rPr lang="es-ES" sz="1600" dirty="0"/>
              <a:t>A Newton se le atribuyen tres descubrimientos importantes, uno de los cuales fue la realización de una "investigación óptica sobre la descomposición espectral de la luz". </a:t>
            </a:r>
          </a:p>
          <a:p>
            <a:r>
              <a:rPr lang="es-ES" sz="1600" dirty="0"/>
              <a:t>(Los otros son “gravitación universal” y “cálculo infinitesimal”). Contribuyó en gran medida al desarrollo de la ciencia óptica al recopilar tecnología en lentes, prismas, espejos, telescopios,  microscopios y pulido óptico (espejo / lente). En 1668, fabricó un telescopio reflector sin aberraciones cromáticas. </a:t>
            </a:r>
          </a:p>
          <a:p>
            <a:r>
              <a:rPr lang="es-ES" sz="1600" dirty="0"/>
              <a:t>En un artículo presentado en 1672, anunció su “Nueva teoría sobre la luz y el color” </a:t>
            </a:r>
          </a:p>
          <a:p>
            <a:r>
              <a:rPr lang="es-ES" sz="1600" dirty="0"/>
              <a:t>en la que proclamaba que “la luz es una mezcla de varios colores que tienen diferente </a:t>
            </a:r>
            <a:r>
              <a:rPr lang="es-ES" sz="1600" dirty="0" err="1"/>
              <a:t>refractividad</a:t>
            </a:r>
            <a:r>
              <a:rPr lang="es-ES" sz="1600" dirty="0"/>
              <a:t>” en lugar de “el blanco puro (luz solar)” propuesto por Aristóteles, y demostró su teoría en el famoso  experimento del prisma. En 1704, es autor del libro "</a:t>
            </a:r>
            <a:r>
              <a:rPr lang="es-ES" sz="1600" dirty="0" err="1"/>
              <a:t>Opticks</a:t>
            </a:r>
            <a:r>
              <a:rPr lang="es-ES" sz="1600" dirty="0"/>
              <a:t>" donde revela su "Teoría de partículas de luz".</a:t>
            </a:r>
            <a:endParaRPr lang="es-CL" sz="1600" dirty="0">
              <a:solidFill>
                <a:srgbClr val="C00000"/>
              </a:solidFill>
            </a:endParaRPr>
          </a:p>
        </p:txBody>
      </p:sp>
      <p:pic>
        <p:nvPicPr>
          <p:cNvPr id="6146" name="Picture 2" descr="Sir Isaac Newton">
            <a:extLst>
              <a:ext uri="{FF2B5EF4-FFF2-40B4-BE49-F238E27FC236}">
                <a16:creationId xmlns:a16="http://schemas.microsoft.com/office/drawing/2014/main" id="{5C3CD83E-27E4-464E-B826-728954AB4B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9055" y="2117928"/>
            <a:ext cx="2921000" cy="3556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ory of light and colours : Of Schemes and Memes Blog">
            <a:extLst>
              <a:ext uri="{FF2B5EF4-FFF2-40B4-BE49-F238E27FC236}">
                <a16:creationId xmlns:a16="http://schemas.microsoft.com/office/drawing/2014/main" id="{C43C53E6-BE88-E545-B488-870F34374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9591" y="690714"/>
            <a:ext cx="2343286" cy="1830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002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3C464C0-D863-2042-8285-B159AB1919DC}"/>
              </a:ext>
            </a:extLst>
          </p:cNvPr>
          <p:cNvSpPr/>
          <p:nvPr/>
        </p:nvSpPr>
        <p:spPr>
          <a:xfrm>
            <a:off x="703634" y="2234095"/>
            <a:ext cx="6096000" cy="3693319"/>
          </a:xfrm>
          <a:prstGeom prst="rect">
            <a:avLst/>
          </a:prstGeom>
        </p:spPr>
        <p:txBody>
          <a:bodyPr>
            <a:spAutoFit/>
          </a:bodyPr>
          <a:lstStyle/>
          <a:p>
            <a:r>
              <a:rPr lang="es-ES" b="1" dirty="0" err="1">
                <a:solidFill>
                  <a:srgbClr val="002060"/>
                </a:solidFill>
              </a:rPr>
              <a:t>Christiaan</a:t>
            </a:r>
            <a:r>
              <a:rPr lang="es-ES" b="1" dirty="0">
                <a:solidFill>
                  <a:srgbClr val="002060"/>
                </a:solidFill>
              </a:rPr>
              <a:t> Huygens, 1629-1695</a:t>
            </a:r>
          </a:p>
          <a:p>
            <a:r>
              <a:rPr lang="es-ES" dirty="0">
                <a:solidFill>
                  <a:srgbClr val="C00000"/>
                </a:solidFill>
              </a:rPr>
              <a:t>"La luz es una onda"</a:t>
            </a:r>
            <a:r>
              <a:rPr lang="es-ES" dirty="0"/>
              <a:t>. </a:t>
            </a:r>
          </a:p>
          <a:p>
            <a:pPr algn="just"/>
            <a:r>
              <a:rPr lang="es-ES" dirty="0" err="1"/>
              <a:t>Christiaan</a:t>
            </a:r>
            <a:r>
              <a:rPr lang="es-ES" dirty="0"/>
              <a:t> Huygens nació en La Haya, Holanda. Su padre era diplomático y político. Como astrónomo, descubrió el satélite Titán de Saturno, el anillo de Saturno y la Gran Nebulosa de Orión con un telescopio de fabricación propia de aumento 50x. En 1690, publicó un artículo sobre la luz defendiendo su teoría de que la luz es una onda o un frente de onda. Utilizó esta teoría de la luz como una onda para explicar el fenómeno de refracción y reflexión de la luz. Después de repetidos debates tormentosos que se oponían a la teoría de partículas de luz de Newton, la teoría de Huygens de que la luz es una onda se convirtió en el concepto científico principal.</a:t>
            </a:r>
            <a:endParaRPr lang="es-CL" dirty="0"/>
          </a:p>
        </p:txBody>
      </p:sp>
      <p:pic>
        <p:nvPicPr>
          <p:cNvPr id="7170" name="Picture 2" descr="Christiaan Huygens">
            <a:extLst>
              <a:ext uri="{FF2B5EF4-FFF2-40B4-BE49-F238E27FC236}">
                <a16:creationId xmlns:a16="http://schemas.microsoft.com/office/drawing/2014/main" id="{36302313-6328-7A4B-B0D0-B7485967C1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1699" y="274507"/>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A2AFA717-12F2-5843-BF74-2E6A11E06893}"/>
              </a:ext>
            </a:extLst>
          </p:cNvPr>
          <p:cNvSpPr>
            <a:spLocks noGrp="1"/>
          </p:cNvSpPr>
          <p:nvPr>
            <p:ph type="title"/>
          </p:nvPr>
        </p:nvSpPr>
        <p:spPr/>
        <p:txBody>
          <a:bodyPr/>
          <a:lstStyle/>
          <a:p>
            <a:r>
              <a:rPr lang="es-CL" dirty="0"/>
              <a:t>Siglo XVII-XVIII D.C.</a:t>
            </a:r>
          </a:p>
        </p:txBody>
      </p:sp>
      <p:pic>
        <p:nvPicPr>
          <p:cNvPr id="7172" name="Picture 4" descr="Great geophysicists #5: Huygens — Agile">
            <a:extLst>
              <a:ext uri="{FF2B5EF4-FFF2-40B4-BE49-F238E27FC236}">
                <a16:creationId xmlns:a16="http://schemas.microsoft.com/office/drawing/2014/main" id="{B1520C35-4BEB-7046-9AC0-6BEF8CBDA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0124" y="3921125"/>
            <a:ext cx="1630767" cy="2688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864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FC9B6A00-9166-494C-9D2D-2C2255AE6F72}"/>
              </a:ext>
            </a:extLst>
          </p:cNvPr>
          <p:cNvSpPr/>
          <p:nvPr/>
        </p:nvSpPr>
        <p:spPr>
          <a:xfrm>
            <a:off x="907914" y="1913560"/>
            <a:ext cx="6096000" cy="4801314"/>
          </a:xfrm>
          <a:prstGeom prst="rect">
            <a:avLst/>
          </a:prstGeom>
        </p:spPr>
        <p:txBody>
          <a:bodyPr>
            <a:spAutoFit/>
          </a:bodyPr>
          <a:lstStyle/>
          <a:p>
            <a:r>
              <a:rPr lang="es-ES" b="1" dirty="0">
                <a:solidFill>
                  <a:srgbClr val="002060"/>
                </a:solidFill>
              </a:rPr>
              <a:t>Thomas Young, 1773-1829</a:t>
            </a:r>
          </a:p>
          <a:p>
            <a:r>
              <a:rPr lang="es-ES" dirty="0">
                <a:solidFill>
                  <a:srgbClr val="C00000"/>
                </a:solidFill>
              </a:rPr>
              <a:t>"Prueba de la teoría ondulatoria de la luz" </a:t>
            </a:r>
          </a:p>
          <a:p>
            <a:pPr algn="just"/>
            <a:r>
              <a:rPr lang="es-ES" dirty="0"/>
              <a:t>(Físico inglés, erudito clásico y arqueólogo) Los logros de Young se extienden a muchos campos, incluido el desciframiento de textos del antiguo Egipto, la teoría de la circulación sanguínea, la introducción del módulo de Young en la elasticidad y muchos otros. En un cambio de la investigación de la visión (visión </a:t>
            </a:r>
            <a:r>
              <a:rPr lang="es-ES" dirty="0" err="1"/>
              <a:t>tricromática</a:t>
            </a:r>
            <a:r>
              <a:rPr lang="es-ES" dirty="0"/>
              <a:t> del color y mecanismo de ajuste del ojo) a la óptica, en 1807 demostró que cuando la luz proveniente de una fuente de luz puntual se proyecta sobre dos orificios, se pueden observar franjas de interferencia en una pantalla a una distancia adecuada. (Experimento de Young) y defendió su teoría de que la luz se comporta como una onda. En el campo de la mecánica del cuerpo elástico, su nombre sigue siendo la constante fundamental Módulo de Young, entre otros logros, fue el primero en utilizar el término energía e introdujo ese concepto.</a:t>
            </a:r>
            <a:endParaRPr lang="es-CL" dirty="0"/>
          </a:p>
        </p:txBody>
      </p:sp>
      <p:pic>
        <p:nvPicPr>
          <p:cNvPr id="8194" name="Picture 2" descr="Thomas Young">
            <a:extLst>
              <a:ext uri="{FF2B5EF4-FFF2-40B4-BE49-F238E27FC236}">
                <a16:creationId xmlns:a16="http://schemas.microsoft.com/office/drawing/2014/main" id="{C922EF64-DD4B-E348-B5A3-610B1B508E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1815" y="2254115"/>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88BA8D26-D509-B949-88A0-1EB64E98926B}"/>
              </a:ext>
            </a:extLst>
          </p:cNvPr>
          <p:cNvSpPr>
            <a:spLocks noGrp="1"/>
          </p:cNvSpPr>
          <p:nvPr>
            <p:ph type="title"/>
          </p:nvPr>
        </p:nvSpPr>
        <p:spPr>
          <a:xfrm>
            <a:off x="838200" y="365125"/>
            <a:ext cx="10515600" cy="1325563"/>
          </a:xfrm>
        </p:spPr>
        <p:txBody>
          <a:bodyPr/>
          <a:lstStyle/>
          <a:p>
            <a:r>
              <a:rPr lang="es-CL" dirty="0"/>
              <a:t>Siglo XVIII-XIX D.C.</a:t>
            </a:r>
          </a:p>
        </p:txBody>
      </p:sp>
      <p:pic>
        <p:nvPicPr>
          <p:cNvPr id="8196" name="Picture 4" descr="Joerg Enderlein">
            <a:extLst>
              <a:ext uri="{FF2B5EF4-FFF2-40B4-BE49-F238E27FC236}">
                <a16:creationId xmlns:a16="http://schemas.microsoft.com/office/drawing/2014/main" id="{217930D8-D588-BA44-9F68-6EDCDD7D1A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7586" y="174621"/>
            <a:ext cx="3392656" cy="2079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6258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F8E123FB-4CC5-B64D-81D9-23E89848B14C}"/>
              </a:ext>
            </a:extLst>
          </p:cNvPr>
          <p:cNvSpPr/>
          <p:nvPr/>
        </p:nvSpPr>
        <p:spPr>
          <a:xfrm>
            <a:off x="752273" y="2029813"/>
            <a:ext cx="6096000" cy="3970318"/>
          </a:xfrm>
          <a:prstGeom prst="rect">
            <a:avLst/>
          </a:prstGeom>
        </p:spPr>
        <p:txBody>
          <a:bodyPr>
            <a:spAutoFit/>
          </a:bodyPr>
          <a:lstStyle/>
          <a:p>
            <a:r>
              <a:rPr lang="es-ES" b="1" dirty="0">
                <a:solidFill>
                  <a:srgbClr val="002060"/>
                </a:solidFill>
              </a:rPr>
              <a:t>James Clerk Maxwell, 1831-1879 (Físico teórico escocés)</a:t>
            </a:r>
          </a:p>
          <a:p>
            <a:r>
              <a:rPr lang="es-ES" dirty="0">
                <a:solidFill>
                  <a:srgbClr val="C00000"/>
                </a:solidFill>
              </a:rPr>
              <a:t>"Predijo la existencia de ondas electromagnéticas " </a:t>
            </a:r>
          </a:p>
          <a:p>
            <a:endParaRPr lang="es-ES" dirty="0">
              <a:solidFill>
                <a:srgbClr val="C00000"/>
              </a:solidFill>
            </a:endParaRPr>
          </a:p>
          <a:p>
            <a:pPr algn="just"/>
            <a:r>
              <a:rPr lang="es-ES" dirty="0"/>
              <a:t>Este erudito estableció el campo de la electrodinámica clásica basado en las famosas ecuaciones de Maxwell en 1864 que se convirtieron en la base del electromagnetismo moderno. Las siguientes cuatro ecuaciones conocidas como ecuaciones de Maxwell se han denominado la "joya de la física". También predijo teóricamente la existencia de ondas electromagnéticas, el hecho de que las ondas electromagnéticas se propagan a la misma velocidad que la luz y como ondas horizontales. Además, es conocido por sus investigaciones sobre la composición de los anillos de Saturno y la teoría cinética de los gases (distribución de Maxwell-</a:t>
            </a:r>
            <a:r>
              <a:rPr lang="es-ES" dirty="0" err="1"/>
              <a:t>Boltzmann</a:t>
            </a:r>
            <a:r>
              <a:rPr lang="es-ES" dirty="0"/>
              <a:t>).</a:t>
            </a:r>
            <a:endParaRPr lang="es-CL" dirty="0"/>
          </a:p>
        </p:txBody>
      </p:sp>
      <p:pic>
        <p:nvPicPr>
          <p:cNvPr id="9220" name="Picture 4" descr="James Clerk Maxwell – Hole Ousia">
            <a:extLst>
              <a:ext uri="{FF2B5EF4-FFF2-40B4-BE49-F238E27FC236}">
                <a16:creationId xmlns:a16="http://schemas.microsoft.com/office/drawing/2014/main" id="{FBA6FB04-980B-544F-9F48-A4D73B53D7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0579" y="2686118"/>
            <a:ext cx="5077173" cy="2829466"/>
          </a:xfrm>
          <a:prstGeom prst="rect">
            <a:avLst/>
          </a:prstGeom>
          <a:noFill/>
          <a:extLst>
            <a:ext uri="{909E8E84-426E-40DD-AFC4-6F175D3DCCD1}">
              <a14:hiddenFill xmlns:a14="http://schemas.microsoft.com/office/drawing/2010/main">
                <a:solidFill>
                  <a:srgbClr val="FFFFFF"/>
                </a:solidFill>
              </a14:hiddenFill>
            </a:ext>
          </a:extLst>
        </p:spPr>
      </p:pic>
      <p:sp>
        <p:nvSpPr>
          <p:cNvPr id="7" name="Título 1">
            <a:extLst>
              <a:ext uri="{FF2B5EF4-FFF2-40B4-BE49-F238E27FC236}">
                <a16:creationId xmlns:a16="http://schemas.microsoft.com/office/drawing/2014/main" id="{601CC9D8-C925-F347-B9B8-EA94A8067720}"/>
              </a:ext>
            </a:extLst>
          </p:cNvPr>
          <p:cNvSpPr>
            <a:spLocks noGrp="1"/>
          </p:cNvSpPr>
          <p:nvPr>
            <p:ph type="title"/>
          </p:nvPr>
        </p:nvSpPr>
        <p:spPr>
          <a:xfrm>
            <a:off x="838200" y="365125"/>
            <a:ext cx="10515600" cy="1325563"/>
          </a:xfrm>
        </p:spPr>
        <p:txBody>
          <a:bodyPr/>
          <a:lstStyle/>
          <a:p>
            <a:r>
              <a:rPr lang="es-CL" dirty="0"/>
              <a:t>Siglo XVIII-XIX D.C.</a:t>
            </a:r>
          </a:p>
        </p:txBody>
      </p:sp>
      <p:pic>
        <p:nvPicPr>
          <p:cNvPr id="9222" name="Picture 6">
            <a:extLst>
              <a:ext uri="{FF2B5EF4-FFF2-40B4-BE49-F238E27FC236}">
                <a16:creationId xmlns:a16="http://schemas.microsoft.com/office/drawing/2014/main" id="{8F4A1E7E-2FEC-A34F-A7FF-5E0356952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3490" y="175984"/>
            <a:ext cx="2958829" cy="2463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205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A94D42-9DE6-044D-9A9A-6340E7BE4083}"/>
              </a:ext>
            </a:extLst>
          </p:cNvPr>
          <p:cNvSpPr>
            <a:spLocks noGrp="1"/>
          </p:cNvSpPr>
          <p:nvPr>
            <p:ph type="title"/>
          </p:nvPr>
        </p:nvSpPr>
        <p:spPr/>
        <p:txBody>
          <a:bodyPr/>
          <a:lstStyle/>
          <a:p>
            <a:r>
              <a:rPr lang="es-CL" dirty="0"/>
              <a:t>Siglo XX</a:t>
            </a:r>
          </a:p>
        </p:txBody>
      </p:sp>
      <p:sp>
        <p:nvSpPr>
          <p:cNvPr id="4" name="Rectángulo 3">
            <a:extLst>
              <a:ext uri="{FF2B5EF4-FFF2-40B4-BE49-F238E27FC236}">
                <a16:creationId xmlns:a16="http://schemas.microsoft.com/office/drawing/2014/main" id="{7147B7B9-5855-1546-86A1-EC719B3F558D}"/>
              </a:ext>
            </a:extLst>
          </p:cNvPr>
          <p:cNvSpPr/>
          <p:nvPr/>
        </p:nvSpPr>
        <p:spPr>
          <a:xfrm>
            <a:off x="732815" y="1968560"/>
            <a:ext cx="6319737" cy="4524315"/>
          </a:xfrm>
          <a:prstGeom prst="rect">
            <a:avLst/>
          </a:prstGeom>
        </p:spPr>
        <p:txBody>
          <a:bodyPr wrap="square">
            <a:spAutoFit/>
          </a:bodyPr>
          <a:lstStyle/>
          <a:p>
            <a:r>
              <a:rPr lang="es-ES" b="1" dirty="0">
                <a:solidFill>
                  <a:srgbClr val="002060"/>
                </a:solidFill>
              </a:rPr>
              <a:t>Albert Einstein, 1879-1955 (Físico teórico nacido en Alemania)</a:t>
            </a:r>
          </a:p>
          <a:p>
            <a:r>
              <a:rPr lang="es-ES" dirty="0">
                <a:solidFill>
                  <a:srgbClr val="C00000"/>
                </a:solidFill>
              </a:rPr>
              <a:t>"La luz es un fotón"</a:t>
            </a:r>
            <a:r>
              <a:rPr lang="es-ES" dirty="0"/>
              <a:t> </a:t>
            </a:r>
          </a:p>
          <a:p>
            <a:pPr algn="just"/>
            <a:r>
              <a:rPr lang="es-ES" dirty="0"/>
              <a:t>Einstein es considerado el físico más grande del siglo XX debido a tres resultados de investigación innovadores anunciados en 1905 que tuvieron un gran impacto en la física. Esos tres artículos fueron sobre la teoría del efecto fotoeléctrico, donde la luz está formada por partículas llamadas fotones, la teoría del movimiento browniano que utiliza la teoría cinética de las moléculas y la teoría de la relatividad especial. La teoría de la relatividad en particular fue un nuevo descubrimiento sobre el espacio y el tiempo expresado en el principio de relatividad del electromagnetismo y que resolvió el problema del éter en la física del siglo XIX. Einstein es famoso por su investigación sobre la teoría de la relatividad, pero su trabajo sobre la revelación teórica del efecto fotoeléctrico basado en la hipótesis cuántica de luz le valió el Premio Nobel de Física en 1921.</a:t>
            </a:r>
            <a:endParaRPr lang="es-CL" dirty="0"/>
          </a:p>
        </p:txBody>
      </p:sp>
      <p:pic>
        <p:nvPicPr>
          <p:cNvPr id="10242" name="Picture 2" descr="Mileva Marić y Albert Einstein | EL PAÍS Semanal">
            <a:extLst>
              <a:ext uri="{FF2B5EF4-FFF2-40B4-BE49-F238E27FC236}">
                <a16:creationId xmlns:a16="http://schemas.microsoft.com/office/drawing/2014/main" id="{A4916F6E-7924-0D44-B1DA-031599A621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7056" y="2556112"/>
            <a:ext cx="4189377" cy="3142033"/>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ollege Physics">
            <a:extLst>
              <a:ext uri="{FF2B5EF4-FFF2-40B4-BE49-F238E27FC236}">
                <a16:creationId xmlns:a16="http://schemas.microsoft.com/office/drawing/2014/main" id="{06987BE1-F32F-A44A-8D69-D5909C508C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1627" y="493469"/>
            <a:ext cx="5575300" cy="146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966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EB8981-281C-1D48-9D3B-B3AE1B4A786B}"/>
              </a:ext>
            </a:extLst>
          </p:cNvPr>
          <p:cNvSpPr>
            <a:spLocks noGrp="1"/>
          </p:cNvSpPr>
          <p:nvPr>
            <p:ph type="title"/>
          </p:nvPr>
        </p:nvSpPr>
        <p:spPr/>
        <p:txBody>
          <a:bodyPr/>
          <a:lstStyle/>
          <a:p>
            <a:r>
              <a:rPr lang="es-CL" dirty="0"/>
              <a:t>Entonces que es la luz?</a:t>
            </a:r>
          </a:p>
        </p:txBody>
      </p:sp>
      <p:sp>
        <p:nvSpPr>
          <p:cNvPr id="4" name="Marcador de contenido 2">
            <a:extLst>
              <a:ext uri="{FF2B5EF4-FFF2-40B4-BE49-F238E27FC236}">
                <a16:creationId xmlns:a16="http://schemas.microsoft.com/office/drawing/2014/main" id="{58B363EC-0DF0-834C-A6A3-FC99359BC3E8}"/>
              </a:ext>
            </a:extLst>
          </p:cNvPr>
          <p:cNvSpPr>
            <a:spLocks noGrp="1"/>
          </p:cNvSpPr>
          <p:nvPr>
            <p:ph idx="1"/>
          </p:nvPr>
        </p:nvSpPr>
        <p:spPr>
          <a:xfrm>
            <a:off x="838200" y="2556787"/>
            <a:ext cx="2469204" cy="1744426"/>
          </a:xfrm>
        </p:spPr>
        <p:txBody>
          <a:bodyPr/>
          <a:lstStyle/>
          <a:p>
            <a:pPr marL="0" indent="0">
              <a:buNone/>
            </a:pPr>
            <a:r>
              <a:rPr lang="es-ES" dirty="0"/>
              <a:t>Onda?</a:t>
            </a:r>
          </a:p>
          <a:p>
            <a:pPr marL="0" indent="0">
              <a:buNone/>
            </a:pPr>
            <a:r>
              <a:rPr lang="es-ES" dirty="0"/>
              <a:t>Partícula?</a:t>
            </a:r>
          </a:p>
          <a:p>
            <a:pPr marL="0" indent="0">
              <a:buNone/>
            </a:pPr>
            <a:r>
              <a:rPr lang="es-ES" dirty="0"/>
              <a:t>Ambas?</a:t>
            </a:r>
          </a:p>
          <a:p>
            <a:pPr marL="0" indent="0">
              <a:buNone/>
            </a:pPr>
            <a:endParaRPr lang="es-ES" dirty="0"/>
          </a:p>
        </p:txBody>
      </p:sp>
      <p:pic>
        <p:nvPicPr>
          <p:cNvPr id="11266" name="Picture 2" descr="Is Light a Wave or a Particle? | WIRED">
            <a:extLst>
              <a:ext uri="{FF2B5EF4-FFF2-40B4-BE49-F238E27FC236}">
                <a16:creationId xmlns:a16="http://schemas.microsoft.com/office/drawing/2014/main" id="{2B4D8619-9EAA-C14D-89AA-BCF7652E16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3980" y="1595336"/>
            <a:ext cx="6459444" cy="3408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0370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79BD52-F21A-1C48-84CC-6B454604AA47}"/>
              </a:ext>
            </a:extLst>
          </p:cNvPr>
          <p:cNvSpPr>
            <a:spLocks noGrp="1"/>
          </p:cNvSpPr>
          <p:nvPr>
            <p:ph type="title"/>
          </p:nvPr>
        </p:nvSpPr>
        <p:spPr/>
        <p:txBody>
          <a:bodyPr/>
          <a:lstStyle/>
          <a:p>
            <a:r>
              <a:rPr lang="es-CL" dirty="0"/>
              <a:t>Propagación de la luz: Rayo </a:t>
            </a:r>
          </a:p>
        </p:txBody>
      </p:sp>
      <p:pic>
        <p:nvPicPr>
          <p:cNvPr id="12290" name="Picture 2" descr="Geometrical Optics">
            <a:extLst>
              <a:ext uri="{FF2B5EF4-FFF2-40B4-BE49-F238E27FC236}">
                <a16:creationId xmlns:a16="http://schemas.microsoft.com/office/drawing/2014/main" id="{1274E7FD-5BE4-1D4D-8AD3-52F668D9D1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480" y="1690688"/>
            <a:ext cx="3113240" cy="408561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Wavefront - Charl Laas Optometrists">
            <a:extLst>
              <a:ext uri="{FF2B5EF4-FFF2-40B4-BE49-F238E27FC236}">
                <a16:creationId xmlns:a16="http://schemas.microsoft.com/office/drawing/2014/main" id="{F22951FD-7939-4542-8434-514DD791F2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9503" y="1588006"/>
            <a:ext cx="5593289" cy="4446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303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844C8-3654-4F48-8AA0-9612070E733C}"/>
              </a:ext>
            </a:extLst>
          </p:cNvPr>
          <p:cNvSpPr>
            <a:spLocks noGrp="1"/>
          </p:cNvSpPr>
          <p:nvPr>
            <p:ph type="title"/>
          </p:nvPr>
        </p:nvSpPr>
        <p:spPr/>
        <p:txBody>
          <a:bodyPr/>
          <a:lstStyle/>
          <a:p>
            <a:r>
              <a:rPr lang="es-CL" dirty="0"/>
              <a:t>El laser </a:t>
            </a:r>
          </a:p>
        </p:txBody>
      </p:sp>
      <p:pic>
        <p:nvPicPr>
          <p:cNvPr id="13316" name="Picture 4" descr="5 TRUCOS CON LASER QUE TE VAN A IMPACTAR - ¿ VIDEO SATISFACTORIO ? :D -  YouTube">
            <a:extLst>
              <a:ext uri="{FF2B5EF4-FFF2-40B4-BE49-F238E27FC236}">
                <a16:creationId xmlns:a16="http://schemas.microsoft.com/office/drawing/2014/main" id="{DC26A3D1-4593-5D46-BCD6-2B89D62BA4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4079132" cy="2294512"/>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Ruby Lazer - Definition,Working, Construction, Application, Advantages and  disadvantages | D&amp;E notes">
            <a:extLst>
              <a:ext uri="{FF2B5EF4-FFF2-40B4-BE49-F238E27FC236}">
                <a16:creationId xmlns:a16="http://schemas.microsoft.com/office/drawing/2014/main" id="{7AB52B20-2716-FE4F-AEBB-23B0B641FC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6185" y="1439694"/>
            <a:ext cx="4451119" cy="3025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091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8E4C57-9E2C-3540-81DC-2A9613BBEC3F}"/>
              </a:ext>
            </a:extLst>
          </p:cNvPr>
          <p:cNvSpPr>
            <a:spLocks noGrp="1"/>
          </p:cNvSpPr>
          <p:nvPr>
            <p:ph type="title"/>
          </p:nvPr>
        </p:nvSpPr>
        <p:spPr/>
        <p:txBody>
          <a:bodyPr/>
          <a:lstStyle/>
          <a:p>
            <a:r>
              <a:rPr lang="es-CL" dirty="0"/>
              <a:t>Reflexión de la luz</a:t>
            </a:r>
          </a:p>
        </p:txBody>
      </p:sp>
      <p:pic>
        <p:nvPicPr>
          <p:cNvPr id="14338" name="Picture 2" descr="Light - Reflection and refraction | Britannica">
            <a:extLst>
              <a:ext uri="{FF2B5EF4-FFF2-40B4-BE49-F238E27FC236}">
                <a16:creationId xmlns:a16="http://schemas.microsoft.com/office/drawing/2014/main" id="{ADE0586D-96CF-F646-A156-D7A2E2381C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2282" y="693738"/>
            <a:ext cx="4864100" cy="199390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ow mirrors work - Explain that Stuff">
            <a:extLst>
              <a:ext uri="{FF2B5EF4-FFF2-40B4-BE49-F238E27FC236}">
                <a16:creationId xmlns:a16="http://schemas.microsoft.com/office/drawing/2014/main" id="{EC7E24E2-04C6-384B-AFDF-904E976C0A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9837" y="3016251"/>
            <a:ext cx="6245251" cy="2341969"/>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Lecture 33 reflection and refraction">
            <a:extLst>
              <a:ext uri="{FF2B5EF4-FFF2-40B4-BE49-F238E27FC236}">
                <a16:creationId xmlns:a16="http://schemas.microsoft.com/office/drawing/2014/main" id="{72612436-97A1-9544-B493-9097D1DCA8D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902" t="21424" r="8061" b="5037"/>
          <a:stretch/>
        </p:blipFill>
        <p:spPr bwMode="auto">
          <a:xfrm>
            <a:off x="226912" y="2762655"/>
            <a:ext cx="4992771" cy="340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239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B5E527-33E9-2D48-A8D6-56919CE66416}"/>
              </a:ext>
            </a:extLst>
          </p:cNvPr>
          <p:cNvSpPr>
            <a:spLocks noGrp="1"/>
          </p:cNvSpPr>
          <p:nvPr>
            <p:ph type="title"/>
          </p:nvPr>
        </p:nvSpPr>
        <p:spPr/>
        <p:txBody>
          <a:bodyPr/>
          <a:lstStyle/>
          <a:p>
            <a:r>
              <a:rPr lang="es-CL" dirty="0"/>
              <a:t>Ejemplos de aplicación </a:t>
            </a:r>
          </a:p>
        </p:txBody>
      </p:sp>
      <p:sp>
        <p:nvSpPr>
          <p:cNvPr id="4" name="Rectángulo 3">
            <a:extLst>
              <a:ext uri="{FF2B5EF4-FFF2-40B4-BE49-F238E27FC236}">
                <a16:creationId xmlns:a16="http://schemas.microsoft.com/office/drawing/2014/main" id="{9F3B132E-BFB2-BA41-8522-3AD36B560092}"/>
              </a:ext>
            </a:extLst>
          </p:cNvPr>
          <p:cNvSpPr/>
          <p:nvPr/>
        </p:nvSpPr>
        <p:spPr>
          <a:xfrm>
            <a:off x="838199" y="1554512"/>
            <a:ext cx="6554821" cy="1200329"/>
          </a:xfrm>
          <a:prstGeom prst="rect">
            <a:avLst/>
          </a:prstGeom>
        </p:spPr>
        <p:txBody>
          <a:bodyPr wrap="square">
            <a:spAutoFit/>
          </a:bodyPr>
          <a:lstStyle/>
          <a:p>
            <a:pPr algn="just"/>
            <a:r>
              <a:rPr lang="es-CL" b="0" i="1" dirty="0">
                <a:solidFill>
                  <a:srgbClr val="003399"/>
                </a:solidFill>
                <a:effectLst/>
                <a:latin typeface="Arial" panose="020B0604020202020204" pitchFamily="34" charset="0"/>
                <a:cs typeface="Arial" panose="020B0604020202020204" pitchFamily="34" charset="0"/>
              </a:rPr>
              <a:t>Dos espejos planos están separados por un ángulo de 120º, como se muestra en el dibujo. Si un rayo golpea al espejo M</a:t>
            </a:r>
            <a:r>
              <a:rPr lang="es-CL" b="0" i="1" baseline="-25000" dirty="0">
                <a:solidFill>
                  <a:srgbClr val="003399"/>
                </a:solidFill>
                <a:effectLst/>
                <a:latin typeface="Arial" panose="020B0604020202020204" pitchFamily="34" charset="0"/>
                <a:cs typeface="Arial" panose="020B0604020202020204" pitchFamily="34" charset="0"/>
              </a:rPr>
              <a:t>1</a:t>
            </a:r>
            <a:r>
              <a:rPr lang="es-CL" b="0" i="1" dirty="0">
                <a:solidFill>
                  <a:srgbClr val="003399"/>
                </a:solidFill>
                <a:effectLst/>
                <a:latin typeface="Arial" panose="020B0604020202020204" pitchFamily="34" charset="0"/>
                <a:cs typeface="Arial" panose="020B0604020202020204" pitchFamily="34" charset="0"/>
              </a:rPr>
              <a:t> con un ángulo de incidencia de 65º, ¿a que ángulo </a:t>
            </a:r>
            <a:r>
              <a:rPr lang="el-GR" b="0" i="1" dirty="0">
                <a:solidFill>
                  <a:srgbClr val="003399"/>
                </a:solidFill>
                <a:effectLst/>
                <a:latin typeface="Arial" panose="020B0604020202020204" pitchFamily="34" charset="0"/>
                <a:cs typeface="Arial" panose="020B0604020202020204" pitchFamily="34" charset="0"/>
              </a:rPr>
              <a:t>θ </a:t>
            </a:r>
            <a:r>
              <a:rPr lang="es-CL" b="0" i="1" dirty="0">
                <a:solidFill>
                  <a:srgbClr val="003399"/>
                </a:solidFill>
                <a:effectLst/>
                <a:latin typeface="Arial" panose="020B0604020202020204" pitchFamily="34" charset="0"/>
                <a:cs typeface="Arial" panose="020B0604020202020204" pitchFamily="34" charset="0"/>
              </a:rPr>
              <a:t>deja al espejo M</a:t>
            </a:r>
            <a:r>
              <a:rPr lang="es-CL" b="0" i="1" baseline="-25000" dirty="0">
                <a:solidFill>
                  <a:srgbClr val="003399"/>
                </a:solidFill>
                <a:effectLst/>
                <a:latin typeface="Arial" panose="020B0604020202020204" pitchFamily="34" charset="0"/>
                <a:cs typeface="Arial" panose="020B0604020202020204" pitchFamily="34" charset="0"/>
              </a:rPr>
              <a:t>2</a:t>
            </a:r>
            <a:r>
              <a:rPr lang="es-CL" b="0" i="1" dirty="0">
                <a:solidFill>
                  <a:srgbClr val="003399"/>
                </a:solidFill>
                <a:effectLst/>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p:txBody>
      </p:sp>
      <p:pic>
        <p:nvPicPr>
          <p:cNvPr id="15362" name="Picture 2">
            <a:extLst>
              <a:ext uri="{FF2B5EF4-FFF2-40B4-BE49-F238E27FC236}">
                <a16:creationId xmlns:a16="http://schemas.microsoft.com/office/drawing/2014/main" id="{47E0A9DA-4BBE-304E-BA99-7E90776AEA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4159" y="3020573"/>
            <a:ext cx="5422900" cy="336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857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C9FDDE6D-F23C-0E43-B981-B02B30120D7B}"/>
              </a:ext>
            </a:extLst>
          </p:cNvPr>
          <p:cNvSpPr/>
          <p:nvPr/>
        </p:nvSpPr>
        <p:spPr>
          <a:xfrm>
            <a:off x="1014919" y="754532"/>
            <a:ext cx="7467600" cy="1477328"/>
          </a:xfrm>
          <a:prstGeom prst="rect">
            <a:avLst/>
          </a:prstGeom>
        </p:spPr>
        <p:txBody>
          <a:bodyPr wrap="square">
            <a:spAutoFit/>
          </a:bodyPr>
          <a:lstStyle/>
          <a:p>
            <a:pPr algn="just"/>
            <a:r>
              <a:rPr lang="es-CL" b="0" i="1" dirty="0">
                <a:solidFill>
                  <a:srgbClr val="003399"/>
                </a:solidFill>
                <a:effectLst/>
                <a:latin typeface="Arial" panose="020B0604020202020204" pitchFamily="34" charset="0"/>
                <a:cs typeface="Arial" panose="020B0604020202020204" pitchFamily="34" charset="0"/>
              </a:rPr>
              <a:t>El dibujo muestra un haz de laser sobre un espejo plano que es perpendicular al piso. El haz forma un ángulo de incidencia de 33º. El haz emerge desde el láser en un punto que está a 1,10 m del espejo y a 1,80 m sobre el piso. Después de la reflexión, qué tan lejos de la base del espejo el haz golpeará el piso.</a:t>
            </a:r>
            <a:endParaRPr lang="es-CL" dirty="0">
              <a:latin typeface="Arial" panose="020B0604020202020204" pitchFamily="34" charset="0"/>
              <a:cs typeface="Arial" panose="020B0604020202020204" pitchFamily="34" charset="0"/>
            </a:endParaRPr>
          </a:p>
        </p:txBody>
      </p:sp>
      <p:pic>
        <p:nvPicPr>
          <p:cNvPr id="16386" name="Picture 2">
            <a:extLst>
              <a:ext uri="{FF2B5EF4-FFF2-40B4-BE49-F238E27FC236}">
                <a16:creationId xmlns:a16="http://schemas.microsoft.com/office/drawing/2014/main" id="{F9675600-8D83-A941-AECA-CC04126615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5575" y="2231860"/>
            <a:ext cx="4864100"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383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359E5ED-D570-AE43-86F4-EB316AC9FA90}"/>
              </a:ext>
            </a:extLst>
          </p:cNvPr>
          <p:cNvSpPr/>
          <p:nvPr/>
        </p:nvSpPr>
        <p:spPr>
          <a:xfrm>
            <a:off x="402077" y="496989"/>
            <a:ext cx="10094068" cy="1754326"/>
          </a:xfrm>
          <a:prstGeom prst="rect">
            <a:avLst/>
          </a:prstGeom>
        </p:spPr>
        <p:txBody>
          <a:bodyPr wrap="square">
            <a:spAutoFit/>
          </a:bodyPr>
          <a:lstStyle/>
          <a:p>
            <a:r>
              <a:rPr lang="es-CL" b="0" i="1" dirty="0">
                <a:solidFill>
                  <a:srgbClr val="003399"/>
                </a:solidFill>
                <a:effectLst/>
                <a:latin typeface="Arial" panose="020B0604020202020204" pitchFamily="34" charset="0"/>
                <a:cs typeface="Arial" panose="020B0604020202020204" pitchFamily="34" charset="0"/>
              </a:rPr>
              <a:t>Dos espejos planos están uno frente al otro. Ellos son paralelos, y están separados 3 cm y tienen 17 cm de longitud, como se indica en el dibujo. Un haz de laser se dirige al espejo superior desde el borde izquierdo del espejo inferior. ¿cuál es el ángulo de incidencia más pequeño con respecto al espejo superior, de manera que el haz de laser .. </a:t>
            </a:r>
          </a:p>
          <a:p>
            <a:pPr marL="342900" indent="-342900">
              <a:buAutoNum type="alphaLcParenBoth"/>
            </a:pPr>
            <a:r>
              <a:rPr lang="es-CL" b="0" i="1" dirty="0">
                <a:solidFill>
                  <a:srgbClr val="003399"/>
                </a:solidFill>
                <a:effectLst/>
                <a:latin typeface="Arial" panose="020B0604020202020204" pitchFamily="34" charset="0"/>
                <a:cs typeface="Arial" panose="020B0604020202020204" pitchFamily="34" charset="0"/>
              </a:rPr>
              <a:t>golpee sólo uno de los espejos y </a:t>
            </a:r>
          </a:p>
          <a:p>
            <a:pPr marL="342900" indent="-342900">
              <a:buAutoNum type="alphaLcParenBoth"/>
            </a:pPr>
            <a:r>
              <a:rPr lang="es-CL" b="0" i="1" dirty="0">
                <a:solidFill>
                  <a:srgbClr val="003399"/>
                </a:solidFill>
                <a:effectLst/>
                <a:latin typeface="Arial" panose="020B0604020202020204" pitchFamily="34" charset="0"/>
                <a:cs typeface="Arial" panose="020B0604020202020204" pitchFamily="34" charset="0"/>
              </a:rPr>
              <a:t>golpee cada espejo una sola vez.</a:t>
            </a:r>
            <a:endParaRPr lang="es-CL" dirty="0">
              <a:latin typeface="Arial" panose="020B0604020202020204" pitchFamily="34" charset="0"/>
              <a:cs typeface="Arial" panose="020B0604020202020204" pitchFamily="34" charset="0"/>
            </a:endParaRPr>
          </a:p>
        </p:txBody>
      </p:sp>
      <p:pic>
        <p:nvPicPr>
          <p:cNvPr id="17410" name="Picture 2">
            <a:extLst>
              <a:ext uri="{FF2B5EF4-FFF2-40B4-BE49-F238E27FC236}">
                <a16:creationId xmlns:a16="http://schemas.microsoft.com/office/drawing/2014/main" id="{1A07D795-1B2E-F04E-8078-7CC443A2C2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4837" y="2596474"/>
            <a:ext cx="74803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309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0301808-C04B-4D4B-B7E3-D0E23697611D}"/>
              </a:ext>
            </a:extLst>
          </p:cNvPr>
          <p:cNvSpPr/>
          <p:nvPr/>
        </p:nvSpPr>
        <p:spPr>
          <a:xfrm>
            <a:off x="732817" y="751741"/>
            <a:ext cx="6825574" cy="646331"/>
          </a:xfrm>
          <a:prstGeom prst="rect">
            <a:avLst/>
          </a:prstGeom>
        </p:spPr>
        <p:txBody>
          <a:bodyPr wrap="square">
            <a:spAutoFit/>
          </a:bodyPr>
          <a:lstStyle/>
          <a:p>
            <a:r>
              <a:rPr lang="es-CL" b="0" i="1" dirty="0">
                <a:solidFill>
                  <a:srgbClr val="003399"/>
                </a:solidFill>
                <a:effectLst/>
                <a:latin typeface="Arial" panose="020B0604020202020204" pitchFamily="34" charset="0"/>
                <a:cs typeface="Arial" panose="020B0604020202020204" pitchFamily="34" charset="0"/>
              </a:rPr>
              <a:t>Dos espejos planos forman un ángulo de 70º como se muestra en la figura. ¿Para qué ángulo </a:t>
            </a:r>
            <a:r>
              <a:rPr lang="el-GR" b="0" i="1" dirty="0">
                <a:solidFill>
                  <a:srgbClr val="003399"/>
                </a:solidFill>
                <a:effectLst/>
                <a:latin typeface="Arial" panose="020B0604020202020204" pitchFamily="34" charset="0"/>
                <a:cs typeface="Arial" panose="020B0604020202020204" pitchFamily="34" charset="0"/>
              </a:rPr>
              <a:t>θ </a:t>
            </a:r>
            <a:r>
              <a:rPr lang="es-CL" b="0" i="1" dirty="0">
                <a:solidFill>
                  <a:srgbClr val="003399"/>
                </a:solidFill>
                <a:effectLst/>
                <a:latin typeface="Arial" panose="020B0604020202020204" pitchFamily="34" charset="0"/>
                <a:cs typeface="Arial" panose="020B0604020202020204" pitchFamily="34" charset="0"/>
              </a:rPr>
              <a:t>el rayo final será horizontal?</a:t>
            </a:r>
            <a:endParaRPr lang="es-CL" dirty="0">
              <a:latin typeface="Arial" panose="020B0604020202020204" pitchFamily="34" charset="0"/>
              <a:cs typeface="Arial" panose="020B0604020202020204" pitchFamily="34" charset="0"/>
            </a:endParaRPr>
          </a:p>
        </p:txBody>
      </p:sp>
      <p:pic>
        <p:nvPicPr>
          <p:cNvPr id="18434" name="Picture 2">
            <a:extLst>
              <a:ext uri="{FF2B5EF4-FFF2-40B4-BE49-F238E27FC236}">
                <a16:creationId xmlns:a16="http://schemas.microsoft.com/office/drawing/2014/main" id="{C4B2F535-D96C-B840-8E39-9666E7F299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404" y="2222500"/>
            <a:ext cx="35052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149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A3C749-D5D8-E440-A2E9-1B5B33BE382D}"/>
              </a:ext>
            </a:extLst>
          </p:cNvPr>
          <p:cNvSpPr>
            <a:spLocks noGrp="1"/>
          </p:cNvSpPr>
          <p:nvPr>
            <p:ph type="title"/>
          </p:nvPr>
        </p:nvSpPr>
        <p:spPr/>
        <p:txBody>
          <a:bodyPr/>
          <a:lstStyle/>
          <a:p>
            <a:r>
              <a:rPr lang="es-CL" dirty="0"/>
              <a:t>Refracción de la luz </a:t>
            </a:r>
          </a:p>
        </p:txBody>
      </p:sp>
      <p:pic>
        <p:nvPicPr>
          <p:cNvPr id="19472" name="Picture 16" descr="REFRACTION OF LIGHT, SNELL'S LAW, REFRACTIVE INDEX – scienceeasylearning">
            <a:extLst>
              <a:ext uri="{FF2B5EF4-FFF2-40B4-BE49-F238E27FC236}">
                <a16:creationId xmlns:a16="http://schemas.microsoft.com/office/drawing/2014/main" id="{3ABB447A-3946-2C46-98B8-C376D72CEA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499" y="2430716"/>
            <a:ext cx="7269509" cy="3557137"/>
          </a:xfrm>
          <a:prstGeom prst="rect">
            <a:avLst/>
          </a:prstGeom>
          <a:noFill/>
          <a:extLst>
            <a:ext uri="{909E8E84-426E-40DD-AFC4-6F175D3DCCD1}">
              <a14:hiddenFill xmlns:a14="http://schemas.microsoft.com/office/drawing/2010/main">
                <a:solidFill>
                  <a:srgbClr val="FFFFFF"/>
                </a:solidFill>
              </a14:hiddenFill>
            </a:ext>
          </a:extLst>
        </p:spPr>
      </p:pic>
      <p:pic>
        <p:nvPicPr>
          <p:cNvPr id="19474" name="Picture 18" descr="Light">
            <a:extLst>
              <a:ext uri="{FF2B5EF4-FFF2-40B4-BE49-F238E27FC236}">
                <a16:creationId xmlns:a16="http://schemas.microsoft.com/office/drawing/2014/main" id="{BFAA8225-3178-A94B-AC46-8F6BA00852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6537" y="469951"/>
            <a:ext cx="2581294" cy="2441474"/>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7C876C41-93B9-8A45-979C-5F8F6AE3BB99}"/>
              </a:ext>
            </a:extLst>
          </p:cNvPr>
          <p:cNvSpPr txBox="1"/>
          <p:nvPr/>
        </p:nvSpPr>
        <p:spPr>
          <a:xfrm>
            <a:off x="8132323" y="3793787"/>
            <a:ext cx="3632986" cy="830997"/>
          </a:xfrm>
          <a:prstGeom prst="rect">
            <a:avLst/>
          </a:prstGeom>
          <a:noFill/>
        </p:spPr>
        <p:txBody>
          <a:bodyPr wrap="square" rtlCol="0">
            <a:spAutoFit/>
          </a:bodyPr>
          <a:lstStyle/>
          <a:p>
            <a:r>
              <a:rPr lang="es-CL" sz="2400" dirty="0"/>
              <a:t>Ley de Snell</a:t>
            </a:r>
          </a:p>
          <a:p>
            <a:r>
              <a:rPr lang="es-CL" sz="2400" dirty="0">
                <a:solidFill>
                  <a:srgbClr val="7030A0"/>
                </a:solidFill>
              </a:rPr>
              <a:t>n</a:t>
            </a:r>
            <a:r>
              <a:rPr lang="es-CL" sz="2400" baseline="-25000" dirty="0">
                <a:solidFill>
                  <a:srgbClr val="7030A0"/>
                </a:solidFill>
              </a:rPr>
              <a:t>1 </a:t>
            </a:r>
            <a:r>
              <a:rPr lang="es-CL" sz="2400" dirty="0">
                <a:solidFill>
                  <a:srgbClr val="7030A0"/>
                </a:solidFill>
              </a:rPr>
              <a:t>sen(θ</a:t>
            </a:r>
            <a:r>
              <a:rPr lang="es-CL" sz="2400" baseline="-25000" dirty="0">
                <a:solidFill>
                  <a:srgbClr val="7030A0"/>
                </a:solidFill>
              </a:rPr>
              <a:t>1</a:t>
            </a:r>
            <a:r>
              <a:rPr lang="es-CL" sz="2400" dirty="0">
                <a:solidFill>
                  <a:srgbClr val="7030A0"/>
                </a:solidFill>
              </a:rPr>
              <a:t>) = n</a:t>
            </a:r>
            <a:r>
              <a:rPr lang="es-CL" sz="2400" baseline="-25000" dirty="0">
                <a:solidFill>
                  <a:srgbClr val="7030A0"/>
                </a:solidFill>
              </a:rPr>
              <a:t>2 </a:t>
            </a:r>
            <a:r>
              <a:rPr lang="es-CL" sz="2400" dirty="0">
                <a:solidFill>
                  <a:srgbClr val="7030A0"/>
                </a:solidFill>
              </a:rPr>
              <a:t>sen(θ</a:t>
            </a:r>
            <a:r>
              <a:rPr lang="es-CL" sz="2400" baseline="-25000" dirty="0">
                <a:solidFill>
                  <a:srgbClr val="7030A0"/>
                </a:solidFill>
              </a:rPr>
              <a:t>2</a:t>
            </a:r>
            <a:r>
              <a:rPr lang="es-CL" sz="2400" dirty="0">
                <a:solidFill>
                  <a:srgbClr val="7030A0"/>
                </a:solidFill>
              </a:rPr>
              <a:t>)</a:t>
            </a:r>
          </a:p>
        </p:txBody>
      </p:sp>
    </p:spTree>
    <p:extLst>
      <p:ext uri="{BB962C8B-B14F-4D97-AF65-F5344CB8AC3E}">
        <p14:creationId xmlns:p14="http://schemas.microsoft.com/office/powerpoint/2010/main" val="695555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4C600F-6000-0543-8254-D02EE13F6B86}"/>
              </a:ext>
            </a:extLst>
          </p:cNvPr>
          <p:cNvSpPr>
            <a:spLocks noGrp="1"/>
          </p:cNvSpPr>
          <p:nvPr>
            <p:ph type="title"/>
          </p:nvPr>
        </p:nvSpPr>
        <p:spPr/>
        <p:txBody>
          <a:bodyPr/>
          <a:lstStyle/>
          <a:p>
            <a:r>
              <a:rPr lang="es-CL" dirty="0"/>
              <a:t>Indice de refraccion </a:t>
            </a:r>
          </a:p>
        </p:txBody>
      </p:sp>
      <p:pic>
        <p:nvPicPr>
          <p:cNvPr id="20482" name="Picture 2" descr="Discover PHYSICS for GCE 'O' Level Science - ppt video online download">
            <a:extLst>
              <a:ext uri="{FF2B5EF4-FFF2-40B4-BE49-F238E27FC236}">
                <a16:creationId xmlns:a16="http://schemas.microsoft.com/office/drawing/2014/main" id="{609BC4D4-7C18-0D42-963A-8F5475D882D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415" t="7355" r="5726" b="12327"/>
          <a:stretch/>
        </p:blipFill>
        <p:spPr bwMode="auto">
          <a:xfrm>
            <a:off x="565825" y="2750683"/>
            <a:ext cx="5301575" cy="359399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Learn About Index Of Refraction Of Diamond | Chegg.com">
            <a:extLst>
              <a:ext uri="{FF2B5EF4-FFF2-40B4-BE49-F238E27FC236}">
                <a16:creationId xmlns:a16="http://schemas.microsoft.com/office/drawing/2014/main" id="{78B578AA-6E7A-F945-BA64-A7D6A335F7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6" name="AutoShape 6" descr="image">
            <a:extLst>
              <a:ext uri="{FF2B5EF4-FFF2-40B4-BE49-F238E27FC236}">
                <a16:creationId xmlns:a16="http://schemas.microsoft.com/office/drawing/2014/main" id="{4CB81BCE-A758-024B-BDBA-1C7A9B1C193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8" name="Imagen 7">
            <a:extLst>
              <a:ext uri="{FF2B5EF4-FFF2-40B4-BE49-F238E27FC236}">
                <a16:creationId xmlns:a16="http://schemas.microsoft.com/office/drawing/2014/main" id="{9814504D-E60F-2147-A0C1-34B76F70C094}"/>
              </a:ext>
            </a:extLst>
          </p:cNvPr>
          <p:cNvPicPr>
            <a:picLocks noChangeAspect="1"/>
          </p:cNvPicPr>
          <p:nvPr/>
        </p:nvPicPr>
        <p:blipFill>
          <a:blip r:embed="rId3"/>
          <a:stretch>
            <a:fillRect/>
          </a:stretch>
        </p:blipFill>
        <p:spPr>
          <a:xfrm>
            <a:off x="6745979" y="3276600"/>
            <a:ext cx="3309987" cy="3222882"/>
          </a:xfrm>
          <a:prstGeom prst="rect">
            <a:avLst/>
          </a:prstGeom>
        </p:spPr>
      </p:pic>
      <p:pic>
        <p:nvPicPr>
          <p:cNvPr id="9" name="Imagen 8">
            <a:extLst>
              <a:ext uri="{FF2B5EF4-FFF2-40B4-BE49-F238E27FC236}">
                <a16:creationId xmlns:a16="http://schemas.microsoft.com/office/drawing/2014/main" id="{6BECCE45-544D-6549-B865-F4802545824F}"/>
              </a:ext>
            </a:extLst>
          </p:cNvPr>
          <p:cNvPicPr>
            <a:picLocks noChangeAspect="1"/>
          </p:cNvPicPr>
          <p:nvPr/>
        </p:nvPicPr>
        <p:blipFill>
          <a:blip r:embed="rId4"/>
          <a:stretch>
            <a:fillRect/>
          </a:stretch>
        </p:blipFill>
        <p:spPr>
          <a:xfrm>
            <a:off x="661479" y="1505039"/>
            <a:ext cx="9079149" cy="905376"/>
          </a:xfrm>
          <a:prstGeom prst="rect">
            <a:avLst/>
          </a:prstGeom>
        </p:spPr>
      </p:pic>
      <p:pic>
        <p:nvPicPr>
          <p:cNvPr id="10" name="Imagen 9">
            <a:extLst>
              <a:ext uri="{FF2B5EF4-FFF2-40B4-BE49-F238E27FC236}">
                <a16:creationId xmlns:a16="http://schemas.microsoft.com/office/drawing/2014/main" id="{4D1B16EC-15C8-5E46-B9A4-B6DADA12428E}"/>
              </a:ext>
            </a:extLst>
          </p:cNvPr>
          <p:cNvPicPr>
            <a:picLocks noChangeAspect="1"/>
          </p:cNvPicPr>
          <p:nvPr/>
        </p:nvPicPr>
        <p:blipFill>
          <a:blip r:embed="rId5"/>
          <a:stretch>
            <a:fillRect/>
          </a:stretch>
        </p:blipFill>
        <p:spPr>
          <a:xfrm>
            <a:off x="6227659" y="2410415"/>
            <a:ext cx="3934973" cy="674085"/>
          </a:xfrm>
          <a:prstGeom prst="rect">
            <a:avLst/>
          </a:prstGeom>
        </p:spPr>
      </p:pic>
    </p:spTree>
    <p:extLst>
      <p:ext uri="{BB962C8B-B14F-4D97-AF65-F5344CB8AC3E}">
        <p14:creationId xmlns:p14="http://schemas.microsoft.com/office/powerpoint/2010/main" val="4288534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E497DB-C35F-FE46-B382-7186E424295C}"/>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4DD5D3D1-098F-664F-A63B-9778A30160E7}"/>
              </a:ext>
            </a:extLst>
          </p:cNvPr>
          <p:cNvPicPr>
            <a:picLocks noChangeAspect="1"/>
          </p:cNvPicPr>
          <p:nvPr/>
        </p:nvPicPr>
        <p:blipFill>
          <a:blip r:embed="rId2"/>
          <a:stretch>
            <a:fillRect/>
          </a:stretch>
        </p:blipFill>
        <p:spPr>
          <a:xfrm>
            <a:off x="724710" y="1527561"/>
            <a:ext cx="10742579" cy="1156551"/>
          </a:xfrm>
          <a:prstGeom prst="rect">
            <a:avLst/>
          </a:prstGeom>
        </p:spPr>
      </p:pic>
      <p:pic>
        <p:nvPicPr>
          <p:cNvPr id="5" name="Imagen 4">
            <a:extLst>
              <a:ext uri="{FF2B5EF4-FFF2-40B4-BE49-F238E27FC236}">
                <a16:creationId xmlns:a16="http://schemas.microsoft.com/office/drawing/2014/main" id="{0CCC6E23-3719-F344-8460-7D6BC3EB231D}"/>
              </a:ext>
            </a:extLst>
          </p:cNvPr>
          <p:cNvPicPr>
            <a:picLocks noChangeAspect="1"/>
          </p:cNvPicPr>
          <p:nvPr/>
        </p:nvPicPr>
        <p:blipFill>
          <a:blip r:embed="rId3"/>
          <a:stretch>
            <a:fillRect/>
          </a:stretch>
        </p:blipFill>
        <p:spPr>
          <a:xfrm>
            <a:off x="724710" y="2736873"/>
            <a:ext cx="3722459" cy="3636885"/>
          </a:xfrm>
          <a:prstGeom prst="rect">
            <a:avLst/>
          </a:prstGeom>
        </p:spPr>
      </p:pic>
    </p:spTree>
    <p:extLst>
      <p:ext uri="{BB962C8B-B14F-4D97-AF65-F5344CB8AC3E}">
        <p14:creationId xmlns:p14="http://schemas.microsoft.com/office/powerpoint/2010/main" val="1465729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8C4053-0682-824F-A87F-A5009C116A2A}"/>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1AA3B087-AA6E-2C45-A7FE-0F8D45722B9D}"/>
              </a:ext>
            </a:extLst>
          </p:cNvPr>
          <p:cNvPicPr>
            <a:picLocks noChangeAspect="1"/>
          </p:cNvPicPr>
          <p:nvPr/>
        </p:nvPicPr>
        <p:blipFill>
          <a:blip r:embed="rId2"/>
          <a:stretch>
            <a:fillRect/>
          </a:stretch>
        </p:blipFill>
        <p:spPr>
          <a:xfrm>
            <a:off x="721120" y="1564228"/>
            <a:ext cx="7143828" cy="4424362"/>
          </a:xfrm>
          <a:prstGeom prst="rect">
            <a:avLst/>
          </a:prstGeom>
        </p:spPr>
      </p:pic>
      <p:sp>
        <p:nvSpPr>
          <p:cNvPr id="5" name="Rectángulo 4">
            <a:extLst>
              <a:ext uri="{FF2B5EF4-FFF2-40B4-BE49-F238E27FC236}">
                <a16:creationId xmlns:a16="http://schemas.microsoft.com/office/drawing/2014/main" id="{FDFCE474-4D4E-D245-BEA7-52BDA5FF55D9}"/>
              </a:ext>
            </a:extLst>
          </p:cNvPr>
          <p:cNvSpPr/>
          <p:nvPr/>
        </p:nvSpPr>
        <p:spPr>
          <a:xfrm>
            <a:off x="6916366" y="1564228"/>
            <a:ext cx="768485" cy="342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7493799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a:extLst>
              <a:ext uri="{FF2B5EF4-FFF2-40B4-BE49-F238E27FC236}">
                <a16:creationId xmlns:a16="http://schemas.microsoft.com/office/drawing/2014/main" id="{F82A7712-F1D4-A54F-8607-EC4DC031EF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033" y="2120628"/>
            <a:ext cx="3760080" cy="2773059"/>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Physics - Refraction of Light - Tutorialspoint">
            <a:extLst>
              <a:ext uri="{FF2B5EF4-FFF2-40B4-BE49-F238E27FC236}">
                <a16:creationId xmlns:a16="http://schemas.microsoft.com/office/drawing/2014/main" id="{513CEA87-DC06-2C4E-9B62-D652C924C4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129" t="-319"/>
          <a:stretch/>
        </p:blipFill>
        <p:spPr bwMode="auto">
          <a:xfrm>
            <a:off x="1250771" y="1420239"/>
            <a:ext cx="2986435" cy="50292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E8683023-0A91-3749-AD72-10DEA2815E13}"/>
              </a:ext>
            </a:extLst>
          </p:cNvPr>
          <p:cNvSpPr>
            <a:spLocks noGrp="1"/>
          </p:cNvSpPr>
          <p:nvPr>
            <p:ph type="title"/>
          </p:nvPr>
        </p:nvSpPr>
        <p:spPr>
          <a:xfrm>
            <a:off x="838200" y="365125"/>
            <a:ext cx="10515600" cy="1325563"/>
          </a:xfrm>
        </p:spPr>
        <p:txBody>
          <a:bodyPr/>
          <a:lstStyle/>
          <a:p>
            <a:r>
              <a:rPr lang="es-CL" dirty="0"/>
              <a:t>Profundidad aparente</a:t>
            </a:r>
          </a:p>
        </p:txBody>
      </p:sp>
    </p:spTree>
    <p:extLst>
      <p:ext uri="{BB962C8B-B14F-4D97-AF65-F5344CB8AC3E}">
        <p14:creationId xmlns:p14="http://schemas.microsoft.com/office/powerpoint/2010/main" val="725021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266CFC-4514-1D4B-B017-785702761AFC}"/>
              </a:ext>
            </a:extLst>
          </p:cNvPr>
          <p:cNvSpPr>
            <a:spLocks noGrp="1"/>
          </p:cNvSpPr>
          <p:nvPr>
            <p:ph type="title"/>
          </p:nvPr>
        </p:nvSpPr>
        <p:spPr/>
        <p:txBody>
          <a:bodyPr/>
          <a:lstStyle/>
          <a:p>
            <a:r>
              <a:rPr lang="es-CL" dirty="0"/>
              <a:t>Reflexión total interna</a:t>
            </a:r>
          </a:p>
        </p:txBody>
      </p:sp>
      <p:pic>
        <p:nvPicPr>
          <p:cNvPr id="21506" name="Picture 2" descr="Total Internal Reflection - The Cosmic Universe - OpenStax CNX">
            <a:extLst>
              <a:ext uri="{FF2B5EF4-FFF2-40B4-BE49-F238E27FC236}">
                <a16:creationId xmlns:a16="http://schemas.microsoft.com/office/drawing/2014/main" id="{80E2251C-3C9E-074A-88E6-6CAF26C61A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9414" y="2431915"/>
            <a:ext cx="10288666" cy="3355873"/>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urdue University: Department of Physics and Astronomy: Demos">
            <a:extLst>
              <a:ext uri="{FF2B5EF4-FFF2-40B4-BE49-F238E27FC236}">
                <a16:creationId xmlns:a16="http://schemas.microsoft.com/office/drawing/2014/main" id="{1982BCAD-5D84-034E-A5A9-F7D1E18F52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0" t="6516" b="31250"/>
          <a:stretch/>
        </p:blipFill>
        <p:spPr bwMode="auto">
          <a:xfrm>
            <a:off x="6536986" y="221613"/>
            <a:ext cx="4683823" cy="2210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30616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25F03D-4A66-4F40-B787-0911B5C357A8}"/>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70F5310F-602A-FD49-9B5F-9CB6ED4AF46C}"/>
              </a:ext>
            </a:extLst>
          </p:cNvPr>
          <p:cNvPicPr>
            <a:picLocks noChangeAspect="1"/>
          </p:cNvPicPr>
          <p:nvPr/>
        </p:nvPicPr>
        <p:blipFill>
          <a:blip r:embed="rId2"/>
          <a:stretch>
            <a:fillRect/>
          </a:stretch>
        </p:blipFill>
        <p:spPr>
          <a:xfrm>
            <a:off x="462064" y="1433735"/>
            <a:ext cx="11267872" cy="513906"/>
          </a:xfrm>
          <a:prstGeom prst="rect">
            <a:avLst/>
          </a:prstGeom>
        </p:spPr>
      </p:pic>
    </p:spTree>
    <p:extLst>
      <p:ext uri="{BB962C8B-B14F-4D97-AF65-F5344CB8AC3E}">
        <p14:creationId xmlns:p14="http://schemas.microsoft.com/office/powerpoint/2010/main" val="35046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8B9C2D-7B65-664A-97B1-239CB64E8207}"/>
              </a:ext>
            </a:extLst>
          </p:cNvPr>
          <p:cNvSpPr>
            <a:spLocks noGrp="1"/>
          </p:cNvSpPr>
          <p:nvPr>
            <p:ph type="title"/>
          </p:nvPr>
        </p:nvSpPr>
        <p:spPr/>
        <p:txBody>
          <a:bodyPr/>
          <a:lstStyle/>
          <a:p>
            <a:r>
              <a:rPr lang="es-CL" dirty="0"/>
              <a:t>Problema</a:t>
            </a:r>
          </a:p>
        </p:txBody>
      </p:sp>
      <p:pic>
        <p:nvPicPr>
          <p:cNvPr id="4" name="Imagen 3">
            <a:extLst>
              <a:ext uri="{FF2B5EF4-FFF2-40B4-BE49-F238E27FC236}">
                <a16:creationId xmlns:a16="http://schemas.microsoft.com/office/drawing/2014/main" id="{0F62454B-9C3F-584C-AD42-806C33589D8D}"/>
              </a:ext>
            </a:extLst>
          </p:cNvPr>
          <p:cNvPicPr>
            <a:picLocks noChangeAspect="1"/>
          </p:cNvPicPr>
          <p:nvPr/>
        </p:nvPicPr>
        <p:blipFill>
          <a:blip r:embed="rId2"/>
          <a:stretch>
            <a:fillRect/>
          </a:stretch>
        </p:blipFill>
        <p:spPr>
          <a:xfrm>
            <a:off x="838200" y="2000812"/>
            <a:ext cx="6894344" cy="4409986"/>
          </a:xfrm>
          <a:prstGeom prst="rect">
            <a:avLst/>
          </a:prstGeom>
        </p:spPr>
      </p:pic>
      <p:sp>
        <p:nvSpPr>
          <p:cNvPr id="5" name="Rectángulo 4">
            <a:extLst>
              <a:ext uri="{FF2B5EF4-FFF2-40B4-BE49-F238E27FC236}">
                <a16:creationId xmlns:a16="http://schemas.microsoft.com/office/drawing/2014/main" id="{CABA40EC-1B00-C941-A6C0-B7EF5F74CB64}"/>
              </a:ext>
            </a:extLst>
          </p:cNvPr>
          <p:cNvSpPr/>
          <p:nvPr/>
        </p:nvSpPr>
        <p:spPr>
          <a:xfrm>
            <a:off x="6274341" y="2984466"/>
            <a:ext cx="826850" cy="34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Rectángulo 5">
            <a:extLst>
              <a:ext uri="{FF2B5EF4-FFF2-40B4-BE49-F238E27FC236}">
                <a16:creationId xmlns:a16="http://schemas.microsoft.com/office/drawing/2014/main" id="{00E98913-9AF2-F342-B345-E6DC47528F81}"/>
              </a:ext>
            </a:extLst>
          </p:cNvPr>
          <p:cNvSpPr/>
          <p:nvPr/>
        </p:nvSpPr>
        <p:spPr>
          <a:xfrm>
            <a:off x="4893013" y="5756849"/>
            <a:ext cx="1935804" cy="342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2407725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FE1D02-2A32-0646-AA09-97E97826DF40}"/>
              </a:ext>
            </a:extLst>
          </p:cNvPr>
          <p:cNvSpPr>
            <a:spLocks noGrp="1"/>
          </p:cNvSpPr>
          <p:nvPr>
            <p:ph type="title"/>
          </p:nvPr>
        </p:nvSpPr>
        <p:spPr/>
        <p:txBody>
          <a:bodyPr/>
          <a:lstStyle/>
          <a:p>
            <a:r>
              <a:rPr lang="es-CL" dirty="0"/>
              <a:t>Principio de Fermat</a:t>
            </a:r>
          </a:p>
        </p:txBody>
      </p:sp>
      <p:pic>
        <p:nvPicPr>
          <p:cNvPr id="23554" name="Picture 2" descr="Reflection and Fermat's Principle">
            <a:extLst>
              <a:ext uri="{FF2B5EF4-FFF2-40B4-BE49-F238E27FC236}">
                <a16:creationId xmlns:a16="http://schemas.microsoft.com/office/drawing/2014/main" id="{D489E757-2504-AC41-BF17-29E965F489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5119" y="2537292"/>
            <a:ext cx="3556000" cy="255270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A672316A-6717-7F42-A395-9BBFB76DF148}"/>
              </a:ext>
            </a:extLst>
          </p:cNvPr>
          <p:cNvSpPr/>
          <p:nvPr/>
        </p:nvSpPr>
        <p:spPr>
          <a:xfrm>
            <a:off x="907915" y="1525615"/>
            <a:ext cx="6096000" cy="923330"/>
          </a:xfrm>
          <a:prstGeom prst="rect">
            <a:avLst/>
          </a:prstGeom>
        </p:spPr>
        <p:txBody>
          <a:bodyPr>
            <a:spAutoFit/>
          </a:bodyPr>
          <a:lstStyle/>
          <a:p>
            <a:r>
              <a:rPr lang="es-CL" b="0" i="0" dirty="0">
                <a:solidFill>
                  <a:srgbClr val="7030A0"/>
                </a:solidFill>
                <a:effectLst/>
                <a:latin typeface="Arial" panose="020B0604020202020204" pitchFamily="34" charset="0"/>
                <a:cs typeface="Arial" panose="020B0604020202020204" pitchFamily="34" charset="0"/>
              </a:rPr>
              <a:t>Este principio afirma, que la trayectoria real que sigue un rayo de luz entre dos puntos es aquella en la que emplea un tiempo mínimo en recorrerla.</a:t>
            </a:r>
            <a:endParaRPr lang="es-CL" dirty="0">
              <a:solidFill>
                <a:srgbClr val="7030A0"/>
              </a:solidFill>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203E0F2-9C0E-F141-9DF4-A7C569C844B7}"/>
              </a:ext>
            </a:extLst>
          </p:cNvPr>
          <p:cNvSpPr/>
          <p:nvPr/>
        </p:nvSpPr>
        <p:spPr>
          <a:xfrm>
            <a:off x="1345119" y="5334013"/>
            <a:ext cx="3070071" cy="369332"/>
          </a:xfrm>
          <a:prstGeom prst="rect">
            <a:avLst/>
          </a:prstGeom>
        </p:spPr>
        <p:txBody>
          <a:bodyPr wrap="none">
            <a:spAutoFit/>
          </a:bodyPr>
          <a:lstStyle/>
          <a:p>
            <a:r>
              <a:rPr lang="es-CL" b="0" i="0" dirty="0">
                <a:solidFill>
                  <a:srgbClr val="7030A0"/>
                </a:solidFill>
                <a:effectLst/>
                <a:latin typeface="Arial" panose="020B0604020202020204" pitchFamily="34" charset="0"/>
                <a:cs typeface="Arial" panose="020B0604020202020204" pitchFamily="34" charset="0"/>
              </a:rPr>
              <a:t>Reflexión: distancia mínima </a:t>
            </a:r>
            <a:endParaRPr lang="es-CL" dirty="0"/>
          </a:p>
        </p:txBody>
      </p:sp>
      <p:sp>
        <p:nvSpPr>
          <p:cNvPr id="7" name="Rectángulo 6">
            <a:extLst>
              <a:ext uri="{FF2B5EF4-FFF2-40B4-BE49-F238E27FC236}">
                <a16:creationId xmlns:a16="http://schemas.microsoft.com/office/drawing/2014/main" id="{B3983400-773D-8046-85B1-D2694103C292}"/>
              </a:ext>
            </a:extLst>
          </p:cNvPr>
          <p:cNvSpPr/>
          <p:nvPr/>
        </p:nvSpPr>
        <p:spPr>
          <a:xfrm>
            <a:off x="7714948" y="5878762"/>
            <a:ext cx="2929007" cy="369332"/>
          </a:xfrm>
          <a:prstGeom prst="rect">
            <a:avLst/>
          </a:prstGeom>
        </p:spPr>
        <p:txBody>
          <a:bodyPr wrap="none">
            <a:spAutoFit/>
          </a:bodyPr>
          <a:lstStyle/>
          <a:p>
            <a:r>
              <a:rPr lang="es-CL" b="0" i="0" dirty="0">
                <a:solidFill>
                  <a:srgbClr val="7030A0"/>
                </a:solidFill>
                <a:effectLst/>
                <a:latin typeface="Arial" panose="020B0604020202020204" pitchFamily="34" charset="0"/>
                <a:cs typeface="Arial" panose="020B0604020202020204" pitchFamily="34" charset="0"/>
              </a:rPr>
              <a:t>Refracción: tiempo mínimo</a:t>
            </a:r>
            <a:endParaRPr lang="es-CL" dirty="0"/>
          </a:p>
        </p:txBody>
      </p:sp>
      <p:pic>
        <p:nvPicPr>
          <p:cNvPr id="23556" name="Picture 4">
            <a:extLst>
              <a:ext uri="{FF2B5EF4-FFF2-40B4-BE49-F238E27FC236}">
                <a16:creationId xmlns:a16="http://schemas.microsoft.com/office/drawing/2014/main" id="{517ABA5A-D051-8E40-AC74-2E22C90991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0883" y="2305579"/>
            <a:ext cx="3416300" cy="321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65205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2225</TotalTime>
  <Words>1641</Words>
  <Application>Microsoft Macintosh PowerPoint</Application>
  <PresentationFormat>Panorámica</PresentationFormat>
  <Paragraphs>90</Paragraphs>
  <Slides>29</Slides>
  <Notes>2</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29</vt:i4>
      </vt:variant>
    </vt:vector>
  </HeadingPairs>
  <TitlesOfParts>
    <vt:vector size="33" baseType="lpstr">
      <vt:lpstr>Arial</vt:lpstr>
      <vt:lpstr>Calibri</vt:lpstr>
      <vt:lpstr>Calibri Light</vt:lpstr>
      <vt:lpstr>Tema de Office</vt:lpstr>
      <vt:lpstr>Física IV</vt:lpstr>
      <vt:lpstr>Naturaleza de la luz y óptica geométrica</vt:lpstr>
      <vt:lpstr>La luz, un poco de historia de la tecnología óptica</vt:lpstr>
      <vt:lpstr>…un poco de historia de la tecnología óptica</vt:lpstr>
      <vt:lpstr>…un poco de historia de la tecnología óptica</vt:lpstr>
      <vt:lpstr>Siglos V-III A.C. </vt:lpstr>
      <vt:lpstr>Siglos IX-X D.C. </vt:lpstr>
      <vt:lpstr>Siglo XVII-XVIII D.C.</vt:lpstr>
      <vt:lpstr>Siglo XVII-XVIII D.C.</vt:lpstr>
      <vt:lpstr>Siglo XVIII-XIX D.C.</vt:lpstr>
      <vt:lpstr>Siglo XVIII-XIX D.C.</vt:lpstr>
      <vt:lpstr>Siglo XX</vt:lpstr>
      <vt:lpstr>Entonces que es la luz?</vt:lpstr>
      <vt:lpstr>Propagación de la luz: Rayo </vt:lpstr>
      <vt:lpstr>El laser </vt:lpstr>
      <vt:lpstr>Reflexión de la luz</vt:lpstr>
      <vt:lpstr>Ejemplos de aplicación </vt:lpstr>
      <vt:lpstr>Presentación de PowerPoint</vt:lpstr>
      <vt:lpstr>Presentación de PowerPoint</vt:lpstr>
      <vt:lpstr>Presentación de PowerPoint</vt:lpstr>
      <vt:lpstr>Refracción de la luz </vt:lpstr>
      <vt:lpstr>Indice de refraccion </vt:lpstr>
      <vt:lpstr>Ejemplo</vt:lpstr>
      <vt:lpstr>Ejemplo</vt:lpstr>
      <vt:lpstr>Profundidad aparente</vt:lpstr>
      <vt:lpstr>Reflexión total interna</vt:lpstr>
      <vt:lpstr>Ejemplo</vt:lpstr>
      <vt:lpstr>Problema</vt:lpstr>
      <vt:lpstr>Principio de Fermat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IV</dc:title>
  <dc:creator>Cristian Romanque</dc:creator>
  <cp:lastModifiedBy>Hector Jaime</cp:lastModifiedBy>
  <cp:revision>23</cp:revision>
  <dcterms:created xsi:type="dcterms:W3CDTF">2021-02-25T01:09:11Z</dcterms:created>
  <dcterms:modified xsi:type="dcterms:W3CDTF">2024-02-16T19:44:10Z</dcterms:modified>
</cp:coreProperties>
</file>