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4" r:id="rId3"/>
    <p:sldId id="273" r:id="rId4"/>
    <p:sldId id="275" r:id="rId5"/>
    <p:sldId id="258" r:id="rId6"/>
    <p:sldId id="257" r:id="rId7"/>
    <p:sldId id="262" r:id="rId8"/>
    <p:sldId id="259" r:id="rId9"/>
    <p:sldId id="260" r:id="rId10"/>
    <p:sldId id="261" r:id="rId11"/>
    <p:sldId id="263" r:id="rId12"/>
    <p:sldId id="264" r:id="rId13"/>
    <p:sldId id="265" r:id="rId14"/>
    <p:sldId id="266" r:id="rId15"/>
    <p:sldId id="267" r:id="rId16"/>
    <p:sldId id="299" r:id="rId17"/>
    <p:sldId id="300" r:id="rId18"/>
    <p:sldId id="301" r:id="rId19"/>
    <p:sldId id="302" r:id="rId20"/>
    <p:sldId id="305" r:id="rId21"/>
    <p:sldId id="306" r:id="rId22"/>
    <p:sldId id="307" r:id="rId23"/>
    <p:sldId id="308" r:id="rId24"/>
    <p:sldId id="268" r:id="rId25"/>
    <p:sldId id="269" r:id="rId26"/>
    <p:sldId id="276" r:id="rId27"/>
    <p:sldId id="270" r:id="rId28"/>
    <p:sldId id="271" r:id="rId29"/>
    <p:sldId id="272" r:id="rId30"/>
    <p:sldId id="277" r:id="rId31"/>
    <p:sldId id="330" r:id="rId32"/>
    <p:sldId id="335" r:id="rId33"/>
    <p:sldId id="331" r:id="rId34"/>
    <p:sldId id="334" r:id="rId35"/>
    <p:sldId id="332" r:id="rId36"/>
    <p:sldId id="333" r:id="rId37"/>
    <p:sldId id="289" r:id="rId38"/>
    <p:sldId id="290" r:id="rId39"/>
    <p:sldId id="291" r:id="rId40"/>
    <p:sldId id="278" r:id="rId41"/>
    <p:sldId id="279" r:id="rId42"/>
    <p:sldId id="309" r:id="rId43"/>
    <p:sldId id="310" r:id="rId44"/>
    <p:sldId id="311" r:id="rId45"/>
    <p:sldId id="292" r:id="rId46"/>
    <p:sldId id="294" r:id="rId47"/>
    <p:sldId id="295" r:id="rId48"/>
    <p:sldId id="296" r:id="rId49"/>
    <p:sldId id="312" r:id="rId50"/>
    <p:sldId id="316" r:id="rId51"/>
    <p:sldId id="313" r:id="rId52"/>
    <p:sldId id="314" r:id="rId53"/>
    <p:sldId id="315" r:id="rId54"/>
    <p:sldId id="317" r:id="rId55"/>
    <p:sldId id="280" r:id="rId56"/>
    <p:sldId id="281" r:id="rId57"/>
    <p:sldId id="284" r:id="rId58"/>
    <p:sldId id="293" r:id="rId59"/>
    <p:sldId id="282" r:id="rId60"/>
    <p:sldId id="283" r:id="rId61"/>
    <p:sldId id="285" r:id="rId62"/>
    <p:sldId id="297" r:id="rId63"/>
    <p:sldId id="298" r:id="rId64"/>
    <p:sldId id="320" r:id="rId65"/>
    <p:sldId id="321" r:id="rId66"/>
    <p:sldId id="288" r:id="rId67"/>
    <p:sldId id="287" r:id="rId68"/>
    <p:sldId id="319" r:id="rId69"/>
    <p:sldId id="322" r:id="rId70"/>
    <p:sldId id="323" r:id="rId71"/>
    <p:sldId id="324" r:id="rId72"/>
    <p:sldId id="325" r:id="rId73"/>
    <p:sldId id="326" r:id="rId74"/>
    <p:sldId id="327" r:id="rId75"/>
    <p:sldId id="329" r:id="rId76"/>
    <p:sldId id="328" r:id="rId77"/>
    <p:sldId id="336" r:id="rId78"/>
    <p:sldId id="338" r:id="rId79"/>
    <p:sldId id="339" r:id="rId80"/>
    <p:sldId id="340" r:id="rId81"/>
    <p:sldId id="341" r:id="rId82"/>
    <p:sldId id="342" r:id="rId83"/>
    <p:sldId id="343" r:id="rId84"/>
    <p:sldId id="344" r:id="rId85"/>
    <p:sldId id="347" r:id="rId86"/>
    <p:sldId id="345" r:id="rId87"/>
    <p:sldId id="337" r:id="rId88"/>
    <p:sldId id="346" r:id="rId89"/>
    <p:sldId id="348" r:id="rId90"/>
    <p:sldId id="350" r:id="rId91"/>
    <p:sldId id="349" r:id="rId92"/>
    <p:sldId id="351" r:id="rId93"/>
    <p:sldId id="352" r:id="rId94"/>
    <p:sldId id="355" r:id="rId95"/>
    <p:sldId id="353" r:id="rId96"/>
    <p:sldId id="354" r:id="rId97"/>
    <p:sldId id="356" r:id="rId98"/>
    <p:sldId id="357" r:id="rId99"/>
    <p:sldId id="358" r:id="rId100"/>
    <p:sldId id="360" r:id="rId101"/>
    <p:sldId id="361" r:id="rId102"/>
    <p:sldId id="359" r:id="rId103"/>
    <p:sldId id="362" r:id="rId104"/>
    <p:sldId id="364" r:id="rId105"/>
    <p:sldId id="363" r:id="rId106"/>
    <p:sldId id="365" r:id="rId107"/>
    <p:sldId id="366" r:id="rId108"/>
    <p:sldId id="367" r:id="rId109"/>
    <p:sldId id="370" r:id="rId110"/>
    <p:sldId id="368" r:id="rId111"/>
    <p:sldId id="369" r:id="rId112"/>
    <p:sldId id="371" r:id="rId113"/>
    <p:sldId id="372" r:id="rId114"/>
    <p:sldId id="373" r:id="rId115"/>
    <p:sldId id="375" r:id="rId116"/>
    <p:sldId id="376" r:id="rId117"/>
    <p:sldId id="374" r:id="rId118"/>
    <p:sldId id="377" r:id="rId119"/>
    <p:sldId id="378" r:id="rId120"/>
    <p:sldId id="379" r:id="rId121"/>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567" autoAdjust="0"/>
    <p:restoredTop sz="86471" autoAdjust="0"/>
  </p:normalViewPr>
  <p:slideViewPr>
    <p:cSldViewPr>
      <p:cViewPr varScale="1">
        <p:scale>
          <a:sx n="63" d="100"/>
          <a:sy n="63" d="100"/>
        </p:scale>
        <p:origin x="-1326" y="-108"/>
      </p:cViewPr>
      <p:guideLst>
        <p:guide orient="horz" pos="2160"/>
        <p:guide pos="2880"/>
      </p:guideLst>
    </p:cSldViewPr>
  </p:slideViewPr>
  <p:outlineViewPr>
    <p:cViewPr>
      <p:scale>
        <a:sx n="33" d="100"/>
        <a:sy n="33" d="100"/>
      </p:scale>
      <p:origin x="0" y="-70692"/>
    </p:cViewPr>
  </p:outlineViewPr>
  <p:notesTextViewPr>
    <p:cViewPr>
      <p:scale>
        <a:sx n="1" d="1"/>
        <a:sy n="1" d="1"/>
      </p:scale>
      <p:origin x="0" y="0"/>
    </p:cViewPr>
  </p:notesTextViewPr>
  <p:sorterViewPr>
    <p:cViewPr>
      <p:scale>
        <a:sx n="100" d="100"/>
        <a:sy n="100" d="100"/>
      </p:scale>
      <p:origin x="0" y="1881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es-ES" smtClean="0"/>
              <a:t>Haga clic para modificar el estilo de título del patrón</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6441F89A-1563-46EF-91D0-417E2C4CF56B}" type="datetimeFigureOut">
              <a:rPr lang="es-CL" smtClean="0"/>
              <a:t>25-09-2017</a:t>
            </a:fld>
            <a:endParaRPr lang="es-CL"/>
          </a:p>
        </p:txBody>
      </p:sp>
      <p:sp>
        <p:nvSpPr>
          <p:cNvPr id="5" name="Footer Placeholder 4"/>
          <p:cNvSpPr>
            <a:spLocks noGrp="1"/>
          </p:cNvSpPr>
          <p:nvPr>
            <p:ph type="ftr" sz="quarter" idx="11"/>
          </p:nvPr>
        </p:nvSpPr>
        <p:spPr>
          <a:xfrm>
            <a:off x="1174044" y="5357592"/>
            <a:ext cx="5034845" cy="365125"/>
          </a:xfrm>
        </p:spPr>
        <p:txBody>
          <a:bodyPr/>
          <a:lstStyle/>
          <a:p>
            <a:endParaRPr lang="es-CL"/>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91E696DF-9E47-4729-8E6C-1E2301966C1A}" type="slidenum">
              <a:rPr lang="es-CL" smtClean="0"/>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6441F89A-1563-46EF-91D0-417E2C4CF56B}" type="datetimeFigureOut">
              <a:rPr lang="es-CL" smtClean="0"/>
              <a:t>25-09-2017</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91E696DF-9E47-4729-8E6C-1E2301966C1A}" type="slidenum">
              <a:rPr lang="es-CL" smtClean="0"/>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6441F89A-1563-46EF-91D0-417E2C4CF56B}" type="datetimeFigureOut">
              <a:rPr lang="es-CL" smtClean="0"/>
              <a:t>25-09-2017</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91E696DF-9E47-4729-8E6C-1E2301966C1A}" type="slidenum">
              <a:rPr lang="es-CL" smtClean="0"/>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5" name="Date Placeholder 4"/>
          <p:cNvSpPr>
            <a:spLocks noGrp="1"/>
          </p:cNvSpPr>
          <p:nvPr>
            <p:ph type="dt" sz="half" idx="10"/>
          </p:nvPr>
        </p:nvSpPr>
        <p:spPr/>
        <p:txBody>
          <a:bodyPr/>
          <a:lstStyle/>
          <a:p>
            <a:fld id="{6441F89A-1563-46EF-91D0-417E2C4CF56B}" type="datetimeFigureOut">
              <a:rPr lang="es-CL" smtClean="0"/>
              <a:t>25-09-2017</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91E696DF-9E47-4729-8E6C-1E2301966C1A}" type="slidenum">
              <a:rPr lang="es-CL" smtClean="0"/>
              <a:t>‹Nº›</a:t>
            </a:fld>
            <a:endParaRPr lang="es-CL"/>
          </a:p>
        </p:txBody>
      </p:sp>
      <p:sp>
        <p:nvSpPr>
          <p:cNvPr id="9" name="Content Placeholder 8"/>
          <p:cNvSpPr>
            <a:spLocks noGrp="1"/>
          </p:cNvSpPr>
          <p:nvPr>
            <p:ph sz="quarter" idx="13"/>
          </p:nvPr>
        </p:nvSpPr>
        <p:spPr>
          <a:xfrm>
            <a:off x="1298448" y="2121407"/>
            <a:ext cx="3200400" cy="3602736"/>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7" name="Date Placeholder 6"/>
          <p:cNvSpPr>
            <a:spLocks noGrp="1"/>
          </p:cNvSpPr>
          <p:nvPr>
            <p:ph type="dt" sz="half" idx="10"/>
          </p:nvPr>
        </p:nvSpPr>
        <p:spPr/>
        <p:txBody>
          <a:bodyPr/>
          <a:lstStyle/>
          <a:p>
            <a:fld id="{6441F89A-1563-46EF-91D0-417E2C4CF56B}" type="datetimeFigureOut">
              <a:rPr lang="es-CL" smtClean="0"/>
              <a:t>25-09-2017</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91E696DF-9E47-4729-8E6C-1E2301966C1A}" type="slidenum">
              <a:rPr lang="es-CL" smtClean="0"/>
              <a:t>‹Nº›</a:t>
            </a:fld>
            <a:endParaRPr lang="es-CL"/>
          </a:p>
        </p:txBody>
      </p:sp>
      <p:sp>
        <p:nvSpPr>
          <p:cNvPr id="11" name="Content Placeholder 10"/>
          <p:cNvSpPr>
            <a:spLocks noGrp="1"/>
          </p:cNvSpPr>
          <p:nvPr>
            <p:ph sz="quarter" idx="13"/>
          </p:nvPr>
        </p:nvSpPr>
        <p:spPr>
          <a:xfrm>
            <a:off x="1298448" y="2944368"/>
            <a:ext cx="3227832" cy="2779776"/>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6441F89A-1563-46EF-91D0-417E2C4CF56B}" type="datetimeFigureOut">
              <a:rPr lang="es-CL" smtClean="0"/>
              <a:t>25-09-2017</a:t>
            </a:fld>
            <a:endParaRPr lang="es-CL"/>
          </a:p>
        </p:txBody>
      </p:sp>
      <p:sp>
        <p:nvSpPr>
          <p:cNvPr id="4" name="Footer Placeholder 3"/>
          <p:cNvSpPr>
            <a:spLocks noGrp="1"/>
          </p:cNvSpPr>
          <p:nvPr>
            <p:ph type="ftr" sz="quarter" idx="11"/>
          </p:nvPr>
        </p:nvSpPr>
        <p:spPr/>
        <p:txBody>
          <a:bodyPr/>
          <a:lstStyle/>
          <a:p>
            <a:endParaRPr lang="es-CL"/>
          </a:p>
        </p:txBody>
      </p:sp>
      <p:sp>
        <p:nvSpPr>
          <p:cNvPr id="5" name="Slide Number Placeholder 4"/>
          <p:cNvSpPr>
            <a:spLocks noGrp="1"/>
          </p:cNvSpPr>
          <p:nvPr>
            <p:ph type="sldNum" sz="quarter" idx="12"/>
          </p:nvPr>
        </p:nvSpPr>
        <p:spPr/>
        <p:txBody>
          <a:bodyPr/>
          <a:lstStyle/>
          <a:p>
            <a:fld id="{91E696DF-9E47-4729-8E6C-1E2301966C1A}" type="slidenum">
              <a:rPr lang="es-CL" smtClean="0"/>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41F89A-1563-46EF-91D0-417E2C4CF56B}" type="datetimeFigureOut">
              <a:rPr lang="es-CL" smtClean="0"/>
              <a:t>25-09-2017</a:t>
            </a:fld>
            <a:endParaRPr lang="es-CL"/>
          </a:p>
        </p:txBody>
      </p:sp>
      <p:sp>
        <p:nvSpPr>
          <p:cNvPr id="3" name="Footer Placeholder 2"/>
          <p:cNvSpPr>
            <a:spLocks noGrp="1"/>
          </p:cNvSpPr>
          <p:nvPr>
            <p:ph type="ftr" sz="quarter" idx="11"/>
          </p:nvPr>
        </p:nvSpPr>
        <p:spPr/>
        <p:txBody>
          <a:bodyPr/>
          <a:lstStyle/>
          <a:p>
            <a:endParaRPr lang="es-CL"/>
          </a:p>
        </p:txBody>
      </p:sp>
      <p:sp>
        <p:nvSpPr>
          <p:cNvPr id="4" name="Slide Number Placeholder 3"/>
          <p:cNvSpPr>
            <a:spLocks noGrp="1"/>
          </p:cNvSpPr>
          <p:nvPr>
            <p:ph type="sldNum" sz="quarter" idx="12"/>
          </p:nvPr>
        </p:nvSpPr>
        <p:spPr/>
        <p:txBody>
          <a:bodyPr/>
          <a:lstStyle/>
          <a:p>
            <a:fld id="{91E696DF-9E47-4729-8E6C-1E2301966C1A}" type="slidenum">
              <a:rPr lang="es-CL" smtClean="0"/>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es-ES" smtClean="0"/>
              <a:t>Haga clic para modificar el estilo de título del patrón</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a:xfrm rot="60000">
            <a:off x="6341698" y="5885672"/>
            <a:ext cx="1213821" cy="365125"/>
          </a:xfrm>
        </p:spPr>
        <p:txBody>
          <a:bodyPr/>
          <a:lstStyle/>
          <a:p>
            <a:fld id="{6441F89A-1563-46EF-91D0-417E2C4CF56B}" type="datetimeFigureOut">
              <a:rPr lang="es-CL" smtClean="0"/>
              <a:t>25-09-2017</a:t>
            </a:fld>
            <a:endParaRPr lang="es-CL"/>
          </a:p>
        </p:txBody>
      </p:sp>
      <p:sp>
        <p:nvSpPr>
          <p:cNvPr id="6" name="Footer Placeholder 5"/>
          <p:cNvSpPr>
            <a:spLocks noGrp="1"/>
          </p:cNvSpPr>
          <p:nvPr>
            <p:ph type="ftr" sz="quarter" idx="11"/>
          </p:nvPr>
        </p:nvSpPr>
        <p:spPr>
          <a:xfrm rot="-60000">
            <a:off x="914554" y="5829261"/>
            <a:ext cx="3522607" cy="365125"/>
          </a:xfrm>
        </p:spPr>
        <p:txBody>
          <a:bodyPr/>
          <a:lstStyle/>
          <a:p>
            <a:endParaRPr lang="es-CL"/>
          </a:p>
        </p:txBody>
      </p:sp>
      <p:sp>
        <p:nvSpPr>
          <p:cNvPr id="7" name="Slide Number Placeholder 6"/>
          <p:cNvSpPr>
            <a:spLocks noGrp="1"/>
          </p:cNvSpPr>
          <p:nvPr>
            <p:ph type="sldNum" sz="quarter" idx="12"/>
          </p:nvPr>
        </p:nvSpPr>
        <p:spPr>
          <a:xfrm rot="60000">
            <a:off x="7557313" y="5896961"/>
            <a:ext cx="554023" cy="365125"/>
          </a:xfrm>
        </p:spPr>
        <p:txBody>
          <a:bodyPr/>
          <a:lstStyle/>
          <a:p>
            <a:fld id="{91E696DF-9E47-4729-8E6C-1E2301966C1A}" type="slidenum">
              <a:rPr lang="es-CL" smtClean="0"/>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es-ES" smtClean="0"/>
              <a:t>Haga clic para modificar el estilo de título del patrón</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a:xfrm rot="60000">
            <a:off x="6345936" y="5888737"/>
            <a:ext cx="1213821" cy="365125"/>
          </a:xfrm>
        </p:spPr>
        <p:txBody>
          <a:bodyPr/>
          <a:lstStyle/>
          <a:p>
            <a:fld id="{6441F89A-1563-46EF-91D0-417E2C4CF56B}" type="datetimeFigureOut">
              <a:rPr lang="es-CL" smtClean="0"/>
              <a:t>25-09-2017</a:t>
            </a:fld>
            <a:endParaRPr lang="es-CL"/>
          </a:p>
        </p:txBody>
      </p:sp>
      <p:sp>
        <p:nvSpPr>
          <p:cNvPr id="6" name="Footer Placeholder 5"/>
          <p:cNvSpPr>
            <a:spLocks noGrp="1"/>
          </p:cNvSpPr>
          <p:nvPr>
            <p:ph type="ftr" sz="quarter" idx="11"/>
          </p:nvPr>
        </p:nvSpPr>
        <p:spPr>
          <a:xfrm rot="-60000">
            <a:off x="914569" y="5831037"/>
            <a:ext cx="3319043" cy="365125"/>
          </a:xfrm>
        </p:spPr>
        <p:txBody>
          <a:bodyPr/>
          <a:lstStyle/>
          <a:p>
            <a:endParaRPr lang="es-CL"/>
          </a:p>
        </p:txBody>
      </p:sp>
      <p:sp>
        <p:nvSpPr>
          <p:cNvPr id="7" name="Slide Number Placeholder 6"/>
          <p:cNvSpPr>
            <a:spLocks noGrp="1"/>
          </p:cNvSpPr>
          <p:nvPr>
            <p:ph type="sldNum" sz="quarter" idx="12"/>
          </p:nvPr>
        </p:nvSpPr>
        <p:spPr>
          <a:xfrm rot="60000">
            <a:off x="7562089" y="5900026"/>
            <a:ext cx="554023" cy="365125"/>
          </a:xfrm>
        </p:spPr>
        <p:txBody>
          <a:bodyPr/>
          <a:lstStyle/>
          <a:p>
            <a:fld id="{91E696DF-9E47-4729-8E6C-1E2301966C1A}" type="slidenum">
              <a:rPr lang="es-CL" smtClean="0"/>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nchor="ct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6441F89A-1563-46EF-91D0-417E2C4CF56B}" type="datetimeFigureOut">
              <a:rPr lang="es-CL" smtClean="0"/>
              <a:t>25-09-2017</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91E696DF-9E47-4729-8E6C-1E2301966C1A}" type="slidenum">
              <a:rPr lang="es-CL" smtClean="0"/>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6441F89A-1563-46EF-91D0-417E2C4CF56B}" type="datetimeFigureOut">
              <a:rPr lang="es-CL" smtClean="0"/>
              <a:t>25-09-2017</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91E696DF-9E47-4729-8E6C-1E2301966C1A}" type="slidenum">
              <a:rPr lang="es-CL" smtClean="0"/>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6441F89A-1563-46EF-91D0-417E2C4CF56B}" type="datetimeFigureOut">
              <a:rPr lang="es-CL" smtClean="0"/>
              <a:t>25-09-2017</a:t>
            </a:fld>
            <a:endParaRPr lang="es-CL"/>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es-CL"/>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91E696DF-9E47-4729-8E6C-1E2301966C1A}" type="slidenum">
              <a:rPr lang="es-CL" smtClean="0"/>
              <a:t>‹Nº›</a:t>
            </a:fld>
            <a:endParaRPr lang="es-C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1D1D3DC78B049.jpg"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C&#243;mo%20funciona%20una%20municipalidad.wmv"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Ley de Administración Financiera del Estado</a:t>
            </a:r>
            <a:endParaRPr lang="es-CL" dirty="0"/>
          </a:p>
        </p:txBody>
      </p:sp>
      <p:sp>
        <p:nvSpPr>
          <p:cNvPr id="3" name="2 Subtítulo"/>
          <p:cNvSpPr>
            <a:spLocks noGrp="1"/>
          </p:cNvSpPr>
          <p:nvPr>
            <p:ph type="subTitle" idx="1"/>
          </p:nvPr>
        </p:nvSpPr>
        <p:spPr/>
        <p:txBody>
          <a:bodyPr/>
          <a:lstStyle/>
          <a:p>
            <a:endParaRPr lang="es-CL"/>
          </a:p>
        </p:txBody>
      </p:sp>
    </p:spTree>
    <p:extLst>
      <p:ext uri="{BB962C8B-B14F-4D97-AF65-F5344CB8AC3E}">
        <p14:creationId xmlns:p14="http://schemas.microsoft.com/office/powerpoint/2010/main" val="4062069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3200" dirty="0" smtClean="0"/>
              <a:t>Introducción </a:t>
            </a:r>
            <a:endParaRPr lang="es-CL" sz="3200" dirty="0"/>
          </a:p>
        </p:txBody>
      </p:sp>
      <p:sp>
        <p:nvSpPr>
          <p:cNvPr id="3" name="2 Marcador de contenido"/>
          <p:cNvSpPr>
            <a:spLocks noGrp="1"/>
          </p:cNvSpPr>
          <p:nvPr>
            <p:ph idx="1"/>
          </p:nvPr>
        </p:nvSpPr>
        <p:spPr/>
        <p:txBody>
          <a:bodyPr>
            <a:normAutofit/>
          </a:bodyPr>
          <a:lstStyle/>
          <a:p>
            <a:r>
              <a:rPr lang="es-CL" sz="2800" dirty="0"/>
              <a:t>1. Objetivos y deberes fundamentales del </a:t>
            </a:r>
            <a:r>
              <a:rPr lang="es-CL" sz="2800" dirty="0" smtClean="0"/>
              <a:t>Estado: </a:t>
            </a:r>
          </a:p>
          <a:p>
            <a:pPr marL="0" indent="0">
              <a:buNone/>
            </a:pPr>
            <a:r>
              <a:rPr lang="es-CL" sz="2800" dirty="0">
                <a:solidFill>
                  <a:schemeClr val="accent2"/>
                </a:solidFill>
              </a:rPr>
              <a:t>El Estado está al servicio de la persona humana y su finalidad es promover el bien común. </a:t>
            </a:r>
          </a:p>
        </p:txBody>
      </p:sp>
    </p:spTree>
    <p:extLst>
      <p:ext uri="{BB962C8B-B14F-4D97-AF65-F5344CB8AC3E}">
        <p14:creationId xmlns:p14="http://schemas.microsoft.com/office/powerpoint/2010/main" val="31506359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3200" dirty="0" smtClean="0"/>
              <a:t>Introducción </a:t>
            </a:r>
            <a:endParaRPr lang="es-CL" sz="3200" dirty="0"/>
          </a:p>
        </p:txBody>
      </p:sp>
      <p:sp>
        <p:nvSpPr>
          <p:cNvPr id="3" name="2 Marcador de contenido"/>
          <p:cNvSpPr>
            <a:spLocks noGrp="1"/>
          </p:cNvSpPr>
          <p:nvPr>
            <p:ph idx="1"/>
          </p:nvPr>
        </p:nvSpPr>
        <p:spPr/>
        <p:txBody>
          <a:bodyPr>
            <a:normAutofit/>
          </a:bodyPr>
          <a:lstStyle/>
          <a:p>
            <a:r>
              <a:rPr lang="es-CL" dirty="0"/>
              <a:t>ES DEBER DEL </a:t>
            </a:r>
            <a:r>
              <a:rPr lang="es-CL" dirty="0" smtClean="0"/>
              <a:t>ESTADO:</a:t>
            </a:r>
          </a:p>
          <a:p>
            <a:endParaRPr lang="es-CL" dirty="0" smtClean="0"/>
          </a:p>
          <a:p>
            <a:r>
              <a:rPr lang="es-CL" dirty="0" smtClean="0"/>
              <a:t> </a:t>
            </a:r>
            <a:r>
              <a:rPr lang="es-CL" dirty="0"/>
              <a:t>Resguardar la seguridad nacional. </a:t>
            </a:r>
            <a:endParaRPr lang="es-CL" dirty="0" smtClean="0"/>
          </a:p>
          <a:p>
            <a:r>
              <a:rPr lang="es-CL" dirty="0" smtClean="0"/>
              <a:t> </a:t>
            </a:r>
            <a:r>
              <a:rPr lang="es-CL" dirty="0"/>
              <a:t>Dar protección a la población y a la familia. </a:t>
            </a:r>
            <a:endParaRPr lang="es-CL" dirty="0" smtClean="0"/>
          </a:p>
          <a:p>
            <a:r>
              <a:rPr lang="es-CL" dirty="0" smtClean="0"/>
              <a:t>  </a:t>
            </a:r>
            <a:r>
              <a:rPr lang="es-CL" dirty="0"/>
              <a:t>Propender al fortalecimiento de ésta. </a:t>
            </a:r>
          </a:p>
        </p:txBody>
      </p:sp>
    </p:spTree>
    <p:extLst>
      <p:ext uri="{BB962C8B-B14F-4D97-AF65-F5344CB8AC3E}">
        <p14:creationId xmlns:p14="http://schemas.microsoft.com/office/powerpoint/2010/main" val="38602477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3200" dirty="0" smtClean="0"/>
              <a:t>Introducción </a:t>
            </a:r>
            <a:endParaRPr lang="es-CL" sz="3200" dirty="0"/>
          </a:p>
        </p:txBody>
      </p:sp>
      <p:sp>
        <p:nvSpPr>
          <p:cNvPr id="3" name="2 Marcador de contenido"/>
          <p:cNvSpPr>
            <a:spLocks noGrp="1"/>
          </p:cNvSpPr>
          <p:nvPr>
            <p:ph idx="1"/>
          </p:nvPr>
        </p:nvSpPr>
        <p:spPr/>
        <p:txBody>
          <a:bodyPr>
            <a:normAutofit fontScale="92500" lnSpcReduction="10000"/>
          </a:bodyPr>
          <a:lstStyle/>
          <a:p>
            <a:r>
              <a:rPr lang="es-CL" dirty="0"/>
              <a:t>ES DEBER DEL </a:t>
            </a:r>
            <a:r>
              <a:rPr lang="es-CL" smtClean="0"/>
              <a:t>ESTADO:</a:t>
            </a:r>
          </a:p>
          <a:p>
            <a:endParaRPr lang="es-CL" dirty="0" smtClean="0"/>
          </a:p>
          <a:p>
            <a:r>
              <a:rPr lang="es-CL" dirty="0" smtClean="0"/>
              <a:t> </a:t>
            </a:r>
            <a:r>
              <a:rPr lang="es-CL" dirty="0"/>
              <a:t>Promover la integración armónica de todos los sectores de la Nación. </a:t>
            </a:r>
            <a:endParaRPr lang="es-CL" dirty="0" smtClean="0"/>
          </a:p>
          <a:p>
            <a:r>
              <a:rPr lang="es-CL" dirty="0" smtClean="0"/>
              <a:t> </a:t>
            </a:r>
            <a:r>
              <a:rPr lang="es-CL" dirty="0"/>
              <a:t>Asegurar el derecho de las personas a participar con igualdad de oportunidades en la vida </a:t>
            </a:r>
            <a:r>
              <a:rPr lang="es-CL" dirty="0" smtClean="0"/>
              <a:t>nacional.</a:t>
            </a:r>
          </a:p>
          <a:p>
            <a:endParaRPr lang="es-CL" dirty="0"/>
          </a:p>
          <a:p>
            <a:pPr marL="0" indent="0">
              <a:buNone/>
            </a:pPr>
            <a:r>
              <a:rPr lang="es-CL" dirty="0" smtClean="0"/>
              <a:t> </a:t>
            </a:r>
            <a:r>
              <a:rPr lang="es-CL" dirty="0"/>
              <a:t>(Artículo 1° de la Constitución Política de la República de Chile). </a:t>
            </a:r>
            <a:endParaRPr lang="es-CL" dirty="0" smtClean="0"/>
          </a:p>
          <a:p>
            <a:endParaRPr lang="es-CL" dirty="0" smtClean="0"/>
          </a:p>
        </p:txBody>
      </p:sp>
    </p:spTree>
    <p:extLst>
      <p:ext uri="{BB962C8B-B14F-4D97-AF65-F5344CB8AC3E}">
        <p14:creationId xmlns:p14="http://schemas.microsoft.com/office/powerpoint/2010/main" val="721689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b="1" dirty="0"/>
              <a:t>1. </a:t>
            </a:r>
            <a:r>
              <a:rPr lang="es-CL" sz="2700" b="1" dirty="0"/>
              <a:t>ADMINISTRACIÓN FINANCIERA DEL ESTADO </a:t>
            </a:r>
            <a:endParaRPr lang="es-CL" sz="2700" dirty="0"/>
          </a:p>
        </p:txBody>
      </p:sp>
      <p:sp>
        <p:nvSpPr>
          <p:cNvPr id="3" name="2 Marcador de contenido"/>
          <p:cNvSpPr>
            <a:spLocks noGrp="1"/>
          </p:cNvSpPr>
          <p:nvPr>
            <p:ph idx="1"/>
          </p:nvPr>
        </p:nvSpPr>
        <p:spPr/>
        <p:txBody>
          <a:bodyPr>
            <a:normAutofit/>
          </a:bodyPr>
          <a:lstStyle/>
          <a:p>
            <a:r>
              <a:rPr lang="es-CL" sz="3200" dirty="0"/>
              <a:t>La Administración Financiera del Estado está regulada por el decreto ley N° 1.263, de 1975, Orgánico de Administración </a:t>
            </a:r>
            <a:r>
              <a:rPr lang="es-CL" sz="3200" dirty="0">
                <a:hlinkClick r:id="rId2" action="ppaction://hlinkfile"/>
              </a:rPr>
              <a:t>Financiera del Estado. </a:t>
            </a:r>
            <a:endParaRPr lang="es-CL" sz="3200" dirty="0"/>
          </a:p>
        </p:txBody>
      </p:sp>
    </p:spTree>
    <p:extLst>
      <p:ext uri="{BB962C8B-B14F-4D97-AF65-F5344CB8AC3E}">
        <p14:creationId xmlns:p14="http://schemas.microsoft.com/office/powerpoint/2010/main" val="3375500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3600" dirty="0"/>
              <a:t>1.1 Concepto </a:t>
            </a:r>
          </a:p>
        </p:txBody>
      </p:sp>
      <p:sp>
        <p:nvSpPr>
          <p:cNvPr id="3" name="2 Marcador de contenido"/>
          <p:cNvSpPr>
            <a:spLocks noGrp="1"/>
          </p:cNvSpPr>
          <p:nvPr>
            <p:ph idx="1"/>
          </p:nvPr>
        </p:nvSpPr>
        <p:spPr/>
        <p:txBody>
          <a:bodyPr>
            <a:normAutofit/>
          </a:bodyPr>
          <a:lstStyle/>
          <a:p>
            <a:r>
              <a:rPr lang="es-CL" sz="2800" dirty="0"/>
              <a:t>El Sistema de Administración Financiera del Estado es el conjunto de procesos administrativos que permiten la obtención de recursos y su aplicación al logro de los objetivos del Estado. (artículo 1° DL N° 1.263). </a:t>
            </a:r>
          </a:p>
        </p:txBody>
      </p:sp>
    </p:spTree>
    <p:extLst>
      <p:ext uri="{BB962C8B-B14F-4D97-AF65-F5344CB8AC3E}">
        <p14:creationId xmlns:p14="http://schemas.microsoft.com/office/powerpoint/2010/main" val="37333390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a:t>1.2 </a:t>
            </a:r>
            <a:r>
              <a:rPr lang="es-CL" sz="3100" dirty="0"/>
              <a:t>Cobertura del Sistema de Administración Financiera del Estado </a:t>
            </a:r>
          </a:p>
        </p:txBody>
      </p:sp>
      <p:sp>
        <p:nvSpPr>
          <p:cNvPr id="3" name="2 Marcador de contenido"/>
          <p:cNvSpPr>
            <a:spLocks noGrp="1"/>
          </p:cNvSpPr>
          <p:nvPr>
            <p:ph idx="1"/>
          </p:nvPr>
        </p:nvSpPr>
        <p:spPr/>
        <p:txBody>
          <a:bodyPr>
            <a:normAutofit/>
          </a:bodyPr>
          <a:lstStyle/>
          <a:p>
            <a:r>
              <a:rPr lang="es-CL" sz="2800" dirty="0"/>
              <a:t>“El Sistema de Administración Financiera del Estado comprende los servicios e instituciones siguientes, los cuales para estos efectos, se entenderá por Sector Público (los enumera). </a:t>
            </a:r>
            <a:endParaRPr lang="es-CL" sz="2800" dirty="0" smtClean="0"/>
          </a:p>
          <a:p>
            <a:endParaRPr lang="es-CL" sz="2800" dirty="0"/>
          </a:p>
        </p:txBody>
      </p:sp>
    </p:spTree>
    <p:extLst>
      <p:ext uri="{BB962C8B-B14F-4D97-AF65-F5344CB8AC3E}">
        <p14:creationId xmlns:p14="http://schemas.microsoft.com/office/powerpoint/2010/main" val="5907421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a:t>1.2 </a:t>
            </a:r>
            <a:r>
              <a:rPr lang="es-CL" sz="3100" dirty="0"/>
              <a:t>Cobertura del Sistema de Administración Financiera del Estado </a:t>
            </a:r>
          </a:p>
        </p:txBody>
      </p:sp>
      <p:sp>
        <p:nvSpPr>
          <p:cNvPr id="3" name="2 Marcador de contenido"/>
          <p:cNvSpPr>
            <a:spLocks noGrp="1"/>
          </p:cNvSpPr>
          <p:nvPr>
            <p:ph idx="1"/>
          </p:nvPr>
        </p:nvSpPr>
        <p:spPr/>
        <p:txBody>
          <a:bodyPr>
            <a:normAutofit lnSpcReduction="10000"/>
          </a:bodyPr>
          <a:lstStyle/>
          <a:p>
            <a:r>
              <a:rPr lang="es-CL" dirty="0" smtClean="0"/>
              <a:t>“Asimismo</a:t>
            </a:r>
            <a:r>
              <a:rPr lang="es-CL" dirty="0"/>
              <a:t>, el Sistema de Administración Financiera del estado comprende, en general, a todos los servicios e instituciones de la Administración Centralizada y Descentralizada del Estado, aun cuando no estén incluidos en la enumeración precedente. Asimismo, no será aplicable este inciso a las Universidades de Chile y de Santiago de Chile”. (artículo 2° D.L. N° 1.263). </a:t>
            </a:r>
          </a:p>
        </p:txBody>
      </p:sp>
    </p:spTree>
    <p:extLst>
      <p:ext uri="{BB962C8B-B14F-4D97-AF65-F5344CB8AC3E}">
        <p14:creationId xmlns:p14="http://schemas.microsoft.com/office/powerpoint/2010/main" val="36091057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a:t>1.3 Entes de la Administración del Estado </a:t>
            </a:r>
          </a:p>
        </p:txBody>
      </p:sp>
      <p:sp>
        <p:nvSpPr>
          <p:cNvPr id="3" name="2 Marcador de contenido"/>
          <p:cNvSpPr>
            <a:spLocks noGrp="1"/>
          </p:cNvSpPr>
          <p:nvPr>
            <p:ph idx="1"/>
          </p:nvPr>
        </p:nvSpPr>
        <p:spPr/>
        <p:txBody>
          <a:bodyPr>
            <a:normAutofit/>
          </a:bodyPr>
          <a:lstStyle/>
          <a:p>
            <a:r>
              <a:rPr lang="es-CL" sz="2800" b="1" i="1" u="sng" dirty="0">
                <a:solidFill>
                  <a:schemeClr val="accent2"/>
                </a:solidFill>
              </a:rPr>
              <a:t>Sector Centralizado: </a:t>
            </a:r>
          </a:p>
          <a:p>
            <a:r>
              <a:rPr lang="es-CL" sz="2800" dirty="0"/>
              <a:t>Actúan bajo la personalidad jurídica y con los bienes y recursos del Fisco. </a:t>
            </a:r>
          </a:p>
          <a:p>
            <a:r>
              <a:rPr lang="es-CL" sz="2800" dirty="0"/>
              <a:t>Dependen del Presidente de la República a través del M</a:t>
            </a:r>
            <a:r>
              <a:rPr lang="es-CL" sz="2800" dirty="0" smtClean="0"/>
              <a:t>inisterio correspondiente. </a:t>
            </a:r>
            <a:endParaRPr lang="es-CL" sz="2800" dirty="0"/>
          </a:p>
          <a:p>
            <a:endParaRPr lang="es-CL" sz="2800" dirty="0"/>
          </a:p>
        </p:txBody>
      </p:sp>
    </p:spTree>
    <p:extLst>
      <p:ext uri="{BB962C8B-B14F-4D97-AF65-F5344CB8AC3E}">
        <p14:creationId xmlns:p14="http://schemas.microsoft.com/office/powerpoint/2010/main" val="218606507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a:t>1.3 Entes de la Administración del Estado </a:t>
            </a:r>
          </a:p>
        </p:txBody>
      </p:sp>
      <p:sp>
        <p:nvSpPr>
          <p:cNvPr id="3" name="2 Marcador de contenido"/>
          <p:cNvSpPr>
            <a:spLocks noGrp="1"/>
          </p:cNvSpPr>
          <p:nvPr>
            <p:ph idx="1"/>
          </p:nvPr>
        </p:nvSpPr>
        <p:spPr/>
        <p:txBody>
          <a:bodyPr/>
          <a:lstStyle/>
          <a:p>
            <a:r>
              <a:rPr lang="es-CL" sz="2800" b="1" i="1" u="sng" dirty="0">
                <a:solidFill>
                  <a:schemeClr val="accent2"/>
                </a:solidFill>
              </a:rPr>
              <a:t>Sector Descentralizado: </a:t>
            </a:r>
          </a:p>
          <a:p>
            <a:r>
              <a:rPr lang="es-CL" sz="2800" dirty="0"/>
              <a:t>Actúan con personalidad jurídica y patrimonio </a:t>
            </a:r>
            <a:r>
              <a:rPr lang="es-CL" sz="2800" dirty="0" smtClean="0"/>
              <a:t>propio </a:t>
            </a:r>
            <a:r>
              <a:rPr lang="es-CL" sz="2800" dirty="0"/>
              <a:t>que la L</a:t>
            </a:r>
            <a:r>
              <a:rPr lang="es-CL" sz="2800" dirty="0" smtClean="0"/>
              <a:t>ey </a:t>
            </a:r>
            <a:r>
              <a:rPr lang="es-CL" sz="2800" dirty="0"/>
              <a:t>les asigna. </a:t>
            </a:r>
          </a:p>
          <a:p>
            <a:r>
              <a:rPr lang="es-CL" sz="2800" dirty="0"/>
              <a:t>Están sometidos a la </a:t>
            </a:r>
            <a:r>
              <a:rPr lang="es-CL" sz="2800" dirty="0" err="1"/>
              <a:t>supervigilancia</a:t>
            </a:r>
            <a:r>
              <a:rPr lang="es-CL" sz="2800" dirty="0"/>
              <a:t> del Presidente de la República a través </a:t>
            </a:r>
            <a:r>
              <a:rPr lang="es-CL" sz="2800"/>
              <a:t>del </a:t>
            </a:r>
            <a:r>
              <a:rPr lang="es-CL" sz="2800" smtClean="0"/>
              <a:t>Ministerio </a:t>
            </a:r>
            <a:r>
              <a:rPr lang="es-CL" sz="2800" dirty="0" smtClean="0"/>
              <a:t>respectivo. </a:t>
            </a:r>
            <a:endParaRPr lang="es-CL" sz="2800" dirty="0"/>
          </a:p>
          <a:p>
            <a:endParaRPr lang="es-CL" dirty="0"/>
          </a:p>
        </p:txBody>
      </p:sp>
    </p:spTree>
    <p:extLst>
      <p:ext uri="{BB962C8B-B14F-4D97-AF65-F5344CB8AC3E}">
        <p14:creationId xmlns:p14="http://schemas.microsoft.com/office/powerpoint/2010/main" val="41210786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a:t>1.3 Entes de la Administración del Estado </a:t>
            </a:r>
          </a:p>
        </p:txBody>
      </p:sp>
      <p:sp>
        <p:nvSpPr>
          <p:cNvPr id="3" name="2 Marcador de contenido"/>
          <p:cNvSpPr>
            <a:spLocks noGrp="1"/>
          </p:cNvSpPr>
          <p:nvPr>
            <p:ph idx="1"/>
          </p:nvPr>
        </p:nvSpPr>
        <p:spPr/>
        <p:txBody>
          <a:bodyPr>
            <a:normAutofit fontScale="92500" lnSpcReduction="10000"/>
          </a:bodyPr>
          <a:lstStyle/>
          <a:p>
            <a:r>
              <a:rPr lang="es-CL" sz="2800" b="1" i="1" u="sng" dirty="0">
                <a:solidFill>
                  <a:schemeClr val="accent2"/>
                </a:solidFill>
                <a:hlinkClick r:id="rId2" action="ppaction://hlinkfile"/>
              </a:rPr>
              <a:t>Sector Municipal: </a:t>
            </a:r>
            <a:endParaRPr lang="es-CL" sz="2800" b="1" i="1" u="sng" dirty="0">
              <a:solidFill>
                <a:schemeClr val="accent2"/>
              </a:solidFill>
            </a:endParaRPr>
          </a:p>
          <a:p>
            <a:r>
              <a:rPr lang="es-CL" sz="2800" dirty="0"/>
              <a:t>Las municipalidades son corporaciones de derecho público con personalidad jurídica y patrimonio propios, encargadas de la administración de cada comuna, destinadas a satisfacer las necesidades de la comunidad local y asegurar su participación en el progreso económico, social y cultural de la comuna. </a:t>
            </a:r>
          </a:p>
        </p:txBody>
      </p:sp>
    </p:spTree>
    <p:extLst>
      <p:ext uri="{BB962C8B-B14F-4D97-AF65-F5344CB8AC3E}">
        <p14:creationId xmlns:p14="http://schemas.microsoft.com/office/powerpoint/2010/main" val="9361657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a:t>1.3 Entes de la Administración del Estado </a:t>
            </a:r>
          </a:p>
        </p:txBody>
      </p:sp>
      <p:sp>
        <p:nvSpPr>
          <p:cNvPr id="3" name="2 Marcador de contenido"/>
          <p:cNvSpPr>
            <a:spLocks noGrp="1"/>
          </p:cNvSpPr>
          <p:nvPr>
            <p:ph idx="1"/>
          </p:nvPr>
        </p:nvSpPr>
        <p:spPr>
          <a:xfrm>
            <a:off x="1463040" y="1700808"/>
            <a:ext cx="6196405" cy="4022261"/>
          </a:xfrm>
        </p:spPr>
        <p:txBody>
          <a:bodyPr>
            <a:normAutofit/>
          </a:bodyPr>
          <a:lstStyle/>
          <a:p>
            <a:pPr marL="0" indent="0">
              <a:buNone/>
            </a:pPr>
            <a:endParaRPr lang="es-CL" sz="2800" dirty="0"/>
          </a:p>
          <a:p>
            <a:r>
              <a:rPr lang="es-CL" sz="3200" dirty="0"/>
              <a:t>Actúan en forma similar a los servicios públicos del sector descentralizado. </a:t>
            </a:r>
          </a:p>
          <a:p>
            <a:r>
              <a:rPr lang="es-CL" sz="3200" dirty="0"/>
              <a:t>Poseen patrimonio </a:t>
            </a:r>
            <a:r>
              <a:rPr lang="es-CL" sz="3200" dirty="0" smtClean="0"/>
              <a:t>propio. </a:t>
            </a:r>
            <a:endParaRPr lang="es-CL" sz="3200" dirty="0"/>
          </a:p>
          <a:p>
            <a:r>
              <a:rPr lang="es-CL" sz="3200" dirty="0"/>
              <a:t>Gozan de autonomía para la administración de sus </a:t>
            </a:r>
            <a:r>
              <a:rPr lang="es-CL" sz="3200" dirty="0" smtClean="0"/>
              <a:t>finanzas. </a:t>
            </a:r>
            <a:endParaRPr lang="es-CL" sz="3200" dirty="0"/>
          </a:p>
          <a:p>
            <a:endParaRPr lang="es-CL" sz="2800" dirty="0"/>
          </a:p>
        </p:txBody>
      </p:sp>
    </p:spTree>
    <p:extLst>
      <p:ext uri="{BB962C8B-B14F-4D97-AF65-F5344CB8AC3E}">
        <p14:creationId xmlns:p14="http://schemas.microsoft.com/office/powerpoint/2010/main" val="11726006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a:t>1.3 Entes de la Administración del Estado </a:t>
            </a:r>
          </a:p>
        </p:txBody>
      </p:sp>
      <p:sp>
        <p:nvSpPr>
          <p:cNvPr id="3" name="2 Marcador de contenido"/>
          <p:cNvSpPr>
            <a:spLocks noGrp="1"/>
          </p:cNvSpPr>
          <p:nvPr>
            <p:ph idx="1"/>
          </p:nvPr>
        </p:nvSpPr>
        <p:spPr>
          <a:xfrm>
            <a:off x="1463040" y="1700808"/>
            <a:ext cx="6196405" cy="4022261"/>
          </a:xfrm>
        </p:spPr>
        <p:txBody>
          <a:bodyPr>
            <a:normAutofit fontScale="85000" lnSpcReduction="10000"/>
          </a:bodyPr>
          <a:lstStyle/>
          <a:p>
            <a:endParaRPr lang="es-CL" sz="2800" dirty="0"/>
          </a:p>
          <a:p>
            <a:r>
              <a:rPr lang="es-CL" sz="2800" dirty="0"/>
              <a:t>Sus funciones y atribuciones son ejercidas por el Alcalde y por el Concejo, en los términos que señala la Ley Orgánica Constitucional de Municipalidades (artículos 2° - 15 y 56, ley N°18.695). </a:t>
            </a:r>
          </a:p>
          <a:p>
            <a:r>
              <a:rPr lang="es-CL" sz="2800" dirty="0"/>
              <a:t>Deben actuar dentro del marco de los planes nacionales y regionales del Gobierno, cuyo cumplimiento debe ser supervisado por el Intendente de la Región respectiva</a:t>
            </a:r>
            <a:r>
              <a:rPr lang="es-CL" sz="2800" i="1" dirty="0"/>
              <a:t>. </a:t>
            </a:r>
            <a:endParaRPr lang="es-CL" sz="2800" dirty="0"/>
          </a:p>
          <a:p>
            <a:endParaRPr lang="es-CL" sz="2800" dirty="0"/>
          </a:p>
        </p:txBody>
      </p:sp>
    </p:spTree>
    <p:extLst>
      <p:ext uri="{BB962C8B-B14F-4D97-AF65-F5344CB8AC3E}">
        <p14:creationId xmlns:p14="http://schemas.microsoft.com/office/powerpoint/2010/main" val="18284213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a:t>1.3 Entes de la Administración del Estado </a:t>
            </a:r>
          </a:p>
        </p:txBody>
      </p:sp>
      <p:sp>
        <p:nvSpPr>
          <p:cNvPr id="3" name="2 Marcador de contenido"/>
          <p:cNvSpPr>
            <a:spLocks noGrp="1"/>
          </p:cNvSpPr>
          <p:nvPr>
            <p:ph idx="1"/>
          </p:nvPr>
        </p:nvSpPr>
        <p:spPr/>
        <p:txBody>
          <a:bodyPr>
            <a:normAutofit/>
          </a:bodyPr>
          <a:lstStyle/>
          <a:p>
            <a:r>
              <a:rPr lang="es-CL" sz="2800" dirty="0"/>
              <a:t>Entidades de educación superior del Estado: </a:t>
            </a:r>
          </a:p>
          <a:p>
            <a:pPr marL="0" indent="0">
              <a:buNone/>
            </a:pPr>
            <a:r>
              <a:rPr lang="es-CL" sz="2800" dirty="0"/>
              <a:t>Excluidas del DL N° 1.263 por artículo 29 del DL N° 3.529, de 1980. </a:t>
            </a:r>
          </a:p>
        </p:txBody>
      </p:sp>
    </p:spTree>
    <p:extLst>
      <p:ext uri="{BB962C8B-B14F-4D97-AF65-F5344CB8AC3E}">
        <p14:creationId xmlns:p14="http://schemas.microsoft.com/office/powerpoint/2010/main" val="13518776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a:t>1.3 Entes de la Administración del Estado </a:t>
            </a:r>
          </a:p>
        </p:txBody>
      </p:sp>
      <p:sp>
        <p:nvSpPr>
          <p:cNvPr id="3" name="2 Marcador de contenido"/>
          <p:cNvSpPr>
            <a:spLocks noGrp="1"/>
          </p:cNvSpPr>
          <p:nvPr>
            <p:ph idx="1"/>
          </p:nvPr>
        </p:nvSpPr>
        <p:spPr/>
        <p:txBody>
          <a:bodyPr>
            <a:normAutofit lnSpcReduction="10000"/>
          </a:bodyPr>
          <a:lstStyle/>
          <a:p>
            <a:r>
              <a:rPr lang="es-CL" sz="2800" dirty="0"/>
              <a:t>Empresas </a:t>
            </a:r>
            <a:r>
              <a:rPr lang="es-CL" sz="2800" dirty="0" smtClean="0"/>
              <a:t>Públicas Excluidas </a:t>
            </a:r>
            <a:r>
              <a:rPr lang="es-CL" sz="2800" dirty="0"/>
              <a:t>del DL N° 1.263 por: </a:t>
            </a:r>
          </a:p>
          <a:p>
            <a:pPr marL="0" indent="0">
              <a:buNone/>
            </a:pPr>
            <a:r>
              <a:rPr lang="es-CL" sz="2800" dirty="0"/>
              <a:t>Corporaciones de televisión. artículo 29 del DL N° 3.529, de 1980. </a:t>
            </a:r>
          </a:p>
          <a:p>
            <a:pPr marL="0" indent="0">
              <a:buNone/>
            </a:pPr>
            <a:r>
              <a:rPr lang="es-CL" sz="2800" dirty="0"/>
              <a:t>Empresas Públicas. artículo 11 ley N° 18.196. </a:t>
            </a:r>
          </a:p>
          <a:p>
            <a:pPr marL="0" indent="0">
              <a:buNone/>
            </a:pPr>
            <a:r>
              <a:rPr lang="es-CL" sz="2800" dirty="0"/>
              <a:t>Empresas Públicas de la Defensa Nacional. artículo 11 ley N° 18.382</a:t>
            </a:r>
            <a:r>
              <a:rPr lang="es-CL" sz="2800" i="1" dirty="0"/>
              <a:t>. </a:t>
            </a:r>
            <a:endParaRPr lang="es-CL" sz="2800" dirty="0"/>
          </a:p>
          <a:p>
            <a:endParaRPr lang="es-CL" sz="2800" dirty="0"/>
          </a:p>
        </p:txBody>
      </p:sp>
    </p:spTree>
    <p:extLst>
      <p:ext uri="{BB962C8B-B14F-4D97-AF65-F5344CB8AC3E}">
        <p14:creationId xmlns:p14="http://schemas.microsoft.com/office/powerpoint/2010/main" val="61056797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1.4 Principios del Sistema de Administración Financiera del Estado </a:t>
            </a:r>
            <a:endParaRPr lang="es-CL" sz="2800" dirty="0"/>
          </a:p>
        </p:txBody>
      </p:sp>
      <p:sp>
        <p:nvSpPr>
          <p:cNvPr id="3" name="2 Marcador de contenido"/>
          <p:cNvSpPr>
            <a:spLocks noGrp="1"/>
          </p:cNvSpPr>
          <p:nvPr>
            <p:ph idx="1"/>
          </p:nvPr>
        </p:nvSpPr>
        <p:spPr/>
        <p:txBody>
          <a:bodyPr>
            <a:normAutofit/>
          </a:bodyPr>
          <a:lstStyle/>
          <a:p>
            <a:r>
              <a:rPr lang="es-CL" sz="2800" dirty="0" smtClean="0"/>
              <a:t>Los principios fundamentales que sustentan el desarrollo del Sistema, se encuentran enunciados o bien se derivan de la interpretación de las disposiciones legales  que lo regulan.</a:t>
            </a:r>
            <a:endParaRPr lang="es-CL" sz="2800" dirty="0"/>
          </a:p>
        </p:txBody>
      </p:sp>
    </p:spTree>
    <p:extLst>
      <p:ext uri="{BB962C8B-B14F-4D97-AF65-F5344CB8AC3E}">
        <p14:creationId xmlns:p14="http://schemas.microsoft.com/office/powerpoint/2010/main" val="264808186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1.4 Principios del Sistema de Administración Financiera del Estado </a:t>
            </a:r>
            <a:endParaRPr lang="es-CL" sz="2800" dirty="0"/>
          </a:p>
        </p:txBody>
      </p:sp>
      <p:sp>
        <p:nvSpPr>
          <p:cNvPr id="3" name="2 Marcador de contenido"/>
          <p:cNvSpPr>
            <a:spLocks noGrp="1"/>
          </p:cNvSpPr>
          <p:nvPr>
            <p:ph idx="1"/>
          </p:nvPr>
        </p:nvSpPr>
        <p:spPr/>
        <p:txBody>
          <a:bodyPr>
            <a:normAutofit/>
          </a:bodyPr>
          <a:lstStyle/>
          <a:p>
            <a:r>
              <a:rPr lang="es-CL" sz="2800" dirty="0" smtClean="0"/>
              <a:t>Entre estos principios se destacan por su importancia los siguientes: </a:t>
            </a:r>
            <a:endParaRPr lang="es-CL" sz="2800" dirty="0"/>
          </a:p>
          <a:p>
            <a:pPr marL="0" indent="0">
              <a:buNone/>
            </a:pPr>
            <a:r>
              <a:rPr lang="es-CL" sz="2800" dirty="0"/>
              <a:t>• </a:t>
            </a:r>
            <a:r>
              <a:rPr lang="es-CL" sz="2800" dirty="0" smtClean="0"/>
              <a:t>Universalidad. </a:t>
            </a:r>
            <a:endParaRPr lang="es-CL" sz="2800" dirty="0"/>
          </a:p>
          <a:p>
            <a:pPr marL="0" indent="0">
              <a:buNone/>
            </a:pPr>
            <a:r>
              <a:rPr lang="es-CL" sz="2800" dirty="0"/>
              <a:t>• </a:t>
            </a:r>
            <a:r>
              <a:rPr lang="es-CL" sz="2800" dirty="0" smtClean="0"/>
              <a:t>Unidad. </a:t>
            </a:r>
            <a:endParaRPr lang="es-CL" sz="2800" dirty="0"/>
          </a:p>
          <a:p>
            <a:pPr marL="0" indent="0">
              <a:buNone/>
            </a:pPr>
            <a:r>
              <a:rPr lang="es-CL" sz="2800" dirty="0"/>
              <a:t>• </a:t>
            </a:r>
            <a:r>
              <a:rPr lang="es-CL" sz="2800" dirty="0" smtClean="0"/>
              <a:t>Flexibilidad. </a:t>
            </a:r>
            <a:endParaRPr lang="es-CL" sz="2800" dirty="0"/>
          </a:p>
          <a:p>
            <a:pPr marL="0" indent="0">
              <a:buNone/>
            </a:pPr>
            <a:r>
              <a:rPr lang="es-CL" sz="2800" dirty="0"/>
              <a:t>• </a:t>
            </a:r>
            <a:r>
              <a:rPr lang="es-CL" sz="2800" dirty="0" smtClean="0"/>
              <a:t>Programación. </a:t>
            </a:r>
            <a:endParaRPr lang="es-CL" sz="2800" dirty="0"/>
          </a:p>
          <a:p>
            <a:pPr marL="0" indent="0">
              <a:buNone/>
            </a:pPr>
            <a:r>
              <a:rPr lang="es-CL" sz="2800" dirty="0"/>
              <a:t>• </a:t>
            </a:r>
            <a:r>
              <a:rPr lang="es-CL" sz="2800" dirty="0" smtClean="0"/>
              <a:t>Descentralización. </a:t>
            </a:r>
            <a:endParaRPr lang="es-CL" sz="2800" dirty="0"/>
          </a:p>
        </p:txBody>
      </p:sp>
    </p:spTree>
    <p:extLst>
      <p:ext uri="{BB962C8B-B14F-4D97-AF65-F5344CB8AC3E}">
        <p14:creationId xmlns:p14="http://schemas.microsoft.com/office/powerpoint/2010/main" val="38819032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1.4 Principios de Universalidad</a:t>
            </a:r>
            <a:endParaRPr lang="es-CL" sz="2800" dirty="0"/>
          </a:p>
        </p:txBody>
      </p:sp>
      <p:sp>
        <p:nvSpPr>
          <p:cNvPr id="3" name="2 Marcador de contenido"/>
          <p:cNvSpPr>
            <a:spLocks noGrp="1"/>
          </p:cNvSpPr>
          <p:nvPr>
            <p:ph idx="1"/>
          </p:nvPr>
        </p:nvSpPr>
        <p:spPr/>
        <p:txBody>
          <a:bodyPr>
            <a:normAutofit/>
          </a:bodyPr>
          <a:lstStyle/>
          <a:p>
            <a:r>
              <a:rPr lang="es-CL" sz="2800" dirty="0"/>
              <a:t> </a:t>
            </a:r>
            <a:r>
              <a:rPr lang="es-CL" sz="2800" dirty="0" smtClean="0"/>
              <a:t>Este principio postula </a:t>
            </a:r>
            <a:r>
              <a:rPr lang="es-CL" sz="2800" dirty="0"/>
              <a:t>a que todas las instituciones del sector público y sus operaciones estén sujetas a un régimen </a:t>
            </a:r>
            <a:r>
              <a:rPr lang="es-CL" sz="2800" dirty="0" smtClean="0"/>
              <a:t>común.</a:t>
            </a:r>
            <a:endParaRPr lang="es-CL" sz="2800" dirty="0"/>
          </a:p>
        </p:txBody>
      </p:sp>
    </p:spTree>
    <p:extLst>
      <p:ext uri="{BB962C8B-B14F-4D97-AF65-F5344CB8AC3E}">
        <p14:creationId xmlns:p14="http://schemas.microsoft.com/office/powerpoint/2010/main" val="326716633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1.4 Principio de Unidad</a:t>
            </a:r>
            <a:endParaRPr lang="es-CL" sz="2800" dirty="0"/>
          </a:p>
        </p:txBody>
      </p:sp>
      <p:sp>
        <p:nvSpPr>
          <p:cNvPr id="3" name="2 Marcador de contenido"/>
          <p:cNvSpPr>
            <a:spLocks noGrp="1"/>
          </p:cNvSpPr>
          <p:nvPr>
            <p:ph idx="1"/>
          </p:nvPr>
        </p:nvSpPr>
        <p:spPr/>
        <p:txBody>
          <a:bodyPr>
            <a:normAutofit fontScale="85000" lnSpcReduction="20000"/>
          </a:bodyPr>
          <a:lstStyle/>
          <a:p>
            <a:r>
              <a:rPr lang="es-CL" sz="2800" dirty="0" smtClean="0"/>
              <a:t>Está </a:t>
            </a:r>
            <a:r>
              <a:rPr lang="es-CL" sz="2800" dirty="0"/>
              <a:t>referido fundamentalmente a la administración global y única de los fondos públicos, eliminando mecanismos de excepción, especialmente cuando signifiquen afectación de los ingresos, aspecto este último, que se encuentra consagrado en nuestra Constitución Política que establece que los tributos que se recauden, cualquiera que sea su naturaleza, ingresarán al patrimonio de la Nación y no podrán estar afectos a un destino determinado</a:t>
            </a:r>
            <a:r>
              <a:rPr lang="es-CL" sz="2800" dirty="0" smtClean="0"/>
              <a:t>. </a:t>
            </a:r>
            <a:endParaRPr lang="es-CL" sz="2800" dirty="0"/>
          </a:p>
        </p:txBody>
      </p:sp>
    </p:spTree>
    <p:extLst>
      <p:ext uri="{BB962C8B-B14F-4D97-AF65-F5344CB8AC3E}">
        <p14:creationId xmlns:p14="http://schemas.microsoft.com/office/powerpoint/2010/main" val="130866223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1.4 Principio de Unidad</a:t>
            </a:r>
            <a:endParaRPr lang="es-CL" sz="2800" dirty="0"/>
          </a:p>
        </p:txBody>
      </p:sp>
      <p:sp>
        <p:nvSpPr>
          <p:cNvPr id="3" name="2 Marcador de contenido"/>
          <p:cNvSpPr>
            <a:spLocks noGrp="1"/>
          </p:cNvSpPr>
          <p:nvPr>
            <p:ph idx="1"/>
          </p:nvPr>
        </p:nvSpPr>
        <p:spPr/>
        <p:txBody>
          <a:bodyPr>
            <a:normAutofit fontScale="92500" lnSpcReduction="20000"/>
          </a:bodyPr>
          <a:lstStyle/>
          <a:p>
            <a:r>
              <a:rPr lang="es-CL" sz="2800" dirty="0" smtClean="0"/>
              <a:t>Sin </a:t>
            </a:r>
            <a:r>
              <a:rPr lang="es-CL" sz="2800" dirty="0"/>
              <a:t>embargo, la ley podrá autorizar que determinados tributos puedan estar afectos a fines propios de la defensa nacional. Asimismo, podrá autorizar que los que gravan actividades o bienes que tengan una clara identificación regional o local puedan ser aplicados, dentro de los marcos que la misma ley señale, por las autoridades regionales o comunales para el financiamiento de obras de desarrollo.</a:t>
            </a:r>
          </a:p>
          <a:p>
            <a:endParaRPr lang="es-CL" sz="2800" dirty="0"/>
          </a:p>
        </p:txBody>
      </p:sp>
    </p:spTree>
    <p:extLst>
      <p:ext uri="{BB962C8B-B14F-4D97-AF65-F5344CB8AC3E}">
        <p14:creationId xmlns:p14="http://schemas.microsoft.com/office/powerpoint/2010/main" val="271727482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1.4 Principios de Flexibilidad</a:t>
            </a:r>
            <a:endParaRPr lang="es-CL" sz="2800" dirty="0"/>
          </a:p>
        </p:txBody>
      </p:sp>
      <p:sp>
        <p:nvSpPr>
          <p:cNvPr id="3" name="2 Marcador de contenido"/>
          <p:cNvSpPr>
            <a:spLocks noGrp="1"/>
          </p:cNvSpPr>
          <p:nvPr>
            <p:ph idx="1"/>
          </p:nvPr>
        </p:nvSpPr>
        <p:spPr/>
        <p:txBody>
          <a:bodyPr>
            <a:normAutofit fontScale="92500" lnSpcReduction="20000"/>
          </a:bodyPr>
          <a:lstStyle/>
          <a:p>
            <a:r>
              <a:rPr lang="es-CL" sz="2800" dirty="0"/>
              <a:t> </a:t>
            </a:r>
            <a:r>
              <a:rPr lang="es-CL" sz="2800" dirty="0" smtClean="0"/>
              <a:t> Consiste </a:t>
            </a:r>
            <a:r>
              <a:rPr lang="es-CL" sz="2800" dirty="0"/>
              <a:t>en que ciertos procesos,  tales como el presupuesto y la administración de fondos, son susceptibles de  sufrir modificaciones  en el curso del año con el fin de incorporar situaciones no prevista en las instancias de formulación y aprobación del presupuesto y con el fin de lograr un mejor uso de los recursos respecto de los originalmente presupuestados.</a:t>
            </a:r>
          </a:p>
          <a:p>
            <a:endParaRPr lang="es-CL" sz="2800" dirty="0"/>
          </a:p>
        </p:txBody>
      </p:sp>
    </p:spTree>
    <p:extLst>
      <p:ext uri="{BB962C8B-B14F-4D97-AF65-F5344CB8AC3E}">
        <p14:creationId xmlns:p14="http://schemas.microsoft.com/office/powerpoint/2010/main" val="43767627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1.4 Principios de Programación</a:t>
            </a:r>
            <a:endParaRPr lang="es-CL" sz="2800" dirty="0"/>
          </a:p>
        </p:txBody>
      </p:sp>
      <p:sp>
        <p:nvSpPr>
          <p:cNvPr id="3" name="2 Marcador de contenido"/>
          <p:cNvSpPr>
            <a:spLocks noGrp="1"/>
          </p:cNvSpPr>
          <p:nvPr>
            <p:ph idx="1"/>
          </p:nvPr>
        </p:nvSpPr>
        <p:spPr/>
        <p:txBody>
          <a:bodyPr>
            <a:normAutofit/>
          </a:bodyPr>
          <a:lstStyle/>
          <a:p>
            <a:r>
              <a:rPr lang="es-CL" sz="2800" dirty="0" smtClean="0"/>
              <a:t>Postula </a:t>
            </a:r>
            <a:r>
              <a:rPr lang="es-CL" sz="2800" dirty="0"/>
              <a:t>a que debe existir una adecuada coordinación entre el presupuesto y la planificación del sector público</a:t>
            </a:r>
            <a:r>
              <a:rPr lang="es-CL" sz="2800" dirty="0" smtClean="0"/>
              <a:t>.</a:t>
            </a:r>
            <a:endParaRPr lang="es-CL" sz="2800" dirty="0"/>
          </a:p>
        </p:txBody>
      </p:sp>
    </p:spTree>
    <p:extLst>
      <p:ext uri="{BB962C8B-B14F-4D97-AF65-F5344CB8AC3E}">
        <p14:creationId xmlns:p14="http://schemas.microsoft.com/office/powerpoint/2010/main" val="126903239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1.4 Principios de Descentralización</a:t>
            </a:r>
            <a:endParaRPr lang="es-CL" sz="2800" dirty="0"/>
          </a:p>
        </p:txBody>
      </p:sp>
      <p:sp>
        <p:nvSpPr>
          <p:cNvPr id="3" name="2 Marcador de contenido"/>
          <p:cNvSpPr>
            <a:spLocks noGrp="1"/>
          </p:cNvSpPr>
          <p:nvPr>
            <p:ph idx="1"/>
          </p:nvPr>
        </p:nvSpPr>
        <p:spPr/>
        <p:txBody>
          <a:bodyPr>
            <a:normAutofit/>
          </a:bodyPr>
          <a:lstStyle/>
          <a:p>
            <a:r>
              <a:rPr lang="es-CL" sz="2800" dirty="0"/>
              <a:t> </a:t>
            </a:r>
            <a:r>
              <a:rPr lang="es-CL" sz="2800" dirty="0" smtClean="0"/>
              <a:t>Persigue </a:t>
            </a:r>
            <a:r>
              <a:rPr lang="es-CL" sz="2800" dirty="0"/>
              <a:t>que la ejecución de los procesos y actividades se efectúe a través de diversos órganos operativos tanto nacionales como regionales y comunales</a:t>
            </a:r>
            <a:r>
              <a:rPr lang="es-CL" sz="2800" dirty="0" smtClean="0"/>
              <a:t>.</a:t>
            </a:r>
            <a:endParaRPr lang="es-CL" sz="2800" dirty="0"/>
          </a:p>
        </p:txBody>
      </p:sp>
    </p:spTree>
    <p:extLst>
      <p:ext uri="{BB962C8B-B14F-4D97-AF65-F5344CB8AC3E}">
        <p14:creationId xmlns:p14="http://schemas.microsoft.com/office/powerpoint/2010/main" val="150908541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 Procesos del Sistema de </a:t>
            </a:r>
            <a:r>
              <a:rPr lang="es-CL" sz="2800" dirty="0"/>
              <a:t>Administración </a:t>
            </a:r>
            <a:r>
              <a:rPr lang="es-CL" sz="2800" dirty="0" smtClean="0"/>
              <a:t>Financiera del </a:t>
            </a:r>
            <a:r>
              <a:rPr lang="es-CL" sz="2800" dirty="0"/>
              <a:t>Estado </a:t>
            </a:r>
          </a:p>
        </p:txBody>
      </p:sp>
      <p:sp>
        <p:nvSpPr>
          <p:cNvPr id="3" name="2 Marcador de contenido"/>
          <p:cNvSpPr>
            <a:spLocks noGrp="1"/>
          </p:cNvSpPr>
          <p:nvPr>
            <p:ph idx="1"/>
          </p:nvPr>
        </p:nvSpPr>
        <p:spPr/>
        <p:txBody>
          <a:bodyPr>
            <a:normAutofit/>
          </a:bodyPr>
          <a:lstStyle/>
          <a:p>
            <a:r>
              <a:rPr lang="es-CL" sz="2800" dirty="0"/>
              <a:t>La administración financiera incluye los siguientes procesos: </a:t>
            </a:r>
          </a:p>
          <a:p>
            <a:pPr marL="0" indent="0">
              <a:buNone/>
            </a:pPr>
            <a:r>
              <a:rPr lang="es-CL" sz="2800" dirty="0"/>
              <a:t>• Proceso Presupuestario. </a:t>
            </a:r>
          </a:p>
          <a:p>
            <a:pPr marL="0" indent="0">
              <a:buNone/>
            </a:pPr>
            <a:r>
              <a:rPr lang="es-CL" sz="2800" dirty="0"/>
              <a:t>• Administración de Fondos. </a:t>
            </a:r>
          </a:p>
          <a:p>
            <a:pPr marL="0" indent="0">
              <a:buNone/>
            </a:pPr>
            <a:r>
              <a:rPr lang="es-CL" sz="2800" dirty="0"/>
              <a:t>• Crédito Público. </a:t>
            </a:r>
          </a:p>
          <a:p>
            <a:pPr marL="0" indent="0">
              <a:buNone/>
            </a:pPr>
            <a:r>
              <a:rPr lang="es-CL" sz="2800" dirty="0"/>
              <a:t>• Control Financiero. </a:t>
            </a:r>
          </a:p>
          <a:p>
            <a:pPr marL="0" indent="0">
              <a:buNone/>
            </a:pPr>
            <a:r>
              <a:rPr lang="es-CL" sz="2800" dirty="0"/>
              <a:t>• Contabilidad Gubernamental </a:t>
            </a:r>
          </a:p>
        </p:txBody>
      </p:sp>
    </p:spTree>
    <p:extLst>
      <p:ext uri="{BB962C8B-B14F-4D97-AF65-F5344CB8AC3E}">
        <p14:creationId xmlns:p14="http://schemas.microsoft.com/office/powerpoint/2010/main" val="265243075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 </a:t>
            </a:r>
            <a:endParaRPr lang="es-CL" sz="2800" dirty="0"/>
          </a:p>
        </p:txBody>
      </p:sp>
      <p:sp>
        <p:nvSpPr>
          <p:cNvPr id="3" name="2 Marcador de contenido"/>
          <p:cNvSpPr>
            <a:spLocks noGrp="1"/>
          </p:cNvSpPr>
          <p:nvPr>
            <p:ph idx="1"/>
          </p:nvPr>
        </p:nvSpPr>
        <p:spPr/>
        <p:txBody>
          <a:bodyPr>
            <a:normAutofit fontScale="77500" lnSpcReduction="20000"/>
          </a:bodyPr>
          <a:lstStyle/>
          <a:p>
            <a:r>
              <a:rPr lang="es-CL" sz="2800" dirty="0"/>
              <a:t>Sobre el particular, es menester señalar que el presupuesto, la contabilidad y la administración de fondos se rigen por normas comunes de manera de asegurar la coordinación y la unidad de la gestión financiera del Estado. </a:t>
            </a:r>
          </a:p>
          <a:p>
            <a:r>
              <a:rPr lang="es-CL" sz="2800" dirty="0"/>
              <a:t>Asimismo, el sistema de administración financiera debe estar orientado por las directrices del sistema de planificación del sector público y constituye la expresión financiera de los planes y programas del Estado. </a:t>
            </a:r>
          </a:p>
        </p:txBody>
      </p:sp>
      <p:sp>
        <p:nvSpPr>
          <p:cNvPr id="4" name="3 Rectángulo"/>
          <p:cNvSpPr/>
          <p:nvPr/>
        </p:nvSpPr>
        <p:spPr>
          <a:xfrm>
            <a:off x="1259632" y="1052737"/>
            <a:ext cx="6768752" cy="954107"/>
          </a:xfrm>
          <a:prstGeom prst="rect">
            <a:avLst/>
          </a:prstGeom>
        </p:spPr>
        <p:txBody>
          <a:bodyPr wrap="square">
            <a:spAutoFit/>
          </a:bodyPr>
          <a:lstStyle/>
          <a:p>
            <a:r>
              <a:rPr lang="es-CL" sz="2800" dirty="0" smtClean="0"/>
              <a:t>1.5 </a:t>
            </a:r>
            <a:r>
              <a:rPr lang="es-CL" sz="2800" dirty="0"/>
              <a:t>Procesos del Sistema de Administración Financiera del </a:t>
            </a:r>
            <a:r>
              <a:rPr lang="es-CL" sz="2800" dirty="0" smtClean="0"/>
              <a:t>Estado</a:t>
            </a:r>
            <a:r>
              <a:rPr lang="es-CL" sz="2000" dirty="0" smtClean="0"/>
              <a:t>. </a:t>
            </a:r>
            <a:endParaRPr lang="es-CL" sz="2000" dirty="0"/>
          </a:p>
        </p:txBody>
      </p:sp>
    </p:spTree>
    <p:extLst>
      <p:ext uri="{BB962C8B-B14F-4D97-AF65-F5344CB8AC3E}">
        <p14:creationId xmlns:p14="http://schemas.microsoft.com/office/powerpoint/2010/main" val="89890407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1.5.1 </a:t>
            </a:r>
            <a:r>
              <a:rPr lang="es-CL" sz="2800" dirty="0"/>
              <a:t>Proceso o Subsistema Presupuestario </a:t>
            </a:r>
          </a:p>
        </p:txBody>
      </p:sp>
      <p:sp>
        <p:nvSpPr>
          <p:cNvPr id="3" name="2 Marcador de contenido"/>
          <p:cNvSpPr>
            <a:spLocks noGrp="1"/>
          </p:cNvSpPr>
          <p:nvPr>
            <p:ph idx="1"/>
          </p:nvPr>
        </p:nvSpPr>
        <p:spPr/>
        <p:txBody>
          <a:bodyPr>
            <a:normAutofit fontScale="77500" lnSpcReduction="20000"/>
          </a:bodyPr>
          <a:lstStyle/>
          <a:p>
            <a:r>
              <a:rPr lang="es-CL" sz="2800" dirty="0"/>
              <a:t>Objetivo </a:t>
            </a:r>
          </a:p>
          <a:p>
            <a:r>
              <a:rPr lang="es-CL" sz="2800" dirty="0" smtClean="0"/>
              <a:t>1.Este </a:t>
            </a:r>
            <a:r>
              <a:rPr lang="es-CL" sz="2800" dirty="0"/>
              <a:t>proceso tiene por finalidad establecer un procedimiento que asegure la elaboración de un presupuesto del Sector Público que sea real, que incluya a todos los organismos del aparato estatal y que abarque en forma total los movimientos financieros de estos organismos, sin excepciones de ninguna naturaleza, como una manera de permitir que las decisiones de las autoridades de gobierno puedan tener a la vista todos los antecedentes y compatibilizarlos en el marco de la economía nacional. </a:t>
            </a:r>
          </a:p>
        </p:txBody>
      </p:sp>
    </p:spTree>
    <p:extLst>
      <p:ext uri="{BB962C8B-B14F-4D97-AF65-F5344CB8AC3E}">
        <p14:creationId xmlns:p14="http://schemas.microsoft.com/office/powerpoint/2010/main" val="207711484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1.5.1 </a:t>
            </a:r>
            <a:r>
              <a:rPr lang="es-CL" sz="2800" dirty="0"/>
              <a:t>Proceso o Subsistema Presupuestario </a:t>
            </a:r>
          </a:p>
        </p:txBody>
      </p:sp>
      <p:sp>
        <p:nvSpPr>
          <p:cNvPr id="3" name="2 Marcador de contenido"/>
          <p:cNvSpPr>
            <a:spLocks noGrp="1"/>
          </p:cNvSpPr>
          <p:nvPr>
            <p:ph idx="1"/>
          </p:nvPr>
        </p:nvSpPr>
        <p:spPr/>
        <p:txBody>
          <a:bodyPr>
            <a:normAutofit/>
          </a:bodyPr>
          <a:lstStyle/>
          <a:p>
            <a:r>
              <a:rPr lang="es-CL" sz="2800" dirty="0"/>
              <a:t>Objetivo </a:t>
            </a:r>
          </a:p>
          <a:p>
            <a:r>
              <a:rPr lang="es-CL" sz="2800" smtClean="0"/>
              <a:t>2.Tiene </a:t>
            </a:r>
            <a:r>
              <a:rPr lang="es-CL" sz="2800" dirty="0"/>
              <a:t>la responsabilidad de proyectar y asignar los recursos financieros públicos de acuerdo con los planes y programas aprobados. </a:t>
            </a:r>
          </a:p>
        </p:txBody>
      </p:sp>
    </p:spTree>
    <p:extLst>
      <p:ext uri="{BB962C8B-B14F-4D97-AF65-F5344CB8AC3E}">
        <p14:creationId xmlns:p14="http://schemas.microsoft.com/office/powerpoint/2010/main" val="69048068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1.5.1Definición </a:t>
            </a:r>
            <a:r>
              <a:rPr lang="es-CL" sz="2800" dirty="0"/>
              <a:t>de Sistema Presupuestario </a:t>
            </a:r>
            <a:r>
              <a:rPr lang="es-CL" sz="2800" dirty="0" smtClean="0"/>
              <a:t>  </a:t>
            </a:r>
            <a:endParaRPr lang="es-CL" sz="2800" dirty="0"/>
          </a:p>
        </p:txBody>
      </p:sp>
      <p:sp>
        <p:nvSpPr>
          <p:cNvPr id="3" name="2 Marcador de contenido"/>
          <p:cNvSpPr>
            <a:spLocks noGrp="1"/>
          </p:cNvSpPr>
          <p:nvPr>
            <p:ph idx="1"/>
          </p:nvPr>
        </p:nvSpPr>
        <p:spPr/>
        <p:txBody>
          <a:bodyPr>
            <a:normAutofit fontScale="70000" lnSpcReduction="20000"/>
          </a:bodyPr>
          <a:lstStyle/>
          <a:p>
            <a:r>
              <a:rPr lang="es-CL" sz="2800" dirty="0"/>
              <a:t>Comprende el conjunto de actividades llevadas a cabo por los organismos públicos, tendientes a la preparación de la programación financiera de mediano y corto plazo para la Administración del Estado. </a:t>
            </a:r>
          </a:p>
          <a:p>
            <a:r>
              <a:rPr lang="es-CL" sz="2800" dirty="0"/>
              <a:t>En el caso de los servicios e instituciones del Sector Público, excluidas las municipalidades, este proceso está constituido por dos herramientas: (artículos 5° y 9° del DL N° 1.263) </a:t>
            </a:r>
          </a:p>
          <a:p>
            <a:r>
              <a:rPr lang="es-CL" sz="2800" dirty="0">
                <a:solidFill>
                  <a:srgbClr val="FF0000"/>
                </a:solidFill>
              </a:rPr>
              <a:t>El Programa Financiero de mediano plazo </a:t>
            </a:r>
          </a:p>
          <a:p>
            <a:r>
              <a:rPr lang="es-CL" sz="2800" dirty="0">
                <a:solidFill>
                  <a:srgbClr val="FF0000"/>
                </a:solidFill>
              </a:rPr>
              <a:t>Presupuestos anuales debidamente coordinados entre sí. </a:t>
            </a:r>
          </a:p>
          <a:p>
            <a:endParaRPr lang="es-CL" sz="2800" dirty="0"/>
          </a:p>
        </p:txBody>
      </p:sp>
    </p:spTree>
    <p:extLst>
      <p:ext uri="{BB962C8B-B14F-4D97-AF65-F5344CB8AC3E}">
        <p14:creationId xmlns:p14="http://schemas.microsoft.com/office/powerpoint/2010/main" val="415941361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1.5.2 </a:t>
            </a:r>
            <a:r>
              <a:rPr lang="es-CL" sz="2800" dirty="0"/>
              <a:t>Proceso o Subsistema de Administración de Fondos </a:t>
            </a:r>
            <a:r>
              <a:rPr lang="es-CL" sz="2800" dirty="0" smtClean="0"/>
              <a:t> </a:t>
            </a:r>
            <a:endParaRPr lang="es-CL" sz="2800" dirty="0"/>
          </a:p>
        </p:txBody>
      </p:sp>
      <p:sp>
        <p:nvSpPr>
          <p:cNvPr id="3" name="2 Marcador de contenido"/>
          <p:cNvSpPr>
            <a:spLocks noGrp="1"/>
          </p:cNvSpPr>
          <p:nvPr>
            <p:ph idx="1"/>
          </p:nvPr>
        </p:nvSpPr>
        <p:spPr/>
        <p:txBody>
          <a:bodyPr>
            <a:normAutofit/>
          </a:bodyPr>
          <a:lstStyle/>
          <a:p>
            <a:r>
              <a:rPr lang="es-CL" sz="2800" dirty="0"/>
              <a:t>Objetivo </a:t>
            </a:r>
          </a:p>
          <a:p>
            <a:r>
              <a:rPr lang="es-CL" sz="2800" dirty="0"/>
              <a:t>El sistema responde a la necesidad de obtener un mejor aprovechamiento de los recursos del Estado y racionalizar su distribución a los Servicios e Instituciones del Sector Público. </a:t>
            </a:r>
          </a:p>
        </p:txBody>
      </p:sp>
    </p:spTree>
    <p:extLst>
      <p:ext uri="{BB962C8B-B14F-4D97-AF65-F5344CB8AC3E}">
        <p14:creationId xmlns:p14="http://schemas.microsoft.com/office/powerpoint/2010/main" val="403816788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1.5.2 </a:t>
            </a:r>
            <a:r>
              <a:rPr lang="es-CL" sz="2800" dirty="0"/>
              <a:t>Proceso o Subsistema de Administración de Fondos </a:t>
            </a:r>
            <a:r>
              <a:rPr lang="es-CL" sz="2800" dirty="0" smtClean="0"/>
              <a:t> </a:t>
            </a:r>
            <a:endParaRPr lang="es-CL" sz="2800" dirty="0"/>
          </a:p>
        </p:txBody>
      </p:sp>
      <p:sp>
        <p:nvSpPr>
          <p:cNvPr id="3" name="2 Marcador de contenido"/>
          <p:cNvSpPr>
            <a:spLocks noGrp="1"/>
          </p:cNvSpPr>
          <p:nvPr>
            <p:ph idx="1"/>
          </p:nvPr>
        </p:nvSpPr>
        <p:spPr/>
        <p:txBody>
          <a:bodyPr>
            <a:normAutofit fontScale="92500" lnSpcReduction="20000"/>
          </a:bodyPr>
          <a:lstStyle/>
          <a:p>
            <a:r>
              <a:rPr lang="es-CL" sz="2800" dirty="0"/>
              <a:t>Definición </a:t>
            </a:r>
          </a:p>
          <a:p>
            <a:r>
              <a:rPr lang="es-CL" sz="2800" dirty="0"/>
              <a:t>Se entiende por Administración de Fondos el proceso consistente en la obtención y manejo de los recursos financieros del Sector Público y de su posterior distribución y control, de acuerdo a las necesidades de las obligaciones públicas determinadas en el presupuesto (artículo 6° DL N° 1.263). </a:t>
            </a:r>
          </a:p>
        </p:txBody>
      </p:sp>
    </p:spTree>
    <p:extLst>
      <p:ext uri="{BB962C8B-B14F-4D97-AF65-F5344CB8AC3E}">
        <p14:creationId xmlns:p14="http://schemas.microsoft.com/office/powerpoint/2010/main" val="231384385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1.5.2 </a:t>
            </a:r>
            <a:r>
              <a:rPr lang="es-CL" sz="2800" dirty="0"/>
              <a:t>Proceso o Subsistema de Administración de Fondos </a:t>
            </a:r>
            <a:r>
              <a:rPr lang="es-CL" sz="2800" dirty="0" smtClean="0"/>
              <a:t> </a:t>
            </a:r>
            <a:endParaRPr lang="es-CL" sz="2800" dirty="0"/>
          </a:p>
        </p:txBody>
      </p:sp>
      <p:sp>
        <p:nvSpPr>
          <p:cNvPr id="3" name="2 Marcador de contenido"/>
          <p:cNvSpPr>
            <a:spLocks noGrp="1"/>
          </p:cNvSpPr>
          <p:nvPr>
            <p:ph idx="1"/>
          </p:nvPr>
        </p:nvSpPr>
        <p:spPr/>
        <p:txBody>
          <a:bodyPr>
            <a:normAutofit fontScale="92500"/>
          </a:bodyPr>
          <a:lstStyle/>
          <a:p>
            <a:r>
              <a:rPr lang="es-CL" sz="2800" dirty="0" smtClean="0"/>
              <a:t>Definición</a:t>
            </a:r>
          </a:p>
          <a:p>
            <a:r>
              <a:rPr lang="es-CL" sz="2800" dirty="0" smtClean="0"/>
              <a:t> Este proceso debe permitir que existan las disponibilidades suficientes para que los pagos por adquisiciones de insumos y servicios, se realicen en el momento oportuno, sin que exista interrupción alguna en las operaciones que efectúa el sector público.</a:t>
            </a:r>
            <a:endParaRPr lang="es-CL" sz="2800" dirty="0"/>
          </a:p>
        </p:txBody>
      </p:sp>
    </p:spTree>
    <p:extLst>
      <p:ext uri="{BB962C8B-B14F-4D97-AF65-F5344CB8AC3E}">
        <p14:creationId xmlns:p14="http://schemas.microsoft.com/office/powerpoint/2010/main" val="29910674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1.5.2 </a:t>
            </a:r>
            <a:r>
              <a:rPr lang="es-CL" sz="2800" dirty="0"/>
              <a:t>Proceso o Subsistema de Administración de Fondos </a:t>
            </a:r>
            <a:r>
              <a:rPr lang="es-CL" sz="2800" dirty="0" smtClean="0"/>
              <a:t> </a:t>
            </a:r>
            <a:endParaRPr lang="es-CL" sz="2800" dirty="0"/>
          </a:p>
        </p:txBody>
      </p:sp>
      <p:sp>
        <p:nvSpPr>
          <p:cNvPr id="3" name="2 Marcador de contenido"/>
          <p:cNvSpPr>
            <a:spLocks noGrp="1"/>
          </p:cNvSpPr>
          <p:nvPr>
            <p:ph idx="1"/>
          </p:nvPr>
        </p:nvSpPr>
        <p:spPr/>
        <p:txBody>
          <a:bodyPr>
            <a:normAutofit/>
          </a:bodyPr>
          <a:lstStyle/>
          <a:p>
            <a:r>
              <a:rPr lang="es-CL" sz="2800" dirty="0" smtClean="0"/>
              <a:t>Definición</a:t>
            </a:r>
          </a:p>
          <a:p>
            <a:r>
              <a:rPr lang="es-CL" sz="2800" dirty="0"/>
              <a:t>Por último, en las decisiones que se adopten en esta materia deben considerarse los lineamientos fijados por las políticas monetaria y de financiamiento público. </a:t>
            </a:r>
          </a:p>
          <a:p>
            <a:pPr marL="0" indent="0">
              <a:buNone/>
            </a:pPr>
            <a:endParaRPr lang="es-CL" sz="2800" dirty="0"/>
          </a:p>
        </p:txBody>
      </p:sp>
    </p:spTree>
    <p:extLst>
      <p:ext uri="{BB962C8B-B14F-4D97-AF65-F5344CB8AC3E}">
        <p14:creationId xmlns:p14="http://schemas.microsoft.com/office/powerpoint/2010/main" val="381314991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1.5.2 </a:t>
            </a:r>
            <a:r>
              <a:rPr lang="es-CL" sz="2800" dirty="0"/>
              <a:t>Proceso o Subsistema de Administración de Fondos </a:t>
            </a:r>
            <a:r>
              <a:rPr lang="es-CL" sz="2800" dirty="0" smtClean="0"/>
              <a:t> </a:t>
            </a:r>
            <a:endParaRPr lang="es-CL" sz="2800" dirty="0"/>
          </a:p>
        </p:txBody>
      </p:sp>
      <p:sp>
        <p:nvSpPr>
          <p:cNvPr id="3" name="2 Marcador de contenido"/>
          <p:cNvSpPr>
            <a:spLocks noGrp="1"/>
          </p:cNvSpPr>
          <p:nvPr>
            <p:ph idx="1"/>
          </p:nvPr>
        </p:nvSpPr>
        <p:spPr/>
        <p:txBody>
          <a:bodyPr>
            <a:normAutofit/>
          </a:bodyPr>
          <a:lstStyle/>
          <a:p>
            <a:r>
              <a:rPr lang="es-CL" sz="2800" dirty="0" smtClean="0"/>
              <a:t>Operatoria</a:t>
            </a:r>
          </a:p>
          <a:p>
            <a:r>
              <a:rPr lang="es-CL" sz="2800" dirty="0"/>
              <a:t> La operatoria del proceso puede dividirse en tres fases: recaudación, administración de la caja y pago.</a:t>
            </a:r>
          </a:p>
          <a:p>
            <a:endParaRPr lang="es-CL" sz="2800" dirty="0"/>
          </a:p>
        </p:txBody>
      </p:sp>
    </p:spTree>
    <p:extLst>
      <p:ext uri="{BB962C8B-B14F-4D97-AF65-F5344CB8AC3E}">
        <p14:creationId xmlns:p14="http://schemas.microsoft.com/office/powerpoint/2010/main" val="70837828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1.5.2 </a:t>
            </a:r>
            <a:r>
              <a:rPr lang="es-CL" sz="2800" dirty="0"/>
              <a:t>Proceso o Subsistema de Administración de Fondos </a:t>
            </a:r>
            <a:r>
              <a:rPr lang="es-CL" sz="2800" dirty="0" smtClean="0"/>
              <a:t> </a:t>
            </a:r>
            <a:endParaRPr lang="es-CL" sz="2800" dirty="0"/>
          </a:p>
        </p:txBody>
      </p:sp>
      <p:sp>
        <p:nvSpPr>
          <p:cNvPr id="3" name="2 Marcador de contenido"/>
          <p:cNvSpPr>
            <a:spLocks noGrp="1"/>
          </p:cNvSpPr>
          <p:nvPr>
            <p:ph idx="1"/>
          </p:nvPr>
        </p:nvSpPr>
        <p:spPr/>
        <p:txBody>
          <a:bodyPr>
            <a:normAutofit fontScale="92500" lnSpcReduction="10000"/>
          </a:bodyPr>
          <a:lstStyle/>
          <a:p>
            <a:r>
              <a:rPr lang="es-CL" sz="2800" dirty="0" smtClean="0"/>
              <a:t>Operatoria</a:t>
            </a:r>
          </a:p>
          <a:p>
            <a:r>
              <a:rPr lang="es-CL" sz="2800" dirty="0" smtClean="0"/>
              <a:t>De </a:t>
            </a:r>
            <a:r>
              <a:rPr lang="es-CL" sz="2800" dirty="0"/>
              <a:t>acuerdo con la normativa del sistema, el proceso opera sobre la base de recaudaciones y asignaciones globales de recursos que efectúa la Tesorería General de la República, a través de diversos programas presupuestarios de la Partida   50 – Tesoro Público.</a:t>
            </a:r>
          </a:p>
          <a:p>
            <a:endParaRPr lang="es-CL" sz="2800" dirty="0"/>
          </a:p>
        </p:txBody>
      </p:sp>
    </p:spTree>
    <p:extLst>
      <p:ext uri="{BB962C8B-B14F-4D97-AF65-F5344CB8AC3E}">
        <p14:creationId xmlns:p14="http://schemas.microsoft.com/office/powerpoint/2010/main" val="166195544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1.5.2 </a:t>
            </a:r>
            <a:r>
              <a:rPr lang="es-CL" sz="2800" dirty="0"/>
              <a:t>Proceso o Subsistema de Administración de Fondos </a:t>
            </a:r>
            <a:r>
              <a:rPr lang="es-CL" sz="2800" dirty="0" smtClean="0"/>
              <a:t> </a:t>
            </a:r>
            <a:endParaRPr lang="es-CL" sz="2800" dirty="0"/>
          </a:p>
        </p:txBody>
      </p:sp>
      <p:sp>
        <p:nvSpPr>
          <p:cNvPr id="3" name="2 Marcador de contenido"/>
          <p:cNvSpPr>
            <a:spLocks noGrp="1"/>
          </p:cNvSpPr>
          <p:nvPr>
            <p:ph idx="1"/>
          </p:nvPr>
        </p:nvSpPr>
        <p:spPr/>
        <p:txBody>
          <a:bodyPr>
            <a:normAutofit fontScale="92500"/>
          </a:bodyPr>
          <a:lstStyle/>
          <a:p>
            <a:r>
              <a:rPr lang="es-CL" sz="2800" dirty="0" smtClean="0"/>
              <a:t>Operatoria</a:t>
            </a:r>
          </a:p>
          <a:p>
            <a:r>
              <a:rPr lang="es-CL" sz="2800" dirty="0"/>
              <a:t>Las asignaciones de fondos que efectúa la Tesorería con cargo a los programas del Tesoro Público, son aprobadas en el presupuesto y se distribuyen en base a las reales necesidades que sobre esta materia los servicios públicos tienen.</a:t>
            </a:r>
          </a:p>
          <a:p>
            <a:r>
              <a:rPr lang="es-CL" sz="2800" dirty="0" smtClean="0"/>
              <a:t> </a:t>
            </a:r>
            <a:endParaRPr lang="es-CL" sz="2800" dirty="0"/>
          </a:p>
        </p:txBody>
      </p:sp>
    </p:spTree>
    <p:extLst>
      <p:ext uri="{BB962C8B-B14F-4D97-AF65-F5344CB8AC3E}">
        <p14:creationId xmlns:p14="http://schemas.microsoft.com/office/powerpoint/2010/main" val="147889460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1.5.2 </a:t>
            </a:r>
            <a:r>
              <a:rPr lang="es-CL" sz="2800" dirty="0"/>
              <a:t>Proceso o Subsistema de Administración de Fondos </a:t>
            </a:r>
            <a:r>
              <a:rPr lang="es-CL" sz="2800" dirty="0" smtClean="0"/>
              <a:t> </a:t>
            </a:r>
            <a:endParaRPr lang="es-CL" sz="2800" dirty="0"/>
          </a:p>
        </p:txBody>
      </p:sp>
      <p:sp>
        <p:nvSpPr>
          <p:cNvPr id="3" name="2 Marcador de contenido"/>
          <p:cNvSpPr>
            <a:spLocks noGrp="1"/>
          </p:cNvSpPr>
          <p:nvPr>
            <p:ph idx="1"/>
          </p:nvPr>
        </p:nvSpPr>
        <p:spPr/>
        <p:txBody>
          <a:bodyPr>
            <a:normAutofit/>
          </a:bodyPr>
          <a:lstStyle/>
          <a:p>
            <a:r>
              <a:rPr lang="es-CL" sz="2800" dirty="0" smtClean="0"/>
              <a:t>Operatoria</a:t>
            </a:r>
          </a:p>
          <a:p>
            <a:r>
              <a:rPr lang="es-CL" sz="2800" dirty="0"/>
              <a:t> Para la recaudación de los recursos y su posterior distribución se utilizan los siguientes instrumentos:</a:t>
            </a:r>
          </a:p>
          <a:p>
            <a:endParaRPr lang="es-CL" sz="2800" dirty="0"/>
          </a:p>
        </p:txBody>
      </p:sp>
    </p:spTree>
    <p:extLst>
      <p:ext uri="{BB962C8B-B14F-4D97-AF65-F5344CB8AC3E}">
        <p14:creationId xmlns:p14="http://schemas.microsoft.com/office/powerpoint/2010/main" val="198604184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1.5.2 </a:t>
            </a:r>
            <a:r>
              <a:rPr lang="es-CL" sz="2800" dirty="0"/>
              <a:t>Proceso o Subsistema de Administración de Fondos </a:t>
            </a:r>
          </a:p>
        </p:txBody>
      </p:sp>
      <p:sp>
        <p:nvSpPr>
          <p:cNvPr id="3" name="2 Marcador de contenido"/>
          <p:cNvSpPr>
            <a:spLocks noGrp="1"/>
          </p:cNvSpPr>
          <p:nvPr>
            <p:ph idx="1"/>
          </p:nvPr>
        </p:nvSpPr>
        <p:spPr/>
        <p:txBody>
          <a:bodyPr>
            <a:normAutofit fontScale="62500" lnSpcReduction="20000"/>
          </a:bodyPr>
          <a:lstStyle/>
          <a:p>
            <a:r>
              <a:rPr lang="es-CL" sz="2800" dirty="0"/>
              <a:t>Instrumentos del Proceso de </a:t>
            </a:r>
            <a:r>
              <a:rPr lang="es-CL" sz="2800" dirty="0" smtClean="0"/>
              <a:t>Ad</a:t>
            </a:r>
            <a:r>
              <a:rPr lang="es-CL" sz="2800" dirty="0"/>
              <a:t>ministración de Fondos </a:t>
            </a:r>
          </a:p>
          <a:p>
            <a:endParaRPr lang="es-CL" sz="2800" dirty="0" smtClean="0"/>
          </a:p>
          <a:p>
            <a:r>
              <a:rPr lang="es-CL" sz="2800" b="1" dirty="0" smtClean="0"/>
              <a:t>i</a:t>
            </a:r>
            <a:r>
              <a:rPr lang="es-CL" sz="2800" b="1" dirty="0"/>
              <a:t>. </a:t>
            </a:r>
            <a:r>
              <a:rPr lang="es-CL" sz="2800" dirty="0"/>
              <a:t>Cuenta Única Fiscal: es una cuenta abierta en el Banco del Estado de Chile que se utiliza para operar con los fondos. Existe la cuenta principal, administrada por la Tesorería General de la República para efectuar recaudaciones y pagos globales y las cuentas subsidiarias, que operan los servicios públicos para el control de sus propios recursos monetarios. </a:t>
            </a:r>
          </a:p>
          <a:p>
            <a:r>
              <a:rPr lang="es-CL" sz="2800" dirty="0"/>
              <a:t>Por decreto del Ministerio de Hacienda, se puede eximir a los servicios e instituciones de mantener sus recursos en la cuenta única fiscal, para operar con bancos privados. </a:t>
            </a:r>
          </a:p>
        </p:txBody>
      </p:sp>
    </p:spTree>
    <p:extLst>
      <p:ext uri="{BB962C8B-B14F-4D97-AF65-F5344CB8AC3E}">
        <p14:creationId xmlns:p14="http://schemas.microsoft.com/office/powerpoint/2010/main" val="332542660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1.5.2 </a:t>
            </a:r>
            <a:r>
              <a:rPr lang="es-CL" sz="2800" dirty="0"/>
              <a:t>Proceso o Subsistema de Administración de Fondos </a:t>
            </a:r>
          </a:p>
        </p:txBody>
      </p:sp>
      <p:sp>
        <p:nvSpPr>
          <p:cNvPr id="3" name="2 Marcador de contenido"/>
          <p:cNvSpPr>
            <a:spLocks noGrp="1"/>
          </p:cNvSpPr>
          <p:nvPr>
            <p:ph idx="1"/>
          </p:nvPr>
        </p:nvSpPr>
        <p:spPr/>
        <p:txBody>
          <a:bodyPr>
            <a:normAutofit/>
          </a:bodyPr>
          <a:lstStyle/>
          <a:p>
            <a:r>
              <a:rPr lang="es-CL" sz="2800" dirty="0"/>
              <a:t>Instrumentos del Proceso de Administración de Fondos </a:t>
            </a:r>
            <a:endParaRPr lang="es-CL" sz="2800" dirty="0" smtClean="0"/>
          </a:p>
          <a:p>
            <a:r>
              <a:rPr lang="es-CL" sz="2800" b="1" dirty="0"/>
              <a:t>ii. </a:t>
            </a:r>
            <a:r>
              <a:rPr lang="es-CL" sz="2800" dirty="0"/>
              <a:t>Programa de Caja: instrumento mediante el cual se autoriza al servicio de Tesorería para entregar los fondos de aporte fiscal. Este instrumento es formulado por la Dirección de Presupuestos. </a:t>
            </a:r>
          </a:p>
        </p:txBody>
      </p:sp>
    </p:spTree>
    <p:extLst>
      <p:ext uri="{BB962C8B-B14F-4D97-AF65-F5344CB8AC3E}">
        <p14:creationId xmlns:p14="http://schemas.microsoft.com/office/powerpoint/2010/main" val="146370926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1.5.2 </a:t>
            </a:r>
            <a:r>
              <a:rPr lang="es-CL" sz="2800" dirty="0"/>
              <a:t>Proceso o Subsistema de Administración de Fondos </a:t>
            </a:r>
          </a:p>
        </p:txBody>
      </p:sp>
      <p:sp>
        <p:nvSpPr>
          <p:cNvPr id="3" name="2 Marcador de contenido"/>
          <p:cNvSpPr>
            <a:spLocks noGrp="1"/>
          </p:cNvSpPr>
          <p:nvPr>
            <p:ph idx="1"/>
          </p:nvPr>
        </p:nvSpPr>
        <p:spPr/>
        <p:txBody>
          <a:bodyPr>
            <a:normAutofit/>
          </a:bodyPr>
          <a:lstStyle/>
          <a:p>
            <a:r>
              <a:rPr lang="es-CL" sz="2800" dirty="0"/>
              <a:t>Instrumentos del Proceso de Administración de Fondos </a:t>
            </a:r>
            <a:endParaRPr lang="es-CL" sz="2800" dirty="0" smtClean="0"/>
          </a:p>
          <a:p>
            <a:r>
              <a:rPr lang="es-CL" sz="2800" b="1" dirty="0"/>
              <a:t>iii. </a:t>
            </a:r>
            <a:r>
              <a:rPr lang="es-CL" sz="2800" dirty="0"/>
              <a:t>Giro de Fondos: documento mediante el cual los servicios públicos operan centralizadamente para retirar los fondos autorizados por el programa de caja. </a:t>
            </a:r>
            <a:endParaRPr lang="es-CL" sz="2800" dirty="0" smtClean="0"/>
          </a:p>
        </p:txBody>
      </p:sp>
    </p:spTree>
    <p:extLst>
      <p:ext uri="{BB962C8B-B14F-4D97-AF65-F5344CB8AC3E}">
        <p14:creationId xmlns:p14="http://schemas.microsoft.com/office/powerpoint/2010/main" val="41764501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pt-BR" sz="2800" dirty="0" smtClean="0"/>
              <a:t>1.5.3 </a:t>
            </a:r>
            <a:r>
              <a:rPr lang="pt-BR" sz="2800" dirty="0" err="1"/>
              <a:t>Proceso</a:t>
            </a:r>
            <a:r>
              <a:rPr lang="pt-BR" sz="2800" dirty="0"/>
              <a:t> o Subsistema de Crédito Público </a:t>
            </a:r>
            <a:r>
              <a:rPr lang="es-CL" sz="2800" dirty="0" smtClean="0"/>
              <a:t> </a:t>
            </a:r>
            <a:endParaRPr lang="es-CL" sz="2800" dirty="0"/>
          </a:p>
        </p:txBody>
      </p:sp>
      <p:sp>
        <p:nvSpPr>
          <p:cNvPr id="3" name="2 Marcador de contenido"/>
          <p:cNvSpPr>
            <a:spLocks noGrp="1"/>
          </p:cNvSpPr>
          <p:nvPr>
            <p:ph idx="1"/>
          </p:nvPr>
        </p:nvSpPr>
        <p:spPr/>
        <p:txBody>
          <a:bodyPr>
            <a:normAutofit/>
          </a:bodyPr>
          <a:lstStyle/>
          <a:p>
            <a:r>
              <a:rPr lang="es-CL" sz="2800" dirty="0"/>
              <a:t>Objetivo </a:t>
            </a:r>
          </a:p>
          <a:p>
            <a:r>
              <a:rPr lang="es-CL" sz="2800" dirty="0"/>
              <a:t>Este subsistema tiene como fundamento la regulación de los niveles de endeudamiento que pueden alcanzar tanto el Estado como cada una de las entidades que lo </a:t>
            </a:r>
            <a:r>
              <a:rPr lang="es-CL" sz="2800" dirty="0" smtClean="0"/>
              <a:t>conforman. </a:t>
            </a:r>
            <a:endParaRPr lang="es-CL" sz="2800" dirty="0"/>
          </a:p>
        </p:txBody>
      </p:sp>
    </p:spTree>
    <p:extLst>
      <p:ext uri="{BB962C8B-B14F-4D97-AF65-F5344CB8AC3E}">
        <p14:creationId xmlns:p14="http://schemas.microsoft.com/office/powerpoint/2010/main" val="231384385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pt-BR" sz="2800" dirty="0" smtClean="0"/>
              <a:t>1.5.3 </a:t>
            </a:r>
            <a:r>
              <a:rPr lang="pt-BR" sz="2800" dirty="0" err="1"/>
              <a:t>Proceso</a:t>
            </a:r>
            <a:r>
              <a:rPr lang="pt-BR" sz="2800" dirty="0"/>
              <a:t> o Subsistema de Crédito Público </a:t>
            </a:r>
            <a:endParaRPr lang="es-CL" sz="2800" dirty="0"/>
          </a:p>
        </p:txBody>
      </p:sp>
      <p:sp>
        <p:nvSpPr>
          <p:cNvPr id="3" name="2 Marcador de contenido"/>
          <p:cNvSpPr>
            <a:spLocks noGrp="1"/>
          </p:cNvSpPr>
          <p:nvPr>
            <p:ph idx="1"/>
          </p:nvPr>
        </p:nvSpPr>
        <p:spPr/>
        <p:txBody>
          <a:bodyPr>
            <a:normAutofit fontScale="85000" lnSpcReduction="20000"/>
          </a:bodyPr>
          <a:lstStyle/>
          <a:p>
            <a:r>
              <a:rPr lang="es-CL" sz="2800" dirty="0"/>
              <a:t>Definición </a:t>
            </a:r>
          </a:p>
          <a:p>
            <a:r>
              <a:rPr lang="es-CL" sz="2800" dirty="0"/>
              <a:t>Es la capacidad que tiene el Estado para contraer obligaciones internas o externas a través de operaciones tendientes a la obtención de recursos. </a:t>
            </a:r>
          </a:p>
          <a:p>
            <a:r>
              <a:rPr lang="es-CL" sz="2800" dirty="0"/>
              <a:t>La deuda pública estará constituida por aquellos compromisos monetarios adquiridos por el Estado derivados de obligaciones de pago a futuro o de empréstitos públicos internos o externos. (artículo 39 DL N° 1.263) </a:t>
            </a:r>
          </a:p>
        </p:txBody>
      </p:sp>
    </p:spTree>
    <p:extLst>
      <p:ext uri="{BB962C8B-B14F-4D97-AF65-F5344CB8AC3E}">
        <p14:creationId xmlns:p14="http://schemas.microsoft.com/office/powerpoint/2010/main" val="303476031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pt-BR" sz="2800" dirty="0" smtClean="0"/>
              <a:t>1.5.3 </a:t>
            </a:r>
            <a:r>
              <a:rPr lang="pt-BR" sz="2800" dirty="0" err="1"/>
              <a:t>Proceso</a:t>
            </a:r>
            <a:r>
              <a:rPr lang="pt-BR" sz="2800" dirty="0"/>
              <a:t> o Subsistema de Crédito Público </a:t>
            </a:r>
            <a:endParaRPr lang="es-CL" sz="2800" dirty="0"/>
          </a:p>
        </p:txBody>
      </p:sp>
      <p:sp>
        <p:nvSpPr>
          <p:cNvPr id="3" name="2 Marcador de contenido"/>
          <p:cNvSpPr>
            <a:spLocks noGrp="1"/>
          </p:cNvSpPr>
          <p:nvPr>
            <p:ph idx="1"/>
          </p:nvPr>
        </p:nvSpPr>
        <p:spPr/>
        <p:txBody>
          <a:bodyPr>
            <a:normAutofit/>
          </a:bodyPr>
          <a:lstStyle/>
          <a:p>
            <a:r>
              <a:rPr lang="es-CL" sz="2800" dirty="0"/>
              <a:t>Definición </a:t>
            </a:r>
          </a:p>
          <a:p>
            <a:r>
              <a:rPr lang="es-CL" sz="2800" dirty="0"/>
              <a:t>El empréstito público es un contrato especial de derecho público en virtud del cual el Estado obtiene recursos sujetos a reembolso de acuerdo con las condiciones que se establezcan.</a:t>
            </a:r>
          </a:p>
          <a:p>
            <a:endParaRPr lang="es-CL" sz="2800" dirty="0"/>
          </a:p>
        </p:txBody>
      </p:sp>
    </p:spTree>
    <p:extLst>
      <p:ext uri="{BB962C8B-B14F-4D97-AF65-F5344CB8AC3E}">
        <p14:creationId xmlns:p14="http://schemas.microsoft.com/office/powerpoint/2010/main" val="98178412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pt-BR" sz="2800" dirty="0" smtClean="0"/>
              <a:t>1.5.3 </a:t>
            </a:r>
            <a:r>
              <a:rPr lang="pt-BR" sz="2800" dirty="0" err="1"/>
              <a:t>Proceso</a:t>
            </a:r>
            <a:r>
              <a:rPr lang="pt-BR" sz="2800" dirty="0"/>
              <a:t> o Subsistema de Crédito Público </a:t>
            </a:r>
            <a:endParaRPr lang="es-CL" sz="2800" dirty="0"/>
          </a:p>
        </p:txBody>
      </p:sp>
      <p:sp>
        <p:nvSpPr>
          <p:cNvPr id="3" name="2 Marcador de contenido"/>
          <p:cNvSpPr>
            <a:spLocks noGrp="1"/>
          </p:cNvSpPr>
          <p:nvPr>
            <p:ph idx="1"/>
          </p:nvPr>
        </p:nvSpPr>
        <p:spPr/>
        <p:txBody>
          <a:bodyPr>
            <a:normAutofit/>
          </a:bodyPr>
          <a:lstStyle/>
          <a:p>
            <a:r>
              <a:rPr lang="es-CL" sz="2800" dirty="0"/>
              <a:t>Definición </a:t>
            </a:r>
          </a:p>
          <a:p>
            <a:r>
              <a:rPr lang="es-CL" sz="2800" dirty="0" smtClean="0"/>
              <a:t>Las </a:t>
            </a:r>
            <a:r>
              <a:rPr lang="es-CL" sz="2800" dirty="0"/>
              <a:t>obligaciones de pago a futuro corresponden a los compromisos derivados de compra de bienes o servicios que se haya convenido pagar en mayor tiempo que el del ejercicio presupuestario vigente.</a:t>
            </a:r>
          </a:p>
          <a:p>
            <a:endParaRPr lang="es-CL" sz="2800" dirty="0"/>
          </a:p>
        </p:txBody>
      </p:sp>
    </p:spTree>
    <p:extLst>
      <p:ext uri="{BB962C8B-B14F-4D97-AF65-F5344CB8AC3E}">
        <p14:creationId xmlns:p14="http://schemas.microsoft.com/office/powerpoint/2010/main" val="68152704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pt-BR" sz="2800" dirty="0" smtClean="0"/>
              <a:t>1.5.3 </a:t>
            </a:r>
            <a:r>
              <a:rPr lang="pt-BR" sz="2800" dirty="0" err="1"/>
              <a:t>Proceso</a:t>
            </a:r>
            <a:r>
              <a:rPr lang="pt-BR" sz="2800" dirty="0"/>
              <a:t> o Subsistema de Crédito Público </a:t>
            </a:r>
            <a:endParaRPr lang="es-CL" sz="2800" dirty="0"/>
          </a:p>
        </p:txBody>
      </p:sp>
      <p:sp>
        <p:nvSpPr>
          <p:cNvPr id="3" name="2 Marcador de contenido"/>
          <p:cNvSpPr>
            <a:spLocks noGrp="1"/>
          </p:cNvSpPr>
          <p:nvPr>
            <p:ph idx="1"/>
          </p:nvPr>
        </p:nvSpPr>
        <p:spPr/>
        <p:txBody>
          <a:bodyPr>
            <a:normAutofit/>
          </a:bodyPr>
          <a:lstStyle/>
          <a:p>
            <a:r>
              <a:rPr lang="es-CL" sz="2800" dirty="0"/>
              <a:t>Definición </a:t>
            </a:r>
          </a:p>
          <a:p>
            <a:r>
              <a:rPr lang="es-CL" sz="2800" dirty="0"/>
              <a:t>El servicio de la deuda pública está constituido por la amortización del capital, el pago de los intereses, comisiones y otros cargos que eventualmente puedan haberse convenido.</a:t>
            </a:r>
          </a:p>
          <a:p>
            <a:endParaRPr lang="es-CL" sz="2800" dirty="0"/>
          </a:p>
        </p:txBody>
      </p:sp>
    </p:spTree>
    <p:extLst>
      <p:ext uri="{BB962C8B-B14F-4D97-AF65-F5344CB8AC3E}">
        <p14:creationId xmlns:p14="http://schemas.microsoft.com/office/powerpoint/2010/main" val="40932678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pt-BR" sz="2800" dirty="0" smtClean="0"/>
              <a:t>1.5.3 </a:t>
            </a:r>
            <a:r>
              <a:rPr lang="pt-BR" sz="2800" dirty="0" err="1"/>
              <a:t>Proceso</a:t>
            </a:r>
            <a:r>
              <a:rPr lang="pt-BR" sz="2800" dirty="0"/>
              <a:t> o Subsistema de Crédito Público </a:t>
            </a:r>
            <a:endParaRPr lang="es-CL" sz="2800" dirty="0"/>
          </a:p>
        </p:txBody>
      </p:sp>
      <p:sp>
        <p:nvSpPr>
          <p:cNvPr id="3" name="2 Marcador de contenido"/>
          <p:cNvSpPr>
            <a:spLocks noGrp="1"/>
          </p:cNvSpPr>
          <p:nvPr>
            <p:ph idx="1"/>
          </p:nvPr>
        </p:nvSpPr>
        <p:spPr/>
        <p:txBody>
          <a:bodyPr>
            <a:normAutofit/>
          </a:bodyPr>
          <a:lstStyle/>
          <a:p>
            <a:r>
              <a:rPr lang="es-CL" sz="2800" dirty="0"/>
              <a:t>Criterios de Clasificación de la Deuda Pública </a:t>
            </a:r>
            <a:endParaRPr lang="es-CL" sz="2800" dirty="0" smtClean="0"/>
          </a:p>
          <a:p>
            <a:r>
              <a:rPr lang="es-CL" sz="2800" b="1" dirty="0"/>
              <a:t>i. </a:t>
            </a:r>
            <a:r>
              <a:rPr lang="es-CL" sz="2800" dirty="0"/>
              <a:t>Deuda Pública Directa, es cuando el Fisco y los organismos del sector público se comprometen directamente a </a:t>
            </a:r>
            <a:r>
              <a:rPr lang="es-CL" sz="2800"/>
              <a:t>su </a:t>
            </a:r>
            <a:r>
              <a:rPr lang="es-CL" sz="2800" smtClean="0"/>
              <a:t>pago. </a:t>
            </a:r>
            <a:endParaRPr lang="es-CL" sz="2800" dirty="0"/>
          </a:p>
        </p:txBody>
      </p:sp>
    </p:spTree>
    <p:extLst>
      <p:ext uri="{BB962C8B-B14F-4D97-AF65-F5344CB8AC3E}">
        <p14:creationId xmlns:p14="http://schemas.microsoft.com/office/powerpoint/2010/main" val="158277297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pt-BR" sz="2800" dirty="0" smtClean="0"/>
              <a:t>1.5.3 </a:t>
            </a:r>
            <a:r>
              <a:rPr lang="pt-BR" sz="2800" dirty="0" err="1"/>
              <a:t>Proceso</a:t>
            </a:r>
            <a:r>
              <a:rPr lang="pt-BR" sz="2800" dirty="0"/>
              <a:t> o Subsistema de Crédito Público </a:t>
            </a:r>
            <a:endParaRPr lang="es-CL" sz="2800" dirty="0"/>
          </a:p>
        </p:txBody>
      </p:sp>
      <p:sp>
        <p:nvSpPr>
          <p:cNvPr id="3" name="2 Marcador de contenido"/>
          <p:cNvSpPr>
            <a:spLocks noGrp="1"/>
          </p:cNvSpPr>
          <p:nvPr>
            <p:ph idx="1"/>
          </p:nvPr>
        </p:nvSpPr>
        <p:spPr/>
        <p:txBody>
          <a:bodyPr>
            <a:normAutofit fontScale="92500"/>
          </a:bodyPr>
          <a:lstStyle/>
          <a:p>
            <a:r>
              <a:rPr lang="es-CL" sz="2800" dirty="0"/>
              <a:t>Criterios de Clasificación de la Deuda Pública </a:t>
            </a:r>
          </a:p>
          <a:p>
            <a:r>
              <a:rPr lang="es-CL" sz="2800" b="1" dirty="0"/>
              <a:t>ii. </a:t>
            </a:r>
            <a:r>
              <a:rPr lang="es-CL" sz="2800" dirty="0"/>
              <a:t>Deuda Pública Indirecta, es cuando el deudor principal es una persona natural o jurídica del sector privado que cuenta con la garantía o aval del Estado o algún organismo del sector público autorizado legalmente para otorgarlo. </a:t>
            </a:r>
          </a:p>
        </p:txBody>
      </p:sp>
    </p:spTree>
    <p:extLst>
      <p:ext uri="{BB962C8B-B14F-4D97-AF65-F5344CB8AC3E}">
        <p14:creationId xmlns:p14="http://schemas.microsoft.com/office/powerpoint/2010/main" val="366156521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pt-BR" sz="2800" dirty="0" smtClean="0"/>
              <a:t>1.5.3 </a:t>
            </a:r>
            <a:r>
              <a:rPr lang="pt-BR" sz="2800" dirty="0" err="1"/>
              <a:t>Proceso</a:t>
            </a:r>
            <a:r>
              <a:rPr lang="pt-BR" sz="2800" dirty="0"/>
              <a:t> o Subsistema de Crédito Público </a:t>
            </a:r>
            <a:endParaRPr lang="es-CL" sz="2800" dirty="0"/>
          </a:p>
        </p:txBody>
      </p:sp>
      <p:sp>
        <p:nvSpPr>
          <p:cNvPr id="3" name="2 Marcador de contenido"/>
          <p:cNvSpPr>
            <a:spLocks noGrp="1"/>
          </p:cNvSpPr>
          <p:nvPr>
            <p:ph idx="1"/>
          </p:nvPr>
        </p:nvSpPr>
        <p:spPr/>
        <p:txBody>
          <a:bodyPr>
            <a:normAutofit/>
          </a:bodyPr>
          <a:lstStyle/>
          <a:p>
            <a:r>
              <a:rPr lang="es-CL" sz="2800" dirty="0"/>
              <a:t>Criterios de Clasificación de la Deuda Pública </a:t>
            </a:r>
            <a:endParaRPr lang="es-CL" sz="2800" dirty="0" smtClean="0"/>
          </a:p>
          <a:p>
            <a:r>
              <a:rPr lang="es-CL" sz="2800" b="1" dirty="0"/>
              <a:t>iii. </a:t>
            </a:r>
            <a:r>
              <a:rPr lang="es-CL" sz="2800" dirty="0"/>
              <a:t>Deuda Pública Interna, es aquella que contrae el Estado con personas naturales o jurídicas de derecho público o privado residentes o domiciliadas en Chile, la cual es exigible dentro del territorio nacional.</a:t>
            </a:r>
          </a:p>
          <a:p>
            <a:endParaRPr lang="es-CL" sz="2800" dirty="0"/>
          </a:p>
        </p:txBody>
      </p:sp>
    </p:spTree>
    <p:extLst>
      <p:ext uri="{BB962C8B-B14F-4D97-AF65-F5344CB8AC3E}">
        <p14:creationId xmlns:p14="http://schemas.microsoft.com/office/powerpoint/2010/main" val="133320864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pt-BR" sz="2800" dirty="0" smtClean="0"/>
              <a:t>1.5.3 </a:t>
            </a:r>
            <a:r>
              <a:rPr lang="pt-BR" sz="2800" dirty="0" err="1"/>
              <a:t>Proceso</a:t>
            </a:r>
            <a:r>
              <a:rPr lang="pt-BR" sz="2800" dirty="0"/>
              <a:t> o Subsistema de Crédito Público </a:t>
            </a:r>
            <a:endParaRPr lang="es-CL" sz="2800" dirty="0"/>
          </a:p>
        </p:txBody>
      </p:sp>
      <p:sp>
        <p:nvSpPr>
          <p:cNvPr id="3" name="2 Marcador de contenido"/>
          <p:cNvSpPr>
            <a:spLocks noGrp="1"/>
          </p:cNvSpPr>
          <p:nvPr>
            <p:ph idx="1"/>
          </p:nvPr>
        </p:nvSpPr>
        <p:spPr/>
        <p:txBody>
          <a:bodyPr>
            <a:normAutofit fontScale="92500" lnSpcReduction="10000"/>
          </a:bodyPr>
          <a:lstStyle/>
          <a:p>
            <a:r>
              <a:rPr lang="es-CL" sz="2800" dirty="0"/>
              <a:t>Criterios de Clasificación de la Deuda </a:t>
            </a:r>
            <a:r>
              <a:rPr lang="es-CL" sz="2800" dirty="0" smtClean="0"/>
              <a:t>Pública. </a:t>
            </a:r>
          </a:p>
          <a:p>
            <a:r>
              <a:rPr lang="es-CL" sz="2800" b="1" dirty="0"/>
              <a:t>iv. </a:t>
            </a:r>
            <a:r>
              <a:rPr lang="es-CL" sz="2800" dirty="0"/>
              <a:t>Deuda Pública Externa, es una obligación que se conviene con otro Estado u Organismo internacional o con cualquier persona natural o jurídica sin domicilio ni residencia en Chile y cuyo cumplimiento pueda ser exigible fuera del territorio nacional. </a:t>
            </a:r>
            <a:endParaRPr lang="es-CL" sz="2800" dirty="0" smtClean="0"/>
          </a:p>
          <a:p>
            <a:endParaRPr lang="es-CL" sz="2800" dirty="0"/>
          </a:p>
        </p:txBody>
      </p:sp>
    </p:spTree>
    <p:extLst>
      <p:ext uri="{BB962C8B-B14F-4D97-AF65-F5344CB8AC3E}">
        <p14:creationId xmlns:p14="http://schemas.microsoft.com/office/powerpoint/2010/main" val="237135834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pt-BR" sz="2800" dirty="0" smtClean="0"/>
              <a:t>1.5.3 </a:t>
            </a:r>
            <a:r>
              <a:rPr lang="pt-BR" sz="2800" dirty="0" err="1" smtClean="0"/>
              <a:t>Operatoria</a:t>
            </a:r>
            <a:r>
              <a:rPr lang="pt-BR" sz="2800" dirty="0" smtClean="0"/>
              <a:t> </a:t>
            </a:r>
            <a:endParaRPr lang="es-CL" sz="2800" dirty="0"/>
          </a:p>
        </p:txBody>
      </p:sp>
      <p:sp>
        <p:nvSpPr>
          <p:cNvPr id="3" name="2 Marcador de contenido"/>
          <p:cNvSpPr>
            <a:spLocks noGrp="1"/>
          </p:cNvSpPr>
          <p:nvPr>
            <p:ph idx="1"/>
          </p:nvPr>
        </p:nvSpPr>
        <p:spPr/>
        <p:txBody>
          <a:bodyPr>
            <a:normAutofit fontScale="92500" lnSpcReduction="20000"/>
          </a:bodyPr>
          <a:lstStyle/>
          <a:p>
            <a:r>
              <a:rPr lang="es-CL" sz="2800" dirty="0"/>
              <a:t>En conformidad con lo que prescribe la Constitución Política de la República  se requiere de una ley, que puede ser de carácter permanente o transitorio, para celebrar cualquier clase de operaciones que puedan comprometer en forma directa o indirecta el crédito o la responsabilidad financiera del Estado, sus organismos y de las municipalidades. </a:t>
            </a:r>
          </a:p>
        </p:txBody>
      </p:sp>
    </p:spTree>
    <p:extLst>
      <p:ext uri="{BB962C8B-B14F-4D97-AF65-F5344CB8AC3E}">
        <p14:creationId xmlns:p14="http://schemas.microsoft.com/office/powerpoint/2010/main" val="127497419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pt-BR" sz="2800" dirty="0" smtClean="0"/>
              <a:t>1.5.3 </a:t>
            </a:r>
            <a:r>
              <a:rPr lang="pt-BR" sz="2800" dirty="0" err="1" smtClean="0"/>
              <a:t>Operatoria</a:t>
            </a:r>
            <a:r>
              <a:rPr lang="pt-BR" sz="2800" dirty="0" smtClean="0"/>
              <a:t> </a:t>
            </a:r>
            <a:endParaRPr lang="es-CL" sz="2800" dirty="0"/>
          </a:p>
        </p:txBody>
      </p:sp>
      <p:sp>
        <p:nvSpPr>
          <p:cNvPr id="3" name="2 Marcador de contenido"/>
          <p:cNvSpPr>
            <a:spLocks noGrp="1"/>
          </p:cNvSpPr>
          <p:nvPr>
            <p:ph idx="1"/>
          </p:nvPr>
        </p:nvSpPr>
        <p:spPr/>
        <p:txBody>
          <a:bodyPr>
            <a:normAutofit/>
          </a:bodyPr>
          <a:lstStyle/>
          <a:p>
            <a:r>
              <a:rPr lang="es-CL" sz="2800" dirty="0" smtClean="0"/>
              <a:t> </a:t>
            </a:r>
            <a:r>
              <a:rPr lang="es-CL" sz="2800" dirty="0"/>
              <a:t>Igual exigencia se requiere para que estas últimas instituciones puedan contratar empréstitos, los que, además, deben estar destinados al financiamiento de proyectos específicos.</a:t>
            </a:r>
          </a:p>
          <a:p>
            <a:endParaRPr lang="es-CL" sz="2800" dirty="0"/>
          </a:p>
        </p:txBody>
      </p:sp>
    </p:spTree>
    <p:extLst>
      <p:ext uri="{BB962C8B-B14F-4D97-AF65-F5344CB8AC3E}">
        <p14:creationId xmlns:p14="http://schemas.microsoft.com/office/powerpoint/2010/main" val="415146592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pt-BR" sz="2800" dirty="0" smtClean="0"/>
              <a:t>1.5.3 </a:t>
            </a:r>
            <a:r>
              <a:rPr lang="pt-BR" sz="2800" dirty="0" err="1" smtClean="0"/>
              <a:t>Operatoria</a:t>
            </a:r>
            <a:r>
              <a:rPr lang="pt-BR" sz="2800" dirty="0" smtClean="0"/>
              <a:t> </a:t>
            </a:r>
            <a:endParaRPr lang="es-CL" sz="2800" dirty="0"/>
          </a:p>
        </p:txBody>
      </p:sp>
      <p:sp>
        <p:nvSpPr>
          <p:cNvPr id="3" name="2 Marcador de contenido"/>
          <p:cNvSpPr>
            <a:spLocks noGrp="1"/>
          </p:cNvSpPr>
          <p:nvPr>
            <p:ph idx="1"/>
          </p:nvPr>
        </p:nvSpPr>
        <p:spPr/>
        <p:txBody>
          <a:bodyPr>
            <a:normAutofit fontScale="92500" lnSpcReduction="10000"/>
          </a:bodyPr>
          <a:lstStyle/>
          <a:p>
            <a:r>
              <a:rPr lang="es-CL" sz="2800" dirty="0"/>
              <a:t>En armonía con la disposición anterior, anualmente se fija en la Ley de Presupuestos del Sector Público, la autorización para que el Presidente de la República pueda contraer obligaciones en el país o en el exterior, por un monto determinado. Además, se identifican los servicios y los montos de endeudamiento autorizados.</a:t>
            </a:r>
          </a:p>
        </p:txBody>
      </p:sp>
    </p:spTree>
    <p:extLst>
      <p:ext uri="{BB962C8B-B14F-4D97-AF65-F5344CB8AC3E}">
        <p14:creationId xmlns:p14="http://schemas.microsoft.com/office/powerpoint/2010/main" val="138106956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pt-BR" sz="2800" dirty="0" smtClean="0"/>
              <a:t>1.5.3 </a:t>
            </a:r>
            <a:r>
              <a:rPr lang="pt-BR" sz="2800" dirty="0" err="1" smtClean="0"/>
              <a:t>Operatoria</a:t>
            </a:r>
            <a:r>
              <a:rPr lang="pt-BR" sz="2800" dirty="0" smtClean="0"/>
              <a:t> </a:t>
            </a:r>
            <a:endParaRPr lang="es-CL" sz="2800" dirty="0"/>
          </a:p>
        </p:txBody>
      </p:sp>
      <p:sp>
        <p:nvSpPr>
          <p:cNvPr id="3" name="2 Marcador de contenido"/>
          <p:cNvSpPr>
            <a:spLocks noGrp="1"/>
          </p:cNvSpPr>
          <p:nvPr>
            <p:ph idx="1"/>
          </p:nvPr>
        </p:nvSpPr>
        <p:spPr/>
        <p:txBody>
          <a:bodyPr>
            <a:normAutofit fontScale="77500" lnSpcReduction="20000"/>
          </a:bodyPr>
          <a:lstStyle/>
          <a:p>
            <a:r>
              <a:rPr lang="es-CL" sz="2800" dirty="0"/>
              <a:t>Por otra parte, cabe agregar que las modalidades para endeudarse consisten en empréstitos y colocación de títulos de créditos en el mercado de capitales. Esta última forma puede ser directa, a través de la Tesorería General de la República, o indirecta, por medio de agentes o consorcios financieros nacionales o extranjeros,  tales como bancos comerciales, bolsas de comercio u otras. Es del caso tener presente que se puede establecer el pago de una comisión por la colocación de estos títulos.</a:t>
            </a:r>
          </a:p>
          <a:p>
            <a:endParaRPr lang="es-CL" sz="2800" dirty="0"/>
          </a:p>
        </p:txBody>
      </p:sp>
    </p:spTree>
    <p:extLst>
      <p:ext uri="{BB962C8B-B14F-4D97-AF65-F5344CB8AC3E}">
        <p14:creationId xmlns:p14="http://schemas.microsoft.com/office/powerpoint/2010/main" val="71340393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pt-BR" sz="2800" dirty="0" smtClean="0"/>
              <a:t>1.5.3 </a:t>
            </a:r>
            <a:r>
              <a:rPr lang="pt-BR" sz="2800" dirty="0" err="1" smtClean="0"/>
              <a:t>Operatoria</a:t>
            </a:r>
            <a:r>
              <a:rPr lang="pt-BR" sz="2800" dirty="0" smtClean="0"/>
              <a:t> </a:t>
            </a:r>
            <a:endParaRPr lang="es-CL" sz="2800" dirty="0"/>
          </a:p>
        </p:txBody>
      </p:sp>
      <p:sp>
        <p:nvSpPr>
          <p:cNvPr id="3" name="2 Marcador de contenido"/>
          <p:cNvSpPr>
            <a:spLocks noGrp="1"/>
          </p:cNvSpPr>
          <p:nvPr>
            <p:ph idx="1"/>
          </p:nvPr>
        </p:nvSpPr>
        <p:spPr/>
        <p:txBody>
          <a:bodyPr>
            <a:normAutofit/>
          </a:bodyPr>
          <a:lstStyle/>
          <a:p>
            <a:r>
              <a:rPr lang="es-CL" sz="2800" dirty="0"/>
              <a:t>Enseguida, debe señalarse que el servicio de la deuda se efectúa generalmente en forma directa por los servicios públicos que han contraído el compromiso, y excepcionalmente en forma indirecta, a través de la Tesorería General de la República.</a:t>
            </a:r>
          </a:p>
          <a:p>
            <a:endParaRPr lang="es-CL" sz="2800" dirty="0"/>
          </a:p>
        </p:txBody>
      </p:sp>
    </p:spTree>
    <p:extLst>
      <p:ext uri="{BB962C8B-B14F-4D97-AF65-F5344CB8AC3E}">
        <p14:creationId xmlns:p14="http://schemas.microsoft.com/office/powerpoint/2010/main" val="254986112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pt-BR" sz="2800" dirty="0" smtClean="0"/>
              <a:t>1.5.3 </a:t>
            </a:r>
            <a:r>
              <a:rPr lang="pt-BR" sz="2800" dirty="0" err="1" smtClean="0"/>
              <a:t>Operatoria</a:t>
            </a:r>
            <a:r>
              <a:rPr lang="pt-BR" sz="2800" dirty="0" smtClean="0"/>
              <a:t> </a:t>
            </a:r>
            <a:endParaRPr lang="es-CL" sz="2800" dirty="0"/>
          </a:p>
        </p:txBody>
      </p:sp>
      <p:sp>
        <p:nvSpPr>
          <p:cNvPr id="3" name="2 Marcador de contenido"/>
          <p:cNvSpPr>
            <a:spLocks noGrp="1"/>
          </p:cNvSpPr>
          <p:nvPr>
            <p:ph idx="1"/>
          </p:nvPr>
        </p:nvSpPr>
        <p:spPr/>
        <p:txBody>
          <a:bodyPr>
            <a:normAutofit/>
          </a:bodyPr>
          <a:lstStyle/>
          <a:p>
            <a:r>
              <a:rPr lang="es-CL" sz="2800" dirty="0"/>
              <a:t>Por último, la fijación de la política en materia de deuda pública y su fiscalización le corresponde al Ministro de Hacienda, sin perjuicio de las facultades fiscalizadoras de la Contraloría General. </a:t>
            </a:r>
          </a:p>
        </p:txBody>
      </p:sp>
    </p:spTree>
    <p:extLst>
      <p:ext uri="{BB962C8B-B14F-4D97-AF65-F5344CB8AC3E}">
        <p14:creationId xmlns:p14="http://schemas.microsoft.com/office/powerpoint/2010/main" val="353290437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1.5.4 </a:t>
            </a:r>
            <a:r>
              <a:rPr lang="es-CL" sz="2800" dirty="0"/>
              <a:t>Proceso o Subsistema De Contabilidad </a:t>
            </a:r>
          </a:p>
        </p:txBody>
      </p:sp>
      <p:sp>
        <p:nvSpPr>
          <p:cNvPr id="3" name="2 Marcador de contenido"/>
          <p:cNvSpPr>
            <a:spLocks noGrp="1"/>
          </p:cNvSpPr>
          <p:nvPr>
            <p:ph idx="1"/>
          </p:nvPr>
        </p:nvSpPr>
        <p:spPr/>
        <p:txBody>
          <a:bodyPr>
            <a:normAutofit/>
          </a:bodyPr>
          <a:lstStyle/>
          <a:p>
            <a:r>
              <a:rPr lang="es-CL" sz="2800" dirty="0"/>
              <a:t>Objetivo </a:t>
            </a:r>
          </a:p>
          <a:p>
            <a:r>
              <a:rPr lang="es-CL" sz="2800" dirty="0"/>
              <a:t>El Proceso de Contabilidad tiene por objeto el registro de los hechos económicos que afectan al Estado y sus instituciones y proveer de la información financiera, patrimonial y presupuestaria de los </a:t>
            </a:r>
            <a:r>
              <a:rPr lang="es-CL" sz="2800" dirty="0" smtClean="0"/>
              <a:t>mismos. </a:t>
            </a:r>
            <a:endParaRPr lang="es-CL" sz="2800" dirty="0"/>
          </a:p>
        </p:txBody>
      </p:sp>
    </p:spTree>
    <p:extLst>
      <p:ext uri="{BB962C8B-B14F-4D97-AF65-F5344CB8AC3E}">
        <p14:creationId xmlns:p14="http://schemas.microsoft.com/office/powerpoint/2010/main" val="303476031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1.5.4 </a:t>
            </a:r>
            <a:r>
              <a:rPr lang="es-CL" sz="2800" dirty="0"/>
              <a:t>Proceso o Subsistema De Contabilidad </a:t>
            </a:r>
          </a:p>
        </p:txBody>
      </p:sp>
      <p:sp>
        <p:nvSpPr>
          <p:cNvPr id="3" name="2 Marcador de contenido"/>
          <p:cNvSpPr>
            <a:spLocks noGrp="1"/>
          </p:cNvSpPr>
          <p:nvPr>
            <p:ph idx="1"/>
          </p:nvPr>
        </p:nvSpPr>
        <p:spPr/>
        <p:txBody>
          <a:bodyPr>
            <a:normAutofit/>
          </a:bodyPr>
          <a:lstStyle/>
          <a:p>
            <a:r>
              <a:rPr lang="es-CL" sz="2800" dirty="0"/>
              <a:t>En este sentido, la Contraloría General de la República deberá establecer los principios, normas y procedimientos contables básicos por los que se debe regir el Sistema de Contabilidad General de la Nación. </a:t>
            </a:r>
          </a:p>
        </p:txBody>
      </p:sp>
    </p:spTree>
    <p:extLst>
      <p:ext uri="{BB962C8B-B14F-4D97-AF65-F5344CB8AC3E}">
        <p14:creationId xmlns:p14="http://schemas.microsoft.com/office/powerpoint/2010/main" val="3873502717"/>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1.5.4 </a:t>
            </a:r>
            <a:r>
              <a:rPr lang="es-CL" sz="2800" dirty="0"/>
              <a:t>Proceso o Subsistema De Contabilidad </a:t>
            </a:r>
          </a:p>
        </p:txBody>
      </p:sp>
      <p:sp>
        <p:nvSpPr>
          <p:cNvPr id="3" name="2 Marcador de contenido"/>
          <p:cNvSpPr>
            <a:spLocks noGrp="1"/>
          </p:cNvSpPr>
          <p:nvPr>
            <p:ph idx="1"/>
          </p:nvPr>
        </p:nvSpPr>
        <p:spPr/>
        <p:txBody>
          <a:bodyPr>
            <a:normAutofit fontScale="85000" lnSpcReduction="20000"/>
          </a:bodyPr>
          <a:lstStyle/>
          <a:p>
            <a:r>
              <a:rPr lang="es-CL" sz="2800" dirty="0" smtClean="0"/>
              <a:t>El </a:t>
            </a:r>
            <a:r>
              <a:rPr lang="es-CL" sz="2800" dirty="0"/>
              <a:t>proceso contable, sin perjuicio de ser parte de una función superior del control que ejerce el Organismo Contralor, constituye, asimismo, un elemento integrante del Sistema de Administración Financiera del Estado. En efecto, este proceso efectúa diversas interacciones con los otros elementos del sistema y sus operaciones son parte de las que se requieren para el logro de los objetivos de este último. </a:t>
            </a:r>
          </a:p>
        </p:txBody>
      </p:sp>
    </p:spTree>
    <p:extLst>
      <p:ext uri="{BB962C8B-B14F-4D97-AF65-F5344CB8AC3E}">
        <p14:creationId xmlns:p14="http://schemas.microsoft.com/office/powerpoint/2010/main" val="294009080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1.5.4 </a:t>
            </a:r>
            <a:r>
              <a:rPr lang="es-CL" sz="2800" dirty="0"/>
              <a:t>Proceso o Subsistema De Contabilidad </a:t>
            </a:r>
          </a:p>
        </p:txBody>
      </p:sp>
      <p:sp>
        <p:nvSpPr>
          <p:cNvPr id="3" name="2 Marcador de contenido"/>
          <p:cNvSpPr>
            <a:spLocks noGrp="1"/>
          </p:cNvSpPr>
          <p:nvPr>
            <p:ph idx="1"/>
          </p:nvPr>
        </p:nvSpPr>
        <p:spPr/>
        <p:txBody>
          <a:bodyPr>
            <a:normAutofit fontScale="92500" lnSpcReduction="20000"/>
          </a:bodyPr>
          <a:lstStyle/>
          <a:p>
            <a:r>
              <a:rPr lang="es-CL" sz="2800" dirty="0"/>
              <a:t>A este proceso le corresponde registrar los hechos  económicos que afectan al Estado y sus instituciones e informar y analizar sobre su situación financiera, patrimonial y presupuestaria, para lo cual la Contraloría General cuenta con la atribución legal para establecer los principios y normas contables básicas y los procedimientos por los que se debe regir el sistema de contabilidad general de la Nación.</a:t>
            </a:r>
          </a:p>
          <a:p>
            <a:endParaRPr lang="es-CL" sz="2800" dirty="0"/>
          </a:p>
        </p:txBody>
      </p:sp>
    </p:spTree>
    <p:extLst>
      <p:ext uri="{BB962C8B-B14F-4D97-AF65-F5344CB8AC3E}">
        <p14:creationId xmlns:p14="http://schemas.microsoft.com/office/powerpoint/2010/main" val="2033519909"/>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1.5.4 </a:t>
            </a:r>
            <a:r>
              <a:rPr lang="es-CL" sz="2800" dirty="0"/>
              <a:t>Proceso o Subsistema De Contabilidad </a:t>
            </a:r>
          </a:p>
        </p:txBody>
      </p:sp>
      <p:sp>
        <p:nvSpPr>
          <p:cNvPr id="3" name="2 Marcador de contenido"/>
          <p:cNvSpPr>
            <a:spLocks noGrp="1"/>
          </p:cNvSpPr>
          <p:nvPr>
            <p:ph idx="1"/>
          </p:nvPr>
        </p:nvSpPr>
        <p:spPr/>
        <p:txBody>
          <a:bodyPr>
            <a:normAutofit fontScale="85000" lnSpcReduction="20000"/>
          </a:bodyPr>
          <a:lstStyle/>
          <a:p>
            <a:r>
              <a:rPr lang="es-CL" sz="2800" b="1" i="1" dirty="0"/>
              <a:t>Definición </a:t>
            </a:r>
          </a:p>
          <a:p>
            <a:r>
              <a:rPr lang="es-CL" sz="2800" dirty="0"/>
              <a:t>El Sistema de Contabilidad General de la Nación es el conjunto de principios, normas y procedimientos técnicos que permiten el registro de los hechos económicos inherentes a las operaciones del Estado, con el objeto de satisfacer las necesidades de información para apoyar el control y el proceso de toma de decisiones de los administradores y para el conocimiento de terceros interesados en la gestión. </a:t>
            </a:r>
          </a:p>
        </p:txBody>
      </p:sp>
    </p:spTree>
    <p:extLst>
      <p:ext uri="{BB962C8B-B14F-4D97-AF65-F5344CB8AC3E}">
        <p14:creationId xmlns:p14="http://schemas.microsoft.com/office/powerpoint/2010/main" val="424917824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1.5.5 </a:t>
            </a:r>
            <a:r>
              <a:rPr lang="es-CL" sz="2800" dirty="0"/>
              <a:t>Proceso de Control Financiero </a:t>
            </a:r>
          </a:p>
        </p:txBody>
      </p:sp>
      <p:sp>
        <p:nvSpPr>
          <p:cNvPr id="3" name="2 Marcador de contenido"/>
          <p:cNvSpPr>
            <a:spLocks noGrp="1"/>
          </p:cNvSpPr>
          <p:nvPr>
            <p:ph idx="1"/>
          </p:nvPr>
        </p:nvSpPr>
        <p:spPr/>
        <p:txBody>
          <a:bodyPr>
            <a:normAutofit fontScale="85000" lnSpcReduction="10000"/>
          </a:bodyPr>
          <a:lstStyle/>
          <a:p>
            <a:r>
              <a:rPr lang="es-CL" sz="2800" b="1" i="1" dirty="0"/>
              <a:t>Objetivo </a:t>
            </a:r>
          </a:p>
          <a:p>
            <a:r>
              <a:rPr lang="es-CL" sz="2800" dirty="0"/>
              <a:t>Comprende todas las acciones orientadas a cautelar y fiscalizar la correcta administración de los recursos del Estado. Verifica fundamentalmente el cumplimiento de los fines, el acatamiento de las disposiciones constitucionales, legales y reglamentarias y la obtención de las metas programadas por los servicios que integran el Sector Público. (artículo 51 DL N° 1.263). </a:t>
            </a:r>
          </a:p>
        </p:txBody>
      </p:sp>
    </p:spTree>
    <p:extLst>
      <p:ext uri="{BB962C8B-B14F-4D97-AF65-F5344CB8AC3E}">
        <p14:creationId xmlns:p14="http://schemas.microsoft.com/office/powerpoint/2010/main" val="3526147505"/>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1.5.5 </a:t>
            </a:r>
            <a:r>
              <a:rPr lang="es-CL" sz="2800" dirty="0"/>
              <a:t>Proceso de Control Financiero </a:t>
            </a:r>
          </a:p>
        </p:txBody>
      </p:sp>
      <p:sp>
        <p:nvSpPr>
          <p:cNvPr id="3" name="2 Marcador de contenido"/>
          <p:cNvSpPr>
            <a:spLocks noGrp="1"/>
          </p:cNvSpPr>
          <p:nvPr>
            <p:ph idx="1"/>
          </p:nvPr>
        </p:nvSpPr>
        <p:spPr/>
        <p:txBody>
          <a:bodyPr>
            <a:normAutofit fontScale="92500" lnSpcReduction="20000"/>
          </a:bodyPr>
          <a:lstStyle/>
          <a:p>
            <a:r>
              <a:rPr lang="es-CL" sz="2800" dirty="0"/>
              <a:t>Le corresponde a la Contraloría General de la República, en lo relativo al control financiero del Estado, fiscalizar el cumplimiento de las disposiciones legales y reglamentarias que dicen relación con la administración de los recursos del Estado y efectuar auditorías para verificar la recaudación, percepción e inversión de sus ingresos y de las entradas propias de los servicios públicos. </a:t>
            </a:r>
          </a:p>
        </p:txBody>
      </p:sp>
    </p:spTree>
    <p:extLst>
      <p:ext uri="{BB962C8B-B14F-4D97-AF65-F5344CB8AC3E}">
        <p14:creationId xmlns:p14="http://schemas.microsoft.com/office/powerpoint/2010/main" val="2585575773"/>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1.5.5 </a:t>
            </a:r>
            <a:r>
              <a:rPr lang="es-CL" sz="2800" dirty="0"/>
              <a:t>Proceso de Control Financiero </a:t>
            </a:r>
          </a:p>
        </p:txBody>
      </p:sp>
      <p:sp>
        <p:nvSpPr>
          <p:cNvPr id="3" name="2 Marcador de contenido"/>
          <p:cNvSpPr>
            <a:spLocks noGrp="1"/>
          </p:cNvSpPr>
          <p:nvPr>
            <p:ph idx="1"/>
          </p:nvPr>
        </p:nvSpPr>
        <p:spPr/>
        <p:txBody>
          <a:bodyPr>
            <a:normAutofit fontScale="92500" lnSpcReduction="20000"/>
          </a:bodyPr>
          <a:lstStyle/>
          <a:p>
            <a:r>
              <a:rPr lang="es-CL" sz="2800" dirty="0"/>
              <a:t>A dicho Órgano de Control le corresponde efectuar el examen y juzgamiento de las cuentas de los organismos del sector público, de acuerdo con las normas contenidas en su Ley Orgánica Constitucional. Cabe manifestar que toda cuenta debe ser examinada, finiquitada o reparada, en un plazo que no exceda de un año, contado desde la fecha de su recepción por la Contraloría General. </a:t>
            </a:r>
          </a:p>
        </p:txBody>
      </p:sp>
    </p:spTree>
    <p:extLst>
      <p:ext uri="{BB962C8B-B14F-4D97-AF65-F5344CB8AC3E}">
        <p14:creationId xmlns:p14="http://schemas.microsoft.com/office/powerpoint/2010/main" val="1461589862"/>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1.5.5 </a:t>
            </a:r>
            <a:r>
              <a:rPr lang="es-CL" sz="2800" dirty="0"/>
              <a:t>Proceso de Control Financiero </a:t>
            </a:r>
          </a:p>
        </p:txBody>
      </p:sp>
      <p:sp>
        <p:nvSpPr>
          <p:cNvPr id="3" name="2 Marcador de contenido"/>
          <p:cNvSpPr>
            <a:spLocks noGrp="1"/>
          </p:cNvSpPr>
          <p:nvPr>
            <p:ph idx="1"/>
          </p:nvPr>
        </p:nvSpPr>
        <p:spPr/>
        <p:txBody>
          <a:bodyPr>
            <a:normAutofit fontScale="85000" lnSpcReduction="20000"/>
          </a:bodyPr>
          <a:lstStyle/>
          <a:p>
            <a:r>
              <a:rPr lang="es-CL" sz="2800" dirty="0"/>
              <a:t>Vencido este plazo, cesa la responsabilidad del cuentadante y la que, pueda afectar a terceros, sin perjuicio de las medidas disciplinarias que corresponda aplicar a los funcionarios culpables del retardo, y de las responsabilidades civil y criminal que continúan sometidas a las normas legales comunes. Cuando el examen de cuentas se efectúa en la sede del servicio, el plazo se cuenta desde la fecha en que oficialmente ellas hayan sido recibidas por el funcionario de la Contraloría encargado de su examen. </a:t>
            </a:r>
          </a:p>
        </p:txBody>
      </p:sp>
    </p:spTree>
    <p:extLst>
      <p:ext uri="{BB962C8B-B14F-4D97-AF65-F5344CB8AC3E}">
        <p14:creationId xmlns:p14="http://schemas.microsoft.com/office/powerpoint/2010/main" val="3450717200"/>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1.5.5 </a:t>
            </a:r>
            <a:r>
              <a:rPr lang="es-CL" sz="2800" dirty="0"/>
              <a:t>Proceso de Control Financiero </a:t>
            </a:r>
          </a:p>
        </p:txBody>
      </p:sp>
      <p:sp>
        <p:nvSpPr>
          <p:cNvPr id="3" name="2 Marcador de contenido"/>
          <p:cNvSpPr>
            <a:spLocks noGrp="1"/>
          </p:cNvSpPr>
          <p:nvPr>
            <p:ph idx="1"/>
          </p:nvPr>
        </p:nvSpPr>
        <p:spPr/>
        <p:txBody>
          <a:bodyPr>
            <a:normAutofit fontScale="85000" lnSpcReduction="10000"/>
          </a:bodyPr>
          <a:lstStyle/>
          <a:p>
            <a:r>
              <a:rPr lang="es-CL" sz="2800" dirty="0"/>
              <a:t>. El proceso de control financiero comprende todas las acciones orientadas a cautelar y fiscalizar la correcta administración de los recursos del Estado. Verifica fundamentalmente el cumplimiento de los fines, </a:t>
            </a:r>
            <a:r>
              <a:rPr lang="es-CL" sz="2800" dirty="0" smtClean="0"/>
              <a:t>el acatamiento </a:t>
            </a:r>
            <a:r>
              <a:rPr lang="es-CL" sz="2800" dirty="0"/>
              <a:t>de las disposiciones legales y reglamentarias y la obtención de las metas programadas por los servicios que integran el sector público.</a:t>
            </a:r>
          </a:p>
          <a:p>
            <a:r>
              <a:rPr lang="es-CL" sz="2800" dirty="0" smtClean="0"/>
              <a:t> </a:t>
            </a:r>
            <a:endParaRPr lang="es-CL" sz="2800" dirty="0"/>
          </a:p>
        </p:txBody>
      </p:sp>
    </p:spTree>
    <p:extLst>
      <p:ext uri="{BB962C8B-B14F-4D97-AF65-F5344CB8AC3E}">
        <p14:creationId xmlns:p14="http://schemas.microsoft.com/office/powerpoint/2010/main" val="3122794904"/>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1.5.5 </a:t>
            </a:r>
            <a:r>
              <a:rPr lang="es-CL" sz="2800" dirty="0"/>
              <a:t>Proceso de Control Financiero </a:t>
            </a:r>
          </a:p>
        </p:txBody>
      </p:sp>
      <p:sp>
        <p:nvSpPr>
          <p:cNvPr id="3" name="2 Marcador de contenido"/>
          <p:cNvSpPr>
            <a:spLocks noGrp="1"/>
          </p:cNvSpPr>
          <p:nvPr>
            <p:ph idx="1"/>
          </p:nvPr>
        </p:nvSpPr>
        <p:spPr/>
        <p:txBody>
          <a:bodyPr>
            <a:normAutofit fontScale="85000" lnSpcReduction="10000"/>
          </a:bodyPr>
          <a:lstStyle/>
          <a:p>
            <a:r>
              <a:rPr lang="es-CL" sz="2800" dirty="0" smtClean="0"/>
              <a:t> </a:t>
            </a:r>
            <a:r>
              <a:rPr lang="es-CL" sz="2800" dirty="0"/>
              <a:t>Puede observarse que en la descripción anterior quedan claramente configurados un control de eficacia, un control de eficiencia y un control de legalidad.</a:t>
            </a:r>
          </a:p>
          <a:p>
            <a:r>
              <a:rPr lang="es-CL" sz="2800" dirty="0"/>
              <a:t>El </a:t>
            </a:r>
            <a:r>
              <a:rPr lang="es-CL" sz="2800" b="1" i="1" dirty="0">
                <a:solidFill>
                  <a:srgbClr val="FF0000"/>
                </a:solidFill>
              </a:rPr>
              <a:t>control de eficacia </a:t>
            </a:r>
            <a:r>
              <a:rPr lang="es-CL" sz="2800" dirty="0"/>
              <a:t>es un control de metas. Se basa en los planes y programas ejecutados por el Gobierno a través de sus órganos y consiste en verificar y evaluar el grado de cumplimiento de las metas previamente establecidas.</a:t>
            </a:r>
          </a:p>
          <a:p>
            <a:endParaRPr lang="es-CL" sz="2800" dirty="0"/>
          </a:p>
        </p:txBody>
      </p:sp>
    </p:spTree>
    <p:extLst>
      <p:ext uri="{BB962C8B-B14F-4D97-AF65-F5344CB8AC3E}">
        <p14:creationId xmlns:p14="http://schemas.microsoft.com/office/powerpoint/2010/main" val="327442704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a:t>1.5.5 Proceso de Control Financiero </a:t>
            </a:r>
          </a:p>
        </p:txBody>
      </p:sp>
      <p:sp>
        <p:nvSpPr>
          <p:cNvPr id="3" name="2 Marcador de contenido"/>
          <p:cNvSpPr>
            <a:spLocks noGrp="1"/>
          </p:cNvSpPr>
          <p:nvPr>
            <p:ph idx="1"/>
          </p:nvPr>
        </p:nvSpPr>
        <p:spPr/>
        <p:txBody>
          <a:bodyPr>
            <a:normAutofit fontScale="92500" lnSpcReduction="20000"/>
          </a:bodyPr>
          <a:lstStyle/>
          <a:p>
            <a:r>
              <a:rPr lang="es-CL" sz="2800" dirty="0"/>
              <a:t>El </a:t>
            </a:r>
            <a:r>
              <a:rPr lang="es-CL" sz="2800" b="1" i="1" dirty="0">
                <a:solidFill>
                  <a:srgbClr val="FF0000"/>
                </a:solidFill>
              </a:rPr>
              <a:t>control de eficiencia </a:t>
            </a:r>
            <a:r>
              <a:rPr lang="es-CL" sz="2800" dirty="0"/>
              <a:t>es un examen de los recursos utilizados a fin de establecer la racionalidad de su empleo, dentro de las circunstancias dadas, y el rendimiento o productividad alcanzada como resultado de la actividad ejecutada. </a:t>
            </a:r>
          </a:p>
          <a:p>
            <a:r>
              <a:rPr lang="es-CL" sz="2800" dirty="0"/>
              <a:t>Para su medición considera diversos parámetros, tales como: costo, calidad, cantidad, oportunidad, etc.</a:t>
            </a:r>
          </a:p>
          <a:p>
            <a:endParaRPr lang="es-CL" sz="2800" dirty="0"/>
          </a:p>
        </p:txBody>
      </p:sp>
    </p:spTree>
    <p:extLst>
      <p:ext uri="{BB962C8B-B14F-4D97-AF65-F5344CB8AC3E}">
        <p14:creationId xmlns:p14="http://schemas.microsoft.com/office/powerpoint/2010/main" val="1516871382"/>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1.5.5 Proceso </a:t>
            </a:r>
            <a:r>
              <a:rPr lang="es-CL" sz="2800" dirty="0"/>
              <a:t>de Control Financiero  </a:t>
            </a:r>
          </a:p>
        </p:txBody>
      </p:sp>
      <p:sp>
        <p:nvSpPr>
          <p:cNvPr id="3" name="2 Marcador de contenido"/>
          <p:cNvSpPr>
            <a:spLocks noGrp="1"/>
          </p:cNvSpPr>
          <p:nvPr>
            <p:ph idx="1"/>
          </p:nvPr>
        </p:nvSpPr>
        <p:spPr/>
        <p:txBody>
          <a:bodyPr>
            <a:normAutofit fontScale="92500" lnSpcReduction="20000"/>
          </a:bodyPr>
          <a:lstStyle/>
          <a:p>
            <a:r>
              <a:rPr lang="es-CL" sz="2800" dirty="0"/>
              <a:t>El </a:t>
            </a:r>
            <a:r>
              <a:rPr lang="es-CL" sz="2800" b="1" i="1" dirty="0">
                <a:solidFill>
                  <a:srgbClr val="FF0000"/>
                </a:solidFill>
              </a:rPr>
              <a:t>control de legalidad </a:t>
            </a:r>
            <a:r>
              <a:rPr lang="es-CL" sz="2800" dirty="0"/>
              <a:t>es una revisión de los actos de la administración para verificar el acatamiento de las disposiciones legales y reglamentarias vigentes.</a:t>
            </a:r>
          </a:p>
          <a:p>
            <a:r>
              <a:rPr lang="es-CL" sz="2800" dirty="0"/>
              <a:t>Este último control está presente en toda acción de esta naturaleza sobre todo si se considera que el fin del Estado es el bienestar colectivo, actividad que debe efectuar permanentemente. </a:t>
            </a:r>
          </a:p>
        </p:txBody>
      </p:sp>
    </p:spTree>
    <p:extLst>
      <p:ext uri="{BB962C8B-B14F-4D97-AF65-F5344CB8AC3E}">
        <p14:creationId xmlns:p14="http://schemas.microsoft.com/office/powerpoint/2010/main" val="2585575773"/>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1.5.5 Operatoria</a:t>
            </a:r>
            <a:endParaRPr lang="es-CL" sz="2800" dirty="0"/>
          </a:p>
        </p:txBody>
      </p:sp>
      <p:sp>
        <p:nvSpPr>
          <p:cNvPr id="3" name="2 Marcador de contenido"/>
          <p:cNvSpPr>
            <a:spLocks noGrp="1"/>
          </p:cNvSpPr>
          <p:nvPr>
            <p:ph idx="1"/>
          </p:nvPr>
        </p:nvSpPr>
        <p:spPr/>
        <p:txBody>
          <a:bodyPr>
            <a:normAutofit fontScale="92500"/>
          </a:bodyPr>
          <a:lstStyle/>
          <a:p>
            <a:r>
              <a:rPr lang="es-CL" sz="2800" dirty="0"/>
              <a:t>. La acción de control de este proceso se lleva a cabo a través de dos modalidades:</a:t>
            </a:r>
          </a:p>
          <a:p>
            <a:r>
              <a:rPr lang="es-CL" sz="2800" b="1" i="1" dirty="0">
                <a:solidFill>
                  <a:srgbClr val="FF0000"/>
                </a:solidFill>
              </a:rPr>
              <a:t>Internamente por el Ejecutivo</a:t>
            </a:r>
            <a:r>
              <a:rPr lang="es-CL" sz="2800" dirty="0"/>
              <a:t>, a través de sus propias líneas jerárquicas.</a:t>
            </a:r>
          </a:p>
          <a:p>
            <a:r>
              <a:rPr lang="es-CL" sz="2800" b="1" i="1" dirty="0">
                <a:solidFill>
                  <a:srgbClr val="FF0000"/>
                </a:solidFill>
              </a:rPr>
              <a:t>Externamente</a:t>
            </a:r>
            <a:r>
              <a:rPr lang="es-CL" sz="2800" dirty="0"/>
              <a:t> por medio del control que debe ejercer la </a:t>
            </a:r>
            <a:r>
              <a:rPr lang="es-CL" sz="2800" b="1" i="1" dirty="0">
                <a:solidFill>
                  <a:srgbClr val="FF0000"/>
                </a:solidFill>
              </a:rPr>
              <a:t>Contraloría General de la República.</a:t>
            </a:r>
          </a:p>
          <a:p>
            <a:endParaRPr lang="es-CL" sz="2800" dirty="0"/>
          </a:p>
        </p:txBody>
      </p:sp>
    </p:spTree>
    <p:extLst>
      <p:ext uri="{BB962C8B-B14F-4D97-AF65-F5344CB8AC3E}">
        <p14:creationId xmlns:p14="http://schemas.microsoft.com/office/powerpoint/2010/main" val="1822755010"/>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1.5.5 Operatoria</a:t>
            </a:r>
            <a:endParaRPr lang="es-CL" sz="2800" dirty="0"/>
          </a:p>
        </p:txBody>
      </p:sp>
      <p:sp>
        <p:nvSpPr>
          <p:cNvPr id="3" name="2 Marcador de contenido"/>
          <p:cNvSpPr>
            <a:spLocks noGrp="1"/>
          </p:cNvSpPr>
          <p:nvPr>
            <p:ph idx="1"/>
          </p:nvPr>
        </p:nvSpPr>
        <p:spPr/>
        <p:txBody>
          <a:bodyPr>
            <a:normAutofit/>
          </a:bodyPr>
          <a:lstStyle/>
          <a:p>
            <a:r>
              <a:rPr lang="es-CL" sz="2800" dirty="0"/>
              <a:t>. En el primer caso, el realizar una acción de control es una obligación establecida por el ordenamiento jurídico vigente y que afecta al Presidente de la República y a cada uno de los niveles jerárquicos de la Administración del Estado.</a:t>
            </a:r>
          </a:p>
          <a:p>
            <a:endParaRPr lang="es-CL" sz="2800" dirty="0"/>
          </a:p>
        </p:txBody>
      </p:sp>
    </p:spTree>
    <p:extLst>
      <p:ext uri="{BB962C8B-B14F-4D97-AF65-F5344CB8AC3E}">
        <p14:creationId xmlns:p14="http://schemas.microsoft.com/office/powerpoint/2010/main" val="366549509"/>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1.5.5 Operatoria</a:t>
            </a:r>
            <a:endParaRPr lang="es-CL" sz="2800" dirty="0"/>
          </a:p>
        </p:txBody>
      </p:sp>
      <p:sp>
        <p:nvSpPr>
          <p:cNvPr id="3" name="2 Marcador de contenido"/>
          <p:cNvSpPr>
            <a:spLocks noGrp="1"/>
          </p:cNvSpPr>
          <p:nvPr>
            <p:ph idx="1"/>
          </p:nvPr>
        </p:nvSpPr>
        <p:spPr/>
        <p:txBody>
          <a:bodyPr>
            <a:normAutofit/>
          </a:bodyPr>
          <a:lstStyle/>
          <a:p>
            <a:r>
              <a:rPr lang="es-CL" sz="2800" dirty="0"/>
              <a:t>Como puede advertirse, todo funcionario que ejerce un cargo directivo tiene la responsabilidad de controlar los actos administrativos de sus subordinados. Este es, además, un principio técnico de la Ciencia Administrativa.</a:t>
            </a:r>
          </a:p>
          <a:p>
            <a:r>
              <a:rPr lang="es-CL" sz="2800" dirty="0" smtClean="0"/>
              <a:t>. </a:t>
            </a:r>
            <a:endParaRPr lang="es-CL" sz="2800" dirty="0"/>
          </a:p>
        </p:txBody>
      </p:sp>
    </p:spTree>
    <p:extLst>
      <p:ext uri="{BB962C8B-B14F-4D97-AF65-F5344CB8AC3E}">
        <p14:creationId xmlns:p14="http://schemas.microsoft.com/office/powerpoint/2010/main" val="2278388597"/>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1.5.5 Operatoria</a:t>
            </a:r>
            <a:endParaRPr lang="es-CL" sz="2800" dirty="0"/>
          </a:p>
        </p:txBody>
      </p:sp>
      <p:sp>
        <p:nvSpPr>
          <p:cNvPr id="3" name="2 Marcador de contenido"/>
          <p:cNvSpPr>
            <a:spLocks noGrp="1"/>
          </p:cNvSpPr>
          <p:nvPr>
            <p:ph idx="1"/>
          </p:nvPr>
        </p:nvSpPr>
        <p:spPr/>
        <p:txBody>
          <a:bodyPr>
            <a:normAutofit fontScale="92500" lnSpcReduction="10000"/>
          </a:bodyPr>
          <a:lstStyle/>
          <a:p>
            <a:r>
              <a:rPr lang="es-CL" sz="2800" dirty="0"/>
              <a:t>En esta modalidad de control financiero intervienen distintos niveles de decisión de gobierno, distinguiéndose un control de carácter concomitante, ejercido por el Ministerio de Hacienda, en relación al presupuesto y su ejecución, y el control a posteriori efectuado por los órganos de control interno de los servicios públicos.</a:t>
            </a:r>
          </a:p>
          <a:p>
            <a:r>
              <a:rPr lang="es-CL" sz="2800" dirty="0" smtClean="0"/>
              <a:t>. </a:t>
            </a:r>
            <a:endParaRPr lang="es-CL" sz="2800" dirty="0"/>
          </a:p>
        </p:txBody>
      </p:sp>
    </p:spTree>
    <p:extLst>
      <p:ext uri="{BB962C8B-B14F-4D97-AF65-F5344CB8AC3E}">
        <p14:creationId xmlns:p14="http://schemas.microsoft.com/office/powerpoint/2010/main" val="2359305350"/>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1.5.5 Operatoria</a:t>
            </a:r>
            <a:endParaRPr lang="es-CL" sz="2800" dirty="0"/>
          </a:p>
        </p:txBody>
      </p:sp>
      <p:sp>
        <p:nvSpPr>
          <p:cNvPr id="3" name="2 Marcador de contenido"/>
          <p:cNvSpPr>
            <a:spLocks noGrp="1"/>
          </p:cNvSpPr>
          <p:nvPr>
            <p:ph idx="1"/>
          </p:nvPr>
        </p:nvSpPr>
        <p:spPr/>
        <p:txBody>
          <a:bodyPr>
            <a:normAutofit/>
          </a:bodyPr>
          <a:lstStyle/>
          <a:p>
            <a:r>
              <a:rPr lang="es-CL" sz="2800" dirty="0"/>
              <a:t>Al respecto, conviene tener presente que la Ley Orgánica de la Administración Financiera del Estado reconoce dichos controles al establecer un sistema piramidal que se fundamenta en un régimen de rendición de cuentas de carácter ascendente y coordinado. </a:t>
            </a:r>
          </a:p>
        </p:txBody>
      </p:sp>
    </p:spTree>
    <p:extLst>
      <p:ext uri="{BB962C8B-B14F-4D97-AF65-F5344CB8AC3E}">
        <p14:creationId xmlns:p14="http://schemas.microsoft.com/office/powerpoint/2010/main" val="1130639011"/>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1.5.5 Operatoria</a:t>
            </a:r>
            <a:endParaRPr lang="es-CL" sz="2800" dirty="0"/>
          </a:p>
        </p:txBody>
      </p:sp>
      <p:sp>
        <p:nvSpPr>
          <p:cNvPr id="3" name="2 Marcador de contenido"/>
          <p:cNvSpPr>
            <a:spLocks noGrp="1"/>
          </p:cNvSpPr>
          <p:nvPr>
            <p:ph idx="1"/>
          </p:nvPr>
        </p:nvSpPr>
        <p:spPr/>
        <p:txBody>
          <a:bodyPr>
            <a:normAutofit fontScale="92500" lnSpcReduction="10000"/>
          </a:bodyPr>
          <a:lstStyle/>
          <a:p>
            <a:r>
              <a:rPr lang="es-CL" sz="2800" dirty="0"/>
              <a:t> Efectivamente, de la administración de los recursos (gastos) que realizan los servicios públicos por medio de los funcionarios autorizados, rinden cuenta a las unidades de control interno de cada institución, las que proceden a examinarlas, y esa actuación es revisada y complementada por el Organismo Superior de Control. </a:t>
            </a:r>
            <a:r>
              <a:rPr lang="es-CL" sz="2800" dirty="0" smtClean="0"/>
              <a:t> </a:t>
            </a:r>
            <a:endParaRPr lang="es-CL" sz="2800" dirty="0"/>
          </a:p>
        </p:txBody>
      </p:sp>
    </p:spTree>
    <p:extLst>
      <p:ext uri="{BB962C8B-B14F-4D97-AF65-F5344CB8AC3E}">
        <p14:creationId xmlns:p14="http://schemas.microsoft.com/office/powerpoint/2010/main" val="4106325177"/>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1.5.5 Operatoria</a:t>
            </a:r>
            <a:endParaRPr lang="es-CL" sz="2800" dirty="0"/>
          </a:p>
        </p:txBody>
      </p:sp>
      <p:sp>
        <p:nvSpPr>
          <p:cNvPr id="3" name="2 Marcador de contenido"/>
          <p:cNvSpPr>
            <a:spLocks noGrp="1"/>
          </p:cNvSpPr>
          <p:nvPr>
            <p:ph idx="1"/>
          </p:nvPr>
        </p:nvSpPr>
        <p:spPr/>
        <p:txBody>
          <a:bodyPr>
            <a:normAutofit/>
          </a:bodyPr>
          <a:lstStyle/>
          <a:p>
            <a:r>
              <a:rPr lang="es-CL" sz="2800" dirty="0"/>
              <a:t>La acción de control del Ejecutivo, significa además la creación de adecuados sistemas de control interno institucionales. </a:t>
            </a:r>
          </a:p>
        </p:txBody>
      </p:sp>
    </p:spTree>
    <p:extLst>
      <p:ext uri="{BB962C8B-B14F-4D97-AF65-F5344CB8AC3E}">
        <p14:creationId xmlns:p14="http://schemas.microsoft.com/office/powerpoint/2010/main" val="1025111908"/>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1.5.5 Operatoria</a:t>
            </a:r>
            <a:endParaRPr lang="es-CL" sz="2800" dirty="0"/>
          </a:p>
        </p:txBody>
      </p:sp>
      <p:sp>
        <p:nvSpPr>
          <p:cNvPr id="3" name="2 Marcador de contenido"/>
          <p:cNvSpPr>
            <a:spLocks noGrp="1"/>
          </p:cNvSpPr>
          <p:nvPr>
            <p:ph idx="1"/>
          </p:nvPr>
        </p:nvSpPr>
        <p:spPr/>
        <p:txBody>
          <a:bodyPr>
            <a:normAutofit fontScale="92500" lnSpcReduction="10000"/>
          </a:bodyPr>
          <a:lstStyle/>
          <a:p>
            <a:r>
              <a:rPr lang="es-CL" sz="2800" dirty="0" smtClean="0"/>
              <a:t>El </a:t>
            </a:r>
            <a:r>
              <a:rPr lang="es-CL" sz="2800" dirty="0"/>
              <a:t>sistema de control interno se define como un proceso efectuado por los niveles directivos superiores, la administración y el resto del personal de una entidad, diseñado con el objeto de proporcionar un grado de seguridad razonable en cuanto a la consecución de objetivos dentro de las siguientes categorías: </a:t>
            </a:r>
            <a:r>
              <a:rPr lang="es-CL" sz="2800" dirty="0" smtClean="0"/>
              <a:t> </a:t>
            </a:r>
            <a:endParaRPr lang="es-CL" sz="2800" dirty="0"/>
          </a:p>
        </p:txBody>
      </p:sp>
    </p:spTree>
    <p:extLst>
      <p:ext uri="{BB962C8B-B14F-4D97-AF65-F5344CB8AC3E}">
        <p14:creationId xmlns:p14="http://schemas.microsoft.com/office/powerpoint/2010/main" val="1028305655"/>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1.5.5 Operatoria</a:t>
            </a:r>
            <a:endParaRPr lang="es-CL" sz="2800" dirty="0"/>
          </a:p>
        </p:txBody>
      </p:sp>
      <p:sp>
        <p:nvSpPr>
          <p:cNvPr id="3" name="2 Marcador de contenido"/>
          <p:cNvSpPr>
            <a:spLocks noGrp="1"/>
          </p:cNvSpPr>
          <p:nvPr>
            <p:ph idx="1"/>
          </p:nvPr>
        </p:nvSpPr>
        <p:spPr/>
        <p:txBody>
          <a:bodyPr>
            <a:normAutofit/>
          </a:bodyPr>
          <a:lstStyle/>
          <a:p>
            <a:r>
              <a:rPr lang="es-CL" sz="2800" dirty="0"/>
              <a:t>•  Eficacia y eficiencia de las operaciones</a:t>
            </a:r>
            <a:r>
              <a:rPr lang="es-CL" sz="2800" dirty="0" smtClean="0"/>
              <a:t>.</a:t>
            </a:r>
          </a:p>
          <a:p>
            <a:r>
              <a:rPr lang="es-CL" sz="2800" dirty="0" smtClean="0"/>
              <a:t>•  </a:t>
            </a:r>
            <a:r>
              <a:rPr lang="es-CL" sz="2800" dirty="0"/>
              <a:t>Confiabilidad de la información financiera. </a:t>
            </a:r>
            <a:endParaRPr lang="es-CL" sz="2800" dirty="0" smtClean="0"/>
          </a:p>
          <a:p>
            <a:r>
              <a:rPr lang="es-CL" sz="2800" dirty="0" smtClean="0"/>
              <a:t>•  </a:t>
            </a:r>
            <a:r>
              <a:rPr lang="es-CL" sz="2800" dirty="0"/>
              <a:t>Cumplimiento de las leyes y normas aplicables</a:t>
            </a:r>
            <a:r>
              <a:rPr lang="es-CL" sz="2800" dirty="0" smtClean="0"/>
              <a:t>. </a:t>
            </a:r>
            <a:endParaRPr lang="es-CL" sz="2800" dirty="0"/>
          </a:p>
        </p:txBody>
      </p:sp>
    </p:spTree>
    <p:extLst>
      <p:ext uri="{BB962C8B-B14F-4D97-AF65-F5344CB8AC3E}">
        <p14:creationId xmlns:p14="http://schemas.microsoft.com/office/powerpoint/2010/main" val="800021867"/>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2</a:t>
            </a:r>
            <a:r>
              <a:rPr lang="es-CL" sz="2800" dirty="0"/>
              <a:t>. </a:t>
            </a:r>
            <a:r>
              <a:rPr lang="es-CL" sz="2800" dirty="0" smtClean="0"/>
              <a:t> </a:t>
            </a:r>
            <a:r>
              <a:rPr lang="es-CL" sz="2800" dirty="0"/>
              <a:t>Proceso Presupuestario</a:t>
            </a:r>
          </a:p>
        </p:txBody>
      </p:sp>
      <p:sp>
        <p:nvSpPr>
          <p:cNvPr id="3" name="2 Marcador de contenido"/>
          <p:cNvSpPr>
            <a:spLocks noGrp="1"/>
          </p:cNvSpPr>
          <p:nvPr>
            <p:ph idx="1"/>
          </p:nvPr>
        </p:nvSpPr>
        <p:spPr/>
        <p:txBody>
          <a:bodyPr>
            <a:normAutofit/>
          </a:bodyPr>
          <a:lstStyle/>
          <a:p>
            <a:endParaRPr lang="es-CL" sz="2800" dirty="0"/>
          </a:p>
        </p:txBody>
      </p:sp>
    </p:spTree>
    <p:extLst>
      <p:ext uri="{BB962C8B-B14F-4D97-AF65-F5344CB8AC3E}">
        <p14:creationId xmlns:p14="http://schemas.microsoft.com/office/powerpoint/2010/main" val="1496268404"/>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sz="2800" dirty="0" smtClean="0"/>
              <a:t> 2.1</a:t>
            </a:r>
            <a:r>
              <a:rPr lang="es-CL" sz="2800" dirty="0"/>
              <a:t>. Principios presupuestarios y su relación con el presupuesto del Sector Público</a:t>
            </a:r>
            <a:br>
              <a:rPr lang="es-CL" sz="2800" dirty="0"/>
            </a:br>
            <a:endParaRPr lang="es-CL" sz="2800" dirty="0"/>
          </a:p>
        </p:txBody>
      </p:sp>
      <p:sp>
        <p:nvSpPr>
          <p:cNvPr id="3" name="2 Marcador de contenido"/>
          <p:cNvSpPr>
            <a:spLocks noGrp="1"/>
          </p:cNvSpPr>
          <p:nvPr>
            <p:ph idx="1"/>
          </p:nvPr>
        </p:nvSpPr>
        <p:spPr/>
        <p:txBody>
          <a:bodyPr>
            <a:normAutofit fontScale="85000" lnSpcReduction="20000"/>
          </a:bodyPr>
          <a:lstStyle/>
          <a:p>
            <a:r>
              <a:rPr lang="es-CL" sz="2800" b="1" i="1" dirty="0">
                <a:solidFill>
                  <a:srgbClr val="FF0000"/>
                </a:solidFill>
              </a:rPr>
              <a:t>1.- Universalidad: </a:t>
            </a:r>
          </a:p>
          <a:p>
            <a:r>
              <a:rPr lang="es-CL" sz="2800" dirty="0"/>
              <a:t>Este principio postula que el presupuesto debe contemplar toda la actividad de una entidad, es decir, todos los ingresos y gastos que se produzcan. </a:t>
            </a:r>
          </a:p>
          <a:p>
            <a:r>
              <a:rPr lang="es-CL" sz="2800" dirty="0"/>
              <a:t>Art. 4°. Todos los ingresos que perciba el Estado deberán reflejarse en un presupuesto que se denominará del Sector Público, además, todos los gastos del Estado deberán estar contemplados en el presupuesto del Sector Público. </a:t>
            </a:r>
          </a:p>
        </p:txBody>
      </p:sp>
    </p:spTree>
    <p:extLst>
      <p:ext uri="{BB962C8B-B14F-4D97-AF65-F5344CB8AC3E}">
        <p14:creationId xmlns:p14="http://schemas.microsoft.com/office/powerpoint/2010/main" val="1230202620"/>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sz="2800" dirty="0" smtClean="0"/>
              <a:t> 2.1</a:t>
            </a:r>
            <a:r>
              <a:rPr lang="es-CL" sz="2800" dirty="0"/>
              <a:t>. Principios presupuestarios y su relación con el presupuesto del Sector Público</a:t>
            </a:r>
            <a:br>
              <a:rPr lang="es-CL" sz="2800" dirty="0"/>
            </a:br>
            <a:endParaRPr lang="es-CL" sz="2800" dirty="0"/>
          </a:p>
        </p:txBody>
      </p:sp>
      <p:sp>
        <p:nvSpPr>
          <p:cNvPr id="3" name="2 Marcador de contenido"/>
          <p:cNvSpPr>
            <a:spLocks noGrp="1"/>
          </p:cNvSpPr>
          <p:nvPr>
            <p:ph idx="1"/>
          </p:nvPr>
        </p:nvSpPr>
        <p:spPr/>
        <p:txBody>
          <a:bodyPr>
            <a:normAutofit fontScale="85000" lnSpcReduction="10000"/>
          </a:bodyPr>
          <a:lstStyle/>
          <a:p>
            <a:r>
              <a:rPr lang="es-CL" sz="2800" b="1" i="1" dirty="0">
                <a:solidFill>
                  <a:srgbClr val="FF0000"/>
                </a:solidFill>
              </a:rPr>
              <a:t>2.- Unidad:</a:t>
            </a:r>
          </a:p>
          <a:p>
            <a:r>
              <a:rPr lang="es-CL" sz="2800" dirty="0"/>
              <a:t>Este principio postula que los presupuestos de los diversos sectores de un organismo deben estar contenidos en un documento unitario que englobe la acción de conjunto.</a:t>
            </a:r>
          </a:p>
          <a:p>
            <a:r>
              <a:rPr lang="es-CL" sz="2800" dirty="0"/>
              <a:t>Art. 4°. Todos los ingresos que perciba el Estado deberán reflejarse en un presupuesto que se denominará del Sector Público, sin perjuicio de mantener su carácter regional, sectorial o institucional.</a:t>
            </a:r>
          </a:p>
        </p:txBody>
      </p:sp>
    </p:spTree>
    <p:extLst>
      <p:ext uri="{BB962C8B-B14F-4D97-AF65-F5344CB8AC3E}">
        <p14:creationId xmlns:p14="http://schemas.microsoft.com/office/powerpoint/2010/main" val="4134544672"/>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sz="2800" dirty="0" smtClean="0"/>
              <a:t> 2.1</a:t>
            </a:r>
            <a:r>
              <a:rPr lang="es-CL" sz="2800" dirty="0"/>
              <a:t>. Principios presupuestarios y su relación con el presupuesto del Sector Público</a:t>
            </a:r>
            <a:br>
              <a:rPr lang="es-CL" sz="2800" dirty="0"/>
            </a:br>
            <a:endParaRPr lang="es-CL" sz="2800" dirty="0"/>
          </a:p>
        </p:txBody>
      </p:sp>
      <p:sp>
        <p:nvSpPr>
          <p:cNvPr id="3" name="2 Marcador de contenido"/>
          <p:cNvSpPr>
            <a:spLocks noGrp="1"/>
          </p:cNvSpPr>
          <p:nvPr>
            <p:ph idx="1"/>
          </p:nvPr>
        </p:nvSpPr>
        <p:spPr/>
        <p:txBody>
          <a:bodyPr>
            <a:normAutofit fontScale="92500"/>
          </a:bodyPr>
          <a:lstStyle/>
          <a:p>
            <a:r>
              <a:rPr lang="es-CL" sz="2800" b="1" i="1" dirty="0">
                <a:solidFill>
                  <a:srgbClr val="FF0000"/>
                </a:solidFill>
              </a:rPr>
              <a:t>3.- Periodicidad:</a:t>
            </a:r>
          </a:p>
          <a:p>
            <a:r>
              <a:rPr lang="es-CL" sz="2800" dirty="0"/>
              <a:t>Este principio postula que un presupuesto debe estar referido a un período de tiempo bien definido, ya sea una semana, un mes, un año, etc. Esta periodicidad debe en lo posible mantenerse, para los efectos de las comparaciones entre un período y otro.</a:t>
            </a:r>
          </a:p>
          <a:p>
            <a:endParaRPr lang="es-CL" sz="2800" dirty="0"/>
          </a:p>
        </p:txBody>
      </p:sp>
    </p:spTree>
    <p:extLst>
      <p:ext uri="{BB962C8B-B14F-4D97-AF65-F5344CB8AC3E}">
        <p14:creationId xmlns:p14="http://schemas.microsoft.com/office/powerpoint/2010/main" val="1923156175"/>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sz="2800" dirty="0" smtClean="0"/>
              <a:t> 2.1</a:t>
            </a:r>
            <a:r>
              <a:rPr lang="es-CL" sz="2800" dirty="0"/>
              <a:t>. Principios presupuestarios y su relación con el presupuesto del Sector Público</a:t>
            </a:r>
            <a:br>
              <a:rPr lang="es-CL" sz="2800" dirty="0"/>
            </a:br>
            <a:endParaRPr lang="es-CL" sz="2800" dirty="0"/>
          </a:p>
        </p:txBody>
      </p:sp>
      <p:sp>
        <p:nvSpPr>
          <p:cNvPr id="3" name="2 Marcador de contenido"/>
          <p:cNvSpPr>
            <a:spLocks noGrp="1"/>
          </p:cNvSpPr>
          <p:nvPr>
            <p:ph idx="1"/>
          </p:nvPr>
        </p:nvSpPr>
        <p:spPr/>
        <p:txBody>
          <a:bodyPr>
            <a:normAutofit fontScale="92500" lnSpcReduction="20000"/>
          </a:bodyPr>
          <a:lstStyle/>
          <a:p>
            <a:r>
              <a:rPr lang="es-CL" sz="2800" dirty="0"/>
              <a:t>Art. 12. El ejercicio presupuestario coincidirá con el año calendario. Las cuentas del ejercicio presupuestario quedarán cerradas al 31 de diciembre de cada año. El saldo final de caja al cierre de cada ejercicio y los ingresos que se perciban con posterioridad se incorporarán al presupuesto siguiente. A partir del 1 de enero de cada año, no podrá efectuarse pago alguno sino con cargo al presupuesto vigente. </a:t>
            </a:r>
          </a:p>
        </p:txBody>
      </p:sp>
    </p:spTree>
    <p:extLst>
      <p:ext uri="{BB962C8B-B14F-4D97-AF65-F5344CB8AC3E}">
        <p14:creationId xmlns:p14="http://schemas.microsoft.com/office/powerpoint/2010/main" val="3532838439"/>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sz="2800" dirty="0" smtClean="0"/>
              <a:t> 2.1</a:t>
            </a:r>
            <a:r>
              <a:rPr lang="es-CL" sz="2800" dirty="0"/>
              <a:t>. Principios presupuestarios y su relación con el presupuesto del Sector Público</a:t>
            </a:r>
            <a:br>
              <a:rPr lang="es-CL" sz="2800" dirty="0"/>
            </a:br>
            <a:endParaRPr lang="es-CL" sz="2800" dirty="0"/>
          </a:p>
        </p:txBody>
      </p:sp>
      <p:sp>
        <p:nvSpPr>
          <p:cNvPr id="3" name="2 Marcador de contenido"/>
          <p:cNvSpPr>
            <a:spLocks noGrp="1"/>
          </p:cNvSpPr>
          <p:nvPr>
            <p:ph idx="1"/>
          </p:nvPr>
        </p:nvSpPr>
        <p:spPr/>
        <p:txBody>
          <a:bodyPr>
            <a:normAutofit fontScale="92500" lnSpcReduction="10000"/>
          </a:bodyPr>
          <a:lstStyle/>
          <a:p>
            <a:r>
              <a:rPr lang="es-CL" sz="2800" b="1" i="1" dirty="0">
                <a:solidFill>
                  <a:srgbClr val="FF0000"/>
                </a:solidFill>
              </a:rPr>
              <a:t>4.- Especificidad:</a:t>
            </a:r>
          </a:p>
          <a:p>
            <a:r>
              <a:rPr lang="es-CL" sz="2800" dirty="0"/>
              <a:t>Este principio postula que un presupuesto debe tener un cierto grado de detalle que permita, por una parte, que los responsables de su ejecución puedan visualizar la parte que les corresponde y, por otra, formarse una idea de las transacciones que se efectuarán.</a:t>
            </a:r>
          </a:p>
          <a:p>
            <a:endParaRPr lang="es-CL" sz="2800" dirty="0"/>
          </a:p>
        </p:txBody>
      </p:sp>
    </p:spTree>
    <p:extLst>
      <p:ext uri="{BB962C8B-B14F-4D97-AF65-F5344CB8AC3E}">
        <p14:creationId xmlns:p14="http://schemas.microsoft.com/office/powerpoint/2010/main" val="2882053511"/>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sz="2800" dirty="0" smtClean="0"/>
              <a:t> 2.1</a:t>
            </a:r>
            <a:r>
              <a:rPr lang="es-CL" sz="2800" dirty="0"/>
              <a:t>. Principios presupuestarios y su relación con el presupuesto del Sector Público</a:t>
            </a:r>
            <a:br>
              <a:rPr lang="es-CL" sz="2800" dirty="0"/>
            </a:br>
            <a:endParaRPr lang="es-CL" sz="2800" dirty="0"/>
          </a:p>
        </p:txBody>
      </p:sp>
      <p:sp>
        <p:nvSpPr>
          <p:cNvPr id="3" name="2 Marcador de contenido"/>
          <p:cNvSpPr>
            <a:spLocks noGrp="1"/>
          </p:cNvSpPr>
          <p:nvPr>
            <p:ph idx="1"/>
          </p:nvPr>
        </p:nvSpPr>
        <p:spPr/>
        <p:txBody>
          <a:bodyPr>
            <a:normAutofit/>
          </a:bodyPr>
          <a:lstStyle/>
          <a:p>
            <a:r>
              <a:rPr lang="es-CL" sz="2800" dirty="0"/>
              <a:t>En este principio juegan un papel fundamental las clasificaciones presupuestarias que en el caso del Sector Público se determinan anualmente por Decreto del Ministerio de Hacienda.</a:t>
            </a:r>
          </a:p>
          <a:p>
            <a:endParaRPr lang="es-CL" sz="2800" dirty="0"/>
          </a:p>
        </p:txBody>
      </p:sp>
    </p:spTree>
    <p:extLst>
      <p:ext uri="{BB962C8B-B14F-4D97-AF65-F5344CB8AC3E}">
        <p14:creationId xmlns:p14="http://schemas.microsoft.com/office/powerpoint/2010/main" val="1579349658"/>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sz="2800" dirty="0" smtClean="0"/>
              <a:t> 2.1</a:t>
            </a:r>
            <a:r>
              <a:rPr lang="es-CL" sz="2800" dirty="0"/>
              <a:t>. Principios presupuestarios y su relación con el presupuesto del Sector Público</a:t>
            </a:r>
            <a:br>
              <a:rPr lang="es-CL" sz="2800" dirty="0"/>
            </a:br>
            <a:endParaRPr lang="es-CL" sz="2800" dirty="0"/>
          </a:p>
        </p:txBody>
      </p:sp>
      <p:sp>
        <p:nvSpPr>
          <p:cNvPr id="3" name="2 Marcador de contenido"/>
          <p:cNvSpPr>
            <a:spLocks noGrp="1"/>
          </p:cNvSpPr>
          <p:nvPr>
            <p:ph idx="1"/>
          </p:nvPr>
        </p:nvSpPr>
        <p:spPr/>
        <p:txBody>
          <a:bodyPr>
            <a:normAutofit/>
          </a:bodyPr>
          <a:lstStyle/>
          <a:p>
            <a:r>
              <a:rPr lang="es-CL" sz="2800" dirty="0"/>
              <a:t>Art. 16. Las clasificaciones presupuestarias que se establezcan deberán proporcionar información para la toma de decisiones, como también permitir vincular el proceso presupuestario con la planificación del Sector Público. </a:t>
            </a:r>
          </a:p>
        </p:txBody>
      </p:sp>
    </p:spTree>
    <p:extLst>
      <p:ext uri="{BB962C8B-B14F-4D97-AF65-F5344CB8AC3E}">
        <p14:creationId xmlns:p14="http://schemas.microsoft.com/office/powerpoint/2010/main" val="789074282"/>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sz="2800" dirty="0" smtClean="0"/>
              <a:t> 2.1</a:t>
            </a:r>
            <a:r>
              <a:rPr lang="es-CL" sz="2800" dirty="0"/>
              <a:t>. Principios presupuestarios y su relación con el presupuesto del Sector Público</a:t>
            </a:r>
            <a:br>
              <a:rPr lang="es-CL" sz="2800" dirty="0"/>
            </a:br>
            <a:endParaRPr lang="es-CL" sz="2800" dirty="0"/>
          </a:p>
        </p:txBody>
      </p:sp>
      <p:sp>
        <p:nvSpPr>
          <p:cNvPr id="3" name="2 Marcador de contenido"/>
          <p:cNvSpPr>
            <a:spLocks noGrp="1"/>
          </p:cNvSpPr>
          <p:nvPr>
            <p:ph idx="1"/>
          </p:nvPr>
        </p:nvSpPr>
        <p:spPr/>
        <p:txBody>
          <a:bodyPr>
            <a:normAutofit/>
          </a:bodyPr>
          <a:lstStyle/>
          <a:p>
            <a:r>
              <a:rPr lang="es-CL" sz="2800" dirty="0" smtClean="0"/>
              <a:t>Además</a:t>
            </a:r>
            <a:r>
              <a:rPr lang="es-CL" sz="2800" dirty="0"/>
              <a:t>, las clasificaciones utilizadas deben posibilitar el control de la eficiencia con que se manejan los recursos públicos a nivel nacional, regional y local. </a:t>
            </a:r>
          </a:p>
        </p:txBody>
      </p:sp>
    </p:spTree>
    <p:extLst>
      <p:ext uri="{BB962C8B-B14F-4D97-AF65-F5344CB8AC3E}">
        <p14:creationId xmlns:p14="http://schemas.microsoft.com/office/powerpoint/2010/main" val="2645926936"/>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sz="2800" dirty="0" smtClean="0"/>
              <a:t> 2.1</a:t>
            </a:r>
            <a:r>
              <a:rPr lang="es-CL" sz="2800" dirty="0"/>
              <a:t>. Principios presupuestarios y su relación con el presupuesto del Sector Público</a:t>
            </a:r>
            <a:br>
              <a:rPr lang="es-CL" sz="2800" dirty="0"/>
            </a:br>
            <a:endParaRPr lang="es-CL" sz="2800" dirty="0"/>
          </a:p>
        </p:txBody>
      </p:sp>
      <p:sp>
        <p:nvSpPr>
          <p:cNvPr id="3" name="2 Marcador de contenido"/>
          <p:cNvSpPr>
            <a:spLocks noGrp="1"/>
          </p:cNvSpPr>
          <p:nvPr>
            <p:ph idx="1"/>
          </p:nvPr>
        </p:nvSpPr>
        <p:spPr/>
        <p:txBody>
          <a:bodyPr>
            <a:normAutofit fontScale="92500" lnSpcReduction="10000"/>
          </a:bodyPr>
          <a:lstStyle/>
          <a:p>
            <a:r>
              <a:rPr lang="es-CL" sz="2800" b="1" i="1" dirty="0">
                <a:solidFill>
                  <a:srgbClr val="FF0000"/>
                </a:solidFill>
              </a:rPr>
              <a:t>5.- Programación:</a:t>
            </a:r>
          </a:p>
          <a:p>
            <a:r>
              <a:rPr lang="es-CL" sz="2800" dirty="0"/>
              <a:t>Este principio postula que el presupuesto no representa una simple nómina de ingresos y gastos, sino que además contempla un programa de acción adecuadamente concebido. Por lo tanto, el presupuesto del Estado se prepara basándose en la programación financiera de mediano plazo</a:t>
            </a:r>
          </a:p>
        </p:txBody>
      </p:sp>
    </p:spTree>
    <p:extLst>
      <p:ext uri="{BB962C8B-B14F-4D97-AF65-F5344CB8AC3E}">
        <p14:creationId xmlns:p14="http://schemas.microsoft.com/office/powerpoint/2010/main" val="491109098"/>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 </a:t>
            </a:r>
            <a:r>
              <a:rPr lang="es-CL" sz="2800" dirty="0"/>
              <a:t>2.1. Principios presupuestarios y su relación con el presupuesto del Sector Público.</a:t>
            </a:r>
          </a:p>
        </p:txBody>
      </p:sp>
      <p:sp>
        <p:nvSpPr>
          <p:cNvPr id="3" name="2 Marcador de contenido"/>
          <p:cNvSpPr>
            <a:spLocks noGrp="1"/>
          </p:cNvSpPr>
          <p:nvPr>
            <p:ph idx="1"/>
          </p:nvPr>
        </p:nvSpPr>
        <p:spPr/>
        <p:txBody>
          <a:bodyPr>
            <a:normAutofit/>
          </a:bodyPr>
          <a:lstStyle/>
          <a:p>
            <a:r>
              <a:rPr lang="es-CL" sz="2800" b="1" i="1" dirty="0">
                <a:solidFill>
                  <a:srgbClr val="FF0000"/>
                </a:solidFill>
              </a:rPr>
              <a:t>6.- Equilibrio:</a:t>
            </a:r>
          </a:p>
          <a:p>
            <a:r>
              <a:rPr lang="es-CL" sz="2800" dirty="0"/>
              <a:t>Este principio, clásico en materia presupuestaria, supone que los presupuestos deben presentarse equilibrados, es decir, ingresos iguales que los gastos. </a:t>
            </a:r>
          </a:p>
        </p:txBody>
      </p:sp>
    </p:spTree>
    <p:extLst>
      <p:ext uri="{BB962C8B-B14F-4D97-AF65-F5344CB8AC3E}">
        <p14:creationId xmlns:p14="http://schemas.microsoft.com/office/powerpoint/2010/main" val="163200323"/>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sz="2800" dirty="0" smtClean="0"/>
              <a:t> 2.1</a:t>
            </a:r>
            <a:r>
              <a:rPr lang="es-CL" sz="2800" dirty="0"/>
              <a:t>. Principios presupuestarios y su relación con el presupuesto del Sector Público</a:t>
            </a:r>
            <a:br>
              <a:rPr lang="es-CL" sz="2800" dirty="0"/>
            </a:br>
            <a:endParaRPr lang="es-CL" sz="2800" dirty="0"/>
          </a:p>
        </p:txBody>
      </p:sp>
      <p:sp>
        <p:nvSpPr>
          <p:cNvPr id="3" name="2 Marcador de contenido"/>
          <p:cNvSpPr>
            <a:spLocks noGrp="1"/>
          </p:cNvSpPr>
          <p:nvPr>
            <p:ph idx="1"/>
          </p:nvPr>
        </p:nvSpPr>
        <p:spPr/>
        <p:txBody>
          <a:bodyPr>
            <a:normAutofit/>
          </a:bodyPr>
          <a:lstStyle/>
          <a:p>
            <a:r>
              <a:rPr lang="es-CL" sz="2800" b="1" i="1" dirty="0">
                <a:solidFill>
                  <a:srgbClr val="FF0000"/>
                </a:solidFill>
              </a:rPr>
              <a:t>7.- Claridad:</a:t>
            </a:r>
          </a:p>
          <a:p>
            <a:r>
              <a:rPr lang="es-CL" sz="2800" dirty="0"/>
              <a:t>Este principio postula que el presupuesto debe ser presentado en términos entendibles que no dejen margen alguno para dudas o interpretaciones.</a:t>
            </a:r>
          </a:p>
          <a:p>
            <a:endParaRPr lang="es-CL" sz="2800" dirty="0"/>
          </a:p>
        </p:txBody>
      </p:sp>
    </p:spTree>
    <p:extLst>
      <p:ext uri="{BB962C8B-B14F-4D97-AF65-F5344CB8AC3E}">
        <p14:creationId xmlns:p14="http://schemas.microsoft.com/office/powerpoint/2010/main" val="1581671535"/>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sz="2800" dirty="0" smtClean="0"/>
              <a:t> 2.1</a:t>
            </a:r>
            <a:r>
              <a:rPr lang="es-CL" sz="2800" dirty="0"/>
              <a:t>. Principios presupuestarios y su relación con el presupuesto del Sector Público</a:t>
            </a:r>
            <a:br>
              <a:rPr lang="es-CL" sz="2800" dirty="0"/>
            </a:br>
            <a:endParaRPr lang="es-CL" sz="2800" dirty="0"/>
          </a:p>
        </p:txBody>
      </p:sp>
      <p:sp>
        <p:nvSpPr>
          <p:cNvPr id="3" name="2 Marcador de contenido"/>
          <p:cNvSpPr>
            <a:spLocks noGrp="1"/>
          </p:cNvSpPr>
          <p:nvPr>
            <p:ph idx="1"/>
          </p:nvPr>
        </p:nvSpPr>
        <p:spPr/>
        <p:txBody>
          <a:bodyPr>
            <a:normAutofit/>
          </a:bodyPr>
          <a:lstStyle/>
          <a:p>
            <a:r>
              <a:rPr lang="es-CL" sz="2800" dirty="0"/>
              <a:t>Art. 16. Cuando exista duda acerca de la imputación precisa que deba darse a un ingreso o gasto determinado, resolverá en definitiva la Dirección de Presupuestos.</a:t>
            </a:r>
          </a:p>
          <a:p>
            <a:endParaRPr lang="es-CL" sz="2800" dirty="0"/>
          </a:p>
        </p:txBody>
      </p:sp>
    </p:spTree>
    <p:extLst>
      <p:ext uri="{BB962C8B-B14F-4D97-AF65-F5344CB8AC3E}">
        <p14:creationId xmlns:p14="http://schemas.microsoft.com/office/powerpoint/2010/main" val="1110191201"/>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sz="2800" dirty="0" smtClean="0"/>
              <a:t> 2.1</a:t>
            </a:r>
            <a:r>
              <a:rPr lang="es-CL" sz="2800" dirty="0"/>
              <a:t>. Principios presupuestarios y su relación con el presupuesto del Sector Público</a:t>
            </a:r>
            <a:br>
              <a:rPr lang="es-CL" sz="2800" dirty="0"/>
            </a:br>
            <a:endParaRPr lang="es-CL" sz="2800" dirty="0"/>
          </a:p>
        </p:txBody>
      </p:sp>
      <p:sp>
        <p:nvSpPr>
          <p:cNvPr id="3" name="2 Marcador de contenido"/>
          <p:cNvSpPr>
            <a:spLocks noGrp="1"/>
          </p:cNvSpPr>
          <p:nvPr>
            <p:ph idx="1"/>
          </p:nvPr>
        </p:nvSpPr>
        <p:spPr/>
        <p:txBody>
          <a:bodyPr>
            <a:normAutofit/>
          </a:bodyPr>
          <a:lstStyle/>
          <a:p>
            <a:r>
              <a:rPr lang="es-CL" sz="2800" dirty="0"/>
              <a:t>Lo anterior, es sin perjuicio de las atribuciones de la Contraloría General de la República, en el ámbito jurídico de dictaminar e interpretar las disposiciones legales. </a:t>
            </a:r>
          </a:p>
        </p:txBody>
      </p:sp>
    </p:spTree>
    <p:extLst>
      <p:ext uri="{BB962C8B-B14F-4D97-AF65-F5344CB8AC3E}">
        <p14:creationId xmlns:p14="http://schemas.microsoft.com/office/powerpoint/2010/main" val="129394139"/>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sz="2800" dirty="0" smtClean="0"/>
              <a:t> 2.1</a:t>
            </a:r>
            <a:r>
              <a:rPr lang="es-CL" sz="2800" dirty="0"/>
              <a:t>. Principios presupuestarios y su relación con el presupuesto del Sector Público</a:t>
            </a:r>
            <a:br>
              <a:rPr lang="es-CL" sz="2800" dirty="0"/>
            </a:br>
            <a:endParaRPr lang="es-CL" sz="2800" dirty="0"/>
          </a:p>
        </p:txBody>
      </p:sp>
      <p:sp>
        <p:nvSpPr>
          <p:cNvPr id="3" name="2 Marcador de contenido"/>
          <p:cNvSpPr>
            <a:spLocks noGrp="1"/>
          </p:cNvSpPr>
          <p:nvPr>
            <p:ph idx="1"/>
          </p:nvPr>
        </p:nvSpPr>
        <p:spPr/>
        <p:txBody>
          <a:bodyPr>
            <a:normAutofit/>
          </a:bodyPr>
          <a:lstStyle/>
          <a:p>
            <a:r>
              <a:rPr lang="es-CL" sz="2800" b="1" i="1" dirty="0">
                <a:solidFill>
                  <a:srgbClr val="FF0000"/>
                </a:solidFill>
              </a:rPr>
              <a:t>8.- Publicidad:</a:t>
            </a:r>
          </a:p>
          <a:p>
            <a:r>
              <a:rPr lang="es-CL" sz="2800" dirty="0"/>
              <a:t>Este principio postula que el presupuesto aprobado debe ser dado a conocer a todos los niveles de una empresa, de manera que se comprenda el objeto y alcance de la gestión administrativa que se pretende alcanzar.</a:t>
            </a:r>
          </a:p>
          <a:p>
            <a:endParaRPr lang="es-CL" sz="2800" dirty="0"/>
          </a:p>
        </p:txBody>
      </p:sp>
    </p:spTree>
    <p:extLst>
      <p:ext uri="{BB962C8B-B14F-4D97-AF65-F5344CB8AC3E}">
        <p14:creationId xmlns:p14="http://schemas.microsoft.com/office/powerpoint/2010/main" val="1155842352"/>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sz="2800" dirty="0" smtClean="0"/>
              <a:t> 2.1</a:t>
            </a:r>
            <a:r>
              <a:rPr lang="es-CL" sz="2800" dirty="0"/>
              <a:t>. Principios presupuestarios y su relación con el presupuesto del Sector Público</a:t>
            </a:r>
            <a:br>
              <a:rPr lang="es-CL" sz="2800" dirty="0"/>
            </a:br>
            <a:endParaRPr lang="es-CL" sz="2800" dirty="0"/>
          </a:p>
        </p:txBody>
      </p:sp>
      <p:sp>
        <p:nvSpPr>
          <p:cNvPr id="3" name="2 Marcador de contenido"/>
          <p:cNvSpPr>
            <a:spLocks noGrp="1"/>
          </p:cNvSpPr>
          <p:nvPr>
            <p:ph idx="1"/>
          </p:nvPr>
        </p:nvSpPr>
        <p:spPr/>
        <p:txBody>
          <a:bodyPr>
            <a:normAutofit/>
          </a:bodyPr>
          <a:lstStyle/>
          <a:p>
            <a:r>
              <a:rPr lang="es-CL" sz="2800" dirty="0"/>
              <a:t>Art. 14. El presupuesto debe quedar totalmente tramitado a más tardar el 1 de diciembre del año anterior a su vigencia. Como cualquier ley, el concepto de “quedar totalmente tramitado” implica la publicación en el Diario Oficial.</a:t>
            </a:r>
          </a:p>
          <a:p>
            <a:endParaRPr lang="es-CL" sz="2800" dirty="0"/>
          </a:p>
        </p:txBody>
      </p:sp>
    </p:spTree>
    <p:extLst>
      <p:ext uri="{BB962C8B-B14F-4D97-AF65-F5344CB8AC3E}">
        <p14:creationId xmlns:p14="http://schemas.microsoft.com/office/powerpoint/2010/main" val="3066053811"/>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sz="2800" dirty="0" smtClean="0"/>
              <a:t> 2.1</a:t>
            </a:r>
            <a:r>
              <a:rPr lang="es-CL" sz="2800" dirty="0"/>
              <a:t>. Principios presupuestarios y su relación con el presupuesto del Sector Público</a:t>
            </a:r>
            <a:br>
              <a:rPr lang="es-CL" sz="2800" dirty="0"/>
            </a:br>
            <a:endParaRPr lang="es-CL" sz="2800" dirty="0"/>
          </a:p>
        </p:txBody>
      </p:sp>
      <p:sp>
        <p:nvSpPr>
          <p:cNvPr id="3" name="2 Marcador de contenido"/>
          <p:cNvSpPr>
            <a:spLocks noGrp="1"/>
          </p:cNvSpPr>
          <p:nvPr>
            <p:ph idx="1"/>
          </p:nvPr>
        </p:nvSpPr>
        <p:spPr/>
        <p:txBody>
          <a:bodyPr>
            <a:normAutofit/>
          </a:bodyPr>
          <a:lstStyle/>
          <a:p>
            <a:r>
              <a:rPr lang="es-CL" sz="2800" dirty="0"/>
              <a:t>Art. 20. Sólo se publicará en el Diario Oficial un resumen de la Ley de Presupuestos del Sector Público. </a:t>
            </a:r>
          </a:p>
        </p:txBody>
      </p:sp>
    </p:spTree>
    <p:extLst>
      <p:ext uri="{BB962C8B-B14F-4D97-AF65-F5344CB8AC3E}">
        <p14:creationId xmlns:p14="http://schemas.microsoft.com/office/powerpoint/2010/main" val="2090450920"/>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 </a:t>
            </a:r>
            <a:r>
              <a:rPr lang="es-CL" sz="2800" dirty="0"/>
              <a:t>2.2. Ventajas del Presupuesto </a:t>
            </a:r>
            <a:br>
              <a:rPr lang="es-CL" sz="2800" dirty="0"/>
            </a:br>
            <a:endParaRPr lang="es-CL" sz="2800" dirty="0"/>
          </a:p>
        </p:txBody>
      </p:sp>
      <p:sp>
        <p:nvSpPr>
          <p:cNvPr id="3" name="2 Marcador de contenido"/>
          <p:cNvSpPr>
            <a:spLocks noGrp="1"/>
          </p:cNvSpPr>
          <p:nvPr>
            <p:ph idx="1"/>
          </p:nvPr>
        </p:nvSpPr>
        <p:spPr/>
        <p:txBody>
          <a:bodyPr>
            <a:normAutofit fontScale="92500" lnSpcReduction="10000"/>
          </a:bodyPr>
          <a:lstStyle/>
          <a:p>
            <a:r>
              <a:rPr lang="es-CL" sz="2800" dirty="0"/>
              <a:t>1. Permite orientar y ordenar las acciones de cualquier entidad. Esta herramienta en el corto plazo constituye el plan de acción de un organismo, expresado en términos financieros, es decir, en ella queda reflejada en forma de ingresos y gastos, la programación de las actividades que se esperan realizar en el período dado de un año.</a:t>
            </a:r>
          </a:p>
          <a:p>
            <a:endParaRPr lang="es-CL" sz="2800" dirty="0"/>
          </a:p>
        </p:txBody>
      </p:sp>
    </p:spTree>
    <p:extLst>
      <p:ext uri="{BB962C8B-B14F-4D97-AF65-F5344CB8AC3E}">
        <p14:creationId xmlns:p14="http://schemas.microsoft.com/office/powerpoint/2010/main" val="1369719791"/>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 </a:t>
            </a:r>
            <a:r>
              <a:rPr lang="es-CL" sz="2800" dirty="0"/>
              <a:t>2.2. Ventajas del Presupuesto </a:t>
            </a:r>
            <a:br>
              <a:rPr lang="es-CL" sz="2800" dirty="0"/>
            </a:br>
            <a:endParaRPr lang="es-CL" sz="2800" dirty="0"/>
          </a:p>
        </p:txBody>
      </p:sp>
      <p:sp>
        <p:nvSpPr>
          <p:cNvPr id="3" name="2 Marcador de contenido"/>
          <p:cNvSpPr>
            <a:spLocks noGrp="1"/>
          </p:cNvSpPr>
          <p:nvPr>
            <p:ph idx="1"/>
          </p:nvPr>
        </p:nvSpPr>
        <p:spPr/>
        <p:txBody>
          <a:bodyPr>
            <a:normAutofit fontScale="92500" lnSpcReduction="20000"/>
          </a:bodyPr>
          <a:lstStyle/>
          <a:p>
            <a:r>
              <a:rPr lang="es-CL" sz="2800" dirty="0"/>
              <a:t>2. Permite lograr una mayor precisión al detallar las acciones que se espera realizar.</a:t>
            </a:r>
          </a:p>
          <a:p>
            <a:r>
              <a:rPr lang="es-CL" sz="2800" dirty="0"/>
              <a:t>3. Permite determinar responsabilidades. Esta ventaja adquiere importancia en el Sector Público, al tener cada Servicio o Institución su propio presupuesto, siendo el responsable de su ejecución el jefe superior.</a:t>
            </a:r>
          </a:p>
          <a:p>
            <a:endParaRPr lang="es-CL" sz="2800" dirty="0"/>
          </a:p>
        </p:txBody>
      </p:sp>
    </p:spTree>
    <p:extLst>
      <p:ext uri="{BB962C8B-B14F-4D97-AF65-F5344CB8AC3E}">
        <p14:creationId xmlns:p14="http://schemas.microsoft.com/office/powerpoint/2010/main" val="2978543282"/>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 </a:t>
            </a:r>
            <a:r>
              <a:rPr lang="es-CL" sz="2800" dirty="0"/>
              <a:t>2.2. Ventajas del Presupuesto </a:t>
            </a:r>
            <a:br>
              <a:rPr lang="es-CL" sz="2800" dirty="0"/>
            </a:br>
            <a:endParaRPr lang="es-CL" sz="2800" dirty="0"/>
          </a:p>
        </p:txBody>
      </p:sp>
      <p:sp>
        <p:nvSpPr>
          <p:cNvPr id="3" name="2 Marcador de contenido"/>
          <p:cNvSpPr>
            <a:spLocks noGrp="1"/>
          </p:cNvSpPr>
          <p:nvPr>
            <p:ph idx="1"/>
          </p:nvPr>
        </p:nvSpPr>
        <p:spPr/>
        <p:txBody>
          <a:bodyPr>
            <a:normAutofit/>
          </a:bodyPr>
          <a:lstStyle/>
          <a:p>
            <a:r>
              <a:rPr lang="es-CL" sz="2800" dirty="0"/>
              <a:t>4. Permite tener una mayor oportunidad para reducir los costos, es decir, se aprovechan mejor los recursos.</a:t>
            </a:r>
          </a:p>
          <a:p>
            <a:r>
              <a:rPr lang="es-CL" sz="2800" dirty="0"/>
              <a:t>5. Permite tener una mejor comprensión del contenido del presupuesto por parte de las unidades que lo ejecutarán</a:t>
            </a:r>
          </a:p>
        </p:txBody>
      </p:sp>
    </p:spTree>
    <p:extLst>
      <p:ext uri="{BB962C8B-B14F-4D97-AF65-F5344CB8AC3E}">
        <p14:creationId xmlns:p14="http://schemas.microsoft.com/office/powerpoint/2010/main" val="673851353"/>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 </a:t>
            </a:r>
            <a:r>
              <a:rPr lang="es-CL" sz="2800" dirty="0"/>
              <a:t>2.2. Ventajas del Presupuesto </a:t>
            </a:r>
            <a:br>
              <a:rPr lang="es-CL" sz="2800" dirty="0"/>
            </a:br>
            <a:endParaRPr lang="es-CL" sz="2800" dirty="0"/>
          </a:p>
        </p:txBody>
      </p:sp>
      <p:sp>
        <p:nvSpPr>
          <p:cNvPr id="3" name="2 Marcador de contenido"/>
          <p:cNvSpPr>
            <a:spLocks noGrp="1"/>
          </p:cNvSpPr>
          <p:nvPr>
            <p:ph idx="1"/>
          </p:nvPr>
        </p:nvSpPr>
        <p:spPr/>
        <p:txBody>
          <a:bodyPr>
            <a:normAutofit/>
          </a:bodyPr>
          <a:lstStyle/>
          <a:p>
            <a:r>
              <a:rPr lang="es-CL" sz="2800" dirty="0"/>
              <a:t>El proceso presupuestario tiene la responsabilidad de proyectar y asignar los recursos financieros públicos de acuerdo con los planes y programas aprobados.</a:t>
            </a:r>
          </a:p>
          <a:p>
            <a:endParaRPr lang="es-CL" sz="2800" dirty="0"/>
          </a:p>
        </p:txBody>
      </p:sp>
    </p:spTree>
    <p:extLst>
      <p:ext uri="{BB962C8B-B14F-4D97-AF65-F5344CB8AC3E}">
        <p14:creationId xmlns:p14="http://schemas.microsoft.com/office/powerpoint/2010/main" val="2702292094"/>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 </a:t>
            </a:r>
            <a:r>
              <a:rPr lang="es-CL" sz="2800" dirty="0"/>
              <a:t>2.2. Ventajas del Presupuesto </a:t>
            </a:r>
            <a:br>
              <a:rPr lang="es-CL" sz="2800" dirty="0"/>
            </a:br>
            <a:endParaRPr lang="es-CL" sz="2800" dirty="0"/>
          </a:p>
        </p:txBody>
      </p:sp>
      <p:sp>
        <p:nvSpPr>
          <p:cNvPr id="3" name="2 Marcador de contenido"/>
          <p:cNvSpPr>
            <a:spLocks noGrp="1"/>
          </p:cNvSpPr>
          <p:nvPr>
            <p:ph idx="1"/>
          </p:nvPr>
        </p:nvSpPr>
        <p:spPr/>
        <p:txBody>
          <a:bodyPr>
            <a:normAutofit/>
          </a:bodyPr>
          <a:lstStyle/>
          <a:p>
            <a:r>
              <a:rPr lang="es-CL" sz="2800" dirty="0"/>
              <a:t>De acuerdo con lo dispuesto en la Ley Orgánica de la Administración Financiera del Estado este proceso está constituido por dos herramientas: el programa financiero de mediano plazo y por presupuestos anuales debidamente coordinados entre sí.</a:t>
            </a:r>
          </a:p>
          <a:p>
            <a:endParaRPr lang="es-CL" sz="2800" dirty="0"/>
          </a:p>
        </p:txBody>
      </p:sp>
    </p:spTree>
    <p:extLst>
      <p:ext uri="{BB962C8B-B14F-4D97-AF65-F5344CB8AC3E}">
        <p14:creationId xmlns:p14="http://schemas.microsoft.com/office/powerpoint/2010/main" val="3027799111"/>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 2.3</a:t>
            </a:r>
            <a:r>
              <a:rPr lang="es-CL" sz="2800" dirty="0"/>
              <a:t>. Programa </a:t>
            </a:r>
            <a:r>
              <a:rPr lang="es-CL" sz="2800" dirty="0" smtClean="0"/>
              <a:t>financiero</a:t>
            </a:r>
            <a:r>
              <a:rPr lang="es-CL" sz="2800" dirty="0"/>
              <a:t/>
            </a:r>
            <a:br>
              <a:rPr lang="es-CL" sz="2800" dirty="0"/>
            </a:br>
            <a:endParaRPr lang="es-CL" sz="2800" dirty="0"/>
          </a:p>
        </p:txBody>
      </p:sp>
      <p:sp>
        <p:nvSpPr>
          <p:cNvPr id="3" name="2 Marcador de contenido"/>
          <p:cNvSpPr>
            <a:spLocks noGrp="1"/>
          </p:cNvSpPr>
          <p:nvPr>
            <p:ph idx="1"/>
          </p:nvPr>
        </p:nvSpPr>
        <p:spPr/>
        <p:txBody>
          <a:bodyPr>
            <a:normAutofit lnSpcReduction="10000"/>
          </a:bodyPr>
          <a:lstStyle/>
          <a:p>
            <a:r>
              <a:rPr lang="es-CL" sz="2800" dirty="0" smtClean="0"/>
              <a:t>Es </a:t>
            </a:r>
            <a:r>
              <a:rPr lang="es-CL" sz="2800" dirty="0"/>
              <a:t>un instrumento de planificación y gestión financiera de mediano plazo del sector público elaborado por la Dirección de Presupuestos. Comprende previsiones de ingresos y gastos, de créditos internos y externos, de inversiones públicas, de adquisiciones  y de necesidades de personal. </a:t>
            </a:r>
          </a:p>
        </p:txBody>
      </p:sp>
    </p:spTree>
    <p:extLst>
      <p:ext uri="{BB962C8B-B14F-4D97-AF65-F5344CB8AC3E}">
        <p14:creationId xmlns:p14="http://schemas.microsoft.com/office/powerpoint/2010/main" val="1315299135"/>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 2.3</a:t>
            </a:r>
            <a:r>
              <a:rPr lang="es-CL" sz="2800" dirty="0"/>
              <a:t>. Programa </a:t>
            </a:r>
            <a:r>
              <a:rPr lang="es-CL" sz="2800" dirty="0" smtClean="0"/>
              <a:t>financiero</a:t>
            </a:r>
            <a:r>
              <a:rPr lang="es-CL" sz="2800" dirty="0"/>
              <a:t/>
            </a:r>
            <a:br>
              <a:rPr lang="es-CL" sz="2800" dirty="0"/>
            </a:br>
            <a:endParaRPr lang="es-CL" sz="2800" dirty="0"/>
          </a:p>
        </p:txBody>
      </p:sp>
      <p:sp>
        <p:nvSpPr>
          <p:cNvPr id="3" name="2 Marcador de contenido"/>
          <p:cNvSpPr>
            <a:spLocks noGrp="1"/>
          </p:cNvSpPr>
          <p:nvPr>
            <p:ph idx="1"/>
          </p:nvPr>
        </p:nvSpPr>
        <p:spPr/>
        <p:txBody>
          <a:bodyPr>
            <a:normAutofit fontScale="92500" lnSpcReduction="10000"/>
          </a:bodyPr>
          <a:lstStyle/>
          <a:p>
            <a:r>
              <a:rPr lang="es-CL" sz="2800" dirty="0"/>
              <a:t>Comprende, asimismo, una estimación del Balance Estructural del Sector Público, el que es calculado anualmente por la Dirección de Presupuestos, sobre la base de la metodología, procedimientos y demás normas que son establecidas mediante decreto supremo emanado del Ministerio de Hacienda. </a:t>
            </a:r>
            <a:r>
              <a:rPr lang="es-CL" sz="2800" dirty="0" smtClean="0"/>
              <a:t>del </a:t>
            </a:r>
            <a:r>
              <a:rPr lang="es-CL" sz="2800" dirty="0"/>
              <a:t>referido Balance.</a:t>
            </a:r>
          </a:p>
        </p:txBody>
      </p:sp>
    </p:spTree>
    <p:extLst>
      <p:ext uri="{BB962C8B-B14F-4D97-AF65-F5344CB8AC3E}">
        <p14:creationId xmlns:p14="http://schemas.microsoft.com/office/powerpoint/2010/main" val="1575321632"/>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 2.3</a:t>
            </a:r>
            <a:r>
              <a:rPr lang="es-CL" sz="2800" dirty="0"/>
              <a:t>. Programa </a:t>
            </a:r>
            <a:r>
              <a:rPr lang="es-CL" sz="2800" dirty="0" smtClean="0"/>
              <a:t>financiero</a:t>
            </a:r>
            <a:r>
              <a:rPr lang="es-CL" sz="2800" dirty="0"/>
              <a:t/>
            </a:r>
            <a:br>
              <a:rPr lang="es-CL" sz="2800" dirty="0"/>
            </a:br>
            <a:endParaRPr lang="es-CL" sz="2800" dirty="0"/>
          </a:p>
        </p:txBody>
      </p:sp>
      <p:sp>
        <p:nvSpPr>
          <p:cNvPr id="3" name="2 Marcador de contenido"/>
          <p:cNvSpPr>
            <a:spLocks noGrp="1"/>
          </p:cNvSpPr>
          <p:nvPr>
            <p:ph idx="1"/>
          </p:nvPr>
        </p:nvSpPr>
        <p:spPr/>
        <p:txBody>
          <a:bodyPr>
            <a:normAutofit fontScale="92500" lnSpcReduction="10000"/>
          </a:bodyPr>
          <a:lstStyle/>
          <a:p>
            <a:r>
              <a:rPr lang="es-CL" sz="2800" dirty="0" smtClean="0"/>
              <a:t>Cabe </a:t>
            </a:r>
            <a:r>
              <a:rPr lang="es-CL" sz="2800" dirty="0"/>
              <a:t>agregar que mediante dicho decreto se debe incluir la manera de recabar la opinión de expertos independientes sobre los factores que determinan el nivel de tendencia de los ingresos y gastos del Gobierno Central, así como la forma y oportunidad en que debe informarse el resultado de la estimación del referido Balance.</a:t>
            </a:r>
          </a:p>
        </p:txBody>
      </p:sp>
    </p:spTree>
    <p:extLst>
      <p:ext uri="{BB962C8B-B14F-4D97-AF65-F5344CB8AC3E}">
        <p14:creationId xmlns:p14="http://schemas.microsoft.com/office/powerpoint/2010/main" val="4054883156"/>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 2.3. </a:t>
            </a:r>
            <a:r>
              <a:rPr lang="es-CL" sz="2800" dirty="0"/>
              <a:t>Programa financiero</a:t>
            </a:r>
            <a:br>
              <a:rPr lang="es-CL" sz="2800" dirty="0"/>
            </a:br>
            <a:endParaRPr lang="es-CL" sz="2800" dirty="0"/>
          </a:p>
        </p:txBody>
      </p:sp>
      <p:sp>
        <p:nvSpPr>
          <p:cNvPr id="3" name="2 Marcador de contenido"/>
          <p:cNvSpPr>
            <a:spLocks noGrp="1"/>
          </p:cNvSpPr>
          <p:nvPr>
            <p:ph idx="1"/>
          </p:nvPr>
        </p:nvSpPr>
        <p:spPr/>
        <p:txBody>
          <a:bodyPr>
            <a:normAutofit/>
          </a:bodyPr>
          <a:lstStyle/>
          <a:p>
            <a:r>
              <a:rPr lang="es-CL" sz="2800" dirty="0"/>
              <a:t>En este contexto puede señalarse que la compatibilización de las previsiones antes mencionadas permite formular la política financiera de mediano plazo de dicho sector.</a:t>
            </a:r>
          </a:p>
          <a:p>
            <a:endParaRPr lang="es-CL" sz="2800" dirty="0"/>
          </a:p>
        </p:txBody>
      </p:sp>
    </p:spTree>
    <p:extLst>
      <p:ext uri="{BB962C8B-B14F-4D97-AF65-F5344CB8AC3E}">
        <p14:creationId xmlns:p14="http://schemas.microsoft.com/office/powerpoint/2010/main" val="2471383547"/>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 2.4</a:t>
            </a:r>
            <a:r>
              <a:rPr lang="es-CL" sz="2800" dirty="0"/>
              <a:t>. Los Ingresos Presupuestario</a:t>
            </a:r>
            <a:br>
              <a:rPr lang="es-CL" sz="2800" dirty="0"/>
            </a:br>
            <a:endParaRPr lang="es-CL" sz="2800" dirty="0"/>
          </a:p>
        </p:txBody>
      </p:sp>
      <p:sp>
        <p:nvSpPr>
          <p:cNvPr id="3" name="2 Marcador de contenido"/>
          <p:cNvSpPr>
            <a:spLocks noGrp="1"/>
          </p:cNvSpPr>
          <p:nvPr>
            <p:ph idx="1"/>
          </p:nvPr>
        </p:nvSpPr>
        <p:spPr/>
        <p:txBody>
          <a:bodyPr>
            <a:normAutofit fontScale="85000" lnSpcReduction="10000"/>
          </a:bodyPr>
          <a:lstStyle/>
          <a:p>
            <a:r>
              <a:rPr lang="es-CL" sz="2800" dirty="0"/>
              <a:t> </a:t>
            </a:r>
            <a:r>
              <a:rPr lang="es-CL" sz="2800" dirty="0" smtClean="0"/>
              <a:t>Comprenden </a:t>
            </a:r>
            <a:r>
              <a:rPr lang="es-CL" sz="2800" dirty="0"/>
              <a:t>una proyección del rendimiento del sistema de ingresos públicos, agrupados por conceptos significativos. Para este efecto, la Dirección de Presupuestos puede consultar a aquellos servicios públicos que determinen, recauden o controles ingresos, siendo los Jefes de los servicios consultados administrativamente responsables de la veracidad de la información </a:t>
            </a:r>
            <a:r>
              <a:rPr lang="es-CL" sz="2800" dirty="0" smtClean="0"/>
              <a:t>proporcionada.</a:t>
            </a:r>
            <a:endParaRPr lang="es-CL" sz="2800" dirty="0"/>
          </a:p>
        </p:txBody>
      </p:sp>
    </p:spTree>
    <p:extLst>
      <p:ext uri="{BB962C8B-B14F-4D97-AF65-F5344CB8AC3E}">
        <p14:creationId xmlns:p14="http://schemas.microsoft.com/office/powerpoint/2010/main" val="1724507590"/>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 2.4</a:t>
            </a:r>
            <a:r>
              <a:rPr lang="es-CL" sz="2800" dirty="0"/>
              <a:t>. Los Ingresos Presupuestario</a:t>
            </a:r>
            <a:br>
              <a:rPr lang="es-CL" sz="2800" dirty="0"/>
            </a:br>
            <a:endParaRPr lang="es-CL" sz="2800" dirty="0"/>
          </a:p>
        </p:txBody>
      </p:sp>
      <p:sp>
        <p:nvSpPr>
          <p:cNvPr id="3" name="2 Marcador de contenido"/>
          <p:cNvSpPr>
            <a:spLocks noGrp="1"/>
          </p:cNvSpPr>
          <p:nvPr>
            <p:ph idx="1"/>
          </p:nvPr>
        </p:nvSpPr>
        <p:spPr/>
        <p:txBody>
          <a:bodyPr>
            <a:normAutofit fontScale="92500" lnSpcReduction="20000"/>
          </a:bodyPr>
          <a:lstStyle/>
          <a:p>
            <a:r>
              <a:rPr lang="es-CL" sz="2800" dirty="0"/>
              <a:t> Asimismo, se debe considerar como ingreso presupuestario la estimación del valor de las colocaciones de empréstitos u otros títulos de crédito que se autoricen en la ley de presupuestos o en las disposiciones complementarias de ésta, teniéndose presente que estas operaciones pueden amortizarse en un período que exceda al respectivo ejercicio presupuestario.</a:t>
            </a:r>
          </a:p>
        </p:txBody>
      </p:sp>
    </p:spTree>
    <p:extLst>
      <p:ext uri="{BB962C8B-B14F-4D97-AF65-F5344CB8AC3E}">
        <p14:creationId xmlns:p14="http://schemas.microsoft.com/office/powerpoint/2010/main" val="2919502591"/>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 2.4</a:t>
            </a:r>
            <a:r>
              <a:rPr lang="es-CL" sz="2800" dirty="0"/>
              <a:t>. Los Ingresos Presupuestario</a:t>
            </a:r>
            <a:br>
              <a:rPr lang="es-CL" sz="2800" dirty="0"/>
            </a:br>
            <a:endParaRPr lang="es-CL" sz="2800" dirty="0"/>
          </a:p>
        </p:txBody>
      </p:sp>
      <p:sp>
        <p:nvSpPr>
          <p:cNvPr id="3" name="2 Marcador de contenido"/>
          <p:cNvSpPr>
            <a:spLocks noGrp="1"/>
          </p:cNvSpPr>
          <p:nvPr>
            <p:ph idx="1"/>
          </p:nvPr>
        </p:nvSpPr>
        <p:spPr/>
        <p:txBody>
          <a:bodyPr>
            <a:normAutofit/>
          </a:bodyPr>
          <a:lstStyle/>
          <a:p>
            <a:r>
              <a:rPr lang="es-CL" sz="2800" dirty="0"/>
              <a:t> A su vez, cabe considerar que contraída una obligación de crédito, solamente debe incorporarse como ingreso presupuestario la cantidad que corresponda a la parte del crédito cuya utilización vaya a efectuarse en el curso del correspondiente ejercicio presupuestario.</a:t>
            </a:r>
          </a:p>
          <a:p>
            <a:endParaRPr lang="es-CL" sz="2800" dirty="0"/>
          </a:p>
        </p:txBody>
      </p:sp>
    </p:spTree>
    <p:extLst>
      <p:ext uri="{BB962C8B-B14F-4D97-AF65-F5344CB8AC3E}">
        <p14:creationId xmlns:p14="http://schemas.microsoft.com/office/powerpoint/2010/main" val="2444510033"/>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 2.4</a:t>
            </a:r>
            <a:r>
              <a:rPr lang="es-CL" sz="2800" dirty="0"/>
              <a:t>. Los Ingresos Presupuestario</a:t>
            </a:r>
            <a:br>
              <a:rPr lang="es-CL" sz="2800" dirty="0"/>
            </a:br>
            <a:endParaRPr lang="es-CL" sz="2800" dirty="0"/>
          </a:p>
        </p:txBody>
      </p:sp>
      <p:sp>
        <p:nvSpPr>
          <p:cNvPr id="3" name="2 Marcador de contenido"/>
          <p:cNvSpPr>
            <a:spLocks noGrp="1"/>
          </p:cNvSpPr>
          <p:nvPr>
            <p:ph idx="1"/>
          </p:nvPr>
        </p:nvSpPr>
        <p:spPr/>
        <p:txBody>
          <a:bodyPr>
            <a:normAutofit fontScale="92500" lnSpcReduction="10000"/>
          </a:bodyPr>
          <a:lstStyle/>
          <a:p>
            <a:r>
              <a:rPr lang="es-CL" sz="2800" dirty="0"/>
              <a:t>En cuanto a los gastos presupuestarios, éstos corresponden a estimaciones del límite máximo a que pueden alcanzar los egresos y compromisos públicos.  Entendiéndose por egresos públicos los pagos efectivos y por compromisos, las obligaciones que se devenguen y no se paguen en el respectivo ejercicio presupuestario. </a:t>
            </a:r>
          </a:p>
        </p:txBody>
      </p:sp>
    </p:spTree>
    <p:extLst>
      <p:ext uri="{BB962C8B-B14F-4D97-AF65-F5344CB8AC3E}">
        <p14:creationId xmlns:p14="http://schemas.microsoft.com/office/powerpoint/2010/main" val="926730635"/>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 2.1</a:t>
            </a:r>
            <a:r>
              <a:rPr lang="es-CL" sz="2800" dirty="0"/>
              <a:t>. </a:t>
            </a:r>
            <a:r>
              <a:rPr lang="es-CL" sz="2800" dirty="0" smtClean="0"/>
              <a:t>Etapas del Proceso Presupuestario</a:t>
            </a:r>
            <a:r>
              <a:rPr lang="es-CL" sz="2800" dirty="0"/>
              <a:t/>
            </a:r>
            <a:br>
              <a:rPr lang="es-CL" sz="2800" dirty="0"/>
            </a:br>
            <a:endParaRPr lang="es-CL" sz="2800" dirty="0"/>
          </a:p>
        </p:txBody>
      </p:sp>
      <p:pic>
        <p:nvPicPr>
          <p:cNvPr id="4" name="Marcador de conteni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63688" y="1700808"/>
            <a:ext cx="5760640" cy="3888432"/>
          </a:xfrm>
        </p:spPr>
      </p:pic>
    </p:spTree>
    <p:extLst>
      <p:ext uri="{BB962C8B-B14F-4D97-AF65-F5344CB8AC3E}">
        <p14:creationId xmlns:p14="http://schemas.microsoft.com/office/powerpoint/2010/main" val="204168587"/>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 2.1</a:t>
            </a:r>
            <a:r>
              <a:rPr lang="es-CL" sz="2800" dirty="0"/>
              <a:t>. </a:t>
            </a:r>
            <a:r>
              <a:rPr lang="es-CL" sz="2800" dirty="0" smtClean="0"/>
              <a:t>Etapas del Proceso Presupuestario</a:t>
            </a:r>
            <a:r>
              <a:rPr lang="es-CL" sz="2800" dirty="0"/>
              <a:t/>
            </a:r>
            <a:br>
              <a:rPr lang="es-CL" sz="2800" dirty="0"/>
            </a:br>
            <a:endParaRPr lang="es-CL" sz="2800" dirty="0"/>
          </a:p>
        </p:txBody>
      </p:sp>
      <p:sp>
        <p:nvSpPr>
          <p:cNvPr id="3" name="2 Marcador de contenido"/>
          <p:cNvSpPr>
            <a:spLocks noGrp="1"/>
          </p:cNvSpPr>
          <p:nvPr>
            <p:ph idx="1"/>
          </p:nvPr>
        </p:nvSpPr>
        <p:spPr/>
        <p:txBody>
          <a:bodyPr>
            <a:normAutofit fontScale="92500" lnSpcReduction="10000"/>
          </a:bodyPr>
          <a:lstStyle/>
          <a:p>
            <a:r>
              <a:rPr lang="es-CL" sz="2800" b="1" i="1" dirty="0">
                <a:solidFill>
                  <a:srgbClr val="FF0000"/>
                </a:solidFill>
              </a:rPr>
              <a:t>–  </a:t>
            </a:r>
            <a:r>
              <a:rPr lang="es-CL" sz="2800" b="1" i="1" dirty="0" smtClean="0">
                <a:solidFill>
                  <a:srgbClr val="FF0000"/>
                </a:solidFill>
              </a:rPr>
              <a:t>Formulación.</a:t>
            </a:r>
            <a:endParaRPr lang="es-CL" sz="2800" b="1" i="1" dirty="0">
              <a:solidFill>
                <a:srgbClr val="FF0000"/>
              </a:solidFill>
            </a:endParaRPr>
          </a:p>
          <a:p>
            <a:r>
              <a:rPr lang="es-CL" sz="2800" dirty="0"/>
              <a:t> Consiste en la elaboración del Proyecto de Ley de Presupuestos del Sector Público del próximo período, a través de la estimación de ingresos y gastos de cada programa presupuestario de todas las instituciones que conforman el Gobierno Central.</a:t>
            </a:r>
          </a:p>
          <a:p>
            <a:r>
              <a:rPr lang="es-CL" sz="2800" dirty="0"/>
              <a:t> </a:t>
            </a:r>
          </a:p>
        </p:txBody>
      </p:sp>
    </p:spTree>
    <p:extLst>
      <p:ext uri="{BB962C8B-B14F-4D97-AF65-F5344CB8AC3E}">
        <p14:creationId xmlns:p14="http://schemas.microsoft.com/office/powerpoint/2010/main" val="2555060698"/>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 2.1</a:t>
            </a:r>
            <a:r>
              <a:rPr lang="es-CL" sz="2800" dirty="0"/>
              <a:t>. </a:t>
            </a:r>
            <a:r>
              <a:rPr lang="es-CL" sz="2800" dirty="0" smtClean="0"/>
              <a:t>Etapas del Proceso Presupuestario</a:t>
            </a:r>
            <a:r>
              <a:rPr lang="es-CL" sz="2800" dirty="0"/>
              <a:t/>
            </a:r>
            <a:br>
              <a:rPr lang="es-CL" sz="2800" dirty="0"/>
            </a:br>
            <a:endParaRPr lang="es-CL" sz="2800" dirty="0"/>
          </a:p>
        </p:txBody>
      </p:sp>
      <p:sp>
        <p:nvSpPr>
          <p:cNvPr id="3" name="2 Marcador de contenido"/>
          <p:cNvSpPr>
            <a:spLocks noGrp="1"/>
          </p:cNvSpPr>
          <p:nvPr>
            <p:ph idx="1"/>
          </p:nvPr>
        </p:nvSpPr>
        <p:spPr/>
        <p:txBody>
          <a:bodyPr>
            <a:normAutofit fontScale="85000" lnSpcReduction="10000"/>
          </a:bodyPr>
          <a:lstStyle/>
          <a:p>
            <a:r>
              <a:rPr lang="es-CL" sz="2800" b="1" i="1" dirty="0">
                <a:solidFill>
                  <a:srgbClr val="FF0000"/>
                </a:solidFill>
              </a:rPr>
              <a:t>–  </a:t>
            </a:r>
            <a:r>
              <a:rPr lang="es-CL" sz="2800" b="1" i="1" dirty="0" smtClean="0">
                <a:solidFill>
                  <a:srgbClr val="FF0000"/>
                </a:solidFill>
              </a:rPr>
              <a:t>Formulación.</a:t>
            </a:r>
            <a:endParaRPr lang="es-CL" sz="2800" b="1" i="1" dirty="0">
              <a:solidFill>
                <a:srgbClr val="FF0000"/>
              </a:solidFill>
            </a:endParaRPr>
          </a:p>
          <a:p>
            <a:r>
              <a:rPr lang="es-CL" sz="2800" dirty="0" smtClean="0"/>
              <a:t>Sobre </a:t>
            </a:r>
            <a:r>
              <a:rPr lang="es-CL" sz="2800" dirty="0"/>
              <a:t>el particular cabe señalar que para el desarrollo de esta etapa es necesario que cada servicio cumpla, además con las instrucciones que imparte sobre la materia anualmente el Ministerio de Hacienda y que comprenden, entre otras, las políticas financieras generales y específicas para el sector público, el marco financiero global y el clasificador presupuestario.</a:t>
            </a:r>
          </a:p>
          <a:p>
            <a:endParaRPr lang="es-CL" sz="2800" dirty="0"/>
          </a:p>
        </p:txBody>
      </p:sp>
    </p:spTree>
    <p:extLst>
      <p:ext uri="{BB962C8B-B14F-4D97-AF65-F5344CB8AC3E}">
        <p14:creationId xmlns:p14="http://schemas.microsoft.com/office/powerpoint/2010/main" val="4074750279"/>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 2.1</a:t>
            </a:r>
            <a:r>
              <a:rPr lang="es-CL" sz="2800" dirty="0"/>
              <a:t>. </a:t>
            </a:r>
            <a:r>
              <a:rPr lang="es-CL" sz="2800" dirty="0" smtClean="0"/>
              <a:t>Etapas del Proceso Presupuestario</a:t>
            </a:r>
            <a:r>
              <a:rPr lang="es-CL" sz="2800" dirty="0"/>
              <a:t/>
            </a:r>
            <a:br>
              <a:rPr lang="es-CL" sz="2800" dirty="0"/>
            </a:br>
            <a:endParaRPr lang="es-CL" sz="2800" dirty="0"/>
          </a:p>
        </p:txBody>
      </p:sp>
      <p:sp>
        <p:nvSpPr>
          <p:cNvPr id="3" name="2 Marcador de contenido"/>
          <p:cNvSpPr>
            <a:spLocks noGrp="1"/>
          </p:cNvSpPr>
          <p:nvPr>
            <p:ph idx="1"/>
          </p:nvPr>
        </p:nvSpPr>
        <p:spPr/>
        <p:txBody>
          <a:bodyPr>
            <a:normAutofit fontScale="85000" lnSpcReduction="10000"/>
          </a:bodyPr>
          <a:lstStyle/>
          <a:p>
            <a:r>
              <a:rPr lang="es-CL" sz="2800" b="1" i="1" dirty="0">
                <a:solidFill>
                  <a:srgbClr val="FF0000"/>
                </a:solidFill>
              </a:rPr>
              <a:t>–   </a:t>
            </a:r>
            <a:r>
              <a:rPr lang="es-CL" sz="2800" b="1" i="1" dirty="0" smtClean="0">
                <a:solidFill>
                  <a:srgbClr val="FF0000"/>
                </a:solidFill>
              </a:rPr>
              <a:t>Discusión.</a:t>
            </a:r>
          </a:p>
          <a:p>
            <a:r>
              <a:rPr lang="es-CL" sz="2800" dirty="0" smtClean="0"/>
              <a:t> </a:t>
            </a:r>
            <a:r>
              <a:rPr lang="es-CL" sz="2800" dirty="0"/>
              <a:t>Consiste en el análisis conjunto de las estimaciones y de los elementos de juicio y antecedentes que le sirven de respaldo, entre el personal del servicio público afectado y los técnicos y autoridades de la Dirección de Presupuestos y del Ministerio de Planificación. Concluye esta etapa con la proposición al Director de Presupuestos del Proyecto de Presupuestos analizado.</a:t>
            </a:r>
          </a:p>
          <a:p>
            <a:endParaRPr lang="es-CL" sz="2800" dirty="0"/>
          </a:p>
        </p:txBody>
      </p:sp>
    </p:spTree>
    <p:extLst>
      <p:ext uri="{BB962C8B-B14F-4D97-AF65-F5344CB8AC3E}">
        <p14:creationId xmlns:p14="http://schemas.microsoft.com/office/powerpoint/2010/main" val="3888591231"/>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 2.1</a:t>
            </a:r>
            <a:r>
              <a:rPr lang="es-CL" sz="2800" dirty="0"/>
              <a:t>. </a:t>
            </a:r>
            <a:r>
              <a:rPr lang="es-CL" sz="2800" dirty="0" smtClean="0"/>
              <a:t>Etapas del Proceso Presupuestario</a:t>
            </a:r>
            <a:r>
              <a:rPr lang="es-CL" sz="2800" dirty="0"/>
              <a:t/>
            </a:r>
            <a:br>
              <a:rPr lang="es-CL" sz="2800" dirty="0"/>
            </a:br>
            <a:endParaRPr lang="es-CL" sz="2800" dirty="0"/>
          </a:p>
        </p:txBody>
      </p:sp>
      <p:sp>
        <p:nvSpPr>
          <p:cNvPr id="3" name="2 Marcador de contenido"/>
          <p:cNvSpPr>
            <a:spLocks noGrp="1"/>
          </p:cNvSpPr>
          <p:nvPr>
            <p:ph idx="1"/>
          </p:nvPr>
        </p:nvSpPr>
        <p:spPr/>
        <p:txBody>
          <a:bodyPr>
            <a:normAutofit/>
          </a:bodyPr>
          <a:lstStyle/>
          <a:p>
            <a:r>
              <a:rPr lang="es-CL" sz="2800" b="1" i="1" dirty="0">
                <a:solidFill>
                  <a:srgbClr val="FF0000"/>
                </a:solidFill>
              </a:rPr>
              <a:t>– </a:t>
            </a:r>
            <a:r>
              <a:rPr lang="es-CL" sz="2800" dirty="0"/>
              <a:t>  </a:t>
            </a:r>
            <a:r>
              <a:rPr lang="es-CL" sz="2800" b="1" i="1" dirty="0" smtClean="0">
                <a:solidFill>
                  <a:srgbClr val="FF0000"/>
                </a:solidFill>
              </a:rPr>
              <a:t>Aprobación.</a:t>
            </a:r>
          </a:p>
          <a:p>
            <a:r>
              <a:rPr lang="es-CL" sz="2800" dirty="0" smtClean="0"/>
              <a:t> </a:t>
            </a:r>
            <a:r>
              <a:rPr lang="es-CL" sz="2800" dirty="0"/>
              <a:t>Es la instancia de análisis y discusión del Proyecto de Ley de Presupuestos del Sector Público que se realiza en el honorable Congreso Nacional, y finaliza esta etapa con la promulgación de la Ley de Presupuestos por el Ejecutivo.</a:t>
            </a:r>
          </a:p>
          <a:p>
            <a:endParaRPr lang="es-CL" sz="2800" dirty="0"/>
          </a:p>
        </p:txBody>
      </p:sp>
    </p:spTree>
    <p:extLst>
      <p:ext uri="{BB962C8B-B14F-4D97-AF65-F5344CB8AC3E}">
        <p14:creationId xmlns:p14="http://schemas.microsoft.com/office/powerpoint/2010/main" val="1517344188"/>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 2.1</a:t>
            </a:r>
            <a:r>
              <a:rPr lang="es-CL" sz="2800" dirty="0"/>
              <a:t>. </a:t>
            </a:r>
            <a:r>
              <a:rPr lang="es-CL" sz="2800" dirty="0" smtClean="0"/>
              <a:t>Etapas del Proceso Presupuestario</a:t>
            </a:r>
            <a:r>
              <a:rPr lang="es-CL" sz="2800" dirty="0"/>
              <a:t/>
            </a:r>
            <a:br>
              <a:rPr lang="es-CL" sz="2800" dirty="0"/>
            </a:br>
            <a:endParaRPr lang="es-CL" sz="2800" dirty="0"/>
          </a:p>
        </p:txBody>
      </p:sp>
      <p:sp>
        <p:nvSpPr>
          <p:cNvPr id="3" name="2 Marcador de contenido"/>
          <p:cNvSpPr>
            <a:spLocks noGrp="1"/>
          </p:cNvSpPr>
          <p:nvPr>
            <p:ph idx="1"/>
          </p:nvPr>
        </p:nvSpPr>
        <p:spPr/>
        <p:txBody>
          <a:bodyPr>
            <a:normAutofit fontScale="85000" lnSpcReduction="20000"/>
          </a:bodyPr>
          <a:lstStyle/>
          <a:p>
            <a:r>
              <a:rPr lang="es-CL" sz="2800" b="1" i="1" dirty="0">
                <a:solidFill>
                  <a:srgbClr val="FF0000"/>
                </a:solidFill>
              </a:rPr>
              <a:t>–  </a:t>
            </a:r>
            <a:r>
              <a:rPr lang="es-CL" sz="2800" b="1" i="1" dirty="0" smtClean="0">
                <a:solidFill>
                  <a:srgbClr val="FF0000"/>
                </a:solidFill>
              </a:rPr>
              <a:t>Ejecución.</a:t>
            </a:r>
          </a:p>
          <a:p>
            <a:r>
              <a:rPr lang="es-CL" sz="2800" dirty="0" smtClean="0"/>
              <a:t> </a:t>
            </a:r>
            <a:r>
              <a:rPr lang="es-CL" sz="2800" dirty="0"/>
              <a:t>Corresponde al proceso de entrega mensual de los recursos presupuestarios de las instituciones, actualización del presupuesto inicial mediante la emisión de los decretos de modificación presupuestaria y registro del gasto efectivo y devengado. En el desarrollo de esta etapa intervienen en forma simultánea los procesos de administración de fondos, contabilidad y control financiero.</a:t>
            </a:r>
          </a:p>
          <a:p>
            <a:endParaRPr lang="es-CL" sz="2800" dirty="0"/>
          </a:p>
        </p:txBody>
      </p:sp>
    </p:spTree>
    <p:extLst>
      <p:ext uri="{BB962C8B-B14F-4D97-AF65-F5344CB8AC3E}">
        <p14:creationId xmlns:p14="http://schemas.microsoft.com/office/powerpoint/2010/main" val="3269419946"/>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 2.1</a:t>
            </a:r>
            <a:r>
              <a:rPr lang="es-CL" sz="2800" dirty="0"/>
              <a:t>. </a:t>
            </a:r>
            <a:r>
              <a:rPr lang="es-CL" sz="2800" dirty="0" smtClean="0"/>
              <a:t>Etapas del Proceso Presupuestario</a:t>
            </a:r>
            <a:r>
              <a:rPr lang="es-CL" sz="2800" dirty="0"/>
              <a:t/>
            </a:r>
            <a:br>
              <a:rPr lang="es-CL" sz="2800" dirty="0"/>
            </a:br>
            <a:endParaRPr lang="es-CL" sz="2800" dirty="0"/>
          </a:p>
        </p:txBody>
      </p:sp>
      <p:sp>
        <p:nvSpPr>
          <p:cNvPr id="3" name="2 Marcador de contenido"/>
          <p:cNvSpPr>
            <a:spLocks noGrp="1"/>
          </p:cNvSpPr>
          <p:nvPr>
            <p:ph idx="1"/>
          </p:nvPr>
        </p:nvSpPr>
        <p:spPr/>
        <p:txBody>
          <a:bodyPr>
            <a:normAutofit fontScale="85000" lnSpcReduction="20000"/>
          </a:bodyPr>
          <a:lstStyle/>
          <a:p>
            <a:r>
              <a:rPr lang="es-CL" sz="2800" b="1" i="1" dirty="0">
                <a:solidFill>
                  <a:srgbClr val="FF0000"/>
                </a:solidFill>
              </a:rPr>
              <a:t>–  </a:t>
            </a:r>
            <a:r>
              <a:rPr lang="es-CL" sz="2800" b="1" i="1" dirty="0" smtClean="0">
                <a:solidFill>
                  <a:srgbClr val="FF0000"/>
                </a:solidFill>
              </a:rPr>
              <a:t>Control.</a:t>
            </a:r>
          </a:p>
          <a:p>
            <a:r>
              <a:rPr lang="es-CL" sz="2800" dirty="0" smtClean="0"/>
              <a:t> </a:t>
            </a:r>
            <a:r>
              <a:rPr lang="es-CL" sz="2800" dirty="0"/>
              <a:t>Consiste en el proceso de análisis del ejercicio presupuestario realizado por Ministerio e Institución, que incorpora la información presupuestaria de gastos y gestión. Esta etapa implica la verificación y valorización de las acciones emprendidas con el fin de establecer en que medida se han cumplido los objetivos fijados en la Ley de Presupuestos del Sector Público y en las propias leyes orgánicas de los servicios. </a:t>
            </a:r>
          </a:p>
        </p:txBody>
      </p:sp>
    </p:spTree>
    <p:extLst>
      <p:ext uri="{BB962C8B-B14F-4D97-AF65-F5344CB8AC3E}">
        <p14:creationId xmlns:p14="http://schemas.microsoft.com/office/powerpoint/2010/main" val="149250323"/>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 2.1</a:t>
            </a:r>
            <a:r>
              <a:rPr lang="es-CL" sz="2800" dirty="0"/>
              <a:t>. </a:t>
            </a:r>
            <a:r>
              <a:rPr lang="es-CL" sz="2800" dirty="0" smtClean="0"/>
              <a:t>Etapas del Proceso Presupuestario</a:t>
            </a:r>
            <a:r>
              <a:rPr lang="es-CL" sz="2800" dirty="0"/>
              <a:t/>
            </a:r>
            <a:br>
              <a:rPr lang="es-CL" sz="2800" dirty="0"/>
            </a:br>
            <a:endParaRPr lang="es-CL" sz="2800" dirty="0"/>
          </a:p>
        </p:txBody>
      </p:sp>
      <p:sp>
        <p:nvSpPr>
          <p:cNvPr id="3" name="2 Marcador de contenido"/>
          <p:cNvSpPr>
            <a:spLocks noGrp="1"/>
          </p:cNvSpPr>
          <p:nvPr>
            <p:ph idx="1"/>
          </p:nvPr>
        </p:nvSpPr>
        <p:spPr/>
        <p:txBody>
          <a:bodyPr>
            <a:normAutofit fontScale="92500" lnSpcReduction="20000"/>
          </a:bodyPr>
          <a:lstStyle/>
          <a:p>
            <a:r>
              <a:rPr lang="es-CL" sz="2800" b="1" i="1" dirty="0">
                <a:solidFill>
                  <a:srgbClr val="FF0000"/>
                </a:solidFill>
              </a:rPr>
              <a:t>–  Control.</a:t>
            </a:r>
          </a:p>
          <a:p>
            <a:r>
              <a:rPr lang="es-CL" sz="2800" dirty="0" smtClean="0"/>
              <a:t> </a:t>
            </a:r>
            <a:r>
              <a:rPr lang="es-CL" sz="2800" dirty="0"/>
              <a:t>Asimismo, comprende la determinación de las correcciones necesarias para ajustar las provisiones originales con los nuevos lineamientos que surjan durante este proceso.</a:t>
            </a:r>
          </a:p>
          <a:p>
            <a:pPr marL="0" indent="0">
              <a:buNone/>
            </a:pPr>
            <a:r>
              <a:rPr lang="es-CL" sz="2800" dirty="0" smtClean="0"/>
              <a:t>   </a:t>
            </a:r>
            <a:r>
              <a:rPr lang="es-CL" sz="2800" dirty="0"/>
              <a:t>A continuación se muestra un cuadro </a:t>
            </a:r>
            <a:r>
              <a:rPr lang="es-CL" sz="2800" dirty="0" smtClean="0"/>
              <a:t>    resumen </a:t>
            </a:r>
            <a:r>
              <a:rPr lang="es-CL" sz="2800" dirty="0"/>
              <a:t>que contiene el calendario anual referido a las tres primeras etapas </a:t>
            </a:r>
            <a:r>
              <a:rPr lang="es-CL" sz="2800" dirty="0" smtClean="0"/>
              <a:t>  presupuestarias </a:t>
            </a:r>
            <a:r>
              <a:rPr lang="es-CL" sz="2800" dirty="0"/>
              <a:t>antes indicadas.</a:t>
            </a:r>
          </a:p>
        </p:txBody>
      </p:sp>
    </p:spTree>
    <p:extLst>
      <p:ext uri="{BB962C8B-B14F-4D97-AF65-F5344CB8AC3E}">
        <p14:creationId xmlns:p14="http://schemas.microsoft.com/office/powerpoint/2010/main" val="1436326422"/>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 2.1</a:t>
            </a:r>
            <a:r>
              <a:rPr lang="es-CL" sz="2800" dirty="0"/>
              <a:t>. </a:t>
            </a:r>
            <a:r>
              <a:rPr lang="es-CL" sz="2800" dirty="0" smtClean="0"/>
              <a:t>Etapas del Proceso Presupuestario</a:t>
            </a:r>
            <a:r>
              <a:rPr lang="es-CL" sz="2800" dirty="0"/>
              <a:t/>
            </a:r>
            <a:br>
              <a:rPr lang="es-CL" sz="2800" dirty="0"/>
            </a:br>
            <a:endParaRPr lang="es-CL" sz="2800" dirty="0"/>
          </a:p>
        </p:txBody>
      </p:sp>
      <p:graphicFrame>
        <p:nvGraphicFramePr>
          <p:cNvPr id="4" name="Marcador de contenido 3"/>
          <p:cNvGraphicFramePr>
            <a:graphicFrameLocks noGrp="1"/>
          </p:cNvGraphicFramePr>
          <p:nvPr>
            <p:ph idx="1"/>
            <p:extLst>
              <p:ext uri="{D42A27DB-BD31-4B8C-83A1-F6EECF244321}">
                <p14:modId xmlns:p14="http://schemas.microsoft.com/office/powerpoint/2010/main" val="1328633865"/>
              </p:ext>
            </p:extLst>
          </p:nvPr>
        </p:nvGraphicFramePr>
        <p:xfrm>
          <a:off x="1095023" y="1412778"/>
          <a:ext cx="7077377" cy="4536503"/>
        </p:xfrm>
        <a:graphic>
          <a:graphicData uri="http://schemas.openxmlformats.org/drawingml/2006/table">
            <a:tbl>
              <a:tblPr firstRow="1" bandRow="1">
                <a:tableStyleId>{5C22544A-7EE6-4342-B048-85BDC9FD1C3A}</a:tableStyleId>
              </a:tblPr>
              <a:tblGrid>
                <a:gridCol w="4619736">
                  <a:extLst>
                    <a:ext uri="{9D8B030D-6E8A-4147-A177-3AD203B41FA5}">
                      <a16:colId xmlns:a16="http://schemas.microsoft.com/office/drawing/2014/main" xmlns="" val="1854083429"/>
                    </a:ext>
                  </a:extLst>
                </a:gridCol>
                <a:gridCol w="2457641">
                  <a:extLst>
                    <a:ext uri="{9D8B030D-6E8A-4147-A177-3AD203B41FA5}">
                      <a16:colId xmlns:a16="http://schemas.microsoft.com/office/drawing/2014/main" xmlns="" val="1396833926"/>
                    </a:ext>
                  </a:extLst>
                </a:gridCol>
              </a:tblGrid>
              <a:tr h="572949">
                <a:tc>
                  <a:txBody>
                    <a:bodyPr/>
                    <a:lstStyle/>
                    <a:p>
                      <a:r>
                        <a:rPr lang="es-CL" dirty="0" smtClean="0"/>
                        <a:t>ACTIVIDAD</a:t>
                      </a:r>
                      <a:endParaRPr lang="es-CL" dirty="0"/>
                    </a:p>
                  </a:txBody>
                  <a:tcPr/>
                </a:tc>
                <a:tc>
                  <a:txBody>
                    <a:bodyPr/>
                    <a:lstStyle/>
                    <a:p>
                      <a:r>
                        <a:rPr lang="es-CL" dirty="0" smtClean="0"/>
                        <a:t> MES </a:t>
                      </a:r>
                      <a:endParaRPr lang="es-CL" dirty="0"/>
                    </a:p>
                  </a:txBody>
                  <a:tcPr/>
                </a:tc>
                <a:extLst>
                  <a:ext uri="{0D108BD9-81ED-4DB2-BD59-A6C34878D82A}">
                    <a16:rowId xmlns:a16="http://schemas.microsoft.com/office/drawing/2014/main" xmlns="" val="2984492046"/>
                  </a:ext>
                </a:extLst>
              </a:tr>
              <a:tr h="988927">
                <a:tc>
                  <a:txBody>
                    <a:bodyPr/>
                    <a:lstStyle/>
                    <a:p>
                      <a:r>
                        <a:rPr lang="es-CL" dirty="0" smtClean="0"/>
                        <a:t>1. Instrucciones a los servicios públicos (políticas y marco presupuestario).</a:t>
                      </a:r>
                      <a:endParaRPr lang="es-CL" dirty="0"/>
                    </a:p>
                  </a:txBody>
                  <a:tcPr/>
                </a:tc>
                <a:tc>
                  <a:txBody>
                    <a:bodyPr/>
                    <a:lstStyle/>
                    <a:p>
                      <a:r>
                        <a:rPr lang="es-CL" dirty="0" smtClean="0"/>
                        <a:t>Junio</a:t>
                      </a:r>
                      <a:endParaRPr lang="es-CL" dirty="0"/>
                    </a:p>
                  </a:txBody>
                  <a:tcPr/>
                </a:tc>
                <a:extLst>
                  <a:ext uri="{0D108BD9-81ED-4DB2-BD59-A6C34878D82A}">
                    <a16:rowId xmlns:a16="http://schemas.microsoft.com/office/drawing/2014/main" xmlns="" val="495334558"/>
                  </a:ext>
                </a:extLst>
              </a:tr>
              <a:tr h="988927">
                <a:tc>
                  <a:txBody>
                    <a:bodyPr/>
                    <a:lstStyle/>
                    <a:p>
                      <a:r>
                        <a:rPr lang="es-CL" dirty="0" smtClean="0"/>
                        <a:t>2. Preparación proyecto a nivel de cada servicio público.</a:t>
                      </a:r>
                      <a:endParaRPr lang="es-CL" dirty="0"/>
                    </a:p>
                  </a:txBody>
                  <a:tcPr/>
                </a:tc>
                <a:tc>
                  <a:txBody>
                    <a:bodyPr/>
                    <a:lstStyle/>
                    <a:p>
                      <a:r>
                        <a:rPr lang="es-CL" dirty="0" smtClean="0"/>
                        <a:t> Julio </a:t>
                      </a:r>
                      <a:endParaRPr lang="es-CL" dirty="0"/>
                    </a:p>
                  </a:txBody>
                  <a:tcPr/>
                </a:tc>
                <a:extLst>
                  <a:ext uri="{0D108BD9-81ED-4DB2-BD59-A6C34878D82A}">
                    <a16:rowId xmlns:a16="http://schemas.microsoft.com/office/drawing/2014/main" xmlns="" val="3957822163"/>
                  </a:ext>
                </a:extLst>
              </a:tr>
              <a:tr h="1412751">
                <a:tc>
                  <a:txBody>
                    <a:bodyPr/>
                    <a:lstStyle/>
                    <a:p>
                      <a:r>
                        <a:rPr lang="es-CL" dirty="0" smtClean="0"/>
                        <a:t>3. Análisis y discusión entre la Dirección de Presupuestos y los servicios públicos. </a:t>
                      </a:r>
                      <a:endParaRPr lang="es-CL" dirty="0"/>
                    </a:p>
                  </a:txBody>
                  <a:tcPr/>
                </a:tc>
                <a:tc>
                  <a:txBody>
                    <a:bodyPr/>
                    <a:lstStyle/>
                    <a:p>
                      <a:r>
                        <a:rPr lang="es-CL" dirty="0" smtClean="0"/>
                        <a:t>Agosto</a:t>
                      </a:r>
                      <a:endParaRPr lang="es-CL" dirty="0"/>
                    </a:p>
                  </a:txBody>
                  <a:tcPr/>
                </a:tc>
                <a:extLst>
                  <a:ext uri="{0D108BD9-81ED-4DB2-BD59-A6C34878D82A}">
                    <a16:rowId xmlns:a16="http://schemas.microsoft.com/office/drawing/2014/main" xmlns="" val="97065444"/>
                  </a:ext>
                </a:extLst>
              </a:tr>
              <a:tr h="572949">
                <a:tc>
                  <a:txBody>
                    <a:bodyPr/>
                    <a:lstStyle/>
                    <a:p>
                      <a:endParaRPr lang="es-CL" dirty="0"/>
                    </a:p>
                  </a:txBody>
                  <a:tcPr/>
                </a:tc>
                <a:tc>
                  <a:txBody>
                    <a:bodyPr/>
                    <a:lstStyle/>
                    <a:p>
                      <a:endParaRPr lang="es-CL" dirty="0"/>
                    </a:p>
                  </a:txBody>
                  <a:tcPr/>
                </a:tc>
                <a:extLst>
                  <a:ext uri="{0D108BD9-81ED-4DB2-BD59-A6C34878D82A}">
                    <a16:rowId xmlns:a16="http://schemas.microsoft.com/office/drawing/2014/main" xmlns="" val="2087981497"/>
                  </a:ext>
                </a:extLst>
              </a:tr>
            </a:tbl>
          </a:graphicData>
        </a:graphic>
      </p:graphicFrame>
    </p:spTree>
    <p:extLst>
      <p:ext uri="{BB962C8B-B14F-4D97-AF65-F5344CB8AC3E}">
        <p14:creationId xmlns:p14="http://schemas.microsoft.com/office/powerpoint/2010/main" val="196412667"/>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800" dirty="0" smtClean="0"/>
              <a:t> 2.1</a:t>
            </a:r>
            <a:r>
              <a:rPr lang="es-CL" sz="2800" dirty="0"/>
              <a:t>. </a:t>
            </a:r>
            <a:r>
              <a:rPr lang="es-CL" sz="2800" dirty="0" smtClean="0"/>
              <a:t>Etapas del Proceso Presupuestario</a:t>
            </a:r>
            <a:r>
              <a:rPr lang="es-CL" sz="2800" dirty="0"/>
              <a:t/>
            </a:r>
            <a:br>
              <a:rPr lang="es-CL" sz="2800" dirty="0"/>
            </a:br>
            <a:endParaRPr lang="es-CL" sz="2800" dirty="0"/>
          </a:p>
        </p:txBody>
      </p:sp>
      <p:graphicFrame>
        <p:nvGraphicFramePr>
          <p:cNvPr id="4" name="Marcador de contenido 3"/>
          <p:cNvGraphicFramePr>
            <a:graphicFrameLocks noGrp="1"/>
          </p:cNvGraphicFramePr>
          <p:nvPr>
            <p:ph idx="1"/>
            <p:extLst>
              <p:ext uri="{D42A27DB-BD31-4B8C-83A1-F6EECF244321}">
                <p14:modId xmlns:p14="http://schemas.microsoft.com/office/powerpoint/2010/main" val="3357881174"/>
              </p:ext>
            </p:extLst>
          </p:nvPr>
        </p:nvGraphicFramePr>
        <p:xfrm>
          <a:off x="1095023" y="1412779"/>
          <a:ext cx="7077377" cy="4392486"/>
        </p:xfrm>
        <a:graphic>
          <a:graphicData uri="http://schemas.openxmlformats.org/drawingml/2006/table">
            <a:tbl>
              <a:tblPr firstRow="1" bandRow="1">
                <a:tableStyleId>{5C22544A-7EE6-4342-B048-85BDC9FD1C3A}</a:tableStyleId>
              </a:tblPr>
              <a:tblGrid>
                <a:gridCol w="4619736">
                  <a:extLst>
                    <a:ext uri="{9D8B030D-6E8A-4147-A177-3AD203B41FA5}">
                      <a16:colId xmlns:a16="http://schemas.microsoft.com/office/drawing/2014/main" xmlns="" val="1854083429"/>
                    </a:ext>
                  </a:extLst>
                </a:gridCol>
                <a:gridCol w="2457641">
                  <a:extLst>
                    <a:ext uri="{9D8B030D-6E8A-4147-A177-3AD203B41FA5}">
                      <a16:colId xmlns:a16="http://schemas.microsoft.com/office/drawing/2014/main" xmlns="" val="1396833926"/>
                    </a:ext>
                  </a:extLst>
                </a:gridCol>
              </a:tblGrid>
              <a:tr h="710979">
                <a:tc>
                  <a:txBody>
                    <a:bodyPr/>
                    <a:lstStyle/>
                    <a:p>
                      <a:r>
                        <a:rPr lang="es-CL" dirty="0" smtClean="0"/>
                        <a:t>ACTIVIDAD</a:t>
                      </a:r>
                      <a:endParaRPr lang="es-CL" dirty="0"/>
                    </a:p>
                  </a:txBody>
                  <a:tcPr/>
                </a:tc>
                <a:tc>
                  <a:txBody>
                    <a:bodyPr/>
                    <a:lstStyle/>
                    <a:p>
                      <a:r>
                        <a:rPr lang="es-CL" dirty="0" smtClean="0"/>
                        <a:t> MES </a:t>
                      </a:r>
                      <a:endParaRPr lang="es-CL" dirty="0"/>
                    </a:p>
                  </a:txBody>
                  <a:tcPr/>
                </a:tc>
                <a:extLst>
                  <a:ext uri="{0D108BD9-81ED-4DB2-BD59-A6C34878D82A}">
                    <a16:rowId xmlns:a16="http://schemas.microsoft.com/office/drawing/2014/main" xmlns="" val="2984492046"/>
                  </a:ext>
                </a:extLst>
              </a:tr>
              <a:tr h="122716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4.  Análisis y discusión a nivel del Poder Ejecutivo. </a:t>
                      </a:r>
                    </a:p>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Septiembre</a:t>
                      </a:r>
                    </a:p>
                    <a:p>
                      <a:endParaRPr lang="es-CL" dirty="0"/>
                    </a:p>
                  </a:txBody>
                  <a:tcPr/>
                </a:tc>
                <a:extLst>
                  <a:ext uri="{0D108BD9-81ED-4DB2-BD59-A6C34878D82A}">
                    <a16:rowId xmlns:a16="http://schemas.microsoft.com/office/drawing/2014/main" xmlns="" val="495334558"/>
                  </a:ext>
                </a:extLst>
              </a:tr>
              <a:tr h="122716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5. Presentación del proyecto al Congreso Nacional. </a:t>
                      </a:r>
                    </a:p>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Octubre</a:t>
                      </a:r>
                    </a:p>
                    <a:p>
                      <a:endParaRPr lang="es-CL" dirty="0"/>
                    </a:p>
                  </a:txBody>
                  <a:tcPr/>
                </a:tc>
                <a:extLst>
                  <a:ext uri="{0D108BD9-81ED-4DB2-BD59-A6C34878D82A}">
                    <a16:rowId xmlns:a16="http://schemas.microsoft.com/office/drawing/2014/main" xmlns="" val="2690912926"/>
                  </a:ext>
                </a:extLst>
              </a:tr>
              <a:tr h="1227169">
                <a:tc>
                  <a:txBody>
                    <a:bodyPr/>
                    <a:lstStyle/>
                    <a:p>
                      <a:r>
                        <a:rPr lang="es-CL" dirty="0" smtClean="0"/>
                        <a:t>6. Promulgación de la Ley de Presupuestos</a:t>
                      </a:r>
                      <a:endParaRPr lang="es-CL" dirty="0"/>
                    </a:p>
                  </a:txBody>
                  <a:tcPr/>
                </a:tc>
                <a:tc>
                  <a:txBody>
                    <a:bodyPr/>
                    <a:lstStyle/>
                    <a:p>
                      <a:r>
                        <a:rPr lang="es-CL" dirty="0" smtClean="0"/>
                        <a:t> Diciembre</a:t>
                      </a:r>
                    </a:p>
                    <a:p>
                      <a:endParaRPr lang="es-CL" dirty="0"/>
                    </a:p>
                  </a:txBody>
                  <a:tcPr/>
                </a:tc>
                <a:extLst>
                  <a:ext uri="{0D108BD9-81ED-4DB2-BD59-A6C34878D82A}">
                    <a16:rowId xmlns:a16="http://schemas.microsoft.com/office/drawing/2014/main" xmlns="" val="3957822163"/>
                  </a:ext>
                </a:extLst>
              </a:tr>
            </a:tbl>
          </a:graphicData>
        </a:graphic>
      </p:graphicFrame>
    </p:spTree>
    <p:extLst>
      <p:ext uri="{BB962C8B-B14F-4D97-AF65-F5344CB8AC3E}">
        <p14:creationId xmlns:p14="http://schemas.microsoft.com/office/powerpoint/2010/main" val="3705497840"/>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sz="2800" dirty="0" smtClean="0"/>
              <a:t> 2.2</a:t>
            </a:r>
            <a:r>
              <a:rPr lang="es-CL" sz="2800" dirty="0"/>
              <a:t>. Gastos ex cedibles presupuestariamente:</a:t>
            </a:r>
            <a:br>
              <a:rPr lang="es-CL" sz="2800" dirty="0"/>
            </a:br>
            <a:endParaRPr lang="es-CL" sz="2800" dirty="0"/>
          </a:p>
        </p:txBody>
      </p:sp>
      <p:sp>
        <p:nvSpPr>
          <p:cNvPr id="3" name="2 Marcador de contenido"/>
          <p:cNvSpPr>
            <a:spLocks noGrp="1"/>
          </p:cNvSpPr>
          <p:nvPr>
            <p:ph idx="1"/>
          </p:nvPr>
        </p:nvSpPr>
        <p:spPr/>
        <p:txBody>
          <a:bodyPr>
            <a:normAutofit/>
          </a:bodyPr>
          <a:lstStyle/>
          <a:p>
            <a:r>
              <a:rPr lang="es-CL" sz="2800" dirty="0"/>
              <a:t>El ejecutivo podrá ordenar pagos excediéndose de las sumas consultadas en los rubros correspondientes, en los casos de:</a:t>
            </a:r>
          </a:p>
          <a:p>
            <a:r>
              <a:rPr lang="es-CL" sz="2800" dirty="0"/>
              <a:t>•  Cumplimiento de sentencias ejecutoriadas dictadas por la autoridad competente</a:t>
            </a:r>
          </a:p>
          <a:p>
            <a:endParaRPr lang="es-CL" sz="2800" dirty="0"/>
          </a:p>
        </p:txBody>
      </p:sp>
    </p:spTree>
    <p:extLst>
      <p:ext uri="{BB962C8B-B14F-4D97-AF65-F5344CB8AC3E}">
        <p14:creationId xmlns:p14="http://schemas.microsoft.com/office/powerpoint/2010/main" val="2912467517"/>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sz="2800" dirty="0" smtClean="0"/>
              <a:t> 2.2</a:t>
            </a:r>
            <a:r>
              <a:rPr lang="es-CL" sz="2800" dirty="0"/>
              <a:t>. Gastos ex cedibles presupuestariamente:</a:t>
            </a:r>
            <a:br>
              <a:rPr lang="es-CL" sz="2800" dirty="0"/>
            </a:br>
            <a:endParaRPr lang="es-CL" sz="2800" dirty="0"/>
          </a:p>
        </p:txBody>
      </p:sp>
      <p:sp>
        <p:nvSpPr>
          <p:cNvPr id="3" name="2 Marcador de contenido"/>
          <p:cNvSpPr>
            <a:spLocks noGrp="1"/>
          </p:cNvSpPr>
          <p:nvPr>
            <p:ph idx="1"/>
          </p:nvPr>
        </p:nvSpPr>
        <p:spPr/>
        <p:txBody>
          <a:bodyPr>
            <a:normAutofit/>
          </a:bodyPr>
          <a:lstStyle/>
          <a:p>
            <a:r>
              <a:rPr lang="es-CL" sz="2800" dirty="0"/>
              <a:t>•  Devolución de impuestos, contribuciones y derechos que el Estado deba reintegrar por cualquier causa.</a:t>
            </a:r>
          </a:p>
          <a:p>
            <a:endParaRPr lang="es-CL" sz="2800" dirty="0"/>
          </a:p>
        </p:txBody>
      </p:sp>
    </p:spTree>
    <p:extLst>
      <p:ext uri="{BB962C8B-B14F-4D97-AF65-F5344CB8AC3E}">
        <p14:creationId xmlns:p14="http://schemas.microsoft.com/office/powerpoint/2010/main" val="3207978120"/>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sz="2800" dirty="0" smtClean="0"/>
              <a:t> 2.2</a:t>
            </a:r>
            <a:r>
              <a:rPr lang="es-CL" sz="2800" dirty="0"/>
              <a:t>. Gastos ex cedibles presupuestariamente:</a:t>
            </a:r>
            <a:br>
              <a:rPr lang="es-CL" sz="2800" dirty="0"/>
            </a:br>
            <a:endParaRPr lang="es-CL" sz="2800" dirty="0"/>
          </a:p>
        </p:txBody>
      </p:sp>
      <p:sp>
        <p:nvSpPr>
          <p:cNvPr id="3" name="2 Marcador de contenido"/>
          <p:cNvSpPr>
            <a:spLocks noGrp="1"/>
          </p:cNvSpPr>
          <p:nvPr>
            <p:ph idx="1"/>
          </p:nvPr>
        </p:nvSpPr>
        <p:spPr/>
        <p:txBody>
          <a:bodyPr>
            <a:normAutofit/>
          </a:bodyPr>
          <a:lstStyle/>
          <a:p>
            <a:endParaRPr lang="es-CL" sz="2800" dirty="0"/>
          </a:p>
        </p:txBody>
      </p:sp>
    </p:spTree>
    <p:extLst>
      <p:ext uri="{BB962C8B-B14F-4D97-AF65-F5344CB8AC3E}">
        <p14:creationId xmlns:p14="http://schemas.microsoft.com/office/powerpoint/2010/main" val="1361812198"/>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sz="2800" dirty="0" smtClean="0"/>
              <a:t> 2.2</a:t>
            </a:r>
            <a:r>
              <a:rPr lang="es-CL" sz="2800" dirty="0"/>
              <a:t>. Gastos ex cedibles presupuestariamente:</a:t>
            </a:r>
            <a:br>
              <a:rPr lang="es-CL" sz="2800" dirty="0"/>
            </a:br>
            <a:endParaRPr lang="es-CL" sz="2800" dirty="0"/>
          </a:p>
        </p:txBody>
      </p:sp>
      <p:sp>
        <p:nvSpPr>
          <p:cNvPr id="3" name="2 Marcador de contenido"/>
          <p:cNvSpPr>
            <a:spLocks noGrp="1"/>
          </p:cNvSpPr>
          <p:nvPr>
            <p:ph idx="1"/>
          </p:nvPr>
        </p:nvSpPr>
        <p:spPr/>
        <p:txBody>
          <a:bodyPr>
            <a:normAutofit/>
          </a:bodyPr>
          <a:lstStyle/>
          <a:p>
            <a:endParaRPr lang="es-CL" sz="2800" dirty="0"/>
          </a:p>
        </p:txBody>
      </p:sp>
    </p:spTree>
    <p:extLst>
      <p:ext uri="{BB962C8B-B14F-4D97-AF65-F5344CB8AC3E}">
        <p14:creationId xmlns:p14="http://schemas.microsoft.com/office/powerpoint/2010/main" val="369019220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hincheta">
  <a:themeElements>
    <a:clrScheme name="Chincheta">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Chincheta">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hincheta">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500</TotalTime>
  <Words>6050</Words>
  <Application>Microsoft Office PowerPoint</Application>
  <PresentationFormat>Presentación en pantalla (4:3)</PresentationFormat>
  <Paragraphs>349</Paragraphs>
  <Slides>120</Slides>
  <Notes>0</Notes>
  <HiddenSlides>0</HiddenSlides>
  <MMClips>0</MMClips>
  <ScaleCrop>false</ScaleCrop>
  <HeadingPairs>
    <vt:vector size="4" baseType="variant">
      <vt:variant>
        <vt:lpstr>Tema</vt:lpstr>
      </vt:variant>
      <vt:variant>
        <vt:i4>1</vt:i4>
      </vt:variant>
      <vt:variant>
        <vt:lpstr>Títulos de diapositiva</vt:lpstr>
      </vt:variant>
      <vt:variant>
        <vt:i4>120</vt:i4>
      </vt:variant>
    </vt:vector>
  </HeadingPairs>
  <TitlesOfParts>
    <vt:vector size="121" baseType="lpstr">
      <vt:lpstr>Chincheta</vt:lpstr>
      <vt:lpstr>Ley de Administración Financiera del Estado</vt:lpstr>
      <vt:lpstr>Introducción </vt:lpstr>
      <vt:lpstr>Introducción </vt:lpstr>
      <vt:lpstr>Introducción </vt:lpstr>
      <vt:lpstr>1. ADMINISTRACIÓN FINANCIERA DEL ESTADO </vt:lpstr>
      <vt:lpstr>1.1 Concepto </vt:lpstr>
      <vt:lpstr>1.2 Cobertura del Sistema de Administración Financiera del Estado </vt:lpstr>
      <vt:lpstr>1.2 Cobertura del Sistema de Administración Financiera del Estado </vt:lpstr>
      <vt:lpstr>1.3 Entes de la Administración del Estado </vt:lpstr>
      <vt:lpstr>1.3 Entes de la Administración del Estado </vt:lpstr>
      <vt:lpstr>1.3 Entes de la Administración del Estado </vt:lpstr>
      <vt:lpstr>1.3 Entes de la Administración del Estado </vt:lpstr>
      <vt:lpstr>1.3 Entes de la Administración del Estado </vt:lpstr>
      <vt:lpstr>1.3 Entes de la Administración del Estado </vt:lpstr>
      <vt:lpstr>1.3 Entes de la Administración del Estado </vt:lpstr>
      <vt:lpstr>1.4 Principios del Sistema de Administración Financiera del Estado </vt:lpstr>
      <vt:lpstr>1.4 Principios del Sistema de Administración Financiera del Estado </vt:lpstr>
      <vt:lpstr>1.4 Principios de Universalidad</vt:lpstr>
      <vt:lpstr>1.4 Principio de Unidad</vt:lpstr>
      <vt:lpstr>1.4 Principio de Unidad</vt:lpstr>
      <vt:lpstr>1.4 Principios de Flexibilidad</vt:lpstr>
      <vt:lpstr>1.4 Principios de Programación</vt:lpstr>
      <vt:lpstr>1.4 Principios de Descentralización</vt:lpstr>
      <vt:lpstr>1.5 Procesos del Sistema de Administración Financiera del Estado </vt:lpstr>
      <vt:lpstr> </vt:lpstr>
      <vt:lpstr>1.5.1 Proceso o Subsistema Presupuestario </vt:lpstr>
      <vt:lpstr>1.5.1 Proceso o Subsistema Presupuestario </vt:lpstr>
      <vt:lpstr>1.5.1Definición de Sistema Presupuestario   </vt:lpstr>
      <vt:lpstr>1.5.2 Proceso o Subsistema de Administración de Fondos  </vt:lpstr>
      <vt:lpstr>1.5.2 Proceso o Subsistema de Administración de Fondos  </vt:lpstr>
      <vt:lpstr>1.5.2 Proceso o Subsistema de Administración de Fondos  </vt:lpstr>
      <vt:lpstr>1.5.2 Proceso o Subsistema de Administración de Fondos  </vt:lpstr>
      <vt:lpstr>1.5.2 Proceso o Subsistema de Administración de Fondos  </vt:lpstr>
      <vt:lpstr>1.5.2 Proceso o Subsistema de Administración de Fondos  </vt:lpstr>
      <vt:lpstr>1.5.2 Proceso o Subsistema de Administración de Fondos  </vt:lpstr>
      <vt:lpstr>1.5.2 Proceso o Subsistema de Administración de Fondos  </vt:lpstr>
      <vt:lpstr>1.5.2 Proceso o Subsistema de Administración de Fondos </vt:lpstr>
      <vt:lpstr>1.5.2 Proceso o Subsistema de Administración de Fondos </vt:lpstr>
      <vt:lpstr>1.5.2 Proceso o Subsistema de Administración de Fondos </vt:lpstr>
      <vt:lpstr>1.5.3 Proceso o Subsistema de Crédito Público  </vt:lpstr>
      <vt:lpstr>1.5.3 Proceso o Subsistema de Crédito Público </vt:lpstr>
      <vt:lpstr>1.5.3 Proceso o Subsistema de Crédito Público </vt:lpstr>
      <vt:lpstr>1.5.3 Proceso o Subsistema de Crédito Público </vt:lpstr>
      <vt:lpstr>1.5.3 Proceso o Subsistema de Crédito Público </vt:lpstr>
      <vt:lpstr>1.5.3 Proceso o Subsistema de Crédito Público </vt:lpstr>
      <vt:lpstr>1.5.3 Proceso o Subsistema de Crédito Público </vt:lpstr>
      <vt:lpstr>1.5.3 Proceso o Subsistema de Crédito Público </vt:lpstr>
      <vt:lpstr>1.5.3 Proceso o Subsistema de Crédito Público </vt:lpstr>
      <vt:lpstr>1.5.3 Operatoria </vt:lpstr>
      <vt:lpstr>1.5.3 Operatoria </vt:lpstr>
      <vt:lpstr>1.5.3 Operatoria </vt:lpstr>
      <vt:lpstr>1.5.3 Operatoria </vt:lpstr>
      <vt:lpstr>1.5.3 Operatoria </vt:lpstr>
      <vt:lpstr>1.5.3 Operatoria </vt:lpstr>
      <vt:lpstr>1.5.4 Proceso o Subsistema De Contabilidad </vt:lpstr>
      <vt:lpstr>1.5.4 Proceso o Subsistema De Contabilidad </vt:lpstr>
      <vt:lpstr>1.5.4 Proceso o Subsistema De Contabilidad </vt:lpstr>
      <vt:lpstr>1.5.4 Proceso o Subsistema De Contabilidad </vt:lpstr>
      <vt:lpstr>1.5.4 Proceso o Subsistema De Contabilidad </vt:lpstr>
      <vt:lpstr>1.5.5 Proceso de Control Financiero </vt:lpstr>
      <vt:lpstr>1.5.5 Proceso de Control Financiero </vt:lpstr>
      <vt:lpstr>1.5.5 Proceso de Control Financiero </vt:lpstr>
      <vt:lpstr>1.5.5 Proceso de Control Financiero </vt:lpstr>
      <vt:lpstr>1.5.5 Proceso de Control Financiero </vt:lpstr>
      <vt:lpstr>1.5.5 Proceso de Control Financiero </vt:lpstr>
      <vt:lpstr>1.5.5 Proceso de Control Financiero </vt:lpstr>
      <vt:lpstr>1.5.5 Proceso de Control Financiero  </vt:lpstr>
      <vt:lpstr>1.5.5 Operatoria</vt:lpstr>
      <vt:lpstr>1.5.5 Operatoria</vt:lpstr>
      <vt:lpstr>1.5.5 Operatoria</vt:lpstr>
      <vt:lpstr>1.5.5 Operatoria</vt:lpstr>
      <vt:lpstr>1.5.5 Operatoria</vt:lpstr>
      <vt:lpstr>1.5.5 Operatoria</vt:lpstr>
      <vt:lpstr>1.5.5 Operatoria</vt:lpstr>
      <vt:lpstr>1.5.5 Operatoria</vt:lpstr>
      <vt:lpstr>1.5.5 Operatoria</vt:lpstr>
      <vt:lpstr>2.  Proceso Presupuestario</vt:lpstr>
      <vt:lpstr> 2.1. Principios presupuestarios y su relación con el presupuesto del Sector Público </vt:lpstr>
      <vt:lpstr> 2.1. Principios presupuestarios y su relación con el presupuesto del Sector Público </vt:lpstr>
      <vt:lpstr> 2.1. Principios presupuestarios y su relación con el presupuesto del Sector Público </vt:lpstr>
      <vt:lpstr> 2.1. Principios presupuestarios y su relación con el presupuesto del Sector Público </vt:lpstr>
      <vt:lpstr> 2.1. Principios presupuestarios y su relación con el presupuesto del Sector Público </vt:lpstr>
      <vt:lpstr> 2.1. Principios presupuestarios y su relación con el presupuesto del Sector Público </vt:lpstr>
      <vt:lpstr> 2.1. Principios presupuestarios y su relación con el presupuesto del Sector Público </vt:lpstr>
      <vt:lpstr> 2.1. Principios presupuestarios y su relación con el presupuesto del Sector Público </vt:lpstr>
      <vt:lpstr> 2.1. Principios presupuestarios y su relación con el presupuesto del Sector Público </vt:lpstr>
      <vt:lpstr> 2.1. Principios presupuestarios y su relación con el presupuesto del Sector Público.</vt:lpstr>
      <vt:lpstr> 2.1. Principios presupuestarios y su relación con el presupuesto del Sector Público </vt:lpstr>
      <vt:lpstr> 2.1. Principios presupuestarios y su relación con el presupuesto del Sector Público </vt:lpstr>
      <vt:lpstr> 2.1. Principios presupuestarios y su relación con el presupuesto del Sector Público </vt:lpstr>
      <vt:lpstr> 2.1. Principios presupuestarios y su relación con el presupuesto del Sector Público </vt:lpstr>
      <vt:lpstr> 2.1. Principios presupuestarios y su relación con el presupuesto del Sector Público </vt:lpstr>
      <vt:lpstr> 2.1. Principios presupuestarios y su relación con el presupuesto del Sector Público </vt:lpstr>
      <vt:lpstr> 2.2. Ventajas del Presupuesto  </vt:lpstr>
      <vt:lpstr> 2.2. Ventajas del Presupuesto  </vt:lpstr>
      <vt:lpstr> 2.2. Ventajas del Presupuesto  </vt:lpstr>
      <vt:lpstr> 2.2. Ventajas del Presupuesto  </vt:lpstr>
      <vt:lpstr> 2.2. Ventajas del Presupuesto  </vt:lpstr>
      <vt:lpstr> 2.3. Programa financiero </vt:lpstr>
      <vt:lpstr> 2.3. Programa financiero </vt:lpstr>
      <vt:lpstr> 2.3. Programa financiero </vt:lpstr>
      <vt:lpstr> 2.3. Programa financiero </vt:lpstr>
      <vt:lpstr> 2.4. Los Ingresos Presupuestario </vt:lpstr>
      <vt:lpstr> 2.4. Los Ingresos Presupuestario </vt:lpstr>
      <vt:lpstr> 2.4. Los Ingresos Presupuestario </vt:lpstr>
      <vt:lpstr> 2.4. Los Ingresos Presupuestario </vt:lpstr>
      <vt:lpstr> 2.1. Etapas del Proceso Presupuestario </vt:lpstr>
      <vt:lpstr> 2.1. Etapas del Proceso Presupuestario </vt:lpstr>
      <vt:lpstr> 2.1. Etapas del Proceso Presupuestario </vt:lpstr>
      <vt:lpstr> 2.1. Etapas del Proceso Presupuestario </vt:lpstr>
      <vt:lpstr> 2.1. Etapas del Proceso Presupuestario </vt:lpstr>
      <vt:lpstr> 2.1. Etapas del Proceso Presupuestario </vt:lpstr>
      <vt:lpstr> 2.1. Etapas del Proceso Presupuestario </vt:lpstr>
      <vt:lpstr> 2.1. Etapas del Proceso Presupuestario </vt:lpstr>
      <vt:lpstr> 2.1. Etapas del Proceso Presupuestario </vt:lpstr>
      <vt:lpstr> 2.1. Etapas del Proceso Presupuestario </vt:lpstr>
      <vt:lpstr> 2.2. Gastos ex cedibles presupuestariamente: </vt:lpstr>
      <vt:lpstr> 2.2. Gastos ex cedibles presupuestariamente: </vt:lpstr>
      <vt:lpstr> 2.2. Gastos ex cedibles presupuestariamente: </vt:lpstr>
      <vt:lpstr> 2.2. Gastos ex cedibles presupuestariamente: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Ley de Administración Financiera del Estado</dc:title>
  <dc:creator>Usuario</dc:creator>
  <cp:lastModifiedBy>Personal</cp:lastModifiedBy>
  <cp:revision>118</cp:revision>
  <dcterms:created xsi:type="dcterms:W3CDTF">2016-07-01T20:11:43Z</dcterms:created>
  <dcterms:modified xsi:type="dcterms:W3CDTF">2017-09-25T13:11:42Z</dcterms:modified>
</cp:coreProperties>
</file>