
<file path=[Content_Types].xml><?xml version="1.0" encoding="utf-8"?>
<Types xmlns="http://schemas.openxmlformats.org/package/2006/content-types"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98" r:id="rId2"/>
    <p:sldId id="299" r:id="rId3"/>
    <p:sldId id="300" r:id="rId4"/>
  </p:sldIdLst>
  <p:sldSz cx="9144000" cy="6858000" type="screen4x3"/>
  <p:notesSz cx="9144000" cy="6858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91387" y="377698"/>
            <a:ext cx="7761224" cy="635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9/25/2022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775F54"/>
                </a:solidFill>
                <a:latin typeface="Microsoft Sans Serif"/>
                <a:cs typeface="Microsoft Sans Serif"/>
              </a:defRPr>
            </a:lvl1pPr>
          </a:lstStyle>
          <a:p>
            <a:pPr marL="38100">
              <a:lnSpc>
                <a:spcPts val="1365"/>
              </a:lnSpc>
            </a:pPr>
            <a:fld id="{81D60167-4931-47E6-BA6A-407CBD079E47}" type="slidenum">
              <a:rPr spc="-10" dirty="0"/>
              <a:pPr marL="38100">
                <a:lnSpc>
                  <a:spcPts val="1365"/>
                </a:lnSpc>
              </a:pPr>
              <a:t>‹Nº›</a:t>
            </a:fld>
            <a:endParaRPr spc="-1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rgbClr val="775F54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rgbClr val="003366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9/25/2022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775F54"/>
                </a:solidFill>
                <a:latin typeface="Microsoft Sans Serif"/>
                <a:cs typeface="Microsoft Sans Serif"/>
              </a:defRPr>
            </a:lvl1pPr>
          </a:lstStyle>
          <a:p>
            <a:pPr marL="38100">
              <a:lnSpc>
                <a:spcPts val="1365"/>
              </a:lnSpc>
            </a:pPr>
            <a:fld id="{81D60167-4931-47E6-BA6A-407CBD079E47}" type="slidenum">
              <a:rPr spc="-10" dirty="0"/>
              <a:pPr marL="38100">
                <a:lnSpc>
                  <a:spcPts val="1365"/>
                </a:lnSpc>
              </a:pPr>
              <a:t>‹Nº›</a:t>
            </a:fld>
            <a:endParaRPr spc="-1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rgbClr val="775F54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40587" y="1300549"/>
            <a:ext cx="3357879" cy="40195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 u="heavy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9/25/2022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775F54"/>
                </a:solidFill>
                <a:latin typeface="Microsoft Sans Serif"/>
                <a:cs typeface="Microsoft Sans Serif"/>
              </a:defRPr>
            </a:lvl1pPr>
          </a:lstStyle>
          <a:p>
            <a:pPr marL="38100">
              <a:lnSpc>
                <a:spcPts val="1365"/>
              </a:lnSpc>
            </a:pPr>
            <a:fld id="{81D60167-4931-47E6-BA6A-407CBD079E47}" type="slidenum">
              <a:rPr spc="-10" dirty="0"/>
              <a:pPr marL="38100">
                <a:lnSpc>
                  <a:spcPts val="1365"/>
                </a:lnSpc>
              </a:pPr>
              <a:t>‹Nº›</a:t>
            </a:fld>
            <a:endParaRPr spc="-1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rgbClr val="775F54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9/25/2022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775F54"/>
                </a:solidFill>
                <a:latin typeface="Microsoft Sans Serif"/>
                <a:cs typeface="Microsoft Sans Serif"/>
              </a:defRPr>
            </a:lvl1pPr>
          </a:lstStyle>
          <a:p>
            <a:pPr marL="38100">
              <a:lnSpc>
                <a:spcPts val="1365"/>
              </a:lnSpc>
            </a:pPr>
            <a:fld id="{81D60167-4931-47E6-BA6A-407CBD079E47}" type="slidenum">
              <a:rPr spc="-10" dirty="0"/>
              <a:pPr marL="38100">
                <a:lnSpc>
                  <a:spcPts val="1365"/>
                </a:lnSpc>
              </a:pPr>
              <a:t>‹Nº›</a:t>
            </a:fld>
            <a:endParaRPr spc="-1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9/25/2022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775F54"/>
                </a:solidFill>
                <a:latin typeface="Microsoft Sans Serif"/>
                <a:cs typeface="Microsoft Sans Serif"/>
              </a:defRPr>
            </a:lvl1pPr>
          </a:lstStyle>
          <a:p>
            <a:pPr marL="38100">
              <a:lnSpc>
                <a:spcPts val="1365"/>
              </a:lnSpc>
            </a:pPr>
            <a:fld id="{81D60167-4931-47E6-BA6A-407CBD079E47}" type="slidenum">
              <a:rPr spc="-10" dirty="0"/>
              <a:pPr marL="38100">
                <a:lnSpc>
                  <a:spcPts val="1365"/>
                </a:lnSpc>
              </a:pPr>
              <a:t>‹Nº›</a:t>
            </a:fld>
            <a:endParaRPr spc="-1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280160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533400" y="0"/>
                </a:moveTo>
                <a:lnTo>
                  <a:pt x="0" y="0"/>
                </a:lnTo>
                <a:lnTo>
                  <a:pt x="0" y="228600"/>
                </a:lnTo>
                <a:lnTo>
                  <a:pt x="533400" y="228600"/>
                </a:lnTo>
                <a:lnTo>
                  <a:pt x="533400" y="0"/>
                </a:lnTo>
                <a:close/>
              </a:path>
            </a:pathLst>
          </a:custGeom>
          <a:solidFill>
            <a:srgbClr val="DD80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591312" y="1280160"/>
            <a:ext cx="8552815" cy="228600"/>
          </a:xfrm>
          <a:custGeom>
            <a:avLst/>
            <a:gdLst/>
            <a:ahLst/>
            <a:cxnLst/>
            <a:rect l="l" t="t" r="r" b="b"/>
            <a:pathLst>
              <a:path w="8552815" h="228600">
                <a:moveTo>
                  <a:pt x="8552688" y="0"/>
                </a:moveTo>
                <a:lnTo>
                  <a:pt x="0" y="0"/>
                </a:lnTo>
                <a:lnTo>
                  <a:pt x="0" y="228600"/>
                </a:lnTo>
                <a:lnTo>
                  <a:pt x="8552688" y="228600"/>
                </a:lnTo>
                <a:lnTo>
                  <a:pt x="8552688" y="0"/>
                </a:lnTo>
                <a:close/>
              </a:path>
            </a:pathLst>
          </a:custGeom>
          <a:solidFill>
            <a:srgbClr val="93B6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56692" y="72339"/>
            <a:ext cx="8230615" cy="1244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rgbClr val="775F54"/>
                </a:solidFill>
                <a:latin typeface="Microsoft Sans Serif"/>
                <a:cs typeface="Microsoft Sans Serif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52373" y="1549349"/>
            <a:ext cx="7691120" cy="34074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rgbClr val="003366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9/25/2022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150228" y="6324708"/>
            <a:ext cx="243839" cy="191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775F54"/>
                </a:solidFill>
                <a:latin typeface="Microsoft Sans Serif"/>
                <a:cs typeface="Microsoft Sans Serif"/>
              </a:defRPr>
            </a:lvl1pPr>
          </a:lstStyle>
          <a:p>
            <a:pPr marL="38100">
              <a:lnSpc>
                <a:spcPts val="1365"/>
              </a:lnSpc>
            </a:pPr>
            <a:fld id="{81D60167-4931-47E6-BA6A-407CBD079E47}" type="slidenum">
              <a:rPr spc="-10" dirty="0"/>
              <a:pPr marL="38100">
                <a:lnSpc>
                  <a:spcPts val="1365"/>
                </a:lnSpc>
              </a:pPr>
              <a:t>‹Nº›</a:t>
            </a:fld>
            <a:endParaRPr spc="-1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estiondeoperaciones.net/programacion_lineal/informe-de-confidencialidad-de-celdas-de-variables-y-restricciones-de-solver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28601" y="1676400"/>
            <a:ext cx="8915399" cy="10676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endParaRPr lang="es-CL" sz="1400" b="1" spc="-125" dirty="0" smtClean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5"/>
              </a:spcBef>
            </a:pPr>
            <a:endParaRPr lang="es-CL" sz="1400" b="1" spc="-125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5"/>
              </a:spcBef>
            </a:pPr>
            <a:endParaRPr lang="es-CL" sz="1400" b="1" spc="-125" dirty="0" smtClean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b="1" spc="-125" dirty="0" err="1" smtClean="0">
                <a:latin typeface="Arial"/>
                <a:cs typeface="Arial"/>
              </a:rPr>
              <a:t>Ejercicio</a:t>
            </a:r>
            <a:r>
              <a:rPr sz="2400" b="1" spc="-125" dirty="0">
                <a:latin typeface="Arial"/>
                <a:cs typeface="Arial"/>
              </a:rPr>
              <a:t>:</a:t>
            </a:r>
            <a:r>
              <a:rPr sz="2400" b="1" spc="-25" dirty="0">
                <a:latin typeface="Arial"/>
                <a:cs typeface="Arial"/>
              </a:rPr>
              <a:t> </a:t>
            </a:r>
            <a:r>
              <a:rPr sz="2400" spc="-90" dirty="0">
                <a:latin typeface="Microsoft Sans Serif"/>
                <a:cs typeface="Microsoft Sans Serif"/>
              </a:rPr>
              <a:t>Considere</a:t>
            </a:r>
            <a:r>
              <a:rPr sz="2400" spc="-15" dirty="0">
                <a:latin typeface="Microsoft Sans Serif"/>
                <a:cs typeface="Microsoft Sans Serif"/>
              </a:rPr>
              <a:t> </a:t>
            </a:r>
            <a:r>
              <a:rPr sz="2400" spc="-45" dirty="0">
                <a:latin typeface="Microsoft Sans Serif"/>
                <a:cs typeface="Microsoft Sans Serif"/>
              </a:rPr>
              <a:t>el</a:t>
            </a:r>
            <a:r>
              <a:rPr sz="2400" spc="20" dirty="0">
                <a:latin typeface="Microsoft Sans Serif"/>
                <a:cs typeface="Microsoft Sans Serif"/>
              </a:rPr>
              <a:t> </a:t>
            </a:r>
            <a:r>
              <a:rPr sz="2400" spc="-85" dirty="0">
                <a:latin typeface="Microsoft Sans Serif"/>
                <a:cs typeface="Microsoft Sans Serif"/>
              </a:rPr>
              <a:t>siguiente</a:t>
            </a:r>
            <a:r>
              <a:rPr sz="2400" spc="-15" dirty="0">
                <a:latin typeface="Microsoft Sans Serif"/>
                <a:cs typeface="Microsoft Sans Serif"/>
              </a:rPr>
              <a:t> </a:t>
            </a:r>
            <a:r>
              <a:rPr sz="2400" spc="-55" dirty="0">
                <a:latin typeface="Microsoft Sans Serif"/>
                <a:cs typeface="Microsoft Sans Serif"/>
              </a:rPr>
              <a:t>problema</a:t>
            </a:r>
            <a:r>
              <a:rPr sz="2400" spc="-20" dirty="0">
                <a:latin typeface="Microsoft Sans Serif"/>
                <a:cs typeface="Microsoft Sans Serif"/>
              </a:rPr>
              <a:t> </a:t>
            </a:r>
            <a:r>
              <a:rPr sz="2400" spc="-45" dirty="0">
                <a:latin typeface="Microsoft Sans Serif"/>
                <a:cs typeface="Microsoft Sans Serif"/>
              </a:rPr>
              <a:t>de</a:t>
            </a:r>
            <a:r>
              <a:rPr sz="2400" spc="20" dirty="0">
                <a:latin typeface="Microsoft Sans Serif"/>
                <a:cs typeface="Microsoft Sans Serif"/>
              </a:rPr>
              <a:t> </a:t>
            </a:r>
            <a:r>
              <a:rPr sz="2400" spc="-85" dirty="0">
                <a:latin typeface="Microsoft Sans Serif"/>
                <a:cs typeface="Microsoft Sans Serif"/>
              </a:rPr>
              <a:t>Programación</a:t>
            </a:r>
            <a:r>
              <a:rPr sz="2400" spc="-25" dirty="0">
                <a:latin typeface="Microsoft Sans Serif"/>
                <a:cs typeface="Microsoft Sans Serif"/>
              </a:rPr>
              <a:t> </a:t>
            </a:r>
            <a:r>
              <a:rPr sz="2400" spc="-85" dirty="0">
                <a:latin typeface="Microsoft Sans Serif"/>
                <a:cs typeface="Microsoft Sans Serif"/>
              </a:rPr>
              <a:t>Lineal:</a:t>
            </a:r>
            <a:endParaRPr sz="2400" dirty="0">
              <a:latin typeface="Microsoft Sans Serif"/>
              <a:cs typeface="Microsoft Sans Serif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757677" y="3295810"/>
          <a:ext cx="5557522" cy="24953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50361"/>
                <a:gridCol w="2874510"/>
                <a:gridCol w="1732651"/>
              </a:tblGrid>
              <a:tr h="485353">
                <a:tc>
                  <a:txBody>
                    <a:bodyPr/>
                    <a:lstStyle/>
                    <a:p>
                      <a:pPr marL="31750">
                        <a:lnSpc>
                          <a:spcPts val="1480"/>
                        </a:lnSpc>
                      </a:pPr>
                      <a:r>
                        <a:rPr sz="2000" b="1" spc="-50" dirty="0">
                          <a:latin typeface="Arial"/>
                          <a:cs typeface="Arial"/>
                        </a:rPr>
                        <a:t>MAX</a:t>
                      </a:r>
                      <a:endParaRPr sz="2000" dirty="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2880">
                        <a:lnSpc>
                          <a:spcPts val="1480"/>
                        </a:lnSpc>
                      </a:pPr>
                      <a:r>
                        <a:rPr sz="2000" b="1" spc="-10" dirty="0">
                          <a:latin typeface="Arial"/>
                          <a:cs typeface="Arial"/>
                        </a:rPr>
                        <a:t>4*X</a:t>
                      </a:r>
                      <a:r>
                        <a:rPr sz="20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114" dirty="0">
                          <a:latin typeface="Arial"/>
                          <a:cs typeface="Arial"/>
                        </a:rPr>
                        <a:t>+</a:t>
                      </a:r>
                      <a:r>
                        <a:rPr sz="2000" b="1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35" dirty="0">
                          <a:latin typeface="Arial"/>
                          <a:cs typeface="Arial"/>
                        </a:rPr>
                        <a:t>3*Y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508227">
                <a:tc>
                  <a:txBody>
                    <a:bodyPr/>
                    <a:lstStyle/>
                    <a:p>
                      <a:pPr marL="31750">
                        <a:lnSpc>
                          <a:spcPts val="1555"/>
                        </a:lnSpc>
                      </a:pPr>
                      <a:r>
                        <a:rPr sz="2000" b="1" spc="-100" dirty="0">
                          <a:latin typeface="Arial"/>
                          <a:cs typeface="Arial"/>
                        </a:rPr>
                        <a:t>S.A.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2880">
                        <a:lnSpc>
                          <a:spcPts val="1555"/>
                        </a:lnSpc>
                      </a:pPr>
                      <a:r>
                        <a:rPr sz="2000" b="1" spc="-10" dirty="0">
                          <a:latin typeface="Arial"/>
                          <a:cs typeface="Arial"/>
                        </a:rPr>
                        <a:t>6*X</a:t>
                      </a:r>
                      <a:r>
                        <a:rPr sz="2000" b="1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114" dirty="0">
                          <a:latin typeface="Arial"/>
                          <a:cs typeface="Arial"/>
                        </a:rPr>
                        <a:t>+</a:t>
                      </a:r>
                      <a:r>
                        <a:rPr sz="2000" b="1" spc="-35" dirty="0">
                          <a:latin typeface="Arial"/>
                          <a:cs typeface="Arial"/>
                        </a:rPr>
                        <a:t> 2*Y</a:t>
                      </a:r>
                      <a:r>
                        <a:rPr sz="20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114" dirty="0">
                          <a:latin typeface="Arial"/>
                          <a:cs typeface="Arial"/>
                        </a:rPr>
                        <a:t>&lt;=</a:t>
                      </a:r>
                      <a:r>
                        <a:rPr sz="20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35" dirty="0">
                          <a:latin typeface="Arial"/>
                          <a:cs typeface="Arial"/>
                        </a:rPr>
                        <a:t>120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555"/>
                        </a:lnSpc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(</a:t>
                      </a:r>
                      <a:r>
                        <a:rPr sz="2000" b="1" spc="-4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ec</a:t>
                      </a:r>
                      <a:r>
                        <a:rPr sz="2000" b="1" spc="-1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rso</a:t>
                      </a:r>
                      <a:r>
                        <a:rPr sz="2000" b="1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1)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5082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2880">
                        <a:lnSpc>
                          <a:spcPts val="1555"/>
                        </a:lnSpc>
                      </a:pPr>
                      <a:r>
                        <a:rPr sz="2000" b="1" spc="-10" dirty="0">
                          <a:latin typeface="Arial"/>
                          <a:cs typeface="Arial"/>
                        </a:rPr>
                        <a:t>1*X</a:t>
                      </a:r>
                      <a:r>
                        <a:rPr sz="2000" b="1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114" dirty="0">
                          <a:latin typeface="Arial"/>
                          <a:cs typeface="Arial"/>
                        </a:rPr>
                        <a:t>+</a:t>
                      </a:r>
                      <a:r>
                        <a:rPr sz="2000" b="1" spc="-35" dirty="0">
                          <a:latin typeface="Arial"/>
                          <a:cs typeface="Arial"/>
                        </a:rPr>
                        <a:t> 4*Y</a:t>
                      </a:r>
                      <a:r>
                        <a:rPr sz="20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114" dirty="0">
                          <a:latin typeface="Arial"/>
                          <a:cs typeface="Arial"/>
                        </a:rPr>
                        <a:t>&lt;=</a:t>
                      </a:r>
                      <a:r>
                        <a:rPr sz="20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35" dirty="0">
                          <a:latin typeface="Arial"/>
                          <a:cs typeface="Arial"/>
                        </a:rPr>
                        <a:t>100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555"/>
                        </a:lnSpc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(</a:t>
                      </a:r>
                      <a:r>
                        <a:rPr sz="2000" b="1" spc="-4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ec</a:t>
                      </a:r>
                      <a:r>
                        <a:rPr sz="2000" b="1" spc="-1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rso</a:t>
                      </a:r>
                      <a:r>
                        <a:rPr sz="2000" b="1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2)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50822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2880">
                        <a:lnSpc>
                          <a:spcPts val="1555"/>
                        </a:lnSpc>
                      </a:pPr>
                      <a:r>
                        <a:rPr sz="2000" b="1" spc="-10" dirty="0">
                          <a:latin typeface="Arial"/>
                          <a:cs typeface="Arial"/>
                        </a:rPr>
                        <a:t>5*X</a:t>
                      </a:r>
                      <a:r>
                        <a:rPr sz="2000" b="1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114" dirty="0">
                          <a:latin typeface="Arial"/>
                          <a:cs typeface="Arial"/>
                        </a:rPr>
                        <a:t>+</a:t>
                      </a:r>
                      <a:r>
                        <a:rPr sz="2000" b="1" spc="-35" dirty="0">
                          <a:latin typeface="Arial"/>
                          <a:cs typeface="Arial"/>
                        </a:rPr>
                        <a:t> 5*Y</a:t>
                      </a:r>
                      <a:r>
                        <a:rPr sz="20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114" dirty="0">
                          <a:latin typeface="Arial"/>
                          <a:cs typeface="Arial"/>
                        </a:rPr>
                        <a:t>&lt;=</a:t>
                      </a:r>
                      <a:r>
                        <a:rPr sz="20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-35" dirty="0">
                          <a:latin typeface="Arial"/>
                          <a:cs typeface="Arial"/>
                        </a:rPr>
                        <a:t>150</a:t>
                      </a:r>
                      <a:endParaRPr sz="2000" dirty="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555"/>
                        </a:lnSpc>
                      </a:pPr>
                      <a:r>
                        <a:rPr sz="2000" b="1" dirty="0">
                          <a:latin typeface="Arial"/>
                          <a:cs typeface="Arial"/>
                        </a:rPr>
                        <a:t>(</a:t>
                      </a:r>
                      <a:r>
                        <a:rPr sz="2000" b="1" spc="-4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ec</a:t>
                      </a:r>
                      <a:r>
                        <a:rPr sz="2000" b="1" spc="-1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rso</a:t>
                      </a:r>
                      <a:r>
                        <a:rPr sz="2000" b="1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dirty="0">
                          <a:latin typeface="Arial"/>
                          <a:cs typeface="Arial"/>
                        </a:rPr>
                        <a:t>3)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48535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2880">
                        <a:lnSpc>
                          <a:spcPts val="1505"/>
                        </a:lnSpc>
                      </a:pPr>
                      <a:r>
                        <a:rPr sz="2000" b="1" spc="35" dirty="0">
                          <a:latin typeface="Arial"/>
                          <a:cs typeface="Arial"/>
                        </a:rPr>
                        <a:t>X&gt;=0</a:t>
                      </a:r>
                      <a:r>
                        <a:rPr sz="2000" b="1" spc="3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000" b="1" spc="20" dirty="0">
                          <a:latin typeface="Arial"/>
                          <a:cs typeface="Arial"/>
                        </a:rPr>
                        <a:t>Y&gt;=0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11" name="10 CuadroTexto"/>
          <p:cNvSpPr txBox="1"/>
          <p:nvPr/>
        </p:nvSpPr>
        <p:spPr>
          <a:xfrm>
            <a:off x="609600" y="381000"/>
            <a:ext cx="7696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000" dirty="0" smtClean="0"/>
              <a:t>Análisis de Sensibilidad</a:t>
            </a:r>
            <a:endParaRPr lang="es-ES" sz="4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691387" y="1611833"/>
            <a:ext cx="5080635" cy="4686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900" spc="-235" dirty="0">
                <a:latin typeface="Microsoft Sans Serif"/>
                <a:cs typeface="Microsoft Sans Serif"/>
              </a:rPr>
              <a:t>Impleme</a:t>
            </a:r>
            <a:r>
              <a:rPr sz="2900" spc="-240" dirty="0">
                <a:latin typeface="Microsoft Sans Serif"/>
                <a:cs typeface="Microsoft Sans Serif"/>
              </a:rPr>
              <a:t>n</a:t>
            </a:r>
            <a:r>
              <a:rPr sz="2900" spc="-150" dirty="0">
                <a:latin typeface="Microsoft Sans Serif"/>
                <a:cs typeface="Microsoft Sans Serif"/>
              </a:rPr>
              <a:t>tación</a:t>
            </a:r>
            <a:r>
              <a:rPr sz="2900" spc="30" dirty="0">
                <a:latin typeface="Microsoft Sans Serif"/>
                <a:cs typeface="Microsoft Sans Serif"/>
              </a:rPr>
              <a:t> </a:t>
            </a:r>
            <a:r>
              <a:rPr sz="2900" spc="-170" dirty="0">
                <a:latin typeface="Microsoft Sans Serif"/>
                <a:cs typeface="Microsoft Sans Serif"/>
              </a:rPr>
              <a:t>e</a:t>
            </a:r>
            <a:r>
              <a:rPr sz="2900" spc="-340" dirty="0">
                <a:latin typeface="Microsoft Sans Serif"/>
                <a:cs typeface="Microsoft Sans Serif"/>
              </a:rPr>
              <a:t>n</a:t>
            </a:r>
            <a:r>
              <a:rPr sz="2900" spc="30" dirty="0">
                <a:latin typeface="Microsoft Sans Serif"/>
                <a:cs typeface="Microsoft Sans Serif"/>
              </a:rPr>
              <a:t> </a:t>
            </a:r>
            <a:r>
              <a:rPr sz="2900" spc="-210" dirty="0">
                <a:latin typeface="Microsoft Sans Serif"/>
                <a:cs typeface="Microsoft Sans Serif"/>
              </a:rPr>
              <a:t>Sol</a:t>
            </a:r>
            <a:r>
              <a:rPr sz="2900" spc="-285" dirty="0">
                <a:latin typeface="Microsoft Sans Serif"/>
                <a:cs typeface="Microsoft Sans Serif"/>
              </a:rPr>
              <a:t>v</a:t>
            </a:r>
            <a:r>
              <a:rPr sz="2900" spc="-80" dirty="0">
                <a:latin typeface="Microsoft Sans Serif"/>
                <a:cs typeface="Microsoft Sans Serif"/>
              </a:rPr>
              <a:t>er</a:t>
            </a:r>
            <a:r>
              <a:rPr sz="2900" spc="30" dirty="0">
                <a:latin typeface="Microsoft Sans Serif"/>
                <a:cs typeface="Microsoft Sans Serif"/>
              </a:rPr>
              <a:t> </a:t>
            </a:r>
            <a:r>
              <a:rPr sz="2900" spc="-85" dirty="0">
                <a:latin typeface="Microsoft Sans Serif"/>
                <a:cs typeface="Microsoft Sans Serif"/>
              </a:rPr>
              <a:t>de</a:t>
            </a:r>
            <a:r>
              <a:rPr sz="2900" spc="5" dirty="0">
                <a:latin typeface="Microsoft Sans Serif"/>
                <a:cs typeface="Microsoft Sans Serif"/>
              </a:rPr>
              <a:t> </a:t>
            </a:r>
            <a:r>
              <a:rPr sz="2900" spc="-380" dirty="0">
                <a:latin typeface="Microsoft Sans Serif"/>
                <a:cs typeface="Microsoft Sans Serif"/>
              </a:rPr>
              <a:t>E</a:t>
            </a:r>
            <a:r>
              <a:rPr sz="2900" spc="-350" dirty="0">
                <a:latin typeface="Microsoft Sans Serif"/>
                <a:cs typeface="Microsoft Sans Serif"/>
              </a:rPr>
              <a:t>x</a:t>
            </a:r>
            <a:r>
              <a:rPr sz="2900" spc="-175" dirty="0">
                <a:latin typeface="Microsoft Sans Serif"/>
                <a:cs typeface="Microsoft Sans Serif"/>
              </a:rPr>
              <a:t>cel</a:t>
            </a:r>
            <a:endParaRPr sz="2900">
              <a:latin typeface="Microsoft Sans Serif"/>
              <a:cs typeface="Microsoft Sans Serif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0143" y="2205227"/>
            <a:ext cx="8430768" cy="4032504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365"/>
              </a:lnSpc>
            </a:pPr>
            <a:fld id="{81D60167-4931-47E6-BA6A-407CBD079E47}" type="slidenum">
              <a:rPr spc="-10" dirty="0"/>
              <a:pPr marL="38100">
                <a:lnSpc>
                  <a:spcPts val="1365"/>
                </a:lnSpc>
              </a:pPr>
              <a:t>2</a:t>
            </a:fld>
            <a:endParaRPr spc="-10" dirty="0"/>
          </a:p>
        </p:txBody>
      </p:sp>
      <p:sp>
        <p:nvSpPr>
          <p:cNvPr id="6" name="5 CuadroTexto"/>
          <p:cNvSpPr txBox="1"/>
          <p:nvPr/>
        </p:nvSpPr>
        <p:spPr>
          <a:xfrm>
            <a:off x="609600" y="381000"/>
            <a:ext cx="7696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000" dirty="0" smtClean="0"/>
              <a:t>Análisis de Sensibilidad</a:t>
            </a:r>
            <a:endParaRPr lang="es-ES" sz="4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691387" y="1616405"/>
            <a:ext cx="7827009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u="heavy" spc="-105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Inf</a:t>
            </a:r>
            <a:r>
              <a:rPr sz="2400" b="1" u="heavy" spc="-229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o</a:t>
            </a:r>
            <a:r>
              <a:rPr sz="2400" b="1" u="heavy" spc="-105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r</a:t>
            </a:r>
            <a:r>
              <a:rPr sz="2400" b="1" u="heavy" spc="-235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m</a:t>
            </a:r>
            <a:r>
              <a:rPr sz="2400" b="1" u="heavy" spc="-185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e</a:t>
            </a:r>
            <a:r>
              <a:rPr sz="2400" b="1" u="heavy" spc="-30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 </a:t>
            </a:r>
            <a:r>
              <a:rPr sz="2400" b="1" u="heavy" spc="-204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d</a:t>
            </a:r>
            <a:r>
              <a:rPr sz="2400" b="1" u="heavy" spc="-185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e</a:t>
            </a:r>
            <a:r>
              <a:rPr sz="2400" b="1" u="heavy" spc="-30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 </a:t>
            </a:r>
            <a:r>
              <a:rPr sz="2400" b="1" u="heavy" spc="-170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Confide</a:t>
            </a:r>
            <a:r>
              <a:rPr sz="2400" b="1" u="heavy" spc="-204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n</a:t>
            </a:r>
            <a:r>
              <a:rPr sz="2400" b="1" u="heavy" spc="-120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cialida</a:t>
            </a:r>
            <a:r>
              <a:rPr sz="2400" b="1" u="heavy" spc="-195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d</a:t>
            </a:r>
            <a:r>
              <a:rPr sz="2400" b="1" u="heavy" spc="-30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 </a:t>
            </a:r>
            <a:r>
              <a:rPr sz="2400" b="1" u="heavy" spc="-240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(Sen</a:t>
            </a:r>
            <a:r>
              <a:rPr sz="2400" b="1" u="heavy" spc="-260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s</a:t>
            </a:r>
            <a:r>
              <a:rPr sz="2400" b="1" u="heavy" spc="-85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ibili</a:t>
            </a:r>
            <a:r>
              <a:rPr sz="2400" b="1" u="heavy" spc="-155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d</a:t>
            </a:r>
            <a:r>
              <a:rPr sz="2400" b="1" u="heavy" spc="-130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ad</a:t>
            </a:r>
            <a:r>
              <a:rPr sz="2400" b="1" u="heavy" spc="-50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)</a:t>
            </a:r>
            <a:r>
              <a:rPr sz="2400" b="1" u="heavy" spc="-40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 </a:t>
            </a:r>
            <a:r>
              <a:rPr sz="2400" b="1" u="heavy" spc="-195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d</a:t>
            </a:r>
            <a:r>
              <a:rPr sz="2400" b="1" u="heavy" spc="-185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e</a:t>
            </a:r>
            <a:r>
              <a:rPr sz="2400" b="1" u="heavy" spc="-30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 </a:t>
            </a:r>
            <a:r>
              <a:rPr sz="2400" b="1" u="heavy" spc="-190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Sol</a:t>
            </a:r>
            <a:r>
              <a:rPr sz="2400" b="1" u="heavy" spc="-229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v</a:t>
            </a:r>
            <a:r>
              <a:rPr sz="2400" b="1" u="heavy" spc="-185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er</a:t>
            </a:r>
            <a:r>
              <a:rPr sz="2400" b="1" u="heavy" spc="-30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 </a:t>
            </a:r>
            <a:r>
              <a:rPr sz="2400" b="1" u="heavy" spc="-195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d</a:t>
            </a:r>
            <a:r>
              <a:rPr sz="2400" b="1" u="heavy" spc="-185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e</a:t>
            </a:r>
            <a:r>
              <a:rPr sz="2400" b="1" u="heavy" spc="-30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 </a:t>
            </a:r>
            <a:r>
              <a:rPr sz="2400" b="1" u="heavy" spc="-280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E</a:t>
            </a:r>
            <a:r>
              <a:rPr sz="2400" b="1" u="heavy" spc="-290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x</a:t>
            </a:r>
            <a:r>
              <a:rPr sz="2400" b="1" u="heavy" spc="-200" dirty="0">
                <a:solidFill>
                  <a:srgbClr val="F7B615"/>
                </a:solidFill>
                <a:uFill>
                  <a:solidFill>
                    <a:srgbClr val="F7B615"/>
                  </a:solidFill>
                </a:uFill>
                <a:latin typeface="Arial"/>
                <a:cs typeface="Arial"/>
                <a:hlinkClick r:id="rId2"/>
              </a:rPr>
              <a:t>cel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01724" y="2173223"/>
            <a:ext cx="5993891" cy="4352544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365"/>
              </a:lnSpc>
            </a:pPr>
            <a:fld id="{81D60167-4931-47E6-BA6A-407CBD079E47}" type="slidenum">
              <a:rPr spc="-10" dirty="0"/>
              <a:pPr marL="38100">
                <a:lnSpc>
                  <a:spcPts val="1365"/>
                </a:lnSpc>
              </a:pPr>
              <a:t>3</a:t>
            </a:fld>
            <a:endParaRPr spc="-10" dirty="0"/>
          </a:p>
        </p:txBody>
      </p:sp>
      <p:sp>
        <p:nvSpPr>
          <p:cNvPr id="6" name="5 CuadroTexto"/>
          <p:cNvSpPr txBox="1"/>
          <p:nvPr/>
        </p:nvSpPr>
        <p:spPr>
          <a:xfrm>
            <a:off x="609600" y="381000"/>
            <a:ext cx="7696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000" dirty="0" smtClean="0"/>
              <a:t>Análisis de Sensibilidad</a:t>
            </a:r>
            <a:endParaRPr lang="es-ES" sz="4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75</Words>
  <Application>Microsoft Office PowerPoint</Application>
  <PresentationFormat>Presentación en pantalla (4:3)</PresentationFormat>
  <Paragraphs>21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Office Theme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GESTIÓN DE INVESTIGACIÓN DE OPERACIONES (GIO) – ILN250     Prof. Francisco Yuraszeck E. Ingeniero Comercial UTFSM Magíster en Marketing UAI e-mail: francisco.yuraszeck@usm.cl        Departamento de Industrias Universidad Técnica Federico Santa María</dc:title>
  <dc:creator>F.Yuraszeck</dc:creator>
  <cp:lastModifiedBy>Carlos</cp:lastModifiedBy>
  <cp:revision>1</cp:revision>
  <dcterms:created xsi:type="dcterms:W3CDTF">2022-08-01T03:15:52Z</dcterms:created>
  <dcterms:modified xsi:type="dcterms:W3CDTF">2022-09-25T20:44:28Z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2018-10-01T00:00:00Z</vt:filetime>
  </property>
  <property fmtid="{D5CDD505-2E9C-101B-9397-08002B2CF9AE}" pid="3" name="Creator">
    <vt:lpwstr>Microsoft® PowerPoint® para Office 365</vt:lpwstr>
  </property>
  <property fmtid="{D5CDD505-2E9C-101B-9397-08002B2CF9AE}" pid="4" name="LastSaved">
    <vt:filetime>2022-08-01T00:00:00Z</vt:filetime>
  </property>
</Properties>
</file>