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doc" ContentType="application/msword"/>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sldIdLst>
    <p:sldId id="256" r:id="rId2"/>
    <p:sldId id="257" r:id="rId3"/>
    <p:sldId id="258" r:id="rId4"/>
    <p:sldId id="259" r:id="rId5"/>
    <p:sldId id="260" r:id="rId6"/>
    <p:sldId id="261" r:id="rId7"/>
    <p:sldId id="267" r:id="rId8"/>
    <p:sldId id="268" r:id="rId9"/>
    <p:sldId id="269" r:id="rId10"/>
    <p:sldId id="262" r:id="rId11"/>
    <p:sldId id="266" r:id="rId12"/>
    <p:sldId id="263" r:id="rId13"/>
    <p:sldId id="264" r:id="rId14"/>
    <p:sldId id="265" r:id="rId15"/>
  </p:sldIdLst>
  <p:sldSz cx="9144000" cy="6858000" type="screen4x3"/>
  <p:notesSz cx="6858000" cy="9199563"/>
  <p:defaultTextStyle>
    <a:defPPr>
      <a:defRPr lang="es-ES_tradnl"/>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66FF33"/>
    <a:srgbClr val="FF3300"/>
    <a:srgbClr val="FFCC66"/>
    <a:srgbClr val="FF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0"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F99626A3-30B9-4F76-B821-9CF5D3103883}" type="slidenum">
              <a:rPr lang="es-ES_tradnl"/>
              <a:pPr>
                <a:defRPr/>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2AD60C2-3FEA-47CE-9961-3866D7E6EEC8}" type="slidenum">
              <a:rPr lang="es-ES_tradnl"/>
              <a:pPr>
                <a:defRPr/>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C100D9E2-4769-4E73-97C2-73F6E535A413}" type="slidenum">
              <a:rPr lang="es-ES_tradnl"/>
              <a:pPr>
                <a:defRPr/>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454C4D67-F93D-462E-9E1E-17DF4322C03A}" type="slidenum">
              <a:rPr lang="es-ES_tradnl"/>
              <a:pPr>
                <a:defRPr/>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3A2D277B-33FD-4B08-94D6-DEEE20620B3F}" type="slidenum">
              <a:rPr lang="es-ES_tradnl"/>
              <a:pPr>
                <a:defRPr/>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B5A644AB-AD84-4482-9C70-9D4FD3BC6C59}" type="slidenum">
              <a:rPr lang="es-ES_tradnl"/>
              <a:pPr>
                <a:defRPr/>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7DC85F03-499F-4D12-800C-9BDF3D847687}" type="slidenum">
              <a:rPr lang="es-ES_tradnl"/>
              <a:pPr>
                <a:defRPr/>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96AFEB1F-4904-4440-8C56-7FC2519A510C}" type="slidenum">
              <a:rPr lang="es-ES_tradnl"/>
              <a:pPr>
                <a:defRPr/>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DB26DCFF-3E7C-4513-AC6D-5392D2ED4F2A}" type="slidenum">
              <a:rPr lang="es-ES_tradnl"/>
              <a:pPr>
                <a:defRPr/>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60671972-6D9A-4EB4-BF84-BFCD904E6D89}" type="slidenum">
              <a:rPr lang="es-ES_tradnl"/>
              <a:pPr>
                <a:defRPr/>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6C2662D9-6413-4110-A59E-1E395BCF4C0A}" type="slidenum">
              <a:rPr lang="es-ES_tradnl"/>
              <a:pPr>
                <a:defRPr/>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685800" y="609600"/>
            <a:ext cx="7772400" cy="1143000"/>
          </a:xfrm>
        </p:spPr>
        <p:txBody>
          <a:bodyPr/>
          <a:lstStyle/>
          <a:p>
            <a:r>
              <a:rPr lang="es-ES" smtClean="0"/>
              <a:t>Haga clic para modificar el estilo de título del patrón</a:t>
            </a:r>
            <a:endParaRPr lang="es-CL"/>
          </a:p>
        </p:txBody>
      </p:sp>
      <p:sp>
        <p:nvSpPr>
          <p:cNvPr id="3" name="2 Marcador de tabla"/>
          <p:cNvSpPr>
            <a:spLocks noGrp="1"/>
          </p:cNvSpPr>
          <p:nvPr>
            <p:ph type="tbl" idx="1"/>
          </p:nvPr>
        </p:nvSpPr>
        <p:spPr>
          <a:xfrm>
            <a:off x="685800" y="1981200"/>
            <a:ext cx="7772400" cy="4114800"/>
          </a:xfrm>
        </p:spPr>
        <p:txBody>
          <a:bodyPr/>
          <a:lstStyle/>
          <a:p>
            <a:pPr lvl="0"/>
            <a:endParaRPr lang="es-CL"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DB1662BC-1C24-4E32-A093-8F95BDA20B23}"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99"/>
            </a:gs>
            <a:gs pos="100000">
              <a:srgbClr val="FFCC66"/>
            </a:gs>
          </a:gsLst>
          <a:lin ang="5400000" scaled="1"/>
        </a:gra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modificar el estilo de título del patrón</a:t>
            </a:r>
          </a:p>
        </p:txBody>
      </p:sp>
      <p:sp>
        <p:nvSpPr>
          <p:cNvPr id="4099"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_tradnl"/>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_tradnl"/>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1A7B39A2-04B4-47AE-A2BE-218F88000E55}"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eaLnBrk="0" fontAlgn="base" hangingPunct="0">
        <a:spcBef>
          <a:spcPct val="0"/>
        </a:spcBef>
        <a:spcAft>
          <a:spcPct val="0"/>
        </a:spcAft>
        <a:defRPr sz="4400">
          <a:solidFill>
            <a:schemeClr val="tx2"/>
          </a:solidFill>
          <a:latin typeface="Times New Roman" pitchFamily="18" charset="0"/>
        </a:defRPr>
      </a:lvl6pPr>
      <a:lvl7pPr marL="914400" algn="ctr" rtl="0" eaLnBrk="0" fontAlgn="base" hangingPunct="0">
        <a:spcBef>
          <a:spcPct val="0"/>
        </a:spcBef>
        <a:spcAft>
          <a:spcPct val="0"/>
        </a:spcAft>
        <a:defRPr sz="4400">
          <a:solidFill>
            <a:schemeClr val="tx2"/>
          </a:solidFill>
          <a:latin typeface="Times New Roman" pitchFamily="18" charset="0"/>
        </a:defRPr>
      </a:lvl7pPr>
      <a:lvl8pPr marL="1371600" algn="ctr" rtl="0" eaLnBrk="0" fontAlgn="base" hangingPunct="0">
        <a:spcBef>
          <a:spcPct val="0"/>
        </a:spcBef>
        <a:spcAft>
          <a:spcPct val="0"/>
        </a:spcAft>
        <a:defRPr sz="4400">
          <a:solidFill>
            <a:schemeClr val="tx2"/>
          </a:solidFill>
          <a:latin typeface="Times New Roman" pitchFamily="18" charset="0"/>
        </a:defRPr>
      </a:lvl8pPr>
      <a:lvl9pPr marL="1828800" algn="ctr" rtl="0" eaLnBrk="0" fontAlgn="base" hangingPunct="0">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oleObject" Target="../embeddings/Documento_de_Microsoft_Office_Word_97-2003111.doc"/><Relationship Id="rId2" Type="http://schemas.openxmlformats.org/officeDocument/2006/relationships/slideLayout" Target="../slideLayouts/slideLayout12.xml"/><Relationship Id="rId1" Type="http://schemas.openxmlformats.org/officeDocument/2006/relationships/vmlDrawing" Target="../drawings/vmlDrawing1.vml"/></Relationships>
</file>

<file path=ppt/slides/_rels/slide4.xml.rels><?xml version="1.0" encoding="UTF-8" standalone="yes"?>
<Relationships xmlns="http://schemas.openxmlformats.org/package/2006/relationships"><Relationship Id="rId3" Type="http://schemas.openxmlformats.org/officeDocument/2006/relationships/oleObject" Target="../embeddings/Documento_de_Microsoft_Office_Word_97-2003222.doc"/><Relationship Id="rId2" Type="http://schemas.openxmlformats.org/officeDocument/2006/relationships/slideLayout" Target="../slideLayouts/slideLayout12.xml"/><Relationship Id="rId1" Type="http://schemas.openxmlformats.org/officeDocument/2006/relationships/vmlDrawing" Target="../drawings/vmlDrawing2.v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Documento_de_Microsoft_Office_Word_97-2003333.doc"/><Relationship Id="rId2" Type="http://schemas.openxmlformats.org/officeDocument/2006/relationships/slideLayout" Target="../slideLayouts/slideLayout12.xml"/><Relationship Id="rId1" Type="http://schemas.openxmlformats.org/officeDocument/2006/relationships/vmlDrawing" Target="../drawings/vmlDrawing3.v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p:txBody>
          <a:bodyPr/>
          <a:lstStyle/>
          <a:p>
            <a:r>
              <a:rPr lang="es-ES_tradnl" smtClean="0"/>
              <a:t>U.T. N° 3:  SISTEMAS DE ARMAS “TORPEDOS”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838200" y="304800"/>
            <a:ext cx="7848600" cy="5934075"/>
          </a:xfrm>
          <a:prstGeom prst="rect">
            <a:avLst/>
          </a:prstGeom>
          <a:noFill/>
          <a:ln w="9525">
            <a:noFill/>
            <a:miter lim="800000"/>
            <a:headEnd/>
            <a:tailEnd/>
          </a:ln>
        </p:spPr>
        <p:txBody>
          <a:bodyPr>
            <a:spAutoFit/>
          </a:bodyPr>
          <a:lstStyle/>
          <a:p>
            <a:pPr>
              <a:spcBef>
                <a:spcPct val="50000"/>
              </a:spcBef>
            </a:pPr>
            <a:r>
              <a:rPr lang="es-ES_tradnl" b="1">
                <a:solidFill>
                  <a:schemeClr val="accent2"/>
                </a:solidFill>
              </a:rPr>
              <a:t>DEFINICION: Es un arma submarina autopropulsada 			diseñada para destruir buques por impacto 		bajo o en la obra viva.</a:t>
            </a:r>
          </a:p>
          <a:p>
            <a:pPr>
              <a:spcBef>
                <a:spcPct val="50000"/>
              </a:spcBef>
            </a:pPr>
            <a:endParaRPr lang="es-ES_tradnl"/>
          </a:p>
          <a:p>
            <a:pPr>
              <a:spcBef>
                <a:spcPct val="50000"/>
              </a:spcBef>
            </a:pPr>
            <a:r>
              <a:rPr lang="es-ES_tradnl" b="1">
                <a:solidFill>
                  <a:srgbClr val="FF3300"/>
                </a:solidFill>
              </a:rPr>
              <a:t>CARACTERÍSTICAS</a:t>
            </a:r>
            <a:r>
              <a:rPr lang="es-ES_tradnl" b="1"/>
              <a:t>: Arma de gran efectividad, porta una carga de combate de alto explosivo y en gran cantidad (100 a 300 kgs). Su diseño se adapta al tipo de blanco objetivo.</a:t>
            </a:r>
          </a:p>
          <a:p>
            <a:pPr>
              <a:spcBef>
                <a:spcPct val="50000"/>
              </a:spcBef>
            </a:pPr>
            <a:r>
              <a:rPr lang="es-ES_tradnl" b="1"/>
              <a:t>Puede ser lanzada desde unidades de superficie, submarinas aéreas y de plataformas fijas o costeras.</a:t>
            </a:r>
          </a:p>
          <a:p>
            <a:pPr>
              <a:spcBef>
                <a:spcPct val="50000"/>
              </a:spcBef>
            </a:pPr>
            <a:r>
              <a:rPr lang="es-ES_tradnl" b="1"/>
              <a:t>Porta sensores propios que le permiten detectar y atacar los blancos selectados, así como eludir las contramedidas antitorpedos empleadas por el blanco. Su alta velocidad le facilita maniobrar y atacar desde distintas direcciones.</a:t>
            </a:r>
            <a:endParaRPr lang="es-ES_tradnl"/>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a:xfrm>
            <a:off x="685800" y="0"/>
            <a:ext cx="7772400" cy="1143000"/>
          </a:xfrm>
        </p:spPr>
        <p:txBody>
          <a:bodyPr/>
          <a:lstStyle/>
          <a:p>
            <a:r>
              <a:rPr lang="es-ES_tradnl" sz="2800" b="1" u="sng" smtClean="0"/>
              <a:t>CLASIFICACION SEGÚN TRAYECTORIA</a:t>
            </a:r>
            <a:endParaRPr lang="es-ES_tradnl" sz="2800" b="1" smtClean="0"/>
          </a:p>
        </p:txBody>
      </p:sp>
      <p:graphicFrame>
        <p:nvGraphicFramePr>
          <p:cNvPr id="1026" name="Object 3"/>
          <p:cNvGraphicFramePr>
            <a:graphicFrameLocks noChangeAspect="1"/>
          </p:cNvGraphicFramePr>
          <p:nvPr>
            <p:ph type="tbl" idx="1"/>
          </p:nvPr>
        </p:nvGraphicFramePr>
        <p:xfrm>
          <a:off x="619125" y="1322388"/>
          <a:ext cx="8834438" cy="6086475"/>
        </p:xfrm>
        <a:graphic>
          <a:graphicData uri="http://schemas.openxmlformats.org/presentationml/2006/ole">
            <p:oleObj spid="_x0000_s1026" name="Documento" r:id="rId3" imgW="8834760" imgH="6086520" progId="">
              <p:embed/>
            </p:oleObj>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a:xfrm>
            <a:off x="685800" y="0"/>
            <a:ext cx="7772400" cy="1143000"/>
          </a:xfrm>
        </p:spPr>
        <p:txBody>
          <a:bodyPr/>
          <a:lstStyle/>
          <a:p>
            <a:r>
              <a:rPr lang="es-ES_tradnl" sz="2800" b="1" u="sng" smtClean="0"/>
              <a:t>CLASIFICACION SEGÚN TRAYECTORIA</a:t>
            </a:r>
            <a:endParaRPr lang="es-ES_tradnl" sz="2800" b="1" smtClean="0"/>
          </a:p>
        </p:txBody>
      </p:sp>
      <p:graphicFrame>
        <p:nvGraphicFramePr>
          <p:cNvPr id="2050" name="Object 3"/>
          <p:cNvGraphicFramePr>
            <a:graphicFrameLocks noChangeAspect="1"/>
          </p:cNvGraphicFramePr>
          <p:nvPr>
            <p:ph type="tbl" idx="1"/>
          </p:nvPr>
        </p:nvGraphicFramePr>
        <p:xfrm>
          <a:off x="371475" y="1604963"/>
          <a:ext cx="8693150" cy="6067425"/>
        </p:xfrm>
        <a:graphic>
          <a:graphicData uri="http://schemas.openxmlformats.org/presentationml/2006/ole">
            <p:oleObj spid="_x0000_s2050" name="Documento" r:id="rId3" imgW="8693280" imgH="6067440" progId="">
              <p:embed/>
            </p:oleObj>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8"/>
          <p:cNvSpPr txBox="1">
            <a:spLocks noChangeArrowheads="1"/>
          </p:cNvSpPr>
          <p:nvPr/>
        </p:nvSpPr>
        <p:spPr bwMode="auto">
          <a:xfrm>
            <a:off x="685800" y="457200"/>
            <a:ext cx="8153400" cy="528638"/>
          </a:xfrm>
          <a:prstGeom prst="rect">
            <a:avLst/>
          </a:prstGeom>
          <a:solidFill>
            <a:srgbClr val="FF6600"/>
          </a:solidFill>
          <a:ln w="9525">
            <a:solidFill>
              <a:schemeClr val="tx1"/>
            </a:solidFill>
            <a:miter lim="800000"/>
            <a:headEnd/>
            <a:tailEnd/>
          </a:ln>
        </p:spPr>
        <p:txBody>
          <a:bodyPr>
            <a:spAutoFit/>
          </a:bodyPr>
          <a:lstStyle/>
          <a:p>
            <a:pPr>
              <a:spcBef>
                <a:spcPct val="50000"/>
              </a:spcBef>
            </a:pPr>
            <a:r>
              <a:rPr lang="es-ES_tradnl" sz="2800" b="1" u="sng">
                <a:solidFill>
                  <a:schemeClr val="bg1"/>
                </a:solidFill>
              </a:rPr>
              <a:t>FUERZAS QUE ACTÚAN SOBRE UN TORPEDO</a:t>
            </a:r>
            <a:endParaRPr lang="es-ES_tradnl" sz="2000"/>
          </a:p>
        </p:txBody>
      </p:sp>
      <p:grpSp>
        <p:nvGrpSpPr>
          <p:cNvPr id="7171" name="Group 34"/>
          <p:cNvGrpSpPr>
            <a:grpSpLocks/>
          </p:cNvGrpSpPr>
          <p:nvPr/>
        </p:nvGrpSpPr>
        <p:grpSpPr bwMode="auto">
          <a:xfrm>
            <a:off x="838200" y="1219200"/>
            <a:ext cx="8153400" cy="5292725"/>
            <a:chOff x="528" y="768"/>
            <a:chExt cx="5136" cy="3334"/>
          </a:xfrm>
        </p:grpSpPr>
        <p:sp>
          <p:nvSpPr>
            <p:cNvPr id="7172" name="AutoShape 2"/>
            <p:cNvSpPr>
              <a:spLocks noChangeArrowheads="1"/>
            </p:cNvSpPr>
            <p:nvPr/>
          </p:nvSpPr>
          <p:spPr bwMode="auto">
            <a:xfrm rot="-835041">
              <a:off x="1248" y="1632"/>
              <a:ext cx="2928" cy="336"/>
            </a:xfrm>
            <a:prstGeom prst="flowChartAlternateProcess">
              <a:avLst/>
            </a:prstGeom>
            <a:solidFill>
              <a:schemeClr val="accent1"/>
            </a:solidFill>
            <a:ln w="9525">
              <a:solidFill>
                <a:schemeClr val="tx1"/>
              </a:solidFill>
              <a:miter lim="800000"/>
              <a:headEnd/>
              <a:tailEnd/>
            </a:ln>
          </p:spPr>
          <p:txBody>
            <a:bodyPr wrap="none" anchor="ctr"/>
            <a:lstStyle/>
            <a:p>
              <a:endParaRPr lang="es-CL"/>
            </a:p>
          </p:txBody>
        </p:sp>
        <p:sp>
          <p:nvSpPr>
            <p:cNvPr id="7173" name="AutoShape 3"/>
            <p:cNvSpPr>
              <a:spLocks noChangeArrowheads="1"/>
            </p:cNvSpPr>
            <p:nvPr/>
          </p:nvSpPr>
          <p:spPr bwMode="auto">
            <a:xfrm rot="-886730">
              <a:off x="1008" y="2160"/>
              <a:ext cx="336" cy="48"/>
            </a:xfrm>
            <a:prstGeom prst="flowChartTerminator">
              <a:avLst/>
            </a:prstGeom>
            <a:solidFill>
              <a:schemeClr val="accent1"/>
            </a:solidFill>
            <a:ln w="9525">
              <a:solidFill>
                <a:schemeClr val="tx1"/>
              </a:solidFill>
              <a:miter lim="800000"/>
              <a:headEnd/>
              <a:tailEnd/>
            </a:ln>
          </p:spPr>
          <p:txBody>
            <a:bodyPr wrap="none" anchor="ctr"/>
            <a:lstStyle/>
            <a:p>
              <a:endParaRPr lang="es-CL"/>
            </a:p>
          </p:txBody>
        </p:sp>
        <p:sp>
          <p:nvSpPr>
            <p:cNvPr id="7174" name="Line 4"/>
            <p:cNvSpPr>
              <a:spLocks noChangeShapeType="1"/>
            </p:cNvSpPr>
            <p:nvPr/>
          </p:nvSpPr>
          <p:spPr bwMode="auto">
            <a:xfrm flipV="1">
              <a:off x="528" y="1200"/>
              <a:ext cx="4608" cy="1152"/>
            </a:xfrm>
            <a:prstGeom prst="line">
              <a:avLst/>
            </a:prstGeom>
            <a:noFill/>
            <a:ln w="38100">
              <a:solidFill>
                <a:schemeClr val="tx1"/>
              </a:solidFill>
              <a:round/>
              <a:headEnd/>
              <a:tailEnd/>
            </a:ln>
          </p:spPr>
          <p:txBody>
            <a:bodyPr wrap="none" anchor="ctr"/>
            <a:lstStyle/>
            <a:p>
              <a:endParaRPr lang="es-CL"/>
            </a:p>
          </p:txBody>
        </p:sp>
        <p:sp>
          <p:nvSpPr>
            <p:cNvPr id="7175" name="AutoShape 5"/>
            <p:cNvSpPr>
              <a:spLocks noChangeArrowheads="1"/>
            </p:cNvSpPr>
            <p:nvPr/>
          </p:nvSpPr>
          <p:spPr bwMode="auto">
            <a:xfrm>
              <a:off x="2064" y="1872"/>
              <a:ext cx="144" cy="144"/>
            </a:xfrm>
            <a:prstGeom prst="flowChartOr">
              <a:avLst/>
            </a:prstGeom>
            <a:solidFill>
              <a:srgbClr val="FF3300"/>
            </a:solidFill>
            <a:ln w="9525">
              <a:solidFill>
                <a:schemeClr val="tx1"/>
              </a:solidFill>
              <a:round/>
              <a:headEnd/>
              <a:tailEnd/>
            </a:ln>
          </p:spPr>
          <p:txBody>
            <a:bodyPr wrap="none" anchor="ctr"/>
            <a:lstStyle/>
            <a:p>
              <a:endParaRPr lang="es-CL"/>
            </a:p>
          </p:txBody>
        </p:sp>
        <p:sp>
          <p:nvSpPr>
            <p:cNvPr id="7176" name="AutoShape 8"/>
            <p:cNvSpPr>
              <a:spLocks noChangeArrowheads="1"/>
            </p:cNvSpPr>
            <p:nvPr/>
          </p:nvSpPr>
          <p:spPr bwMode="auto">
            <a:xfrm>
              <a:off x="2736" y="1680"/>
              <a:ext cx="144" cy="144"/>
            </a:xfrm>
            <a:prstGeom prst="flowChartOr">
              <a:avLst/>
            </a:prstGeom>
            <a:solidFill>
              <a:srgbClr val="00FFFF"/>
            </a:solidFill>
            <a:ln w="9525">
              <a:solidFill>
                <a:schemeClr val="tx1"/>
              </a:solidFill>
              <a:round/>
              <a:headEnd/>
              <a:tailEnd/>
            </a:ln>
          </p:spPr>
          <p:txBody>
            <a:bodyPr wrap="none" anchor="ctr"/>
            <a:lstStyle/>
            <a:p>
              <a:endParaRPr lang="es-CL"/>
            </a:p>
          </p:txBody>
        </p:sp>
        <p:sp>
          <p:nvSpPr>
            <p:cNvPr id="7177" name="AutoShape 9"/>
            <p:cNvSpPr>
              <a:spLocks noChangeArrowheads="1"/>
            </p:cNvSpPr>
            <p:nvPr/>
          </p:nvSpPr>
          <p:spPr bwMode="auto">
            <a:xfrm>
              <a:off x="3504" y="1488"/>
              <a:ext cx="144" cy="144"/>
            </a:xfrm>
            <a:prstGeom prst="flowChartOr">
              <a:avLst/>
            </a:prstGeom>
            <a:solidFill>
              <a:srgbClr val="FFFF00"/>
            </a:solidFill>
            <a:ln w="9525">
              <a:solidFill>
                <a:schemeClr val="tx1"/>
              </a:solidFill>
              <a:round/>
              <a:headEnd/>
              <a:tailEnd/>
            </a:ln>
          </p:spPr>
          <p:txBody>
            <a:bodyPr wrap="none" anchor="ctr"/>
            <a:lstStyle/>
            <a:p>
              <a:endParaRPr lang="es-CL"/>
            </a:p>
          </p:txBody>
        </p:sp>
        <p:sp>
          <p:nvSpPr>
            <p:cNvPr id="7178" name="Line 10"/>
            <p:cNvSpPr>
              <a:spLocks noChangeShapeType="1"/>
            </p:cNvSpPr>
            <p:nvPr/>
          </p:nvSpPr>
          <p:spPr bwMode="auto">
            <a:xfrm flipV="1">
              <a:off x="2832" y="1008"/>
              <a:ext cx="0" cy="720"/>
            </a:xfrm>
            <a:prstGeom prst="line">
              <a:avLst/>
            </a:prstGeom>
            <a:noFill/>
            <a:ln w="38100">
              <a:solidFill>
                <a:schemeClr val="tx1"/>
              </a:solidFill>
              <a:round/>
              <a:headEnd/>
              <a:tailEnd type="triangle" w="med" len="med"/>
            </a:ln>
          </p:spPr>
          <p:txBody>
            <a:bodyPr wrap="none" anchor="ctr"/>
            <a:lstStyle/>
            <a:p>
              <a:endParaRPr lang="es-CL"/>
            </a:p>
          </p:txBody>
        </p:sp>
        <p:sp>
          <p:nvSpPr>
            <p:cNvPr id="7179" name="Line 11"/>
            <p:cNvSpPr>
              <a:spLocks noChangeShapeType="1"/>
            </p:cNvSpPr>
            <p:nvPr/>
          </p:nvSpPr>
          <p:spPr bwMode="auto">
            <a:xfrm flipV="1">
              <a:off x="2112" y="1440"/>
              <a:ext cx="0" cy="528"/>
            </a:xfrm>
            <a:prstGeom prst="line">
              <a:avLst/>
            </a:prstGeom>
            <a:noFill/>
            <a:ln w="38100">
              <a:solidFill>
                <a:schemeClr val="tx1"/>
              </a:solidFill>
              <a:round/>
              <a:headEnd/>
              <a:tailEnd type="triangle" w="med" len="med"/>
            </a:ln>
          </p:spPr>
          <p:txBody>
            <a:bodyPr wrap="none" anchor="ctr"/>
            <a:lstStyle/>
            <a:p>
              <a:endParaRPr lang="es-CL"/>
            </a:p>
          </p:txBody>
        </p:sp>
        <p:sp>
          <p:nvSpPr>
            <p:cNvPr id="7180" name="Line 12"/>
            <p:cNvSpPr>
              <a:spLocks noChangeShapeType="1"/>
            </p:cNvSpPr>
            <p:nvPr/>
          </p:nvSpPr>
          <p:spPr bwMode="auto">
            <a:xfrm flipH="1">
              <a:off x="1392" y="1968"/>
              <a:ext cx="720" cy="0"/>
            </a:xfrm>
            <a:prstGeom prst="line">
              <a:avLst/>
            </a:prstGeom>
            <a:noFill/>
            <a:ln w="38100">
              <a:solidFill>
                <a:schemeClr val="tx1"/>
              </a:solidFill>
              <a:round/>
              <a:headEnd/>
              <a:tailEnd type="triangle" w="med" len="med"/>
            </a:ln>
          </p:spPr>
          <p:txBody>
            <a:bodyPr wrap="none" anchor="ctr"/>
            <a:lstStyle/>
            <a:p>
              <a:endParaRPr lang="es-CL"/>
            </a:p>
          </p:txBody>
        </p:sp>
        <p:sp>
          <p:nvSpPr>
            <p:cNvPr id="7181" name="Line 13"/>
            <p:cNvSpPr>
              <a:spLocks noChangeShapeType="1"/>
            </p:cNvSpPr>
            <p:nvPr/>
          </p:nvSpPr>
          <p:spPr bwMode="auto">
            <a:xfrm>
              <a:off x="3552" y="1584"/>
              <a:ext cx="0" cy="1104"/>
            </a:xfrm>
            <a:prstGeom prst="line">
              <a:avLst/>
            </a:prstGeom>
            <a:noFill/>
            <a:ln w="38100">
              <a:solidFill>
                <a:schemeClr val="tx1"/>
              </a:solidFill>
              <a:round/>
              <a:headEnd/>
              <a:tailEnd type="triangle" w="med" len="med"/>
            </a:ln>
          </p:spPr>
          <p:txBody>
            <a:bodyPr wrap="none" anchor="ctr"/>
            <a:lstStyle/>
            <a:p>
              <a:endParaRPr lang="es-CL"/>
            </a:p>
          </p:txBody>
        </p:sp>
        <p:sp>
          <p:nvSpPr>
            <p:cNvPr id="7182" name="Line 14"/>
            <p:cNvSpPr>
              <a:spLocks noChangeShapeType="1"/>
            </p:cNvSpPr>
            <p:nvPr/>
          </p:nvSpPr>
          <p:spPr bwMode="auto">
            <a:xfrm rot="104879" flipV="1">
              <a:off x="3600" y="1536"/>
              <a:ext cx="1440" cy="48"/>
            </a:xfrm>
            <a:prstGeom prst="line">
              <a:avLst/>
            </a:prstGeom>
            <a:noFill/>
            <a:ln w="38100">
              <a:solidFill>
                <a:schemeClr val="tx1"/>
              </a:solidFill>
              <a:round/>
              <a:headEnd/>
              <a:tailEnd type="triangle" w="med" len="med"/>
            </a:ln>
          </p:spPr>
          <p:txBody>
            <a:bodyPr wrap="none" anchor="ctr"/>
            <a:lstStyle/>
            <a:p>
              <a:endParaRPr lang="es-CL"/>
            </a:p>
          </p:txBody>
        </p:sp>
        <p:sp>
          <p:nvSpPr>
            <p:cNvPr id="7183" name="AutoShape 16"/>
            <p:cNvSpPr>
              <a:spLocks noChangeArrowheads="1"/>
            </p:cNvSpPr>
            <p:nvPr/>
          </p:nvSpPr>
          <p:spPr bwMode="auto">
            <a:xfrm>
              <a:off x="720" y="2516"/>
              <a:ext cx="144" cy="144"/>
            </a:xfrm>
            <a:prstGeom prst="flowChartOr">
              <a:avLst/>
            </a:prstGeom>
            <a:solidFill>
              <a:srgbClr val="FFFF99"/>
            </a:solidFill>
            <a:ln w="9525">
              <a:solidFill>
                <a:schemeClr val="tx1"/>
              </a:solidFill>
              <a:round/>
              <a:headEnd/>
              <a:tailEnd/>
            </a:ln>
          </p:spPr>
          <p:txBody>
            <a:bodyPr wrap="none" anchor="ctr"/>
            <a:lstStyle/>
            <a:p>
              <a:endParaRPr lang="es-CL"/>
            </a:p>
          </p:txBody>
        </p:sp>
        <p:sp>
          <p:nvSpPr>
            <p:cNvPr id="7184" name="AutoShape 17"/>
            <p:cNvSpPr>
              <a:spLocks noChangeArrowheads="1"/>
            </p:cNvSpPr>
            <p:nvPr/>
          </p:nvSpPr>
          <p:spPr bwMode="auto">
            <a:xfrm>
              <a:off x="720" y="2756"/>
              <a:ext cx="144" cy="144"/>
            </a:xfrm>
            <a:prstGeom prst="flowChartOr">
              <a:avLst/>
            </a:prstGeom>
            <a:solidFill>
              <a:srgbClr val="00FFFF"/>
            </a:solidFill>
            <a:ln w="9525">
              <a:solidFill>
                <a:schemeClr val="tx1"/>
              </a:solidFill>
              <a:round/>
              <a:headEnd/>
              <a:tailEnd/>
            </a:ln>
          </p:spPr>
          <p:txBody>
            <a:bodyPr wrap="none" anchor="ctr"/>
            <a:lstStyle/>
            <a:p>
              <a:endParaRPr lang="es-CL"/>
            </a:p>
          </p:txBody>
        </p:sp>
        <p:sp>
          <p:nvSpPr>
            <p:cNvPr id="7185" name="AutoShape 18"/>
            <p:cNvSpPr>
              <a:spLocks noChangeArrowheads="1"/>
            </p:cNvSpPr>
            <p:nvPr/>
          </p:nvSpPr>
          <p:spPr bwMode="auto">
            <a:xfrm>
              <a:off x="720" y="2996"/>
              <a:ext cx="144" cy="144"/>
            </a:xfrm>
            <a:prstGeom prst="flowChartOr">
              <a:avLst/>
            </a:prstGeom>
            <a:solidFill>
              <a:srgbClr val="FF3300"/>
            </a:solidFill>
            <a:ln w="9525">
              <a:solidFill>
                <a:schemeClr val="tx1"/>
              </a:solidFill>
              <a:round/>
              <a:headEnd/>
              <a:tailEnd/>
            </a:ln>
          </p:spPr>
          <p:txBody>
            <a:bodyPr wrap="none" anchor="ctr"/>
            <a:lstStyle/>
            <a:p>
              <a:endParaRPr lang="es-CL"/>
            </a:p>
          </p:txBody>
        </p:sp>
        <p:sp>
          <p:nvSpPr>
            <p:cNvPr id="7186" name="Text Box 20"/>
            <p:cNvSpPr txBox="1">
              <a:spLocks noChangeArrowheads="1"/>
            </p:cNvSpPr>
            <p:nvPr/>
          </p:nvSpPr>
          <p:spPr bwMode="auto">
            <a:xfrm>
              <a:off x="1008" y="2496"/>
              <a:ext cx="1728" cy="212"/>
            </a:xfrm>
            <a:prstGeom prst="rect">
              <a:avLst/>
            </a:prstGeom>
            <a:noFill/>
            <a:ln w="9525">
              <a:noFill/>
              <a:miter lim="800000"/>
              <a:headEnd/>
              <a:tailEnd/>
            </a:ln>
          </p:spPr>
          <p:txBody>
            <a:bodyPr>
              <a:spAutoFit/>
            </a:bodyPr>
            <a:lstStyle/>
            <a:p>
              <a:pPr>
                <a:spcBef>
                  <a:spcPct val="50000"/>
                </a:spcBef>
              </a:pPr>
              <a:r>
                <a:rPr lang="es-ES_tradnl" sz="1600" b="1"/>
                <a:t>CENTRO DE GRAVEDAD</a:t>
              </a:r>
            </a:p>
          </p:txBody>
        </p:sp>
        <p:sp>
          <p:nvSpPr>
            <p:cNvPr id="7187" name="Text Box 21"/>
            <p:cNvSpPr txBox="1">
              <a:spLocks noChangeArrowheads="1"/>
            </p:cNvSpPr>
            <p:nvPr/>
          </p:nvSpPr>
          <p:spPr bwMode="auto">
            <a:xfrm>
              <a:off x="1008" y="2736"/>
              <a:ext cx="1728" cy="212"/>
            </a:xfrm>
            <a:prstGeom prst="rect">
              <a:avLst/>
            </a:prstGeom>
            <a:noFill/>
            <a:ln w="9525">
              <a:noFill/>
              <a:miter lim="800000"/>
              <a:headEnd/>
              <a:tailEnd/>
            </a:ln>
          </p:spPr>
          <p:txBody>
            <a:bodyPr>
              <a:spAutoFit/>
            </a:bodyPr>
            <a:lstStyle/>
            <a:p>
              <a:pPr>
                <a:spcBef>
                  <a:spcPct val="50000"/>
                </a:spcBef>
              </a:pPr>
              <a:r>
                <a:rPr lang="es-ES_tradnl" sz="1600" b="1"/>
                <a:t>CENTRO DE BOYANTES</a:t>
              </a:r>
            </a:p>
          </p:txBody>
        </p:sp>
        <p:sp>
          <p:nvSpPr>
            <p:cNvPr id="7188" name="Text Box 22"/>
            <p:cNvSpPr txBox="1">
              <a:spLocks noChangeArrowheads="1"/>
            </p:cNvSpPr>
            <p:nvPr/>
          </p:nvSpPr>
          <p:spPr bwMode="auto">
            <a:xfrm>
              <a:off x="1008" y="2976"/>
              <a:ext cx="1728" cy="212"/>
            </a:xfrm>
            <a:prstGeom prst="rect">
              <a:avLst/>
            </a:prstGeom>
            <a:noFill/>
            <a:ln w="9525">
              <a:noFill/>
              <a:miter lim="800000"/>
              <a:headEnd/>
              <a:tailEnd/>
            </a:ln>
          </p:spPr>
          <p:txBody>
            <a:bodyPr>
              <a:spAutoFit/>
            </a:bodyPr>
            <a:lstStyle/>
            <a:p>
              <a:pPr>
                <a:spcBef>
                  <a:spcPct val="50000"/>
                </a:spcBef>
              </a:pPr>
              <a:r>
                <a:rPr lang="es-ES_tradnl" sz="1600" b="1"/>
                <a:t>CENTRO DE PRESION</a:t>
              </a:r>
            </a:p>
          </p:txBody>
        </p:sp>
        <p:sp>
          <p:nvSpPr>
            <p:cNvPr id="7189" name="Text Box 23"/>
            <p:cNvSpPr txBox="1">
              <a:spLocks noChangeArrowheads="1"/>
            </p:cNvSpPr>
            <p:nvPr/>
          </p:nvSpPr>
          <p:spPr bwMode="auto">
            <a:xfrm>
              <a:off x="3360" y="2640"/>
              <a:ext cx="240" cy="288"/>
            </a:xfrm>
            <a:prstGeom prst="rect">
              <a:avLst/>
            </a:prstGeom>
            <a:noFill/>
            <a:ln w="9525">
              <a:noFill/>
              <a:miter lim="800000"/>
              <a:headEnd/>
              <a:tailEnd/>
            </a:ln>
          </p:spPr>
          <p:txBody>
            <a:bodyPr>
              <a:spAutoFit/>
            </a:bodyPr>
            <a:lstStyle/>
            <a:p>
              <a:pPr>
                <a:spcBef>
                  <a:spcPct val="50000"/>
                </a:spcBef>
              </a:pPr>
              <a:r>
                <a:rPr lang="es-ES_tradnl" b="1"/>
                <a:t>W</a:t>
              </a:r>
            </a:p>
          </p:txBody>
        </p:sp>
        <p:sp>
          <p:nvSpPr>
            <p:cNvPr id="7190" name="Text Box 25"/>
            <p:cNvSpPr txBox="1">
              <a:spLocks noChangeArrowheads="1"/>
            </p:cNvSpPr>
            <p:nvPr/>
          </p:nvSpPr>
          <p:spPr bwMode="auto">
            <a:xfrm>
              <a:off x="1632" y="1200"/>
              <a:ext cx="1248" cy="231"/>
            </a:xfrm>
            <a:prstGeom prst="rect">
              <a:avLst/>
            </a:prstGeom>
            <a:noFill/>
            <a:ln w="9525">
              <a:noFill/>
              <a:miter lim="800000"/>
              <a:headEnd/>
              <a:tailEnd/>
            </a:ln>
          </p:spPr>
          <p:txBody>
            <a:bodyPr>
              <a:spAutoFit/>
            </a:bodyPr>
            <a:lstStyle/>
            <a:p>
              <a:pPr>
                <a:spcBef>
                  <a:spcPct val="50000"/>
                </a:spcBef>
              </a:pPr>
              <a:r>
                <a:rPr lang="es-ES_tradnl" sz="1800" b="1"/>
                <a:t>Sustentación</a:t>
              </a:r>
            </a:p>
          </p:txBody>
        </p:sp>
        <p:sp>
          <p:nvSpPr>
            <p:cNvPr id="7191" name="Text Box 26"/>
            <p:cNvSpPr txBox="1">
              <a:spLocks noChangeArrowheads="1"/>
            </p:cNvSpPr>
            <p:nvPr/>
          </p:nvSpPr>
          <p:spPr bwMode="auto">
            <a:xfrm>
              <a:off x="2688" y="768"/>
              <a:ext cx="1392" cy="288"/>
            </a:xfrm>
            <a:prstGeom prst="rect">
              <a:avLst/>
            </a:prstGeom>
            <a:noFill/>
            <a:ln w="9525">
              <a:noFill/>
              <a:miter lim="800000"/>
              <a:headEnd/>
              <a:tailEnd/>
            </a:ln>
          </p:spPr>
          <p:txBody>
            <a:bodyPr>
              <a:spAutoFit/>
            </a:bodyPr>
            <a:lstStyle/>
            <a:p>
              <a:pPr>
                <a:spcBef>
                  <a:spcPct val="50000"/>
                </a:spcBef>
              </a:pPr>
              <a:r>
                <a:rPr lang="es-ES_tradnl" b="1"/>
                <a:t>B (Boyantes)</a:t>
              </a:r>
            </a:p>
          </p:txBody>
        </p:sp>
        <p:sp>
          <p:nvSpPr>
            <p:cNvPr id="7192" name="Text Box 27"/>
            <p:cNvSpPr txBox="1">
              <a:spLocks noChangeArrowheads="1"/>
            </p:cNvSpPr>
            <p:nvPr/>
          </p:nvSpPr>
          <p:spPr bwMode="auto">
            <a:xfrm>
              <a:off x="720" y="1833"/>
              <a:ext cx="672" cy="231"/>
            </a:xfrm>
            <a:prstGeom prst="rect">
              <a:avLst/>
            </a:prstGeom>
            <a:noFill/>
            <a:ln w="9525">
              <a:noFill/>
              <a:miter lim="800000"/>
              <a:headEnd/>
              <a:tailEnd/>
            </a:ln>
          </p:spPr>
          <p:txBody>
            <a:bodyPr>
              <a:spAutoFit/>
            </a:bodyPr>
            <a:lstStyle/>
            <a:p>
              <a:pPr>
                <a:spcBef>
                  <a:spcPct val="50000"/>
                </a:spcBef>
              </a:pPr>
              <a:r>
                <a:rPr lang="es-ES_tradnl" sz="1800" b="1"/>
                <a:t>Retardo</a:t>
              </a:r>
            </a:p>
          </p:txBody>
        </p:sp>
        <p:sp>
          <p:nvSpPr>
            <p:cNvPr id="7193" name="Text Box 29"/>
            <p:cNvSpPr txBox="1">
              <a:spLocks noChangeArrowheads="1"/>
            </p:cNvSpPr>
            <p:nvPr/>
          </p:nvSpPr>
          <p:spPr bwMode="auto">
            <a:xfrm>
              <a:off x="3696" y="1593"/>
              <a:ext cx="1968" cy="318"/>
            </a:xfrm>
            <a:prstGeom prst="rect">
              <a:avLst/>
            </a:prstGeom>
            <a:noFill/>
            <a:ln w="9525">
              <a:noFill/>
              <a:miter lim="800000"/>
              <a:headEnd/>
              <a:tailEnd/>
            </a:ln>
          </p:spPr>
          <p:txBody>
            <a:bodyPr>
              <a:spAutoFit/>
            </a:bodyPr>
            <a:lstStyle/>
            <a:p>
              <a:pPr>
                <a:lnSpc>
                  <a:spcPct val="80000"/>
                </a:lnSpc>
                <a:spcBef>
                  <a:spcPct val="50000"/>
                </a:spcBef>
              </a:pPr>
              <a:r>
                <a:rPr lang="es-ES_tradnl" sz="1800" b="1"/>
                <a:t>               Velocidad</a:t>
              </a:r>
            </a:p>
            <a:p>
              <a:pPr>
                <a:lnSpc>
                  <a:spcPct val="20000"/>
                </a:lnSpc>
                <a:spcBef>
                  <a:spcPct val="50000"/>
                </a:spcBef>
              </a:pPr>
              <a:r>
                <a:rPr lang="es-ES_tradnl" sz="1800" b="1"/>
                <a:t>(Dirección de movimiento)</a:t>
              </a:r>
            </a:p>
          </p:txBody>
        </p:sp>
        <p:sp>
          <p:nvSpPr>
            <p:cNvPr id="7194" name="AutoShape 31"/>
            <p:cNvSpPr>
              <a:spLocks noChangeArrowheads="1"/>
            </p:cNvSpPr>
            <p:nvPr/>
          </p:nvSpPr>
          <p:spPr bwMode="auto">
            <a:xfrm rot="-867610">
              <a:off x="1152" y="2016"/>
              <a:ext cx="48" cy="288"/>
            </a:xfrm>
            <a:prstGeom prst="flowChartCollate">
              <a:avLst/>
            </a:prstGeom>
            <a:solidFill>
              <a:schemeClr val="accent1"/>
            </a:solidFill>
            <a:ln w="9525">
              <a:solidFill>
                <a:schemeClr val="tx1"/>
              </a:solidFill>
              <a:miter lim="800000"/>
              <a:headEnd/>
              <a:tailEnd/>
            </a:ln>
          </p:spPr>
          <p:txBody>
            <a:bodyPr wrap="none" anchor="ctr"/>
            <a:lstStyle/>
            <a:p>
              <a:endParaRPr lang="es-CL"/>
            </a:p>
          </p:txBody>
        </p:sp>
        <p:sp>
          <p:nvSpPr>
            <p:cNvPr id="7195" name="AutoShape 32"/>
            <p:cNvSpPr>
              <a:spLocks noChangeArrowheads="1"/>
            </p:cNvSpPr>
            <p:nvPr/>
          </p:nvSpPr>
          <p:spPr bwMode="auto">
            <a:xfrm rot="-867610">
              <a:off x="1008" y="2064"/>
              <a:ext cx="48" cy="288"/>
            </a:xfrm>
            <a:prstGeom prst="flowChartCollate">
              <a:avLst/>
            </a:prstGeom>
            <a:solidFill>
              <a:schemeClr val="accent1"/>
            </a:solidFill>
            <a:ln w="9525">
              <a:solidFill>
                <a:schemeClr val="tx1"/>
              </a:solidFill>
              <a:miter lim="800000"/>
              <a:headEnd/>
              <a:tailEnd/>
            </a:ln>
          </p:spPr>
          <p:txBody>
            <a:bodyPr wrap="none" anchor="ctr"/>
            <a:lstStyle/>
            <a:p>
              <a:endParaRPr lang="es-CL"/>
            </a:p>
          </p:txBody>
        </p:sp>
        <p:sp>
          <p:nvSpPr>
            <p:cNvPr id="7196" name="Text Box 33"/>
            <p:cNvSpPr txBox="1">
              <a:spLocks noChangeArrowheads="1"/>
            </p:cNvSpPr>
            <p:nvPr/>
          </p:nvSpPr>
          <p:spPr bwMode="auto">
            <a:xfrm>
              <a:off x="768" y="3216"/>
              <a:ext cx="4464" cy="886"/>
            </a:xfrm>
            <a:prstGeom prst="rect">
              <a:avLst/>
            </a:prstGeom>
            <a:noFill/>
            <a:ln w="9525">
              <a:noFill/>
              <a:miter lim="800000"/>
              <a:headEnd/>
              <a:tailEnd/>
            </a:ln>
          </p:spPr>
          <p:txBody>
            <a:bodyPr>
              <a:spAutoFit/>
            </a:bodyPr>
            <a:lstStyle/>
            <a:p>
              <a:pPr>
                <a:spcBef>
                  <a:spcPct val="50000"/>
                </a:spcBef>
              </a:pPr>
              <a:r>
                <a:rPr lang="es-ES_tradnl"/>
                <a:t>Retardo es perpendicular a la sustentación y paralelo a la dirección de movimiento.</a:t>
              </a:r>
            </a:p>
            <a:p>
              <a:pPr>
                <a:lnSpc>
                  <a:spcPct val="30000"/>
                </a:lnSpc>
                <a:spcBef>
                  <a:spcPct val="50000"/>
                </a:spcBef>
              </a:pPr>
              <a:r>
                <a:rPr lang="es-ES_tradnl"/>
                <a:t>Boyantes es paralela al peso.</a:t>
              </a:r>
            </a:p>
            <a:p>
              <a:pPr>
                <a:lnSpc>
                  <a:spcPct val="30000"/>
                </a:lnSpc>
                <a:spcBef>
                  <a:spcPct val="50000"/>
                </a:spcBef>
              </a:pPr>
              <a:r>
                <a:rPr lang="es-ES_tradnl"/>
                <a:t>Peso = Boyantes + Sustentación</a:t>
              </a: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685800" y="457200"/>
            <a:ext cx="8153400" cy="466725"/>
          </a:xfrm>
          <a:prstGeom prst="rect">
            <a:avLst/>
          </a:prstGeom>
          <a:solidFill>
            <a:srgbClr val="FF6600"/>
          </a:solidFill>
          <a:ln w="9525">
            <a:solidFill>
              <a:schemeClr val="tx1"/>
            </a:solidFill>
            <a:miter lim="800000"/>
            <a:headEnd/>
            <a:tailEnd/>
          </a:ln>
        </p:spPr>
        <p:txBody>
          <a:bodyPr>
            <a:spAutoFit/>
          </a:bodyPr>
          <a:lstStyle/>
          <a:p>
            <a:pPr>
              <a:spcBef>
                <a:spcPct val="50000"/>
              </a:spcBef>
            </a:pPr>
            <a:r>
              <a:rPr lang="es-ES_tradnl" b="1" u="sng">
                <a:solidFill>
                  <a:schemeClr val="bg1"/>
                </a:solidFill>
              </a:rPr>
              <a:t>DIAGRAMA BASICO DE UN TORPEDO ELECTRICO</a:t>
            </a:r>
            <a:endParaRPr lang="es-ES_tradnl" sz="1800"/>
          </a:p>
        </p:txBody>
      </p:sp>
      <p:sp>
        <p:nvSpPr>
          <p:cNvPr id="8195" name="Text Box 74"/>
          <p:cNvSpPr txBox="1">
            <a:spLocks noChangeArrowheads="1"/>
          </p:cNvSpPr>
          <p:nvPr/>
        </p:nvSpPr>
        <p:spPr bwMode="auto">
          <a:xfrm>
            <a:off x="228600" y="4419600"/>
            <a:ext cx="8763000" cy="1793875"/>
          </a:xfrm>
          <a:prstGeom prst="rect">
            <a:avLst/>
          </a:prstGeom>
          <a:solidFill>
            <a:srgbClr val="CCFFFF"/>
          </a:solidFill>
          <a:ln w="25400">
            <a:solidFill>
              <a:schemeClr val="tx1"/>
            </a:solidFill>
            <a:miter lim="800000"/>
            <a:headEnd/>
            <a:tailEnd/>
          </a:ln>
        </p:spPr>
        <p:txBody>
          <a:bodyPr>
            <a:spAutoFit/>
          </a:bodyPr>
          <a:lstStyle/>
          <a:p>
            <a:pPr>
              <a:spcBef>
                <a:spcPct val="50000"/>
              </a:spcBef>
            </a:pPr>
            <a:r>
              <a:rPr lang="es-ES_tradnl" sz="2000" b="1">
                <a:solidFill>
                  <a:srgbClr val="FF3300"/>
                </a:solidFill>
              </a:rPr>
              <a:t>1.- TRANSDUCTOR	2.- AUTODIRECTOR	3.- CARGA DE CMBTE.</a:t>
            </a:r>
          </a:p>
          <a:p>
            <a:pPr>
              <a:spcBef>
                <a:spcPct val="50000"/>
              </a:spcBef>
            </a:pPr>
            <a:r>
              <a:rPr lang="es-ES_tradnl" sz="2000" b="1">
                <a:solidFill>
                  <a:srgbClr val="FF3300"/>
                </a:solidFill>
              </a:rPr>
              <a:t>4.- ESPOLETA		5.- BATERIAS		6.-PACK ELECTRONICO</a:t>
            </a:r>
          </a:p>
          <a:p>
            <a:pPr>
              <a:spcBef>
                <a:spcPct val="50000"/>
              </a:spcBef>
            </a:pPr>
            <a:r>
              <a:rPr lang="es-ES_tradnl" sz="2000" b="1">
                <a:solidFill>
                  <a:srgbClr val="FF3300"/>
                </a:solidFill>
              </a:rPr>
              <a:t>7.-GIROSCOPO		8.- MOTOR ELECTRICO	9.- TIMONES</a:t>
            </a:r>
          </a:p>
          <a:p>
            <a:pPr>
              <a:spcBef>
                <a:spcPct val="50000"/>
              </a:spcBef>
            </a:pPr>
            <a:r>
              <a:rPr lang="es-ES_tradnl" sz="2000" b="1">
                <a:solidFill>
                  <a:srgbClr val="FF3300"/>
                </a:solidFill>
              </a:rPr>
              <a:t>10.- HIDROPLANOS	11.- DOBLE HELICE	12.- ACTUADORES</a:t>
            </a:r>
            <a:endParaRPr lang="es-ES_tradnl" b="1">
              <a:solidFill>
                <a:srgbClr val="FF3300"/>
              </a:solidFill>
            </a:endParaRPr>
          </a:p>
        </p:txBody>
      </p:sp>
      <p:grpSp>
        <p:nvGrpSpPr>
          <p:cNvPr id="8196" name="Group 79"/>
          <p:cNvGrpSpPr>
            <a:grpSpLocks/>
          </p:cNvGrpSpPr>
          <p:nvPr/>
        </p:nvGrpSpPr>
        <p:grpSpPr bwMode="auto">
          <a:xfrm>
            <a:off x="304800" y="1219200"/>
            <a:ext cx="8229600" cy="2927350"/>
            <a:chOff x="192" y="768"/>
            <a:chExt cx="5184" cy="1844"/>
          </a:xfrm>
        </p:grpSpPr>
        <p:grpSp>
          <p:nvGrpSpPr>
            <p:cNvPr id="8197" name="Group 78"/>
            <p:cNvGrpSpPr>
              <a:grpSpLocks/>
            </p:cNvGrpSpPr>
            <p:nvPr/>
          </p:nvGrpSpPr>
          <p:grpSpPr bwMode="auto">
            <a:xfrm>
              <a:off x="192" y="960"/>
              <a:ext cx="5184" cy="1652"/>
              <a:chOff x="192" y="960"/>
              <a:chExt cx="5184" cy="1652"/>
            </a:xfrm>
          </p:grpSpPr>
          <p:sp>
            <p:nvSpPr>
              <p:cNvPr id="8200" name="AutoShape 4"/>
              <p:cNvSpPr>
                <a:spLocks noChangeArrowheads="1"/>
              </p:cNvSpPr>
              <p:nvPr/>
            </p:nvSpPr>
            <p:spPr bwMode="auto">
              <a:xfrm rot="-64020">
                <a:off x="768" y="1296"/>
                <a:ext cx="3949" cy="533"/>
              </a:xfrm>
              <a:prstGeom prst="flowChartAlternateProcess">
                <a:avLst/>
              </a:prstGeom>
              <a:solidFill>
                <a:schemeClr val="bg1"/>
              </a:solidFill>
              <a:ln w="9525">
                <a:solidFill>
                  <a:schemeClr val="tx1"/>
                </a:solidFill>
                <a:miter lim="800000"/>
                <a:headEnd/>
                <a:tailEnd/>
              </a:ln>
            </p:spPr>
            <p:txBody>
              <a:bodyPr wrap="none" anchor="ctr"/>
              <a:lstStyle/>
              <a:p>
                <a:endParaRPr lang="es-CL"/>
              </a:p>
            </p:txBody>
          </p:sp>
          <p:grpSp>
            <p:nvGrpSpPr>
              <p:cNvPr id="8201" name="Group 30"/>
              <p:cNvGrpSpPr>
                <a:grpSpLocks/>
              </p:cNvGrpSpPr>
              <p:nvPr/>
            </p:nvGrpSpPr>
            <p:grpSpPr bwMode="auto">
              <a:xfrm>
                <a:off x="448" y="1440"/>
                <a:ext cx="338" cy="303"/>
                <a:chOff x="947" y="1536"/>
                <a:chExt cx="338" cy="303"/>
              </a:xfrm>
            </p:grpSpPr>
            <p:sp>
              <p:nvSpPr>
                <p:cNvPr id="8241" name="AutoShape 5"/>
                <p:cNvSpPr>
                  <a:spLocks noChangeArrowheads="1"/>
                </p:cNvSpPr>
                <p:nvPr/>
              </p:nvSpPr>
              <p:spPr bwMode="auto">
                <a:xfrm rot="-115710">
                  <a:off x="949" y="1680"/>
                  <a:ext cx="336" cy="48"/>
                </a:xfrm>
                <a:prstGeom prst="flowChartTerminator">
                  <a:avLst/>
                </a:prstGeom>
                <a:solidFill>
                  <a:schemeClr val="bg1"/>
                </a:solidFill>
                <a:ln w="9525">
                  <a:solidFill>
                    <a:schemeClr val="tx1"/>
                  </a:solidFill>
                  <a:miter lim="800000"/>
                  <a:headEnd/>
                  <a:tailEnd/>
                </a:ln>
              </p:spPr>
              <p:txBody>
                <a:bodyPr wrap="none" anchor="ctr"/>
                <a:lstStyle/>
                <a:p>
                  <a:endParaRPr lang="es-CL"/>
                </a:p>
              </p:txBody>
            </p:sp>
            <p:sp>
              <p:nvSpPr>
                <p:cNvPr id="8242" name="AutoShape 26"/>
                <p:cNvSpPr>
                  <a:spLocks noChangeArrowheads="1"/>
                </p:cNvSpPr>
                <p:nvPr/>
              </p:nvSpPr>
              <p:spPr bwMode="auto">
                <a:xfrm rot="-96590">
                  <a:off x="1098" y="1536"/>
                  <a:ext cx="48" cy="288"/>
                </a:xfrm>
                <a:prstGeom prst="flowChartCollate">
                  <a:avLst/>
                </a:prstGeom>
                <a:solidFill>
                  <a:schemeClr val="bg1"/>
                </a:solidFill>
                <a:ln w="9525">
                  <a:solidFill>
                    <a:schemeClr val="tx1"/>
                  </a:solidFill>
                  <a:miter lim="800000"/>
                  <a:headEnd/>
                  <a:tailEnd/>
                </a:ln>
              </p:spPr>
              <p:txBody>
                <a:bodyPr wrap="none" anchor="ctr"/>
                <a:lstStyle/>
                <a:p>
                  <a:endParaRPr lang="es-CL"/>
                </a:p>
              </p:txBody>
            </p:sp>
            <p:sp>
              <p:nvSpPr>
                <p:cNvPr id="8243" name="AutoShape 27"/>
                <p:cNvSpPr>
                  <a:spLocks noChangeArrowheads="1"/>
                </p:cNvSpPr>
                <p:nvPr/>
              </p:nvSpPr>
              <p:spPr bwMode="auto">
                <a:xfrm rot="-96590">
                  <a:off x="947" y="1551"/>
                  <a:ext cx="48" cy="288"/>
                </a:xfrm>
                <a:prstGeom prst="flowChartCollate">
                  <a:avLst/>
                </a:prstGeom>
                <a:solidFill>
                  <a:schemeClr val="bg1"/>
                </a:solidFill>
                <a:ln w="9525">
                  <a:solidFill>
                    <a:schemeClr val="tx1"/>
                  </a:solidFill>
                  <a:miter lim="800000"/>
                  <a:headEnd/>
                  <a:tailEnd/>
                </a:ln>
              </p:spPr>
              <p:txBody>
                <a:bodyPr wrap="none" anchor="ctr"/>
                <a:lstStyle/>
                <a:p>
                  <a:endParaRPr lang="es-CL"/>
                </a:p>
              </p:txBody>
            </p:sp>
          </p:grpSp>
          <p:sp>
            <p:nvSpPr>
              <p:cNvPr id="8202" name="Line 31"/>
              <p:cNvSpPr>
                <a:spLocks noChangeShapeType="1"/>
              </p:cNvSpPr>
              <p:nvPr/>
            </p:nvSpPr>
            <p:spPr bwMode="auto">
              <a:xfrm flipH="1">
                <a:off x="1264" y="1296"/>
                <a:ext cx="0" cy="576"/>
              </a:xfrm>
              <a:prstGeom prst="line">
                <a:avLst/>
              </a:prstGeom>
              <a:noFill/>
              <a:ln w="9525">
                <a:solidFill>
                  <a:schemeClr val="tx1"/>
                </a:solidFill>
                <a:round/>
                <a:headEnd/>
                <a:tailEnd/>
              </a:ln>
            </p:spPr>
            <p:txBody>
              <a:bodyPr wrap="none" anchor="ctr"/>
              <a:lstStyle/>
              <a:p>
                <a:endParaRPr lang="es-CL"/>
              </a:p>
            </p:txBody>
          </p:sp>
          <p:sp>
            <p:nvSpPr>
              <p:cNvPr id="8203" name="AutoShape 32"/>
              <p:cNvSpPr>
                <a:spLocks noChangeArrowheads="1"/>
              </p:cNvSpPr>
              <p:nvPr/>
            </p:nvSpPr>
            <p:spPr bwMode="auto">
              <a:xfrm>
                <a:off x="880" y="1872"/>
                <a:ext cx="336" cy="288"/>
              </a:xfrm>
              <a:prstGeom prst="flowChartInputOutput">
                <a:avLst/>
              </a:prstGeom>
              <a:solidFill>
                <a:schemeClr val="bg1"/>
              </a:solidFill>
              <a:ln w="9525">
                <a:solidFill>
                  <a:schemeClr val="tx1"/>
                </a:solidFill>
                <a:miter lim="800000"/>
                <a:headEnd/>
                <a:tailEnd/>
              </a:ln>
            </p:spPr>
            <p:txBody>
              <a:bodyPr wrap="none" anchor="ctr"/>
              <a:lstStyle/>
              <a:p>
                <a:endParaRPr lang="es-CL"/>
              </a:p>
            </p:txBody>
          </p:sp>
          <p:sp>
            <p:nvSpPr>
              <p:cNvPr id="8204" name="AutoShape 33"/>
              <p:cNvSpPr>
                <a:spLocks noChangeArrowheads="1"/>
              </p:cNvSpPr>
              <p:nvPr/>
            </p:nvSpPr>
            <p:spPr bwMode="auto">
              <a:xfrm rot="4327068">
                <a:off x="814" y="1057"/>
                <a:ext cx="441" cy="248"/>
              </a:xfrm>
              <a:prstGeom prst="flowChartInputOutput">
                <a:avLst/>
              </a:prstGeom>
              <a:solidFill>
                <a:schemeClr val="bg1"/>
              </a:solidFill>
              <a:ln w="9525">
                <a:solidFill>
                  <a:schemeClr val="tx1"/>
                </a:solidFill>
                <a:miter lim="800000"/>
                <a:headEnd/>
                <a:tailEnd/>
              </a:ln>
            </p:spPr>
            <p:txBody>
              <a:bodyPr wrap="none" anchor="ctr"/>
              <a:lstStyle/>
              <a:p>
                <a:endParaRPr lang="es-CL"/>
              </a:p>
            </p:txBody>
          </p:sp>
          <p:sp>
            <p:nvSpPr>
              <p:cNvPr id="8205" name="AutoShape 34"/>
              <p:cNvSpPr>
                <a:spLocks noChangeArrowheads="1"/>
              </p:cNvSpPr>
              <p:nvPr/>
            </p:nvSpPr>
            <p:spPr bwMode="auto">
              <a:xfrm>
                <a:off x="880" y="1584"/>
                <a:ext cx="336" cy="48"/>
              </a:xfrm>
              <a:prstGeom prst="flowChartAlternateProcess">
                <a:avLst/>
              </a:prstGeom>
              <a:solidFill>
                <a:schemeClr val="bg1"/>
              </a:solidFill>
              <a:ln w="9525">
                <a:solidFill>
                  <a:schemeClr val="tx1"/>
                </a:solidFill>
                <a:miter lim="800000"/>
                <a:headEnd/>
                <a:tailEnd/>
              </a:ln>
            </p:spPr>
            <p:txBody>
              <a:bodyPr wrap="none" anchor="ctr"/>
              <a:lstStyle/>
              <a:p>
                <a:endParaRPr lang="es-CL"/>
              </a:p>
            </p:txBody>
          </p:sp>
          <p:sp>
            <p:nvSpPr>
              <p:cNvPr id="8206" name="AutoShape 36"/>
              <p:cNvSpPr>
                <a:spLocks noChangeArrowheads="1"/>
              </p:cNvSpPr>
              <p:nvPr/>
            </p:nvSpPr>
            <p:spPr bwMode="auto">
              <a:xfrm>
                <a:off x="4656" y="1248"/>
                <a:ext cx="624" cy="528"/>
              </a:xfrm>
              <a:prstGeom prst="flowChartDelay">
                <a:avLst/>
              </a:prstGeom>
              <a:solidFill>
                <a:schemeClr val="bg1"/>
              </a:solidFill>
              <a:ln w="9525">
                <a:solidFill>
                  <a:schemeClr val="tx1"/>
                </a:solidFill>
                <a:miter lim="800000"/>
                <a:headEnd/>
                <a:tailEnd/>
              </a:ln>
            </p:spPr>
            <p:txBody>
              <a:bodyPr wrap="none" anchor="ctr"/>
              <a:lstStyle/>
              <a:p>
                <a:endParaRPr lang="es-CL"/>
              </a:p>
            </p:txBody>
          </p:sp>
          <p:sp>
            <p:nvSpPr>
              <p:cNvPr id="8207" name="Line 37"/>
              <p:cNvSpPr>
                <a:spLocks noChangeShapeType="1"/>
              </p:cNvSpPr>
              <p:nvPr/>
            </p:nvSpPr>
            <p:spPr bwMode="auto">
              <a:xfrm flipH="1">
                <a:off x="1824" y="1296"/>
                <a:ext cx="0" cy="576"/>
              </a:xfrm>
              <a:prstGeom prst="line">
                <a:avLst/>
              </a:prstGeom>
              <a:noFill/>
              <a:ln w="9525">
                <a:solidFill>
                  <a:schemeClr val="tx1"/>
                </a:solidFill>
                <a:round/>
                <a:headEnd/>
                <a:tailEnd/>
              </a:ln>
            </p:spPr>
            <p:txBody>
              <a:bodyPr wrap="none" anchor="ctr"/>
              <a:lstStyle/>
              <a:p>
                <a:endParaRPr lang="es-CL"/>
              </a:p>
            </p:txBody>
          </p:sp>
          <p:sp>
            <p:nvSpPr>
              <p:cNvPr id="8208" name="Line 38"/>
              <p:cNvSpPr>
                <a:spLocks noChangeShapeType="1"/>
              </p:cNvSpPr>
              <p:nvPr/>
            </p:nvSpPr>
            <p:spPr bwMode="auto">
              <a:xfrm flipH="1">
                <a:off x="3312" y="1296"/>
                <a:ext cx="0" cy="528"/>
              </a:xfrm>
              <a:prstGeom prst="line">
                <a:avLst/>
              </a:prstGeom>
              <a:noFill/>
              <a:ln w="9525">
                <a:solidFill>
                  <a:schemeClr val="tx1"/>
                </a:solidFill>
                <a:round/>
                <a:headEnd/>
                <a:tailEnd/>
              </a:ln>
            </p:spPr>
            <p:txBody>
              <a:bodyPr wrap="none" anchor="ctr"/>
              <a:lstStyle/>
              <a:p>
                <a:endParaRPr lang="es-CL"/>
              </a:p>
            </p:txBody>
          </p:sp>
          <p:sp>
            <p:nvSpPr>
              <p:cNvPr id="8209" name="Line 39"/>
              <p:cNvSpPr>
                <a:spLocks noChangeShapeType="1"/>
              </p:cNvSpPr>
              <p:nvPr/>
            </p:nvSpPr>
            <p:spPr bwMode="auto">
              <a:xfrm flipH="1">
                <a:off x="2544" y="1296"/>
                <a:ext cx="0" cy="528"/>
              </a:xfrm>
              <a:prstGeom prst="line">
                <a:avLst/>
              </a:prstGeom>
              <a:noFill/>
              <a:ln w="9525">
                <a:solidFill>
                  <a:schemeClr val="tx1"/>
                </a:solidFill>
                <a:round/>
                <a:headEnd/>
                <a:tailEnd/>
              </a:ln>
            </p:spPr>
            <p:txBody>
              <a:bodyPr wrap="none" anchor="ctr"/>
              <a:lstStyle/>
              <a:p>
                <a:endParaRPr lang="es-CL"/>
              </a:p>
            </p:txBody>
          </p:sp>
          <p:sp>
            <p:nvSpPr>
              <p:cNvPr id="8210" name="Rectangle 42"/>
              <p:cNvSpPr>
                <a:spLocks noChangeArrowheads="1"/>
              </p:cNvSpPr>
              <p:nvPr/>
            </p:nvSpPr>
            <p:spPr bwMode="auto">
              <a:xfrm>
                <a:off x="1920" y="1680"/>
                <a:ext cx="576" cy="96"/>
              </a:xfrm>
              <a:prstGeom prst="rect">
                <a:avLst/>
              </a:prstGeom>
              <a:solidFill>
                <a:srgbClr val="FF00FF"/>
              </a:solidFill>
              <a:ln w="9525">
                <a:solidFill>
                  <a:schemeClr val="tx1"/>
                </a:solidFill>
                <a:miter lim="800000"/>
                <a:headEnd/>
                <a:tailEnd/>
              </a:ln>
            </p:spPr>
            <p:txBody>
              <a:bodyPr wrap="none" anchor="ctr"/>
              <a:lstStyle/>
              <a:p>
                <a:endParaRPr lang="es-CL"/>
              </a:p>
            </p:txBody>
          </p:sp>
          <p:sp>
            <p:nvSpPr>
              <p:cNvPr id="8211" name="Oval 43"/>
              <p:cNvSpPr>
                <a:spLocks noChangeArrowheads="1"/>
              </p:cNvSpPr>
              <p:nvPr/>
            </p:nvSpPr>
            <p:spPr bwMode="auto">
              <a:xfrm>
                <a:off x="2160" y="1344"/>
                <a:ext cx="96" cy="240"/>
              </a:xfrm>
              <a:prstGeom prst="ellipse">
                <a:avLst/>
              </a:prstGeom>
              <a:solidFill>
                <a:srgbClr val="00FF00"/>
              </a:solidFill>
              <a:ln w="9525">
                <a:solidFill>
                  <a:schemeClr val="tx1"/>
                </a:solidFill>
                <a:round/>
                <a:headEnd/>
                <a:tailEnd/>
              </a:ln>
            </p:spPr>
            <p:txBody>
              <a:bodyPr wrap="none" anchor="ctr"/>
              <a:lstStyle/>
              <a:p>
                <a:endParaRPr lang="es-CL"/>
              </a:p>
            </p:txBody>
          </p:sp>
          <p:sp>
            <p:nvSpPr>
              <p:cNvPr id="8212" name="Rectangle 44"/>
              <p:cNvSpPr>
                <a:spLocks noChangeArrowheads="1"/>
              </p:cNvSpPr>
              <p:nvPr/>
            </p:nvSpPr>
            <p:spPr bwMode="auto">
              <a:xfrm>
                <a:off x="2640" y="1344"/>
                <a:ext cx="576" cy="144"/>
              </a:xfrm>
              <a:prstGeom prst="rect">
                <a:avLst/>
              </a:prstGeom>
              <a:solidFill>
                <a:schemeClr val="accent1"/>
              </a:solidFill>
              <a:ln w="9525">
                <a:solidFill>
                  <a:schemeClr val="tx1"/>
                </a:solidFill>
                <a:miter lim="800000"/>
                <a:headEnd/>
                <a:tailEnd/>
              </a:ln>
            </p:spPr>
            <p:txBody>
              <a:bodyPr wrap="none" anchor="ctr"/>
              <a:lstStyle/>
              <a:p>
                <a:endParaRPr lang="es-CL"/>
              </a:p>
            </p:txBody>
          </p:sp>
          <p:sp>
            <p:nvSpPr>
              <p:cNvPr id="8213" name="Rectangle 45"/>
              <p:cNvSpPr>
                <a:spLocks noChangeArrowheads="1"/>
              </p:cNvSpPr>
              <p:nvPr/>
            </p:nvSpPr>
            <p:spPr bwMode="auto">
              <a:xfrm>
                <a:off x="2640" y="1536"/>
                <a:ext cx="576" cy="144"/>
              </a:xfrm>
              <a:prstGeom prst="rect">
                <a:avLst/>
              </a:prstGeom>
              <a:solidFill>
                <a:schemeClr val="accent1"/>
              </a:solidFill>
              <a:ln w="9525">
                <a:solidFill>
                  <a:schemeClr val="tx1"/>
                </a:solidFill>
                <a:miter lim="800000"/>
                <a:headEnd/>
                <a:tailEnd/>
              </a:ln>
            </p:spPr>
            <p:txBody>
              <a:bodyPr wrap="none" anchor="ctr"/>
              <a:lstStyle/>
              <a:p>
                <a:endParaRPr lang="es-CL"/>
              </a:p>
            </p:txBody>
          </p:sp>
          <p:sp>
            <p:nvSpPr>
              <p:cNvPr id="8214" name="Rectangle 46"/>
              <p:cNvSpPr>
                <a:spLocks noChangeArrowheads="1"/>
              </p:cNvSpPr>
              <p:nvPr/>
            </p:nvSpPr>
            <p:spPr bwMode="auto">
              <a:xfrm rot="-86129">
                <a:off x="3312" y="1344"/>
                <a:ext cx="1344" cy="384"/>
              </a:xfrm>
              <a:prstGeom prst="rect">
                <a:avLst/>
              </a:prstGeom>
              <a:solidFill>
                <a:srgbClr val="FF0000"/>
              </a:solidFill>
              <a:ln w="9525">
                <a:solidFill>
                  <a:schemeClr val="tx1"/>
                </a:solidFill>
                <a:miter lim="800000"/>
                <a:headEnd/>
                <a:tailEnd/>
              </a:ln>
            </p:spPr>
            <p:txBody>
              <a:bodyPr wrap="none" anchor="ctr"/>
              <a:lstStyle/>
              <a:p>
                <a:endParaRPr lang="es-CL"/>
              </a:p>
            </p:txBody>
          </p:sp>
          <p:sp>
            <p:nvSpPr>
              <p:cNvPr id="8215" name="Oval 47"/>
              <p:cNvSpPr>
                <a:spLocks noChangeArrowheads="1"/>
              </p:cNvSpPr>
              <p:nvPr/>
            </p:nvSpPr>
            <p:spPr bwMode="auto">
              <a:xfrm>
                <a:off x="3792" y="1344"/>
                <a:ext cx="336" cy="96"/>
              </a:xfrm>
              <a:prstGeom prst="ellipse">
                <a:avLst/>
              </a:prstGeom>
              <a:solidFill>
                <a:srgbClr val="0000FF"/>
              </a:solidFill>
              <a:ln w="9525">
                <a:solidFill>
                  <a:schemeClr val="tx1"/>
                </a:solidFill>
                <a:round/>
                <a:headEnd/>
                <a:tailEnd/>
              </a:ln>
            </p:spPr>
            <p:txBody>
              <a:bodyPr wrap="none" anchor="ctr"/>
              <a:lstStyle/>
              <a:p>
                <a:endParaRPr lang="es-CL"/>
              </a:p>
            </p:txBody>
          </p:sp>
          <p:sp>
            <p:nvSpPr>
              <p:cNvPr id="8216" name="AutoShape 48"/>
              <p:cNvSpPr>
                <a:spLocks noChangeArrowheads="1"/>
              </p:cNvSpPr>
              <p:nvPr/>
            </p:nvSpPr>
            <p:spPr bwMode="auto">
              <a:xfrm rot="-5473037">
                <a:off x="4725" y="1224"/>
                <a:ext cx="433" cy="576"/>
              </a:xfrm>
              <a:prstGeom prst="flowChartOffpageConnector">
                <a:avLst/>
              </a:prstGeom>
              <a:solidFill>
                <a:srgbClr val="FFCC66"/>
              </a:solidFill>
              <a:ln w="9525">
                <a:solidFill>
                  <a:schemeClr val="tx1"/>
                </a:solidFill>
                <a:miter lim="800000"/>
                <a:headEnd/>
                <a:tailEnd/>
              </a:ln>
            </p:spPr>
            <p:txBody>
              <a:bodyPr wrap="none" anchor="ctr"/>
              <a:lstStyle/>
              <a:p>
                <a:endParaRPr lang="es-CL"/>
              </a:p>
            </p:txBody>
          </p:sp>
          <p:sp>
            <p:nvSpPr>
              <p:cNvPr id="8217" name="Oval 49"/>
              <p:cNvSpPr>
                <a:spLocks noChangeArrowheads="1"/>
              </p:cNvSpPr>
              <p:nvPr/>
            </p:nvSpPr>
            <p:spPr bwMode="auto">
              <a:xfrm>
                <a:off x="4992" y="1392"/>
                <a:ext cx="288" cy="240"/>
              </a:xfrm>
              <a:prstGeom prst="ellipse">
                <a:avLst/>
              </a:prstGeom>
              <a:solidFill>
                <a:srgbClr val="66FF33"/>
              </a:solidFill>
              <a:ln w="9525">
                <a:solidFill>
                  <a:schemeClr val="tx1"/>
                </a:solidFill>
                <a:round/>
                <a:headEnd/>
                <a:tailEnd/>
              </a:ln>
            </p:spPr>
            <p:txBody>
              <a:bodyPr wrap="none" anchor="ctr"/>
              <a:lstStyle/>
              <a:p>
                <a:endParaRPr lang="es-CL"/>
              </a:p>
            </p:txBody>
          </p:sp>
          <p:sp>
            <p:nvSpPr>
              <p:cNvPr id="8218" name="AutoShape 50"/>
              <p:cNvSpPr>
                <a:spLocks noChangeArrowheads="1"/>
              </p:cNvSpPr>
              <p:nvPr/>
            </p:nvSpPr>
            <p:spPr bwMode="auto">
              <a:xfrm>
                <a:off x="1296" y="1440"/>
                <a:ext cx="480" cy="288"/>
              </a:xfrm>
              <a:prstGeom prst="flowChartAlternateProcess">
                <a:avLst/>
              </a:prstGeom>
              <a:solidFill>
                <a:srgbClr val="FF9900"/>
              </a:solidFill>
              <a:ln w="9525">
                <a:solidFill>
                  <a:schemeClr val="tx1"/>
                </a:solidFill>
                <a:miter lim="800000"/>
                <a:headEnd/>
                <a:tailEnd/>
              </a:ln>
            </p:spPr>
            <p:txBody>
              <a:bodyPr wrap="none" anchor="ctr"/>
              <a:lstStyle/>
              <a:p>
                <a:endParaRPr lang="es-CL"/>
              </a:p>
            </p:txBody>
          </p:sp>
          <p:sp>
            <p:nvSpPr>
              <p:cNvPr id="8219" name="Line 52"/>
              <p:cNvSpPr>
                <a:spLocks noChangeShapeType="1"/>
              </p:cNvSpPr>
              <p:nvPr/>
            </p:nvSpPr>
            <p:spPr bwMode="auto">
              <a:xfrm flipH="1" flipV="1">
                <a:off x="5136" y="1536"/>
                <a:ext cx="192" cy="576"/>
              </a:xfrm>
              <a:prstGeom prst="line">
                <a:avLst/>
              </a:prstGeom>
              <a:noFill/>
              <a:ln w="38100">
                <a:solidFill>
                  <a:schemeClr val="tx1"/>
                </a:solidFill>
                <a:round/>
                <a:headEnd/>
                <a:tailEnd type="triangle" w="med" len="med"/>
              </a:ln>
            </p:spPr>
            <p:txBody>
              <a:bodyPr wrap="none" anchor="ctr"/>
              <a:lstStyle/>
              <a:p>
                <a:endParaRPr lang="es-CL"/>
              </a:p>
            </p:txBody>
          </p:sp>
          <p:sp>
            <p:nvSpPr>
              <p:cNvPr id="8220" name="Line 53"/>
              <p:cNvSpPr>
                <a:spLocks noChangeShapeType="1"/>
              </p:cNvSpPr>
              <p:nvPr/>
            </p:nvSpPr>
            <p:spPr bwMode="auto">
              <a:xfrm flipH="1" flipV="1">
                <a:off x="4896" y="1584"/>
                <a:ext cx="48" cy="624"/>
              </a:xfrm>
              <a:prstGeom prst="line">
                <a:avLst/>
              </a:prstGeom>
              <a:noFill/>
              <a:ln w="38100">
                <a:solidFill>
                  <a:schemeClr val="tx1"/>
                </a:solidFill>
                <a:round/>
                <a:headEnd/>
                <a:tailEnd type="triangle" w="med" len="med"/>
              </a:ln>
            </p:spPr>
            <p:txBody>
              <a:bodyPr wrap="none" anchor="ctr"/>
              <a:lstStyle/>
              <a:p>
                <a:endParaRPr lang="es-CL"/>
              </a:p>
            </p:txBody>
          </p:sp>
          <p:sp>
            <p:nvSpPr>
              <p:cNvPr id="8221" name="Line 54"/>
              <p:cNvSpPr>
                <a:spLocks noChangeShapeType="1"/>
              </p:cNvSpPr>
              <p:nvPr/>
            </p:nvSpPr>
            <p:spPr bwMode="auto">
              <a:xfrm flipV="1">
                <a:off x="4080" y="1632"/>
                <a:ext cx="0" cy="576"/>
              </a:xfrm>
              <a:prstGeom prst="line">
                <a:avLst/>
              </a:prstGeom>
              <a:noFill/>
              <a:ln w="38100">
                <a:solidFill>
                  <a:schemeClr val="tx1"/>
                </a:solidFill>
                <a:round/>
                <a:headEnd/>
                <a:tailEnd type="triangle" w="med" len="med"/>
              </a:ln>
            </p:spPr>
            <p:txBody>
              <a:bodyPr wrap="none" anchor="ctr"/>
              <a:lstStyle/>
              <a:p>
                <a:endParaRPr lang="es-CL"/>
              </a:p>
            </p:txBody>
          </p:sp>
          <p:sp>
            <p:nvSpPr>
              <p:cNvPr id="8222" name="Line 55"/>
              <p:cNvSpPr>
                <a:spLocks noChangeShapeType="1"/>
              </p:cNvSpPr>
              <p:nvPr/>
            </p:nvSpPr>
            <p:spPr bwMode="auto">
              <a:xfrm flipV="1">
                <a:off x="3600" y="1392"/>
                <a:ext cx="336" cy="768"/>
              </a:xfrm>
              <a:prstGeom prst="line">
                <a:avLst/>
              </a:prstGeom>
              <a:noFill/>
              <a:ln w="38100">
                <a:solidFill>
                  <a:schemeClr val="tx1"/>
                </a:solidFill>
                <a:round/>
                <a:headEnd/>
                <a:tailEnd type="triangle" w="med" len="med"/>
              </a:ln>
            </p:spPr>
            <p:txBody>
              <a:bodyPr wrap="none" anchor="ctr"/>
              <a:lstStyle/>
              <a:p>
                <a:endParaRPr lang="es-CL"/>
              </a:p>
            </p:txBody>
          </p:sp>
          <p:sp>
            <p:nvSpPr>
              <p:cNvPr id="8223" name="Line 56"/>
              <p:cNvSpPr>
                <a:spLocks noChangeShapeType="1"/>
              </p:cNvSpPr>
              <p:nvPr/>
            </p:nvSpPr>
            <p:spPr bwMode="auto">
              <a:xfrm flipV="1">
                <a:off x="2880" y="1632"/>
                <a:ext cx="0" cy="528"/>
              </a:xfrm>
              <a:prstGeom prst="line">
                <a:avLst/>
              </a:prstGeom>
              <a:noFill/>
              <a:ln w="38100">
                <a:solidFill>
                  <a:schemeClr val="tx1"/>
                </a:solidFill>
                <a:round/>
                <a:headEnd/>
                <a:tailEnd type="triangle" w="med" len="med"/>
              </a:ln>
            </p:spPr>
            <p:txBody>
              <a:bodyPr wrap="none" anchor="ctr"/>
              <a:lstStyle/>
              <a:p>
                <a:endParaRPr lang="es-CL"/>
              </a:p>
            </p:txBody>
          </p:sp>
          <p:sp>
            <p:nvSpPr>
              <p:cNvPr id="8224" name="Line 57"/>
              <p:cNvSpPr>
                <a:spLocks noChangeShapeType="1"/>
              </p:cNvSpPr>
              <p:nvPr/>
            </p:nvSpPr>
            <p:spPr bwMode="auto">
              <a:xfrm flipV="1">
                <a:off x="2352" y="1728"/>
                <a:ext cx="0" cy="480"/>
              </a:xfrm>
              <a:prstGeom prst="line">
                <a:avLst/>
              </a:prstGeom>
              <a:noFill/>
              <a:ln w="38100">
                <a:solidFill>
                  <a:schemeClr val="tx1"/>
                </a:solidFill>
                <a:round/>
                <a:headEnd/>
                <a:tailEnd type="triangle" w="med" len="med"/>
              </a:ln>
            </p:spPr>
            <p:txBody>
              <a:bodyPr wrap="none" anchor="ctr"/>
              <a:lstStyle/>
              <a:p>
                <a:endParaRPr lang="es-CL"/>
              </a:p>
            </p:txBody>
          </p:sp>
          <p:sp>
            <p:nvSpPr>
              <p:cNvPr id="8225" name="Line 58"/>
              <p:cNvSpPr>
                <a:spLocks noChangeShapeType="1"/>
              </p:cNvSpPr>
              <p:nvPr/>
            </p:nvSpPr>
            <p:spPr bwMode="auto">
              <a:xfrm flipV="1">
                <a:off x="2016" y="1536"/>
                <a:ext cx="192" cy="624"/>
              </a:xfrm>
              <a:prstGeom prst="line">
                <a:avLst/>
              </a:prstGeom>
              <a:noFill/>
              <a:ln w="38100">
                <a:solidFill>
                  <a:schemeClr val="tx1"/>
                </a:solidFill>
                <a:round/>
                <a:headEnd/>
                <a:tailEnd type="triangle" w="med" len="med"/>
              </a:ln>
            </p:spPr>
            <p:txBody>
              <a:bodyPr wrap="none" anchor="ctr"/>
              <a:lstStyle/>
              <a:p>
                <a:endParaRPr lang="es-CL"/>
              </a:p>
            </p:txBody>
          </p:sp>
          <p:sp>
            <p:nvSpPr>
              <p:cNvPr id="8226" name="Line 59"/>
              <p:cNvSpPr>
                <a:spLocks noChangeShapeType="1"/>
              </p:cNvSpPr>
              <p:nvPr/>
            </p:nvSpPr>
            <p:spPr bwMode="auto">
              <a:xfrm flipV="1">
                <a:off x="1488" y="1680"/>
                <a:ext cx="0" cy="528"/>
              </a:xfrm>
              <a:prstGeom prst="line">
                <a:avLst/>
              </a:prstGeom>
              <a:noFill/>
              <a:ln w="38100">
                <a:solidFill>
                  <a:schemeClr val="tx1"/>
                </a:solidFill>
                <a:round/>
                <a:headEnd/>
                <a:tailEnd type="triangle" w="med" len="med"/>
              </a:ln>
            </p:spPr>
            <p:txBody>
              <a:bodyPr wrap="none" anchor="ctr"/>
              <a:lstStyle/>
              <a:p>
                <a:endParaRPr lang="es-CL"/>
              </a:p>
            </p:txBody>
          </p:sp>
          <p:sp>
            <p:nvSpPr>
              <p:cNvPr id="8227" name="Line 60"/>
              <p:cNvSpPr>
                <a:spLocks noChangeShapeType="1"/>
              </p:cNvSpPr>
              <p:nvPr/>
            </p:nvSpPr>
            <p:spPr bwMode="auto">
              <a:xfrm flipH="1" flipV="1">
                <a:off x="1056" y="2016"/>
                <a:ext cx="144" cy="432"/>
              </a:xfrm>
              <a:prstGeom prst="line">
                <a:avLst/>
              </a:prstGeom>
              <a:noFill/>
              <a:ln w="38100">
                <a:solidFill>
                  <a:schemeClr val="tx1"/>
                </a:solidFill>
                <a:round/>
                <a:headEnd/>
                <a:tailEnd type="triangle" w="med" len="med"/>
              </a:ln>
            </p:spPr>
            <p:txBody>
              <a:bodyPr wrap="none" anchor="ctr"/>
              <a:lstStyle/>
              <a:p>
                <a:endParaRPr lang="es-CL"/>
              </a:p>
            </p:txBody>
          </p:sp>
          <p:sp>
            <p:nvSpPr>
              <p:cNvPr id="8228" name="Line 61"/>
              <p:cNvSpPr>
                <a:spLocks noChangeShapeType="1"/>
              </p:cNvSpPr>
              <p:nvPr/>
            </p:nvSpPr>
            <p:spPr bwMode="auto">
              <a:xfrm flipV="1">
                <a:off x="624" y="1632"/>
                <a:ext cx="384" cy="624"/>
              </a:xfrm>
              <a:prstGeom prst="line">
                <a:avLst/>
              </a:prstGeom>
              <a:noFill/>
              <a:ln w="38100">
                <a:solidFill>
                  <a:schemeClr val="tx1"/>
                </a:solidFill>
                <a:round/>
                <a:headEnd/>
                <a:tailEnd type="triangle" w="med" len="med"/>
              </a:ln>
            </p:spPr>
            <p:txBody>
              <a:bodyPr wrap="none" anchor="ctr"/>
              <a:lstStyle/>
              <a:p>
                <a:endParaRPr lang="es-CL"/>
              </a:p>
            </p:txBody>
          </p:sp>
          <p:sp>
            <p:nvSpPr>
              <p:cNvPr id="8229" name="Line 62"/>
              <p:cNvSpPr>
                <a:spLocks noChangeShapeType="1"/>
              </p:cNvSpPr>
              <p:nvPr/>
            </p:nvSpPr>
            <p:spPr bwMode="auto">
              <a:xfrm flipV="1">
                <a:off x="288" y="1680"/>
                <a:ext cx="288" cy="528"/>
              </a:xfrm>
              <a:prstGeom prst="line">
                <a:avLst/>
              </a:prstGeom>
              <a:noFill/>
              <a:ln w="38100">
                <a:solidFill>
                  <a:schemeClr val="tx1"/>
                </a:solidFill>
                <a:round/>
                <a:headEnd/>
                <a:tailEnd type="triangle" w="med" len="med"/>
              </a:ln>
            </p:spPr>
            <p:txBody>
              <a:bodyPr wrap="none" anchor="ctr"/>
              <a:lstStyle/>
              <a:p>
                <a:endParaRPr lang="es-CL"/>
              </a:p>
            </p:txBody>
          </p:sp>
          <p:sp>
            <p:nvSpPr>
              <p:cNvPr id="8230" name="Text Box 63"/>
              <p:cNvSpPr txBox="1">
                <a:spLocks noChangeArrowheads="1"/>
              </p:cNvSpPr>
              <p:nvPr/>
            </p:nvSpPr>
            <p:spPr bwMode="auto">
              <a:xfrm>
                <a:off x="5232" y="2064"/>
                <a:ext cx="144" cy="260"/>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sz="2000"/>
                  <a:t>1</a:t>
                </a:r>
              </a:p>
            </p:txBody>
          </p:sp>
          <p:sp>
            <p:nvSpPr>
              <p:cNvPr id="8231" name="Text Box 64"/>
              <p:cNvSpPr txBox="1">
                <a:spLocks noChangeArrowheads="1"/>
              </p:cNvSpPr>
              <p:nvPr/>
            </p:nvSpPr>
            <p:spPr bwMode="auto">
              <a:xfrm>
                <a:off x="4848" y="2160"/>
                <a:ext cx="192" cy="260"/>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sz="2000"/>
                  <a:t>2</a:t>
                </a:r>
              </a:p>
            </p:txBody>
          </p:sp>
          <p:sp>
            <p:nvSpPr>
              <p:cNvPr id="8232" name="Text Box 65"/>
              <p:cNvSpPr txBox="1">
                <a:spLocks noChangeArrowheads="1"/>
              </p:cNvSpPr>
              <p:nvPr/>
            </p:nvSpPr>
            <p:spPr bwMode="auto">
              <a:xfrm>
                <a:off x="2256" y="2112"/>
                <a:ext cx="192" cy="260"/>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sz="2000"/>
                  <a:t>6</a:t>
                </a:r>
              </a:p>
            </p:txBody>
          </p:sp>
          <p:sp>
            <p:nvSpPr>
              <p:cNvPr id="8233" name="Text Box 66"/>
              <p:cNvSpPr txBox="1">
                <a:spLocks noChangeArrowheads="1"/>
              </p:cNvSpPr>
              <p:nvPr/>
            </p:nvSpPr>
            <p:spPr bwMode="auto">
              <a:xfrm>
                <a:off x="1920" y="2112"/>
                <a:ext cx="192" cy="298"/>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a:t>7</a:t>
                </a:r>
              </a:p>
            </p:txBody>
          </p:sp>
          <p:sp>
            <p:nvSpPr>
              <p:cNvPr id="8234" name="Text Box 67"/>
              <p:cNvSpPr txBox="1">
                <a:spLocks noChangeArrowheads="1"/>
              </p:cNvSpPr>
              <p:nvPr/>
            </p:nvSpPr>
            <p:spPr bwMode="auto">
              <a:xfrm>
                <a:off x="1440" y="2112"/>
                <a:ext cx="192" cy="260"/>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sz="2000"/>
                  <a:t>8</a:t>
                </a:r>
              </a:p>
            </p:txBody>
          </p:sp>
          <p:sp>
            <p:nvSpPr>
              <p:cNvPr id="8235" name="Text Box 68"/>
              <p:cNvSpPr txBox="1">
                <a:spLocks noChangeArrowheads="1"/>
              </p:cNvSpPr>
              <p:nvPr/>
            </p:nvSpPr>
            <p:spPr bwMode="auto">
              <a:xfrm>
                <a:off x="1104" y="2352"/>
                <a:ext cx="192" cy="260"/>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sz="2000"/>
                  <a:t>9</a:t>
                </a:r>
              </a:p>
            </p:txBody>
          </p:sp>
          <p:sp>
            <p:nvSpPr>
              <p:cNvPr id="8236" name="Text Box 69"/>
              <p:cNvSpPr txBox="1">
                <a:spLocks noChangeArrowheads="1"/>
              </p:cNvSpPr>
              <p:nvPr/>
            </p:nvSpPr>
            <p:spPr bwMode="auto">
              <a:xfrm>
                <a:off x="528" y="2208"/>
                <a:ext cx="288" cy="260"/>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sz="2000"/>
                  <a:t>10</a:t>
                </a:r>
              </a:p>
            </p:txBody>
          </p:sp>
          <p:sp>
            <p:nvSpPr>
              <p:cNvPr id="8237" name="Text Box 70"/>
              <p:cNvSpPr txBox="1">
                <a:spLocks noChangeArrowheads="1"/>
              </p:cNvSpPr>
              <p:nvPr/>
            </p:nvSpPr>
            <p:spPr bwMode="auto">
              <a:xfrm>
                <a:off x="192" y="2160"/>
                <a:ext cx="288" cy="260"/>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sz="2000"/>
                  <a:t>11</a:t>
                </a:r>
              </a:p>
            </p:txBody>
          </p:sp>
          <p:sp>
            <p:nvSpPr>
              <p:cNvPr id="8238" name="Text Box 71"/>
              <p:cNvSpPr txBox="1">
                <a:spLocks noChangeArrowheads="1"/>
              </p:cNvSpPr>
              <p:nvPr/>
            </p:nvSpPr>
            <p:spPr bwMode="auto">
              <a:xfrm>
                <a:off x="2784" y="2112"/>
                <a:ext cx="144" cy="260"/>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sz="2000"/>
                  <a:t>5</a:t>
                </a:r>
              </a:p>
            </p:txBody>
          </p:sp>
          <p:sp>
            <p:nvSpPr>
              <p:cNvPr id="8239" name="Text Box 72"/>
              <p:cNvSpPr txBox="1">
                <a:spLocks noChangeArrowheads="1"/>
              </p:cNvSpPr>
              <p:nvPr/>
            </p:nvSpPr>
            <p:spPr bwMode="auto">
              <a:xfrm>
                <a:off x="4032" y="2112"/>
                <a:ext cx="192" cy="260"/>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sz="2000"/>
                  <a:t>3</a:t>
                </a:r>
              </a:p>
            </p:txBody>
          </p:sp>
          <p:sp>
            <p:nvSpPr>
              <p:cNvPr id="8240" name="Text Box 73"/>
              <p:cNvSpPr txBox="1">
                <a:spLocks noChangeArrowheads="1"/>
              </p:cNvSpPr>
              <p:nvPr/>
            </p:nvSpPr>
            <p:spPr bwMode="auto">
              <a:xfrm>
                <a:off x="3552" y="2112"/>
                <a:ext cx="192" cy="260"/>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sz="2000"/>
                  <a:t>4</a:t>
                </a:r>
              </a:p>
            </p:txBody>
          </p:sp>
        </p:grpSp>
        <p:sp>
          <p:nvSpPr>
            <p:cNvPr id="8198" name="Line 76"/>
            <p:cNvSpPr>
              <a:spLocks noChangeShapeType="1"/>
            </p:cNvSpPr>
            <p:nvPr/>
          </p:nvSpPr>
          <p:spPr bwMode="auto">
            <a:xfrm flipH="1">
              <a:off x="1200" y="912"/>
              <a:ext cx="192" cy="480"/>
            </a:xfrm>
            <a:prstGeom prst="line">
              <a:avLst/>
            </a:prstGeom>
            <a:noFill/>
            <a:ln w="38100">
              <a:solidFill>
                <a:schemeClr val="tx1"/>
              </a:solidFill>
              <a:round/>
              <a:headEnd/>
              <a:tailEnd type="triangle" w="med" len="med"/>
            </a:ln>
          </p:spPr>
          <p:txBody>
            <a:bodyPr wrap="none" anchor="ctr"/>
            <a:lstStyle/>
            <a:p>
              <a:endParaRPr lang="es-CL"/>
            </a:p>
          </p:txBody>
        </p:sp>
        <p:sp>
          <p:nvSpPr>
            <p:cNvPr id="8199" name="Text Box 77"/>
            <p:cNvSpPr txBox="1">
              <a:spLocks noChangeArrowheads="1"/>
            </p:cNvSpPr>
            <p:nvPr/>
          </p:nvSpPr>
          <p:spPr bwMode="auto">
            <a:xfrm>
              <a:off x="1296" y="768"/>
              <a:ext cx="288" cy="260"/>
            </a:xfrm>
            <a:prstGeom prst="rect">
              <a:avLst/>
            </a:prstGeom>
            <a:solidFill>
              <a:schemeClr val="bg1"/>
            </a:solidFill>
            <a:ln w="15875">
              <a:solidFill>
                <a:schemeClr val="tx1"/>
              </a:solidFill>
              <a:miter lim="800000"/>
              <a:headEnd/>
              <a:tailEnd/>
            </a:ln>
          </p:spPr>
          <p:txBody>
            <a:bodyPr>
              <a:spAutoFit/>
            </a:bodyPr>
            <a:lstStyle/>
            <a:p>
              <a:pPr algn="ctr">
                <a:spcBef>
                  <a:spcPct val="50000"/>
                </a:spcBef>
              </a:pPr>
              <a:r>
                <a:rPr lang="es-ES_tradnl" sz="2000"/>
                <a:t>12</a:t>
              </a: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CuadroTexto"/>
          <p:cNvSpPr txBox="1">
            <a:spLocks noChangeArrowheads="1"/>
          </p:cNvSpPr>
          <p:nvPr/>
        </p:nvSpPr>
        <p:spPr bwMode="auto">
          <a:xfrm>
            <a:off x="1042988" y="476250"/>
            <a:ext cx="7273925" cy="461963"/>
          </a:xfrm>
          <a:prstGeom prst="rect">
            <a:avLst/>
          </a:prstGeom>
          <a:noFill/>
          <a:ln w="9525">
            <a:noFill/>
            <a:miter lim="800000"/>
            <a:headEnd/>
            <a:tailEnd/>
          </a:ln>
        </p:spPr>
        <p:txBody>
          <a:bodyPr>
            <a:spAutoFit/>
          </a:bodyPr>
          <a:lstStyle/>
          <a:p>
            <a:pPr algn="ctr"/>
            <a:r>
              <a:rPr lang="es-MX" b="1" u="sng"/>
              <a:t>PROPULSIÓN DE TORPEDOS</a:t>
            </a:r>
            <a:endParaRPr lang="es-CL" b="1" u="sng"/>
          </a:p>
        </p:txBody>
      </p:sp>
      <p:sp>
        <p:nvSpPr>
          <p:cNvPr id="3" name="2 CuadroTexto"/>
          <p:cNvSpPr txBox="1"/>
          <p:nvPr/>
        </p:nvSpPr>
        <p:spPr>
          <a:xfrm>
            <a:off x="250825" y="1341438"/>
            <a:ext cx="8642350" cy="5016500"/>
          </a:xfrm>
          <a:prstGeom prst="rect">
            <a:avLst/>
          </a:prstGeom>
          <a:noFill/>
        </p:spPr>
        <p:txBody>
          <a:bodyPr>
            <a:spAutoFit/>
          </a:bodyPr>
          <a:lstStyle/>
          <a:p>
            <a:pPr>
              <a:defRPr/>
            </a:pPr>
            <a:r>
              <a:rPr lang="es-MX" sz="2000" dirty="0"/>
              <a:t>La propulsión de un torpedo en un aspecto clave para su efectividad, debe combinar la más alta velocidad posible con la necesidad de mantenerse silencioso durante su avance hacia su blanco. Su diseño intenta dar solución a este problema:</a:t>
            </a:r>
          </a:p>
          <a:p>
            <a:pPr marL="457200" indent="-457200">
              <a:buFont typeface="+mj-lt"/>
              <a:buAutoNum type="arabicPeriod"/>
              <a:defRPr/>
            </a:pPr>
            <a:r>
              <a:rPr lang="es-MX" sz="2000" u="sng" dirty="0"/>
              <a:t>PROPULSIÓN ELECTRICA</a:t>
            </a:r>
            <a:r>
              <a:rPr lang="es-MX" sz="2000" dirty="0"/>
              <a:t>: Esta es la alternativa de los torpedos Europeos, se basa en la eliminación de partes móviles como las cajas de reducción de engranajes, lo que reduce el ruido del motor propulsor. Su poder lo obtienen de Baterías del alto rendimiento y utilizan tecnologías de optimización del consumo eléctrico ( Motores de imanes permanentes, diseño de hélices </a:t>
            </a:r>
            <a:r>
              <a:rPr lang="es-MX" sz="2000" dirty="0" err="1"/>
              <a:t>multipalas</a:t>
            </a:r>
            <a:r>
              <a:rPr lang="es-MX" sz="2000" dirty="0"/>
              <a:t>, materiales de alta resistencia y bajo peso, hidrodinámica, etc.)</a:t>
            </a:r>
          </a:p>
          <a:p>
            <a:pPr marL="457200" indent="-457200">
              <a:defRPr/>
            </a:pPr>
            <a:r>
              <a:rPr lang="es-MX" sz="2000" dirty="0"/>
              <a:t>	Ejemplos: </a:t>
            </a:r>
            <a:r>
              <a:rPr lang="es-MX" sz="2000" dirty="0" err="1"/>
              <a:t>Tp</a:t>
            </a:r>
            <a:r>
              <a:rPr lang="es-MX" sz="2000" dirty="0"/>
              <a:t> SUT 266 y </a:t>
            </a:r>
            <a:r>
              <a:rPr lang="es-MX" sz="2000" dirty="0" err="1"/>
              <a:t>Tp</a:t>
            </a:r>
            <a:r>
              <a:rPr lang="es-MX" sz="2000" dirty="0"/>
              <a:t>  BLACK SHARK. </a:t>
            </a:r>
            <a:r>
              <a:rPr lang="es-CL" sz="2000" dirty="0"/>
              <a:t>Su principal deficiencia consiste en no alcanzar o mantener grandes  velocidades, lo que recientemente se esta solucionando con nuevos desarrollos tecnológicos. (</a:t>
            </a:r>
            <a:r>
              <a:rPr lang="es-CL" sz="2000" dirty="0" err="1"/>
              <a:t>vel</a:t>
            </a:r>
            <a:r>
              <a:rPr lang="es-CL" sz="2000" dirty="0"/>
              <a:t>. Sobre 50 </a:t>
            </a:r>
            <a:r>
              <a:rPr lang="es-CL" sz="2000" dirty="0" err="1"/>
              <a:t>nds</a:t>
            </a:r>
            <a:r>
              <a:rPr lang="es-CL" sz="2000" dirty="0"/>
              <a:t>.)</a:t>
            </a:r>
          </a:p>
          <a:p>
            <a:pPr marL="457200" indent="-457200">
              <a:defRPr/>
            </a:pPr>
            <a:r>
              <a:rPr lang="es-MX" sz="2000" dirty="0"/>
              <a:t>	Sus ventajas aparte del desplazamiento silencioso, es la seguridad de almacenamiento y manipulación por no emplear combustibles altamente tóxicos y explosivos ( Otto Fuel), a la vez, pueden ajustar una amplia gama de velocidades de acuerdo a los requerimientos del ataque a sus blancos.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CuadroTexto"/>
          <p:cNvSpPr txBox="1">
            <a:spLocks noChangeArrowheads="1"/>
          </p:cNvSpPr>
          <p:nvPr/>
        </p:nvSpPr>
        <p:spPr bwMode="auto">
          <a:xfrm>
            <a:off x="1042988" y="476250"/>
            <a:ext cx="7273925" cy="461963"/>
          </a:xfrm>
          <a:prstGeom prst="rect">
            <a:avLst/>
          </a:prstGeom>
          <a:noFill/>
          <a:ln w="9525">
            <a:noFill/>
            <a:miter lim="800000"/>
            <a:headEnd/>
            <a:tailEnd/>
          </a:ln>
        </p:spPr>
        <p:txBody>
          <a:bodyPr>
            <a:spAutoFit/>
          </a:bodyPr>
          <a:lstStyle/>
          <a:p>
            <a:pPr algn="ctr"/>
            <a:r>
              <a:rPr lang="es-MX" b="1" u="sng"/>
              <a:t>PROPULSIÓN DE TORPEDOS</a:t>
            </a:r>
            <a:endParaRPr lang="es-CL" b="1" u="sng"/>
          </a:p>
        </p:txBody>
      </p:sp>
      <p:sp>
        <p:nvSpPr>
          <p:cNvPr id="10243" name="2 CuadroTexto"/>
          <p:cNvSpPr txBox="1">
            <a:spLocks noChangeArrowheads="1"/>
          </p:cNvSpPr>
          <p:nvPr/>
        </p:nvSpPr>
        <p:spPr bwMode="auto">
          <a:xfrm>
            <a:off x="250825" y="981075"/>
            <a:ext cx="8642350" cy="5940425"/>
          </a:xfrm>
          <a:prstGeom prst="rect">
            <a:avLst/>
          </a:prstGeom>
          <a:noFill/>
          <a:ln w="9525">
            <a:noFill/>
            <a:miter lim="800000"/>
            <a:headEnd/>
            <a:tailEnd/>
          </a:ln>
        </p:spPr>
        <p:txBody>
          <a:bodyPr>
            <a:spAutoFit/>
          </a:bodyPr>
          <a:lstStyle/>
          <a:p>
            <a:pPr marL="457200" indent="-457200">
              <a:buFont typeface="Times New Roman" pitchFamily="18" charset="0"/>
              <a:buAutoNum type="arabicPeriod" startAt="2"/>
            </a:pPr>
            <a:r>
              <a:rPr lang="es-MX" sz="2000" u="sng"/>
              <a:t>PROPULSIÓN POR COMBUSTIÓN</a:t>
            </a:r>
            <a:r>
              <a:rPr lang="es-MX" sz="2000"/>
              <a:t>: Esta es la alternativa de los torpedos Norteamericanos, emplean motores a combustión en cámaras cerradas con escape de gases y el empleo de combustibles especiales de alta peligrosidad en la manipulación, deben usar las cajas de reducción de engranajes para transmisión a los ejes de las hélices (dobles) , lo que aumenta el ruido del motor propulsor. Su motor de combustión les entrega mayor potencia que los eléctricos, generando grandes cantidades de energía eléctrica para alimentar el sonar y sus circuitos electrónicos. Desarrollan altas velocidades pre fijadas para atacar sus blancos a gran profundidad (SSN OTAN)</a:t>
            </a:r>
          </a:p>
          <a:p>
            <a:pPr marL="457200" indent="-457200"/>
            <a:r>
              <a:rPr lang="es-MX" sz="2000"/>
              <a:t>	Ejemplos: Tp MK 46 y Tp  MK 48. </a:t>
            </a:r>
          </a:p>
          <a:p>
            <a:pPr marL="457200" indent="-457200"/>
            <a:endParaRPr lang="es-CL" sz="2000"/>
          </a:p>
          <a:p>
            <a:pPr marL="457200" indent="-457200"/>
            <a:r>
              <a:rPr lang="es-MX" sz="2000"/>
              <a:t>	Sus ventajas son las altas velocidades y la persistencia en el área de ataque en virtud de su disponibilidad de combustible. Actualmente están desarrollando tecnologías de nuevas baterías para torpedos pesados de propulsión eléctrica.</a:t>
            </a:r>
          </a:p>
          <a:p>
            <a:pPr marL="457200" indent="-457200"/>
            <a:endParaRPr lang="es-MX" sz="2000"/>
          </a:p>
          <a:p>
            <a:pPr marL="457200" indent="-457200">
              <a:buFont typeface="Times New Roman" pitchFamily="18" charset="0"/>
              <a:buAutoNum type="arabicPeriod" startAt="3"/>
            </a:pPr>
            <a:r>
              <a:rPr lang="es-MX" sz="2000" u="sng"/>
              <a:t>PROPULSIÓN A REACCION:</a:t>
            </a:r>
            <a:r>
              <a:rPr lang="es-MX" sz="2000"/>
              <a:t> Nuevos torpedos de supercavitación están experimentando con propulsión de combustibles sólidos y turbinas de alta velocidad alcanzando sobre los 200 nds. Son experimentales aún.</a:t>
            </a:r>
            <a:endParaRPr lang="es-MX" sz="2000" u="sng"/>
          </a:p>
          <a:p>
            <a:pPr marL="457200" indent="-457200"/>
            <a:endParaRPr lang="es-MX" sz="200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6" name="Rectangle 2"/>
          <p:cNvSpPr>
            <a:spLocks noGrp="1" noChangeArrowheads="1"/>
          </p:cNvSpPr>
          <p:nvPr>
            <p:ph type="title"/>
          </p:nvPr>
        </p:nvSpPr>
        <p:spPr bwMode="auto">
          <a:xfrm>
            <a:off x="266700" y="133350"/>
            <a:ext cx="8629650" cy="1143000"/>
          </a:xfrm>
          <a:noFill/>
          <a:ln>
            <a:miter lim="800000"/>
            <a:headEnd/>
            <a:tailEnd/>
          </a:ln>
        </p:spPr>
        <p:txBody>
          <a:bodyPr vert="horz" wrap="square" lIns="91440" tIns="45720" rIns="91440" bIns="45720" numCol="1" anchor="t" anchorCtr="0" compatLnSpc="1">
            <a:prstTxWarp prst="textNoShape">
              <a:avLst/>
            </a:prstTxWarp>
            <a:normAutofit/>
          </a:bodyPr>
          <a:lstStyle/>
          <a:p>
            <a:r>
              <a:rPr lang="es-MX" sz="2400" b="1" u="sng" dirty="0"/>
              <a:t>CONFIGURACION ESQUEMATICA DE UN TORPEDO CON  PROPULSION A TURBINA </a:t>
            </a:r>
            <a:r>
              <a:rPr lang="es-MX" sz="2400" b="1" u="sng" dirty="0" smtClean="0"/>
              <a:t>Y </a:t>
            </a:r>
            <a:r>
              <a:rPr lang="es-MX" sz="2400" b="1" u="sng" dirty="0"/>
              <a:t>OTRO ELECTRICA</a:t>
            </a:r>
            <a:endParaRPr lang="es-ES" sz="2400" b="1" u="sng" dirty="0"/>
          </a:p>
        </p:txBody>
      </p:sp>
      <p:pic>
        <p:nvPicPr>
          <p:cNvPr id="318467" name="Picture 3" descr="Explorar0021"/>
          <p:cNvPicPr>
            <a:picLocks noChangeAspect="1" noChangeArrowheads="1"/>
          </p:cNvPicPr>
          <p:nvPr/>
        </p:nvPicPr>
        <p:blipFill>
          <a:blip r:embed="rId2" cstate="print"/>
          <a:srcRect/>
          <a:stretch>
            <a:fillRect/>
          </a:stretch>
        </p:blipFill>
        <p:spPr bwMode="auto">
          <a:xfrm>
            <a:off x="711200" y="1268760"/>
            <a:ext cx="7720013" cy="5287962"/>
          </a:xfrm>
          <a:prstGeom prst="rect">
            <a:avLst/>
          </a:prstGeom>
          <a:noFill/>
          <a:ln w="28575">
            <a:solidFill>
              <a:schemeClr val="tx1"/>
            </a:solidFill>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title"/>
          </p:nvPr>
        </p:nvSpPr>
        <p:spPr>
          <a:xfrm>
            <a:off x="304800" y="0"/>
            <a:ext cx="8534400" cy="1143000"/>
          </a:xfrm>
        </p:spPr>
        <p:txBody>
          <a:bodyPr/>
          <a:lstStyle/>
          <a:p>
            <a:r>
              <a:rPr lang="es-ES_tradnl" sz="2800" b="1" u="sng" smtClean="0"/>
              <a:t>TORPEDOS EN USO EN LA ARMADA DE CHILE</a:t>
            </a:r>
            <a:endParaRPr lang="es-ES_tradnl" sz="2800" b="1" smtClean="0"/>
          </a:p>
        </p:txBody>
      </p:sp>
      <p:graphicFrame>
        <p:nvGraphicFramePr>
          <p:cNvPr id="3074" name="Object 3"/>
          <p:cNvGraphicFramePr>
            <a:graphicFrameLocks noChangeAspect="1"/>
          </p:cNvGraphicFramePr>
          <p:nvPr>
            <p:ph type="tbl" idx="1"/>
          </p:nvPr>
        </p:nvGraphicFramePr>
        <p:xfrm>
          <a:off x="381000" y="1143000"/>
          <a:ext cx="8537575" cy="5997575"/>
        </p:xfrm>
        <a:graphic>
          <a:graphicData uri="http://schemas.openxmlformats.org/presentationml/2006/ole">
            <p:oleObj spid="_x0000_s3074" name="Documento" r:id="rId3" imgW="8542080" imgH="6000840" progId="">
              <p:embed/>
            </p:oleObj>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827088" y="1341438"/>
            <a:ext cx="3097212" cy="457200"/>
          </a:xfrm>
          <a:prstGeom prst="rect">
            <a:avLst/>
          </a:prstGeom>
          <a:noFill/>
          <a:ln w="9525">
            <a:noFill/>
            <a:miter lim="800000"/>
            <a:headEnd/>
            <a:tailEnd/>
          </a:ln>
        </p:spPr>
        <p:txBody>
          <a:bodyPr>
            <a:spAutoFit/>
          </a:bodyPr>
          <a:lstStyle/>
          <a:p>
            <a:pPr>
              <a:spcBef>
                <a:spcPct val="50000"/>
              </a:spcBef>
            </a:pPr>
            <a:endParaRPr lang="es-ES"/>
          </a:p>
        </p:txBody>
      </p:sp>
      <p:sp>
        <p:nvSpPr>
          <p:cNvPr id="11267" name="Text Box 5"/>
          <p:cNvSpPr txBox="1">
            <a:spLocks noChangeArrowheads="1"/>
          </p:cNvSpPr>
          <p:nvPr/>
        </p:nvSpPr>
        <p:spPr bwMode="auto">
          <a:xfrm>
            <a:off x="900113" y="836613"/>
            <a:ext cx="7704137" cy="5203825"/>
          </a:xfrm>
          <a:prstGeom prst="rect">
            <a:avLst/>
          </a:prstGeom>
          <a:noFill/>
          <a:ln w="9525">
            <a:noFill/>
            <a:miter lim="800000"/>
            <a:headEnd/>
            <a:tailEnd/>
          </a:ln>
        </p:spPr>
        <p:txBody>
          <a:bodyPr>
            <a:spAutoFit/>
          </a:bodyPr>
          <a:lstStyle/>
          <a:p>
            <a:pPr>
              <a:spcBef>
                <a:spcPct val="50000"/>
              </a:spcBef>
            </a:pPr>
            <a:r>
              <a:rPr lang="es-ES_tradnl"/>
              <a:t>		CONCEPTOS IMPORTANTES</a:t>
            </a:r>
          </a:p>
          <a:p>
            <a:pPr>
              <a:spcBef>
                <a:spcPct val="50000"/>
              </a:spcBef>
            </a:pPr>
            <a:r>
              <a:rPr lang="es-ES_tradnl" b="1">
                <a:solidFill>
                  <a:srgbClr val="FF3300"/>
                </a:solidFill>
              </a:rPr>
              <a:t>CAVITACIÓN</a:t>
            </a:r>
            <a:r>
              <a:rPr lang="es-ES_tradnl"/>
              <a:t>: Efecto de alto ruido generado por vibraciones en las hélices y ejes propulsores al rotar en el agua a altas revoluciones, provocando muy bajas presiones en las caras de las palas de las hélices y permitiendo la formación de vapor de agua y turbulencias en el agua que las rodea.</a:t>
            </a:r>
          </a:p>
          <a:p>
            <a:pPr>
              <a:spcBef>
                <a:spcPct val="50000"/>
              </a:spcBef>
            </a:pPr>
            <a:r>
              <a:rPr lang="es-ES_tradnl" b="1">
                <a:solidFill>
                  <a:srgbClr val="FF3300"/>
                </a:solidFill>
              </a:rPr>
              <a:t>ONDA DE CHOQUE:</a:t>
            </a:r>
            <a:r>
              <a:rPr lang="es-ES_tradnl" b="1"/>
              <a:t> </a:t>
            </a:r>
            <a:r>
              <a:rPr lang="es-ES_tradnl"/>
              <a:t>perturbación mecánica generada por el avance de un cuerpo en un fluido, el que se opone a su desplazamiento, causando su retardo por roce. Si el cuerpo aumenta su velocidad, las moléculas del fluido no son capaces de llenar el espacio tras éste y se genera una zona de altas turbulencias y bajas presiones.</a:t>
            </a:r>
            <a:endParaRPr lang="es-ES">
              <a:solidFill>
                <a:srgbClr val="FF3300"/>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a:stretch>
            <a:fillRect/>
          </a:stretch>
        </p:blipFill>
        <p:spPr bwMode="auto">
          <a:xfrm>
            <a:off x="228600" y="304800"/>
            <a:ext cx="3762375" cy="3762375"/>
          </a:xfrm>
          <a:prstGeom prst="rect">
            <a:avLst/>
          </a:prstGeom>
          <a:noFill/>
          <a:ln w="9525">
            <a:noFill/>
            <a:miter lim="800000"/>
            <a:headEnd/>
            <a:tailEnd/>
          </a:ln>
        </p:spPr>
      </p:pic>
      <p:pic>
        <p:nvPicPr>
          <p:cNvPr id="12291" name="Picture 3"/>
          <p:cNvPicPr>
            <a:picLocks noChangeAspect="1" noChangeArrowheads="1"/>
          </p:cNvPicPr>
          <p:nvPr/>
        </p:nvPicPr>
        <p:blipFill>
          <a:blip r:embed="rId3" cstate="print"/>
          <a:srcRect/>
          <a:stretch>
            <a:fillRect/>
          </a:stretch>
        </p:blipFill>
        <p:spPr bwMode="auto">
          <a:xfrm>
            <a:off x="4724400" y="342900"/>
            <a:ext cx="3581400" cy="2836863"/>
          </a:xfrm>
          <a:prstGeom prst="rect">
            <a:avLst/>
          </a:prstGeom>
          <a:noFill/>
          <a:ln w="9525">
            <a:noFill/>
            <a:miter lim="800000"/>
            <a:headEnd/>
            <a:tailEnd/>
          </a:ln>
        </p:spPr>
      </p:pic>
      <p:pic>
        <p:nvPicPr>
          <p:cNvPr id="12292" name="Picture 4"/>
          <p:cNvPicPr>
            <a:picLocks noChangeAspect="1" noChangeArrowheads="1"/>
          </p:cNvPicPr>
          <p:nvPr/>
        </p:nvPicPr>
        <p:blipFill>
          <a:blip r:embed="rId4" cstate="print"/>
          <a:srcRect/>
          <a:stretch>
            <a:fillRect/>
          </a:stretch>
        </p:blipFill>
        <p:spPr bwMode="auto">
          <a:xfrm>
            <a:off x="2209800" y="4419600"/>
            <a:ext cx="5181600" cy="2279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152400" y="2055813"/>
            <a:ext cx="8839200" cy="38877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a:off x="152400" y="1449388"/>
            <a:ext cx="8915400" cy="5027612"/>
          </a:xfrm>
          <a:prstGeom prst="rect">
            <a:avLst/>
          </a:prstGeom>
          <a:noFill/>
          <a:ln w="9525">
            <a:noFill/>
            <a:miter lim="800000"/>
            <a:headEnd/>
            <a:tailEnd/>
          </a:ln>
        </p:spPr>
      </p:pic>
      <p:sp>
        <p:nvSpPr>
          <p:cNvPr id="14339" name="Text Box 3"/>
          <p:cNvSpPr txBox="1">
            <a:spLocks noChangeArrowheads="1"/>
          </p:cNvSpPr>
          <p:nvPr/>
        </p:nvSpPr>
        <p:spPr bwMode="auto">
          <a:xfrm>
            <a:off x="304800" y="685800"/>
            <a:ext cx="8458200" cy="457200"/>
          </a:xfrm>
          <a:prstGeom prst="rect">
            <a:avLst/>
          </a:prstGeom>
          <a:noFill/>
          <a:ln w="9525">
            <a:noFill/>
            <a:miter lim="800000"/>
            <a:headEnd/>
            <a:tailEnd/>
          </a:ln>
        </p:spPr>
        <p:txBody>
          <a:bodyPr>
            <a:spAutoFit/>
          </a:bodyPr>
          <a:lstStyle/>
          <a:p>
            <a:pPr algn="ctr">
              <a:spcBef>
                <a:spcPct val="50000"/>
              </a:spcBef>
            </a:pPr>
            <a:r>
              <a:rPr lang="es-ES_tradnl" b="1" u="sng"/>
              <a:t>DIAGRAMA DEL TORPEDO SHKVAL 300</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s-ES_tradnl"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1178</TotalTime>
  <Words>359</Words>
  <Application>Microsoft Office PowerPoint</Application>
  <PresentationFormat>Presentación en pantalla (4:3)</PresentationFormat>
  <Paragraphs>56</Paragraphs>
  <Slides>14</Slides>
  <Notes>0</Notes>
  <HiddenSlides>0</HiddenSlides>
  <MMClips>0</MMClips>
  <ScaleCrop>false</ScaleCrop>
  <HeadingPairs>
    <vt:vector size="6" baseType="variant">
      <vt:variant>
        <vt:lpstr>Tema</vt:lpstr>
      </vt:variant>
      <vt:variant>
        <vt:i4>1</vt:i4>
      </vt:variant>
      <vt:variant>
        <vt:lpstr>Servidores OLE incrustados</vt:lpstr>
      </vt:variant>
      <vt:variant>
        <vt:i4>1</vt:i4>
      </vt:variant>
      <vt:variant>
        <vt:lpstr>Títulos de diapositiva</vt:lpstr>
      </vt:variant>
      <vt:variant>
        <vt:i4>14</vt:i4>
      </vt:variant>
    </vt:vector>
  </HeadingPairs>
  <TitlesOfParts>
    <vt:vector size="16" baseType="lpstr">
      <vt:lpstr>Diseño predeterminado</vt:lpstr>
      <vt:lpstr>Documento</vt:lpstr>
      <vt:lpstr>U.T. N° 3:  SISTEMAS DE ARMAS “TORPEDOS”</vt:lpstr>
      <vt:lpstr>Diapositiva 2</vt:lpstr>
      <vt:lpstr>CLASIFICACION SEGÚN TRAYECTORIA</vt:lpstr>
      <vt:lpstr>CLASIFICACION SEGÚN TRAYECTORIA</vt:lpstr>
      <vt:lpstr>Diapositiva 5</vt:lpstr>
      <vt:lpstr>Diapositiva 6</vt:lpstr>
      <vt:lpstr>Diapositiva 7</vt:lpstr>
      <vt:lpstr>Diapositiva 8</vt:lpstr>
      <vt:lpstr>CONFIGURACION ESQUEMATICA DE UN TORPEDO CON  PROPULSION A TURBINA Y OTRO ELECTRICA</vt:lpstr>
      <vt:lpstr>TORPEDOS EN USO EN LA ARMADA DE CHILE</vt:lpstr>
      <vt:lpstr>Diapositiva 11</vt:lpstr>
      <vt:lpstr>Diapositiva 12</vt:lpstr>
      <vt:lpstr>Diapositiva 13</vt:lpstr>
      <vt:lpstr>Diapositiva 14</vt:lpstr>
    </vt:vector>
  </TitlesOfParts>
  <Company>Armada de Chile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U.T. N° 5:  EL TORPEDO</dc:title>
  <dc:creator>Escuela Naval "A. P."</dc:creator>
  <cp:lastModifiedBy>Alvaro Gonzalez</cp:lastModifiedBy>
  <cp:revision>13</cp:revision>
  <cp:lastPrinted>2002-10-29T12:34:24Z</cp:lastPrinted>
  <dcterms:created xsi:type="dcterms:W3CDTF">2002-10-22T11:13:49Z</dcterms:created>
  <dcterms:modified xsi:type="dcterms:W3CDTF">2013-11-21T17:57:57Z</dcterms:modified>
</cp:coreProperties>
</file>