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5" r:id="rId8"/>
    <p:sldId id="262" r:id="rId9"/>
    <p:sldId id="263" r:id="rId10"/>
    <p:sldId id="264"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30360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942994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5BCAD085-E8A6-8845-BD4E-CB4CCA059FC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56180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255271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3/17/2026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950813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3/17/2026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216021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3/17/2026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4157946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5BCAD085-E8A6-8845-BD4E-CB4CCA059FC4}"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328427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5BCAD085-E8A6-8845-BD4E-CB4CCA059FC4}"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761025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5BCAD085-E8A6-8845-BD4E-CB4CCA059FC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362545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5BCAD085-E8A6-8845-BD4E-CB4CCA059FC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34243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5BCAD085-E8A6-8845-BD4E-CB4CCA059FC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6689261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5BCAD085-E8A6-8845-BD4E-CB4CCA059FC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472584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5BCAD085-E8A6-8845-BD4E-CB4CCA059FC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6362875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1378073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042765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BCAD085-E8A6-8845-BD4E-CB4CCA059FC4}" type="datetimeFigureOut">
              <a:rPr lang="en-US" smtClean="0"/>
              <a:t>3/17/2026</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C1FF6DA9-008F-8B48-92A6-B652298478BF}" type="slidenum">
              <a:rPr lang="en-US" smtClean="0"/>
              <a:t>‹Nº›</a:t>
            </a:fld>
            <a:endParaRPr lang="en-US"/>
          </a:p>
        </p:txBody>
      </p:sp>
    </p:spTree>
    <p:extLst>
      <p:ext uri="{BB962C8B-B14F-4D97-AF65-F5344CB8AC3E}">
        <p14:creationId xmlns:p14="http://schemas.microsoft.com/office/powerpoint/2010/main" val="243500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t>CÓMO CITAR EN NORMA APA (7ª edición)</a:t>
            </a:r>
          </a:p>
        </p:txBody>
      </p:sp>
      <p:sp>
        <p:nvSpPr>
          <p:cNvPr id="3" name="Subtitle 2"/>
          <p:cNvSpPr>
            <a:spLocks noGrp="1"/>
          </p:cNvSpPr>
          <p:nvPr>
            <p:ph type="subTitle" idx="1"/>
          </p:nvPr>
        </p:nvSpPr>
        <p:spPr/>
        <p:txBody>
          <a:bodyPr/>
          <a:lstStyle/>
          <a:p>
            <a:r>
              <a:t>Aplicación en el artículo académico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¿Qué es la norma APA?</a:t>
            </a:r>
          </a:p>
        </p:txBody>
      </p:sp>
      <p:sp>
        <p:nvSpPr>
          <p:cNvPr id="3" name="Content Placeholder 2"/>
          <p:cNvSpPr>
            <a:spLocks noGrp="1"/>
          </p:cNvSpPr>
          <p:nvPr>
            <p:ph idx="1"/>
          </p:nvPr>
        </p:nvSpPr>
        <p:spPr/>
        <p:txBody>
          <a:bodyPr/>
          <a:lstStyle/>
          <a:p>
            <a:r>
              <a:rPr sz="2400" dirty="0" err="1"/>
              <a:t>Estilo</a:t>
            </a:r>
            <a:r>
              <a:rPr sz="2400" dirty="0"/>
              <a:t> de </a:t>
            </a:r>
            <a:r>
              <a:rPr sz="2400" dirty="0" err="1"/>
              <a:t>citación</a:t>
            </a:r>
            <a:r>
              <a:rPr sz="2400" dirty="0"/>
              <a:t> de la American Psychological Association.</a:t>
            </a:r>
          </a:p>
          <a:p>
            <a:pPr lvl="1"/>
            <a:r>
              <a:rPr sz="2000" dirty="0"/>
              <a:t>Regula la </a:t>
            </a:r>
            <a:r>
              <a:rPr sz="2000" dirty="0" err="1"/>
              <a:t>presentación</a:t>
            </a:r>
            <a:r>
              <a:rPr sz="2000" dirty="0"/>
              <a:t> de </a:t>
            </a:r>
            <a:r>
              <a:rPr sz="2000" dirty="0" err="1"/>
              <a:t>trabajos</a:t>
            </a:r>
            <a:r>
              <a:rPr sz="2000" dirty="0"/>
              <a:t> </a:t>
            </a:r>
            <a:r>
              <a:rPr sz="2000" dirty="0" err="1"/>
              <a:t>académicos</a:t>
            </a:r>
            <a:r>
              <a:rPr sz="2000" dirty="0"/>
              <a:t>.</a:t>
            </a:r>
          </a:p>
          <a:p>
            <a:pPr lvl="1"/>
            <a:r>
              <a:rPr sz="2000" dirty="0" err="1"/>
              <a:t>Estandariza</a:t>
            </a:r>
            <a:r>
              <a:rPr sz="2000" dirty="0"/>
              <a:t> </a:t>
            </a:r>
            <a:r>
              <a:rPr sz="2000" dirty="0" err="1"/>
              <a:t>citas</a:t>
            </a:r>
            <a:r>
              <a:rPr sz="2000" dirty="0"/>
              <a:t>, </a:t>
            </a:r>
            <a:r>
              <a:rPr sz="2000" dirty="0" err="1"/>
              <a:t>referencias</a:t>
            </a:r>
            <a:r>
              <a:rPr sz="2000" dirty="0"/>
              <a:t> y </a:t>
            </a:r>
            <a:r>
              <a:rPr sz="2000" dirty="0" err="1"/>
              <a:t>formato</a:t>
            </a:r>
            <a:r>
              <a:rPr sz="2000" dirty="0"/>
              <a: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¿Por qué citar?</a:t>
            </a:r>
          </a:p>
        </p:txBody>
      </p:sp>
      <p:sp>
        <p:nvSpPr>
          <p:cNvPr id="3" name="Content Placeholder 2"/>
          <p:cNvSpPr>
            <a:spLocks noGrp="1"/>
          </p:cNvSpPr>
          <p:nvPr>
            <p:ph idx="1"/>
          </p:nvPr>
        </p:nvSpPr>
        <p:spPr/>
        <p:txBody>
          <a:bodyPr>
            <a:normAutofit/>
          </a:bodyPr>
          <a:lstStyle/>
          <a:p>
            <a:r>
              <a:rPr sz="2400" dirty="0" err="1"/>
              <a:t>Reconocer</a:t>
            </a:r>
            <a:r>
              <a:rPr sz="2400" dirty="0"/>
              <a:t> la </a:t>
            </a:r>
            <a:r>
              <a:rPr sz="2400" dirty="0" err="1"/>
              <a:t>autoría</a:t>
            </a:r>
            <a:r>
              <a:rPr sz="2400" dirty="0"/>
              <a:t> </a:t>
            </a:r>
            <a:r>
              <a:rPr sz="2400" dirty="0" err="1" smtClean="0"/>
              <a:t>intelectual</a:t>
            </a:r>
            <a:r>
              <a:rPr sz="2400" dirty="0" smtClean="0"/>
              <a:t>.</a:t>
            </a:r>
            <a:endParaRPr lang="es-MX" sz="2400" dirty="0" smtClean="0"/>
          </a:p>
          <a:p>
            <a:r>
              <a:rPr sz="2400" dirty="0" err="1" smtClean="0"/>
              <a:t>Evitar</a:t>
            </a:r>
            <a:r>
              <a:rPr sz="2400" dirty="0" smtClean="0"/>
              <a:t> </a:t>
            </a:r>
            <a:r>
              <a:rPr sz="2400" dirty="0"/>
              <a:t>el </a:t>
            </a:r>
            <a:r>
              <a:rPr sz="2400" dirty="0" err="1"/>
              <a:t>plagio</a:t>
            </a:r>
            <a:r>
              <a:rPr sz="2400" dirty="0"/>
              <a:t> </a:t>
            </a:r>
            <a:r>
              <a:rPr sz="2400" dirty="0" err="1" smtClean="0"/>
              <a:t>académico</a:t>
            </a:r>
            <a:r>
              <a:rPr sz="2400" dirty="0" smtClean="0"/>
              <a:t>.</a:t>
            </a:r>
            <a:endParaRPr lang="es-MX" sz="2400" dirty="0" smtClean="0"/>
          </a:p>
          <a:p>
            <a:r>
              <a:rPr sz="2400" dirty="0" err="1" smtClean="0"/>
              <a:t>Respaldar</a:t>
            </a:r>
            <a:r>
              <a:rPr sz="2400" dirty="0" smtClean="0"/>
              <a:t> </a:t>
            </a:r>
            <a:r>
              <a:rPr sz="2400" dirty="0" err="1"/>
              <a:t>argumentos</a:t>
            </a:r>
            <a:r>
              <a:rPr sz="2400" dirty="0"/>
              <a:t> con </a:t>
            </a:r>
            <a:r>
              <a:rPr sz="2400" dirty="0" err="1"/>
              <a:t>fuentes</a:t>
            </a:r>
            <a:r>
              <a:rPr sz="2400" dirty="0"/>
              <a:t> </a:t>
            </a:r>
            <a:r>
              <a:rPr sz="2400" dirty="0" err="1"/>
              <a:t>confiables</a:t>
            </a:r>
            <a:r>
              <a:rPr sz="2400" dirty="0"/>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err="1"/>
              <a:t>Tipos</a:t>
            </a:r>
            <a:r>
              <a:rPr dirty="0"/>
              <a:t> de </a:t>
            </a:r>
            <a:r>
              <a:rPr dirty="0" err="1"/>
              <a:t>cita</a:t>
            </a:r>
            <a:r>
              <a:rPr dirty="0"/>
              <a:t> </a:t>
            </a:r>
            <a:r>
              <a:rPr dirty="0" err="1"/>
              <a:t>en</a:t>
            </a:r>
            <a:r>
              <a:rPr dirty="0"/>
              <a:t> APA</a:t>
            </a:r>
          </a:p>
        </p:txBody>
      </p:sp>
      <p:sp>
        <p:nvSpPr>
          <p:cNvPr id="3" name="Content Placeholder 2"/>
          <p:cNvSpPr>
            <a:spLocks noGrp="1"/>
          </p:cNvSpPr>
          <p:nvPr>
            <p:ph idx="1"/>
          </p:nvPr>
        </p:nvSpPr>
        <p:spPr/>
        <p:txBody>
          <a:bodyPr/>
          <a:lstStyle/>
          <a:p>
            <a:r>
              <a:rPr sz="2400" dirty="0" err="1"/>
              <a:t>Cita</a:t>
            </a:r>
            <a:r>
              <a:rPr sz="2400" dirty="0"/>
              <a:t> textual </a:t>
            </a:r>
            <a:r>
              <a:rPr sz="2400" dirty="0" err="1"/>
              <a:t>corta</a:t>
            </a:r>
            <a:r>
              <a:rPr sz="2400" dirty="0"/>
              <a:t> (</a:t>
            </a:r>
            <a:r>
              <a:rPr sz="2400" dirty="0" err="1"/>
              <a:t>menos</a:t>
            </a:r>
            <a:r>
              <a:rPr sz="2400" dirty="0"/>
              <a:t> de 40 palabras</a:t>
            </a:r>
            <a:r>
              <a:rPr sz="2400" dirty="0" smtClean="0"/>
              <a:t>).</a:t>
            </a:r>
            <a:endParaRPr lang="es-MX" sz="2400" dirty="0" smtClean="0"/>
          </a:p>
          <a:p>
            <a:r>
              <a:rPr sz="2400" dirty="0" err="1" smtClean="0"/>
              <a:t>Cita</a:t>
            </a:r>
            <a:r>
              <a:rPr sz="2400" dirty="0" smtClean="0"/>
              <a:t> </a:t>
            </a:r>
            <a:r>
              <a:rPr sz="2400" dirty="0"/>
              <a:t>textual </a:t>
            </a:r>
            <a:r>
              <a:rPr sz="2400" dirty="0" err="1"/>
              <a:t>larga</a:t>
            </a:r>
            <a:r>
              <a:rPr sz="2400" dirty="0"/>
              <a:t> (</a:t>
            </a:r>
            <a:r>
              <a:rPr sz="2400" dirty="0" err="1"/>
              <a:t>más</a:t>
            </a:r>
            <a:r>
              <a:rPr sz="2400" dirty="0"/>
              <a:t> de 40 palabras</a:t>
            </a:r>
            <a:r>
              <a:rPr sz="2400" dirty="0" smtClean="0"/>
              <a:t>).</a:t>
            </a:r>
            <a:endParaRPr lang="es-MX" sz="2400" dirty="0" smtClean="0"/>
          </a:p>
          <a:p>
            <a:r>
              <a:rPr lang="es-MX" sz="2400" dirty="0" smtClean="0"/>
              <a:t>Cita en bloque (más de </a:t>
            </a:r>
            <a:r>
              <a:rPr lang="es-MX" sz="2400" smtClean="0"/>
              <a:t>40 palabras)</a:t>
            </a:r>
            <a:endParaRPr lang="es-MX" sz="2400" dirty="0" smtClean="0"/>
          </a:p>
          <a:p>
            <a:r>
              <a:rPr sz="2400" dirty="0" err="1" smtClean="0"/>
              <a:t>Cita</a:t>
            </a:r>
            <a:r>
              <a:rPr sz="2400" dirty="0" smtClean="0"/>
              <a:t> </a:t>
            </a:r>
            <a:r>
              <a:rPr sz="2400" dirty="0" err="1"/>
              <a:t>parafraseada</a:t>
            </a:r>
            <a:r>
              <a:rPr sz="2400" dirty="0"/>
              <a:t>.</a:t>
            </a:r>
          </a:p>
          <a:p>
            <a:pPr lvl="1"/>
            <a:endParaRP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Cita textual corta</a:t>
            </a:r>
          </a:p>
        </p:txBody>
      </p:sp>
      <p:sp>
        <p:nvSpPr>
          <p:cNvPr id="3" name="Content Placeholder 2"/>
          <p:cNvSpPr>
            <a:spLocks noGrp="1"/>
          </p:cNvSpPr>
          <p:nvPr>
            <p:ph idx="1"/>
          </p:nvPr>
        </p:nvSpPr>
        <p:spPr/>
        <p:txBody>
          <a:bodyPr>
            <a:normAutofit/>
          </a:bodyPr>
          <a:lstStyle/>
          <a:p>
            <a:r>
              <a:rPr sz="2400" dirty="0"/>
              <a:t>Se </a:t>
            </a:r>
            <a:r>
              <a:rPr sz="2400" dirty="0" err="1"/>
              <a:t>integra</a:t>
            </a:r>
            <a:r>
              <a:rPr sz="2400" dirty="0"/>
              <a:t> </a:t>
            </a:r>
            <a:r>
              <a:rPr sz="2400" dirty="0" err="1"/>
              <a:t>en</a:t>
            </a:r>
            <a:r>
              <a:rPr sz="2400" dirty="0"/>
              <a:t> el </a:t>
            </a:r>
            <a:r>
              <a:rPr sz="2400" dirty="0" err="1"/>
              <a:t>párrafo</a:t>
            </a:r>
            <a:r>
              <a:rPr sz="2400" dirty="0"/>
              <a:t> entre </a:t>
            </a:r>
            <a:r>
              <a:rPr sz="2400" dirty="0" err="1"/>
              <a:t>comillas</a:t>
            </a:r>
            <a:r>
              <a:rPr sz="2400" dirty="0"/>
              <a:t>.</a:t>
            </a:r>
          </a:p>
          <a:p>
            <a:pPr lvl="1"/>
            <a:r>
              <a:rPr sz="2400" dirty="0" err="1"/>
              <a:t>Incluye</a:t>
            </a:r>
            <a:r>
              <a:rPr sz="2400" dirty="0"/>
              <a:t> </a:t>
            </a:r>
            <a:r>
              <a:rPr sz="2400" dirty="0" err="1"/>
              <a:t>autor</a:t>
            </a:r>
            <a:r>
              <a:rPr sz="2400" dirty="0"/>
              <a:t>, </a:t>
            </a:r>
            <a:r>
              <a:rPr sz="2400" dirty="0" err="1"/>
              <a:t>año</a:t>
            </a:r>
            <a:r>
              <a:rPr sz="2400" dirty="0"/>
              <a:t> y </a:t>
            </a:r>
            <a:r>
              <a:rPr sz="2400" dirty="0" err="1"/>
              <a:t>página</a:t>
            </a:r>
            <a:r>
              <a:rPr sz="2400" dirty="0"/>
              <a:t>.</a:t>
            </a:r>
          </a:p>
          <a:p>
            <a:pPr lvl="1"/>
            <a:r>
              <a:rPr sz="2400" dirty="0" err="1"/>
              <a:t>Ejemplo</a:t>
            </a:r>
            <a:r>
              <a:rPr sz="2400" dirty="0"/>
              <a:t>: (</a:t>
            </a:r>
            <a:r>
              <a:rPr sz="2400" dirty="0" err="1"/>
              <a:t>García</a:t>
            </a:r>
            <a:r>
              <a:rPr sz="2400" dirty="0"/>
              <a:t>, 2020, p. 45).</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err="1"/>
              <a:t>Cita</a:t>
            </a:r>
            <a:r>
              <a:rPr dirty="0"/>
              <a:t> textual </a:t>
            </a:r>
            <a:r>
              <a:rPr dirty="0" err="1"/>
              <a:t>larga</a:t>
            </a:r>
            <a:endParaRPr dirty="0"/>
          </a:p>
        </p:txBody>
      </p:sp>
      <p:sp>
        <p:nvSpPr>
          <p:cNvPr id="3" name="Content Placeholder 2"/>
          <p:cNvSpPr>
            <a:spLocks noGrp="1"/>
          </p:cNvSpPr>
          <p:nvPr>
            <p:ph idx="1"/>
          </p:nvPr>
        </p:nvSpPr>
        <p:spPr>
          <a:xfrm>
            <a:off x="609599" y="1352409"/>
            <a:ext cx="6347714" cy="3173410"/>
          </a:xfrm>
        </p:spPr>
        <p:txBody>
          <a:bodyPr>
            <a:normAutofit/>
          </a:bodyPr>
          <a:lstStyle/>
          <a:p>
            <a:r>
              <a:rPr sz="2400" dirty="0"/>
              <a:t>Se </a:t>
            </a:r>
            <a:r>
              <a:rPr sz="2400" dirty="0" err="1"/>
              <a:t>presenta</a:t>
            </a:r>
            <a:r>
              <a:rPr sz="2400" dirty="0"/>
              <a:t> </a:t>
            </a:r>
            <a:r>
              <a:rPr sz="2400" dirty="0" err="1"/>
              <a:t>en</a:t>
            </a:r>
            <a:r>
              <a:rPr sz="2400" dirty="0"/>
              <a:t> </a:t>
            </a:r>
            <a:r>
              <a:rPr sz="2400" dirty="0" err="1"/>
              <a:t>bloque</a:t>
            </a:r>
            <a:r>
              <a:rPr sz="2400" dirty="0"/>
              <a:t> </a:t>
            </a:r>
            <a:r>
              <a:rPr sz="2400" dirty="0" err="1"/>
              <a:t>independiente</a:t>
            </a:r>
            <a:r>
              <a:rPr sz="2400" dirty="0"/>
              <a:t> sin </a:t>
            </a:r>
            <a:r>
              <a:rPr sz="2400" dirty="0" err="1"/>
              <a:t>comillas</a:t>
            </a:r>
            <a:r>
              <a:rPr sz="2400" dirty="0"/>
              <a:t>.</a:t>
            </a:r>
          </a:p>
          <a:p>
            <a:pPr lvl="1"/>
            <a:r>
              <a:rPr sz="2400" dirty="0" err="1"/>
              <a:t>Lleva</a:t>
            </a:r>
            <a:r>
              <a:rPr sz="2400" dirty="0"/>
              <a:t> </a:t>
            </a:r>
            <a:r>
              <a:rPr sz="2400" dirty="0" err="1"/>
              <a:t>sangría</a:t>
            </a:r>
            <a:r>
              <a:rPr sz="2400" dirty="0"/>
              <a:t> </a:t>
            </a:r>
            <a:r>
              <a:rPr sz="2400" dirty="0" err="1"/>
              <a:t>en</a:t>
            </a:r>
            <a:r>
              <a:rPr sz="2400" dirty="0"/>
              <a:t> </a:t>
            </a:r>
            <a:r>
              <a:rPr sz="2400" dirty="0" err="1"/>
              <a:t>todo</a:t>
            </a:r>
            <a:r>
              <a:rPr sz="2400" dirty="0"/>
              <a:t> el </a:t>
            </a:r>
            <a:r>
              <a:rPr sz="2400" dirty="0" err="1"/>
              <a:t>párrafo</a:t>
            </a:r>
            <a:r>
              <a:rPr sz="2400" dirty="0"/>
              <a:t>.</a:t>
            </a:r>
          </a:p>
          <a:p>
            <a:pPr lvl="1"/>
            <a:r>
              <a:rPr sz="2400" dirty="0" err="1"/>
              <a:t>Incluye</a:t>
            </a:r>
            <a:r>
              <a:rPr sz="2400" dirty="0"/>
              <a:t> </a:t>
            </a:r>
            <a:r>
              <a:rPr sz="2400" dirty="0" err="1"/>
              <a:t>autor</a:t>
            </a:r>
            <a:r>
              <a:rPr sz="2400" dirty="0"/>
              <a:t>, </a:t>
            </a:r>
            <a:r>
              <a:rPr sz="2400" dirty="0" err="1"/>
              <a:t>año</a:t>
            </a:r>
            <a:r>
              <a:rPr sz="2400" dirty="0"/>
              <a:t> y </a:t>
            </a:r>
            <a:r>
              <a:rPr sz="2400" dirty="0" err="1"/>
              <a:t>página</a:t>
            </a:r>
            <a:r>
              <a:rPr sz="2400" dirty="0"/>
              <a:t> al final</a:t>
            </a:r>
            <a:r>
              <a:rPr sz="2400" dirty="0" smtClean="0"/>
              <a:t>.</a:t>
            </a:r>
            <a:endParaRPr lang="es-MX" sz="2400" dirty="0" smtClean="0"/>
          </a:p>
          <a:p>
            <a:pPr lvl="1"/>
            <a:r>
              <a:rPr lang="es-MX" sz="2400" dirty="0" smtClean="0"/>
              <a:t>Ejemplo:</a:t>
            </a:r>
          </a:p>
          <a:p>
            <a:pPr marL="457200" lvl="1" indent="0">
              <a:buNone/>
            </a:pPr>
            <a:r>
              <a:rPr lang="es-MX" sz="2000" dirty="0"/>
              <a:t>Las conclusiones fueron:</a:t>
            </a:r>
            <a:endParaRPr lang="es-MX" sz="2000" dirty="0" smtClean="0"/>
          </a:p>
          <a:p>
            <a:pPr marL="457200" lvl="1" indent="0">
              <a:buNone/>
            </a:pPr>
            <a:endParaRPr sz="2400" dirty="0"/>
          </a:p>
        </p:txBody>
      </p:sp>
      <p:sp>
        <p:nvSpPr>
          <p:cNvPr id="5" name="CuadroTexto 4"/>
          <p:cNvSpPr txBox="1"/>
          <p:nvPr/>
        </p:nvSpPr>
        <p:spPr>
          <a:xfrm>
            <a:off x="1399309" y="4003963"/>
            <a:ext cx="5009582" cy="2585323"/>
          </a:xfrm>
          <a:prstGeom prst="rect">
            <a:avLst/>
          </a:prstGeom>
          <a:noFill/>
        </p:spPr>
        <p:txBody>
          <a:bodyPr wrap="square" rtlCol="0">
            <a:spAutoFit/>
          </a:bodyPr>
          <a:lstStyle/>
          <a:p>
            <a:pPr algn="just"/>
            <a:r>
              <a:rPr lang="es-MX" dirty="0"/>
              <a:t>El "efecto placebo" que había sido verificado en estudio previo, desapareció cuando las nuevas conductas fueron estudiadas de esta forma. Las conductas nunca fueron exhibidas de nuevo aún cuando se administran drogas verdaderas. Estudios anteriores fueron claramente prematuros en atribuir los resultados al efecto placebo. (Miele, 1993, p. 276)</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MX" dirty="0" smtClean="0"/>
              <a:t>Cita en bloque narrativa (más de 40 palabras)</a:t>
            </a:r>
            <a:endParaRPr lang="en-US" dirty="0"/>
          </a:p>
        </p:txBody>
      </p:sp>
      <p:sp>
        <p:nvSpPr>
          <p:cNvPr id="3" name="Marcador de contenido 2"/>
          <p:cNvSpPr>
            <a:spLocks noGrp="1"/>
          </p:cNvSpPr>
          <p:nvPr>
            <p:ph idx="1"/>
          </p:nvPr>
        </p:nvSpPr>
        <p:spPr>
          <a:xfrm>
            <a:off x="609599" y="2146736"/>
            <a:ext cx="7245928" cy="2037337"/>
          </a:xfrm>
        </p:spPr>
        <p:txBody>
          <a:bodyPr>
            <a:normAutofit lnSpcReduction="10000"/>
          </a:bodyPr>
          <a:lstStyle/>
          <a:p>
            <a:r>
              <a:rPr lang="es-MX" sz="2400" dirty="0" smtClean="0"/>
              <a:t>El párrafo </a:t>
            </a:r>
            <a:r>
              <a:rPr lang="es-MX" sz="2400" dirty="0" smtClean="0">
                <a:solidFill>
                  <a:schemeClr val="tx1"/>
                </a:solidFill>
              </a:rPr>
              <a:t>anterior</a:t>
            </a:r>
            <a:r>
              <a:rPr lang="es-MX" sz="2400" dirty="0" smtClean="0"/>
              <a:t> a la cita contiene el autor y el año, por lo que al final de la cita solo se agrega el número de página.</a:t>
            </a:r>
          </a:p>
          <a:p>
            <a:r>
              <a:rPr lang="es-MX" sz="2000" dirty="0" smtClean="0"/>
              <a:t>Ejemplo:</a:t>
            </a:r>
          </a:p>
          <a:p>
            <a:r>
              <a:rPr lang="es-MX" sz="2000" dirty="0"/>
              <a:t>Así, podemos leer en la novela de Gallardo (2000</a:t>
            </a:r>
            <a:r>
              <a:rPr lang="es-MX" sz="2000" dirty="0" smtClean="0"/>
              <a:t>):</a:t>
            </a:r>
            <a:endParaRPr lang="es-MX" sz="2000" dirty="0"/>
          </a:p>
        </p:txBody>
      </p:sp>
      <p:sp>
        <p:nvSpPr>
          <p:cNvPr id="4" name="CuadroTexto 3"/>
          <p:cNvSpPr txBox="1"/>
          <p:nvPr/>
        </p:nvSpPr>
        <p:spPr>
          <a:xfrm>
            <a:off x="1281544" y="3962398"/>
            <a:ext cx="5320145" cy="2308324"/>
          </a:xfrm>
          <a:prstGeom prst="rect">
            <a:avLst/>
          </a:prstGeom>
          <a:noFill/>
        </p:spPr>
        <p:txBody>
          <a:bodyPr wrap="square" rtlCol="0">
            <a:spAutoFit/>
          </a:bodyPr>
          <a:lstStyle/>
          <a:p>
            <a:pPr algn="just"/>
            <a:r>
              <a:rPr lang="es-MX" dirty="0"/>
              <a:t>Pero las mujeres pasan siempre en grupos. Me escondí y esperé. La Mauricia pasó con su botijo  la arrastré. Cada día se escapó después para encontrarme, temblando por el miedo al marido, a veces temprano y a veces tarde, a aquel lugar que yo conozco. En la casa que hice por mi mano, para vivir con mi mujer, en la misión del gringo noruego vive con su marido (p. 57).</a:t>
            </a:r>
          </a:p>
        </p:txBody>
      </p:sp>
    </p:spTree>
    <p:extLst>
      <p:ext uri="{BB962C8B-B14F-4D97-AF65-F5344CB8AC3E}">
        <p14:creationId xmlns:p14="http://schemas.microsoft.com/office/powerpoint/2010/main" val="123365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Cita parafraseada</a:t>
            </a:r>
          </a:p>
        </p:txBody>
      </p:sp>
      <p:sp>
        <p:nvSpPr>
          <p:cNvPr id="3" name="Content Placeholder 2"/>
          <p:cNvSpPr>
            <a:spLocks noGrp="1"/>
          </p:cNvSpPr>
          <p:nvPr>
            <p:ph idx="1"/>
          </p:nvPr>
        </p:nvSpPr>
        <p:spPr>
          <a:xfrm>
            <a:off x="609599" y="1481718"/>
            <a:ext cx="7495310" cy="4752827"/>
          </a:xfrm>
        </p:spPr>
        <p:txBody>
          <a:bodyPr>
            <a:normAutofit lnSpcReduction="10000"/>
          </a:bodyPr>
          <a:lstStyle/>
          <a:p>
            <a:pPr algn="just"/>
            <a:r>
              <a:rPr lang="es-MX" sz="2400" dirty="0" smtClean="0"/>
              <a:t>La paráfrasis es una forma de citar una idea de otra persona de una manera no literal. A diferencia de la cita textual, que es un préstamo del texto original que no se modifica en absoluto, una paráfrasis es una reinterpretación de un pensamiento ajeno, expresado con las palabras del autor que lo toma.</a:t>
            </a:r>
          </a:p>
          <a:p>
            <a:r>
              <a:rPr lang="es-MX" sz="2400" dirty="0" smtClean="0"/>
              <a:t>Ejemplo:</a:t>
            </a:r>
          </a:p>
          <a:p>
            <a:pPr marL="0" indent="0" algn="just">
              <a:buNone/>
            </a:pPr>
            <a:r>
              <a:rPr lang="es-MX" sz="2400" dirty="0"/>
              <a:t>Como bastante se ha dicho en numerosos libros de física cuántica, las leyes absolutas del universo con que el hombre moderno pretendió explorarlo y comprenderlo resultan ser mucho más flexibles y relativas (Einstein, 1960) de lo que se suponía.</a:t>
            </a:r>
            <a:endParaRPr lang="es-MX" sz="2400" dirty="0" smtClean="0"/>
          </a:p>
          <a:p>
            <a:endParaRPr lang="es-MX" sz="2400" dirty="0" smtClean="0"/>
          </a:p>
          <a:p>
            <a:endParaRPr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Lista de referencias</a:t>
            </a:r>
          </a:p>
        </p:txBody>
      </p:sp>
      <p:sp>
        <p:nvSpPr>
          <p:cNvPr id="3" name="Content Placeholder 2"/>
          <p:cNvSpPr>
            <a:spLocks noGrp="1"/>
          </p:cNvSpPr>
          <p:nvPr>
            <p:ph idx="1"/>
          </p:nvPr>
        </p:nvSpPr>
        <p:spPr/>
        <p:txBody>
          <a:bodyPr/>
          <a:lstStyle/>
          <a:p>
            <a:r>
              <a:rPr sz="2400" dirty="0"/>
              <a:t>Se </a:t>
            </a:r>
            <a:r>
              <a:rPr sz="2400" dirty="0" err="1"/>
              <a:t>ubica</a:t>
            </a:r>
            <a:r>
              <a:rPr sz="2400" dirty="0"/>
              <a:t> al final del </a:t>
            </a:r>
            <a:r>
              <a:rPr sz="2400" dirty="0" err="1" smtClean="0"/>
              <a:t>artículo</a:t>
            </a:r>
            <a:r>
              <a:rPr sz="2400" dirty="0" smtClean="0"/>
              <a:t>.</a:t>
            </a:r>
            <a:endParaRPr lang="es-MX" sz="2400" dirty="0" smtClean="0"/>
          </a:p>
          <a:p>
            <a:r>
              <a:rPr sz="2400" dirty="0" err="1" smtClean="0"/>
              <a:t>Orden</a:t>
            </a:r>
            <a:r>
              <a:rPr sz="2400" dirty="0" smtClean="0"/>
              <a:t> </a:t>
            </a:r>
            <a:r>
              <a:rPr sz="2400" dirty="0" err="1"/>
              <a:t>alfabético</a:t>
            </a:r>
            <a:r>
              <a:rPr sz="2400" dirty="0"/>
              <a:t> </a:t>
            </a:r>
            <a:r>
              <a:rPr sz="2400" dirty="0" err="1"/>
              <a:t>por</a:t>
            </a:r>
            <a:r>
              <a:rPr sz="2400" dirty="0"/>
              <a:t> </a:t>
            </a:r>
            <a:r>
              <a:rPr sz="2400" dirty="0" err="1" smtClean="0"/>
              <a:t>apellido</a:t>
            </a:r>
            <a:r>
              <a:rPr sz="2400" dirty="0" smtClean="0"/>
              <a:t>.</a:t>
            </a:r>
            <a:endParaRPr lang="es-MX" sz="2400" dirty="0" smtClean="0"/>
          </a:p>
          <a:p>
            <a:r>
              <a:rPr sz="2400" dirty="0" err="1" smtClean="0"/>
              <a:t>Formato</a:t>
            </a:r>
            <a:r>
              <a:rPr sz="2400" dirty="0" smtClean="0"/>
              <a:t> </a:t>
            </a:r>
            <a:r>
              <a:rPr sz="2400" dirty="0" err="1"/>
              <a:t>libro</a:t>
            </a:r>
            <a:r>
              <a:rPr sz="2400" dirty="0"/>
              <a:t>: </a:t>
            </a:r>
            <a:r>
              <a:rPr sz="2400" dirty="0" err="1"/>
              <a:t>Apellido</a:t>
            </a:r>
            <a:r>
              <a:rPr sz="2400" dirty="0"/>
              <a:t>, A. (</a:t>
            </a:r>
            <a:r>
              <a:rPr sz="2400" dirty="0" err="1"/>
              <a:t>Año</a:t>
            </a:r>
            <a:r>
              <a:rPr sz="2400" dirty="0"/>
              <a:t>). </a:t>
            </a:r>
            <a:r>
              <a:rPr sz="2400" dirty="0" err="1"/>
              <a:t>Título</a:t>
            </a:r>
            <a:r>
              <a:rPr sz="2400" dirty="0"/>
              <a:t>. </a:t>
            </a:r>
            <a:r>
              <a:rPr sz="2400" dirty="0" smtClean="0"/>
              <a:t>Editorial.</a:t>
            </a:r>
            <a:endParaRPr lang="es-MX" sz="2400" dirty="0" smtClean="0"/>
          </a:p>
          <a:p>
            <a:r>
              <a:rPr sz="2400" dirty="0" err="1" smtClean="0"/>
              <a:t>Formato</a:t>
            </a:r>
            <a:r>
              <a:rPr sz="2400" dirty="0" smtClean="0"/>
              <a:t> </a:t>
            </a:r>
            <a:r>
              <a:rPr sz="2400" dirty="0" err="1"/>
              <a:t>artículo</a:t>
            </a:r>
            <a:r>
              <a:rPr sz="2400" dirty="0"/>
              <a:t>: </a:t>
            </a:r>
            <a:r>
              <a:rPr sz="2400" dirty="0" err="1"/>
              <a:t>Apellido</a:t>
            </a:r>
            <a:r>
              <a:rPr sz="2400" dirty="0"/>
              <a:t>, A. (</a:t>
            </a:r>
            <a:r>
              <a:rPr sz="2400" dirty="0" err="1"/>
              <a:t>Año</a:t>
            </a:r>
            <a:r>
              <a:rPr sz="2400" dirty="0"/>
              <a:t>). </a:t>
            </a:r>
            <a:r>
              <a:rPr sz="2400" dirty="0" err="1"/>
              <a:t>Título</a:t>
            </a:r>
            <a:r>
              <a:rPr sz="2400" dirty="0"/>
              <a:t>. </a:t>
            </a:r>
            <a:r>
              <a:rPr sz="2400" dirty="0" err="1"/>
              <a:t>Revista</a:t>
            </a:r>
            <a:r>
              <a:rPr sz="2400" dirty="0"/>
              <a:t>, </a:t>
            </a:r>
            <a:r>
              <a:rPr sz="2400" dirty="0" err="1"/>
              <a:t>volumen</a:t>
            </a:r>
            <a:r>
              <a:rPr sz="2400" dirty="0"/>
              <a:t>(</a:t>
            </a:r>
            <a:r>
              <a:rPr sz="2400" dirty="0" err="1"/>
              <a:t>número</a:t>
            </a:r>
            <a:r>
              <a:rPr sz="2400" dirty="0"/>
              <a:t>), </a:t>
            </a:r>
            <a:r>
              <a:rPr sz="2400" dirty="0" err="1"/>
              <a:t>páginas</a:t>
            </a:r>
            <a:r>
              <a:rPr sz="2400" dirty="0"/>
              <a:t>. </a:t>
            </a:r>
            <a:r>
              <a:rPr sz="2400" dirty="0" smtClean="0"/>
              <a:t>DOI</a:t>
            </a:r>
            <a:r>
              <a:rPr lang="en-US" sz="2400" dirty="0" smtClean="0"/>
              <a:t>(Digital </a:t>
            </a:r>
            <a:r>
              <a:rPr lang="en-US" sz="2400" dirty="0"/>
              <a:t>Object Identifier o </a:t>
            </a:r>
            <a:r>
              <a:rPr lang="en-US" sz="2400" dirty="0" err="1"/>
              <a:t>Identificador</a:t>
            </a:r>
            <a:r>
              <a:rPr lang="en-US" sz="2400" dirty="0"/>
              <a:t> de </a:t>
            </a:r>
            <a:r>
              <a:rPr lang="en-US" sz="2400" dirty="0" err="1"/>
              <a:t>Objeto</a:t>
            </a:r>
            <a:r>
              <a:rPr lang="en-US" sz="2400" dirty="0"/>
              <a:t> Digital)</a:t>
            </a:r>
            <a:endParaRPr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Errores comunes</a:t>
            </a:r>
          </a:p>
        </p:txBody>
      </p:sp>
      <p:sp>
        <p:nvSpPr>
          <p:cNvPr id="3" name="Content Placeholder 2"/>
          <p:cNvSpPr>
            <a:spLocks noGrp="1"/>
          </p:cNvSpPr>
          <p:nvPr>
            <p:ph idx="1"/>
          </p:nvPr>
        </p:nvSpPr>
        <p:spPr/>
        <p:txBody>
          <a:bodyPr>
            <a:normAutofit/>
          </a:bodyPr>
          <a:lstStyle/>
          <a:p>
            <a:r>
              <a:rPr sz="2400" dirty="0" err="1"/>
              <a:t>Omitir</a:t>
            </a:r>
            <a:r>
              <a:rPr sz="2400" dirty="0"/>
              <a:t> </a:t>
            </a:r>
            <a:r>
              <a:rPr sz="2400" dirty="0" err="1"/>
              <a:t>año</a:t>
            </a:r>
            <a:r>
              <a:rPr sz="2400" dirty="0"/>
              <a:t> o </a:t>
            </a:r>
            <a:r>
              <a:rPr sz="2400" dirty="0" err="1" smtClean="0"/>
              <a:t>página</a:t>
            </a:r>
            <a:r>
              <a:rPr sz="2400" dirty="0" smtClean="0"/>
              <a:t>.</a:t>
            </a:r>
            <a:endParaRPr lang="es-MX" sz="2400" dirty="0" smtClean="0"/>
          </a:p>
          <a:p>
            <a:r>
              <a:rPr sz="2400" dirty="0" smtClean="0"/>
              <a:t>No </a:t>
            </a:r>
            <a:r>
              <a:rPr sz="2400" dirty="0" err="1"/>
              <a:t>incluir</a:t>
            </a:r>
            <a:r>
              <a:rPr sz="2400" dirty="0"/>
              <a:t> la </a:t>
            </a:r>
            <a:r>
              <a:rPr sz="2400" dirty="0" err="1"/>
              <a:t>fuente</a:t>
            </a:r>
            <a:r>
              <a:rPr sz="2400" dirty="0"/>
              <a:t> </a:t>
            </a:r>
            <a:r>
              <a:rPr sz="2400" dirty="0" err="1"/>
              <a:t>en</a:t>
            </a:r>
            <a:r>
              <a:rPr sz="2400" dirty="0"/>
              <a:t> </a:t>
            </a:r>
            <a:r>
              <a:rPr sz="2400" dirty="0" err="1" smtClean="0"/>
              <a:t>referencias</a:t>
            </a:r>
            <a:r>
              <a:rPr sz="2400" dirty="0" smtClean="0"/>
              <a:t>.</a:t>
            </a:r>
            <a:endParaRPr lang="es-MX" sz="2400" dirty="0" smtClean="0"/>
          </a:p>
          <a:p>
            <a:r>
              <a:rPr sz="2400" dirty="0" err="1" smtClean="0"/>
              <a:t>Confundir</a:t>
            </a:r>
            <a:r>
              <a:rPr sz="2400" dirty="0" smtClean="0"/>
              <a:t> </a:t>
            </a:r>
            <a:r>
              <a:rPr sz="2400" dirty="0" err="1"/>
              <a:t>cita</a:t>
            </a:r>
            <a:r>
              <a:rPr sz="2400" dirty="0"/>
              <a:t> textual y </a:t>
            </a:r>
            <a:r>
              <a:rPr sz="2400" dirty="0" err="1" smtClean="0"/>
              <a:t>paráfrasis</a:t>
            </a:r>
            <a:r>
              <a:rPr sz="2400" dirty="0" smtClean="0"/>
              <a:t>.</a:t>
            </a:r>
            <a:endParaRPr lang="es-MX" sz="2400" dirty="0" smtClean="0"/>
          </a:p>
          <a:p>
            <a:r>
              <a:rPr sz="2400" dirty="0" err="1" smtClean="0"/>
              <a:t>Desorden</a:t>
            </a:r>
            <a:r>
              <a:rPr sz="2400" dirty="0" smtClean="0"/>
              <a:t> </a:t>
            </a:r>
            <a:r>
              <a:rPr sz="2400" dirty="0" err="1"/>
              <a:t>en</a:t>
            </a:r>
            <a:r>
              <a:rPr sz="2400" dirty="0"/>
              <a:t> </a:t>
            </a:r>
            <a:r>
              <a:rPr sz="2400" dirty="0" err="1"/>
              <a:t>formato</a:t>
            </a:r>
            <a:r>
              <a:rPr sz="2400" dirty="0"/>
              <a:t> </a:t>
            </a:r>
            <a:r>
              <a:rPr sz="2400" dirty="0" err="1"/>
              <a:t>bibliográfico</a:t>
            </a:r>
            <a:r>
              <a:rPr sz="2400" dirty="0"/>
              <a: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aceta">
  <a:themeElements>
    <a:clrScheme name="Fac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57</TotalTime>
  <Words>546</Words>
  <Application>Microsoft Office PowerPoint</Application>
  <PresentationFormat>Presentación en pantalla (4:3)</PresentationFormat>
  <Paragraphs>45</Paragraphs>
  <Slides>10</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10</vt:i4>
      </vt:variant>
    </vt:vector>
  </HeadingPairs>
  <TitlesOfParts>
    <vt:vector size="14" baseType="lpstr">
      <vt:lpstr>Arial</vt:lpstr>
      <vt:lpstr>Trebuchet MS</vt:lpstr>
      <vt:lpstr>Wingdings 3</vt:lpstr>
      <vt:lpstr>Faceta</vt:lpstr>
      <vt:lpstr>CÓMO CITAR EN NORMA APA (7ª edición)</vt:lpstr>
      <vt:lpstr>¿Qué es la norma APA?</vt:lpstr>
      <vt:lpstr>¿Por qué citar?</vt:lpstr>
      <vt:lpstr>Tipos de cita en APA</vt:lpstr>
      <vt:lpstr>Cita textual corta</vt:lpstr>
      <vt:lpstr>Cita textual larga</vt:lpstr>
      <vt:lpstr>Cita en bloque narrativa (más de 40 palabras)</vt:lpstr>
      <vt:lpstr>Cita parafraseada</vt:lpstr>
      <vt:lpstr>Lista de referencias</vt:lpstr>
      <vt:lpstr>Errores comunes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CÓMO CITAR EN NORMA APA (7ª edición)</dc:title>
  <dc:subject/>
  <dc:creator>Usuario</dc:creator>
  <cp:keywords/>
  <dc:description>generated using python-pptx</dc:description>
  <cp:lastModifiedBy>Usuario</cp:lastModifiedBy>
  <cp:revision>11</cp:revision>
  <dcterms:created xsi:type="dcterms:W3CDTF">2013-01-27T09:14:16Z</dcterms:created>
  <dcterms:modified xsi:type="dcterms:W3CDTF">2026-03-17T13:38:36Z</dcterms:modified>
  <cp:category/>
</cp:coreProperties>
</file>