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handoutMasterIdLst>
    <p:handoutMasterId r:id="rId15"/>
  </p:handoutMasterIdLst>
  <p:sldIdLst>
    <p:sldId id="1226" r:id="rId2"/>
    <p:sldId id="1258" r:id="rId3"/>
    <p:sldId id="1266" r:id="rId4"/>
    <p:sldId id="1265" r:id="rId5"/>
    <p:sldId id="1267" r:id="rId6"/>
    <p:sldId id="1269" r:id="rId7"/>
    <p:sldId id="1254" r:id="rId8"/>
    <p:sldId id="1234" r:id="rId9"/>
    <p:sldId id="1235" r:id="rId10"/>
    <p:sldId id="1268" r:id="rId11"/>
    <p:sldId id="1247" r:id="rId12"/>
    <p:sldId id="1261" r:id="rId13"/>
  </p:sldIdLst>
  <p:sldSz cx="9144000" cy="5143500" type="screen16x9"/>
  <p:notesSz cx="9296400" cy="70104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FF9933"/>
    <a:srgbClr val="FFFF00"/>
    <a:srgbClr val="FF0000"/>
    <a:srgbClr val="0000FF"/>
    <a:srgbClr val="CC9900"/>
    <a:srgbClr val="FFCC99"/>
    <a:srgbClr val="000099"/>
    <a:srgbClr val="66FF6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2833802-FEF1-4C79-8D5D-14CF1EAF98D9}" styleName="Estilo claro 2 - Acent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988" autoAdjust="0"/>
  </p:normalViewPr>
  <p:slideViewPr>
    <p:cSldViewPr>
      <p:cViewPr>
        <p:scale>
          <a:sx n="100" d="100"/>
          <a:sy n="100" d="100"/>
        </p:scale>
        <p:origin x="-802" y="-54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46" y="-96"/>
      </p:cViewPr>
      <p:guideLst>
        <p:guide orient="horz" pos="2208"/>
        <p:guide pos="29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265014" y="0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4AE66A93-B8DF-438A-A361-BB97C2E452B6}" type="datetimeFigureOut">
              <a:rPr lang="es-ES"/>
              <a:pPr>
                <a:defRPr/>
              </a:pPr>
              <a:t>23/09/2025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6658443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265014" y="6658443"/>
            <a:ext cx="4029282" cy="35076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B031AE2E-7B56-4838-B4B3-61ACFB737C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2027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67118" y="0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12988" y="525463"/>
            <a:ext cx="4673600" cy="26289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0482" y="3330419"/>
            <a:ext cx="7437542" cy="3154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659641"/>
            <a:ext cx="4027178" cy="34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67118" y="6659641"/>
            <a:ext cx="4027178" cy="34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76C5DF-41F2-4D28-B035-D28D765C75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5102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312988" y="525463"/>
            <a:ext cx="4673600" cy="2628900"/>
          </a:xfrm>
          <a:ln/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 smtClean="0">
              <a:latin typeface="Arial" pitchFamily="34" charset="0"/>
            </a:endParaRPr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55C351-9D40-44CA-859E-625329F2FD4A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1</a:t>
            </a:fld>
            <a:endParaRPr lang="es-CL" altLang="es-ES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21985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s-E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s-E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7</a:t>
            </a:fld>
            <a:endParaRPr lang="es-E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8</a:t>
            </a:fld>
            <a:endParaRPr lang="es-E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9</a:t>
            </a:fld>
            <a:endParaRPr lang="es-E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s-E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312988" y="525463"/>
            <a:ext cx="4673600" cy="2628900"/>
          </a:xfrm>
          <a:ln/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smtClean="0">
              <a:latin typeface="Arial" pitchFamily="34" charset="0"/>
            </a:endParaRPr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806CC4-84CF-4F3D-9BA6-8398C1B493D3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11</a:t>
            </a:fld>
            <a:endParaRPr lang="es-CL" alt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12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977629"/>
            <a:ext cx="7239000" cy="857250"/>
          </a:xfrm>
        </p:spPr>
        <p:txBody>
          <a:bodyPr/>
          <a:lstStyle>
            <a:lvl1pPr>
              <a:defRPr sz="4000" baseline="2000"/>
            </a:lvl1pPr>
          </a:lstStyle>
          <a:p>
            <a:r>
              <a:rPr lang="es-ES"/>
              <a:t>Haga clic para modificar el estilo de título de patrón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257550"/>
            <a:ext cx="6400800" cy="1371600"/>
          </a:xfrm>
        </p:spPr>
        <p:txBody>
          <a:bodyPr lIns="91440"/>
          <a:lstStyle>
            <a:lvl1pPr marL="0" indent="0" algn="ctr">
              <a:buFontTx/>
              <a:buNone/>
              <a:defRPr sz="2800" b="1" baseline="2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0" y="4444604"/>
            <a:ext cx="762000" cy="3429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000066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-92075" y="4893469"/>
            <a:ext cx="914400" cy="28575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ABDF3B6-2045-4E07-9474-0E271F707D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C535C-B35F-44B9-A273-F124A45BFF2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13291-290D-4F20-B7E0-5D72C11C9B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31D98-52C4-494D-A331-47C3280ABB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5B98C-77E6-4DD8-889E-71AE1BA716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79CF6-4678-471E-AE94-E859981D8D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33B67-9AE0-4BB2-9165-3073AE4264F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A0F9C-5C25-4084-A12F-012EAC474C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1B6FD-07B0-4BED-AD66-B98688FC28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2896F-5C16-4FC8-9D9D-4346FFA0A7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141685"/>
            <a:ext cx="2070100" cy="465891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6739" y="141685"/>
            <a:ext cx="6059487" cy="465891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0ECC1-AEEC-45F7-9390-912B994639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566739" y="141685"/>
            <a:ext cx="8281987" cy="46589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5BCC0-D796-4E4B-8B51-95FE8FFD91B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6738" y="291465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01070-2F6F-4D82-96F3-D64FC15448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566738" y="914400"/>
            <a:ext cx="8229600" cy="3886200"/>
          </a:xfrm>
        </p:spPr>
        <p:txBody>
          <a:bodyPr/>
          <a:lstStyle/>
          <a:p>
            <a:pPr lvl="0"/>
            <a:endParaRPr lang="es-E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9FF35-F3B3-4049-86BA-25F28B6F8B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04EB1-1563-4C2D-AE16-6F2D109715E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92301" y="141685"/>
            <a:ext cx="6956425" cy="29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9144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00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" y="491490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1">
                <a:solidFill>
                  <a:srgbClr val="000066"/>
                </a:solidFill>
                <a:latin typeface="Tahoma" pitchFamily="34" charset="0"/>
                <a:cs typeface="Arial" charset="0"/>
              </a:defRPr>
            </a:lvl1pPr>
          </a:lstStyle>
          <a:p>
            <a:pPr>
              <a:defRPr/>
            </a:pPr>
            <a:fld id="{BF167996-BECF-431E-BE11-5342C1366C8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086" r:id="rId1"/>
    <p:sldLayoutId id="2147489072" r:id="rId2"/>
    <p:sldLayoutId id="2147489073" r:id="rId3"/>
    <p:sldLayoutId id="2147489074" r:id="rId4"/>
    <p:sldLayoutId id="2147489075" r:id="rId5"/>
    <p:sldLayoutId id="2147489076" r:id="rId6"/>
    <p:sldLayoutId id="2147489077" r:id="rId7"/>
    <p:sldLayoutId id="2147489078" r:id="rId8"/>
    <p:sldLayoutId id="2147489079" r:id="rId9"/>
    <p:sldLayoutId id="2147489080" r:id="rId10"/>
    <p:sldLayoutId id="2147489081" r:id="rId11"/>
    <p:sldLayoutId id="2147489082" r:id="rId12"/>
    <p:sldLayoutId id="2147489083" r:id="rId13"/>
    <p:sldLayoutId id="2147489084" r:id="rId14"/>
    <p:sldLayoutId id="2147489085" r:id="rId15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9pPr>
    </p:titleStyle>
    <p:bodyStyle>
      <a:lvl1pPr marL="609600" indent="-609600" algn="just" rtl="0" eaLnBrk="0" fontAlgn="base" hangingPunct="0">
        <a:spcBef>
          <a:spcPct val="20000"/>
        </a:spcBef>
        <a:spcAft>
          <a:spcPct val="0"/>
        </a:spcAft>
        <a:buAutoNum type="arabicPeriod"/>
        <a:defRPr sz="2400">
          <a:solidFill>
            <a:srgbClr val="000066"/>
          </a:solidFill>
          <a:latin typeface="+mn-lt"/>
          <a:ea typeface="+mn-ea"/>
          <a:cs typeface="+mn-cs"/>
        </a:defRPr>
      </a:lvl1pPr>
      <a:lvl2pPr marL="965200" indent="-508000" algn="just" rtl="0" eaLnBrk="0" fontAlgn="base" hangingPunct="0">
        <a:spcBef>
          <a:spcPct val="20000"/>
        </a:spcBef>
        <a:spcAft>
          <a:spcPct val="0"/>
        </a:spcAft>
        <a:buAutoNum type="alphaLcPeriod"/>
        <a:defRPr sz="2000">
          <a:solidFill>
            <a:srgbClr val="000066"/>
          </a:solidFill>
          <a:latin typeface="+mn-lt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400">
          <a:solidFill>
            <a:srgbClr val="000066"/>
          </a:solidFill>
          <a:latin typeface="+mn-lt"/>
        </a:defRPr>
      </a:lvl3pPr>
      <a:lvl4pPr marL="1828800" indent="-457200" algn="l" rtl="0" eaLnBrk="0" fontAlgn="base" hangingPunct="0">
        <a:spcBef>
          <a:spcPct val="20000"/>
        </a:spcBef>
        <a:spcAft>
          <a:spcPct val="0"/>
        </a:spcAft>
        <a:buAutoNum type="alphaLcParenR"/>
        <a:defRPr sz="2000">
          <a:solidFill>
            <a:srgbClr val="000066"/>
          </a:solidFill>
          <a:latin typeface="+mn-lt"/>
        </a:defRPr>
      </a:lvl4pPr>
      <a:lvl5pPr marL="22860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000">
          <a:solidFill>
            <a:srgbClr val="000066"/>
          </a:solidFill>
          <a:latin typeface="+mn-lt"/>
        </a:defRPr>
      </a:lvl5pPr>
      <a:lvl6pPr marL="27432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6pPr>
      <a:lvl7pPr marL="32004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7pPr>
      <a:lvl8pPr marL="36576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8pPr>
      <a:lvl9pPr marL="41148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CuadroTexto"/>
          <p:cNvSpPr txBox="1"/>
          <p:nvPr/>
        </p:nvSpPr>
        <p:spPr>
          <a:xfrm>
            <a:off x="357160" y="1923678"/>
            <a:ext cx="523754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latin typeface="Arial" pitchFamily="34" charset="0"/>
              </a:rPr>
              <a:t>CUB</a:t>
            </a:r>
          </a:p>
          <a:p>
            <a:pPr algn="ctr" eaLnBrk="1" hangingPunct="1">
              <a:defRPr/>
            </a:pPr>
            <a:r>
              <a:rPr lang="es-ES" sz="3200" b="1" dirty="0">
                <a:latin typeface="Arial" pitchFamily="34" charset="0"/>
              </a:rPr>
              <a:t>FF-15 </a:t>
            </a:r>
            <a:r>
              <a:rPr lang="es-ES" sz="3200" b="1" dirty="0" smtClean="0">
                <a:latin typeface="Arial" pitchFamily="34" charset="0"/>
              </a:rPr>
              <a:t>“Almirante Blanco Encalada”</a:t>
            </a:r>
            <a:endParaRPr lang="es-CL" sz="3200" b="1" dirty="0">
              <a:latin typeface="Arial" pitchFamily="34" charset="0"/>
            </a:endParaRPr>
          </a:p>
        </p:txBody>
      </p:sp>
      <p:pic>
        <p:nvPicPr>
          <p:cNvPr id="3080" name="1 Imagen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60" y="214297"/>
            <a:ext cx="884241" cy="1320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1770226" y="3507854"/>
            <a:ext cx="2411413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1600" b="1" i="1" dirty="0" smtClean="0">
                <a:latin typeface="Arial" pitchFamily="34" charset="0"/>
              </a:rPr>
              <a:t>23/09/2025</a:t>
            </a:r>
            <a:endParaRPr lang="es-CL" sz="1600" b="1" i="1" dirty="0">
              <a:latin typeface="Arial" pitchFamily="34" charset="0"/>
            </a:endParaRPr>
          </a:p>
        </p:txBody>
      </p:sp>
      <p:pic>
        <p:nvPicPr>
          <p:cNvPr id="2" name="Picture 2" descr="C:\Users\17598643k\Desktop\Cub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3588"/>
            <a:ext cx="3371651" cy="50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fld id="{FBEC535C-B35F-44B9-A273-F124A45BFF29}" type="slidenum">
              <a:rPr lang="es-ES" sz="1200" b="1" smtClean="0">
                <a:solidFill>
                  <a:srgbClr val="000099"/>
                </a:solidFill>
                <a:latin typeface="Tahoma"/>
              </a:rPr>
              <a:pPr algn="ctr" eaLnBrk="1" hangingPunct="1">
                <a:defRPr/>
              </a:pPr>
              <a:t>2</a:t>
            </a:fld>
            <a:endParaRPr lang="es-ES" sz="1200" b="1" dirty="0">
              <a:solidFill>
                <a:srgbClr val="000099"/>
              </a:solidFill>
              <a:latin typeface="Tahoma"/>
            </a:endParaRPr>
          </a:p>
        </p:txBody>
      </p:sp>
      <p:grpSp>
        <p:nvGrpSpPr>
          <p:cNvPr id="11" name="7 Grupo"/>
          <p:cNvGrpSpPr>
            <a:grpSpLocks/>
          </p:cNvGrpSpPr>
          <p:nvPr/>
        </p:nvGrpSpPr>
        <p:grpSpPr bwMode="auto">
          <a:xfrm>
            <a:off x="71441" y="51186"/>
            <a:ext cx="8992147" cy="1020366"/>
            <a:chOff x="248345" y="179036"/>
            <a:chExt cx="8664186" cy="1243999"/>
          </a:xfrm>
        </p:grpSpPr>
        <p:sp>
          <p:nvSpPr>
            <p:cNvPr id="12" name="11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13" name="12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14" name="13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pic>
          <p:nvPicPr>
            <p:cNvPr id="15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1 CuadroTexto"/>
          <p:cNvSpPr txBox="1">
            <a:spLocks noChangeArrowheads="1"/>
          </p:cNvSpPr>
          <p:nvPr/>
        </p:nvSpPr>
        <p:spPr bwMode="auto">
          <a:xfrm>
            <a:off x="1039595" y="23315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METEOROLOGÍA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795" y="771614"/>
            <a:ext cx="6539146" cy="19367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518" y="2859782"/>
            <a:ext cx="7221963" cy="19979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82266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1533B67-9AE0-4BB2-9165-3073AE4264FB}" type="slidenum">
              <a:rPr lang="es-ES" smtClean="0"/>
              <a:pPr>
                <a:defRPr/>
              </a:pPr>
              <a:t>3</a:t>
            </a:fld>
            <a:endParaRPr lang="es-ES" dirty="0"/>
          </a:p>
        </p:txBody>
      </p:sp>
      <p:graphicFrame>
        <p:nvGraphicFramePr>
          <p:cNvPr id="4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480101"/>
              </p:ext>
            </p:extLst>
          </p:nvPr>
        </p:nvGraphicFramePr>
        <p:xfrm>
          <a:off x="164059" y="1160616"/>
          <a:ext cx="8809556" cy="5486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2585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585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585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5850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5850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5850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25850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24048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 smtClean="0"/>
                        <a:t>LUN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 smtClean="0"/>
                        <a:t>MAR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/>
                        <a:t>MIE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/>
                        <a:t>JUE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CL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VIE</a:t>
                      </a:r>
                      <a:endParaRPr lang="es-CL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rgbClr val="FFFF00"/>
                          </a:solidFill>
                        </a:rPr>
                        <a:t>SAB</a:t>
                      </a:r>
                      <a:endParaRPr lang="es-CL" sz="12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b="1" dirty="0" smtClean="0">
                          <a:solidFill>
                            <a:srgbClr val="FFFF00"/>
                          </a:solidFill>
                        </a:rPr>
                        <a:t>DOM</a:t>
                      </a:r>
                      <a:endParaRPr lang="es-CL" sz="12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404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24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25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26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27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28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4143" y="517992"/>
            <a:ext cx="8989445" cy="195222"/>
            <a:chOff x="250948" y="748152"/>
            <a:chExt cx="8661583" cy="238009"/>
          </a:xfrm>
        </p:grpSpPr>
        <p:sp>
          <p:nvSpPr>
            <p:cNvPr id="6" name="5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7" name="6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8" name="7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</p:grpSp>
      <p:sp>
        <p:nvSpPr>
          <p:cNvPr id="10" name="1 CuadroTexto"/>
          <p:cNvSpPr txBox="1">
            <a:spLocks noChangeArrowheads="1"/>
          </p:cNvSpPr>
          <p:nvPr/>
        </p:nvSpPr>
        <p:spPr bwMode="auto">
          <a:xfrm>
            <a:off x="1039595" y="23315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GUÍA SEMANAL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1" name="Rectángulo 32"/>
          <p:cNvSpPr/>
          <p:nvPr/>
        </p:nvSpPr>
        <p:spPr>
          <a:xfrm>
            <a:off x="180090" y="1018200"/>
            <a:ext cx="8768945" cy="134801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solidFill>
                  <a:schemeClr val="bg1"/>
                </a:solidFill>
              </a:rPr>
              <a:t>CIGN / APOYO JEDENA BIO </a:t>
            </a:r>
            <a:r>
              <a:rPr lang="es-MX" sz="800" b="1" dirty="0" err="1" smtClean="0">
                <a:solidFill>
                  <a:schemeClr val="bg1"/>
                </a:solidFill>
              </a:rPr>
              <a:t>BIO</a:t>
            </a:r>
            <a:r>
              <a:rPr lang="es-MX" sz="800" b="1" dirty="0" smtClean="0">
                <a:solidFill>
                  <a:schemeClr val="bg1"/>
                </a:solidFill>
              </a:rPr>
              <a:t> (C2 LILLO) / BUQUE GUARDIA M&amp;C (SEA BASIN)</a:t>
            </a:r>
            <a:endParaRPr lang="es-CL" sz="800" b="1" dirty="0">
              <a:solidFill>
                <a:schemeClr val="bg1"/>
              </a:solidFill>
            </a:endParaRPr>
          </a:p>
        </p:txBody>
      </p:sp>
      <p:sp>
        <p:nvSpPr>
          <p:cNvPr id="34" name="Rectángulo 32"/>
          <p:cNvSpPr/>
          <p:nvPr/>
        </p:nvSpPr>
        <p:spPr>
          <a:xfrm>
            <a:off x="207169" y="2532039"/>
            <a:ext cx="1152128" cy="87458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1430-1600</a:t>
            </a:r>
            <a:endParaRPr lang="es-CL" sz="800" b="1" dirty="0">
              <a:solidFill>
                <a:schemeClr val="bg1"/>
              </a:solidFill>
            </a:endParaRPr>
          </a:p>
          <a:p>
            <a:pPr algn="ctr"/>
            <a:r>
              <a:rPr lang="es-CL" sz="800" b="1" dirty="0">
                <a:solidFill>
                  <a:schemeClr val="bg1"/>
                </a:solidFill>
              </a:rPr>
              <a:t>OPERACIONES AÉREAS CON N-80</a:t>
            </a:r>
          </a:p>
        </p:txBody>
      </p:sp>
      <p:sp>
        <p:nvSpPr>
          <p:cNvPr id="36" name="Rectángulo 32"/>
          <p:cNvSpPr/>
          <p:nvPr/>
        </p:nvSpPr>
        <p:spPr>
          <a:xfrm>
            <a:off x="1519759" y="1747420"/>
            <a:ext cx="1152127" cy="405226"/>
          </a:xfrm>
          <a:prstGeom prst="roundRect">
            <a:avLst/>
          </a:prstGeom>
          <a:solidFill>
            <a:srgbClr val="00CC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tx1"/>
                </a:solidFill>
              </a:rPr>
              <a:t>0830-1230</a:t>
            </a:r>
            <a:endParaRPr lang="es-CL" sz="800" b="1" dirty="0">
              <a:solidFill>
                <a:schemeClr val="tx1"/>
              </a:solidFill>
            </a:endParaRPr>
          </a:p>
          <a:p>
            <a:pPr algn="ctr"/>
            <a:r>
              <a:rPr lang="es-CL" sz="800" b="1" dirty="0">
                <a:solidFill>
                  <a:schemeClr val="tx1"/>
                </a:solidFill>
              </a:rPr>
              <a:t>SIMULADOR CRA</a:t>
            </a:r>
          </a:p>
        </p:txBody>
      </p:sp>
      <p:sp>
        <p:nvSpPr>
          <p:cNvPr id="37" name="Rectángulo 32"/>
          <p:cNvSpPr/>
          <p:nvPr/>
        </p:nvSpPr>
        <p:spPr>
          <a:xfrm>
            <a:off x="1519756" y="2148645"/>
            <a:ext cx="1152127" cy="580572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1030-1200</a:t>
            </a:r>
          </a:p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C.U.B.</a:t>
            </a:r>
            <a:endParaRPr lang="es-CL" sz="800" b="1" dirty="0">
              <a:solidFill>
                <a:schemeClr val="bg1"/>
              </a:solidFill>
            </a:endParaRPr>
          </a:p>
        </p:txBody>
      </p:sp>
      <p:sp>
        <p:nvSpPr>
          <p:cNvPr id="39" name="Rectángulo 32"/>
          <p:cNvSpPr/>
          <p:nvPr/>
        </p:nvSpPr>
        <p:spPr>
          <a:xfrm>
            <a:off x="1528224" y="2727518"/>
            <a:ext cx="1143660" cy="780336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HPC</a:t>
            </a:r>
          </a:p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OPERACIONES AÉREAS CON N-52 (PAX TRANSFER)</a:t>
            </a:r>
            <a:endParaRPr lang="es-CL" sz="800" b="1" dirty="0">
              <a:solidFill>
                <a:schemeClr val="bg1"/>
              </a:solidFill>
            </a:endParaRPr>
          </a:p>
        </p:txBody>
      </p:sp>
      <p:sp>
        <p:nvSpPr>
          <p:cNvPr id="44" name="Rectángulo 32"/>
          <p:cNvSpPr/>
          <p:nvPr/>
        </p:nvSpPr>
        <p:spPr>
          <a:xfrm>
            <a:off x="2759060" y="1753131"/>
            <a:ext cx="1152127" cy="369637"/>
          </a:xfrm>
          <a:prstGeom prst="roundRect">
            <a:avLst/>
          </a:prstGeom>
          <a:solidFill>
            <a:srgbClr val="00CC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tx1"/>
                </a:solidFill>
              </a:rPr>
              <a:t>0830-1230</a:t>
            </a:r>
          </a:p>
          <a:p>
            <a:pPr algn="ctr"/>
            <a:r>
              <a:rPr lang="es-CL" sz="800" b="1" dirty="0" smtClean="0">
                <a:solidFill>
                  <a:schemeClr val="tx1"/>
                </a:solidFill>
              </a:rPr>
              <a:t>SIMULADOR CRA</a:t>
            </a:r>
            <a:endParaRPr lang="es-CL" sz="800" b="1" dirty="0">
              <a:solidFill>
                <a:schemeClr val="tx1"/>
              </a:solidFill>
            </a:endParaRPr>
          </a:p>
        </p:txBody>
      </p:sp>
      <p:sp>
        <p:nvSpPr>
          <p:cNvPr id="38" name="Rectángulo 32"/>
          <p:cNvSpPr/>
          <p:nvPr/>
        </p:nvSpPr>
        <p:spPr>
          <a:xfrm>
            <a:off x="215234" y="2162402"/>
            <a:ext cx="1144063" cy="369637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>
                <a:solidFill>
                  <a:schemeClr val="bg1"/>
                </a:solidFill>
              </a:rPr>
              <a:t>1000-1200</a:t>
            </a:r>
          </a:p>
          <a:p>
            <a:pPr algn="ctr"/>
            <a:r>
              <a:rPr lang="es-CL" sz="800" b="1" dirty="0">
                <a:solidFill>
                  <a:schemeClr val="bg1"/>
                </a:solidFill>
              </a:rPr>
              <a:t>ASEO GENERAL</a:t>
            </a:r>
          </a:p>
        </p:txBody>
      </p:sp>
      <p:sp>
        <p:nvSpPr>
          <p:cNvPr id="47" name="Rectángulo 32"/>
          <p:cNvSpPr/>
          <p:nvPr/>
        </p:nvSpPr>
        <p:spPr>
          <a:xfrm>
            <a:off x="215234" y="1731008"/>
            <a:ext cx="1152127" cy="421638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>
                <a:solidFill>
                  <a:schemeClr val="bg1"/>
                </a:solidFill>
              </a:rPr>
              <a:t>0830-1000</a:t>
            </a:r>
          </a:p>
          <a:p>
            <a:pPr algn="ctr"/>
            <a:r>
              <a:rPr lang="es-MX" sz="800" b="1" dirty="0">
                <a:solidFill>
                  <a:schemeClr val="bg1"/>
                </a:solidFill>
              </a:rPr>
              <a:t>FAENA DE MUNICIÓN</a:t>
            </a:r>
            <a:endParaRPr lang="es-CL" sz="800" b="1" dirty="0">
              <a:solidFill>
                <a:schemeClr val="bg1"/>
              </a:solidFill>
            </a:endParaRPr>
          </a:p>
        </p:txBody>
      </p:sp>
      <p:sp>
        <p:nvSpPr>
          <p:cNvPr id="49" name="Rectángulo 32"/>
          <p:cNvSpPr/>
          <p:nvPr/>
        </p:nvSpPr>
        <p:spPr>
          <a:xfrm>
            <a:off x="215231" y="3399842"/>
            <a:ext cx="1144066" cy="557192"/>
          </a:xfrm>
          <a:prstGeom prst="roundRect">
            <a:avLst/>
          </a:prstGeom>
          <a:solidFill>
            <a:srgbClr val="00CC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>
                <a:solidFill>
                  <a:schemeClr val="tx1"/>
                </a:solidFill>
              </a:rPr>
              <a:t>1330-1630</a:t>
            </a:r>
          </a:p>
          <a:p>
            <a:pPr algn="ctr"/>
            <a:r>
              <a:rPr lang="es-CL" sz="800" b="1" dirty="0">
                <a:solidFill>
                  <a:schemeClr val="tx1"/>
                </a:solidFill>
              </a:rPr>
              <a:t>PRACTICA DE DEMOLICIONES</a:t>
            </a:r>
          </a:p>
        </p:txBody>
      </p:sp>
      <p:sp>
        <p:nvSpPr>
          <p:cNvPr id="52" name="Rectángulo 32"/>
          <p:cNvSpPr/>
          <p:nvPr/>
        </p:nvSpPr>
        <p:spPr>
          <a:xfrm>
            <a:off x="3997010" y="1747420"/>
            <a:ext cx="1152127" cy="369637"/>
          </a:xfrm>
          <a:prstGeom prst="roundRect">
            <a:avLst/>
          </a:prstGeom>
          <a:solidFill>
            <a:srgbClr val="00CC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tx1"/>
                </a:solidFill>
              </a:rPr>
              <a:t>0805-1300</a:t>
            </a:r>
          </a:p>
          <a:p>
            <a:pPr algn="ctr"/>
            <a:r>
              <a:rPr lang="es-CL" sz="800" b="1" dirty="0" smtClean="0">
                <a:solidFill>
                  <a:schemeClr val="tx1"/>
                </a:solidFill>
              </a:rPr>
              <a:t>POLÍGONO</a:t>
            </a:r>
            <a:endParaRPr lang="es-CL" sz="800" b="1" dirty="0">
              <a:solidFill>
                <a:schemeClr val="tx1"/>
              </a:solidFill>
            </a:endParaRPr>
          </a:p>
        </p:txBody>
      </p:sp>
      <p:sp>
        <p:nvSpPr>
          <p:cNvPr id="57" name="Rectángulo 32"/>
          <p:cNvSpPr/>
          <p:nvPr/>
        </p:nvSpPr>
        <p:spPr>
          <a:xfrm>
            <a:off x="5241488" y="1745007"/>
            <a:ext cx="1152127" cy="369637"/>
          </a:xfrm>
          <a:prstGeom prst="roundRect">
            <a:avLst/>
          </a:prstGeom>
          <a:solidFill>
            <a:srgbClr val="00CC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solidFill>
                  <a:schemeClr val="tx1"/>
                </a:solidFill>
              </a:rPr>
              <a:t>0805-1300</a:t>
            </a:r>
          </a:p>
          <a:p>
            <a:pPr algn="ctr"/>
            <a:r>
              <a:rPr lang="es-MX" sz="800" b="1" dirty="0" smtClean="0">
                <a:solidFill>
                  <a:schemeClr val="tx1"/>
                </a:solidFill>
              </a:rPr>
              <a:t>POLÍGONO</a:t>
            </a:r>
            <a:endParaRPr lang="es-CL" sz="800" b="1" dirty="0">
              <a:solidFill>
                <a:schemeClr val="tx1"/>
              </a:solidFill>
            </a:endParaRPr>
          </a:p>
        </p:txBody>
      </p:sp>
      <p:sp>
        <p:nvSpPr>
          <p:cNvPr id="43" name="Rectángulo 32"/>
          <p:cNvSpPr/>
          <p:nvPr/>
        </p:nvSpPr>
        <p:spPr>
          <a:xfrm>
            <a:off x="207169" y="3957034"/>
            <a:ext cx="1152128" cy="76253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2100-2130</a:t>
            </a:r>
          </a:p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ARRIBO CHACABUCO</a:t>
            </a:r>
          </a:p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(ALLOWANCE N-25)</a:t>
            </a:r>
          </a:p>
        </p:txBody>
      </p:sp>
      <p:sp>
        <p:nvSpPr>
          <p:cNvPr id="21" name="Rectángulo 32"/>
          <p:cNvSpPr/>
          <p:nvPr/>
        </p:nvSpPr>
        <p:spPr>
          <a:xfrm>
            <a:off x="1528226" y="3507854"/>
            <a:ext cx="1143660" cy="780336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PM</a:t>
            </a:r>
          </a:p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OPERACIONES AÉREAS CON N-25 (PAX TRANSFER / VERTREP)</a:t>
            </a:r>
            <a:endParaRPr lang="es-CL" sz="800" b="1" dirty="0">
              <a:solidFill>
                <a:schemeClr val="bg1"/>
              </a:solidFill>
            </a:endParaRPr>
          </a:p>
        </p:txBody>
      </p:sp>
      <p:sp>
        <p:nvSpPr>
          <p:cNvPr id="22" name="Rectángulo 32"/>
          <p:cNvSpPr/>
          <p:nvPr/>
        </p:nvSpPr>
        <p:spPr>
          <a:xfrm>
            <a:off x="2759060" y="2113636"/>
            <a:ext cx="1152127" cy="369637"/>
          </a:xfrm>
          <a:prstGeom prst="roundRect">
            <a:avLst/>
          </a:prstGeom>
          <a:solidFill>
            <a:srgbClr val="00CC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tx1"/>
                </a:solidFill>
              </a:rPr>
              <a:t>AM-PM</a:t>
            </a:r>
          </a:p>
          <a:p>
            <a:pPr algn="ctr"/>
            <a:r>
              <a:rPr lang="es-MX" sz="800" b="1" dirty="0" smtClean="0">
                <a:solidFill>
                  <a:schemeClr val="tx1"/>
                </a:solidFill>
              </a:rPr>
              <a:t>ACCIÓN CÍVICA</a:t>
            </a:r>
            <a:endParaRPr lang="es-CL" sz="800" b="1" dirty="0">
              <a:solidFill>
                <a:schemeClr val="tx1"/>
              </a:solidFill>
            </a:endParaRPr>
          </a:p>
        </p:txBody>
      </p:sp>
      <p:sp>
        <p:nvSpPr>
          <p:cNvPr id="23" name="Rectángulo 32"/>
          <p:cNvSpPr/>
          <p:nvPr/>
        </p:nvSpPr>
        <p:spPr>
          <a:xfrm>
            <a:off x="3997010" y="2119873"/>
            <a:ext cx="1152127" cy="602520"/>
          </a:xfrm>
          <a:prstGeom prst="roundRect">
            <a:avLst/>
          </a:prstGeom>
          <a:solidFill>
            <a:srgbClr val="00CC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tx1"/>
                </a:solidFill>
              </a:rPr>
              <a:t>AM</a:t>
            </a:r>
          </a:p>
          <a:p>
            <a:pPr algn="ctr"/>
            <a:r>
              <a:rPr lang="es-MX" sz="800" b="1" dirty="0" smtClean="0">
                <a:solidFill>
                  <a:schemeClr val="tx1"/>
                </a:solidFill>
              </a:rPr>
              <a:t>EXPOSICIÓN BASE NAVAL DAWSON</a:t>
            </a:r>
            <a:endParaRPr lang="es-CL" sz="800" b="1" dirty="0">
              <a:solidFill>
                <a:schemeClr val="tx1"/>
              </a:solidFill>
            </a:endParaRPr>
          </a:p>
        </p:txBody>
      </p:sp>
      <p:sp>
        <p:nvSpPr>
          <p:cNvPr id="24" name="Rectángulo 32"/>
          <p:cNvSpPr/>
          <p:nvPr/>
        </p:nvSpPr>
        <p:spPr>
          <a:xfrm>
            <a:off x="5241487" y="2122769"/>
            <a:ext cx="1152127" cy="520990"/>
          </a:xfrm>
          <a:prstGeom prst="roundRect">
            <a:avLst/>
          </a:prstGeom>
          <a:solidFill>
            <a:srgbClr val="00CC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solidFill>
                  <a:schemeClr val="tx1"/>
                </a:solidFill>
              </a:rPr>
              <a:t>1200-1900</a:t>
            </a:r>
          </a:p>
          <a:p>
            <a:pPr algn="ctr"/>
            <a:r>
              <a:rPr lang="es-MX" sz="800" b="1" dirty="0" smtClean="0">
                <a:solidFill>
                  <a:schemeClr val="tx1"/>
                </a:solidFill>
              </a:rPr>
              <a:t>EVENTO CÁMARA DE SARGENTOS </a:t>
            </a:r>
            <a:endParaRPr lang="es-CL" sz="800" b="1" dirty="0">
              <a:solidFill>
                <a:schemeClr val="tx1"/>
              </a:solidFill>
            </a:endParaRPr>
          </a:p>
        </p:txBody>
      </p:sp>
      <p:sp>
        <p:nvSpPr>
          <p:cNvPr id="25" name="Rectángulo 32"/>
          <p:cNvSpPr/>
          <p:nvPr/>
        </p:nvSpPr>
        <p:spPr>
          <a:xfrm>
            <a:off x="6516216" y="1745007"/>
            <a:ext cx="1152127" cy="520990"/>
          </a:xfrm>
          <a:prstGeom prst="roundRect">
            <a:avLst/>
          </a:prstGeom>
          <a:solidFill>
            <a:srgbClr val="00CC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solidFill>
                  <a:schemeClr val="tx1"/>
                </a:solidFill>
              </a:rPr>
              <a:t>1200-1900</a:t>
            </a:r>
          </a:p>
          <a:p>
            <a:pPr algn="ctr"/>
            <a:r>
              <a:rPr lang="es-MX" sz="800" b="1" dirty="0" smtClean="0">
                <a:solidFill>
                  <a:schemeClr val="tx1"/>
                </a:solidFill>
              </a:rPr>
              <a:t>EVENTO BUQUE</a:t>
            </a:r>
            <a:endParaRPr lang="es-CL" sz="800" b="1" dirty="0">
              <a:solidFill>
                <a:schemeClr val="tx1"/>
              </a:solidFill>
            </a:endParaRPr>
          </a:p>
        </p:txBody>
      </p:sp>
      <p:sp>
        <p:nvSpPr>
          <p:cNvPr id="26" name="Rectángulo 32"/>
          <p:cNvSpPr/>
          <p:nvPr/>
        </p:nvSpPr>
        <p:spPr>
          <a:xfrm>
            <a:off x="2765883" y="2490097"/>
            <a:ext cx="1152127" cy="657717"/>
          </a:xfrm>
          <a:prstGeom prst="roundRect">
            <a:avLst/>
          </a:prstGeom>
          <a:solidFill>
            <a:srgbClr val="00CC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solidFill>
                  <a:schemeClr val="tx1"/>
                </a:solidFill>
              </a:rPr>
              <a:t>HPC</a:t>
            </a:r>
          </a:p>
          <a:p>
            <a:pPr algn="ctr"/>
            <a:r>
              <a:rPr lang="es-MX" sz="800" b="1" dirty="0" smtClean="0">
                <a:solidFill>
                  <a:schemeClr val="tx1"/>
                </a:solidFill>
              </a:rPr>
              <a:t>ARRIBO CABRALES (FAENA DE VÍVERES)</a:t>
            </a:r>
            <a:endParaRPr lang="es-CL" sz="800" b="1" dirty="0">
              <a:solidFill>
                <a:schemeClr val="tx1"/>
              </a:solidFill>
            </a:endParaRPr>
          </a:p>
        </p:txBody>
      </p:sp>
      <p:sp>
        <p:nvSpPr>
          <p:cNvPr id="27" name="Rectángulo 32"/>
          <p:cNvSpPr/>
          <p:nvPr/>
        </p:nvSpPr>
        <p:spPr>
          <a:xfrm>
            <a:off x="2790710" y="3147814"/>
            <a:ext cx="1120478" cy="657717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>
                <a:solidFill>
                  <a:schemeClr val="bg1"/>
                </a:solidFill>
              </a:rPr>
              <a:t>1000-1200</a:t>
            </a:r>
          </a:p>
          <a:p>
            <a:pPr algn="ctr"/>
            <a:r>
              <a:rPr lang="es-MX" sz="800" b="1" dirty="0">
                <a:solidFill>
                  <a:schemeClr val="bg1"/>
                </a:solidFill>
              </a:rPr>
              <a:t>PRUEBA DE CRA</a:t>
            </a:r>
            <a:endParaRPr lang="es-CL" sz="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1533B67-9AE0-4BB2-9165-3073AE4264FB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  <p:graphicFrame>
        <p:nvGraphicFramePr>
          <p:cNvPr id="4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180547"/>
              </p:ext>
            </p:extLst>
          </p:nvPr>
        </p:nvGraphicFramePr>
        <p:xfrm>
          <a:off x="179512" y="992086"/>
          <a:ext cx="8809556" cy="5486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2585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585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585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5850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5850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5850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25850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24048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 smtClean="0"/>
                        <a:t>LUN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 smtClean="0"/>
                        <a:t>MAR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/>
                        <a:t>MIE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/>
                        <a:t>JUE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VIE</a:t>
                      </a:r>
                      <a:endParaRPr lang="es-CL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rgbClr val="FFFF00"/>
                          </a:solidFill>
                        </a:rPr>
                        <a:t>SAB</a:t>
                      </a:r>
                      <a:endParaRPr lang="es-CL" sz="12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b="1" dirty="0" smtClean="0">
                          <a:solidFill>
                            <a:srgbClr val="FFFF00"/>
                          </a:solidFill>
                        </a:rPr>
                        <a:t>DOM</a:t>
                      </a:r>
                      <a:endParaRPr lang="es-CL" sz="12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4048"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29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 smtClean="0"/>
                        <a:t>30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 smtClean="0"/>
                        <a:t>01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 smtClean="0"/>
                        <a:t>02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 smtClean="0"/>
                        <a:t>03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 smtClean="0"/>
                        <a:t>04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 smtClean="0"/>
                        <a:t>05</a:t>
                      </a:r>
                      <a:endParaRPr lang="es-CL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5" name="7 Grupo"/>
          <p:cNvGrpSpPr>
            <a:grpSpLocks/>
          </p:cNvGrpSpPr>
          <p:nvPr/>
        </p:nvGrpSpPr>
        <p:grpSpPr bwMode="auto">
          <a:xfrm>
            <a:off x="74143" y="411510"/>
            <a:ext cx="8989445" cy="195222"/>
            <a:chOff x="250948" y="748152"/>
            <a:chExt cx="8661583" cy="238009"/>
          </a:xfrm>
        </p:grpSpPr>
        <p:sp>
          <p:nvSpPr>
            <p:cNvPr id="6" name="5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7" name="6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8" name="7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</p:grpSp>
      <p:sp>
        <p:nvSpPr>
          <p:cNvPr id="10" name="1 CuadroTexto"/>
          <p:cNvSpPr txBox="1">
            <a:spLocks noChangeArrowheads="1"/>
          </p:cNvSpPr>
          <p:nvPr/>
        </p:nvSpPr>
        <p:spPr bwMode="auto">
          <a:xfrm>
            <a:off x="1039595" y="23315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GUÍA SEMANAL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0" name="Rectángulo 32"/>
          <p:cNvSpPr/>
          <p:nvPr/>
        </p:nvSpPr>
        <p:spPr>
          <a:xfrm>
            <a:off x="179513" y="771550"/>
            <a:ext cx="8784976" cy="207557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solidFill>
                  <a:schemeClr val="bg1"/>
                </a:solidFill>
              </a:rPr>
              <a:t>CIGN / APOYO JEDENA BIOBIO C2 BAEZA / </a:t>
            </a:r>
            <a:endParaRPr lang="es-CL" sz="800" b="1" dirty="0">
              <a:solidFill>
                <a:schemeClr val="bg1"/>
              </a:solidFill>
            </a:endParaRPr>
          </a:p>
        </p:txBody>
      </p:sp>
      <p:sp>
        <p:nvSpPr>
          <p:cNvPr id="32" name="Rectángulo 32"/>
          <p:cNvSpPr/>
          <p:nvPr/>
        </p:nvSpPr>
        <p:spPr>
          <a:xfrm>
            <a:off x="236905" y="1568150"/>
            <a:ext cx="1165020" cy="571551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solidFill>
                  <a:schemeClr val="bg1"/>
                </a:solidFill>
              </a:rPr>
              <a:t>AM-PM</a:t>
            </a:r>
            <a:endParaRPr lang="es-CL" sz="800" b="1" dirty="0">
              <a:solidFill>
                <a:schemeClr val="bg1"/>
              </a:solidFill>
            </a:endParaRPr>
          </a:p>
          <a:p>
            <a:pPr algn="ctr"/>
            <a:r>
              <a:rPr lang="es-CL" sz="800" b="1" dirty="0">
                <a:solidFill>
                  <a:schemeClr val="bg1"/>
                </a:solidFill>
              </a:rPr>
              <a:t>CURSO REMA</a:t>
            </a:r>
          </a:p>
        </p:txBody>
      </p:sp>
      <p:sp>
        <p:nvSpPr>
          <p:cNvPr id="45" name="Rectángulo 32"/>
          <p:cNvSpPr/>
          <p:nvPr/>
        </p:nvSpPr>
        <p:spPr>
          <a:xfrm>
            <a:off x="1475656" y="1568150"/>
            <a:ext cx="1165020" cy="571551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solidFill>
                  <a:schemeClr val="bg1"/>
                </a:solidFill>
              </a:rPr>
              <a:t>0805-1200</a:t>
            </a:r>
            <a:endParaRPr lang="es-CL" sz="800" b="1" dirty="0">
              <a:solidFill>
                <a:schemeClr val="bg1"/>
              </a:solidFill>
            </a:endParaRPr>
          </a:p>
          <a:p>
            <a:pPr algn="ctr"/>
            <a:r>
              <a:rPr lang="es-CL" sz="800" b="1" dirty="0">
                <a:solidFill>
                  <a:schemeClr val="bg1"/>
                </a:solidFill>
              </a:rPr>
              <a:t>CURSO REMA</a:t>
            </a:r>
          </a:p>
        </p:txBody>
      </p:sp>
      <p:sp>
        <p:nvSpPr>
          <p:cNvPr id="47" name="Rectángulo 32"/>
          <p:cNvSpPr/>
          <p:nvPr/>
        </p:nvSpPr>
        <p:spPr>
          <a:xfrm>
            <a:off x="2699792" y="1563638"/>
            <a:ext cx="1165020" cy="571551"/>
          </a:xfrm>
          <a:prstGeom prst="roundRect">
            <a:avLst/>
          </a:prstGeom>
          <a:solidFill>
            <a:srgbClr val="00206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1400</a:t>
            </a:r>
          </a:p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ZARPE HACIA PUNTA ARENAS</a:t>
            </a:r>
            <a:endParaRPr lang="es-CL" sz="800" b="1" dirty="0">
              <a:solidFill>
                <a:schemeClr val="bg1"/>
              </a:solidFill>
            </a:endParaRPr>
          </a:p>
        </p:txBody>
      </p:sp>
      <p:sp>
        <p:nvSpPr>
          <p:cNvPr id="48" name="Rectángulo 32"/>
          <p:cNvSpPr/>
          <p:nvPr/>
        </p:nvSpPr>
        <p:spPr>
          <a:xfrm>
            <a:off x="2699792" y="2135189"/>
            <a:ext cx="1165020" cy="571551"/>
          </a:xfrm>
          <a:prstGeom prst="roundRect">
            <a:avLst/>
          </a:prstGeom>
          <a:solidFill>
            <a:srgbClr val="00206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1800</a:t>
            </a:r>
          </a:p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ARRIBO A PUNTA ARENAS</a:t>
            </a:r>
            <a:endParaRPr lang="es-CL" sz="800" b="1" dirty="0">
              <a:solidFill>
                <a:schemeClr val="bg1"/>
              </a:solidFill>
            </a:endParaRPr>
          </a:p>
        </p:txBody>
      </p:sp>
      <p:sp>
        <p:nvSpPr>
          <p:cNvPr id="78" name="Rectángulo 32"/>
          <p:cNvSpPr/>
          <p:nvPr/>
        </p:nvSpPr>
        <p:spPr>
          <a:xfrm>
            <a:off x="6533150" y="1576618"/>
            <a:ext cx="1165020" cy="571551"/>
          </a:xfrm>
          <a:prstGeom prst="roundRect">
            <a:avLst/>
          </a:prstGeom>
          <a:solidFill>
            <a:srgbClr val="00206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1800</a:t>
            </a:r>
          </a:p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ZARPE HACIA VALPARAÍSO</a:t>
            </a:r>
            <a:endParaRPr lang="es-CL" sz="800" b="1" dirty="0">
              <a:solidFill>
                <a:schemeClr val="bg1"/>
              </a:solidFill>
            </a:endParaRPr>
          </a:p>
        </p:txBody>
      </p:sp>
      <p:sp>
        <p:nvSpPr>
          <p:cNvPr id="83" name="Rectángulo 32"/>
          <p:cNvSpPr/>
          <p:nvPr/>
        </p:nvSpPr>
        <p:spPr>
          <a:xfrm>
            <a:off x="3995937" y="1579118"/>
            <a:ext cx="1152128" cy="55766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DÍA DE PUERTO</a:t>
            </a:r>
            <a:endParaRPr lang="es-CL" sz="800" b="1" dirty="0">
              <a:solidFill>
                <a:schemeClr val="bg1"/>
              </a:solidFill>
            </a:endParaRPr>
          </a:p>
          <a:p>
            <a:pPr algn="ctr"/>
            <a:endParaRPr lang="es-CL" sz="800" b="1" dirty="0">
              <a:solidFill>
                <a:schemeClr val="bg1"/>
              </a:solidFill>
            </a:endParaRPr>
          </a:p>
        </p:txBody>
      </p:sp>
      <p:sp>
        <p:nvSpPr>
          <p:cNvPr id="28" name="Rectángulo 32"/>
          <p:cNvSpPr/>
          <p:nvPr/>
        </p:nvSpPr>
        <p:spPr>
          <a:xfrm>
            <a:off x="5300465" y="1572105"/>
            <a:ext cx="1152128" cy="55766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chemeClr val="bg1"/>
                </a:solidFill>
              </a:rPr>
              <a:t>DÍA DE PUERTO</a:t>
            </a:r>
            <a:endParaRPr lang="es-CL" sz="800" b="1" dirty="0">
              <a:solidFill>
                <a:schemeClr val="bg1"/>
              </a:solidFill>
            </a:endParaRPr>
          </a:p>
          <a:p>
            <a:pPr algn="ctr"/>
            <a:endParaRPr lang="es-CL" sz="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039595" y="23315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AVANCE CPO 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41" y="51186"/>
            <a:ext cx="8992147" cy="1020366"/>
            <a:chOff x="248345" y="179036"/>
            <a:chExt cx="8664186" cy="1243999"/>
          </a:xfrm>
        </p:grpSpPr>
        <p:sp>
          <p:nvSpPr>
            <p:cNvPr id="19" name="18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20" name="19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21" name="20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pic>
          <p:nvPicPr>
            <p:cNvPr id="22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fld id="{FBEC535C-B35F-44B9-A273-F124A45BFF29}" type="slidenum">
              <a:rPr lang="es-ES" sz="1200" b="1" smtClean="0">
                <a:solidFill>
                  <a:srgbClr val="000099"/>
                </a:solidFill>
                <a:latin typeface="Tahoma"/>
              </a:rPr>
              <a:pPr algn="ctr" eaLnBrk="1" hangingPunct="1">
                <a:defRPr/>
              </a:pPr>
              <a:t>5</a:t>
            </a:fld>
            <a:endParaRPr lang="es-ES" sz="1200" b="1" dirty="0">
              <a:solidFill>
                <a:srgbClr val="000099"/>
              </a:solidFill>
              <a:latin typeface="Tahom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" t="20596" r="68066" b="29716"/>
          <a:stretch/>
        </p:blipFill>
        <p:spPr bwMode="auto">
          <a:xfrm>
            <a:off x="899592" y="843558"/>
            <a:ext cx="6439652" cy="37861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9822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039595" y="23315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AVANCE CPO 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41" y="51186"/>
            <a:ext cx="8992147" cy="1020366"/>
            <a:chOff x="248345" y="179036"/>
            <a:chExt cx="8664186" cy="1243999"/>
          </a:xfrm>
        </p:grpSpPr>
        <p:sp>
          <p:nvSpPr>
            <p:cNvPr id="19" name="18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20" name="19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21" name="20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pic>
          <p:nvPicPr>
            <p:cNvPr id="22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fld id="{FBEC535C-B35F-44B9-A273-F124A45BFF29}" type="slidenum">
              <a:rPr lang="es-ES" sz="1200" b="1" smtClean="0">
                <a:solidFill>
                  <a:srgbClr val="000099"/>
                </a:solidFill>
                <a:latin typeface="Tahoma"/>
              </a:rPr>
              <a:pPr algn="ctr" eaLnBrk="1" hangingPunct="1">
                <a:defRPr/>
              </a:pPr>
              <a:t>6</a:t>
            </a:fld>
            <a:endParaRPr lang="es-ES" sz="1200" b="1" dirty="0">
              <a:solidFill>
                <a:srgbClr val="000099"/>
              </a:solidFill>
              <a:latin typeface="Tahom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313" y="1060886"/>
            <a:ext cx="5919787" cy="39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63309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331915" y="51471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DISPONIBILIDAD LOGÍSTICO-OPERATIVA 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41" y="51186"/>
            <a:ext cx="8992147" cy="1020366"/>
            <a:chOff x="248345" y="179036"/>
            <a:chExt cx="8664186" cy="1243999"/>
          </a:xfrm>
        </p:grpSpPr>
        <p:sp>
          <p:nvSpPr>
            <p:cNvPr id="19" name="18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0" name="19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1" name="20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pic>
          <p:nvPicPr>
            <p:cNvPr id="22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419872" y="4616850"/>
            <a:ext cx="285801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800" dirty="0"/>
              <a:t>Combate </a:t>
            </a:r>
            <a:r>
              <a:rPr lang="es-CL" sz="1800" dirty="0" smtClean="0"/>
              <a:t>agosto: 81,8 </a:t>
            </a:r>
            <a:r>
              <a:rPr lang="es-CL" sz="1800" dirty="0"/>
              <a:t>%</a:t>
            </a:r>
          </a:p>
        </p:txBody>
      </p:sp>
      <p:graphicFrame>
        <p:nvGraphicFramePr>
          <p:cNvPr id="12" name="1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010241"/>
              </p:ext>
            </p:extLst>
          </p:nvPr>
        </p:nvGraphicFramePr>
        <p:xfrm>
          <a:off x="1043475" y="3939902"/>
          <a:ext cx="7488832" cy="482316"/>
        </p:xfrm>
        <a:graphic>
          <a:graphicData uri="http://schemas.openxmlformats.org/drawingml/2006/table">
            <a:tbl>
              <a:tblPr/>
              <a:tblGrid>
                <a:gridCol w="1465678"/>
                <a:gridCol w="947955"/>
                <a:gridCol w="1937062"/>
                <a:gridCol w="2035221"/>
                <a:gridCol w="1102916"/>
              </a:tblGrid>
              <a:tr h="221458"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FALLA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EQUIPO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FALLA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IMPLICANCIA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FTR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214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8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KP </a:t>
                      </a:r>
                      <a:r>
                        <a:rPr lang="es-ES_tradnl" sz="8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BL127082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UNIDAD INTERFAZ</a:t>
                      </a:r>
                      <a:r>
                        <a:rPr lang="es-CL" sz="800" baseline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 / BUS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FALLA EN PROCESO DE CARGA OPERACIONAL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01</a:t>
                      </a:r>
                      <a:r>
                        <a:rPr lang="es-CL" sz="8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 NOV </a:t>
                      </a:r>
                      <a:r>
                        <a:rPr lang="es-CL" sz="8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2025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341" y="915566"/>
            <a:ext cx="7207076" cy="27363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35506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331915" y="51471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DISPONIBILIDAD LOGÍSTICO-OPERATIVA 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41" y="51186"/>
            <a:ext cx="8992147" cy="1020366"/>
            <a:chOff x="248345" y="179036"/>
            <a:chExt cx="8664186" cy="1243999"/>
          </a:xfrm>
        </p:grpSpPr>
        <p:sp>
          <p:nvSpPr>
            <p:cNvPr id="19" name="18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0" name="19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1" name="20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pic>
          <p:nvPicPr>
            <p:cNvPr id="22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" name="1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539038"/>
              </p:ext>
            </p:extLst>
          </p:nvPr>
        </p:nvGraphicFramePr>
        <p:xfrm>
          <a:off x="1115616" y="3651870"/>
          <a:ext cx="7488832" cy="703774"/>
        </p:xfrm>
        <a:graphic>
          <a:graphicData uri="http://schemas.openxmlformats.org/drawingml/2006/table">
            <a:tbl>
              <a:tblPr/>
              <a:tblGrid>
                <a:gridCol w="1465678"/>
                <a:gridCol w="947955"/>
                <a:gridCol w="1937062"/>
                <a:gridCol w="2035221"/>
                <a:gridCol w="1102916"/>
              </a:tblGrid>
              <a:tr h="221458"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FALLA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EQUIPO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FALLA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IMPLICANCIA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FTR</a:t>
                      </a:r>
                      <a:endParaRPr lang="es-CL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214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8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KP BL117783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HVGT EB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Desmonte HVGT EB.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HVGT no operativa, sin redundancia eje EB.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31 OCT 2025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145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KP BL126276</a:t>
                      </a:r>
                      <a:endParaRPr lang="es-CL" sz="800" kern="12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MODULO HVGT</a:t>
                      </a:r>
                      <a:endParaRPr lang="es-CL" sz="800" kern="12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Falla turbo KVD BB</a:t>
                      </a:r>
                      <a:endParaRPr lang="es-CL" sz="800" kern="12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KVD solo</a:t>
                      </a:r>
                      <a:r>
                        <a:rPr lang="es-CL" sz="800" kern="12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 en caso emergencia.</a:t>
                      </a:r>
                      <a:endParaRPr lang="es-CL" sz="800" kern="12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30 NOV 2025</a:t>
                      </a:r>
                      <a:endParaRPr lang="es-CL" sz="800" kern="12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13" name="12 CuadroTexto"/>
          <p:cNvSpPr txBox="1"/>
          <p:nvPr/>
        </p:nvSpPr>
        <p:spPr>
          <a:xfrm>
            <a:off x="1047220" y="4631293"/>
            <a:ext cx="3020723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800" dirty="0" smtClean="0"/>
              <a:t>Plataforma agosto: 85,3 </a:t>
            </a:r>
            <a:r>
              <a:rPr lang="es-CL" sz="1800" dirty="0"/>
              <a:t>%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5076056" y="4622280"/>
            <a:ext cx="285801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Unidad mantiene 221 F.O.</a:t>
            </a:r>
            <a:endParaRPr lang="es-CL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623" y="843558"/>
            <a:ext cx="7029426" cy="2650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331915" y="51471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ENTRENAMIENTO SALINO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41" y="51186"/>
            <a:ext cx="8992147" cy="1020366"/>
            <a:chOff x="248345" y="179036"/>
            <a:chExt cx="8664186" cy="1243999"/>
          </a:xfrm>
        </p:grpSpPr>
        <p:sp>
          <p:nvSpPr>
            <p:cNvPr id="19" name="18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0" name="19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1" name="20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pic>
          <p:nvPicPr>
            <p:cNvPr id="22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071552"/>
            <a:ext cx="5737423" cy="29219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0" y="1071552"/>
            <a:ext cx="1945750" cy="38610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1620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039595" y="23315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ENTRENAMIENTO SALINO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41" y="51186"/>
            <a:ext cx="8992147" cy="1020366"/>
            <a:chOff x="248345" y="179036"/>
            <a:chExt cx="8664186" cy="1243999"/>
          </a:xfrm>
        </p:grpSpPr>
        <p:sp>
          <p:nvSpPr>
            <p:cNvPr id="19" name="18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20" name="19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21" name="20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pic>
          <p:nvPicPr>
            <p:cNvPr id="22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fld id="{FBEC535C-B35F-44B9-A273-F124A45BFF29}" type="slidenum">
              <a:rPr lang="es-ES" sz="1200" b="1" smtClean="0">
                <a:solidFill>
                  <a:srgbClr val="000099"/>
                </a:solidFill>
                <a:latin typeface="Tahoma"/>
              </a:rPr>
              <a:pPr algn="ctr" eaLnBrk="1" hangingPunct="1">
                <a:defRPr/>
              </a:pPr>
              <a:t>10</a:t>
            </a:fld>
            <a:endParaRPr lang="es-ES" sz="1200" b="1" dirty="0">
              <a:solidFill>
                <a:srgbClr val="000099"/>
              </a:solidFill>
              <a:latin typeface="Tahoma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75606"/>
            <a:ext cx="7448533" cy="295232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307637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CuadroTexto"/>
          <p:cNvSpPr txBox="1"/>
          <p:nvPr/>
        </p:nvSpPr>
        <p:spPr>
          <a:xfrm>
            <a:off x="683568" y="2139702"/>
            <a:ext cx="446449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3600" dirty="0">
                <a:latin typeface="+mj-lt"/>
                <a:cs typeface="Arial" charset="0"/>
              </a:rPr>
              <a:t>TÉRMINO EXPOSICIÓN</a:t>
            </a:r>
            <a:endParaRPr lang="es-CL" sz="3600" dirty="0">
              <a:latin typeface="+mj-lt"/>
              <a:cs typeface="Arial" charset="0"/>
            </a:endParaRPr>
          </a:p>
        </p:txBody>
      </p:sp>
      <p:sp>
        <p:nvSpPr>
          <p:cNvPr id="6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2" descr="C:\Users\17598643k\Desktop\Cu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3588"/>
            <a:ext cx="3371651" cy="50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60" y="214297"/>
            <a:ext cx="884241" cy="1320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331915" y="51471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OPERACIONES Y LOGÍSTICO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41" y="51186"/>
            <a:ext cx="8992147" cy="1020366"/>
            <a:chOff x="248345" y="179036"/>
            <a:chExt cx="8664186" cy="1243999"/>
          </a:xfrm>
        </p:grpSpPr>
        <p:sp>
          <p:nvSpPr>
            <p:cNvPr id="19" name="18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0" name="19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1" name="20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pic>
          <p:nvPicPr>
            <p:cNvPr id="22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638799" y="779164"/>
            <a:ext cx="43965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OBSERVACIONES R.I.T. 2023 MANIOBRAS</a:t>
            </a:r>
            <a:r>
              <a:rPr kumimoji="0" lang="es-MX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MX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es-MX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653793"/>
              </p:ext>
            </p:extLst>
          </p:nvPr>
        </p:nvGraphicFramePr>
        <p:xfrm>
          <a:off x="316601" y="1145577"/>
          <a:ext cx="8827399" cy="3855048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648958"/>
                <a:gridCol w="1424743"/>
                <a:gridCol w="824478"/>
                <a:gridCol w="1320579"/>
                <a:gridCol w="1581870"/>
                <a:gridCol w="1716046"/>
                <a:gridCol w="310725"/>
              </a:tblGrid>
              <a:tr h="18703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0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Departamento:</a:t>
                      </a:r>
                      <a:endParaRPr lang="es-MX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OPERACIONES</a:t>
                      </a:r>
                      <a:endParaRPr lang="es-MX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0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135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Sistema</a:t>
                      </a:r>
                      <a:endParaRPr lang="es-MX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Equipo</a:t>
                      </a:r>
                      <a:endParaRPr lang="es-MX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A.G.S.</a:t>
                      </a:r>
                      <a:endParaRPr lang="es-MX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A.S.</a:t>
                      </a:r>
                      <a:endParaRPr lang="es-MX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N.A.S.</a:t>
                      </a:r>
                      <a:endParaRPr lang="es-MX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Observación</a:t>
                      </a:r>
                      <a:endParaRPr lang="es-MX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Acción</a:t>
                      </a:r>
                      <a:endParaRPr lang="es-MX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MX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0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322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9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ESTACION HOMBRE AL AGUA.</a:t>
                      </a:r>
                      <a:endParaRPr lang="es-MX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Tangón Hombre al agua.</a:t>
                      </a:r>
                      <a:endParaRPr lang="es-MX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Maniobras.</a:t>
                      </a:r>
                      <a:endParaRPr lang="es-MX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Tangones se encuentran pendiente con certificación por falta de recursos (OT BL118166 y OT BL118239).</a:t>
                      </a:r>
                      <a:endParaRPr lang="es-MX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1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Se realizó trabajo de mantenimiento con ASMAR (V), para posterior pruebas realizadas conforme. Al momento equipo se encuentra certificado.</a:t>
                      </a:r>
                      <a:endParaRPr lang="es-MX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1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01/03/2029</a:t>
                      </a:r>
                      <a:endParaRPr lang="es-MX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100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es-MX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221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MANIOBRA LOGOS.</a:t>
                      </a:r>
                      <a:endParaRPr lang="es-MX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Estaciones Logos (Cáncamos).</a:t>
                      </a:r>
                      <a:endParaRPr lang="es-MX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1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Aviación.</a:t>
                      </a:r>
                      <a:endParaRPr lang="es-MX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10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Estaciones logos se encuentran pendientes con certificación por falta de recursos (OT BL 118974).</a:t>
                      </a:r>
                      <a:endParaRPr lang="es-MX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1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Tras asignación de recursos, se efectuó certificación con direcciones técnicas correspondientes.</a:t>
                      </a:r>
                      <a:endParaRPr lang="es-MX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1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20/10/2028</a:t>
                      </a:r>
                      <a:endParaRPr lang="es-MX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10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es-MX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825" marR="628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73613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tron escuadra 1">
  <a:themeElements>
    <a:clrScheme name="Patron escuadra 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tron escuadra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atron escuadra 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on escuadra 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106062</TotalTime>
  <Words>405</Words>
  <Application>Microsoft Office PowerPoint</Application>
  <PresentationFormat>Presentación en pantalla (16:9)</PresentationFormat>
  <Paragraphs>168</Paragraphs>
  <Slides>12</Slides>
  <Notes>10</Notes>
  <HiddenSlides>1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Patron escuadra 1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Dark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BRIEFING</dc:title>
  <dc:creator>OFOPER</dc:creator>
  <cp:lastModifiedBy>PWO_A</cp:lastModifiedBy>
  <cp:revision>6945</cp:revision>
  <dcterms:created xsi:type="dcterms:W3CDTF">2006-04-24T21:35:19Z</dcterms:created>
  <dcterms:modified xsi:type="dcterms:W3CDTF">2025-09-23T13:08:49Z</dcterms:modified>
</cp:coreProperties>
</file>