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64" r:id="rId3"/>
    <p:sldId id="262" r:id="rId4"/>
    <p:sldId id="431" r:id="rId5"/>
    <p:sldId id="432" r:id="rId6"/>
    <p:sldId id="433" r:id="rId7"/>
    <p:sldId id="434" r:id="rId8"/>
    <p:sldId id="435" r:id="rId9"/>
    <p:sldId id="436" r:id="rId10"/>
    <p:sldId id="437" r:id="rId11"/>
    <p:sldId id="438" r:id="rId12"/>
    <p:sldId id="441" r:id="rId13"/>
    <p:sldId id="439" r:id="rId14"/>
    <p:sldId id="440" r:id="rId15"/>
    <p:sldId id="406" r:id="rId16"/>
    <p:sldId id="442" r:id="rId17"/>
    <p:sldId id="443" r:id="rId18"/>
    <p:sldId id="444" r:id="rId19"/>
    <p:sldId id="445" r:id="rId20"/>
    <p:sldId id="446" r:id="rId21"/>
    <p:sldId id="447" r:id="rId22"/>
    <p:sldId id="448" r:id="rId23"/>
    <p:sldId id="451" r:id="rId24"/>
    <p:sldId id="449" r:id="rId25"/>
    <p:sldId id="453" r:id="rId26"/>
    <p:sldId id="452" r:id="rId27"/>
    <p:sldId id="454" r:id="rId28"/>
    <p:sldId id="455" r:id="rId29"/>
    <p:sldId id="456" r:id="rId30"/>
    <p:sldId id="457" r:id="rId31"/>
    <p:sldId id="458" r:id="rId32"/>
    <p:sldId id="459" r:id="rId33"/>
    <p:sldId id="460" r:id="rId34"/>
    <p:sldId id="461" r:id="rId35"/>
    <p:sldId id="462" r:id="rId36"/>
    <p:sldId id="463" r:id="rId37"/>
    <p:sldId id="464" r:id="rId38"/>
    <p:sldId id="465" r:id="rId39"/>
    <p:sldId id="466" r:id="rId40"/>
    <p:sldId id="467" r:id="rId41"/>
    <p:sldId id="468" r:id="rId42"/>
    <p:sldId id="470" r:id="rId43"/>
    <p:sldId id="471" r:id="rId44"/>
    <p:sldId id="472" r:id="rId45"/>
    <p:sldId id="473" r:id="rId46"/>
    <p:sldId id="475" r:id="rId47"/>
    <p:sldId id="477" r:id="rId48"/>
    <p:sldId id="480" r:id="rId49"/>
    <p:sldId id="481" r:id="rId50"/>
    <p:sldId id="478" r:id="rId51"/>
    <p:sldId id="479" r:id="rId52"/>
    <p:sldId id="482" r:id="rId53"/>
    <p:sldId id="483" r:id="rId54"/>
    <p:sldId id="484" r:id="rId55"/>
    <p:sldId id="474" r:id="rId56"/>
    <p:sldId id="476" r:id="rId57"/>
    <p:sldId id="485" r:id="rId58"/>
    <p:sldId id="486" r:id="rId59"/>
    <p:sldId id="487" r:id="rId60"/>
    <p:sldId id="488" r:id="rId61"/>
    <p:sldId id="489" r:id="rId62"/>
    <p:sldId id="490" r:id="rId63"/>
    <p:sldId id="491" r:id="rId64"/>
    <p:sldId id="494" r:id="rId65"/>
    <p:sldId id="495" r:id="rId66"/>
    <p:sldId id="493" r:id="rId67"/>
    <p:sldId id="496" r:id="rId68"/>
    <p:sldId id="492" r:id="rId69"/>
    <p:sldId id="498" r:id="rId70"/>
    <p:sldId id="499" r:id="rId71"/>
    <p:sldId id="500" r:id="rId72"/>
    <p:sldId id="469" r:id="rId73"/>
    <p:sldId id="501" r:id="rId74"/>
    <p:sldId id="502" r:id="rId75"/>
    <p:sldId id="503" r:id="rId76"/>
    <p:sldId id="504" r:id="rId77"/>
    <p:sldId id="505" r:id="rId78"/>
    <p:sldId id="506" r:id="rId79"/>
    <p:sldId id="507" r:id="rId80"/>
    <p:sldId id="511" r:id="rId81"/>
    <p:sldId id="513" r:id="rId82"/>
    <p:sldId id="512" r:id="rId83"/>
    <p:sldId id="514" r:id="rId84"/>
    <p:sldId id="515" r:id="rId85"/>
    <p:sldId id="516" r:id="rId86"/>
    <p:sldId id="517" r:id="rId87"/>
    <p:sldId id="518" r:id="rId88"/>
    <p:sldId id="519" r:id="rId89"/>
    <p:sldId id="521" r:id="rId90"/>
    <p:sldId id="523" r:id="rId91"/>
    <p:sldId id="524" r:id="rId92"/>
    <p:sldId id="525" r:id="rId93"/>
    <p:sldId id="526" r:id="rId94"/>
    <p:sldId id="340" r:id="rId95"/>
    <p:sldId id="528" r:id="rId96"/>
    <p:sldId id="529" r:id="rId97"/>
    <p:sldId id="530" r:id="rId98"/>
    <p:sldId id="531" r:id="rId99"/>
    <p:sldId id="532" r:id="rId100"/>
    <p:sldId id="533" r:id="rId101"/>
    <p:sldId id="536" r:id="rId102"/>
    <p:sldId id="534" r:id="rId103"/>
    <p:sldId id="538" r:id="rId104"/>
    <p:sldId id="537" r:id="rId105"/>
    <p:sldId id="535" r:id="rId106"/>
    <p:sldId id="539" r:id="rId107"/>
    <p:sldId id="543" r:id="rId108"/>
    <p:sldId id="544" r:id="rId109"/>
    <p:sldId id="545" r:id="rId110"/>
    <p:sldId id="547" r:id="rId111"/>
    <p:sldId id="548" r:id="rId112"/>
    <p:sldId id="549" r:id="rId113"/>
    <p:sldId id="550" r:id="rId114"/>
    <p:sldId id="522" r:id="rId115"/>
    <p:sldId id="541" r:id="rId116"/>
    <p:sldId id="542" r:id="rId117"/>
    <p:sldId id="551" r:id="rId118"/>
    <p:sldId id="552" r:id="rId119"/>
    <p:sldId id="553" r:id="rId120"/>
    <p:sldId id="554" r:id="rId121"/>
    <p:sldId id="555" r:id="rId122"/>
    <p:sldId id="556" r:id="rId123"/>
    <p:sldId id="557" r:id="rId124"/>
    <p:sldId id="558" r:id="rId125"/>
    <p:sldId id="559" r:id="rId126"/>
    <p:sldId id="560" r:id="rId127"/>
    <p:sldId id="562" r:id="rId128"/>
    <p:sldId id="563" r:id="rId129"/>
    <p:sldId id="564" r:id="rId130"/>
    <p:sldId id="565" r:id="rId131"/>
    <p:sldId id="567" r:id="rId132"/>
    <p:sldId id="566" r:id="rId133"/>
    <p:sldId id="429" r:id="rId134"/>
    <p:sldId id="527" r:id="rId135"/>
  </p:sldIdLst>
  <p:sldSz cx="9144000" cy="6858000" type="screen4x3"/>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Norman Rodriguez Ortega" initials="NRO" lastIdx="4" clrIdx="0">
    <p:extLst>
      <p:ext uri="{19B8F6BF-5375-455C-9EA6-DF929625EA0E}">
        <p15:presenceInfo xmlns:p15="http://schemas.microsoft.com/office/powerpoint/2012/main" xmlns="" userId="S-1-5-21-1729689340-1663247860-3356130868-8466"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1" autoAdjust="0"/>
    <p:restoredTop sz="85031" autoAdjust="0"/>
  </p:normalViewPr>
  <p:slideViewPr>
    <p:cSldViewPr>
      <p:cViewPr>
        <p:scale>
          <a:sx n="100" d="100"/>
          <a:sy n="100" d="100"/>
        </p:scale>
        <p:origin x="-1920" y="-72"/>
      </p:cViewPr>
      <p:guideLst>
        <p:guide orient="horz" pos="2160"/>
        <p:guide pos="2880"/>
      </p:guideLst>
    </p:cSldViewPr>
  </p:slideViewPr>
  <p:outlineViewPr>
    <p:cViewPr>
      <p:scale>
        <a:sx n="33" d="100"/>
        <a:sy n="33" d="100"/>
      </p:scale>
      <p:origin x="0" y="-18114"/>
    </p:cViewPr>
  </p:outlineViewPr>
  <p:notesTextViewPr>
    <p:cViewPr>
      <p:scale>
        <a:sx n="100" d="100"/>
        <a:sy n="100" d="100"/>
      </p:scale>
      <p:origin x="0" y="0"/>
    </p:cViewPr>
  </p:notesTextViewPr>
  <p:sorterViewPr>
    <p:cViewPr varScale="1">
      <p:scale>
        <a:sx n="1" d="1"/>
        <a:sy n="1" d="1"/>
      </p:scale>
      <p:origin x="0" y="20802"/>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38" Type="http://schemas.openxmlformats.org/officeDocument/2006/relationships/viewProps" Target="viewProps.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28" Type="http://schemas.openxmlformats.org/officeDocument/2006/relationships/slide" Target="slides/slide127.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113" Type="http://schemas.openxmlformats.org/officeDocument/2006/relationships/slide" Target="slides/slide112.xml"/><Relationship Id="rId118" Type="http://schemas.openxmlformats.org/officeDocument/2006/relationships/slide" Target="slides/slide117.xml"/><Relationship Id="rId134" Type="http://schemas.openxmlformats.org/officeDocument/2006/relationships/slide" Target="slides/slide133.xml"/><Relationship Id="rId139"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slide" Target="slides/slide102.xml"/><Relationship Id="rId108" Type="http://schemas.openxmlformats.org/officeDocument/2006/relationships/slide" Target="slides/slide107.xml"/><Relationship Id="rId116" Type="http://schemas.openxmlformats.org/officeDocument/2006/relationships/slide" Target="slides/slide115.xml"/><Relationship Id="rId124" Type="http://schemas.openxmlformats.org/officeDocument/2006/relationships/slide" Target="slides/slide123.xml"/><Relationship Id="rId129" Type="http://schemas.openxmlformats.org/officeDocument/2006/relationships/slide" Target="slides/slide128.xml"/><Relationship Id="rId137"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11" Type="http://schemas.openxmlformats.org/officeDocument/2006/relationships/slide" Target="slides/slide110.xml"/><Relationship Id="rId132" Type="http://schemas.openxmlformats.org/officeDocument/2006/relationships/slide" Target="slides/slide131.xml"/><Relationship Id="rId14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slide" Target="slides/slide105.xml"/><Relationship Id="rId114" Type="http://schemas.openxmlformats.org/officeDocument/2006/relationships/slide" Target="slides/slide113.xml"/><Relationship Id="rId119" Type="http://schemas.openxmlformats.org/officeDocument/2006/relationships/slide" Target="slides/slide118.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30" Type="http://schemas.openxmlformats.org/officeDocument/2006/relationships/slide" Target="slides/slide129.xml"/><Relationship Id="rId135" Type="http://schemas.openxmlformats.org/officeDocument/2006/relationships/slide" Target="slides/slide134.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slide" Target="slides/slide130.xml"/><Relationship Id="rId136" Type="http://schemas.openxmlformats.org/officeDocument/2006/relationships/commentAuthors" Target="commentAuthors.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bg>
      <p:bgRef idx="1001">
        <a:schemeClr val="bg2"/>
      </p:bgRef>
    </p:bg>
    <p:spTree>
      <p:nvGrpSpPr>
        <p:cNvPr id="1" name=""/>
        <p:cNvGrpSpPr/>
        <p:nvPr/>
      </p:nvGrpSpPr>
      <p:grpSpPr>
        <a:xfrm>
          <a:off x="0" y="0"/>
          <a:ext cx="0" cy="0"/>
          <a:chOff x="0" y="0"/>
          <a:chExt cx="0" cy="0"/>
        </a:xfrm>
      </p:grpSpPr>
      <p:sp>
        <p:nvSpPr>
          <p:cNvPr id="7" name="6 Rectángulo"/>
          <p:cNvSpPr/>
          <p:nvPr/>
        </p:nvSpPr>
        <p:spPr bwMode="white">
          <a:xfrm>
            <a:off x="0" y="5971032"/>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0" name="9 Rectángulo"/>
          <p:cNvSpPr/>
          <p:nvPr/>
        </p:nvSpPr>
        <p:spPr>
          <a:xfrm>
            <a:off x="-9144" y="6053328"/>
            <a:ext cx="2249424"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1" name="10 Rectángulo"/>
          <p:cNvSpPr/>
          <p:nvPr/>
        </p:nvSpPr>
        <p:spPr>
          <a:xfrm>
            <a:off x="2359152" y="6044184"/>
            <a:ext cx="6784848"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8" name="7 Título"/>
          <p:cNvSpPr>
            <a:spLocks noGrp="1"/>
          </p:cNvSpPr>
          <p:nvPr>
            <p:ph type="ctrTitle"/>
          </p:nvPr>
        </p:nvSpPr>
        <p:spPr>
          <a:xfrm>
            <a:off x="2362200" y="4038600"/>
            <a:ext cx="6477000" cy="1828800"/>
          </a:xfrm>
        </p:spPr>
        <p:txBody>
          <a:bodyPr anchor="b"/>
          <a:lstStyle>
            <a:lvl1pPr>
              <a:defRPr cap="all" baseline="0"/>
            </a:lvl1pPr>
          </a:lstStyle>
          <a:p>
            <a:r>
              <a:rPr kumimoji="0" lang="es-ES" smtClean="0"/>
              <a:t>Haga clic para modificar el estilo de título del patrón</a:t>
            </a:r>
            <a:endParaRPr kumimoji="0" lang="en-US"/>
          </a:p>
        </p:txBody>
      </p:sp>
      <p:sp>
        <p:nvSpPr>
          <p:cNvPr id="9" name="8 Subtítulo"/>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s-ES" smtClean="0"/>
              <a:t>Haga clic para modificar el estilo de subtítulo del patrón</a:t>
            </a:r>
            <a:endParaRPr kumimoji="0" lang="en-US"/>
          </a:p>
        </p:txBody>
      </p:sp>
      <p:sp>
        <p:nvSpPr>
          <p:cNvPr id="28" name="27 Marcador de fecha"/>
          <p:cNvSpPr>
            <a:spLocks noGrp="1"/>
          </p:cNvSpPr>
          <p:nvPr>
            <p:ph type="dt" sz="half" idx="10"/>
          </p:nvPr>
        </p:nvSpPr>
        <p:spPr>
          <a:xfrm>
            <a:off x="76200" y="6068699"/>
            <a:ext cx="2057400" cy="685800"/>
          </a:xfrm>
        </p:spPr>
        <p:txBody>
          <a:bodyPr>
            <a:noAutofit/>
          </a:bodyPr>
          <a:lstStyle>
            <a:lvl1pPr algn="ctr">
              <a:defRPr sz="2000">
                <a:solidFill>
                  <a:srgbClr val="FFFFFF"/>
                </a:solidFill>
              </a:defRPr>
            </a:lvl1pPr>
          </a:lstStyle>
          <a:p>
            <a:fld id="{78B02C18-5ED4-484A-8F62-3D9DFC655F61}" type="datetimeFigureOut">
              <a:rPr lang="es-CL" smtClean="0"/>
              <a:pPr/>
              <a:t>22-08-2021</a:t>
            </a:fld>
            <a:endParaRPr lang="es-CL" dirty="0"/>
          </a:p>
        </p:txBody>
      </p:sp>
      <p:sp>
        <p:nvSpPr>
          <p:cNvPr id="17" name="16 Marcador de pie de página"/>
          <p:cNvSpPr>
            <a:spLocks noGrp="1"/>
          </p:cNvSpPr>
          <p:nvPr>
            <p:ph type="ftr" sz="quarter" idx="11"/>
          </p:nvPr>
        </p:nvSpPr>
        <p:spPr>
          <a:xfrm>
            <a:off x="2085393" y="236538"/>
            <a:ext cx="5867400" cy="365125"/>
          </a:xfrm>
        </p:spPr>
        <p:txBody>
          <a:bodyPr/>
          <a:lstStyle>
            <a:lvl1pPr algn="r">
              <a:defRPr>
                <a:solidFill>
                  <a:schemeClr val="tx2"/>
                </a:solidFill>
              </a:defRPr>
            </a:lvl1pPr>
          </a:lstStyle>
          <a:p>
            <a:endParaRPr lang="es-CL" dirty="0"/>
          </a:p>
        </p:txBody>
      </p:sp>
      <p:sp>
        <p:nvSpPr>
          <p:cNvPr id="29" name="28 Marcador de número de diapositiva"/>
          <p:cNvSpPr>
            <a:spLocks noGrp="1"/>
          </p:cNvSpPr>
          <p:nvPr>
            <p:ph type="sldNum" sz="quarter" idx="12"/>
          </p:nvPr>
        </p:nvSpPr>
        <p:spPr>
          <a:xfrm>
            <a:off x="8001000" y="228600"/>
            <a:ext cx="838200" cy="381000"/>
          </a:xfrm>
        </p:spPr>
        <p:txBody>
          <a:bodyPr/>
          <a:lstStyle>
            <a:lvl1pPr>
              <a:defRPr>
                <a:solidFill>
                  <a:schemeClr val="tx2"/>
                </a:solidFill>
              </a:defRPr>
            </a:lvl1pPr>
          </a:lstStyle>
          <a:p>
            <a:fld id="{60F6C510-04DD-4E11-8C1E-D9F5F87648F9}" type="slidenum">
              <a:rPr lang="es-CL" smtClean="0"/>
              <a:pPr/>
              <a:t>‹Nº›</a:t>
            </a:fld>
            <a:endParaRPr lang="es-CL"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a:xfrm>
            <a:off x="612648" y="228600"/>
            <a:ext cx="8153400" cy="990600"/>
          </a:xfrm>
        </p:spPr>
        <p:txBody>
          <a:bodyPr/>
          <a:lstStyle/>
          <a:p>
            <a:r>
              <a:rPr kumimoji="0" lang="es-ES" smtClean="0"/>
              <a:t>Haga clic para modificar el estilo de título del patrón</a:t>
            </a:r>
            <a:endParaRPr kumimoji="0" lang="en-US"/>
          </a:p>
        </p:txBody>
      </p:sp>
      <p:sp>
        <p:nvSpPr>
          <p:cNvPr id="4" name="3 Marcador de fecha"/>
          <p:cNvSpPr>
            <a:spLocks noGrp="1"/>
          </p:cNvSpPr>
          <p:nvPr>
            <p:ph type="dt" sz="half" idx="10"/>
          </p:nvPr>
        </p:nvSpPr>
        <p:spPr/>
        <p:txBody>
          <a:bodyPr/>
          <a:lstStyle/>
          <a:p>
            <a:fld id="{78B02C18-5ED4-484A-8F62-3D9DFC655F61}" type="datetimeFigureOut">
              <a:rPr lang="es-CL" smtClean="0"/>
              <a:pPr/>
              <a:t>22-08-2021</a:t>
            </a:fld>
            <a:endParaRPr lang="es-CL" dirty="0"/>
          </a:p>
        </p:txBody>
      </p:sp>
      <p:sp>
        <p:nvSpPr>
          <p:cNvPr id="5" name="4 Marcador de pie de página"/>
          <p:cNvSpPr>
            <a:spLocks noGrp="1"/>
          </p:cNvSpPr>
          <p:nvPr>
            <p:ph type="ftr" sz="quarter" idx="11"/>
          </p:nvPr>
        </p:nvSpPr>
        <p:spPr/>
        <p:txBody>
          <a:bodyPr/>
          <a:lstStyle/>
          <a:p>
            <a:endParaRPr lang="es-CL" dirty="0"/>
          </a:p>
        </p:txBody>
      </p:sp>
      <p:sp>
        <p:nvSpPr>
          <p:cNvPr id="6" name="5 Marcador de número de diapositiva"/>
          <p:cNvSpPr>
            <a:spLocks noGrp="1"/>
          </p:cNvSpPr>
          <p:nvPr>
            <p:ph type="sldNum" sz="quarter" idx="12"/>
          </p:nvPr>
        </p:nvSpPr>
        <p:spPr/>
        <p:txBody>
          <a:bodyPr/>
          <a:lstStyle>
            <a:lvl1pPr>
              <a:defRPr>
                <a:solidFill>
                  <a:srgbClr val="FFFFFF"/>
                </a:solidFill>
              </a:defRPr>
            </a:lvl1pPr>
          </a:lstStyle>
          <a:p>
            <a:fld id="{60F6C510-04DD-4E11-8C1E-D9F5F87648F9}" type="slidenum">
              <a:rPr lang="es-CL" smtClean="0"/>
              <a:pPr/>
              <a:t>‹Nº›</a:t>
            </a:fld>
            <a:endParaRPr lang="es-CL" dirty="0"/>
          </a:p>
        </p:txBody>
      </p:sp>
      <p:sp>
        <p:nvSpPr>
          <p:cNvPr id="8" name="7 Marcador de contenido"/>
          <p:cNvSpPr>
            <a:spLocks noGrp="1"/>
          </p:cNvSpPr>
          <p:nvPr>
            <p:ph sz="quarter" idx="1"/>
          </p:nvPr>
        </p:nvSpPr>
        <p:spPr>
          <a:xfrm>
            <a:off x="612648" y="1600200"/>
            <a:ext cx="8153400" cy="44958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Ref idx="1003">
        <a:schemeClr val="bg1"/>
      </p:bgRef>
    </p:bg>
    <p:spTree>
      <p:nvGrpSpPr>
        <p:cNvPr id="1" name=""/>
        <p:cNvGrpSpPr/>
        <p:nvPr/>
      </p:nvGrpSpPr>
      <p:grpSpPr>
        <a:xfrm>
          <a:off x="0" y="0"/>
          <a:ext cx="0" cy="0"/>
          <a:chOff x="0" y="0"/>
          <a:chExt cx="0" cy="0"/>
        </a:xfrm>
      </p:grpSpPr>
      <p:sp>
        <p:nvSpPr>
          <p:cNvPr id="3" name="2 Marcador de texto"/>
          <p:cNvSpPr>
            <a:spLocks noGrp="1"/>
          </p:cNvSpPr>
          <p:nvPr>
            <p:ph type="body" idx="1"/>
          </p:nvPr>
        </p:nvSpPr>
        <p:spPr>
          <a:xfrm>
            <a:off x="1371600" y="2743200"/>
            <a:ext cx="7123113" cy="1673225"/>
          </a:xfr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s-ES" smtClean="0"/>
              <a:t>Haga clic para modificar el estilo de texto del patrón</a:t>
            </a:r>
          </a:p>
        </p:txBody>
      </p:sp>
      <p:sp>
        <p:nvSpPr>
          <p:cNvPr id="7" name="6 Rectángulo"/>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8" name="7 Rectángulo"/>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9" name="8 Rectángulo"/>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1 Título"/>
          <p:cNvSpPr>
            <a:spLocks noGrp="1"/>
          </p:cNvSpPr>
          <p:nvPr>
            <p:ph type="title"/>
          </p:nvPr>
        </p:nvSpPr>
        <p:spPr>
          <a:xfrm>
            <a:off x="1371600" y="1600200"/>
            <a:ext cx="7620000" cy="990600"/>
          </a:xfrm>
        </p:spPr>
        <p:txBody>
          <a:bodyPr/>
          <a:lstStyle>
            <a:lvl1pPr algn="l">
              <a:buNone/>
              <a:defRPr sz="4400" b="0" cap="none">
                <a:solidFill>
                  <a:srgbClr val="FFFFFF"/>
                </a:solidFill>
              </a:defRPr>
            </a:lvl1pPr>
          </a:lstStyle>
          <a:p>
            <a:r>
              <a:rPr kumimoji="0" lang="es-ES" smtClean="0"/>
              <a:t>Haga clic para modificar el estilo de título del patrón</a:t>
            </a:r>
            <a:endParaRPr kumimoji="0" lang="en-US"/>
          </a:p>
        </p:txBody>
      </p:sp>
      <p:sp>
        <p:nvSpPr>
          <p:cNvPr id="12" name="11 Marcador de fecha"/>
          <p:cNvSpPr>
            <a:spLocks noGrp="1"/>
          </p:cNvSpPr>
          <p:nvPr>
            <p:ph type="dt" sz="half" idx="10"/>
          </p:nvPr>
        </p:nvSpPr>
        <p:spPr/>
        <p:txBody>
          <a:bodyPr/>
          <a:lstStyle/>
          <a:p>
            <a:fld id="{78B02C18-5ED4-484A-8F62-3D9DFC655F61}" type="datetimeFigureOut">
              <a:rPr lang="es-CL" smtClean="0"/>
              <a:pPr/>
              <a:t>22-08-2021</a:t>
            </a:fld>
            <a:endParaRPr lang="es-CL" dirty="0"/>
          </a:p>
        </p:txBody>
      </p:sp>
      <p:sp>
        <p:nvSpPr>
          <p:cNvPr id="13" name="12 Marcador de número de diapositiva"/>
          <p:cNvSpPr>
            <a:spLocks noGrp="1"/>
          </p:cNvSpPr>
          <p:nvPr>
            <p:ph type="sldNum" sz="quarter" idx="11"/>
          </p:nvPr>
        </p:nvSpPr>
        <p:spPr>
          <a:xfrm>
            <a:off x="0" y="1752600"/>
            <a:ext cx="1295400" cy="701676"/>
          </a:xfrm>
        </p:spPr>
        <p:txBody>
          <a:bodyPr>
            <a:noAutofit/>
          </a:bodyPr>
          <a:lstStyle>
            <a:lvl1pPr>
              <a:defRPr sz="2400">
                <a:solidFill>
                  <a:srgbClr val="FFFFFF"/>
                </a:solidFill>
              </a:defRPr>
            </a:lvl1pPr>
          </a:lstStyle>
          <a:p>
            <a:fld id="{60F6C510-04DD-4E11-8C1E-D9F5F87648F9}" type="slidenum">
              <a:rPr lang="es-CL" smtClean="0"/>
              <a:pPr/>
              <a:t>‹Nº›</a:t>
            </a:fld>
            <a:endParaRPr lang="es-CL" dirty="0"/>
          </a:p>
        </p:txBody>
      </p:sp>
      <p:sp>
        <p:nvSpPr>
          <p:cNvPr id="14" name="13 Marcador de pie de página"/>
          <p:cNvSpPr>
            <a:spLocks noGrp="1"/>
          </p:cNvSpPr>
          <p:nvPr>
            <p:ph type="ftr" sz="quarter" idx="12"/>
          </p:nvPr>
        </p:nvSpPr>
        <p:spPr/>
        <p:txBody>
          <a:bodyPr/>
          <a:lstStyle/>
          <a:p>
            <a:endParaRPr lang="es-CL" dirty="0"/>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9" name="8 Marcador de contenido"/>
          <p:cNvSpPr>
            <a:spLocks noGrp="1"/>
          </p:cNvSpPr>
          <p:nvPr>
            <p:ph sz="quarter" idx="1"/>
          </p:nvPr>
        </p:nvSpPr>
        <p:spPr>
          <a:xfrm>
            <a:off x="609600" y="1589567"/>
            <a:ext cx="3886200" cy="45720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11" name="10 Marcador de contenido"/>
          <p:cNvSpPr>
            <a:spLocks noGrp="1"/>
          </p:cNvSpPr>
          <p:nvPr>
            <p:ph sz="quarter" idx="2"/>
          </p:nvPr>
        </p:nvSpPr>
        <p:spPr>
          <a:xfrm>
            <a:off x="4844901" y="1589567"/>
            <a:ext cx="3886200" cy="45720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8" name="7 Marcador de fecha"/>
          <p:cNvSpPr>
            <a:spLocks noGrp="1"/>
          </p:cNvSpPr>
          <p:nvPr>
            <p:ph type="dt" sz="half" idx="15"/>
          </p:nvPr>
        </p:nvSpPr>
        <p:spPr/>
        <p:txBody>
          <a:bodyPr rtlCol="0"/>
          <a:lstStyle/>
          <a:p>
            <a:fld id="{78B02C18-5ED4-484A-8F62-3D9DFC655F61}" type="datetimeFigureOut">
              <a:rPr lang="es-CL" smtClean="0"/>
              <a:pPr/>
              <a:t>22-08-2021</a:t>
            </a:fld>
            <a:endParaRPr lang="es-CL" dirty="0"/>
          </a:p>
        </p:txBody>
      </p:sp>
      <p:sp>
        <p:nvSpPr>
          <p:cNvPr id="10" name="9 Marcador de número de diapositiva"/>
          <p:cNvSpPr>
            <a:spLocks noGrp="1"/>
          </p:cNvSpPr>
          <p:nvPr>
            <p:ph type="sldNum" sz="quarter" idx="16"/>
          </p:nvPr>
        </p:nvSpPr>
        <p:spPr/>
        <p:txBody>
          <a:bodyPr rtlCol="0"/>
          <a:lstStyle/>
          <a:p>
            <a:fld id="{60F6C510-04DD-4E11-8C1E-D9F5F87648F9}" type="slidenum">
              <a:rPr lang="es-CL" smtClean="0"/>
              <a:pPr/>
              <a:t>‹Nº›</a:t>
            </a:fld>
            <a:endParaRPr lang="es-CL" dirty="0"/>
          </a:p>
        </p:txBody>
      </p:sp>
      <p:sp>
        <p:nvSpPr>
          <p:cNvPr id="12" name="11 Marcador de pie de página"/>
          <p:cNvSpPr>
            <a:spLocks noGrp="1"/>
          </p:cNvSpPr>
          <p:nvPr>
            <p:ph type="ftr" sz="quarter" idx="17"/>
          </p:nvPr>
        </p:nvSpPr>
        <p:spPr/>
        <p:txBody>
          <a:bodyPr rtlCol="0"/>
          <a:lstStyle/>
          <a:p>
            <a:endParaRPr lang="es-CL"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533400" y="273050"/>
            <a:ext cx="8153400" cy="869950"/>
          </a:xfrm>
        </p:spPr>
        <p:txBody>
          <a:bodyPr anchor="ctr"/>
          <a:lstStyle>
            <a:lvl1pPr>
              <a:defRPr/>
            </a:lvl1pPr>
          </a:lstStyle>
          <a:p>
            <a:r>
              <a:rPr kumimoji="0" lang="es-ES" smtClean="0"/>
              <a:t>Haga clic para modificar el estilo de título del patrón</a:t>
            </a:r>
            <a:endParaRPr kumimoji="0" lang="en-US"/>
          </a:p>
        </p:txBody>
      </p:sp>
      <p:sp>
        <p:nvSpPr>
          <p:cNvPr id="11" name="10 Marcador de contenido"/>
          <p:cNvSpPr>
            <a:spLocks noGrp="1"/>
          </p:cNvSpPr>
          <p:nvPr>
            <p:ph sz="quarter" idx="2"/>
          </p:nvPr>
        </p:nvSpPr>
        <p:spPr>
          <a:xfrm>
            <a:off x="609600" y="2438400"/>
            <a:ext cx="3886200" cy="35814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13" name="12 Marcador de contenido"/>
          <p:cNvSpPr>
            <a:spLocks noGrp="1"/>
          </p:cNvSpPr>
          <p:nvPr>
            <p:ph sz="quarter" idx="4"/>
          </p:nvPr>
        </p:nvSpPr>
        <p:spPr>
          <a:xfrm>
            <a:off x="4800600" y="2438400"/>
            <a:ext cx="3886200" cy="35814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10" name="9 Marcador de fecha"/>
          <p:cNvSpPr>
            <a:spLocks noGrp="1"/>
          </p:cNvSpPr>
          <p:nvPr>
            <p:ph type="dt" sz="half" idx="15"/>
          </p:nvPr>
        </p:nvSpPr>
        <p:spPr/>
        <p:txBody>
          <a:bodyPr rtlCol="0"/>
          <a:lstStyle/>
          <a:p>
            <a:fld id="{78B02C18-5ED4-484A-8F62-3D9DFC655F61}" type="datetimeFigureOut">
              <a:rPr lang="es-CL" smtClean="0"/>
              <a:pPr/>
              <a:t>22-08-2021</a:t>
            </a:fld>
            <a:endParaRPr lang="es-CL" dirty="0"/>
          </a:p>
        </p:txBody>
      </p:sp>
      <p:sp>
        <p:nvSpPr>
          <p:cNvPr id="12" name="11 Marcador de número de diapositiva"/>
          <p:cNvSpPr>
            <a:spLocks noGrp="1"/>
          </p:cNvSpPr>
          <p:nvPr>
            <p:ph type="sldNum" sz="quarter" idx="16"/>
          </p:nvPr>
        </p:nvSpPr>
        <p:spPr/>
        <p:txBody>
          <a:bodyPr rtlCol="0"/>
          <a:lstStyle/>
          <a:p>
            <a:fld id="{60F6C510-04DD-4E11-8C1E-D9F5F87648F9}" type="slidenum">
              <a:rPr lang="es-CL" smtClean="0"/>
              <a:pPr/>
              <a:t>‹Nº›</a:t>
            </a:fld>
            <a:endParaRPr lang="es-CL" dirty="0"/>
          </a:p>
        </p:txBody>
      </p:sp>
      <p:sp>
        <p:nvSpPr>
          <p:cNvPr id="14" name="13 Marcador de pie de página"/>
          <p:cNvSpPr>
            <a:spLocks noGrp="1"/>
          </p:cNvSpPr>
          <p:nvPr>
            <p:ph type="ftr" sz="quarter" idx="17"/>
          </p:nvPr>
        </p:nvSpPr>
        <p:spPr/>
        <p:txBody>
          <a:bodyPr rtlCol="0"/>
          <a:lstStyle/>
          <a:p>
            <a:endParaRPr lang="es-CL" dirty="0"/>
          </a:p>
        </p:txBody>
      </p:sp>
      <p:sp>
        <p:nvSpPr>
          <p:cNvPr id="16" name="15 Marcador de texto"/>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es-ES" smtClean="0"/>
              <a:t>Haga clic para modificar el estilo de texto del patrón</a:t>
            </a:r>
          </a:p>
        </p:txBody>
      </p:sp>
      <p:sp>
        <p:nvSpPr>
          <p:cNvPr id="15" name="14 Marcador de texto"/>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es-ES" smtClean="0"/>
              <a:t>Haga clic para modificar el estilo de texto del patrón</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3" name="2 Marcador de fecha"/>
          <p:cNvSpPr>
            <a:spLocks noGrp="1"/>
          </p:cNvSpPr>
          <p:nvPr>
            <p:ph type="dt" sz="half" idx="10"/>
          </p:nvPr>
        </p:nvSpPr>
        <p:spPr/>
        <p:txBody>
          <a:bodyPr/>
          <a:lstStyle/>
          <a:p>
            <a:fld id="{78B02C18-5ED4-484A-8F62-3D9DFC655F61}" type="datetimeFigureOut">
              <a:rPr lang="es-CL" smtClean="0"/>
              <a:pPr/>
              <a:t>22-08-2021</a:t>
            </a:fld>
            <a:endParaRPr lang="es-CL" dirty="0"/>
          </a:p>
        </p:txBody>
      </p:sp>
      <p:sp>
        <p:nvSpPr>
          <p:cNvPr id="4" name="3 Marcador de pie de página"/>
          <p:cNvSpPr>
            <a:spLocks noGrp="1"/>
          </p:cNvSpPr>
          <p:nvPr>
            <p:ph type="ftr" sz="quarter" idx="11"/>
          </p:nvPr>
        </p:nvSpPr>
        <p:spPr/>
        <p:txBody>
          <a:bodyPr/>
          <a:lstStyle/>
          <a:p>
            <a:endParaRPr lang="es-CL" dirty="0"/>
          </a:p>
        </p:txBody>
      </p:sp>
      <p:sp>
        <p:nvSpPr>
          <p:cNvPr id="5" name="4 Marcador de número de diapositiva"/>
          <p:cNvSpPr>
            <a:spLocks noGrp="1"/>
          </p:cNvSpPr>
          <p:nvPr>
            <p:ph type="sldNum" sz="quarter" idx="12"/>
          </p:nvPr>
        </p:nvSpPr>
        <p:spPr/>
        <p:txBody>
          <a:bodyPr/>
          <a:lstStyle>
            <a:lvl1pPr>
              <a:defRPr>
                <a:solidFill>
                  <a:srgbClr val="FFFFFF"/>
                </a:solidFill>
              </a:defRPr>
            </a:lvl1pPr>
          </a:lstStyle>
          <a:p>
            <a:fld id="{60F6C510-04DD-4E11-8C1E-D9F5F87648F9}" type="slidenum">
              <a:rPr lang="es-CL" smtClean="0"/>
              <a:pPr/>
              <a:t>‹Nº›</a:t>
            </a:fld>
            <a:endParaRPr lang="es-CL"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8B02C18-5ED4-484A-8F62-3D9DFC655F61}" type="datetimeFigureOut">
              <a:rPr lang="es-CL" smtClean="0"/>
              <a:pPr/>
              <a:t>22-08-2021</a:t>
            </a:fld>
            <a:endParaRPr lang="es-CL" dirty="0"/>
          </a:p>
        </p:txBody>
      </p:sp>
      <p:sp>
        <p:nvSpPr>
          <p:cNvPr id="3" name="2 Marcador de pie de página"/>
          <p:cNvSpPr>
            <a:spLocks noGrp="1"/>
          </p:cNvSpPr>
          <p:nvPr>
            <p:ph type="ftr" sz="quarter" idx="11"/>
          </p:nvPr>
        </p:nvSpPr>
        <p:spPr/>
        <p:txBody>
          <a:bodyPr/>
          <a:lstStyle/>
          <a:p>
            <a:endParaRPr lang="es-CL" dirty="0"/>
          </a:p>
        </p:txBody>
      </p:sp>
      <p:sp>
        <p:nvSpPr>
          <p:cNvPr id="4" name="3 Marcador de número de diapositiva"/>
          <p:cNvSpPr>
            <a:spLocks noGrp="1"/>
          </p:cNvSpPr>
          <p:nvPr>
            <p:ph type="sldNum" sz="quarter" idx="12"/>
          </p:nvPr>
        </p:nvSpPr>
        <p:spPr>
          <a:xfrm>
            <a:off x="0" y="6248400"/>
            <a:ext cx="533400" cy="381000"/>
          </a:xfrm>
        </p:spPr>
        <p:txBody>
          <a:bodyPr/>
          <a:lstStyle>
            <a:lvl1pPr>
              <a:defRPr>
                <a:solidFill>
                  <a:schemeClr val="tx2"/>
                </a:solidFill>
              </a:defRPr>
            </a:lvl1pPr>
          </a:lstStyle>
          <a:p>
            <a:fld id="{60F6C510-04DD-4E11-8C1E-D9F5F87648F9}" type="slidenum">
              <a:rPr lang="es-CL" smtClean="0"/>
              <a:pPr/>
              <a:t>‹Nº›</a:t>
            </a:fld>
            <a:endParaRPr lang="es-CL"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09600" y="273050"/>
            <a:ext cx="8077200" cy="869950"/>
          </a:xfrm>
        </p:spPr>
        <p:txBody>
          <a:bodyPr anchor="ctr"/>
          <a:lstStyle>
            <a:lvl1pPr algn="l">
              <a:buNone/>
              <a:defRPr sz="4400" b="0"/>
            </a:lvl1pPr>
          </a:lstStyle>
          <a:p>
            <a:r>
              <a:rPr kumimoji="0" lang="es-ES" smtClean="0"/>
              <a:t>Haga clic para modificar el estilo de título del patrón</a:t>
            </a:r>
            <a:endParaRPr kumimoji="0" lang="en-US"/>
          </a:p>
        </p:txBody>
      </p:sp>
      <p:sp>
        <p:nvSpPr>
          <p:cNvPr id="5" name="4 Marcador de fecha"/>
          <p:cNvSpPr>
            <a:spLocks noGrp="1"/>
          </p:cNvSpPr>
          <p:nvPr>
            <p:ph type="dt" sz="half" idx="10"/>
          </p:nvPr>
        </p:nvSpPr>
        <p:spPr/>
        <p:txBody>
          <a:bodyPr/>
          <a:lstStyle/>
          <a:p>
            <a:fld id="{78B02C18-5ED4-484A-8F62-3D9DFC655F61}" type="datetimeFigureOut">
              <a:rPr lang="es-CL" smtClean="0"/>
              <a:pPr/>
              <a:t>22-08-2021</a:t>
            </a:fld>
            <a:endParaRPr lang="es-CL" dirty="0"/>
          </a:p>
        </p:txBody>
      </p:sp>
      <p:sp>
        <p:nvSpPr>
          <p:cNvPr id="6" name="5 Marcador de pie de página"/>
          <p:cNvSpPr>
            <a:spLocks noGrp="1"/>
          </p:cNvSpPr>
          <p:nvPr>
            <p:ph type="ftr" sz="quarter" idx="11"/>
          </p:nvPr>
        </p:nvSpPr>
        <p:spPr/>
        <p:txBody>
          <a:bodyPr/>
          <a:lstStyle/>
          <a:p>
            <a:endParaRPr lang="es-CL" dirty="0"/>
          </a:p>
        </p:txBody>
      </p:sp>
      <p:sp>
        <p:nvSpPr>
          <p:cNvPr id="7" name="6 Marcador de número de diapositiva"/>
          <p:cNvSpPr>
            <a:spLocks noGrp="1"/>
          </p:cNvSpPr>
          <p:nvPr>
            <p:ph type="sldNum" sz="quarter" idx="12"/>
          </p:nvPr>
        </p:nvSpPr>
        <p:spPr/>
        <p:txBody>
          <a:bodyPr/>
          <a:lstStyle>
            <a:lvl1pPr>
              <a:defRPr>
                <a:solidFill>
                  <a:srgbClr val="FFFFFF"/>
                </a:solidFill>
              </a:defRPr>
            </a:lvl1pPr>
          </a:lstStyle>
          <a:p>
            <a:fld id="{60F6C510-04DD-4E11-8C1E-D9F5F87648F9}" type="slidenum">
              <a:rPr lang="es-CL" smtClean="0"/>
              <a:pPr/>
              <a:t>‹Nº›</a:t>
            </a:fld>
            <a:endParaRPr lang="es-CL" dirty="0"/>
          </a:p>
        </p:txBody>
      </p:sp>
      <p:sp>
        <p:nvSpPr>
          <p:cNvPr id="3" name="2 Marcador de texto"/>
          <p:cNvSpPr>
            <a:spLocks noGrp="1"/>
          </p:cNvSpPr>
          <p:nvPr>
            <p:ph type="body" idx="2"/>
          </p:nvPr>
        </p:nvSpPr>
        <p:spPr>
          <a:xfrm>
            <a:off x="609600" y="1752600"/>
            <a:ext cx="16002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es-ES" smtClean="0"/>
              <a:t>Haga clic para modificar el estilo de texto del patrón</a:t>
            </a:r>
          </a:p>
        </p:txBody>
      </p:sp>
      <p:sp>
        <p:nvSpPr>
          <p:cNvPr id="9" name="8 Marcador de contenido"/>
          <p:cNvSpPr>
            <a:spLocks noGrp="1"/>
          </p:cNvSpPr>
          <p:nvPr>
            <p:ph sz="quarter" idx="1"/>
          </p:nvPr>
        </p:nvSpPr>
        <p:spPr>
          <a:xfrm>
            <a:off x="2362200" y="1752600"/>
            <a:ext cx="6400800" cy="44196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bg>
      <p:bgRef idx="1003">
        <a:schemeClr val="bg2"/>
      </p:bgRef>
    </p:bg>
    <p:spTree>
      <p:nvGrpSpPr>
        <p:cNvPr id="1" name=""/>
        <p:cNvGrpSpPr/>
        <p:nvPr/>
      </p:nvGrpSpPr>
      <p:grpSpPr>
        <a:xfrm>
          <a:off x="0" y="0"/>
          <a:ext cx="0" cy="0"/>
          <a:chOff x="0" y="0"/>
          <a:chExt cx="0" cy="0"/>
        </a:xfrm>
      </p:grpSpPr>
      <p:sp>
        <p:nvSpPr>
          <p:cNvPr id="4" name="3 Marcador de texto"/>
          <p:cNvSpPr>
            <a:spLocks noGrp="1"/>
          </p:cNvSpPr>
          <p:nvPr>
            <p:ph type="body" sz="half" idx="2"/>
          </p:nvPr>
        </p:nvSpPr>
        <p:spPr>
          <a:xfrm>
            <a:off x="1600200" y="5486400"/>
            <a:ext cx="73152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s-ES" smtClean="0"/>
              <a:t>Haga clic para modificar el estilo de texto del patrón</a:t>
            </a:r>
          </a:p>
        </p:txBody>
      </p:sp>
      <p:sp>
        <p:nvSpPr>
          <p:cNvPr id="8" name="7 Rectángulo"/>
          <p:cNvSpPr/>
          <p:nvPr/>
        </p:nvSpPr>
        <p:spPr bwMode="white">
          <a:xfrm>
            <a:off x="-9144" y="4572000"/>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9" name="8 Rectángulo"/>
          <p:cNvSpPr/>
          <p:nvPr/>
        </p:nvSpPr>
        <p:spPr>
          <a:xfrm>
            <a:off x="-9144" y="4663440"/>
            <a:ext cx="146304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0" name="9 Rectángulo"/>
          <p:cNvSpPr/>
          <p:nvPr/>
        </p:nvSpPr>
        <p:spPr>
          <a:xfrm>
            <a:off x="1545336" y="4654296"/>
            <a:ext cx="75986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1 Título"/>
          <p:cNvSpPr>
            <a:spLocks noGrp="1"/>
          </p:cNvSpPr>
          <p:nvPr>
            <p:ph type="title"/>
          </p:nvPr>
        </p:nvSpPr>
        <p:spPr>
          <a:xfrm>
            <a:off x="1600200" y="4648200"/>
            <a:ext cx="7315200" cy="685800"/>
          </a:xfrm>
        </p:spPr>
        <p:txBody>
          <a:bodyPr anchor="ctr"/>
          <a:lstStyle>
            <a:lvl1pPr algn="l">
              <a:buNone/>
              <a:defRPr sz="2800" b="0">
                <a:solidFill>
                  <a:srgbClr val="FFFFFF"/>
                </a:solidFill>
              </a:defRPr>
            </a:lvl1pPr>
          </a:lstStyle>
          <a:p>
            <a:r>
              <a:rPr kumimoji="0" lang="es-ES" smtClean="0"/>
              <a:t>Haga clic para modificar el estilo de título del patrón</a:t>
            </a:r>
            <a:endParaRPr kumimoji="0" lang="en-US"/>
          </a:p>
        </p:txBody>
      </p:sp>
      <p:sp>
        <p:nvSpPr>
          <p:cNvPr id="11" name="10 Rectángulo"/>
          <p:cNvSpPr/>
          <p:nvPr/>
        </p:nvSpPr>
        <p:spPr bwMode="white">
          <a:xfrm>
            <a:off x="1447800" y="0"/>
            <a:ext cx="100584"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2" name="11 Marcador de fecha"/>
          <p:cNvSpPr>
            <a:spLocks noGrp="1"/>
          </p:cNvSpPr>
          <p:nvPr>
            <p:ph type="dt" sz="half" idx="10"/>
          </p:nvPr>
        </p:nvSpPr>
        <p:spPr>
          <a:xfrm>
            <a:off x="6248400" y="6248400"/>
            <a:ext cx="2667000" cy="365125"/>
          </a:xfrm>
        </p:spPr>
        <p:txBody>
          <a:bodyPr rtlCol="0"/>
          <a:lstStyle/>
          <a:p>
            <a:fld id="{78B02C18-5ED4-484A-8F62-3D9DFC655F61}" type="datetimeFigureOut">
              <a:rPr lang="es-CL" smtClean="0"/>
              <a:pPr/>
              <a:t>22-08-2021</a:t>
            </a:fld>
            <a:endParaRPr lang="es-CL" dirty="0"/>
          </a:p>
        </p:txBody>
      </p:sp>
      <p:sp>
        <p:nvSpPr>
          <p:cNvPr id="13" name="12 Marcador de número de diapositiva"/>
          <p:cNvSpPr>
            <a:spLocks noGrp="1"/>
          </p:cNvSpPr>
          <p:nvPr>
            <p:ph type="sldNum" sz="quarter" idx="11"/>
          </p:nvPr>
        </p:nvSpPr>
        <p:spPr>
          <a:xfrm>
            <a:off x="0" y="4667249"/>
            <a:ext cx="1447800" cy="663578"/>
          </a:xfrm>
        </p:spPr>
        <p:txBody>
          <a:bodyPr rtlCol="0"/>
          <a:lstStyle>
            <a:lvl1pPr>
              <a:defRPr sz="2800"/>
            </a:lvl1pPr>
          </a:lstStyle>
          <a:p>
            <a:fld id="{60F6C510-04DD-4E11-8C1E-D9F5F87648F9}" type="slidenum">
              <a:rPr lang="es-CL" smtClean="0"/>
              <a:pPr/>
              <a:t>‹Nº›</a:t>
            </a:fld>
            <a:endParaRPr lang="es-CL" dirty="0"/>
          </a:p>
        </p:txBody>
      </p:sp>
      <p:sp>
        <p:nvSpPr>
          <p:cNvPr id="14" name="13 Marcador de pie de página"/>
          <p:cNvSpPr>
            <a:spLocks noGrp="1"/>
          </p:cNvSpPr>
          <p:nvPr>
            <p:ph type="ftr" sz="quarter" idx="12"/>
          </p:nvPr>
        </p:nvSpPr>
        <p:spPr>
          <a:xfrm>
            <a:off x="1600200" y="6248206"/>
            <a:ext cx="4572000" cy="365125"/>
          </a:xfrm>
        </p:spPr>
        <p:txBody>
          <a:bodyPr rtlCol="0"/>
          <a:lstStyle/>
          <a:p>
            <a:endParaRPr lang="es-CL" dirty="0"/>
          </a:p>
        </p:txBody>
      </p:sp>
      <p:sp>
        <p:nvSpPr>
          <p:cNvPr id="3" name="2 Marcador de posición de imagen"/>
          <p:cNvSpPr>
            <a:spLocks noGrp="1"/>
          </p:cNvSpPr>
          <p:nvPr>
            <p:ph type="pic" idx="1"/>
          </p:nvPr>
        </p:nvSpPr>
        <p:spPr>
          <a:xfrm>
            <a:off x="1560576" y="0"/>
            <a:ext cx="7583424" cy="4568952"/>
          </a:xfrm>
          <a:solidFill>
            <a:schemeClr val="accent1">
              <a:tint val="40000"/>
            </a:schemeClr>
          </a:solidFill>
          <a:ln>
            <a:noFill/>
          </a:ln>
        </p:spPr>
        <p:txBody>
          <a:bodyPr/>
          <a:lstStyle>
            <a:lvl1pPr marL="0" indent="0">
              <a:buNone/>
              <a:defRPr sz="3200"/>
            </a:lvl1pPr>
          </a:lstStyle>
          <a:p>
            <a:r>
              <a:rPr kumimoji="0" lang="es-ES" dirty="0" smtClean="0"/>
              <a:t>Haga clic en el icono para agregar una imagen</a:t>
            </a:r>
            <a:endParaRPr kumimoji="0"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78B02C18-5ED4-484A-8F62-3D9DFC655F61}" type="datetimeFigureOut">
              <a:rPr lang="es-CL" smtClean="0"/>
              <a:pPr/>
              <a:t>22-08-2021</a:t>
            </a:fld>
            <a:endParaRPr lang="es-CL" dirty="0"/>
          </a:p>
        </p:txBody>
      </p:sp>
      <p:sp>
        <p:nvSpPr>
          <p:cNvPr id="5" name="4 Marcador de pie de página"/>
          <p:cNvSpPr>
            <a:spLocks noGrp="1"/>
          </p:cNvSpPr>
          <p:nvPr>
            <p:ph type="ftr" sz="quarter" idx="11"/>
          </p:nvPr>
        </p:nvSpPr>
        <p:spPr/>
        <p:txBody>
          <a:bodyPr/>
          <a:lstStyle/>
          <a:p>
            <a:endParaRPr lang="es-CL" dirty="0"/>
          </a:p>
        </p:txBody>
      </p:sp>
      <p:sp>
        <p:nvSpPr>
          <p:cNvPr id="6" name="5 Marcador de número de diapositiva"/>
          <p:cNvSpPr>
            <a:spLocks noGrp="1"/>
          </p:cNvSpPr>
          <p:nvPr>
            <p:ph type="sldNum" sz="quarter" idx="12"/>
          </p:nvPr>
        </p:nvSpPr>
        <p:spPr/>
        <p:txBody>
          <a:bodyPr/>
          <a:lstStyle/>
          <a:p>
            <a:fld id="{60F6C510-04DD-4E11-8C1E-D9F5F87648F9}" type="slidenum">
              <a:rPr lang="es-CL" smtClean="0"/>
              <a:pPr/>
              <a:t>‹Nº›</a:t>
            </a:fld>
            <a:endParaRPr lang="es-CL"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bg>
      <p:bgRef idx="1001">
        <a:schemeClr val="bg1"/>
      </p:bgRef>
    </p:bg>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553200" y="609600"/>
            <a:ext cx="2057400" cy="5516563"/>
          </a:xfrm>
        </p:spPr>
        <p:txBody>
          <a:bodyPr vert="eaVer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a:xfrm>
            <a:off x="457200" y="609600"/>
            <a:ext cx="5562600" cy="5516564"/>
          </a:xfrm>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a:xfrm>
            <a:off x="6553200" y="6248402"/>
            <a:ext cx="2209800" cy="365125"/>
          </a:xfrm>
        </p:spPr>
        <p:txBody>
          <a:bodyPr/>
          <a:lstStyle/>
          <a:p>
            <a:fld id="{78B02C18-5ED4-484A-8F62-3D9DFC655F61}" type="datetimeFigureOut">
              <a:rPr lang="es-CL" smtClean="0"/>
              <a:pPr/>
              <a:t>22-08-2021</a:t>
            </a:fld>
            <a:endParaRPr lang="es-CL" dirty="0"/>
          </a:p>
        </p:txBody>
      </p:sp>
      <p:sp>
        <p:nvSpPr>
          <p:cNvPr id="5" name="4 Marcador de pie de página"/>
          <p:cNvSpPr>
            <a:spLocks noGrp="1"/>
          </p:cNvSpPr>
          <p:nvPr>
            <p:ph type="ftr" sz="quarter" idx="11"/>
          </p:nvPr>
        </p:nvSpPr>
        <p:spPr>
          <a:xfrm>
            <a:off x="457201" y="6248207"/>
            <a:ext cx="5573483" cy="365125"/>
          </a:xfrm>
        </p:spPr>
        <p:txBody>
          <a:bodyPr/>
          <a:lstStyle/>
          <a:p>
            <a:endParaRPr lang="es-CL" dirty="0"/>
          </a:p>
        </p:txBody>
      </p:sp>
      <p:sp>
        <p:nvSpPr>
          <p:cNvPr id="7" name="6 Rectángulo"/>
          <p:cNvSpPr/>
          <p:nvPr/>
        </p:nvSpPr>
        <p:spPr bwMode="white">
          <a:xfrm>
            <a:off x="6096318" y="0"/>
            <a:ext cx="320040"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
        <p:nvSpPr>
          <p:cNvPr id="8" name="7 Rectángulo"/>
          <p:cNvSpPr/>
          <p:nvPr/>
        </p:nvSpPr>
        <p:spPr>
          <a:xfrm>
            <a:off x="6142038"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
        <p:nvSpPr>
          <p:cNvPr id="9" name="8 Rectángulo"/>
          <p:cNvSpPr/>
          <p:nvPr/>
        </p:nvSpPr>
        <p:spPr>
          <a:xfrm>
            <a:off x="6142038"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
        <p:nvSpPr>
          <p:cNvPr id="6" name="5 Marcador de número de diapositiva"/>
          <p:cNvSpPr>
            <a:spLocks noGrp="1"/>
          </p:cNvSpPr>
          <p:nvPr>
            <p:ph type="sldNum" sz="quarter" idx="12"/>
          </p:nvPr>
        </p:nvSpPr>
        <p:spPr>
          <a:xfrm rot="5400000">
            <a:off x="5989638" y="144462"/>
            <a:ext cx="533400" cy="244476"/>
          </a:xfrm>
        </p:spPr>
        <p:txBody>
          <a:bodyPr/>
          <a:lstStyle/>
          <a:p>
            <a:fld id="{60F6C510-04DD-4E11-8C1E-D9F5F87648F9}" type="slidenum">
              <a:rPr lang="es-CL" smtClean="0"/>
              <a:pPr/>
              <a:t>‹Nº›</a:t>
            </a:fld>
            <a:endParaRPr lang="es-CL" dirty="0"/>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21 Marcador de título"/>
          <p:cNvSpPr>
            <a:spLocks noGrp="1"/>
          </p:cNvSpPr>
          <p:nvPr>
            <p:ph type="title"/>
          </p:nvPr>
        </p:nvSpPr>
        <p:spPr>
          <a:xfrm>
            <a:off x="609600" y="228600"/>
            <a:ext cx="8153400" cy="990600"/>
          </a:xfrm>
          <a:prstGeom prst="rect">
            <a:avLst/>
          </a:prstGeom>
        </p:spPr>
        <p:txBody>
          <a:bodyPr vert="horz" anchor="ctr">
            <a:normAutofit/>
          </a:bodyPr>
          <a:lstStyle/>
          <a:p>
            <a:r>
              <a:rPr kumimoji="0" lang="es-ES" smtClean="0"/>
              <a:t>Haga clic para modificar el estilo de título del patrón</a:t>
            </a:r>
            <a:endParaRPr kumimoji="0" lang="en-US"/>
          </a:p>
        </p:txBody>
      </p:sp>
      <p:sp>
        <p:nvSpPr>
          <p:cNvPr id="13" name="12 Marcador de texto"/>
          <p:cNvSpPr>
            <a:spLocks noGrp="1"/>
          </p:cNvSpPr>
          <p:nvPr>
            <p:ph type="body" idx="1"/>
          </p:nvPr>
        </p:nvSpPr>
        <p:spPr>
          <a:xfrm>
            <a:off x="612648" y="1600200"/>
            <a:ext cx="8153400" cy="4526280"/>
          </a:xfrm>
          <a:prstGeom prst="rect">
            <a:avLst/>
          </a:prstGeom>
        </p:spPr>
        <p:txBody>
          <a:bodyPr vert="horz">
            <a:normAutofit/>
          </a:bodyPr>
          <a:lstStyle/>
          <a:p>
            <a:pPr lvl="0" eaLnBrk="1" latinLnBrk="0" hangingPunct="1"/>
            <a:r>
              <a:rPr kumimoji="0" lang="es-ES" smtClean="0"/>
              <a:t>Haga clic para modificar el estilo de texto del patrón</a:t>
            </a:r>
          </a:p>
          <a:p>
            <a:pPr lvl="1" eaLnBrk="1" latinLnBrk="0" hangingPunct="1"/>
            <a:r>
              <a:rPr kumimoji="0" lang="es-ES" smtClean="0"/>
              <a:t>Segundo nivel</a:t>
            </a:r>
          </a:p>
          <a:p>
            <a:pPr lvl="2" eaLnBrk="1" latinLnBrk="0" hangingPunct="1"/>
            <a:r>
              <a:rPr kumimoji="0" lang="es-ES" smtClean="0"/>
              <a:t>Tercer nivel</a:t>
            </a:r>
          </a:p>
          <a:p>
            <a:pPr lvl="3" eaLnBrk="1" latinLnBrk="0" hangingPunct="1"/>
            <a:r>
              <a:rPr kumimoji="0" lang="es-ES" smtClean="0"/>
              <a:t>Cuarto nivel</a:t>
            </a:r>
          </a:p>
          <a:p>
            <a:pPr lvl="4" eaLnBrk="1" latinLnBrk="0" hangingPunct="1"/>
            <a:r>
              <a:rPr kumimoji="0" lang="es-ES" smtClean="0"/>
              <a:t>Quinto nivel</a:t>
            </a:r>
            <a:endParaRPr kumimoji="0" lang="en-US"/>
          </a:p>
        </p:txBody>
      </p:sp>
      <p:sp>
        <p:nvSpPr>
          <p:cNvPr id="14" name="13 Marcador de fecha"/>
          <p:cNvSpPr>
            <a:spLocks noGrp="1"/>
          </p:cNvSpPr>
          <p:nvPr>
            <p:ph type="dt" sz="half" idx="2"/>
          </p:nvPr>
        </p:nvSpPr>
        <p:spPr>
          <a:xfrm>
            <a:off x="6096000" y="6248400"/>
            <a:ext cx="2667000" cy="365125"/>
          </a:xfrm>
          <a:prstGeom prst="rect">
            <a:avLst/>
          </a:prstGeom>
        </p:spPr>
        <p:txBody>
          <a:bodyPr vert="horz" anchor="ctr" anchorCtr="0"/>
          <a:lstStyle>
            <a:lvl1pPr algn="l" eaLnBrk="1" latinLnBrk="0" hangingPunct="1">
              <a:defRPr kumimoji="0" sz="1400">
                <a:solidFill>
                  <a:schemeClr val="tx2"/>
                </a:solidFill>
              </a:defRPr>
            </a:lvl1pPr>
          </a:lstStyle>
          <a:p>
            <a:fld id="{78B02C18-5ED4-484A-8F62-3D9DFC655F61}" type="datetimeFigureOut">
              <a:rPr lang="es-CL" smtClean="0"/>
              <a:pPr/>
              <a:t>22-08-2021</a:t>
            </a:fld>
            <a:endParaRPr lang="es-CL" dirty="0"/>
          </a:p>
        </p:txBody>
      </p:sp>
      <p:sp>
        <p:nvSpPr>
          <p:cNvPr id="3" name="2 Marcador de pie de página"/>
          <p:cNvSpPr>
            <a:spLocks noGrp="1"/>
          </p:cNvSpPr>
          <p:nvPr>
            <p:ph type="ftr" sz="quarter" idx="3"/>
          </p:nvPr>
        </p:nvSpPr>
        <p:spPr>
          <a:xfrm>
            <a:off x="609600" y="6248206"/>
            <a:ext cx="5421083" cy="365125"/>
          </a:xfrm>
          <a:prstGeom prst="rect">
            <a:avLst/>
          </a:prstGeom>
        </p:spPr>
        <p:txBody>
          <a:bodyPr vert="horz" anchor="ctr"/>
          <a:lstStyle>
            <a:lvl1pPr algn="r" eaLnBrk="1" latinLnBrk="0" hangingPunct="1">
              <a:defRPr kumimoji="0" sz="1400">
                <a:solidFill>
                  <a:schemeClr val="tx2"/>
                </a:solidFill>
              </a:defRPr>
            </a:lvl1pPr>
          </a:lstStyle>
          <a:p>
            <a:endParaRPr lang="es-CL" dirty="0"/>
          </a:p>
        </p:txBody>
      </p:sp>
      <p:sp>
        <p:nvSpPr>
          <p:cNvPr id="7" name="6 Rectángulo"/>
          <p:cNvSpPr/>
          <p:nvPr/>
        </p:nvSpPr>
        <p:spPr bwMode="white">
          <a:xfrm>
            <a:off x="0" y="1234440"/>
            <a:ext cx="9144000" cy="32004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8" name="7 Rectángulo"/>
          <p:cNvSpPr/>
          <p:nvPr/>
        </p:nvSpPr>
        <p:spPr>
          <a:xfrm>
            <a:off x="0" y="1280160"/>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9" name="8 Rectángulo"/>
          <p:cNvSpPr/>
          <p:nvPr/>
        </p:nvSpPr>
        <p:spPr>
          <a:xfrm>
            <a:off x="590550" y="1280160"/>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22 Marcador de número de diapositiva"/>
          <p:cNvSpPr>
            <a:spLocks noGrp="1"/>
          </p:cNvSpPr>
          <p:nvPr>
            <p:ph type="sldNum" sz="quarter" idx="4"/>
          </p:nvPr>
        </p:nvSpPr>
        <p:spPr>
          <a:xfrm>
            <a:off x="0" y="1272222"/>
            <a:ext cx="533400" cy="244476"/>
          </a:xfrm>
          <a:prstGeom prst="rect">
            <a:avLst/>
          </a:prstGeom>
        </p:spPr>
        <p:txBody>
          <a:bodyPr vert="horz" anchor="ctr" anchorCtr="0">
            <a:normAutofit/>
          </a:bodyPr>
          <a:lstStyle>
            <a:lvl1pPr algn="ctr" eaLnBrk="1" latinLnBrk="0" hangingPunct="1">
              <a:defRPr kumimoji="0" sz="1400" b="1">
                <a:solidFill>
                  <a:srgbClr val="FFFFFF"/>
                </a:solidFill>
              </a:defRPr>
            </a:lvl1pPr>
          </a:lstStyle>
          <a:p>
            <a:fld id="{60F6C510-04DD-4E11-8C1E-D9F5F87648F9}" type="slidenum">
              <a:rPr lang="es-CL" smtClean="0"/>
              <a:pPr/>
              <a:t>‹Nº›</a:t>
            </a:fld>
            <a:endParaRPr lang="es-CL"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400" kern="1200">
          <a:solidFill>
            <a:schemeClr val="tx2"/>
          </a:solidFill>
          <a:latin typeface="+mj-lt"/>
          <a:ea typeface="+mj-ea"/>
          <a:cs typeface="+mj-cs"/>
        </a:defRPr>
      </a:lvl1pPr>
    </p:titleStyle>
    <p:body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115616" y="1214422"/>
            <a:ext cx="7723584" cy="2071702"/>
          </a:xfrm>
        </p:spPr>
        <p:txBody>
          <a:bodyPr/>
          <a:lstStyle/>
          <a:p>
            <a:r>
              <a:rPr lang="es-CL" dirty="0" smtClean="0"/>
              <a:t>Unida temática CUATRO</a:t>
            </a:r>
            <a:endParaRPr lang="es-CL" dirty="0"/>
          </a:p>
        </p:txBody>
      </p:sp>
      <p:sp>
        <p:nvSpPr>
          <p:cNvPr id="3" name="2 Subtítulo"/>
          <p:cNvSpPr>
            <a:spLocks noGrp="1"/>
          </p:cNvSpPr>
          <p:nvPr>
            <p:ph type="subTitle" idx="1"/>
          </p:nvPr>
        </p:nvSpPr>
        <p:spPr/>
        <p:txBody>
          <a:bodyPr>
            <a:normAutofit fontScale="77500" lnSpcReduction="20000"/>
          </a:bodyPr>
          <a:lstStyle/>
          <a:p>
            <a:endParaRPr lang="es-CL" dirty="0" smtClean="0"/>
          </a:p>
          <a:p>
            <a:r>
              <a:rPr lang="es-CL" dirty="0" smtClean="0"/>
              <a:t>Reconocimiento </a:t>
            </a:r>
            <a:r>
              <a:rPr lang="es-CL" dirty="0"/>
              <a:t>, valoración y registro de pasivos financieros</a:t>
            </a:r>
          </a:p>
          <a:p>
            <a:endParaRPr lang="es-CL"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362200" y="1214422"/>
            <a:ext cx="6477000" cy="2071702"/>
          </a:xfrm>
        </p:spPr>
        <p:txBody>
          <a:bodyPr>
            <a:normAutofit/>
          </a:bodyPr>
          <a:lstStyle/>
          <a:p>
            <a:r>
              <a:rPr lang="es-CL" dirty="0" smtClean="0"/>
              <a:t>Contabilización de Pasivos</a:t>
            </a:r>
            <a:endParaRPr lang="es-CL" dirty="0"/>
          </a:p>
        </p:txBody>
      </p:sp>
      <p:sp>
        <p:nvSpPr>
          <p:cNvPr id="3" name="2 Subtítulo"/>
          <p:cNvSpPr>
            <a:spLocks noGrp="1"/>
          </p:cNvSpPr>
          <p:nvPr>
            <p:ph type="subTitle" idx="1"/>
          </p:nvPr>
        </p:nvSpPr>
        <p:spPr/>
        <p:txBody>
          <a:bodyPr>
            <a:normAutofit fontScale="77500" lnSpcReduction="20000"/>
          </a:bodyPr>
          <a:lstStyle/>
          <a:p>
            <a:endParaRPr lang="es-CL" dirty="0" smtClean="0"/>
          </a:p>
          <a:p>
            <a:r>
              <a:rPr lang="es-CL" dirty="0" smtClean="0"/>
              <a:t>Reconocimiento </a:t>
            </a:r>
            <a:r>
              <a:rPr lang="es-CL" dirty="0"/>
              <a:t>, valoración y registro de pasivos financieros</a:t>
            </a:r>
          </a:p>
          <a:p>
            <a:endParaRPr lang="es-CL"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lstStyle/>
          <a:p>
            <a:r>
              <a:rPr lang="es-CL" u="sng" dirty="0" smtClean="0"/>
              <a:t> Tratamiento Contable de Las Letras de Cambio.</a:t>
            </a:r>
          </a:p>
          <a:p>
            <a:r>
              <a:rPr lang="es-CL" u="sng" dirty="0" smtClean="0"/>
              <a:t>Definición Legal </a:t>
            </a:r>
            <a:r>
              <a:rPr lang="es-CL" dirty="0" smtClean="0"/>
              <a:t>. Es un mandato escrito, revestido de las formas prescritas por la Ley, mediante el cual el librador ordena al librado que pague cierta suma de dinero a una persona determinada o bien a su orden.</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lstStyle/>
          <a:p>
            <a:r>
              <a:rPr lang="es-CL" u="sng" dirty="0" smtClean="0"/>
              <a:t> Tratamiento Contable de Las Letras de Cambio.</a:t>
            </a:r>
          </a:p>
          <a:p>
            <a:r>
              <a:rPr lang="es-CL" u="sng" dirty="0" smtClean="0"/>
              <a:t>Letras de Cambio Mantenidas en Cartera </a:t>
            </a:r>
            <a:r>
              <a:rPr lang="es-CL" dirty="0" smtClean="0"/>
              <a:t>. Se trata de aquella letra que la empresa mantiene en su poder para cobrarla directamente a la fecha de su vencimiento.</a:t>
            </a:r>
          </a:p>
          <a:p>
            <a:r>
              <a:rPr lang="es-CL" dirty="0" smtClean="0"/>
              <a:t>En lo particular su contabilización no ofrece dificultades, ya que se trata de un crédito documentado, en la mayoría de los casos originado por una operación eminentemente comercial.</a:t>
            </a:r>
          </a:p>
        </p:txBody>
      </p:sp>
    </p:spTree>
    <p:extLst>
      <p:ext uri="{BB962C8B-B14F-4D97-AF65-F5344CB8AC3E}">
        <p14:creationId xmlns:p14="http://schemas.microsoft.com/office/powerpoint/2010/main" val="62923840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lstStyle/>
          <a:p>
            <a:r>
              <a:rPr lang="es-CL" u="sng" dirty="0" smtClean="0"/>
              <a:t> Tratamiento Contable de Las Letras de Cambio.</a:t>
            </a:r>
          </a:p>
          <a:p>
            <a:r>
              <a:rPr lang="es-CL" u="sng" dirty="0" smtClean="0"/>
              <a:t>Letras de Cambio Mantenidas en Cartera( continuación) </a:t>
            </a:r>
            <a:r>
              <a:rPr lang="es-CL" dirty="0" smtClean="0"/>
              <a:t>. </a:t>
            </a:r>
          </a:p>
          <a:p>
            <a:r>
              <a:rPr lang="es-CL" u="sng" dirty="0" smtClean="0"/>
              <a:t>Ejemplo demostrativo</a:t>
            </a:r>
            <a:r>
              <a:rPr lang="es-CL" dirty="0" smtClean="0"/>
              <a:t>:</a:t>
            </a:r>
          </a:p>
          <a:p>
            <a:r>
              <a:rPr lang="es-CL" dirty="0" smtClean="0"/>
              <a:t>Con fecha 17 de Agosto de 19xx se procede a vender mercaderías por un valor de $10.000.000, en pago de las cuales se reciben dos letras de $5.000.000 cada una , con vencimiento al 4 de Septiembre y 4 de Octubre de 19xx.</a:t>
            </a:r>
          </a:p>
        </p:txBody>
      </p:sp>
    </p:spTree>
    <p:extLst>
      <p:ext uri="{BB962C8B-B14F-4D97-AF65-F5344CB8AC3E}">
        <p14:creationId xmlns:p14="http://schemas.microsoft.com/office/powerpoint/2010/main" val="429145031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fontScale="92500"/>
          </a:bodyPr>
          <a:lstStyle/>
          <a:p>
            <a:r>
              <a:rPr lang="es-CL" u="sng" dirty="0" smtClean="0"/>
              <a:t> Tratamiento Contable de Las Letras de Cambio.</a:t>
            </a:r>
          </a:p>
          <a:p>
            <a:r>
              <a:rPr lang="es-CL" u="sng" dirty="0" smtClean="0"/>
              <a:t>Letras de Cambio Mantenidas en Cartera( continuación) </a:t>
            </a:r>
            <a:r>
              <a:rPr lang="es-CL" dirty="0" smtClean="0"/>
              <a:t> </a:t>
            </a:r>
          </a:p>
          <a:p>
            <a:r>
              <a:rPr lang="es-CL" u="sng" dirty="0" smtClean="0"/>
              <a:t>Ejemplo demostrativo(continuación)</a:t>
            </a:r>
            <a:r>
              <a:rPr lang="es-CL" dirty="0" smtClean="0"/>
              <a:t>:</a:t>
            </a:r>
          </a:p>
          <a:p>
            <a:r>
              <a:rPr lang="es-CL" dirty="0" smtClean="0"/>
              <a:t>El 4 de Septiembre  nos es cancelada en efectivo la letra de $5.000.000.</a:t>
            </a:r>
          </a:p>
          <a:p>
            <a:r>
              <a:rPr lang="es-CL" dirty="0" smtClean="0"/>
              <a:t>Libro Diario</a:t>
            </a:r>
          </a:p>
          <a:p>
            <a:r>
              <a:rPr lang="es-CL" dirty="0" smtClean="0"/>
              <a:t>Letras por Cobrar                 $5.000.000</a:t>
            </a:r>
          </a:p>
          <a:p>
            <a:r>
              <a:rPr lang="es-CL" dirty="0"/>
              <a:t> </a:t>
            </a:r>
            <a:r>
              <a:rPr lang="es-CL" dirty="0" smtClean="0"/>
              <a:t>                      a</a:t>
            </a:r>
          </a:p>
          <a:p>
            <a:r>
              <a:rPr lang="es-CL" dirty="0"/>
              <a:t> </a:t>
            </a:r>
            <a:r>
              <a:rPr lang="es-CL" dirty="0" smtClean="0"/>
              <a:t>              Venta Mercaderías                    $5.000.000</a:t>
            </a:r>
          </a:p>
          <a:p>
            <a:endParaRPr lang="es-CL" dirty="0" smtClean="0"/>
          </a:p>
        </p:txBody>
      </p:sp>
    </p:spTree>
    <p:extLst>
      <p:ext uri="{BB962C8B-B14F-4D97-AF65-F5344CB8AC3E}">
        <p14:creationId xmlns:p14="http://schemas.microsoft.com/office/powerpoint/2010/main" val="11878188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fontScale="92500" lnSpcReduction="10000"/>
          </a:bodyPr>
          <a:lstStyle/>
          <a:p>
            <a:r>
              <a:rPr lang="es-CL" u="sng" dirty="0" smtClean="0"/>
              <a:t> Tratamiento Contable de Las Letras de Cambio.</a:t>
            </a:r>
          </a:p>
          <a:p>
            <a:r>
              <a:rPr lang="es-CL" u="sng" dirty="0" smtClean="0"/>
              <a:t>Letras de Cambio Mantenidas en Cartera( continuación) </a:t>
            </a:r>
            <a:r>
              <a:rPr lang="es-CL" dirty="0" smtClean="0"/>
              <a:t>.</a:t>
            </a:r>
          </a:p>
          <a:p>
            <a:r>
              <a:rPr lang="es-CL" u="sng" dirty="0" smtClean="0"/>
              <a:t>Ejemplo demostrativo(continuación)</a:t>
            </a:r>
            <a:r>
              <a:rPr lang="es-CL" dirty="0" smtClean="0"/>
              <a:t>:</a:t>
            </a:r>
          </a:p>
          <a:p>
            <a:r>
              <a:rPr lang="es-CL" dirty="0" smtClean="0"/>
              <a:t>El 4 de Septiembre  nos es cancelada en efectivo la letra de $5.000.000.</a:t>
            </a:r>
          </a:p>
          <a:p>
            <a:r>
              <a:rPr lang="es-CL" dirty="0" smtClean="0"/>
              <a:t>Libro Diario</a:t>
            </a:r>
          </a:p>
          <a:p>
            <a:r>
              <a:rPr lang="es-CL" dirty="0" smtClean="0"/>
              <a:t>Caja                  $5.000.000</a:t>
            </a:r>
          </a:p>
          <a:p>
            <a:r>
              <a:rPr lang="es-CL" dirty="0"/>
              <a:t> </a:t>
            </a:r>
            <a:r>
              <a:rPr lang="es-CL" dirty="0" smtClean="0"/>
              <a:t>                      a</a:t>
            </a:r>
          </a:p>
          <a:p>
            <a:r>
              <a:rPr lang="es-CL" dirty="0"/>
              <a:t> </a:t>
            </a:r>
            <a:r>
              <a:rPr lang="es-CL" dirty="0" smtClean="0"/>
              <a:t>              Letras por Cobrar                    $5.000.000</a:t>
            </a:r>
          </a:p>
          <a:p>
            <a:endParaRPr lang="es-CL" dirty="0" smtClean="0"/>
          </a:p>
        </p:txBody>
      </p:sp>
    </p:spTree>
    <p:extLst>
      <p:ext uri="{BB962C8B-B14F-4D97-AF65-F5344CB8AC3E}">
        <p14:creationId xmlns:p14="http://schemas.microsoft.com/office/powerpoint/2010/main" val="170962849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 Tratamiento Contable de Las Letras de Cambio.</a:t>
            </a:r>
          </a:p>
          <a:p>
            <a:r>
              <a:rPr lang="es-CL" u="sng" dirty="0" smtClean="0"/>
              <a:t>Letras de Cambio Mantenidas en Cartera( continuación) </a:t>
            </a:r>
            <a:r>
              <a:rPr lang="es-CL" dirty="0" smtClean="0"/>
              <a:t>. </a:t>
            </a:r>
          </a:p>
          <a:p>
            <a:r>
              <a:rPr lang="es-CL" u="sng" dirty="0" smtClean="0"/>
              <a:t>Ejemplo demostrativo(continuación)</a:t>
            </a:r>
            <a:r>
              <a:rPr lang="es-CL" dirty="0" smtClean="0"/>
              <a:t>:</a:t>
            </a:r>
          </a:p>
          <a:p>
            <a:r>
              <a:rPr lang="es-CL" dirty="0" smtClean="0"/>
              <a:t>Libro Mayor</a:t>
            </a:r>
          </a:p>
          <a:p>
            <a:r>
              <a:rPr lang="es-CL" dirty="0" smtClean="0"/>
              <a:t>            Letras por Cobrar                    </a:t>
            </a:r>
          </a:p>
          <a:p>
            <a:endParaRPr lang="es-CL" dirty="0" smtClean="0"/>
          </a:p>
        </p:txBody>
      </p:sp>
      <p:graphicFrame>
        <p:nvGraphicFramePr>
          <p:cNvPr id="4" name="3 Tabla"/>
          <p:cNvGraphicFramePr>
            <a:graphicFrameLocks noGrp="1"/>
          </p:cNvGraphicFramePr>
          <p:nvPr>
            <p:extLst>
              <p:ext uri="{D42A27DB-BD31-4B8C-83A1-F6EECF244321}">
                <p14:modId xmlns:p14="http://schemas.microsoft.com/office/powerpoint/2010/main" val="471091189"/>
              </p:ext>
            </p:extLst>
          </p:nvPr>
        </p:nvGraphicFramePr>
        <p:xfrm>
          <a:off x="899592" y="4725144"/>
          <a:ext cx="6672064" cy="1152128"/>
        </p:xfrm>
        <a:graphic>
          <a:graphicData uri="http://schemas.openxmlformats.org/drawingml/2006/table">
            <a:tbl>
              <a:tblPr firstRow="1" bandRow="1">
                <a:tableStyleId>{5C22544A-7EE6-4342-B048-85BDC9FD1C3A}</a:tableStyleId>
              </a:tblPr>
              <a:tblGrid>
                <a:gridCol w="3336032"/>
                <a:gridCol w="3336032"/>
              </a:tblGrid>
              <a:tr h="576064">
                <a:tc>
                  <a:txBody>
                    <a:bodyPr/>
                    <a:lstStyle/>
                    <a:p>
                      <a:r>
                        <a:rPr lang="es-CL" dirty="0" smtClean="0"/>
                        <a:t>DEBE</a:t>
                      </a:r>
                      <a:endParaRPr lang="es-CL" dirty="0"/>
                    </a:p>
                  </a:txBody>
                  <a:tcPr/>
                </a:tc>
                <a:tc>
                  <a:txBody>
                    <a:bodyPr/>
                    <a:lstStyle/>
                    <a:p>
                      <a:r>
                        <a:rPr lang="es-CL" dirty="0" smtClean="0"/>
                        <a:t>HABER</a:t>
                      </a:r>
                      <a:endParaRPr lang="es-CL" dirty="0"/>
                    </a:p>
                  </a:txBody>
                  <a:tcPr/>
                </a:tc>
              </a:tr>
              <a:tr h="576064">
                <a:tc>
                  <a:txBody>
                    <a:bodyPr/>
                    <a:lstStyle/>
                    <a:p>
                      <a:r>
                        <a:rPr lang="es-CL" dirty="0" smtClean="0"/>
                        <a:t>$10.000.000</a:t>
                      </a:r>
                      <a:endParaRPr lang="es-CL" dirty="0"/>
                    </a:p>
                  </a:txBody>
                  <a:tcPr/>
                </a:tc>
                <a:tc>
                  <a:txBody>
                    <a:bodyPr/>
                    <a:lstStyle/>
                    <a:p>
                      <a:r>
                        <a:rPr lang="es-CL" dirty="0" smtClean="0"/>
                        <a:t>$5.000.000</a:t>
                      </a:r>
                      <a:endParaRPr lang="es-CL" dirty="0"/>
                    </a:p>
                  </a:txBody>
                  <a:tcPr/>
                </a:tc>
              </a:tr>
            </a:tbl>
          </a:graphicData>
        </a:graphic>
      </p:graphicFrame>
    </p:spTree>
    <p:extLst>
      <p:ext uri="{BB962C8B-B14F-4D97-AF65-F5344CB8AC3E}">
        <p14:creationId xmlns:p14="http://schemas.microsoft.com/office/powerpoint/2010/main" val="74978155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lstStyle/>
          <a:p>
            <a:r>
              <a:rPr lang="es-CL" u="sng" dirty="0" smtClean="0"/>
              <a:t> Tratamiento Contable de Las Letras de Cambio.</a:t>
            </a:r>
          </a:p>
          <a:p>
            <a:r>
              <a:rPr lang="es-CL" u="sng" dirty="0" smtClean="0"/>
              <a:t>Letras de Cambio enviadas en cobranza bancaria</a:t>
            </a:r>
            <a:r>
              <a:rPr lang="es-CL" dirty="0" smtClean="0"/>
              <a:t>.</a:t>
            </a:r>
          </a:p>
          <a:p>
            <a:r>
              <a:rPr lang="es-CL" dirty="0" smtClean="0"/>
              <a:t>Las empresas en ciertos casos entregan a una institución bancaria la totalidad o parte delas letras, para que sea este quién se encargue de la cobranza.</a:t>
            </a:r>
          </a:p>
          <a:p>
            <a:r>
              <a:rPr lang="es-CL" dirty="0" smtClean="0"/>
              <a:t>Algunas de las razones del porqué se adopta esta modalidad , son las siguientes:</a:t>
            </a:r>
          </a:p>
        </p:txBody>
      </p:sp>
    </p:spTree>
    <p:extLst>
      <p:ext uri="{BB962C8B-B14F-4D97-AF65-F5344CB8AC3E}">
        <p14:creationId xmlns:p14="http://schemas.microsoft.com/office/powerpoint/2010/main" val="338674519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lnSpcReduction="10000"/>
          </a:bodyPr>
          <a:lstStyle/>
          <a:p>
            <a:r>
              <a:rPr lang="es-CL" u="sng" dirty="0" smtClean="0"/>
              <a:t> Tratamiento Contable de Las Letras de Cambio.</a:t>
            </a:r>
          </a:p>
          <a:p>
            <a:r>
              <a:rPr lang="es-CL" u="sng" dirty="0" smtClean="0"/>
              <a:t>A.-Letras de Cambio enviadas en cobranza bancaria</a:t>
            </a:r>
            <a:r>
              <a:rPr lang="es-CL" dirty="0" smtClean="0"/>
              <a:t>.</a:t>
            </a:r>
          </a:p>
          <a:p>
            <a:r>
              <a:rPr lang="es-CL" dirty="0" smtClean="0"/>
              <a:t>Algunas de las razones del porqué se adopta esta modalidad , son las siguientes:</a:t>
            </a:r>
          </a:p>
          <a:p>
            <a:r>
              <a:rPr lang="es-CL" dirty="0" smtClean="0"/>
              <a:t>A.-Da mayor jerarquía , respaldo  , seriedad al cobro del documento.</a:t>
            </a:r>
          </a:p>
          <a:p>
            <a:r>
              <a:rPr lang="es-CL" dirty="0" smtClean="0"/>
              <a:t>B.- Facilita enormemente la cobranza de las letras cuyos aceptantes son de plazas distintas a las del girador o poseedor del documento.</a:t>
            </a:r>
          </a:p>
        </p:txBody>
      </p:sp>
    </p:spTree>
    <p:extLst>
      <p:ext uri="{BB962C8B-B14F-4D97-AF65-F5344CB8AC3E}">
        <p14:creationId xmlns:p14="http://schemas.microsoft.com/office/powerpoint/2010/main" val="39797565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lstStyle/>
          <a:p>
            <a:r>
              <a:rPr lang="es-CL" u="sng" dirty="0" smtClean="0"/>
              <a:t> Tratamiento Contable de Las Letras de Cambio.</a:t>
            </a:r>
          </a:p>
          <a:p>
            <a:r>
              <a:rPr lang="es-CL" u="sng" dirty="0" smtClean="0"/>
              <a:t>Letras de Cambio enviadas en cobranza bancaria</a:t>
            </a:r>
            <a:r>
              <a:rPr lang="es-CL" dirty="0" smtClean="0"/>
              <a:t>.</a:t>
            </a:r>
          </a:p>
          <a:p>
            <a:r>
              <a:rPr lang="es-CL" dirty="0" smtClean="0"/>
              <a:t>Algunas de las razones del porqué se adopta esta modalidad , son las siguientes:</a:t>
            </a:r>
          </a:p>
          <a:p>
            <a:r>
              <a:rPr lang="es-CL" dirty="0"/>
              <a:t>C</a:t>
            </a:r>
            <a:r>
              <a:rPr lang="es-CL" dirty="0" smtClean="0"/>
              <a:t>.-Economiza personal que tendría que estar dedicado a la cobranza de las letras reemplazándolo por la institución bancaria que posee toda la organización y experticia para este tipo de transacciones financieras.</a:t>
            </a:r>
          </a:p>
        </p:txBody>
      </p:sp>
    </p:spTree>
    <p:extLst>
      <p:ext uri="{BB962C8B-B14F-4D97-AF65-F5344CB8AC3E}">
        <p14:creationId xmlns:p14="http://schemas.microsoft.com/office/powerpoint/2010/main" val="76620299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lstStyle/>
          <a:p>
            <a:r>
              <a:rPr lang="es-CL" u="sng" dirty="0" smtClean="0"/>
              <a:t> Tratamiento Contable de Las Letras de Cambio.</a:t>
            </a:r>
          </a:p>
          <a:p>
            <a:r>
              <a:rPr lang="es-CL" u="sng" dirty="0" smtClean="0"/>
              <a:t>Letras de Cambio enviadas en cobranza bancaria</a:t>
            </a:r>
            <a:r>
              <a:rPr lang="es-CL" dirty="0" smtClean="0"/>
              <a:t>.</a:t>
            </a:r>
          </a:p>
          <a:p>
            <a:r>
              <a:rPr lang="es-CL" dirty="0" smtClean="0"/>
              <a:t>Algunas de las razones del porqué se adopta esta modalidad , son las siguientes:</a:t>
            </a:r>
          </a:p>
          <a:p>
            <a:r>
              <a:rPr lang="es-CL" dirty="0"/>
              <a:t>D</a:t>
            </a:r>
            <a:r>
              <a:rPr lang="es-CL" dirty="0" smtClean="0"/>
              <a:t>.-Produce economías al sustituir gastos de transporte, comunicaciones y pagos al personal por la respectiva comisión de cobranza.</a:t>
            </a:r>
          </a:p>
        </p:txBody>
      </p:sp>
    </p:spTree>
    <p:extLst>
      <p:ext uri="{BB962C8B-B14F-4D97-AF65-F5344CB8AC3E}">
        <p14:creationId xmlns:p14="http://schemas.microsoft.com/office/powerpoint/2010/main" val="312774563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lnSpcReduction="10000"/>
          </a:bodyPr>
          <a:lstStyle/>
          <a:p>
            <a:r>
              <a:rPr lang="es-CL" u="sng" dirty="0" smtClean="0"/>
              <a:t> Tratamiento Contable de Las Letras de Cambio.</a:t>
            </a:r>
          </a:p>
          <a:p>
            <a:r>
              <a:rPr lang="es-CL" u="sng" dirty="0" smtClean="0"/>
              <a:t>Letras de Cambio enviadas en cobranza bancaria</a:t>
            </a:r>
            <a:r>
              <a:rPr lang="es-CL" dirty="0" smtClean="0"/>
              <a:t>.</a:t>
            </a:r>
          </a:p>
          <a:p>
            <a:r>
              <a:rPr lang="es-CL" dirty="0" smtClean="0"/>
              <a:t>En lo particular el Banco cobra, por sus servicios de cobranza de letras, la respectiva comisión.</a:t>
            </a:r>
          </a:p>
          <a:p>
            <a:r>
              <a:rPr lang="es-CL" dirty="0" smtClean="0"/>
              <a:t>Las etapas que sigue en este caso el documento y que por consiguiente se deberán tener presentes para su contabilización son las siguientes, a saber:</a:t>
            </a:r>
          </a:p>
          <a:p>
            <a:r>
              <a:rPr lang="es-CL" dirty="0" smtClean="0"/>
              <a:t>1.-Envío del documento al Banco.</a:t>
            </a:r>
          </a:p>
          <a:p>
            <a:r>
              <a:rPr lang="es-CL" dirty="0" smtClean="0"/>
              <a:t>2.-Acuse de recibo por parte del Banco.</a:t>
            </a:r>
          </a:p>
        </p:txBody>
      </p:sp>
    </p:spTree>
    <p:extLst>
      <p:ext uri="{BB962C8B-B14F-4D97-AF65-F5344CB8AC3E}">
        <p14:creationId xmlns:p14="http://schemas.microsoft.com/office/powerpoint/2010/main" val="427294812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fontScale="92500" lnSpcReduction="10000"/>
          </a:bodyPr>
          <a:lstStyle/>
          <a:p>
            <a:r>
              <a:rPr lang="es-CL" u="sng" dirty="0" smtClean="0"/>
              <a:t> Tratamiento Contable de Las Letras de Cambio(continuación).</a:t>
            </a:r>
          </a:p>
          <a:p>
            <a:r>
              <a:rPr lang="es-CL" dirty="0" smtClean="0"/>
              <a:t>Las etapas que sigue en este caso el documento y que por consiguiente se deberán tener presentes para su contabilización son las siguientes, a saber:</a:t>
            </a:r>
          </a:p>
          <a:p>
            <a:r>
              <a:rPr lang="es-CL" dirty="0"/>
              <a:t>3</a:t>
            </a:r>
            <a:r>
              <a:rPr lang="es-CL" dirty="0" smtClean="0"/>
              <a:t>.-Aviso del banco respecto al cobro de la comisión de cobranza que, generalmente, anota al girador o poseedor directamente en la cuenta bancaria.</a:t>
            </a:r>
          </a:p>
          <a:p>
            <a:r>
              <a:rPr lang="es-CL" dirty="0"/>
              <a:t>4</a:t>
            </a:r>
            <a:r>
              <a:rPr lang="es-CL" dirty="0" smtClean="0"/>
              <a:t>.-Aviso del Banco que el documento ha sido cancelado y que su valor ha sido anotado en la cuenta corriente del girador o poseedor de la letra.</a:t>
            </a:r>
          </a:p>
        </p:txBody>
      </p:sp>
    </p:spTree>
    <p:extLst>
      <p:ext uri="{BB962C8B-B14F-4D97-AF65-F5344CB8AC3E}">
        <p14:creationId xmlns:p14="http://schemas.microsoft.com/office/powerpoint/2010/main" val="242199876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fontScale="92500"/>
          </a:bodyPr>
          <a:lstStyle/>
          <a:p>
            <a:r>
              <a:rPr lang="es-CL" u="sng" dirty="0" smtClean="0"/>
              <a:t>Enunciado Ejercicio  Demostrativo Letras en Cobranza:</a:t>
            </a:r>
          </a:p>
          <a:p>
            <a:r>
              <a:rPr lang="es-CL" dirty="0" smtClean="0"/>
              <a:t>Su empresa envía una letra al Banco Continental por un monto de $2.300.000, la respectiva comisión de cobranza del Banco es un 2% del valor de la letra.</a:t>
            </a:r>
          </a:p>
          <a:p>
            <a:r>
              <a:rPr lang="es-CL" u="sng" dirty="0" smtClean="0"/>
              <a:t>Se pide contabilizar en el Libro Diario lo acontecido:</a:t>
            </a:r>
          </a:p>
          <a:p>
            <a:r>
              <a:rPr lang="es-CL" u="sng" dirty="0" smtClean="0"/>
              <a:t>Nota : </a:t>
            </a:r>
            <a:r>
              <a:rPr lang="es-CL" dirty="0" smtClean="0"/>
              <a:t>El envío del documento se realiza en formularios del banco que otorga el servicio provee.</a:t>
            </a:r>
          </a:p>
        </p:txBody>
      </p:sp>
    </p:spTree>
    <p:extLst>
      <p:ext uri="{BB962C8B-B14F-4D97-AF65-F5344CB8AC3E}">
        <p14:creationId xmlns:p14="http://schemas.microsoft.com/office/powerpoint/2010/main" val="19384042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Enunciado Ejercicio  Demostrativo Letras en Cobranza:</a:t>
            </a:r>
          </a:p>
          <a:p>
            <a:r>
              <a:rPr lang="es-CL" u="sng" dirty="0" smtClean="0"/>
              <a:t>Nota( continuación ) .</a:t>
            </a:r>
            <a:r>
              <a:rPr lang="es-CL" dirty="0" smtClean="0"/>
              <a:t>Este acusa recibo en un comprobante denominado «Estado al Cedente», indicando el valor de la comisión y su respectivo cargo en la cuenta corriente de la empresa que encargo la cobranza, la que con este documento procede a la contabilización respectiva :.</a:t>
            </a:r>
          </a:p>
        </p:txBody>
      </p:sp>
    </p:spTree>
    <p:extLst>
      <p:ext uri="{BB962C8B-B14F-4D97-AF65-F5344CB8AC3E}">
        <p14:creationId xmlns:p14="http://schemas.microsoft.com/office/powerpoint/2010/main" val="218731908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Enunciado Ejercicio  Demostrativo Letras en Cobranza:</a:t>
            </a:r>
          </a:p>
          <a:p>
            <a:r>
              <a:rPr lang="es-CL" u="sng" dirty="0" smtClean="0"/>
              <a:t>Nota( continuación ) .</a:t>
            </a:r>
            <a:r>
              <a:rPr lang="es-CL" dirty="0" smtClean="0"/>
              <a:t>Se procede a cargar una cuenta de activo por el valor de la letra en cobranza y una cuenta de gasto por el valor de la comisión; por otra parte se abona la cuenta de activo donde estaba registrada la letra en cartera y se abona la cuenta Banco o Caja por el valor de la comisión, el asiento es el siguiente :</a:t>
            </a:r>
          </a:p>
        </p:txBody>
      </p:sp>
    </p:spTree>
    <p:extLst>
      <p:ext uri="{BB962C8B-B14F-4D97-AF65-F5344CB8AC3E}">
        <p14:creationId xmlns:p14="http://schemas.microsoft.com/office/powerpoint/2010/main" val="234147462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Enunciado Ejercicio  Demostrativo Letras en Cobranza:</a:t>
            </a:r>
          </a:p>
          <a:p>
            <a:r>
              <a:rPr lang="es-CL" u="sng" dirty="0" smtClean="0"/>
              <a:t>Asiento de Diario .</a:t>
            </a:r>
          </a:p>
          <a:p>
            <a:endParaRPr lang="es-CL" dirty="0" smtClean="0"/>
          </a:p>
        </p:txBody>
      </p:sp>
      <p:graphicFrame>
        <p:nvGraphicFramePr>
          <p:cNvPr id="4" name="3 Tabla"/>
          <p:cNvGraphicFramePr>
            <a:graphicFrameLocks noGrp="1"/>
          </p:cNvGraphicFramePr>
          <p:nvPr>
            <p:extLst>
              <p:ext uri="{D42A27DB-BD31-4B8C-83A1-F6EECF244321}">
                <p14:modId xmlns:p14="http://schemas.microsoft.com/office/powerpoint/2010/main" val="392142499"/>
              </p:ext>
            </p:extLst>
          </p:nvPr>
        </p:nvGraphicFramePr>
        <p:xfrm>
          <a:off x="395535" y="3212976"/>
          <a:ext cx="8735477" cy="3612429"/>
        </p:xfrm>
        <a:graphic>
          <a:graphicData uri="http://schemas.openxmlformats.org/drawingml/2006/table">
            <a:tbl>
              <a:tblPr firstRow="1" bandRow="1">
                <a:tableStyleId>{5C22544A-7EE6-4342-B048-85BDC9FD1C3A}</a:tableStyleId>
              </a:tblPr>
              <a:tblGrid>
                <a:gridCol w="2015388"/>
                <a:gridCol w="392376"/>
                <a:gridCol w="1733837"/>
                <a:gridCol w="2296938"/>
                <a:gridCol w="2296938"/>
              </a:tblGrid>
              <a:tr h="564063">
                <a:tc>
                  <a:txBody>
                    <a:bodyPr/>
                    <a:lstStyle/>
                    <a:p>
                      <a:endParaRPr lang="es-CL" dirty="0">
                        <a:solidFill>
                          <a:schemeClr val="tx1"/>
                        </a:solidFill>
                      </a:endParaRPr>
                    </a:p>
                  </a:txBody>
                  <a:tcPr/>
                </a:tc>
                <a:tc>
                  <a:txBody>
                    <a:bodyPr/>
                    <a:lstStyle/>
                    <a:p>
                      <a:endParaRPr lang="es-CL" dirty="0"/>
                    </a:p>
                  </a:txBody>
                  <a:tcPr/>
                </a:tc>
                <a:tc>
                  <a:txBody>
                    <a:bodyPr/>
                    <a:lstStyle/>
                    <a:p>
                      <a:endParaRPr lang="es-CL" dirty="0"/>
                    </a:p>
                  </a:txBody>
                  <a:tcPr/>
                </a:tc>
                <a:tc>
                  <a:txBody>
                    <a:bodyPr/>
                    <a:lstStyle/>
                    <a:p>
                      <a:r>
                        <a:rPr lang="es-CL" dirty="0" smtClean="0">
                          <a:solidFill>
                            <a:schemeClr val="tx1"/>
                          </a:solidFill>
                        </a:rPr>
                        <a:t>Debe</a:t>
                      </a:r>
                      <a:r>
                        <a:rPr lang="es-CL" baseline="0" dirty="0" smtClean="0">
                          <a:solidFill>
                            <a:schemeClr val="tx1"/>
                          </a:solidFill>
                        </a:rPr>
                        <a:t> </a:t>
                      </a:r>
                      <a:endParaRPr lang="es-CL" dirty="0">
                        <a:solidFill>
                          <a:schemeClr val="tx1"/>
                        </a:solidFill>
                      </a:endParaRPr>
                    </a:p>
                  </a:txBody>
                  <a:tcPr/>
                </a:tc>
                <a:tc>
                  <a:txBody>
                    <a:bodyPr/>
                    <a:lstStyle/>
                    <a:p>
                      <a:r>
                        <a:rPr lang="es-CL" dirty="0" smtClean="0">
                          <a:solidFill>
                            <a:schemeClr val="tx1"/>
                          </a:solidFill>
                        </a:rPr>
                        <a:t>Haber</a:t>
                      </a:r>
                      <a:endParaRPr lang="es-CL" dirty="0">
                        <a:solidFill>
                          <a:schemeClr val="tx1"/>
                        </a:solidFill>
                      </a:endParaRPr>
                    </a:p>
                  </a:txBody>
                  <a:tcPr/>
                </a:tc>
              </a:tr>
              <a:tr h="56406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CL" b="1" dirty="0" smtClean="0">
                          <a:solidFill>
                            <a:schemeClr val="tx1"/>
                          </a:solidFill>
                        </a:rPr>
                        <a:t>Letras en Cobranza</a:t>
                      </a:r>
                    </a:p>
                    <a:p>
                      <a:endParaRPr lang="es-CL" b="1" dirty="0">
                        <a:solidFill>
                          <a:schemeClr val="tx1"/>
                        </a:solidFill>
                      </a:endParaRPr>
                    </a:p>
                  </a:txBody>
                  <a:tcPr/>
                </a:tc>
                <a:tc>
                  <a:txBody>
                    <a:bodyPr/>
                    <a:lstStyle/>
                    <a:p>
                      <a:endParaRPr lang="es-CL" dirty="0"/>
                    </a:p>
                  </a:txBody>
                  <a:tcPr/>
                </a:tc>
                <a:tc>
                  <a:txBody>
                    <a:bodyPr/>
                    <a:lstStyle/>
                    <a:p>
                      <a:endParaRPr lang="es-CL" dirty="0"/>
                    </a:p>
                  </a:txBody>
                  <a:tcPr/>
                </a:tc>
                <a:tc>
                  <a:txBody>
                    <a:bodyPr/>
                    <a:lstStyle/>
                    <a:p>
                      <a:r>
                        <a:rPr lang="es-CL" dirty="0" smtClean="0"/>
                        <a:t>2.300.000</a:t>
                      </a:r>
                      <a:endParaRPr lang="es-CL" dirty="0"/>
                    </a:p>
                  </a:txBody>
                  <a:tcPr/>
                </a:tc>
                <a:tc>
                  <a:txBody>
                    <a:bodyPr/>
                    <a:lstStyle/>
                    <a:p>
                      <a:endParaRPr lang="es-CL" dirty="0"/>
                    </a:p>
                  </a:txBody>
                  <a:tcPr/>
                </a:tc>
              </a:tr>
              <a:tr h="56406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CL" b="1" dirty="0" smtClean="0">
                          <a:solidFill>
                            <a:schemeClr val="tx1"/>
                          </a:solidFill>
                        </a:rPr>
                        <a:t>Gastos Bancarios</a:t>
                      </a:r>
                    </a:p>
                    <a:p>
                      <a:endParaRPr lang="es-CL" dirty="0"/>
                    </a:p>
                  </a:txBody>
                  <a:tcPr/>
                </a:tc>
                <a:tc>
                  <a:txBody>
                    <a:bodyPr/>
                    <a:lstStyle/>
                    <a:p>
                      <a:r>
                        <a:rPr lang="es-CL" b="1" dirty="0" smtClean="0"/>
                        <a:t>a</a:t>
                      </a:r>
                      <a:endParaRPr lang="es-CL" b="1" dirty="0"/>
                    </a:p>
                  </a:txBody>
                  <a:tcPr/>
                </a:tc>
                <a:tc>
                  <a:txBody>
                    <a:bodyPr/>
                    <a:lstStyle/>
                    <a:p>
                      <a:endParaRPr lang="es-CL" b="1" dirty="0"/>
                    </a:p>
                  </a:txBody>
                  <a:tcPr/>
                </a:tc>
                <a:tc>
                  <a:txBody>
                    <a:bodyPr/>
                    <a:lstStyle/>
                    <a:p>
                      <a:r>
                        <a:rPr lang="es-CL" dirty="0" smtClean="0"/>
                        <a:t>     46.000</a:t>
                      </a:r>
                      <a:endParaRPr lang="es-CL" dirty="0"/>
                    </a:p>
                  </a:txBody>
                  <a:tcPr/>
                </a:tc>
                <a:tc>
                  <a:txBody>
                    <a:bodyPr/>
                    <a:lstStyle/>
                    <a:p>
                      <a:endParaRPr lang="es-CL" dirty="0"/>
                    </a:p>
                  </a:txBody>
                  <a:tcPr/>
                </a:tc>
              </a:tr>
              <a:tr h="564063">
                <a:tc>
                  <a:txBody>
                    <a:bodyPr/>
                    <a:lstStyle/>
                    <a:p>
                      <a:endParaRPr lang="es-CL" dirty="0"/>
                    </a:p>
                  </a:txBody>
                  <a:tcPr/>
                </a:tc>
                <a:tc>
                  <a:txBody>
                    <a:bodyPr/>
                    <a:lstStyle/>
                    <a:p>
                      <a:endParaRPr lang="es-CL" b="1" dirty="0"/>
                    </a:p>
                  </a:txBody>
                  <a:tcPr/>
                </a:tc>
                <a:tc>
                  <a:txBody>
                    <a:bodyPr/>
                    <a:lstStyle/>
                    <a:p>
                      <a:r>
                        <a:rPr lang="es-CL" b="1" dirty="0" smtClean="0"/>
                        <a:t>Letras por cobrar</a:t>
                      </a:r>
                      <a:endParaRPr lang="es-CL" b="1" dirty="0"/>
                    </a:p>
                  </a:txBody>
                  <a:tcPr/>
                </a:tc>
                <a:tc>
                  <a:txBody>
                    <a:bodyPr/>
                    <a:lstStyle/>
                    <a:p>
                      <a:endParaRPr lang="es-CL" dirty="0"/>
                    </a:p>
                  </a:txBody>
                  <a:tcPr/>
                </a:tc>
                <a:tc>
                  <a:txBody>
                    <a:bodyPr/>
                    <a:lstStyle/>
                    <a:p>
                      <a:r>
                        <a:rPr lang="es-CL" dirty="0" smtClean="0"/>
                        <a:t>2.300.000</a:t>
                      </a:r>
                      <a:endParaRPr lang="es-CL" dirty="0"/>
                    </a:p>
                  </a:txBody>
                  <a:tcPr/>
                </a:tc>
              </a:tr>
              <a:tr h="564063">
                <a:tc>
                  <a:txBody>
                    <a:bodyPr/>
                    <a:lstStyle/>
                    <a:p>
                      <a:endParaRPr lang="es-CL" dirty="0"/>
                    </a:p>
                  </a:txBody>
                  <a:tcPr/>
                </a:tc>
                <a:tc>
                  <a:txBody>
                    <a:bodyPr/>
                    <a:lstStyle/>
                    <a:p>
                      <a:endParaRPr lang="es-CL" dirty="0"/>
                    </a:p>
                  </a:txBody>
                  <a:tcPr/>
                </a:tc>
                <a:tc>
                  <a:txBody>
                    <a:bodyPr/>
                    <a:lstStyle/>
                    <a:p>
                      <a:r>
                        <a:rPr lang="es-CL" b="1" dirty="0" smtClean="0"/>
                        <a:t>Banco</a:t>
                      </a:r>
                      <a:endParaRPr lang="es-CL" b="1" dirty="0"/>
                    </a:p>
                  </a:txBody>
                  <a:tcPr/>
                </a:tc>
                <a:tc>
                  <a:txBody>
                    <a:bodyPr/>
                    <a:lstStyle/>
                    <a:p>
                      <a:endParaRPr lang="es-CL" dirty="0"/>
                    </a:p>
                  </a:txBody>
                  <a:tcPr/>
                </a:tc>
                <a:tc>
                  <a:txBody>
                    <a:bodyPr/>
                    <a:lstStyle/>
                    <a:p>
                      <a:r>
                        <a:rPr lang="es-CL" dirty="0" smtClean="0"/>
                        <a:t>      46.000</a:t>
                      </a:r>
                      <a:endParaRPr lang="es-CL" dirty="0"/>
                    </a:p>
                  </a:txBody>
                  <a:tcPr/>
                </a:tc>
              </a:tr>
              <a:tr h="564063">
                <a:tc>
                  <a:txBody>
                    <a:bodyPr/>
                    <a:lstStyle/>
                    <a:p>
                      <a:endParaRPr lang="es-CL" dirty="0"/>
                    </a:p>
                  </a:txBody>
                  <a:tcPr/>
                </a:tc>
                <a:tc>
                  <a:txBody>
                    <a:bodyPr/>
                    <a:lstStyle/>
                    <a:p>
                      <a:endParaRPr lang="es-CL" dirty="0"/>
                    </a:p>
                  </a:txBody>
                  <a:tcPr/>
                </a:tc>
                <a:tc>
                  <a:txBody>
                    <a:bodyPr/>
                    <a:lstStyle/>
                    <a:p>
                      <a:endParaRPr lang="es-CL" dirty="0"/>
                    </a:p>
                  </a:txBody>
                  <a:tcPr/>
                </a:tc>
                <a:tc>
                  <a:txBody>
                    <a:bodyPr/>
                    <a:lstStyle/>
                    <a:p>
                      <a:r>
                        <a:rPr lang="es-CL" dirty="0" smtClean="0"/>
                        <a:t>2.346.000</a:t>
                      </a:r>
                      <a:endParaRPr lang="es-CL" dirty="0"/>
                    </a:p>
                  </a:txBody>
                  <a:tcPr/>
                </a:tc>
                <a:tc>
                  <a:txBody>
                    <a:bodyPr/>
                    <a:lstStyle/>
                    <a:p>
                      <a:r>
                        <a:rPr lang="es-CL" dirty="0" smtClean="0"/>
                        <a:t>2.346.000</a:t>
                      </a:r>
                      <a:endParaRPr lang="es-CL" dirty="0"/>
                    </a:p>
                  </a:txBody>
                  <a:tcPr/>
                </a:tc>
              </a:tr>
            </a:tbl>
          </a:graphicData>
        </a:graphic>
      </p:graphicFrame>
    </p:spTree>
    <p:extLst>
      <p:ext uri="{BB962C8B-B14F-4D97-AF65-F5344CB8AC3E}">
        <p14:creationId xmlns:p14="http://schemas.microsoft.com/office/powerpoint/2010/main" val="251869852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Enunciado Ejercicio  Demostrativo Letras en Cobranza:</a:t>
            </a:r>
          </a:p>
          <a:p>
            <a:r>
              <a:rPr lang="es-CL" u="sng" dirty="0" smtClean="0"/>
              <a:t>Nota 2 .</a:t>
            </a:r>
            <a:r>
              <a:rPr lang="es-CL" dirty="0" smtClean="0"/>
              <a:t>Como se puede apreciar en el siento precedente, el envío de letras para cobranza no disminuye el monto del activo de la empresa, tan solo cambia la situación de los documentos. El activo por $2.300.000 se mantiene , pues tan solo hubo cambio en su composición no así en el monto.</a:t>
            </a:r>
          </a:p>
        </p:txBody>
      </p:sp>
    </p:spTree>
    <p:extLst>
      <p:ext uri="{BB962C8B-B14F-4D97-AF65-F5344CB8AC3E}">
        <p14:creationId xmlns:p14="http://schemas.microsoft.com/office/powerpoint/2010/main" val="226522490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fontScale="92500" lnSpcReduction="10000"/>
          </a:bodyPr>
          <a:lstStyle/>
          <a:p>
            <a:r>
              <a:rPr lang="es-CL" u="sng" dirty="0" smtClean="0"/>
              <a:t>Enunciado Ejercicio  Demostrativo Letras en Cobranza:</a:t>
            </a:r>
          </a:p>
          <a:p>
            <a:r>
              <a:rPr lang="es-CL" u="sng" dirty="0" smtClean="0"/>
              <a:t>Nota 3 .</a:t>
            </a:r>
            <a:r>
              <a:rPr lang="es-CL" dirty="0" smtClean="0"/>
              <a:t>Una vez recepcionado  el documento en el Banco, éste informa al aceptante que tiene el documento en su poder y lo notifica para que concurra el día del vencimiento a sus oficinas  a efectuar el pago. Para tal efecto, las instituciones que realizan cobranzas de documentos solicitan que los documentos les sean enviados con antelación suficiente al vencimiento para  poder efectuar a tiempo las notificaciones a los aceptantes( a lo menos 30 días antes del vencimiento).</a:t>
            </a:r>
          </a:p>
        </p:txBody>
      </p:sp>
    </p:spTree>
    <p:extLst>
      <p:ext uri="{BB962C8B-B14F-4D97-AF65-F5344CB8AC3E}">
        <p14:creationId xmlns:p14="http://schemas.microsoft.com/office/powerpoint/2010/main" val="62295389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Enunciado Ejercicio  Demostrativo Letras en Cobranza:</a:t>
            </a:r>
          </a:p>
          <a:p>
            <a:r>
              <a:rPr lang="es-CL" u="sng" dirty="0" smtClean="0"/>
              <a:t>Nota 4 .</a:t>
            </a:r>
            <a:r>
              <a:rPr lang="es-CL" dirty="0" smtClean="0"/>
              <a:t>En la fecha de vencimiento del respectivo documento, se puede repetir alguna de las tres situaciones asociadas a los vencimientos de las letras en cartera, esta son :</a:t>
            </a:r>
          </a:p>
          <a:p>
            <a:r>
              <a:rPr lang="es-CL" dirty="0" smtClean="0"/>
              <a:t>1.- Que el documento sea pagado.</a:t>
            </a:r>
          </a:p>
          <a:p>
            <a:r>
              <a:rPr lang="es-CL" dirty="0" smtClean="0"/>
              <a:t>2.- Que se solicite una prorroga.</a:t>
            </a:r>
          </a:p>
          <a:p>
            <a:r>
              <a:rPr lang="es-CL" dirty="0" smtClean="0"/>
              <a:t>3.- Por último que no sea pagado</a:t>
            </a:r>
            <a:r>
              <a:rPr lang="es-CL" u="sng" dirty="0" smtClean="0"/>
              <a:t>.</a:t>
            </a:r>
            <a:endParaRPr lang="es-CL" dirty="0" smtClean="0"/>
          </a:p>
        </p:txBody>
      </p:sp>
    </p:spTree>
    <p:extLst>
      <p:ext uri="{BB962C8B-B14F-4D97-AF65-F5344CB8AC3E}">
        <p14:creationId xmlns:p14="http://schemas.microsoft.com/office/powerpoint/2010/main" val="150570669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fontScale="85000" lnSpcReduction="10000"/>
          </a:bodyPr>
          <a:lstStyle/>
          <a:p>
            <a:r>
              <a:rPr lang="es-CL" u="sng" dirty="0" smtClean="0"/>
              <a:t>Enunciado Ejercicio  Demostrativo Letras en Cobranza:</a:t>
            </a:r>
          </a:p>
          <a:p>
            <a:r>
              <a:rPr lang="es-CL" u="sng" dirty="0" smtClean="0"/>
              <a:t>Caso 1.- Que el documento sea pagado.</a:t>
            </a:r>
          </a:p>
          <a:p>
            <a:r>
              <a:rPr lang="es-CL" dirty="0" smtClean="0"/>
              <a:t>En este caso, que es el esperado, el aceptante debe efectuar el pago el día del vencimiento del documento o el día hábil siguiente si este fuera feriado. Recibido el pago, el banco informa a la empresa  en el formulario «Estado Cedente», la situación de pago y depósito efectuado en la respectiva cuenta corriente  del monto cobrado . Con esta  información la empresa contabiliza: Cargo al Banco  u otra cuenta  que utilice para efectivo y el correspondiente abono  a la cuenta que registro la letra en cobranza, el asiento en el libro diario queda como sigue:</a:t>
            </a:r>
          </a:p>
        </p:txBody>
      </p:sp>
    </p:spTree>
    <p:extLst>
      <p:ext uri="{BB962C8B-B14F-4D97-AF65-F5344CB8AC3E}">
        <p14:creationId xmlns:p14="http://schemas.microsoft.com/office/powerpoint/2010/main" val="29709352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Enunciado Ejercicio  Demostrativo Letras en Cobranza:</a:t>
            </a:r>
          </a:p>
          <a:p>
            <a:r>
              <a:rPr lang="es-CL" u="sng" dirty="0" smtClean="0"/>
              <a:t>Asiento de Diario caso 1 .</a:t>
            </a:r>
          </a:p>
          <a:p>
            <a:endParaRPr lang="es-CL" dirty="0" smtClean="0"/>
          </a:p>
        </p:txBody>
      </p:sp>
      <p:graphicFrame>
        <p:nvGraphicFramePr>
          <p:cNvPr id="4" name="3 Tabla"/>
          <p:cNvGraphicFramePr>
            <a:graphicFrameLocks noGrp="1"/>
          </p:cNvGraphicFramePr>
          <p:nvPr>
            <p:extLst>
              <p:ext uri="{D42A27DB-BD31-4B8C-83A1-F6EECF244321}">
                <p14:modId xmlns:p14="http://schemas.microsoft.com/office/powerpoint/2010/main" val="2531454476"/>
              </p:ext>
            </p:extLst>
          </p:nvPr>
        </p:nvGraphicFramePr>
        <p:xfrm>
          <a:off x="395535" y="3212976"/>
          <a:ext cx="8735477" cy="3612429"/>
        </p:xfrm>
        <a:graphic>
          <a:graphicData uri="http://schemas.openxmlformats.org/drawingml/2006/table">
            <a:tbl>
              <a:tblPr firstRow="1" bandRow="1">
                <a:tableStyleId>{5C22544A-7EE6-4342-B048-85BDC9FD1C3A}</a:tableStyleId>
              </a:tblPr>
              <a:tblGrid>
                <a:gridCol w="2015388"/>
                <a:gridCol w="392376"/>
                <a:gridCol w="1733837"/>
                <a:gridCol w="2296938"/>
                <a:gridCol w="2296938"/>
              </a:tblGrid>
              <a:tr h="360040">
                <a:tc>
                  <a:txBody>
                    <a:bodyPr/>
                    <a:lstStyle/>
                    <a:p>
                      <a:endParaRPr lang="es-CL" dirty="0">
                        <a:solidFill>
                          <a:schemeClr val="tx1"/>
                        </a:solidFill>
                      </a:endParaRPr>
                    </a:p>
                  </a:txBody>
                  <a:tcPr/>
                </a:tc>
                <a:tc>
                  <a:txBody>
                    <a:bodyPr/>
                    <a:lstStyle/>
                    <a:p>
                      <a:endParaRPr lang="es-CL" dirty="0"/>
                    </a:p>
                  </a:txBody>
                  <a:tcPr/>
                </a:tc>
                <a:tc>
                  <a:txBody>
                    <a:bodyPr/>
                    <a:lstStyle/>
                    <a:p>
                      <a:endParaRPr lang="es-CL" dirty="0"/>
                    </a:p>
                  </a:txBody>
                  <a:tcPr/>
                </a:tc>
                <a:tc>
                  <a:txBody>
                    <a:bodyPr/>
                    <a:lstStyle/>
                    <a:p>
                      <a:r>
                        <a:rPr lang="es-CL" dirty="0" smtClean="0">
                          <a:solidFill>
                            <a:schemeClr val="tx1"/>
                          </a:solidFill>
                        </a:rPr>
                        <a:t>Debe</a:t>
                      </a:r>
                      <a:r>
                        <a:rPr lang="es-CL" baseline="0" dirty="0" smtClean="0">
                          <a:solidFill>
                            <a:schemeClr val="tx1"/>
                          </a:solidFill>
                        </a:rPr>
                        <a:t> </a:t>
                      </a:r>
                      <a:endParaRPr lang="es-CL" dirty="0">
                        <a:solidFill>
                          <a:schemeClr val="tx1"/>
                        </a:solidFill>
                      </a:endParaRPr>
                    </a:p>
                  </a:txBody>
                  <a:tcPr/>
                </a:tc>
                <a:tc>
                  <a:txBody>
                    <a:bodyPr/>
                    <a:lstStyle/>
                    <a:p>
                      <a:r>
                        <a:rPr lang="es-CL" dirty="0" smtClean="0">
                          <a:solidFill>
                            <a:schemeClr val="tx1"/>
                          </a:solidFill>
                        </a:rPr>
                        <a:t>Haber</a:t>
                      </a:r>
                      <a:endParaRPr lang="es-CL" dirty="0">
                        <a:solidFill>
                          <a:schemeClr val="tx1"/>
                        </a:solidFill>
                      </a:endParaRPr>
                    </a:p>
                  </a:txBody>
                  <a:tcPr/>
                </a:tc>
              </a:tr>
              <a:tr h="564063">
                <a:tc>
                  <a:txBody>
                    <a:bodyPr/>
                    <a:lstStyle/>
                    <a:p>
                      <a:r>
                        <a:rPr lang="es-CL" b="1" dirty="0" smtClean="0">
                          <a:solidFill>
                            <a:schemeClr val="tx1"/>
                          </a:solidFill>
                        </a:rPr>
                        <a:t>Banco</a:t>
                      </a:r>
                      <a:endParaRPr lang="es-CL" b="1" dirty="0">
                        <a:solidFill>
                          <a:schemeClr val="tx1"/>
                        </a:solidFill>
                      </a:endParaRPr>
                    </a:p>
                  </a:txBody>
                  <a:tcPr/>
                </a:tc>
                <a:tc>
                  <a:txBody>
                    <a:bodyPr/>
                    <a:lstStyle/>
                    <a:p>
                      <a:endParaRPr lang="es-CL" dirty="0"/>
                    </a:p>
                  </a:txBody>
                  <a:tcPr/>
                </a:tc>
                <a:tc>
                  <a:txBody>
                    <a:bodyPr/>
                    <a:lstStyle/>
                    <a:p>
                      <a:endParaRPr lang="es-CL" dirty="0"/>
                    </a:p>
                  </a:txBody>
                  <a:tcPr/>
                </a:tc>
                <a:tc>
                  <a:txBody>
                    <a:bodyPr/>
                    <a:lstStyle/>
                    <a:p>
                      <a:r>
                        <a:rPr lang="es-CL" dirty="0" smtClean="0"/>
                        <a:t>2.300.000</a:t>
                      </a:r>
                      <a:endParaRPr lang="es-CL" dirty="0"/>
                    </a:p>
                  </a:txBody>
                  <a:tcPr/>
                </a:tc>
                <a:tc>
                  <a:txBody>
                    <a:bodyPr/>
                    <a:lstStyle/>
                    <a:p>
                      <a:endParaRPr lang="es-CL" dirty="0"/>
                    </a:p>
                  </a:txBody>
                  <a:tcPr/>
                </a:tc>
              </a:tr>
              <a:tr h="564063">
                <a:tc>
                  <a:txBody>
                    <a:bodyPr/>
                    <a:lstStyle/>
                    <a:p>
                      <a:endParaRPr lang="es-CL" dirty="0"/>
                    </a:p>
                  </a:txBody>
                  <a:tcPr/>
                </a:tc>
                <a:tc>
                  <a:txBody>
                    <a:bodyPr/>
                    <a:lstStyle/>
                    <a:p>
                      <a:r>
                        <a:rPr lang="es-CL" b="1" dirty="0" smtClean="0"/>
                        <a:t>a</a:t>
                      </a:r>
                      <a:endParaRPr lang="es-CL" b="1" dirty="0"/>
                    </a:p>
                  </a:txBody>
                  <a:tcPr/>
                </a:tc>
                <a:tc>
                  <a:txBody>
                    <a:bodyPr/>
                    <a:lstStyle/>
                    <a:p>
                      <a:endParaRPr lang="es-CL" b="1" dirty="0"/>
                    </a:p>
                  </a:txBody>
                  <a:tcPr/>
                </a:tc>
                <a:tc>
                  <a:txBody>
                    <a:bodyPr/>
                    <a:lstStyle/>
                    <a:p>
                      <a:r>
                        <a:rPr lang="es-CL" dirty="0" smtClean="0"/>
                        <a:t>     </a:t>
                      </a:r>
                      <a:endParaRPr lang="es-CL" dirty="0"/>
                    </a:p>
                  </a:txBody>
                  <a:tcPr/>
                </a:tc>
                <a:tc>
                  <a:txBody>
                    <a:bodyPr/>
                    <a:lstStyle/>
                    <a:p>
                      <a:endParaRPr lang="es-CL" dirty="0"/>
                    </a:p>
                  </a:txBody>
                  <a:tcPr/>
                </a:tc>
              </a:tr>
              <a:tr h="564063">
                <a:tc>
                  <a:txBody>
                    <a:bodyPr/>
                    <a:lstStyle/>
                    <a:p>
                      <a:endParaRPr lang="es-CL" dirty="0"/>
                    </a:p>
                  </a:txBody>
                  <a:tcPr/>
                </a:tc>
                <a:tc>
                  <a:txBody>
                    <a:bodyPr/>
                    <a:lstStyle/>
                    <a:p>
                      <a:endParaRPr lang="es-CL" b="1" dirty="0"/>
                    </a:p>
                  </a:txBody>
                  <a:tcPr/>
                </a:tc>
                <a:tc>
                  <a:txBody>
                    <a:bodyPr/>
                    <a:lstStyle/>
                    <a:p>
                      <a:r>
                        <a:rPr lang="es-CL" b="1" dirty="0" smtClean="0"/>
                        <a:t>Letras en</a:t>
                      </a:r>
                      <a:r>
                        <a:rPr lang="es-CL" b="1" baseline="0" dirty="0" smtClean="0"/>
                        <a:t> Cobranza</a:t>
                      </a:r>
                      <a:endParaRPr lang="es-CL" b="1" dirty="0"/>
                    </a:p>
                  </a:txBody>
                  <a:tcPr/>
                </a:tc>
                <a:tc>
                  <a:txBody>
                    <a:bodyPr/>
                    <a:lstStyle/>
                    <a:p>
                      <a:endParaRPr lang="es-CL" dirty="0"/>
                    </a:p>
                  </a:txBody>
                  <a:tcPr/>
                </a:tc>
                <a:tc>
                  <a:txBody>
                    <a:bodyPr/>
                    <a:lstStyle/>
                    <a:p>
                      <a:r>
                        <a:rPr lang="es-CL" dirty="0" smtClean="0"/>
                        <a:t>2.300.000</a:t>
                      </a:r>
                      <a:endParaRPr lang="es-CL" dirty="0"/>
                    </a:p>
                  </a:txBody>
                  <a:tcPr/>
                </a:tc>
              </a:tr>
              <a:tr h="564063">
                <a:tc>
                  <a:txBody>
                    <a:bodyPr/>
                    <a:lstStyle/>
                    <a:p>
                      <a:r>
                        <a:rPr lang="es-CL" b="1" dirty="0" smtClean="0">
                          <a:solidFill>
                            <a:srgbClr val="FF0000"/>
                          </a:solidFill>
                        </a:rPr>
                        <a:t>Cobranza de letra efectuado por el banco</a:t>
                      </a:r>
                      <a:endParaRPr lang="es-CL" b="1" dirty="0">
                        <a:solidFill>
                          <a:srgbClr val="FF0000"/>
                        </a:solidFill>
                      </a:endParaRPr>
                    </a:p>
                  </a:txBody>
                  <a:tcPr/>
                </a:tc>
                <a:tc>
                  <a:txBody>
                    <a:bodyPr/>
                    <a:lstStyle/>
                    <a:p>
                      <a:endParaRPr lang="es-CL" dirty="0"/>
                    </a:p>
                  </a:txBody>
                  <a:tcPr/>
                </a:tc>
                <a:tc>
                  <a:txBody>
                    <a:bodyPr/>
                    <a:lstStyle/>
                    <a:p>
                      <a:endParaRPr lang="es-CL" b="1" dirty="0"/>
                    </a:p>
                  </a:txBody>
                  <a:tcPr/>
                </a:tc>
                <a:tc>
                  <a:txBody>
                    <a:bodyPr/>
                    <a:lstStyle/>
                    <a:p>
                      <a:endParaRPr lang="es-CL" dirty="0"/>
                    </a:p>
                  </a:txBody>
                  <a:tcPr/>
                </a:tc>
                <a:tc>
                  <a:txBody>
                    <a:bodyPr/>
                    <a:lstStyle/>
                    <a:p>
                      <a:r>
                        <a:rPr lang="es-CL" dirty="0" smtClean="0"/>
                        <a:t>     </a:t>
                      </a:r>
                      <a:endParaRPr lang="es-CL" dirty="0"/>
                    </a:p>
                  </a:txBody>
                  <a:tcPr/>
                </a:tc>
              </a:tr>
              <a:tr h="564063">
                <a:tc>
                  <a:txBody>
                    <a:bodyPr/>
                    <a:lstStyle/>
                    <a:p>
                      <a:endParaRPr lang="es-CL" dirty="0"/>
                    </a:p>
                  </a:txBody>
                  <a:tcPr/>
                </a:tc>
                <a:tc>
                  <a:txBody>
                    <a:bodyPr/>
                    <a:lstStyle/>
                    <a:p>
                      <a:endParaRPr lang="es-CL" dirty="0"/>
                    </a:p>
                  </a:txBody>
                  <a:tcPr/>
                </a:tc>
                <a:tc>
                  <a:txBody>
                    <a:bodyPr/>
                    <a:lstStyle/>
                    <a:p>
                      <a:endParaRPr lang="es-CL" dirty="0"/>
                    </a:p>
                  </a:txBody>
                  <a:tcPr/>
                </a:tc>
                <a:tc>
                  <a:txBody>
                    <a:bodyPr/>
                    <a:lstStyle/>
                    <a:p>
                      <a:r>
                        <a:rPr lang="es-CL" dirty="0" smtClean="0"/>
                        <a:t>2.300.000</a:t>
                      </a:r>
                      <a:endParaRPr lang="es-CL" dirty="0"/>
                    </a:p>
                  </a:txBody>
                  <a:tcPr/>
                </a:tc>
                <a:tc>
                  <a:txBody>
                    <a:bodyPr/>
                    <a:lstStyle/>
                    <a:p>
                      <a:r>
                        <a:rPr lang="es-CL" dirty="0" smtClean="0"/>
                        <a:t>2.300.000</a:t>
                      </a:r>
                      <a:endParaRPr lang="es-CL" dirty="0"/>
                    </a:p>
                  </a:txBody>
                  <a:tcPr/>
                </a:tc>
              </a:tr>
            </a:tbl>
          </a:graphicData>
        </a:graphic>
      </p:graphicFrame>
    </p:spTree>
    <p:extLst>
      <p:ext uri="{BB962C8B-B14F-4D97-AF65-F5344CB8AC3E}">
        <p14:creationId xmlns:p14="http://schemas.microsoft.com/office/powerpoint/2010/main" val="160305545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fontScale="92500" lnSpcReduction="20000"/>
          </a:bodyPr>
          <a:lstStyle/>
          <a:p>
            <a:r>
              <a:rPr lang="es-CL" u="sng" dirty="0" smtClean="0"/>
              <a:t>Enunciado Ejercicio  Demostrativo Letras en Cobranza:</a:t>
            </a:r>
          </a:p>
          <a:p>
            <a:r>
              <a:rPr lang="es-CL" u="sng" dirty="0" smtClean="0"/>
              <a:t>Caso 2.- Que se solicite una prorroga.</a:t>
            </a:r>
          </a:p>
          <a:p>
            <a:r>
              <a:rPr lang="es-CL" dirty="0" smtClean="0"/>
              <a:t>En la segunda situación, la prórroga sigue siendo facultad exclusiva de quien envía la letra para cobranza y  no del Banco o institución a la que le fue encomendad la cobranza . En tal  sentido si el beneficiario concede la prórroga al aceptante, este debe concurrir al banco para aceptar mediante su firma el nuevo vencimiento y monto de la letra y efectuar el pago parcial que se hubiera convenido, acciones que el banco informa a la empresa, la que contabilizará los pagos parciales.</a:t>
            </a:r>
          </a:p>
        </p:txBody>
      </p:sp>
    </p:spTree>
    <p:extLst>
      <p:ext uri="{BB962C8B-B14F-4D97-AF65-F5344CB8AC3E}">
        <p14:creationId xmlns:p14="http://schemas.microsoft.com/office/powerpoint/2010/main" val="201653446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fontScale="92500" lnSpcReduction="20000"/>
          </a:bodyPr>
          <a:lstStyle/>
          <a:p>
            <a:r>
              <a:rPr lang="es-CL" u="sng" dirty="0" smtClean="0"/>
              <a:t>Enunciado Ejercicio  Demostrativo Letras en Cobranza:</a:t>
            </a:r>
          </a:p>
          <a:p>
            <a:r>
              <a:rPr lang="es-CL" u="sng" dirty="0" smtClean="0"/>
              <a:t>Caso 2.- Que se solicite una prorroga.</a:t>
            </a:r>
          </a:p>
          <a:p>
            <a:r>
              <a:rPr lang="es-CL" dirty="0" smtClean="0"/>
              <a:t>En la segunda situación, la prórroga sigue siendo facultad exclusiva de quien envía la letra para cobranza y  no del Banco o institución a la que le fue encomendad la cobranza . En tal  sentido si el beneficiario concede la prórroga al aceptante, este debe concurrir al banco para aceptar mediante su firma el nuevo vencimiento y monto de la letra y efectuar el pago parcial que se hubiera convenido, acciones que el banco informa a la empresa, la que contabilizará los pagos parciales.</a:t>
            </a:r>
          </a:p>
        </p:txBody>
      </p:sp>
    </p:spTree>
    <p:extLst>
      <p:ext uri="{BB962C8B-B14F-4D97-AF65-F5344CB8AC3E}">
        <p14:creationId xmlns:p14="http://schemas.microsoft.com/office/powerpoint/2010/main" val="414691893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Enunciado Ejercicio  Demostrativo Letras en Cobranza:</a:t>
            </a:r>
          </a:p>
          <a:p>
            <a:r>
              <a:rPr lang="es-CL" u="sng" dirty="0" smtClean="0"/>
              <a:t>Caso 2.- Que se solicite una prorroga(continuación).</a:t>
            </a:r>
          </a:p>
          <a:p>
            <a:r>
              <a:rPr lang="es-CL" dirty="0" smtClean="0"/>
              <a:t>Lo precedentemente explicitado de manera similar  a como se registro el pago en el asiento anterior, pero tan solo por el monto de lo efectivamente pagado, quedando reflejado el valor por cobrar en el saldo de la cuenta </a:t>
            </a:r>
            <a:r>
              <a:rPr lang="es-CL" b="1" dirty="0" smtClean="0"/>
              <a:t>Letras en Cobranza</a:t>
            </a:r>
            <a:r>
              <a:rPr lang="es-CL" dirty="0" smtClean="0"/>
              <a:t>.</a:t>
            </a:r>
          </a:p>
        </p:txBody>
      </p:sp>
    </p:spTree>
    <p:extLst>
      <p:ext uri="{BB962C8B-B14F-4D97-AF65-F5344CB8AC3E}">
        <p14:creationId xmlns:p14="http://schemas.microsoft.com/office/powerpoint/2010/main" val="4146918938"/>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lnSpcReduction="10000"/>
          </a:bodyPr>
          <a:lstStyle/>
          <a:p>
            <a:r>
              <a:rPr lang="es-CL" u="sng" dirty="0" smtClean="0"/>
              <a:t>Enunciado Ejercicio  Demostrativo Letras en Cobranza:</a:t>
            </a:r>
          </a:p>
          <a:p>
            <a:r>
              <a:rPr lang="es-CL" u="sng" dirty="0" smtClean="0"/>
              <a:t>Caso 2.- Que se solicite una prorroga(continuación).</a:t>
            </a:r>
          </a:p>
          <a:p>
            <a:r>
              <a:rPr lang="es-CL" dirty="0" smtClean="0"/>
              <a:t>Al producirse el vencimiento del nuevo plazo el banco ejercerá nuevamente las respectivas acciones de cobro e informará de los resultados a las empresas en el Estado al Cedente, la que contabilizará  los ingresos por el cobro con cargo a la cuenta corriente y abono a la cuenta Letras en Cobranza.</a:t>
            </a:r>
          </a:p>
        </p:txBody>
      </p:sp>
    </p:spTree>
    <p:extLst>
      <p:ext uri="{BB962C8B-B14F-4D97-AF65-F5344CB8AC3E}">
        <p14:creationId xmlns:p14="http://schemas.microsoft.com/office/powerpoint/2010/main" val="4207807526"/>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Enunciado Ejercicio  Demostrativo Letras en Cobranza:</a:t>
            </a:r>
          </a:p>
          <a:p>
            <a:r>
              <a:rPr lang="es-CL" u="sng" dirty="0" smtClean="0"/>
              <a:t>Caso 3.- Que el documento no sea pagado.</a:t>
            </a:r>
          </a:p>
          <a:p>
            <a:r>
              <a:rPr lang="es-CL" dirty="0" smtClean="0"/>
              <a:t>Si se produce la tercera alternativa planteada, que el documento no sea pagado, el banco o la institución encargada del cobro procede a efectuar el protesto del documento o bien a devolverlo ala empresa sin materializar el protesto.</a:t>
            </a:r>
          </a:p>
        </p:txBody>
      </p:sp>
    </p:spTree>
    <p:extLst>
      <p:ext uri="{BB962C8B-B14F-4D97-AF65-F5344CB8AC3E}">
        <p14:creationId xmlns:p14="http://schemas.microsoft.com/office/powerpoint/2010/main" val="4105688078"/>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 Tratamiento Contable de Las Letras de Cambio.</a:t>
            </a:r>
          </a:p>
          <a:p>
            <a:r>
              <a:rPr lang="es-CL" u="sng" dirty="0" smtClean="0"/>
              <a:t>B. Letras en Garantía</a:t>
            </a:r>
            <a:r>
              <a:rPr lang="es-CL" dirty="0" smtClean="0"/>
              <a:t>.</a:t>
            </a:r>
          </a:p>
          <a:p>
            <a:r>
              <a:rPr lang="es-CL" dirty="0" smtClean="0"/>
              <a:t>En lo particular en este tipo de operaciones las letras en cartera se emplean para obtener préstamos o bien conseguir créditos de proveedores para asegurar el suministro de materias primas , mercaderías o servicios.</a:t>
            </a:r>
          </a:p>
        </p:txBody>
      </p:sp>
    </p:spTree>
    <p:extLst>
      <p:ext uri="{BB962C8B-B14F-4D97-AF65-F5344CB8AC3E}">
        <p14:creationId xmlns:p14="http://schemas.microsoft.com/office/powerpoint/2010/main" val="3874416766"/>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fontScale="92500" lnSpcReduction="10000"/>
          </a:bodyPr>
          <a:lstStyle/>
          <a:p>
            <a:r>
              <a:rPr lang="es-CL" u="sng" dirty="0" smtClean="0"/>
              <a:t> Tratamiento Contable de Las Letras de Cambio.</a:t>
            </a:r>
          </a:p>
          <a:p>
            <a:r>
              <a:rPr lang="es-CL" u="sng" dirty="0" smtClean="0"/>
              <a:t>B . Letras en Garantía(continuación)</a:t>
            </a:r>
            <a:r>
              <a:rPr lang="es-CL" dirty="0" smtClean="0"/>
              <a:t>.</a:t>
            </a:r>
          </a:p>
          <a:p>
            <a:r>
              <a:rPr lang="es-CL" dirty="0" smtClean="0"/>
              <a:t>En el caso de préstamos bancarios o de otras entidades financieras el procedimiento empleado consiste en la entrega de las letras que se tiene en cartera a cambio del préstamo solicitado . El banco o institución financiera queda encargado de efectuar la cobranza del documento y de aplicar, su valor a la cancelación del préstamo y delos respectivos intereses que este devengue, reembolsando  a la empresa  los excedentes.</a:t>
            </a:r>
          </a:p>
        </p:txBody>
      </p:sp>
    </p:spTree>
    <p:extLst>
      <p:ext uri="{BB962C8B-B14F-4D97-AF65-F5344CB8AC3E}">
        <p14:creationId xmlns:p14="http://schemas.microsoft.com/office/powerpoint/2010/main" val="3703323334"/>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lnSpcReduction="10000"/>
          </a:bodyPr>
          <a:lstStyle/>
          <a:p>
            <a:r>
              <a:rPr lang="es-CL" u="sng" dirty="0" smtClean="0"/>
              <a:t> Tratamiento Contable de Las Letras de Cambio.</a:t>
            </a:r>
          </a:p>
          <a:p>
            <a:r>
              <a:rPr lang="es-CL" u="sng" dirty="0" smtClean="0"/>
              <a:t>B . Letras en Garantía(continuación)</a:t>
            </a:r>
            <a:r>
              <a:rPr lang="es-CL" dirty="0" smtClean="0"/>
              <a:t>.</a:t>
            </a:r>
          </a:p>
          <a:p>
            <a:r>
              <a:rPr lang="es-CL" dirty="0" smtClean="0"/>
              <a:t>De similar  forma actúa el acreedor o bien proveedor que recibe letras en garantía: la empresa le endosa las letras a cambio de las mercaderías o suministros ; este efectúa la cobranza de los documentos y aplica el valor cobrado a la cancelación de las deudas generadas por la venta de las mercaderías o servicios, devolviendo tan solo los valores excedentes.</a:t>
            </a:r>
          </a:p>
        </p:txBody>
      </p:sp>
    </p:spTree>
    <p:extLst>
      <p:ext uri="{BB962C8B-B14F-4D97-AF65-F5344CB8AC3E}">
        <p14:creationId xmlns:p14="http://schemas.microsoft.com/office/powerpoint/2010/main" val="831202957"/>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 Tratamiento Contable de Las Letras de Cambio.</a:t>
            </a:r>
          </a:p>
          <a:p>
            <a:r>
              <a:rPr lang="es-CL" u="sng" dirty="0" smtClean="0"/>
              <a:t>B . Letras en Garantía(continuación)</a:t>
            </a:r>
            <a:r>
              <a:rPr lang="es-CL" dirty="0" smtClean="0"/>
              <a:t>.</a:t>
            </a:r>
          </a:p>
          <a:p>
            <a:r>
              <a:rPr lang="es-CL" dirty="0" smtClean="0"/>
              <a:t>Tanto en las operaciones de préstamos como en las líneas de créditos comerciales el monto de las letras que se entregan en garantía es ligeramente superior al valor del préstamo o del crédito. La razón de ello es simple y muy comprensible: con la diferencia se cubre los intereses que en estas negociaciones  son generalmente de plazo vencido.</a:t>
            </a:r>
          </a:p>
        </p:txBody>
      </p:sp>
    </p:spTree>
    <p:extLst>
      <p:ext uri="{BB962C8B-B14F-4D97-AF65-F5344CB8AC3E}">
        <p14:creationId xmlns:p14="http://schemas.microsoft.com/office/powerpoint/2010/main" val="2185850497"/>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 Tratamiento Contable de Las Letras de Cambio.</a:t>
            </a:r>
          </a:p>
          <a:p>
            <a:r>
              <a:rPr lang="es-CL" u="sng" dirty="0" smtClean="0"/>
              <a:t>B . Letras en Garantía(continuación)</a:t>
            </a:r>
            <a:r>
              <a:rPr lang="es-CL" dirty="0" smtClean="0"/>
              <a:t>.</a:t>
            </a:r>
          </a:p>
          <a:p>
            <a:r>
              <a:rPr lang="es-CL" dirty="0" smtClean="0"/>
              <a:t>El tipo de endoso que se aplica es el endoso en garantía o endoso en prenda, el que faculta al endosatario para que cobre el documento a su vencimiento. Aplique su valor al préstamo o crédito y remita los excedentes al endosante.</a:t>
            </a:r>
          </a:p>
        </p:txBody>
      </p:sp>
    </p:spTree>
    <p:extLst>
      <p:ext uri="{BB962C8B-B14F-4D97-AF65-F5344CB8AC3E}">
        <p14:creationId xmlns:p14="http://schemas.microsoft.com/office/powerpoint/2010/main" val="3310758145"/>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lnSpcReduction="10000"/>
          </a:bodyPr>
          <a:lstStyle/>
          <a:p>
            <a:r>
              <a:rPr lang="es-CL" u="sng" dirty="0" smtClean="0"/>
              <a:t> Tratamiento Contable de Las Letras de Cambio.</a:t>
            </a:r>
          </a:p>
          <a:p>
            <a:r>
              <a:rPr lang="es-CL" u="sng" dirty="0" smtClean="0"/>
              <a:t>B . Letras en Garantía(continuación)</a:t>
            </a:r>
            <a:r>
              <a:rPr lang="es-CL" dirty="0" smtClean="0"/>
              <a:t>.</a:t>
            </a:r>
          </a:p>
          <a:p>
            <a:r>
              <a:rPr lang="es-CL" u="sng" dirty="0" smtClean="0"/>
              <a:t>Ejemplos que ilustran lo precedentemente explicitado:</a:t>
            </a:r>
          </a:p>
          <a:p>
            <a:r>
              <a:rPr lang="es-CL" u="sng" dirty="0" smtClean="0"/>
              <a:t>Enunciado Uno, a saber:</a:t>
            </a:r>
          </a:p>
          <a:p>
            <a:r>
              <a:rPr lang="es-CL" dirty="0" smtClean="0"/>
              <a:t>1. Envío de letra en garantía al banco, con un vencimiento a 60 días por un valor de $4500.000.</a:t>
            </a:r>
          </a:p>
          <a:p>
            <a:r>
              <a:rPr lang="es-CL" dirty="0" smtClean="0"/>
              <a:t>2.Comisión de cobranza del banco del 1% del valor de la letra.( se obvia IVA)</a:t>
            </a:r>
          </a:p>
        </p:txBody>
      </p:sp>
    </p:spTree>
    <p:extLst>
      <p:ext uri="{BB962C8B-B14F-4D97-AF65-F5344CB8AC3E}">
        <p14:creationId xmlns:p14="http://schemas.microsoft.com/office/powerpoint/2010/main" val="1347795221"/>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lnSpcReduction="10000"/>
          </a:bodyPr>
          <a:lstStyle/>
          <a:p>
            <a:r>
              <a:rPr lang="es-CL" u="sng" dirty="0" smtClean="0"/>
              <a:t> Tratamiento Contable de Las Letras de Cambio.</a:t>
            </a:r>
          </a:p>
          <a:p>
            <a:r>
              <a:rPr lang="es-CL" u="sng" dirty="0" smtClean="0"/>
              <a:t>B . Letras en Garantía(continuación)</a:t>
            </a:r>
            <a:r>
              <a:rPr lang="es-CL" dirty="0" smtClean="0"/>
              <a:t>.</a:t>
            </a:r>
          </a:p>
          <a:p>
            <a:r>
              <a:rPr lang="es-CL" u="sng" dirty="0" smtClean="0"/>
              <a:t>Ejemplos que ilustran lo precedentemente explicitado:</a:t>
            </a:r>
          </a:p>
          <a:p>
            <a:r>
              <a:rPr lang="es-CL" u="sng" dirty="0" smtClean="0"/>
              <a:t>Enunciado Uno, a saber:</a:t>
            </a:r>
          </a:p>
          <a:p>
            <a:r>
              <a:rPr lang="es-CL" dirty="0" smtClean="0"/>
              <a:t>3.El préstamo recibido de parte del banco es tan solo el 80% del valor de la letra. </a:t>
            </a:r>
          </a:p>
          <a:p>
            <a:r>
              <a:rPr lang="es-CL" dirty="0" smtClean="0"/>
              <a:t>4.La tasa de interés aplicable al préstamo es de 12% anual.</a:t>
            </a:r>
          </a:p>
        </p:txBody>
      </p:sp>
    </p:spTree>
    <p:extLst>
      <p:ext uri="{BB962C8B-B14F-4D97-AF65-F5344CB8AC3E}">
        <p14:creationId xmlns:p14="http://schemas.microsoft.com/office/powerpoint/2010/main" val="4071316575"/>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lnSpcReduction="10000"/>
          </a:bodyPr>
          <a:lstStyle/>
          <a:p>
            <a:r>
              <a:rPr lang="es-CL" u="sng" dirty="0" smtClean="0"/>
              <a:t> Tratamiento Contable de Las Letras de Cambio.</a:t>
            </a:r>
          </a:p>
          <a:p>
            <a:r>
              <a:rPr lang="es-CL" u="sng" dirty="0" smtClean="0"/>
              <a:t>B . Letras en Garantía(continuación)</a:t>
            </a:r>
            <a:r>
              <a:rPr lang="es-CL" dirty="0" smtClean="0"/>
              <a:t>.</a:t>
            </a:r>
          </a:p>
          <a:p>
            <a:r>
              <a:rPr lang="es-CL" u="sng" dirty="0" smtClean="0"/>
              <a:t>Ejemplos que ilustran lo precedentemente explicitado:</a:t>
            </a:r>
          </a:p>
          <a:p>
            <a:r>
              <a:rPr lang="es-CL" u="sng" dirty="0" smtClean="0"/>
              <a:t>Contabilización Enunciado Uno, a saber:</a:t>
            </a:r>
          </a:p>
          <a:p>
            <a:r>
              <a:rPr lang="es-CL" dirty="0" smtClean="0"/>
              <a:t>En el primer ejemplo la contabilización por el envío de las letras para garantía del préstamo y su respectiva comisión de cobranza se realiza en base al formulario que entrega el banco , denominado Estado al Cedente.</a:t>
            </a:r>
          </a:p>
        </p:txBody>
      </p:sp>
    </p:spTree>
    <p:extLst>
      <p:ext uri="{BB962C8B-B14F-4D97-AF65-F5344CB8AC3E}">
        <p14:creationId xmlns:p14="http://schemas.microsoft.com/office/powerpoint/2010/main" val="1127391733"/>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 Tratamiento Contable de Las Letras de Cambio.</a:t>
            </a:r>
          </a:p>
          <a:p>
            <a:r>
              <a:rPr lang="es-CL" u="sng" dirty="0" smtClean="0"/>
              <a:t>B . Letras en Garantía(continuación)</a:t>
            </a:r>
            <a:r>
              <a:rPr lang="es-CL" dirty="0" smtClean="0"/>
              <a:t>.</a:t>
            </a:r>
          </a:p>
          <a:p>
            <a:r>
              <a:rPr lang="es-CL" u="sng" dirty="0" smtClean="0"/>
              <a:t>Contabilización Enunciado Uno, a saber:</a:t>
            </a:r>
          </a:p>
          <a:p>
            <a:r>
              <a:rPr lang="es-CL" u="sng" dirty="0" smtClean="0"/>
              <a:t>Asiento de diario:</a:t>
            </a:r>
          </a:p>
          <a:p>
            <a:endParaRPr lang="es-CL" dirty="0" smtClean="0"/>
          </a:p>
        </p:txBody>
      </p:sp>
      <p:graphicFrame>
        <p:nvGraphicFramePr>
          <p:cNvPr id="4" name="3 Tabla"/>
          <p:cNvGraphicFramePr>
            <a:graphicFrameLocks noGrp="1"/>
          </p:cNvGraphicFramePr>
          <p:nvPr>
            <p:extLst>
              <p:ext uri="{D42A27DB-BD31-4B8C-83A1-F6EECF244321}">
                <p14:modId xmlns:p14="http://schemas.microsoft.com/office/powerpoint/2010/main" val="555974067"/>
              </p:ext>
            </p:extLst>
          </p:nvPr>
        </p:nvGraphicFramePr>
        <p:xfrm>
          <a:off x="35496" y="3645024"/>
          <a:ext cx="8928992" cy="3182054"/>
        </p:xfrm>
        <a:graphic>
          <a:graphicData uri="http://schemas.openxmlformats.org/drawingml/2006/table">
            <a:tbl>
              <a:tblPr firstRow="1" bandRow="1">
                <a:tableStyleId>{5C22544A-7EE6-4342-B048-85BDC9FD1C3A}</a:tableStyleId>
              </a:tblPr>
              <a:tblGrid>
                <a:gridCol w="2232248"/>
                <a:gridCol w="2232248"/>
                <a:gridCol w="2232248"/>
                <a:gridCol w="2232248"/>
              </a:tblGrid>
              <a:tr h="626377">
                <a:tc>
                  <a:txBody>
                    <a:bodyPr/>
                    <a:lstStyle/>
                    <a:p>
                      <a:r>
                        <a:rPr lang="es-CL" b="0" dirty="0" smtClean="0">
                          <a:solidFill>
                            <a:schemeClr val="tx1"/>
                          </a:solidFill>
                        </a:rPr>
                        <a:t>LETRAS EN GARANTÍA</a:t>
                      </a:r>
                      <a:endParaRPr lang="es-CL" b="0" dirty="0">
                        <a:solidFill>
                          <a:schemeClr val="tx1"/>
                        </a:solidFill>
                      </a:endParaRPr>
                    </a:p>
                  </a:txBody>
                  <a:tcPr/>
                </a:tc>
                <a:tc>
                  <a:txBody>
                    <a:bodyPr/>
                    <a:lstStyle/>
                    <a:p>
                      <a:endParaRPr lang="es-CL" dirty="0"/>
                    </a:p>
                  </a:txBody>
                  <a:tcPr/>
                </a:tc>
                <a:tc>
                  <a:txBody>
                    <a:bodyPr/>
                    <a:lstStyle/>
                    <a:p>
                      <a:r>
                        <a:rPr lang="es-CL" b="0" dirty="0" smtClean="0">
                          <a:solidFill>
                            <a:schemeClr val="tx1"/>
                          </a:solidFill>
                        </a:rPr>
                        <a:t>$4.500.000</a:t>
                      </a:r>
                      <a:endParaRPr lang="es-CL" b="0" dirty="0">
                        <a:solidFill>
                          <a:schemeClr val="tx1"/>
                        </a:solidFill>
                      </a:endParaRPr>
                    </a:p>
                  </a:txBody>
                  <a:tcPr/>
                </a:tc>
                <a:tc>
                  <a:txBody>
                    <a:bodyPr/>
                    <a:lstStyle/>
                    <a:p>
                      <a:endParaRPr lang="es-CL" dirty="0"/>
                    </a:p>
                  </a:txBody>
                  <a:tcPr/>
                </a:tc>
              </a:tr>
              <a:tr h="626377">
                <a:tc>
                  <a:txBody>
                    <a:bodyPr/>
                    <a:lstStyle/>
                    <a:p>
                      <a:r>
                        <a:rPr lang="es-CL" dirty="0" smtClean="0"/>
                        <a:t>GASTOS BANCARIOS</a:t>
                      </a:r>
                      <a:endParaRPr lang="es-CL" dirty="0"/>
                    </a:p>
                  </a:txBody>
                  <a:tcPr/>
                </a:tc>
                <a:tc>
                  <a:txBody>
                    <a:bodyPr/>
                    <a:lstStyle/>
                    <a:p>
                      <a:endParaRPr lang="es-CL" dirty="0"/>
                    </a:p>
                  </a:txBody>
                  <a:tcPr/>
                </a:tc>
                <a:tc>
                  <a:txBody>
                    <a:bodyPr/>
                    <a:lstStyle/>
                    <a:p>
                      <a:r>
                        <a:rPr lang="es-CL" dirty="0" smtClean="0"/>
                        <a:t>$450.000</a:t>
                      </a:r>
                      <a:endParaRPr lang="es-CL" dirty="0"/>
                    </a:p>
                  </a:txBody>
                  <a:tcPr/>
                </a:tc>
                <a:tc>
                  <a:txBody>
                    <a:bodyPr/>
                    <a:lstStyle/>
                    <a:p>
                      <a:endParaRPr lang="es-CL" dirty="0"/>
                    </a:p>
                  </a:txBody>
                  <a:tcPr/>
                </a:tc>
              </a:tr>
              <a:tr h="626377">
                <a:tc>
                  <a:txBody>
                    <a:bodyPr/>
                    <a:lstStyle/>
                    <a:p>
                      <a:r>
                        <a:rPr lang="es-CL" dirty="0" smtClean="0"/>
                        <a:t>                             A                                                   </a:t>
                      </a:r>
                      <a:endParaRPr lang="es-CL" dirty="0"/>
                    </a:p>
                  </a:txBody>
                  <a:tcPr/>
                </a:tc>
                <a:tc>
                  <a:txBody>
                    <a:bodyPr/>
                    <a:lstStyle/>
                    <a:p>
                      <a:endParaRPr lang="es-CL" dirty="0"/>
                    </a:p>
                  </a:txBody>
                  <a:tcPr/>
                </a:tc>
                <a:tc>
                  <a:txBody>
                    <a:bodyPr/>
                    <a:lstStyle/>
                    <a:p>
                      <a:endParaRPr lang="es-CL" dirty="0"/>
                    </a:p>
                  </a:txBody>
                  <a:tcPr/>
                </a:tc>
                <a:tc>
                  <a:txBody>
                    <a:bodyPr/>
                    <a:lstStyle/>
                    <a:p>
                      <a:endParaRPr lang="es-CL" dirty="0"/>
                    </a:p>
                  </a:txBody>
                  <a:tcPr/>
                </a:tc>
              </a:tr>
              <a:tr h="662843">
                <a:tc>
                  <a:txBody>
                    <a:bodyPr/>
                    <a:lstStyle/>
                    <a:p>
                      <a:r>
                        <a:rPr lang="es-CL" dirty="0" smtClean="0">
                          <a:solidFill>
                            <a:srgbClr val="FF0000"/>
                          </a:solidFill>
                        </a:rPr>
                        <a:t>Envió de letras en garantía de préstamo</a:t>
                      </a:r>
                      <a:endParaRPr lang="es-CL" dirty="0">
                        <a:solidFill>
                          <a:srgbClr val="FF0000"/>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CL" dirty="0" smtClean="0"/>
                        <a:t>LETRAS POR COBRAR</a:t>
                      </a:r>
                    </a:p>
                    <a:p>
                      <a:endParaRPr lang="es-CL" dirty="0"/>
                    </a:p>
                  </a:txBody>
                  <a:tcPr/>
                </a:tc>
                <a:tc>
                  <a:txBody>
                    <a:bodyPr/>
                    <a:lstStyle/>
                    <a:p>
                      <a:endParaRPr lang="es-CL" dirty="0"/>
                    </a:p>
                  </a:txBody>
                  <a:tcPr/>
                </a:tc>
                <a:tc>
                  <a:txBody>
                    <a:bodyPr/>
                    <a:lstStyle/>
                    <a:p>
                      <a:r>
                        <a:rPr lang="es-CL" dirty="0" smtClean="0"/>
                        <a:t>$4500.000</a:t>
                      </a:r>
                      <a:endParaRPr lang="es-CL" dirty="0"/>
                    </a:p>
                  </a:txBody>
                  <a:tcPr/>
                </a:tc>
              </a:tr>
              <a:tr h="626377">
                <a:tc>
                  <a:txBody>
                    <a:bodyPr/>
                    <a:lstStyle/>
                    <a:p>
                      <a:r>
                        <a:rPr lang="es-CL" dirty="0" smtClean="0">
                          <a:solidFill>
                            <a:srgbClr val="FF0000"/>
                          </a:solidFill>
                        </a:rPr>
                        <a:t>Al banco y comisión de cobranza</a:t>
                      </a:r>
                      <a:endParaRPr lang="es-CL" dirty="0">
                        <a:solidFill>
                          <a:srgbClr val="FF0000"/>
                        </a:solidFill>
                      </a:endParaRPr>
                    </a:p>
                  </a:txBody>
                  <a:tcPr/>
                </a:tc>
                <a:tc>
                  <a:txBody>
                    <a:bodyPr/>
                    <a:lstStyle/>
                    <a:p>
                      <a:r>
                        <a:rPr lang="es-CL" dirty="0" smtClean="0"/>
                        <a:t>BANCO</a:t>
                      </a:r>
                      <a:endParaRPr lang="es-CL" dirty="0"/>
                    </a:p>
                  </a:txBody>
                  <a:tcPr/>
                </a:tc>
                <a:tc>
                  <a:txBody>
                    <a:bodyPr/>
                    <a:lstStyle/>
                    <a:p>
                      <a:endParaRPr lang="es-CL" dirty="0"/>
                    </a:p>
                  </a:txBody>
                  <a:tcPr/>
                </a:tc>
                <a:tc>
                  <a:txBody>
                    <a:bodyPr/>
                    <a:lstStyle/>
                    <a:p>
                      <a:r>
                        <a:rPr lang="es-CL" dirty="0" smtClean="0"/>
                        <a:t>$450.000</a:t>
                      </a:r>
                      <a:endParaRPr lang="es-CL" dirty="0"/>
                    </a:p>
                  </a:txBody>
                  <a:tcPr/>
                </a:tc>
              </a:tr>
            </a:tbl>
          </a:graphicData>
        </a:graphic>
      </p:graphicFrame>
    </p:spTree>
    <p:extLst>
      <p:ext uri="{BB962C8B-B14F-4D97-AF65-F5344CB8AC3E}">
        <p14:creationId xmlns:p14="http://schemas.microsoft.com/office/powerpoint/2010/main" val="2147359192"/>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lnSpcReduction="10000"/>
          </a:bodyPr>
          <a:lstStyle/>
          <a:p>
            <a:r>
              <a:rPr lang="es-CL" u="sng" dirty="0" smtClean="0"/>
              <a:t> Tratamiento Contable de Las Letras de Cambio.</a:t>
            </a:r>
          </a:p>
          <a:p>
            <a:r>
              <a:rPr lang="es-CL" u="sng" dirty="0" smtClean="0"/>
              <a:t>B . Letras en Garantía(continuación)</a:t>
            </a:r>
            <a:r>
              <a:rPr lang="es-CL" dirty="0" smtClean="0"/>
              <a:t>.</a:t>
            </a:r>
          </a:p>
          <a:p>
            <a:r>
              <a:rPr lang="es-CL" u="sng" dirty="0" smtClean="0"/>
              <a:t>Contabilización Enunciado Uno, a saber:</a:t>
            </a:r>
          </a:p>
          <a:p>
            <a:r>
              <a:rPr lang="es-CL" dirty="0" smtClean="0"/>
              <a:t>El Préstamo es depositado directamente en la cuenta corriente del endosante delas letras, en este caso tan solo por un valor de $3.600.000 (correspondiente al  80% del valor de la letra); lo que origina un cargo en la cuenta banco y el surgimiento de un pasivo que se abona en la cuenta Préstamos Bancarios.</a:t>
            </a:r>
          </a:p>
        </p:txBody>
      </p:sp>
    </p:spTree>
    <p:extLst>
      <p:ext uri="{BB962C8B-B14F-4D97-AF65-F5344CB8AC3E}">
        <p14:creationId xmlns:p14="http://schemas.microsoft.com/office/powerpoint/2010/main" val="3821454231"/>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 Tratamiento Contable de Las Letras de Cambio.</a:t>
            </a:r>
          </a:p>
          <a:p>
            <a:r>
              <a:rPr lang="es-CL" u="sng" dirty="0" smtClean="0"/>
              <a:t>B . Letras en Garantía(continuación)</a:t>
            </a:r>
            <a:r>
              <a:rPr lang="es-CL" dirty="0" smtClean="0"/>
              <a:t>.</a:t>
            </a:r>
          </a:p>
          <a:p>
            <a:r>
              <a:rPr lang="es-CL" u="sng" dirty="0" smtClean="0"/>
              <a:t>Contabilización Enunciado Uno, a saber:</a:t>
            </a:r>
          </a:p>
          <a:p>
            <a:r>
              <a:rPr lang="es-CL" u="sng" dirty="0" smtClean="0"/>
              <a:t>Asiento de diario:</a:t>
            </a:r>
          </a:p>
          <a:p>
            <a:endParaRPr lang="es-CL" dirty="0" smtClean="0"/>
          </a:p>
        </p:txBody>
      </p:sp>
      <p:graphicFrame>
        <p:nvGraphicFramePr>
          <p:cNvPr id="4" name="3 Tabla"/>
          <p:cNvGraphicFramePr>
            <a:graphicFrameLocks noGrp="1"/>
          </p:cNvGraphicFramePr>
          <p:nvPr>
            <p:extLst>
              <p:ext uri="{D42A27DB-BD31-4B8C-83A1-F6EECF244321}">
                <p14:modId xmlns:p14="http://schemas.microsoft.com/office/powerpoint/2010/main" val="712877440"/>
              </p:ext>
            </p:extLst>
          </p:nvPr>
        </p:nvGraphicFramePr>
        <p:xfrm>
          <a:off x="35496" y="3645024"/>
          <a:ext cx="8928992" cy="2807234"/>
        </p:xfrm>
        <a:graphic>
          <a:graphicData uri="http://schemas.openxmlformats.org/drawingml/2006/table">
            <a:tbl>
              <a:tblPr firstRow="1" bandRow="1">
                <a:tableStyleId>{5C22544A-7EE6-4342-B048-85BDC9FD1C3A}</a:tableStyleId>
              </a:tblPr>
              <a:tblGrid>
                <a:gridCol w="2232248"/>
                <a:gridCol w="2232248"/>
                <a:gridCol w="2232248"/>
                <a:gridCol w="2232248"/>
              </a:tblGrid>
              <a:tr h="626377">
                <a:tc>
                  <a:txBody>
                    <a:bodyPr/>
                    <a:lstStyle/>
                    <a:p>
                      <a:r>
                        <a:rPr lang="es-CL" b="0" dirty="0" smtClean="0">
                          <a:solidFill>
                            <a:schemeClr val="tx1"/>
                          </a:solidFill>
                        </a:rPr>
                        <a:t>BANCO</a:t>
                      </a:r>
                      <a:endParaRPr lang="es-CL" b="0" dirty="0">
                        <a:solidFill>
                          <a:schemeClr val="tx1"/>
                        </a:solidFill>
                      </a:endParaRPr>
                    </a:p>
                  </a:txBody>
                  <a:tcPr/>
                </a:tc>
                <a:tc>
                  <a:txBody>
                    <a:bodyPr/>
                    <a:lstStyle/>
                    <a:p>
                      <a:endParaRPr lang="es-CL" dirty="0"/>
                    </a:p>
                  </a:txBody>
                  <a:tcPr/>
                </a:tc>
                <a:tc>
                  <a:txBody>
                    <a:bodyPr/>
                    <a:lstStyle/>
                    <a:p>
                      <a:r>
                        <a:rPr lang="es-CL" b="0" dirty="0" smtClean="0">
                          <a:solidFill>
                            <a:schemeClr val="tx1"/>
                          </a:solidFill>
                        </a:rPr>
                        <a:t>$3.600.000</a:t>
                      </a:r>
                      <a:endParaRPr lang="es-CL" b="0" dirty="0">
                        <a:solidFill>
                          <a:schemeClr val="tx1"/>
                        </a:solidFill>
                      </a:endParaRPr>
                    </a:p>
                  </a:txBody>
                  <a:tcPr/>
                </a:tc>
                <a:tc>
                  <a:txBody>
                    <a:bodyPr/>
                    <a:lstStyle/>
                    <a:p>
                      <a:endParaRPr lang="es-CL" dirty="0"/>
                    </a:p>
                  </a:txBody>
                  <a:tcPr/>
                </a:tc>
              </a:tr>
              <a:tr h="626377">
                <a:tc>
                  <a:txBody>
                    <a:bodyPr/>
                    <a:lstStyle/>
                    <a:p>
                      <a:r>
                        <a:rPr lang="es-CL" dirty="0" smtClean="0"/>
                        <a:t>                              A</a:t>
                      </a:r>
                      <a:endParaRPr lang="es-CL" dirty="0"/>
                    </a:p>
                  </a:txBody>
                  <a:tcPr/>
                </a:tc>
                <a:tc>
                  <a:txBody>
                    <a:bodyPr/>
                    <a:lstStyle/>
                    <a:p>
                      <a:endParaRPr lang="es-CL" dirty="0"/>
                    </a:p>
                  </a:txBody>
                  <a:tcPr/>
                </a:tc>
                <a:tc>
                  <a:txBody>
                    <a:bodyPr/>
                    <a:lstStyle/>
                    <a:p>
                      <a:endParaRPr lang="es-CL" dirty="0"/>
                    </a:p>
                  </a:txBody>
                  <a:tcPr/>
                </a:tc>
                <a:tc>
                  <a:txBody>
                    <a:bodyPr/>
                    <a:lstStyle/>
                    <a:p>
                      <a:endParaRPr lang="es-CL" dirty="0"/>
                    </a:p>
                  </a:txBody>
                  <a:tcPr/>
                </a:tc>
              </a:tr>
              <a:tr h="626377">
                <a:tc>
                  <a:txBody>
                    <a:bodyPr/>
                    <a:lstStyle/>
                    <a:p>
                      <a:r>
                        <a:rPr lang="es-CL" dirty="0" smtClean="0"/>
                        <a:t>                                                                                </a:t>
                      </a:r>
                      <a:endParaRPr lang="es-CL" dirty="0"/>
                    </a:p>
                  </a:txBody>
                  <a:tcPr/>
                </a:tc>
                <a:tc>
                  <a:txBody>
                    <a:bodyPr/>
                    <a:lstStyle/>
                    <a:p>
                      <a:r>
                        <a:rPr lang="es-CL" dirty="0" smtClean="0"/>
                        <a:t>PRÉSTAMOS BANCARIOS</a:t>
                      </a:r>
                      <a:endParaRPr lang="es-CL" dirty="0"/>
                    </a:p>
                  </a:txBody>
                  <a:tcPr/>
                </a:tc>
                <a:tc>
                  <a:txBody>
                    <a:bodyPr/>
                    <a:lstStyle/>
                    <a:p>
                      <a:endParaRPr lang="es-CL" dirty="0"/>
                    </a:p>
                  </a:txBody>
                  <a:tcPr/>
                </a:tc>
                <a:tc>
                  <a:txBody>
                    <a:bodyPr/>
                    <a:lstStyle/>
                    <a:p>
                      <a:r>
                        <a:rPr lang="es-CL" dirty="0" smtClean="0"/>
                        <a:t>$3.600.000</a:t>
                      </a:r>
                      <a:endParaRPr lang="es-CL" dirty="0"/>
                    </a:p>
                  </a:txBody>
                  <a:tcPr/>
                </a:tc>
              </a:tr>
              <a:tr h="626377">
                <a:tc>
                  <a:txBody>
                    <a:bodyPr/>
                    <a:lstStyle/>
                    <a:p>
                      <a:r>
                        <a:rPr lang="es-CL" dirty="0" smtClean="0">
                          <a:solidFill>
                            <a:srgbClr val="FF0000"/>
                          </a:solidFill>
                        </a:rPr>
                        <a:t>Préstamo</a:t>
                      </a:r>
                      <a:r>
                        <a:rPr lang="es-CL" baseline="0" dirty="0" smtClean="0">
                          <a:solidFill>
                            <a:srgbClr val="FF0000"/>
                          </a:solidFill>
                        </a:rPr>
                        <a:t> recibido del banco con garantía de letras</a:t>
                      </a:r>
                      <a:endParaRPr lang="es-CL" dirty="0">
                        <a:solidFill>
                          <a:srgbClr val="FF0000"/>
                        </a:solidFill>
                      </a:endParaRPr>
                    </a:p>
                  </a:txBody>
                  <a:tcPr/>
                </a:tc>
                <a:tc>
                  <a:txBody>
                    <a:bodyPr/>
                    <a:lstStyle/>
                    <a:p>
                      <a:endParaRPr lang="es-CL" dirty="0"/>
                    </a:p>
                  </a:txBody>
                  <a:tcPr/>
                </a:tc>
                <a:tc>
                  <a:txBody>
                    <a:bodyPr/>
                    <a:lstStyle/>
                    <a:p>
                      <a:endParaRPr lang="es-CL" dirty="0"/>
                    </a:p>
                  </a:txBody>
                  <a:tcPr/>
                </a:tc>
                <a:tc>
                  <a:txBody>
                    <a:bodyPr/>
                    <a:lstStyle/>
                    <a:p>
                      <a:endParaRPr lang="es-CL" dirty="0"/>
                    </a:p>
                  </a:txBody>
                  <a:tcPr/>
                </a:tc>
              </a:tr>
            </a:tbl>
          </a:graphicData>
        </a:graphic>
      </p:graphicFrame>
    </p:spTree>
    <p:extLst>
      <p:ext uri="{BB962C8B-B14F-4D97-AF65-F5344CB8AC3E}">
        <p14:creationId xmlns:p14="http://schemas.microsoft.com/office/powerpoint/2010/main" val="54325397"/>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fontScale="92500" lnSpcReduction="20000"/>
          </a:bodyPr>
          <a:lstStyle/>
          <a:p>
            <a:r>
              <a:rPr lang="es-CL" u="sng" dirty="0" smtClean="0"/>
              <a:t> Tratamiento Contable de Las Letras de Cambio.</a:t>
            </a:r>
          </a:p>
          <a:p>
            <a:r>
              <a:rPr lang="es-CL" u="sng" dirty="0" smtClean="0"/>
              <a:t>B . Letras en Garantía(continuación)</a:t>
            </a:r>
            <a:r>
              <a:rPr lang="es-CL" dirty="0" smtClean="0"/>
              <a:t>.</a:t>
            </a:r>
          </a:p>
          <a:p>
            <a:r>
              <a:rPr lang="es-CL" u="sng" dirty="0" smtClean="0"/>
              <a:t>Contabilización Enunciado Uno, a saber:</a:t>
            </a:r>
          </a:p>
          <a:p>
            <a:r>
              <a:rPr lang="es-CL" dirty="0"/>
              <a:t>U</a:t>
            </a:r>
            <a:r>
              <a:rPr lang="es-CL" dirty="0" smtClean="0"/>
              <a:t>n análisis de la operación precedente indica que la empresa posee una deuda por $3.600.000, la que esta respaldad por las letras que quedaron en garantía por un monto de $ 4.500.000.Las letras siguen siendo de propiedad de la empresa que las endosó, solo que tienen una cierta restricción en cuanto a su disponibilidad, ya que en su condición de documento en garantía su valor será aplicado al pago del préstamo que respalda.</a:t>
            </a:r>
          </a:p>
        </p:txBody>
      </p:sp>
    </p:spTree>
    <p:extLst>
      <p:ext uri="{BB962C8B-B14F-4D97-AF65-F5344CB8AC3E}">
        <p14:creationId xmlns:p14="http://schemas.microsoft.com/office/powerpoint/2010/main" val="3436085576"/>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 Tratamiento Contable de Las Letras de Cambio.</a:t>
            </a:r>
          </a:p>
          <a:p>
            <a:r>
              <a:rPr lang="es-CL" u="sng" dirty="0" smtClean="0"/>
              <a:t>B . Letras en Garantía(continuación)</a:t>
            </a:r>
            <a:r>
              <a:rPr lang="es-CL" dirty="0" smtClean="0"/>
              <a:t>.</a:t>
            </a:r>
          </a:p>
          <a:p>
            <a:r>
              <a:rPr lang="es-CL" u="sng" dirty="0" smtClean="0"/>
              <a:t>Contabilización Enunciado Uno, a saber:</a:t>
            </a:r>
          </a:p>
          <a:p>
            <a:r>
              <a:rPr lang="es-CL" dirty="0" smtClean="0"/>
              <a:t>El endosante muy rara vez otorga prorroga para el pago, si el aceptante no paga en su oportunidad la letra, es por esta razón, lo más frecuente es que  a la fecha del vencimiento de pague o en su defecto se proteste.</a:t>
            </a:r>
          </a:p>
        </p:txBody>
      </p:sp>
    </p:spTree>
    <p:extLst>
      <p:ext uri="{BB962C8B-B14F-4D97-AF65-F5344CB8AC3E}">
        <p14:creationId xmlns:p14="http://schemas.microsoft.com/office/powerpoint/2010/main" val="131602529"/>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lnSpcReduction="10000"/>
          </a:bodyPr>
          <a:lstStyle/>
          <a:p>
            <a:r>
              <a:rPr lang="es-CL" u="sng" dirty="0" smtClean="0"/>
              <a:t> Tratamiento Contable de Las Letras de Cambio.</a:t>
            </a:r>
          </a:p>
          <a:p>
            <a:r>
              <a:rPr lang="es-CL" u="sng" dirty="0" smtClean="0"/>
              <a:t>B . Letras en Garantía(continuación)</a:t>
            </a:r>
            <a:r>
              <a:rPr lang="es-CL" dirty="0" smtClean="0"/>
              <a:t>.</a:t>
            </a:r>
          </a:p>
          <a:p>
            <a:r>
              <a:rPr lang="es-CL" u="sng" dirty="0" smtClean="0"/>
              <a:t>Contabilización Enunciado Uno, a saber :</a:t>
            </a:r>
          </a:p>
          <a:p>
            <a:r>
              <a:rPr lang="es-CL" dirty="0" smtClean="0"/>
              <a:t>Al producirse el respectivo cobro en la fecha de vencimiento , el banco envía al endosante una liquidación en la que figura el monto de la letra que ha sido cobrado, la aplicación de este valor al pago del préstamo y de los respectivos intereses devengados, así como el depósito directo del excedente en la cuenta corriente del endosante. </a:t>
            </a:r>
          </a:p>
        </p:txBody>
      </p:sp>
    </p:spTree>
    <p:extLst>
      <p:ext uri="{BB962C8B-B14F-4D97-AF65-F5344CB8AC3E}">
        <p14:creationId xmlns:p14="http://schemas.microsoft.com/office/powerpoint/2010/main" val="2416657377"/>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 Tratamiento Contable de Las Letras de Cambio.</a:t>
            </a:r>
          </a:p>
          <a:p>
            <a:r>
              <a:rPr lang="es-CL" u="sng" dirty="0" smtClean="0"/>
              <a:t>B . Letras en Garantía(continuación)</a:t>
            </a:r>
            <a:r>
              <a:rPr lang="es-CL" dirty="0" smtClean="0"/>
              <a:t>.</a:t>
            </a:r>
          </a:p>
          <a:p>
            <a:r>
              <a:rPr lang="es-CL" u="sng" dirty="0" smtClean="0"/>
              <a:t>Contabilización Enunciado Uno, a saber:</a:t>
            </a:r>
          </a:p>
          <a:p>
            <a:r>
              <a:rPr lang="es-CL" dirty="0" smtClean="0"/>
              <a:t>La referida liquidación es incluida en el Estado del Cedente,  el que contendría los siguientes datos:</a:t>
            </a:r>
          </a:p>
          <a:p>
            <a:endParaRPr lang="es-CL" dirty="0" smtClean="0"/>
          </a:p>
        </p:txBody>
      </p:sp>
      <p:graphicFrame>
        <p:nvGraphicFramePr>
          <p:cNvPr id="4" name="3 Tabla"/>
          <p:cNvGraphicFramePr>
            <a:graphicFrameLocks noGrp="1"/>
          </p:cNvGraphicFramePr>
          <p:nvPr>
            <p:extLst>
              <p:ext uri="{D42A27DB-BD31-4B8C-83A1-F6EECF244321}">
                <p14:modId xmlns:p14="http://schemas.microsoft.com/office/powerpoint/2010/main" val="3032659730"/>
              </p:ext>
            </p:extLst>
          </p:nvPr>
        </p:nvGraphicFramePr>
        <p:xfrm>
          <a:off x="107505" y="4149080"/>
          <a:ext cx="9036495" cy="3278128"/>
        </p:xfrm>
        <a:graphic>
          <a:graphicData uri="http://schemas.openxmlformats.org/drawingml/2006/table">
            <a:tbl>
              <a:tblPr firstRow="1" bandRow="1">
                <a:tableStyleId>{5C22544A-7EE6-4342-B048-85BDC9FD1C3A}</a:tableStyleId>
              </a:tblPr>
              <a:tblGrid>
                <a:gridCol w="3012165"/>
                <a:gridCol w="3012165"/>
                <a:gridCol w="3012165"/>
              </a:tblGrid>
              <a:tr h="541784">
                <a:tc>
                  <a:txBody>
                    <a:bodyPr/>
                    <a:lstStyle/>
                    <a:p>
                      <a:r>
                        <a:rPr lang="es-CL" dirty="0" smtClean="0">
                          <a:solidFill>
                            <a:schemeClr val="tx1"/>
                          </a:solidFill>
                        </a:rPr>
                        <a:t>Valor</a:t>
                      </a:r>
                      <a:r>
                        <a:rPr lang="es-CL" baseline="0" dirty="0" smtClean="0">
                          <a:solidFill>
                            <a:schemeClr val="tx1"/>
                          </a:solidFill>
                        </a:rPr>
                        <a:t> letra en garantía cobrada</a:t>
                      </a:r>
                      <a:endParaRPr lang="es-CL" dirty="0">
                        <a:solidFill>
                          <a:schemeClr val="tx1"/>
                        </a:solidFill>
                      </a:endParaRPr>
                    </a:p>
                  </a:txBody>
                  <a:tcPr/>
                </a:tc>
                <a:tc>
                  <a:txBody>
                    <a:bodyPr/>
                    <a:lstStyle/>
                    <a:p>
                      <a:r>
                        <a:rPr lang="es-CL" dirty="0" smtClean="0"/>
                        <a:t>El interés corresponde  proporcionalmente a 2 meses</a:t>
                      </a:r>
                      <a:endParaRPr lang="es-CL" dirty="0"/>
                    </a:p>
                  </a:txBody>
                  <a:tcPr/>
                </a:tc>
                <a:tc>
                  <a:txBody>
                    <a:bodyPr/>
                    <a:lstStyle/>
                    <a:p>
                      <a:r>
                        <a:rPr lang="es-CL" dirty="0" smtClean="0">
                          <a:solidFill>
                            <a:schemeClr val="tx1"/>
                          </a:solidFill>
                        </a:rPr>
                        <a:t>$4500.000</a:t>
                      </a:r>
                      <a:endParaRPr lang="es-CL" dirty="0">
                        <a:solidFill>
                          <a:schemeClr val="tx1"/>
                        </a:solidFill>
                      </a:endParaRPr>
                    </a:p>
                  </a:txBody>
                  <a:tcPr/>
                </a:tc>
              </a:tr>
              <a:tr h="541784">
                <a:tc>
                  <a:txBody>
                    <a:bodyPr/>
                    <a:lstStyle/>
                    <a:p>
                      <a:r>
                        <a:rPr lang="es-CL" b="1" dirty="0" smtClean="0"/>
                        <a:t>-Préstamo otorgado</a:t>
                      </a:r>
                      <a:endParaRPr lang="es-CL" b="1" dirty="0"/>
                    </a:p>
                  </a:txBody>
                  <a:tcPr/>
                </a:tc>
                <a:tc>
                  <a:txBody>
                    <a:bodyPr/>
                    <a:lstStyle/>
                    <a:p>
                      <a:r>
                        <a:rPr lang="es-CL" dirty="0" smtClean="0"/>
                        <a:t>$3600.000</a:t>
                      </a:r>
                      <a:endParaRPr lang="es-CL" dirty="0"/>
                    </a:p>
                  </a:txBody>
                  <a:tcPr/>
                </a:tc>
                <a:tc>
                  <a:txBody>
                    <a:bodyPr/>
                    <a:lstStyle/>
                    <a:p>
                      <a:endParaRPr lang="es-CL" dirty="0"/>
                    </a:p>
                  </a:txBody>
                  <a:tcPr/>
                </a:tc>
              </a:tr>
              <a:tr h="541784">
                <a:tc>
                  <a:txBody>
                    <a:bodyPr/>
                    <a:lstStyle/>
                    <a:p>
                      <a:r>
                        <a:rPr lang="es-CL" b="1" dirty="0" smtClean="0"/>
                        <a:t>-Intereses</a:t>
                      </a:r>
                      <a:r>
                        <a:rPr lang="es-CL" b="0" dirty="0" smtClean="0"/>
                        <a:t>(2% sobre $3600.000)</a:t>
                      </a:r>
                      <a:endParaRPr lang="es-CL" b="0" dirty="0"/>
                    </a:p>
                  </a:txBody>
                  <a:tcPr/>
                </a:tc>
                <a:tc>
                  <a:txBody>
                    <a:bodyPr/>
                    <a:lstStyle/>
                    <a:p>
                      <a:r>
                        <a:rPr lang="es-CL" dirty="0" smtClean="0"/>
                        <a:t>$720.000            </a:t>
                      </a:r>
                      <a:endParaRPr lang="es-CL" dirty="0"/>
                    </a:p>
                  </a:txBody>
                  <a:tcPr/>
                </a:tc>
                <a:tc>
                  <a:txBody>
                    <a:bodyPr/>
                    <a:lstStyle/>
                    <a:p>
                      <a:r>
                        <a:rPr lang="es-CL" b="1" dirty="0" smtClean="0"/>
                        <a:t>$4320.000</a:t>
                      </a:r>
                      <a:endParaRPr lang="es-CL" b="1" dirty="0"/>
                    </a:p>
                  </a:txBody>
                  <a:tcPr/>
                </a:tc>
              </a:tr>
              <a:tr h="541784">
                <a:tc>
                  <a:txBody>
                    <a:bodyPr/>
                    <a:lstStyle/>
                    <a:p>
                      <a:r>
                        <a:rPr lang="es-CL" dirty="0" smtClean="0"/>
                        <a:t>Saldo a favor de la empresa depositado en su cuenta corriente</a:t>
                      </a:r>
                      <a:endParaRPr lang="es-CL" dirty="0"/>
                    </a:p>
                  </a:txBody>
                  <a:tcPr/>
                </a:tc>
                <a:tc>
                  <a:txBody>
                    <a:bodyPr/>
                    <a:lstStyle/>
                    <a:p>
                      <a:endParaRPr lang="es-CL" dirty="0"/>
                    </a:p>
                  </a:txBody>
                  <a:tcPr/>
                </a:tc>
                <a:tc>
                  <a:txBody>
                    <a:bodyPr/>
                    <a:lstStyle/>
                    <a:p>
                      <a:r>
                        <a:rPr lang="es-CL" b="1" dirty="0" smtClean="0"/>
                        <a:t>$   180.000</a:t>
                      </a:r>
                      <a:endParaRPr lang="es-CL" b="1" dirty="0"/>
                    </a:p>
                  </a:txBody>
                  <a:tcPr/>
                </a:tc>
              </a:tr>
              <a:tr h="541784">
                <a:tc>
                  <a:txBody>
                    <a:bodyPr/>
                    <a:lstStyle/>
                    <a:p>
                      <a:endParaRPr lang="es-CL" dirty="0"/>
                    </a:p>
                  </a:txBody>
                  <a:tcPr/>
                </a:tc>
                <a:tc>
                  <a:txBody>
                    <a:bodyPr/>
                    <a:lstStyle/>
                    <a:p>
                      <a:endParaRPr lang="es-CL" dirty="0"/>
                    </a:p>
                  </a:txBody>
                  <a:tcPr/>
                </a:tc>
                <a:tc>
                  <a:txBody>
                    <a:bodyPr/>
                    <a:lstStyle/>
                    <a:p>
                      <a:endParaRPr lang="es-CL" dirty="0"/>
                    </a:p>
                  </a:txBody>
                  <a:tcPr/>
                </a:tc>
              </a:tr>
            </a:tbl>
          </a:graphicData>
        </a:graphic>
      </p:graphicFrame>
      <p:sp>
        <p:nvSpPr>
          <p:cNvPr id="5" name="4 Flecha derecha"/>
          <p:cNvSpPr/>
          <p:nvPr/>
        </p:nvSpPr>
        <p:spPr>
          <a:xfrm>
            <a:off x="5004048" y="5366498"/>
            <a:ext cx="978408" cy="484632"/>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Tree>
    <p:extLst>
      <p:ext uri="{BB962C8B-B14F-4D97-AF65-F5344CB8AC3E}">
        <p14:creationId xmlns:p14="http://schemas.microsoft.com/office/powerpoint/2010/main" val="4147549725"/>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 Tratamiento Contable de Las Letras de Cambio.</a:t>
            </a:r>
          </a:p>
          <a:p>
            <a:r>
              <a:rPr lang="es-CL" u="sng" dirty="0" smtClean="0"/>
              <a:t>B . Letras en Garantía(continuación)</a:t>
            </a:r>
            <a:r>
              <a:rPr lang="es-CL" dirty="0" smtClean="0"/>
              <a:t>.</a:t>
            </a:r>
          </a:p>
          <a:p>
            <a:r>
              <a:rPr lang="es-CL" u="sng" dirty="0" smtClean="0"/>
              <a:t>Contabilización Enunciado Uno, a saber:</a:t>
            </a:r>
          </a:p>
          <a:p>
            <a:r>
              <a:rPr lang="es-CL" u="sng" dirty="0" smtClean="0"/>
              <a:t>Asiento de diario:</a:t>
            </a:r>
          </a:p>
          <a:p>
            <a:endParaRPr lang="es-CL" dirty="0" smtClean="0"/>
          </a:p>
        </p:txBody>
      </p:sp>
      <p:graphicFrame>
        <p:nvGraphicFramePr>
          <p:cNvPr id="4" name="3 Tabla"/>
          <p:cNvGraphicFramePr>
            <a:graphicFrameLocks noGrp="1"/>
          </p:cNvGraphicFramePr>
          <p:nvPr>
            <p:extLst>
              <p:ext uri="{D42A27DB-BD31-4B8C-83A1-F6EECF244321}">
                <p14:modId xmlns:p14="http://schemas.microsoft.com/office/powerpoint/2010/main" val="72699427"/>
              </p:ext>
            </p:extLst>
          </p:nvPr>
        </p:nvGraphicFramePr>
        <p:xfrm>
          <a:off x="35496" y="3645024"/>
          <a:ext cx="8928992" cy="3721634"/>
        </p:xfrm>
        <a:graphic>
          <a:graphicData uri="http://schemas.openxmlformats.org/drawingml/2006/table">
            <a:tbl>
              <a:tblPr firstRow="1" bandRow="1">
                <a:tableStyleId>{5C22544A-7EE6-4342-B048-85BDC9FD1C3A}</a:tableStyleId>
              </a:tblPr>
              <a:tblGrid>
                <a:gridCol w="2232248"/>
                <a:gridCol w="2232248"/>
                <a:gridCol w="2232248"/>
                <a:gridCol w="2232248"/>
              </a:tblGrid>
              <a:tr h="626377">
                <a:tc>
                  <a:txBody>
                    <a:bodyPr/>
                    <a:lstStyle/>
                    <a:p>
                      <a:r>
                        <a:rPr lang="es-CL" b="0" dirty="0" smtClean="0">
                          <a:solidFill>
                            <a:schemeClr val="tx1"/>
                          </a:solidFill>
                        </a:rPr>
                        <a:t>BANCO</a:t>
                      </a:r>
                      <a:endParaRPr lang="es-CL" b="0" dirty="0">
                        <a:solidFill>
                          <a:schemeClr val="tx1"/>
                        </a:solidFill>
                      </a:endParaRPr>
                    </a:p>
                  </a:txBody>
                  <a:tcPr/>
                </a:tc>
                <a:tc>
                  <a:txBody>
                    <a:bodyPr/>
                    <a:lstStyle/>
                    <a:p>
                      <a:endParaRPr lang="es-CL" dirty="0"/>
                    </a:p>
                  </a:txBody>
                  <a:tcPr/>
                </a:tc>
                <a:tc>
                  <a:txBody>
                    <a:bodyPr/>
                    <a:lstStyle/>
                    <a:p>
                      <a:r>
                        <a:rPr lang="es-CL" b="0" dirty="0" smtClean="0">
                          <a:solidFill>
                            <a:schemeClr val="tx1"/>
                          </a:solidFill>
                        </a:rPr>
                        <a:t>$180.000</a:t>
                      </a:r>
                      <a:endParaRPr lang="es-CL" b="0" dirty="0">
                        <a:solidFill>
                          <a:schemeClr val="tx1"/>
                        </a:solidFill>
                      </a:endParaRPr>
                    </a:p>
                  </a:txBody>
                  <a:tcPr/>
                </a:tc>
                <a:tc>
                  <a:txBody>
                    <a:bodyPr/>
                    <a:lstStyle/>
                    <a:p>
                      <a:endParaRPr lang="es-CL" dirty="0"/>
                    </a:p>
                  </a:txBody>
                  <a:tcPr/>
                </a:tc>
              </a:tr>
              <a:tr h="626377">
                <a:tc>
                  <a:txBody>
                    <a:bodyPr/>
                    <a:lstStyle/>
                    <a:p>
                      <a:r>
                        <a:rPr lang="es-CL" dirty="0" smtClean="0"/>
                        <a:t>PRÉSTAMOS BANCARIOS</a:t>
                      </a:r>
                      <a:endParaRPr lang="es-CL" dirty="0"/>
                    </a:p>
                  </a:txBody>
                  <a:tcPr/>
                </a:tc>
                <a:tc>
                  <a:txBody>
                    <a:bodyPr/>
                    <a:lstStyle/>
                    <a:p>
                      <a:endParaRPr lang="es-CL" dirty="0"/>
                    </a:p>
                  </a:txBody>
                  <a:tcPr/>
                </a:tc>
                <a:tc>
                  <a:txBody>
                    <a:bodyPr/>
                    <a:lstStyle/>
                    <a:p>
                      <a:r>
                        <a:rPr lang="es-CL" dirty="0" smtClean="0"/>
                        <a:t>$3.600.000</a:t>
                      </a:r>
                      <a:endParaRPr lang="es-CL"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CL" b="1" dirty="0" smtClean="0">
                          <a:solidFill>
                            <a:srgbClr val="FF0000"/>
                          </a:solidFill>
                        </a:rPr>
                        <a:t>Cuenta Saldada</a:t>
                      </a:r>
                    </a:p>
                    <a:p>
                      <a:endParaRPr lang="es-CL" b="1" dirty="0">
                        <a:solidFill>
                          <a:srgbClr val="FF0000"/>
                        </a:solidFill>
                      </a:endParaRPr>
                    </a:p>
                  </a:txBody>
                  <a:tcPr>
                    <a:solidFill>
                      <a:schemeClr val="bg1">
                        <a:lumMod val="95000"/>
                      </a:schemeClr>
                    </a:solidFill>
                  </a:tcPr>
                </a:tc>
              </a:tr>
              <a:tr h="626377">
                <a:tc>
                  <a:txBody>
                    <a:bodyPr/>
                    <a:lstStyle/>
                    <a:p>
                      <a:r>
                        <a:rPr lang="es-CL" dirty="0" smtClean="0"/>
                        <a:t> INTERESES BANCARIOS                                                                           </a:t>
                      </a:r>
                      <a:endParaRPr lang="es-CL" dirty="0"/>
                    </a:p>
                  </a:txBody>
                  <a:tcPr/>
                </a:tc>
                <a:tc>
                  <a:txBody>
                    <a:bodyPr/>
                    <a:lstStyle/>
                    <a:p>
                      <a:endParaRPr lang="es-CL" dirty="0"/>
                    </a:p>
                  </a:txBody>
                  <a:tcPr/>
                </a:tc>
                <a:tc>
                  <a:txBody>
                    <a:bodyPr/>
                    <a:lstStyle/>
                    <a:p>
                      <a:r>
                        <a:rPr lang="es-CL" dirty="0" smtClean="0"/>
                        <a:t>$    720.000</a:t>
                      </a:r>
                      <a:endParaRPr lang="es-CL" dirty="0"/>
                    </a:p>
                  </a:txBody>
                  <a:tcPr/>
                </a:tc>
                <a:tc>
                  <a:txBody>
                    <a:bodyPr/>
                    <a:lstStyle/>
                    <a:p>
                      <a:endParaRPr lang="es-CL" dirty="0"/>
                    </a:p>
                  </a:txBody>
                  <a:tcPr/>
                </a:tc>
              </a:tr>
              <a:tr h="662843">
                <a:tc>
                  <a:txBody>
                    <a:bodyPr/>
                    <a:lstStyle/>
                    <a:p>
                      <a:r>
                        <a:rPr lang="es-CL" dirty="0" smtClean="0">
                          <a:solidFill>
                            <a:srgbClr val="FF0000"/>
                          </a:solidFill>
                        </a:rPr>
                        <a:t>Pago de préstamo e intereses al banco con valor de letra en garantía</a:t>
                      </a:r>
                      <a:endParaRPr lang="es-CL" dirty="0">
                        <a:solidFill>
                          <a:srgbClr val="FF0000"/>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CL" dirty="0" smtClean="0"/>
                        <a:t>LETRAS</a:t>
                      </a:r>
                      <a:r>
                        <a:rPr lang="es-CL" baseline="0" dirty="0" smtClean="0"/>
                        <a:t> EN GARANTÍA</a:t>
                      </a:r>
                      <a:endParaRPr lang="es-CL" dirty="0" smtClean="0"/>
                    </a:p>
                    <a:p>
                      <a:endParaRPr lang="es-CL"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CL" b="1" dirty="0" smtClean="0">
                          <a:solidFill>
                            <a:srgbClr val="FF0000"/>
                          </a:solidFill>
                        </a:rPr>
                        <a:t>Cuenta Saldada</a:t>
                      </a:r>
                    </a:p>
                    <a:p>
                      <a:endParaRPr lang="es-CL" dirty="0"/>
                    </a:p>
                  </a:txBody>
                  <a:tcPr/>
                </a:tc>
                <a:tc>
                  <a:txBody>
                    <a:bodyPr/>
                    <a:lstStyle/>
                    <a:p>
                      <a:r>
                        <a:rPr lang="es-CL" dirty="0" smtClean="0"/>
                        <a:t>$4500.000</a:t>
                      </a:r>
                      <a:endParaRPr lang="es-CL" dirty="0"/>
                    </a:p>
                  </a:txBody>
                  <a:tcPr/>
                </a:tc>
              </a:tr>
              <a:tr h="626377">
                <a:tc>
                  <a:txBody>
                    <a:bodyPr/>
                    <a:lstStyle/>
                    <a:p>
                      <a:endParaRPr lang="es-CL" dirty="0">
                        <a:solidFill>
                          <a:srgbClr val="FF0000"/>
                        </a:solidFill>
                      </a:endParaRPr>
                    </a:p>
                  </a:txBody>
                  <a:tcPr/>
                </a:tc>
                <a:tc>
                  <a:txBody>
                    <a:bodyPr/>
                    <a:lstStyle/>
                    <a:p>
                      <a:endParaRPr lang="es-CL" dirty="0"/>
                    </a:p>
                  </a:txBody>
                  <a:tcPr/>
                </a:tc>
                <a:tc>
                  <a:txBody>
                    <a:bodyPr/>
                    <a:lstStyle/>
                    <a:p>
                      <a:endParaRPr lang="es-CL" dirty="0"/>
                    </a:p>
                  </a:txBody>
                  <a:tcPr/>
                </a:tc>
                <a:tc>
                  <a:txBody>
                    <a:bodyPr/>
                    <a:lstStyle/>
                    <a:p>
                      <a:endParaRPr lang="es-CL" dirty="0"/>
                    </a:p>
                  </a:txBody>
                  <a:tcPr/>
                </a:tc>
              </a:tr>
            </a:tbl>
          </a:graphicData>
        </a:graphic>
      </p:graphicFrame>
    </p:spTree>
    <p:extLst>
      <p:ext uri="{BB962C8B-B14F-4D97-AF65-F5344CB8AC3E}">
        <p14:creationId xmlns:p14="http://schemas.microsoft.com/office/powerpoint/2010/main" val="2481717729"/>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fontScale="92500"/>
          </a:bodyPr>
          <a:lstStyle/>
          <a:p>
            <a:r>
              <a:rPr lang="es-CL" u="sng" dirty="0" smtClean="0"/>
              <a:t> Tratamiento Contable de Las Letras de Cambio.</a:t>
            </a:r>
          </a:p>
          <a:p>
            <a:r>
              <a:rPr lang="es-CL" u="sng" dirty="0" smtClean="0"/>
              <a:t>B . Letras en Garantía(continuación)</a:t>
            </a:r>
            <a:r>
              <a:rPr lang="es-CL" dirty="0" smtClean="0"/>
              <a:t>.</a:t>
            </a:r>
          </a:p>
          <a:p>
            <a:r>
              <a:rPr lang="es-CL" u="sng" dirty="0" smtClean="0"/>
              <a:t>Ejemplos que ilustran lo precedentemente explicitado:</a:t>
            </a:r>
          </a:p>
          <a:p>
            <a:r>
              <a:rPr lang="es-CL" u="sng" dirty="0" smtClean="0"/>
              <a:t>Enunciado Dos, a saber:</a:t>
            </a:r>
          </a:p>
          <a:p>
            <a:r>
              <a:rPr lang="es-CL" dirty="0" smtClean="0"/>
              <a:t>1. Entrega de letra en garantía al proveedores, con vencimiento a 90 días por un valor de $ 7150.000.</a:t>
            </a:r>
          </a:p>
          <a:p>
            <a:r>
              <a:rPr lang="es-CL" dirty="0" smtClean="0"/>
              <a:t>2. Mercaderías recibidas y facturadas por el proveedor en el período( IVA incluido), por un valor  </a:t>
            </a:r>
          </a:p>
          <a:p>
            <a:r>
              <a:rPr lang="es-CL" dirty="0" smtClean="0"/>
              <a:t>$ 7080.000.</a:t>
            </a:r>
          </a:p>
        </p:txBody>
      </p:sp>
    </p:spTree>
    <p:extLst>
      <p:ext uri="{BB962C8B-B14F-4D97-AF65-F5344CB8AC3E}">
        <p14:creationId xmlns:p14="http://schemas.microsoft.com/office/powerpoint/2010/main" val="3560100102"/>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 Tratamiento Contable de Las Letras de Cambio.</a:t>
            </a:r>
          </a:p>
          <a:p>
            <a:r>
              <a:rPr lang="es-CL" u="sng" dirty="0" smtClean="0"/>
              <a:t>B . Letras en Garantía(continuación)</a:t>
            </a:r>
            <a:r>
              <a:rPr lang="es-CL" dirty="0" smtClean="0"/>
              <a:t>.</a:t>
            </a:r>
          </a:p>
          <a:p>
            <a:r>
              <a:rPr lang="es-CL" u="sng" dirty="0" smtClean="0"/>
              <a:t>Contabilización Enunciado Dos, a saber:</a:t>
            </a:r>
          </a:p>
          <a:p>
            <a:r>
              <a:rPr lang="es-CL" u="sng" dirty="0" smtClean="0"/>
              <a:t>Asiento de diario:</a:t>
            </a:r>
          </a:p>
          <a:p>
            <a:endParaRPr lang="es-CL" dirty="0" smtClean="0"/>
          </a:p>
        </p:txBody>
      </p:sp>
      <p:graphicFrame>
        <p:nvGraphicFramePr>
          <p:cNvPr id="4" name="3 Tabla"/>
          <p:cNvGraphicFramePr>
            <a:graphicFrameLocks noGrp="1"/>
          </p:cNvGraphicFramePr>
          <p:nvPr>
            <p:extLst>
              <p:ext uri="{D42A27DB-BD31-4B8C-83A1-F6EECF244321}">
                <p14:modId xmlns:p14="http://schemas.microsoft.com/office/powerpoint/2010/main" val="351401642"/>
              </p:ext>
            </p:extLst>
          </p:nvPr>
        </p:nvGraphicFramePr>
        <p:xfrm>
          <a:off x="35496" y="3645024"/>
          <a:ext cx="8928992" cy="3433611"/>
        </p:xfrm>
        <a:graphic>
          <a:graphicData uri="http://schemas.openxmlformats.org/drawingml/2006/table">
            <a:tbl>
              <a:tblPr firstRow="1" bandRow="1">
                <a:tableStyleId>{5C22544A-7EE6-4342-B048-85BDC9FD1C3A}</a:tableStyleId>
              </a:tblPr>
              <a:tblGrid>
                <a:gridCol w="2232248"/>
                <a:gridCol w="2232248"/>
                <a:gridCol w="2232248"/>
                <a:gridCol w="2232248"/>
              </a:tblGrid>
              <a:tr h="626377">
                <a:tc>
                  <a:txBody>
                    <a:bodyPr/>
                    <a:lstStyle/>
                    <a:p>
                      <a:r>
                        <a:rPr lang="es-CL" b="0" dirty="0" smtClean="0">
                          <a:solidFill>
                            <a:schemeClr val="tx1"/>
                          </a:solidFill>
                        </a:rPr>
                        <a:t>LETRAS</a:t>
                      </a:r>
                      <a:r>
                        <a:rPr lang="es-CL" b="0" baseline="0" dirty="0" smtClean="0">
                          <a:solidFill>
                            <a:schemeClr val="tx1"/>
                          </a:solidFill>
                        </a:rPr>
                        <a:t> EN GARANTÍA</a:t>
                      </a:r>
                      <a:endParaRPr lang="es-CL" b="0" dirty="0">
                        <a:solidFill>
                          <a:schemeClr val="tx1"/>
                        </a:solidFill>
                      </a:endParaRPr>
                    </a:p>
                  </a:txBody>
                  <a:tcPr/>
                </a:tc>
                <a:tc>
                  <a:txBody>
                    <a:bodyPr/>
                    <a:lstStyle/>
                    <a:p>
                      <a:endParaRPr lang="es-CL" dirty="0"/>
                    </a:p>
                  </a:txBody>
                  <a:tcPr/>
                </a:tc>
                <a:tc>
                  <a:txBody>
                    <a:bodyPr/>
                    <a:lstStyle/>
                    <a:p>
                      <a:r>
                        <a:rPr lang="es-CL" b="0" dirty="0" smtClean="0">
                          <a:solidFill>
                            <a:schemeClr val="tx1"/>
                          </a:solidFill>
                        </a:rPr>
                        <a:t>$7150.000</a:t>
                      </a:r>
                      <a:endParaRPr lang="es-CL" b="0" dirty="0">
                        <a:solidFill>
                          <a:schemeClr val="tx1"/>
                        </a:solidFill>
                      </a:endParaRPr>
                    </a:p>
                  </a:txBody>
                  <a:tcPr/>
                </a:tc>
                <a:tc>
                  <a:txBody>
                    <a:bodyPr/>
                    <a:lstStyle/>
                    <a:p>
                      <a:endParaRPr lang="es-CL" dirty="0"/>
                    </a:p>
                  </a:txBody>
                  <a:tcPr/>
                </a:tc>
              </a:tr>
              <a:tr h="626377">
                <a:tc>
                  <a:txBody>
                    <a:bodyPr/>
                    <a:lstStyle/>
                    <a:p>
                      <a:r>
                        <a:rPr lang="es-CL" dirty="0" smtClean="0"/>
                        <a:t>                              A</a:t>
                      </a:r>
                      <a:endParaRPr lang="es-CL" dirty="0"/>
                    </a:p>
                  </a:txBody>
                  <a:tcPr/>
                </a:tc>
                <a:tc>
                  <a:txBody>
                    <a:bodyPr/>
                    <a:lstStyle/>
                    <a:p>
                      <a:endParaRPr lang="es-CL" dirty="0"/>
                    </a:p>
                  </a:txBody>
                  <a:tcPr/>
                </a:tc>
                <a:tc>
                  <a:txBody>
                    <a:bodyPr/>
                    <a:lstStyle/>
                    <a:p>
                      <a:endParaRPr lang="es-CL" dirty="0"/>
                    </a:p>
                  </a:txBody>
                  <a:tcPr/>
                </a:tc>
                <a:tc>
                  <a:txBody>
                    <a:bodyPr/>
                    <a:lstStyle/>
                    <a:p>
                      <a:endParaRPr lang="es-CL" b="1" dirty="0">
                        <a:solidFill>
                          <a:srgbClr val="FF0000"/>
                        </a:solidFill>
                      </a:endParaRPr>
                    </a:p>
                  </a:txBody>
                  <a:tcPr>
                    <a:solidFill>
                      <a:schemeClr val="bg1">
                        <a:lumMod val="95000"/>
                      </a:schemeClr>
                    </a:solidFill>
                  </a:tcPr>
                </a:tc>
              </a:tr>
              <a:tr h="626377">
                <a:tc>
                  <a:txBody>
                    <a:bodyPr/>
                    <a:lstStyle/>
                    <a:p>
                      <a:r>
                        <a:rPr lang="es-CL" dirty="0" smtClean="0"/>
                        <a:t>                                                                           </a:t>
                      </a:r>
                      <a:endParaRPr lang="es-CL"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CL" dirty="0" smtClean="0"/>
                        <a:t>LETRAS</a:t>
                      </a:r>
                      <a:r>
                        <a:rPr lang="es-CL" baseline="0" dirty="0" smtClean="0"/>
                        <a:t> POR COBRAR</a:t>
                      </a:r>
                      <a:endParaRPr lang="es-CL" dirty="0" smtClean="0"/>
                    </a:p>
                    <a:p>
                      <a:endParaRPr lang="es-CL" dirty="0"/>
                    </a:p>
                  </a:txBody>
                  <a:tcPr/>
                </a:tc>
                <a:tc>
                  <a:txBody>
                    <a:bodyPr/>
                    <a:lstStyle/>
                    <a:p>
                      <a:endParaRPr lang="es-CL"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CL" dirty="0" smtClean="0"/>
                        <a:t>$7150.000</a:t>
                      </a:r>
                    </a:p>
                    <a:p>
                      <a:endParaRPr lang="es-CL" dirty="0"/>
                    </a:p>
                  </a:txBody>
                  <a:tcPr/>
                </a:tc>
              </a:tr>
              <a:tr h="662843">
                <a:tc>
                  <a:txBody>
                    <a:bodyPr/>
                    <a:lstStyle/>
                    <a:p>
                      <a:r>
                        <a:rPr lang="es-CL" dirty="0" smtClean="0">
                          <a:solidFill>
                            <a:srgbClr val="FF0000"/>
                          </a:solidFill>
                        </a:rPr>
                        <a:t>Entrega</a:t>
                      </a:r>
                      <a:r>
                        <a:rPr lang="es-CL" baseline="0" dirty="0" smtClean="0">
                          <a:solidFill>
                            <a:srgbClr val="FF0000"/>
                          </a:solidFill>
                        </a:rPr>
                        <a:t>  a proveedores letras en cartera en garantía</a:t>
                      </a:r>
                      <a:endParaRPr lang="es-CL" dirty="0">
                        <a:solidFill>
                          <a:srgbClr val="FF0000"/>
                        </a:solidFill>
                      </a:endParaRPr>
                    </a:p>
                  </a:txBody>
                  <a:tcPr/>
                </a:tc>
                <a:tc>
                  <a:txBody>
                    <a:bodyPr/>
                    <a:lstStyle/>
                    <a:p>
                      <a:endParaRPr lang="es-CL" dirty="0"/>
                    </a:p>
                  </a:txBody>
                  <a:tcPr/>
                </a:tc>
                <a:tc>
                  <a:txBody>
                    <a:bodyPr/>
                    <a:lstStyle/>
                    <a:p>
                      <a:endParaRPr lang="es-CL" dirty="0"/>
                    </a:p>
                  </a:txBody>
                  <a:tcPr/>
                </a:tc>
                <a:tc>
                  <a:txBody>
                    <a:bodyPr/>
                    <a:lstStyle/>
                    <a:p>
                      <a:endParaRPr lang="es-CL" dirty="0"/>
                    </a:p>
                  </a:txBody>
                  <a:tcPr/>
                </a:tc>
              </a:tr>
              <a:tr h="626377">
                <a:tc>
                  <a:txBody>
                    <a:bodyPr/>
                    <a:lstStyle/>
                    <a:p>
                      <a:endParaRPr lang="es-CL" dirty="0">
                        <a:solidFill>
                          <a:srgbClr val="FF0000"/>
                        </a:solidFill>
                      </a:endParaRPr>
                    </a:p>
                  </a:txBody>
                  <a:tcPr/>
                </a:tc>
                <a:tc>
                  <a:txBody>
                    <a:bodyPr/>
                    <a:lstStyle/>
                    <a:p>
                      <a:endParaRPr lang="es-CL" dirty="0"/>
                    </a:p>
                  </a:txBody>
                  <a:tcPr/>
                </a:tc>
                <a:tc>
                  <a:txBody>
                    <a:bodyPr/>
                    <a:lstStyle/>
                    <a:p>
                      <a:endParaRPr lang="es-CL" dirty="0"/>
                    </a:p>
                  </a:txBody>
                  <a:tcPr/>
                </a:tc>
                <a:tc>
                  <a:txBody>
                    <a:bodyPr/>
                    <a:lstStyle/>
                    <a:p>
                      <a:endParaRPr lang="es-CL" dirty="0"/>
                    </a:p>
                  </a:txBody>
                  <a:tcPr/>
                </a:tc>
              </a:tr>
            </a:tbl>
          </a:graphicData>
        </a:graphic>
      </p:graphicFrame>
    </p:spTree>
    <p:extLst>
      <p:ext uri="{BB962C8B-B14F-4D97-AF65-F5344CB8AC3E}">
        <p14:creationId xmlns:p14="http://schemas.microsoft.com/office/powerpoint/2010/main" val="2116462326"/>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 Tratamiento Contable de Las Letras de Cambio.</a:t>
            </a:r>
          </a:p>
          <a:p>
            <a:r>
              <a:rPr lang="es-CL" u="sng" dirty="0" smtClean="0"/>
              <a:t>B . Letras en Garantía(continuación)</a:t>
            </a:r>
            <a:r>
              <a:rPr lang="es-CL" dirty="0" smtClean="0"/>
              <a:t>.</a:t>
            </a:r>
          </a:p>
          <a:p>
            <a:r>
              <a:rPr lang="es-CL" u="sng" dirty="0" smtClean="0"/>
              <a:t>Ejemplos que ilustran lo precedentemente explicitado:</a:t>
            </a:r>
          </a:p>
          <a:p>
            <a:r>
              <a:rPr lang="es-CL" dirty="0" smtClean="0"/>
              <a:t>No siempre hay, en los casos de endoso de letras a proveedores, pagos por comisiones de cobranza; en el presente ejemplo no están considerados, pero de existir se cargarían a una cuenta de resultado pérdida con el respectivo abono a caja o banco.</a:t>
            </a:r>
          </a:p>
        </p:txBody>
      </p:sp>
    </p:spTree>
    <p:extLst>
      <p:ext uri="{BB962C8B-B14F-4D97-AF65-F5344CB8AC3E}">
        <p14:creationId xmlns:p14="http://schemas.microsoft.com/office/powerpoint/2010/main" val="3277081754"/>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fontScale="92500"/>
          </a:bodyPr>
          <a:lstStyle/>
          <a:p>
            <a:r>
              <a:rPr lang="es-CL" u="sng" dirty="0" smtClean="0"/>
              <a:t> Tratamiento Contable de Las Letras de Cambio.</a:t>
            </a:r>
          </a:p>
          <a:p>
            <a:r>
              <a:rPr lang="es-CL" u="sng" dirty="0" smtClean="0"/>
              <a:t>B . Letras en Garantía(continuación)</a:t>
            </a:r>
            <a:r>
              <a:rPr lang="es-CL" dirty="0" smtClean="0"/>
              <a:t>.</a:t>
            </a:r>
          </a:p>
          <a:p>
            <a:r>
              <a:rPr lang="es-CL" u="sng" dirty="0" smtClean="0"/>
              <a:t>Ejemplos que ilustran lo precedentemente explicitado:</a:t>
            </a:r>
          </a:p>
          <a:p>
            <a:r>
              <a:rPr lang="es-CL" dirty="0" smtClean="0"/>
              <a:t>Sobre la base de la presente garantía la empresa que endosó las letras efectuará los pedidos de mercadería, las que a medida que se vayan recibiendo junto a las facturas respectivas serán contabilizadas cargando la cuenta de mercaderías y la de IVA, crédito fiscal, y se abona la cuenta de proveedores.</a:t>
            </a:r>
          </a:p>
        </p:txBody>
      </p:sp>
    </p:spTree>
    <p:extLst>
      <p:ext uri="{BB962C8B-B14F-4D97-AF65-F5344CB8AC3E}">
        <p14:creationId xmlns:p14="http://schemas.microsoft.com/office/powerpoint/2010/main" val="85838121"/>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 Tratamiento Contable de Las Letras de Cambio.</a:t>
            </a:r>
          </a:p>
          <a:p>
            <a:r>
              <a:rPr lang="es-CL" u="sng" dirty="0" smtClean="0"/>
              <a:t>B . Letras en Garantía(continuación)</a:t>
            </a:r>
            <a:r>
              <a:rPr lang="es-CL" dirty="0" smtClean="0"/>
              <a:t>.</a:t>
            </a:r>
          </a:p>
          <a:p>
            <a:r>
              <a:rPr lang="es-CL" u="sng" dirty="0" smtClean="0"/>
              <a:t>Ejemplos que ilustran lo precedentemente explicitado:</a:t>
            </a:r>
          </a:p>
          <a:p>
            <a:r>
              <a:rPr lang="es-CL" dirty="0" smtClean="0"/>
              <a:t>Suponiendo que la empresa endosante haya recibido mercaderías por $6.000.000 más IVA, le estará adeudando al proveedor la suma de $7140.000.</a:t>
            </a:r>
          </a:p>
        </p:txBody>
      </p:sp>
    </p:spTree>
    <p:extLst>
      <p:ext uri="{BB962C8B-B14F-4D97-AF65-F5344CB8AC3E}">
        <p14:creationId xmlns:p14="http://schemas.microsoft.com/office/powerpoint/2010/main" val="803781794"/>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lnSpcReduction="10000"/>
          </a:bodyPr>
          <a:lstStyle/>
          <a:p>
            <a:r>
              <a:rPr lang="es-CL" u="sng" dirty="0" smtClean="0"/>
              <a:t> Tratamiento Contable de Las Letras de Cambio.</a:t>
            </a:r>
          </a:p>
          <a:p>
            <a:r>
              <a:rPr lang="es-CL" u="sng" dirty="0" smtClean="0"/>
              <a:t>B . Letras en Garantía(continuación)</a:t>
            </a:r>
            <a:r>
              <a:rPr lang="es-CL" dirty="0" smtClean="0"/>
              <a:t>.</a:t>
            </a:r>
          </a:p>
          <a:p>
            <a:r>
              <a:rPr lang="es-CL" u="sng" dirty="0" smtClean="0"/>
              <a:t>Ejemplos que ilustran lo precedentemente explicitado:</a:t>
            </a:r>
          </a:p>
          <a:p>
            <a:r>
              <a:rPr lang="es-CL" dirty="0" smtClean="0"/>
              <a:t>Llegado el momento del vencimiento de la letra el proveedor la cobra , y procede a aplicar su valor al pago de la deuda existente a ese momento e informa de ello a la empresa endosante, restituyendo el valor excedente si hubieres quedado.</a:t>
            </a:r>
          </a:p>
        </p:txBody>
      </p:sp>
    </p:spTree>
    <p:extLst>
      <p:ext uri="{BB962C8B-B14F-4D97-AF65-F5344CB8AC3E}">
        <p14:creationId xmlns:p14="http://schemas.microsoft.com/office/powerpoint/2010/main" val="4226324506"/>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 Tratamiento Contable de Las Letras de Cambio.</a:t>
            </a:r>
          </a:p>
          <a:p>
            <a:r>
              <a:rPr lang="es-CL" u="sng" dirty="0" smtClean="0"/>
              <a:t>B . Letras en Garantía(continuación)</a:t>
            </a:r>
            <a:r>
              <a:rPr lang="es-CL" dirty="0" smtClean="0"/>
              <a:t>.</a:t>
            </a:r>
          </a:p>
          <a:p>
            <a:r>
              <a:rPr lang="es-CL" u="sng" dirty="0" smtClean="0"/>
              <a:t>Contabilización  devolución excedente, a saber:</a:t>
            </a:r>
          </a:p>
          <a:p>
            <a:r>
              <a:rPr lang="es-CL" u="sng" dirty="0" smtClean="0"/>
              <a:t>Asiento de diario:</a:t>
            </a:r>
          </a:p>
          <a:p>
            <a:endParaRPr lang="es-CL" dirty="0" smtClean="0"/>
          </a:p>
        </p:txBody>
      </p:sp>
      <p:graphicFrame>
        <p:nvGraphicFramePr>
          <p:cNvPr id="4" name="3 Tabla"/>
          <p:cNvGraphicFramePr>
            <a:graphicFrameLocks noGrp="1"/>
          </p:cNvGraphicFramePr>
          <p:nvPr>
            <p:extLst>
              <p:ext uri="{D42A27DB-BD31-4B8C-83A1-F6EECF244321}">
                <p14:modId xmlns:p14="http://schemas.microsoft.com/office/powerpoint/2010/main" val="2991239503"/>
              </p:ext>
            </p:extLst>
          </p:nvPr>
        </p:nvGraphicFramePr>
        <p:xfrm>
          <a:off x="35496" y="3645024"/>
          <a:ext cx="8928992" cy="2959634"/>
        </p:xfrm>
        <a:graphic>
          <a:graphicData uri="http://schemas.openxmlformats.org/drawingml/2006/table">
            <a:tbl>
              <a:tblPr firstRow="1" bandRow="1">
                <a:tableStyleId>{5C22544A-7EE6-4342-B048-85BDC9FD1C3A}</a:tableStyleId>
              </a:tblPr>
              <a:tblGrid>
                <a:gridCol w="2232248"/>
                <a:gridCol w="2232248"/>
                <a:gridCol w="2232248"/>
                <a:gridCol w="2232248"/>
              </a:tblGrid>
              <a:tr h="626377">
                <a:tc>
                  <a:txBody>
                    <a:bodyPr/>
                    <a:lstStyle/>
                    <a:p>
                      <a:r>
                        <a:rPr lang="es-CL" b="0" dirty="0" smtClean="0">
                          <a:solidFill>
                            <a:schemeClr val="tx1"/>
                          </a:solidFill>
                        </a:rPr>
                        <a:t>PROVEEDORES</a:t>
                      </a:r>
                      <a:endParaRPr lang="es-CL" b="0" dirty="0">
                        <a:solidFill>
                          <a:schemeClr val="tx1"/>
                        </a:solidFill>
                      </a:endParaRPr>
                    </a:p>
                  </a:txBody>
                  <a:tcPr/>
                </a:tc>
                <a:tc>
                  <a:txBody>
                    <a:bodyPr/>
                    <a:lstStyle/>
                    <a:p>
                      <a:endParaRPr lang="es-CL" dirty="0"/>
                    </a:p>
                  </a:txBody>
                  <a:tcPr/>
                </a:tc>
                <a:tc>
                  <a:txBody>
                    <a:bodyPr/>
                    <a:lstStyle/>
                    <a:p>
                      <a:r>
                        <a:rPr lang="es-CL" b="0" dirty="0" smtClean="0">
                          <a:solidFill>
                            <a:schemeClr val="tx1"/>
                          </a:solidFill>
                        </a:rPr>
                        <a:t>$7.140.000</a:t>
                      </a:r>
                      <a:endParaRPr lang="es-CL" b="0" dirty="0">
                        <a:solidFill>
                          <a:schemeClr val="tx1"/>
                        </a:solidFill>
                      </a:endParaRPr>
                    </a:p>
                  </a:txBody>
                  <a:tcPr/>
                </a:tc>
                <a:tc>
                  <a:txBody>
                    <a:bodyPr/>
                    <a:lstStyle/>
                    <a:p>
                      <a:endParaRPr lang="es-CL" dirty="0"/>
                    </a:p>
                  </a:txBody>
                  <a:tcPr/>
                </a:tc>
              </a:tr>
              <a:tr h="626377">
                <a:tc>
                  <a:txBody>
                    <a:bodyPr/>
                    <a:lstStyle/>
                    <a:p>
                      <a:r>
                        <a:rPr lang="es-CL" dirty="0" smtClean="0"/>
                        <a:t> CAJA                       </a:t>
                      </a:r>
                    </a:p>
                    <a:p>
                      <a:r>
                        <a:rPr lang="es-CL" dirty="0" smtClean="0"/>
                        <a:t>                              A   </a:t>
                      </a:r>
                      <a:endParaRPr lang="es-CL" dirty="0"/>
                    </a:p>
                  </a:txBody>
                  <a:tcPr/>
                </a:tc>
                <a:tc>
                  <a:txBody>
                    <a:bodyPr/>
                    <a:lstStyle/>
                    <a:p>
                      <a:endParaRPr lang="es-CL" dirty="0"/>
                    </a:p>
                  </a:txBody>
                  <a:tcPr/>
                </a:tc>
                <a:tc>
                  <a:txBody>
                    <a:bodyPr/>
                    <a:lstStyle/>
                    <a:p>
                      <a:r>
                        <a:rPr lang="es-CL" dirty="0" smtClean="0"/>
                        <a:t>$</a:t>
                      </a:r>
                      <a:r>
                        <a:rPr lang="es-CL" baseline="0" dirty="0" smtClean="0"/>
                        <a:t>    10.000</a:t>
                      </a:r>
                      <a:endParaRPr lang="es-CL" dirty="0"/>
                    </a:p>
                  </a:txBody>
                  <a:tcPr/>
                </a:tc>
                <a:tc>
                  <a:txBody>
                    <a:bodyPr/>
                    <a:lstStyle/>
                    <a:p>
                      <a:endParaRPr lang="es-CL" dirty="0"/>
                    </a:p>
                  </a:txBody>
                  <a:tcPr/>
                </a:tc>
              </a:tr>
              <a:tr h="626377">
                <a:tc>
                  <a:txBody>
                    <a:bodyPr/>
                    <a:lstStyle/>
                    <a:p>
                      <a:r>
                        <a:rPr lang="es-CL" dirty="0" smtClean="0"/>
                        <a:t>                                                                                </a:t>
                      </a:r>
                      <a:endParaRPr lang="es-CL" dirty="0"/>
                    </a:p>
                  </a:txBody>
                  <a:tcPr/>
                </a:tc>
                <a:tc>
                  <a:txBody>
                    <a:bodyPr/>
                    <a:lstStyle/>
                    <a:p>
                      <a:r>
                        <a:rPr lang="es-CL" dirty="0" smtClean="0"/>
                        <a:t>LETRAS</a:t>
                      </a:r>
                      <a:r>
                        <a:rPr lang="es-CL" baseline="0" dirty="0" smtClean="0"/>
                        <a:t> EN GARANTÍA</a:t>
                      </a:r>
                      <a:endParaRPr lang="es-CL" dirty="0"/>
                    </a:p>
                  </a:txBody>
                  <a:tcPr/>
                </a:tc>
                <a:tc>
                  <a:txBody>
                    <a:bodyPr/>
                    <a:lstStyle/>
                    <a:p>
                      <a:endParaRPr lang="es-CL" dirty="0"/>
                    </a:p>
                  </a:txBody>
                  <a:tcPr/>
                </a:tc>
                <a:tc>
                  <a:txBody>
                    <a:bodyPr/>
                    <a:lstStyle/>
                    <a:p>
                      <a:r>
                        <a:rPr lang="es-CL" dirty="0" smtClean="0"/>
                        <a:t>$7.150.000</a:t>
                      </a:r>
                      <a:endParaRPr lang="es-CL" dirty="0"/>
                    </a:p>
                  </a:txBody>
                  <a:tcPr/>
                </a:tc>
              </a:tr>
              <a:tr h="626377">
                <a:tc>
                  <a:txBody>
                    <a:bodyPr/>
                    <a:lstStyle/>
                    <a:p>
                      <a:r>
                        <a:rPr lang="es-CL" sz="1600" dirty="0" smtClean="0">
                          <a:solidFill>
                            <a:srgbClr val="FF0000"/>
                          </a:solidFill>
                        </a:rPr>
                        <a:t>Pago</a:t>
                      </a:r>
                      <a:r>
                        <a:rPr lang="es-CL" sz="1600" baseline="0" dirty="0" smtClean="0">
                          <a:solidFill>
                            <a:srgbClr val="FF0000"/>
                          </a:solidFill>
                        </a:rPr>
                        <a:t> a proveedores con valor cobrado de letra en garantía y devolución de excedente</a:t>
                      </a:r>
                      <a:endParaRPr lang="es-CL" sz="1600" dirty="0">
                        <a:solidFill>
                          <a:srgbClr val="FF0000"/>
                        </a:solidFill>
                      </a:endParaRPr>
                    </a:p>
                  </a:txBody>
                  <a:tcPr/>
                </a:tc>
                <a:tc>
                  <a:txBody>
                    <a:bodyPr/>
                    <a:lstStyle/>
                    <a:p>
                      <a:endParaRPr lang="es-CL" dirty="0"/>
                    </a:p>
                  </a:txBody>
                  <a:tcPr/>
                </a:tc>
                <a:tc>
                  <a:txBody>
                    <a:bodyPr/>
                    <a:lstStyle/>
                    <a:p>
                      <a:endParaRPr lang="es-CL" dirty="0"/>
                    </a:p>
                  </a:txBody>
                  <a:tcPr/>
                </a:tc>
                <a:tc>
                  <a:txBody>
                    <a:bodyPr/>
                    <a:lstStyle/>
                    <a:p>
                      <a:endParaRPr lang="es-CL" dirty="0"/>
                    </a:p>
                  </a:txBody>
                  <a:tcPr/>
                </a:tc>
              </a:tr>
            </a:tbl>
          </a:graphicData>
        </a:graphic>
      </p:graphicFrame>
    </p:spTree>
    <p:extLst>
      <p:ext uri="{BB962C8B-B14F-4D97-AF65-F5344CB8AC3E}">
        <p14:creationId xmlns:p14="http://schemas.microsoft.com/office/powerpoint/2010/main" val="3362989169"/>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 Tratamiento Contable de Las Letras de Cambio.</a:t>
            </a:r>
          </a:p>
          <a:p>
            <a:r>
              <a:rPr lang="es-CL" u="sng" dirty="0" smtClean="0"/>
              <a:t>B . Letras en Garantía(continuación)</a:t>
            </a:r>
            <a:r>
              <a:rPr lang="es-CL" dirty="0" smtClean="0"/>
              <a:t>.</a:t>
            </a:r>
          </a:p>
          <a:p>
            <a:r>
              <a:rPr lang="es-CL" u="sng" dirty="0" smtClean="0"/>
              <a:t>Contabilización devolución del excedente, a saber:</a:t>
            </a:r>
          </a:p>
          <a:p>
            <a:r>
              <a:rPr lang="es-CL" dirty="0" smtClean="0"/>
              <a:t>Antes de esta contabilización la empresa que endosó la letra en su contabilidad registraba  un pasivo por $7.140.000( saldo acreedor en la cuenta proveedores por el monto de mercaderías), y un activo de $7150.000( saldo deudor cuenta letras en garantía).</a:t>
            </a:r>
          </a:p>
        </p:txBody>
      </p:sp>
    </p:spTree>
    <p:extLst>
      <p:ext uri="{BB962C8B-B14F-4D97-AF65-F5344CB8AC3E}">
        <p14:creationId xmlns:p14="http://schemas.microsoft.com/office/powerpoint/2010/main" val="770837851"/>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 Tratamiento Contable de Las Letras de Cambio.</a:t>
            </a:r>
          </a:p>
          <a:p>
            <a:r>
              <a:rPr lang="es-CL" u="sng" dirty="0" smtClean="0"/>
              <a:t>B . Letras en Garantía(continuación)</a:t>
            </a:r>
            <a:r>
              <a:rPr lang="es-CL" dirty="0" smtClean="0"/>
              <a:t>.</a:t>
            </a:r>
          </a:p>
          <a:p>
            <a:r>
              <a:rPr lang="es-CL" u="sng" dirty="0" smtClean="0"/>
              <a:t>Contabilización devolución del excedente, a saber:</a:t>
            </a:r>
          </a:p>
          <a:p>
            <a:r>
              <a:rPr lang="es-CL" dirty="0" smtClean="0"/>
              <a:t>Estos saldos se cancelan con el respectivo cargo hecho a la cuenta Proveedores y el abono a la cuenta Letras en garantía, registrándose la diferencia en efectivo por $10.000 en la cuenta caja o banco.</a:t>
            </a:r>
          </a:p>
        </p:txBody>
      </p:sp>
    </p:spTree>
    <p:extLst>
      <p:ext uri="{BB962C8B-B14F-4D97-AF65-F5344CB8AC3E}">
        <p14:creationId xmlns:p14="http://schemas.microsoft.com/office/powerpoint/2010/main" val="1553141779"/>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Contabilidad</a:t>
            </a:r>
            <a:r>
              <a:rPr lang="es-CL" sz="2400" dirty="0">
                <a:latin typeface="Arial" pitchFamily="34" charset="0"/>
                <a:cs typeface="Arial" pitchFamily="34" charset="0"/>
              </a:rPr>
              <a:t> </a:t>
            </a:r>
            <a:r>
              <a:rPr lang="es-CL" sz="2400" dirty="0" smtClean="0">
                <a:latin typeface="Arial" pitchFamily="34" charset="0"/>
                <a:cs typeface="Arial" pitchFamily="34" charset="0"/>
              </a:rPr>
              <a:t>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endParaRPr lang="es-CL" u="sng" dirty="0" smtClean="0"/>
          </a:p>
          <a:p>
            <a:endParaRPr lang="es-CL" u="sng" dirty="0"/>
          </a:p>
          <a:p>
            <a:endParaRPr lang="es-CL" u="sng" dirty="0" smtClean="0"/>
          </a:p>
          <a:p>
            <a:r>
              <a:rPr lang="es-CL" dirty="0"/>
              <a:t> </a:t>
            </a:r>
            <a:r>
              <a:rPr lang="es-CL" dirty="0" smtClean="0"/>
              <a:t>      </a:t>
            </a:r>
            <a:r>
              <a:rPr lang="es-CL" u="sng" dirty="0" smtClean="0"/>
              <a:t> GUIA APLICADA DE EJERCCICOS</a:t>
            </a:r>
          </a:p>
        </p:txBody>
      </p:sp>
    </p:spTree>
    <p:extLst>
      <p:ext uri="{BB962C8B-B14F-4D97-AF65-F5344CB8AC3E}">
        <p14:creationId xmlns:p14="http://schemas.microsoft.com/office/powerpoint/2010/main" val="2097320262"/>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lnSpcReduction="10000"/>
          </a:bodyPr>
          <a:lstStyle/>
          <a:p>
            <a:r>
              <a:rPr lang="es-CL" u="sng" dirty="0" smtClean="0"/>
              <a:t> Tratamiento Contable de Las Letras de Cambio.</a:t>
            </a:r>
          </a:p>
          <a:p>
            <a:r>
              <a:rPr lang="es-CL" u="sng" dirty="0" smtClean="0"/>
              <a:t>C .Letras en Descuento</a:t>
            </a:r>
            <a:r>
              <a:rPr lang="es-CL" dirty="0" smtClean="0"/>
              <a:t>.</a:t>
            </a:r>
          </a:p>
          <a:p>
            <a:r>
              <a:rPr lang="es-CL" dirty="0" smtClean="0"/>
              <a:t>Las operaciones de descuentos consisten, por una parte, en la obtención anticipada del valor de las letras  menos una determinada tasa de interés de descuento que representa el valor del dinero a través del tiempo y , por otra parte, en la cesión absoluta de todos los derechos inherentes al documento, mediante el endoso traslaticio de dominio.</a:t>
            </a:r>
          </a:p>
        </p:txBody>
      </p:sp>
    </p:spTree>
    <p:extLst>
      <p:ext uri="{BB962C8B-B14F-4D97-AF65-F5344CB8AC3E}">
        <p14:creationId xmlns:p14="http://schemas.microsoft.com/office/powerpoint/2010/main" val="1905899579"/>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 Tratamiento Contable de Las Letras de Cambio.</a:t>
            </a:r>
          </a:p>
          <a:p>
            <a:r>
              <a:rPr lang="es-CL" u="sng" dirty="0" smtClean="0"/>
              <a:t>C .Letras en Descuento</a:t>
            </a:r>
            <a:r>
              <a:rPr lang="es-CL" dirty="0" smtClean="0"/>
              <a:t>.</a:t>
            </a:r>
          </a:p>
          <a:p>
            <a:r>
              <a:rPr lang="es-CL" dirty="0" smtClean="0"/>
              <a:t>El que entrega una letra para descuento pierde absolutamente el derecho de propiedad sobre la misma a cambio de recibir en el acto el monto que recibiría en el futuro si el documento permaneciera en cartera o estuviera en cobranza.</a:t>
            </a:r>
          </a:p>
        </p:txBody>
      </p:sp>
    </p:spTree>
    <p:extLst>
      <p:ext uri="{BB962C8B-B14F-4D97-AF65-F5344CB8AC3E}">
        <p14:creationId xmlns:p14="http://schemas.microsoft.com/office/powerpoint/2010/main" val="2788053334"/>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 Tratamiento Contable de Las Letras de Cambio.</a:t>
            </a:r>
          </a:p>
          <a:p>
            <a:r>
              <a:rPr lang="es-CL" u="sng" dirty="0" smtClean="0"/>
              <a:t>C .Letras en Descuento</a:t>
            </a:r>
            <a:r>
              <a:rPr lang="es-CL" dirty="0" smtClean="0"/>
              <a:t>.</a:t>
            </a:r>
          </a:p>
          <a:p>
            <a:r>
              <a:rPr lang="es-CL" dirty="0" smtClean="0"/>
              <a:t>Por ejemplo, una letra con vencimiento a 60 días plazo por un valor de $ 4000.000 y suponiendo una tasa de descuento mensual de  3% tendría un valor descontado de $3.760.000($4.000.000- $240.000).</a:t>
            </a:r>
          </a:p>
        </p:txBody>
      </p:sp>
    </p:spTree>
    <p:extLst>
      <p:ext uri="{BB962C8B-B14F-4D97-AF65-F5344CB8AC3E}">
        <p14:creationId xmlns:p14="http://schemas.microsoft.com/office/powerpoint/2010/main" val="882298279"/>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 Tratamiento Contable de Las Letras de Cambio.</a:t>
            </a:r>
          </a:p>
          <a:p>
            <a:r>
              <a:rPr lang="es-CL" u="sng" dirty="0" smtClean="0"/>
              <a:t>C .Letras en Descuento</a:t>
            </a:r>
            <a:r>
              <a:rPr lang="es-CL" dirty="0" smtClean="0"/>
              <a:t>.</a:t>
            </a:r>
          </a:p>
          <a:p>
            <a:r>
              <a:rPr lang="es-CL" dirty="0" smtClean="0"/>
              <a:t>En lo particular  la suma de $3.760.000 de hoy  es equivalente a los $4000.000 en 60 días más y el monto de los $240.000($4.000.000- $3.760.000) por concepto de intereses, representa le valor del dinero durante los 60 días.</a:t>
            </a:r>
          </a:p>
        </p:txBody>
      </p:sp>
    </p:spTree>
    <p:extLst>
      <p:ext uri="{BB962C8B-B14F-4D97-AF65-F5344CB8AC3E}">
        <p14:creationId xmlns:p14="http://schemas.microsoft.com/office/powerpoint/2010/main" val="3082497774"/>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lnSpcReduction="10000"/>
          </a:bodyPr>
          <a:lstStyle/>
          <a:p>
            <a:r>
              <a:rPr lang="es-CL" u="sng" dirty="0" smtClean="0"/>
              <a:t> Tratamiento Contable de Las Letras de Cambio.</a:t>
            </a:r>
          </a:p>
          <a:p>
            <a:r>
              <a:rPr lang="es-CL" u="sng" dirty="0" smtClean="0"/>
              <a:t>C .Letras en Descuento</a:t>
            </a:r>
            <a:r>
              <a:rPr lang="es-CL" dirty="0" smtClean="0"/>
              <a:t>.</a:t>
            </a:r>
          </a:p>
          <a:p>
            <a:r>
              <a:rPr lang="es-CL" dirty="0" smtClean="0"/>
              <a:t>La empresas que descuentan sus letras  en cartera lo hacen con el único fin de obtener dinero fresco para sus operaciones presentes, en el bien entendido que el costo que absorben por los intereses del descuento resulta perfectamente recuperable por medio del uso que se de a estos nuevos recursos y en el mismo tiempo que cubría el vencimiento del plazo del respectivo documento.</a:t>
            </a:r>
          </a:p>
        </p:txBody>
      </p:sp>
    </p:spTree>
    <p:extLst>
      <p:ext uri="{BB962C8B-B14F-4D97-AF65-F5344CB8AC3E}">
        <p14:creationId xmlns:p14="http://schemas.microsoft.com/office/powerpoint/2010/main" val="3899496728"/>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 Tratamiento Contable de Las Letras de Cambio.</a:t>
            </a:r>
          </a:p>
          <a:p>
            <a:r>
              <a:rPr lang="es-CL" u="sng" dirty="0" smtClean="0"/>
              <a:t>C .Letras en Descuento</a:t>
            </a:r>
            <a:r>
              <a:rPr lang="es-CL" dirty="0" smtClean="0"/>
              <a:t>.</a:t>
            </a:r>
          </a:p>
          <a:p>
            <a:r>
              <a:rPr lang="es-CL" dirty="0" smtClean="0"/>
              <a:t>La clara finalidad financiera de las operaciones de descuento de letras, nos muestra en forma clara el rol atribuido a estos documentos como instrumentos financieros, rol que junto al de servir de respaldo en las operaciones de crédito y ventas a plazo configuran los dos grandes propósitos que les han sido asignados.</a:t>
            </a:r>
          </a:p>
        </p:txBody>
      </p:sp>
    </p:spTree>
    <p:extLst>
      <p:ext uri="{BB962C8B-B14F-4D97-AF65-F5344CB8AC3E}">
        <p14:creationId xmlns:p14="http://schemas.microsoft.com/office/powerpoint/2010/main" val="892229645"/>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lnSpcReduction="10000"/>
          </a:bodyPr>
          <a:lstStyle/>
          <a:p>
            <a:r>
              <a:rPr lang="es-CL" u="sng" dirty="0" smtClean="0"/>
              <a:t> Tratamiento Contable de Las Letras de Cambio.</a:t>
            </a:r>
          </a:p>
          <a:p>
            <a:r>
              <a:rPr lang="es-CL" u="sng" dirty="0" smtClean="0"/>
              <a:t>C .Letras en Descuento</a:t>
            </a:r>
            <a:r>
              <a:rPr lang="es-CL" dirty="0" smtClean="0"/>
              <a:t>.</a:t>
            </a:r>
          </a:p>
          <a:p>
            <a:r>
              <a:rPr lang="es-CL" dirty="0" smtClean="0"/>
              <a:t>El descuento de las letras es una operación habitual que se realiza con bancos e instituciones  financieras . Al momento de aceptar el descuento el banco cobra la respectiva comisión de cobranza, autorización implícita  en el endoso traslaticio de dominio, procede a cobrar también los intereses del descuento y pone a disposición del endosante el monto líquido del documento.</a:t>
            </a:r>
          </a:p>
        </p:txBody>
      </p:sp>
    </p:spTree>
    <p:extLst>
      <p:ext uri="{BB962C8B-B14F-4D97-AF65-F5344CB8AC3E}">
        <p14:creationId xmlns:p14="http://schemas.microsoft.com/office/powerpoint/2010/main" val="3616665088"/>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fontScale="92500" lnSpcReduction="10000"/>
          </a:bodyPr>
          <a:lstStyle/>
          <a:p>
            <a:r>
              <a:rPr lang="es-CL" u="sng" dirty="0" smtClean="0"/>
              <a:t> Tratamiento Contable de Las Letras de Cambio.</a:t>
            </a:r>
          </a:p>
          <a:p>
            <a:r>
              <a:rPr lang="es-CL" u="sng" dirty="0" smtClean="0"/>
              <a:t>C .Letras en Descuento</a:t>
            </a:r>
            <a:r>
              <a:rPr lang="es-CL" dirty="0" smtClean="0"/>
              <a:t>.</a:t>
            </a:r>
          </a:p>
          <a:p>
            <a:r>
              <a:rPr lang="es-CL" u="sng" dirty="0" smtClean="0"/>
              <a:t>Tratamiento Contable de letras en descuento:</a:t>
            </a:r>
          </a:p>
          <a:p>
            <a:r>
              <a:rPr lang="es-CL" dirty="0" smtClean="0"/>
              <a:t>En el tratamiento contable  de las letras  en descuento, se consideran tres instancias copulativas y sucesivas, a saber:</a:t>
            </a:r>
          </a:p>
          <a:p>
            <a:r>
              <a:rPr lang="es-CL" dirty="0" smtClean="0"/>
              <a:t>A. Envío de la letra para efectuar el descuento.</a:t>
            </a:r>
          </a:p>
          <a:p>
            <a:r>
              <a:rPr lang="es-CL" dirty="0" smtClean="0"/>
              <a:t>B. La aceptación o rechazo del mismo.</a:t>
            </a:r>
          </a:p>
          <a:p>
            <a:r>
              <a:rPr lang="es-CL" dirty="0" smtClean="0"/>
              <a:t>C. El cobro o protesto  del documento en la fecha de su vencimiento.</a:t>
            </a:r>
          </a:p>
          <a:p>
            <a:endParaRPr lang="es-CL" dirty="0" smtClean="0"/>
          </a:p>
        </p:txBody>
      </p:sp>
    </p:spTree>
    <p:extLst>
      <p:ext uri="{BB962C8B-B14F-4D97-AF65-F5344CB8AC3E}">
        <p14:creationId xmlns:p14="http://schemas.microsoft.com/office/powerpoint/2010/main" val="3204206863"/>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lnSpcReduction="10000"/>
          </a:bodyPr>
          <a:lstStyle/>
          <a:p>
            <a:r>
              <a:rPr lang="es-CL" u="sng" dirty="0" smtClean="0"/>
              <a:t> Tratamiento Contable de Las Letras de Cambio.</a:t>
            </a:r>
          </a:p>
          <a:p>
            <a:r>
              <a:rPr lang="es-CL" u="sng" dirty="0" smtClean="0"/>
              <a:t>C .Letras en Descuento</a:t>
            </a:r>
            <a:r>
              <a:rPr lang="es-CL" dirty="0" smtClean="0"/>
              <a:t>.</a:t>
            </a:r>
          </a:p>
          <a:p>
            <a:r>
              <a:rPr lang="es-CL" u="sng" dirty="0" smtClean="0"/>
              <a:t>Tratamiento Contable de letras en descuento:</a:t>
            </a:r>
          </a:p>
          <a:p>
            <a:r>
              <a:rPr lang="es-CL" u="sng" dirty="0" smtClean="0"/>
              <a:t>A. Envío de la letra para efectuar el descuento.</a:t>
            </a:r>
          </a:p>
          <a:p>
            <a:r>
              <a:rPr lang="es-CL" dirty="0" smtClean="0"/>
              <a:t>En la primera instancia se registra el envío de la letra que se quiere descontar en formulario propio del banco o institución financiera en donde se realizará la operación, lo que da origen al siguiente asiento contable, suponiendo el valor dela letra  por un monto de $3.800.000.</a:t>
            </a:r>
          </a:p>
          <a:p>
            <a:endParaRPr lang="es-CL" u="sng" dirty="0" smtClean="0"/>
          </a:p>
        </p:txBody>
      </p:sp>
    </p:spTree>
    <p:extLst>
      <p:ext uri="{BB962C8B-B14F-4D97-AF65-F5344CB8AC3E}">
        <p14:creationId xmlns:p14="http://schemas.microsoft.com/office/powerpoint/2010/main" val="1562488120"/>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 Tratamiento Contable de Las Letras de Cambio.</a:t>
            </a:r>
          </a:p>
          <a:p>
            <a:r>
              <a:rPr lang="es-CL" u="sng" dirty="0" smtClean="0"/>
              <a:t>B . Letras en Garantía(continuación)</a:t>
            </a:r>
            <a:r>
              <a:rPr lang="es-CL" dirty="0" smtClean="0"/>
              <a:t>.</a:t>
            </a:r>
          </a:p>
          <a:p>
            <a:r>
              <a:rPr lang="es-CL" u="sng" dirty="0" smtClean="0"/>
              <a:t>Contabilización Enunciado Uno, a saber:</a:t>
            </a:r>
          </a:p>
          <a:p>
            <a:r>
              <a:rPr lang="es-CL" u="sng" dirty="0" smtClean="0"/>
              <a:t>Asiento de diario:</a:t>
            </a:r>
          </a:p>
          <a:p>
            <a:endParaRPr lang="es-CL" dirty="0" smtClean="0"/>
          </a:p>
        </p:txBody>
      </p:sp>
      <p:graphicFrame>
        <p:nvGraphicFramePr>
          <p:cNvPr id="4" name="3 Tabla"/>
          <p:cNvGraphicFramePr>
            <a:graphicFrameLocks noGrp="1"/>
          </p:cNvGraphicFramePr>
          <p:nvPr>
            <p:extLst>
              <p:ext uri="{D42A27DB-BD31-4B8C-83A1-F6EECF244321}">
                <p14:modId xmlns:p14="http://schemas.microsoft.com/office/powerpoint/2010/main" val="3044489609"/>
              </p:ext>
            </p:extLst>
          </p:nvPr>
        </p:nvGraphicFramePr>
        <p:xfrm>
          <a:off x="35496" y="3645024"/>
          <a:ext cx="8928992" cy="2532914"/>
        </p:xfrm>
        <a:graphic>
          <a:graphicData uri="http://schemas.openxmlformats.org/drawingml/2006/table">
            <a:tbl>
              <a:tblPr firstRow="1" bandRow="1">
                <a:tableStyleId>{5C22544A-7EE6-4342-B048-85BDC9FD1C3A}</a:tableStyleId>
              </a:tblPr>
              <a:tblGrid>
                <a:gridCol w="2232248"/>
                <a:gridCol w="2232248"/>
                <a:gridCol w="2232248"/>
                <a:gridCol w="2232248"/>
              </a:tblGrid>
              <a:tr h="626377">
                <a:tc>
                  <a:txBody>
                    <a:bodyPr/>
                    <a:lstStyle/>
                    <a:p>
                      <a:r>
                        <a:rPr lang="es-CL" b="0" dirty="0" smtClean="0">
                          <a:solidFill>
                            <a:schemeClr val="tx1"/>
                          </a:solidFill>
                        </a:rPr>
                        <a:t>LETRAS</a:t>
                      </a:r>
                      <a:r>
                        <a:rPr lang="es-CL" b="0" baseline="0" dirty="0" smtClean="0">
                          <a:solidFill>
                            <a:schemeClr val="tx1"/>
                          </a:solidFill>
                        </a:rPr>
                        <a:t> EN DESCUENTO</a:t>
                      </a:r>
                      <a:endParaRPr lang="es-CL" b="0" dirty="0">
                        <a:solidFill>
                          <a:schemeClr val="tx1"/>
                        </a:solidFill>
                      </a:endParaRPr>
                    </a:p>
                  </a:txBody>
                  <a:tcPr/>
                </a:tc>
                <a:tc>
                  <a:txBody>
                    <a:bodyPr/>
                    <a:lstStyle/>
                    <a:p>
                      <a:endParaRPr lang="es-CL" dirty="0"/>
                    </a:p>
                  </a:txBody>
                  <a:tcPr/>
                </a:tc>
                <a:tc>
                  <a:txBody>
                    <a:bodyPr/>
                    <a:lstStyle/>
                    <a:p>
                      <a:r>
                        <a:rPr lang="es-CL" b="0" dirty="0" smtClean="0">
                          <a:solidFill>
                            <a:schemeClr val="tx1"/>
                          </a:solidFill>
                        </a:rPr>
                        <a:t>$3.800.000</a:t>
                      </a:r>
                      <a:endParaRPr lang="es-CL" b="0" dirty="0">
                        <a:solidFill>
                          <a:schemeClr val="tx1"/>
                        </a:solidFill>
                      </a:endParaRPr>
                    </a:p>
                  </a:txBody>
                  <a:tcPr/>
                </a:tc>
                <a:tc>
                  <a:txBody>
                    <a:bodyPr/>
                    <a:lstStyle/>
                    <a:p>
                      <a:endParaRPr lang="es-CL" dirty="0"/>
                    </a:p>
                  </a:txBody>
                  <a:tcPr/>
                </a:tc>
              </a:tr>
              <a:tr h="626377">
                <a:tc>
                  <a:txBody>
                    <a:bodyPr/>
                    <a:lstStyle/>
                    <a:p>
                      <a:r>
                        <a:rPr lang="es-CL" dirty="0" smtClean="0"/>
                        <a:t>                              A</a:t>
                      </a:r>
                      <a:endParaRPr lang="es-CL" dirty="0"/>
                    </a:p>
                  </a:txBody>
                  <a:tcPr/>
                </a:tc>
                <a:tc>
                  <a:txBody>
                    <a:bodyPr/>
                    <a:lstStyle/>
                    <a:p>
                      <a:endParaRPr lang="es-CL" dirty="0"/>
                    </a:p>
                  </a:txBody>
                  <a:tcPr/>
                </a:tc>
                <a:tc>
                  <a:txBody>
                    <a:bodyPr/>
                    <a:lstStyle/>
                    <a:p>
                      <a:endParaRPr lang="es-CL" dirty="0"/>
                    </a:p>
                  </a:txBody>
                  <a:tcPr/>
                </a:tc>
                <a:tc>
                  <a:txBody>
                    <a:bodyPr/>
                    <a:lstStyle/>
                    <a:p>
                      <a:endParaRPr lang="es-CL" dirty="0"/>
                    </a:p>
                  </a:txBody>
                  <a:tcPr/>
                </a:tc>
              </a:tr>
              <a:tr h="626377">
                <a:tc>
                  <a:txBody>
                    <a:bodyPr/>
                    <a:lstStyle/>
                    <a:p>
                      <a:r>
                        <a:rPr lang="es-CL" dirty="0" smtClean="0"/>
                        <a:t>                                                                                </a:t>
                      </a:r>
                      <a:endParaRPr lang="es-CL" dirty="0"/>
                    </a:p>
                  </a:txBody>
                  <a:tcPr/>
                </a:tc>
                <a:tc>
                  <a:txBody>
                    <a:bodyPr/>
                    <a:lstStyle/>
                    <a:p>
                      <a:r>
                        <a:rPr lang="es-CL" dirty="0" smtClean="0"/>
                        <a:t>LETRAS</a:t>
                      </a:r>
                      <a:r>
                        <a:rPr lang="es-CL" baseline="0" dirty="0" smtClean="0"/>
                        <a:t> POR COBRAR</a:t>
                      </a:r>
                      <a:endParaRPr lang="es-CL" dirty="0"/>
                    </a:p>
                  </a:txBody>
                  <a:tcPr/>
                </a:tc>
                <a:tc>
                  <a:txBody>
                    <a:bodyPr/>
                    <a:lstStyle/>
                    <a:p>
                      <a:endParaRPr lang="es-CL" dirty="0"/>
                    </a:p>
                  </a:txBody>
                  <a:tcPr/>
                </a:tc>
                <a:tc>
                  <a:txBody>
                    <a:bodyPr/>
                    <a:lstStyle/>
                    <a:p>
                      <a:r>
                        <a:rPr lang="es-CL" dirty="0" smtClean="0"/>
                        <a:t>$3.800.000</a:t>
                      </a:r>
                      <a:endParaRPr lang="es-CL" dirty="0"/>
                    </a:p>
                  </a:txBody>
                  <a:tcPr/>
                </a:tc>
              </a:tr>
              <a:tr h="626377">
                <a:tc>
                  <a:txBody>
                    <a:bodyPr/>
                    <a:lstStyle/>
                    <a:p>
                      <a:r>
                        <a:rPr lang="es-CL" baseline="0" dirty="0" smtClean="0">
                          <a:solidFill>
                            <a:srgbClr val="FF0000"/>
                          </a:solidFill>
                        </a:rPr>
                        <a:t>Envío de letras para descuento bancario</a:t>
                      </a:r>
                      <a:endParaRPr lang="es-CL" dirty="0">
                        <a:solidFill>
                          <a:srgbClr val="FF0000"/>
                        </a:solidFill>
                      </a:endParaRPr>
                    </a:p>
                  </a:txBody>
                  <a:tcPr/>
                </a:tc>
                <a:tc>
                  <a:txBody>
                    <a:bodyPr/>
                    <a:lstStyle/>
                    <a:p>
                      <a:endParaRPr lang="es-CL" dirty="0"/>
                    </a:p>
                  </a:txBody>
                  <a:tcPr/>
                </a:tc>
                <a:tc>
                  <a:txBody>
                    <a:bodyPr/>
                    <a:lstStyle/>
                    <a:p>
                      <a:endParaRPr lang="es-CL" dirty="0"/>
                    </a:p>
                  </a:txBody>
                  <a:tcPr/>
                </a:tc>
                <a:tc>
                  <a:txBody>
                    <a:bodyPr/>
                    <a:lstStyle/>
                    <a:p>
                      <a:endParaRPr lang="es-CL" dirty="0"/>
                    </a:p>
                  </a:txBody>
                  <a:tcPr/>
                </a:tc>
              </a:tr>
            </a:tbl>
          </a:graphicData>
        </a:graphic>
      </p:graphicFrame>
    </p:spTree>
    <p:extLst>
      <p:ext uri="{BB962C8B-B14F-4D97-AF65-F5344CB8AC3E}">
        <p14:creationId xmlns:p14="http://schemas.microsoft.com/office/powerpoint/2010/main" val="1964497372"/>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fontScale="92500" lnSpcReduction="20000"/>
          </a:bodyPr>
          <a:lstStyle/>
          <a:p>
            <a:r>
              <a:rPr lang="es-CL" u="sng" dirty="0" smtClean="0"/>
              <a:t> Tratamiento Contable de Las Letras de Cambio.</a:t>
            </a:r>
          </a:p>
          <a:p>
            <a:r>
              <a:rPr lang="es-CL" u="sng" dirty="0" smtClean="0"/>
              <a:t>C .Letras en Descuento</a:t>
            </a:r>
            <a:r>
              <a:rPr lang="es-CL" dirty="0" smtClean="0"/>
              <a:t>.</a:t>
            </a:r>
          </a:p>
          <a:p>
            <a:r>
              <a:rPr lang="es-CL" u="sng" dirty="0" smtClean="0"/>
              <a:t>Tratamiento Contable de letras en descuento:</a:t>
            </a:r>
          </a:p>
          <a:p>
            <a:r>
              <a:rPr lang="es-CL" u="sng" dirty="0" smtClean="0"/>
              <a:t>A. Envío de la letra para efectuar el descuento.</a:t>
            </a:r>
          </a:p>
          <a:p>
            <a:r>
              <a:rPr lang="es-CL" dirty="0" smtClean="0"/>
              <a:t>Hasta aquí la letra en cuestión no ha perdido su condición de activo para la empresa, ha cambiado tan solo su condición contable . El valor del activo ya no está bajo el nombre de Letras por Cobrar, pues con el abono de esta cuenta y el cargo en la nueva cuenta Letras en Descuento, se traslado a esta última que también es una cuenta del activo circulante de la empresa.</a:t>
            </a:r>
          </a:p>
        </p:txBody>
      </p:sp>
    </p:spTree>
    <p:extLst>
      <p:ext uri="{BB962C8B-B14F-4D97-AF65-F5344CB8AC3E}">
        <p14:creationId xmlns:p14="http://schemas.microsoft.com/office/powerpoint/2010/main" val="1496081540"/>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 Tratamiento Contable de Las Letras de Cambio.</a:t>
            </a:r>
          </a:p>
          <a:p>
            <a:r>
              <a:rPr lang="es-CL" u="sng" dirty="0" smtClean="0"/>
              <a:t>C .Letras en Descuento</a:t>
            </a:r>
            <a:r>
              <a:rPr lang="es-CL" dirty="0" smtClean="0"/>
              <a:t>.</a:t>
            </a:r>
          </a:p>
          <a:p>
            <a:r>
              <a:rPr lang="es-CL" u="sng" dirty="0" smtClean="0"/>
              <a:t>Tratamiento Contable de letras en descuento:</a:t>
            </a:r>
          </a:p>
          <a:p>
            <a:r>
              <a:rPr lang="es-CL" u="sng" dirty="0" smtClean="0"/>
              <a:t>B. La aceptación o rechazo del mismo.</a:t>
            </a:r>
          </a:p>
          <a:p>
            <a:r>
              <a:rPr lang="es-CL" dirty="0" smtClean="0"/>
              <a:t>Es durante  la segunda fase cuando el banco procederá a estudiar el documento y de acuerdo a la solvencia financiera o económica del aceptante de la letra y del propio endosante procederá a efectuar o bien rechazar el descuento.</a:t>
            </a:r>
          </a:p>
          <a:p>
            <a:endParaRPr lang="es-CL" dirty="0" smtClean="0"/>
          </a:p>
        </p:txBody>
      </p:sp>
    </p:spTree>
    <p:extLst>
      <p:ext uri="{BB962C8B-B14F-4D97-AF65-F5344CB8AC3E}">
        <p14:creationId xmlns:p14="http://schemas.microsoft.com/office/powerpoint/2010/main" val="2156642843"/>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fontScale="92500" lnSpcReduction="20000"/>
          </a:bodyPr>
          <a:lstStyle/>
          <a:p>
            <a:r>
              <a:rPr lang="es-CL" u="sng" dirty="0" smtClean="0"/>
              <a:t> Tratamiento Contable de Las Letras de Cambio.</a:t>
            </a:r>
          </a:p>
          <a:p>
            <a:r>
              <a:rPr lang="es-CL" u="sng" dirty="0" smtClean="0"/>
              <a:t>C .Letras en Descuento</a:t>
            </a:r>
            <a:r>
              <a:rPr lang="es-CL" dirty="0" smtClean="0"/>
              <a:t>.</a:t>
            </a:r>
          </a:p>
          <a:p>
            <a:r>
              <a:rPr lang="es-CL" u="sng" dirty="0" smtClean="0"/>
              <a:t>Tratamiento Contable de letras en descuento:</a:t>
            </a:r>
          </a:p>
          <a:p>
            <a:r>
              <a:rPr lang="es-CL" u="sng" dirty="0" smtClean="0"/>
              <a:t>B. La aceptación o rechazo del mismo.</a:t>
            </a:r>
          </a:p>
          <a:p>
            <a:r>
              <a:rPr lang="es-CL" dirty="0" smtClean="0"/>
              <a:t>Es en el caso de rechazar el descuento que se procederá a devolver  el documento al endosante quién deberá proceder a reversar el asiento por concepto de envió. En algunas ocasiones las letras no descontadas quedan en garantía de operaciones de crédito o préstamos , en última instancia se dejan en cobranza.</a:t>
            </a:r>
          </a:p>
          <a:p>
            <a:endParaRPr lang="es-CL" dirty="0" smtClean="0"/>
          </a:p>
        </p:txBody>
      </p:sp>
    </p:spTree>
    <p:extLst>
      <p:ext uri="{BB962C8B-B14F-4D97-AF65-F5344CB8AC3E}">
        <p14:creationId xmlns:p14="http://schemas.microsoft.com/office/powerpoint/2010/main" val="8294961"/>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lnSpcReduction="10000"/>
          </a:bodyPr>
          <a:lstStyle/>
          <a:p>
            <a:r>
              <a:rPr lang="es-CL" u="sng" dirty="0" smtClean="0"/>
              <a:t> Tratamiento Contable de Las Letras de Cambio.</a:t>
            </a:r>
          </a:p>
          <a:p>
            <a:r>
              <a:rPr lang="es-CL" u="sng" dirty="0" smtClean="0"/>
              <a:t>C .Letras en Descuento</a:t>
            </a:r>
            <a:r>
              <a:rPr lang="es-CL" dirty="0" smtClean="0"/>
              <a:t>.</a:t>
            </a:r>
          </a:p>
          <a:p>
            <a:r>
              <a:rPr lang="es-CL" u="sng" dirty="0" smtClean="0"/>
              <a:t>Tratamiento Contable de letras en descuento:</a:t>
            </a:r>
          </a:p>
          <a:p>
            <a:r>
              <a:rPr lang="es-CL" u="sng" dirty="0"/>
              <a:t>B. La aceptación o rechazo del mismo</a:t>
            </a:r>
            <a:r>
              <a:rPr lang="es-CL" u="sng" dirty="0" smtClean="0"/>
              <a:t>.</a:t>
            </a:r>
          </a:p>
          <a:p>
            <a:r>
              <a:rPr lang="es-CL" dirty="0" smtClean="0"/>
              <a:t>Si la letra es descontada , el banco informará  ala empresa tal situación en el formulario «Estado al Cedente», indicando el vencimiento y monto de la letra, descuento y el monto líquido que pone a disposición del endosante o bien lo deposita en la respectiva cuenta corriente de la institución.</a:t>
            </a:r>
          </a:p>
          <a:p>
            <a:endParaRPr lang="es-CL" dirty="0" smtClean="0"/>
          </a:p>
        </p:txBody>
      </p:sp>
    </p:spTree>
    <p:extLst>
      <p:ext uri="{BB962C8B-B14F-4D97-AF65-F5344CB8AC3E}">
        <p14:creationId xmlns:p14="http://schemas.microsoft.com/office/powerpoint/2010/main" val="2467442025"/>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fontScale="92500" lnSpcReduction="20000"/>
          </a:bodyPr>
          <a:lstStyle/>
          <a:p>
            <a:r>
              <a:rPr lang="es-CL" u="sng" dirty="0" smtClean="0"/>
              <a:t> Tratamiento Contable de Las Letras de Cambio.</a:t>
            </a:r>
          </a:p>
          <a:p>
            <a:r>
              <a:rPr lang="es-CL" u="sng" dirty="0" smtClean="0"/>
              <a:t>C .Letras en Descuento</a:t>
            </a:r>
            <a:r>
              <a:rPr lang="es-CL" dirty="0" smtClean="0"/>
              <a:t>.</a:t>
            </a:r>
          </a:p>
          <a:p>
            <a:r>
              <a:rPr lang="es-CL" u="sng" dirty="0" smtClean="0"/>
              <a:t>Tratamiento Contable de letras en descuento:</a:t>
            </a:r>
          </a:p>
          <a:p>
            <a:r>
              <a:rPr lang="es-CL" u="sng" dirty="0"/>
              <a:t>B. La aceptación o rechazo del mismo</a:t>
            </a:r>
            <a:r>
              <a:rPr lang="es-CL" u="sng" dirty="0" smtClean="0"/>
              <a:t>.</a:t>
            </a:r>
          </a:p>
          <a:p>
            <a:r>
              <a:rPr lang="es-CL" dirty="0" smtClean="0"/>
              <a:t>Continuando con el ejemplo anterior le la letra enviada a descuento por un monto de $3800.000, se deben considerar los siguientes antecedentes complementarios:</a:t>
            </a:r>
          </a:p>
          <a:p>
            <a:r>
              <a:rPr lang="es-CL" dirty="0" smtClean="0"/>
              <a:t>1.Comisión de cobranza de 1% sobre el valor de la letra.</a:t>
            </a:r>
          </a:p>
          <a:p>
            <a:r>
              <a:rPr lang="es-CL" dirty="0" smtClean="0"/>
              <a:t>2.Tasa de interés de descuento de 2,5 %mensual( 3).</a:t>
            </a:r>
          </a:p>
          <a:p>
            <a:r>
              <a:rPr lang="es-CL" dirty="0" smtClean="0"/>
              <a:t>3.-El vencimiento es a 90 días.</a:t>
            </a:r>
          </a:p>
          <a:p>
            <a:endParaRPr lang="es-CL" dirty="0" smtClean="0"/>
          </a:p>
        </p:txBody>
      </p:sp>
    </p:spTree>
    <p:extLst>
      <p:ext uri="{BB962C8B-B14F-4D97-AF65-F5344CB8AC3E}">
        <p14:creationId xmlns:p14="http://schemas.microsoft.com/office/powerpoint/2010/main" val="2561579944"/>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lnSpcReduction="10000"/>
          </a:bodyPr>
          <a:lstStyle/>
          <a:p>
            <a:r>
              <a:rPr lang="es-CL" u="sng" dirty="0" smtClean="0"/>
              <a:t> Tratamiento Contable de Las Letras de Cambio.</a:t>
            </a:r>
          </a:p>
          <a:p>
            <a:r>
              <a:rPr lang="es-CL" u="sng" dirty="0" smtClean="0"/>
              <a:t>C .Letras en Descuento</a:t>
            </a:r>
            <a:r>
              <a:rPr lang="es-CL" dirty="0" smtClean="0"/>
              <a:t>.</a:t>
            </a:r>
          </a:p>
          <a:p>
            <a:r>
              <a:rPr lang="es-CL" u="sng" dirty="0" smtClean="0"/>
              <a:t>Tratamiento Contable de letras en descuento:</a:t>
            </a:r>
          </a:p>
          <a:p>
            <a:r>
              <a:rPr lang="es-CL" u="sng" dirty="0"/>
              <a:t>B. La aceptación o rechazo del mismo</a:t>
            </a:r>
            <a:r>
              <a:rPr lang="es-CL" u="sng" dirty="0" smtClean="0"/>
              <a:t>.</a:t>
            </a:r>
          </a:p>
          <a:p>
            <a:r>
              <a:rPr lang="es-CL" dirty="0" smtClean="0"/>
              <a:t>La liquidación d descuento quedaría como sigue, a saber:</a:t>
            </a:r>
          </a:p>
          <a:p>
            <a:r>
              <a:rPr lang="es-CL" dirty="0" smtClean="0"/>
              <a:t>Valor de la letra descontada  $3.800.000.</a:t>
            </a:r>
          </a:p>
          <a:p>
            <a:r>
              <a:rPr lang="es-CL" dirty="0" smtClean="0"/>
              <a:t>Menos comisión cobranza(1%) $     38.000</a:t>
            </a:r>
          </a:p>
          <a:p>
            <a:r>
              <a:rPr lang="es-CL" u="sng" dirty="0" smtClean="0"/>
              <a:t>Subtotal                                 $3.762.000</a:t>
            </a:r>
          </a:p>
        </p:txBody>
      </p:sp>
    </p:spTree>
    <p:extLst>
      <p:ext uri="{BB962C8B-B14F-4D97-AF65-F5344CB8AC3E}">
        <p14:creationId xmlns:p14="http://schemas.microsoft.com/office/powerpoint/2010/main" val="3282941824"/>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lnSpcReduction="10000"/>
          </a:bodyPr>
          <a:lstStyle/>
          <a:p>
            <a:r>
              <a:rPr lang="es-CL" u="sng" dirty="0" smtClean="0"/>
              <a:t> Tratamiento Contable de Las Letras de Cambio.</a:t>
            </a:r>
          </a:p>
          <a:p>
            <a:r>
              <a:rPr lang="es-CL" u="sng" dirty="0" smtClean="0"/>
              <a:t>C .Letras en Descuento</a:t>
            </a:r>
            <a:r>
              <a:rPr lang="es-CL" dirty="0" smtClean="0"/>
              <a:t>.</a:t>
            </a:r>
          </a:p>
          <a:p>
            <a:r>
              <a:rPr lang="es-CL" u="sng" dirty="0" smtClean="0"/>
              <a:t>Tratamiento Contable de letras en descuento:</a:t>
            </a:r>
          </a:p>
          <a:p>
            <a:r>
              <a:rPr lang="es-CL" u="sng" dirty="0"/>
              <a:t>B. La aceptación o rechazo del mismo</a:t>
            </a:r>
            <a:r>
              <a:rPr lang="es-CL" u="sng" dirty="0" smtClean="0"/>
              <a:t>.</a:t>
            </a:r>
          </a:p>
          <a:p>
            <a:r>
              <a:rPr lang="es-CL" dirty="0" smtClean="0"/>
              <a:t>La liquidación d descuento quedaría como sigue, a saber:</a:t>
            </a:r>
          </a:p>
          <a:p>
            <a:r>
              <a:rPr lang="es-CL" u="sng" dirty="0"/>
              <a:t>Subtotal                                 </a:t>
            </a:r>
            <a:r>
              <a:rPr lang="es-CL" u="sng" dirty="0" smtClean="0"/>
              <a:t>          $3.762.000</a:t>
            </a:r>
            <a:endParaRPr lang="es-CL" dirty="0" smtClean="0"/>
          </a:p>
          <a:p>
            <a:r>
              <a:rPr lang="es-CL" dirty="0" smtClean="0"/>
              <a:t>Menos Interés descuento(2,5% *3)      $   285.000</a:t>
            </a:r>
          </a:p>
          <a:p>
            <a:r>
              <a:rPr lang="es-CL" u="sng" dirty="0" smtClean="0"/>
              <a:t>Monto líquido disposición endosante   $ 3.477.000</a:t>
            </a:r>
          </a:p>
        </p:txBody>
      </p:sp>
    </p:spTree>
    <p:extLst>
      <p:ext uri="{BB962C8B-B14F-4D97-AF65-F5344CB8AC3E}">
        <p14:creationId xmlns:p14="http://schemas.microsoft.com/office/powerpoint/2010/main" val="3611823171"/>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 Tratamiento Contable de Las Letras de Cambio.</a:t>
            </a:r>
          </a:p>
          <a:p>
            <a:r>
              <a:rPr lang="es-CL" u="sng" dirty="0"/>
              <a:t>C</a:t>
            </a:r>
            <a:r>
              <a:rPr lang="es-CL" u="sng" dirty="0" smtClean="0"/>
              <a:t> . Letras en Descuento(continuación)</a:t>
            </a:r>
            <a:r>
              <a:rPr lang="es-CL" dirty="0" smtClean="0"/>
              <a:t>.</a:t>
            </a:r>
          </a:p>
          <a:p>
            <a:r>
              <a:rPr lang="es-CL" u="sng" dirty="0" smtClean="0"/>
              <a:t>Contabilización Enunciado Uno, a saber:</a:t>
            </a:r>
          </a:p>
          <a:p>
            <a:r>
              <a:rPr lang="es-CL" u="sng" dirty="0" smtClean="0"/>
              <a:t>Asiento de diario:</a:t>
            </a:r>
          </a:p>
          <a:p>
            <a:endParaRPr lang="es-CL" dirty="0" smtClean="0"/>
          </a:p>
        </p:txBody>
      </p:sp>
      <p:graphicFrame>
        <p:nvGraphicFramePr>
          <p:cNvPr id="4" name="3 Tabla"/>
          <p:cNvGraphicFramePr>
            <a:graphicFrameLocks noGrp="1"/>
          </p:cNvGraphicFramePr>
          <p:nvPr>
            <p:extLst>
              <p:ext uri="{D42A27DB-BD31-4B8C-83A1-F6EECF244321}">
                <p14:modId xmlns:p14="http://schemas.microsoft.com/office/powerpoint/2010/main" val="1877665237"/>
              </p:ext>
            </p:extLst>
          </p:nvPr>
        </p:nvGraphicFramePr>
        <p:xfrm>
          <a:off x="35496" y="3645024"/>
          <a:ext cx="8928992" cy="3095257"/>
        </p:xfrm>
        <a:graphic>
          <a:graphicData uri="http://schemas.openxmlformats.org/drawingml/2006/table">
            <a:tbl>
              <a:tblPr firstRow="1" bandRow="1">
                <a:tableStyleId>{5C22544A-7EE6-4342-B048-85BDC9FD1C3A}</a:tableStyleId>
              </a:tblPr>
              <a:tblGrid>
                <a:gridCol w="2232248"/>
                <a:gridCol w="2232248"/>
                <a:gridCol w="2232248"/>
                <a:gridCol w="2232248"/>
              </a:tblGrid>
              <a:tr h="626377">
                <a:tc>
                  <a:txBody>
                    <a:bodyPr/>
                    <a:lstStyle/>
                    <a:p>
                      <a:r>
                        <a:rPr lang="es-CL" b="0" dirty="0" smtClean="0">
                          <a:solidFill>
                            <a:schemeClr val="tx1"/>
                          </a:solidFill>
                        </a:rPr>
                        <a:t>BANCO</a:t>
                      </a:r>
                      <a:endParaRPr lang="es-CL" b="0" dirty="0">
                        <a:solidFill>
                          <a:schemeClr val="tx1"/>
                        </a:solidFill>
                      </a:endParaRPr>
                    </a:p>
                  </a:txBody>
                  <a:tcPr/>
                </a:tc>
                <a:tc>
                  <a:txBody>
                    <a:bodyPr/>
                    <a:lstStyle/>
                    <a:p>
                      <a:endParaRPr lang="es-CL" dirty="0"/>
                    </a:p>
                  </a:txBody>
                  <a:tcPr/>
                </a:tc>
                <a:tc>
                  <a:txBody>
                    <a:bodyPr/>
                    <a:lstStyle/>
                    <a:p>
                      <a:r>
                        <a:rPr lang="es-CL" b="0" dirty="0" smtClean="0">
                          <a:solidFill>
                            <a:schemeClr val="tx1"/>
                          </a:solidFill>
                        </a:rPr>
                        <a:t>$3.762.000</a:t>
                      </a:r>
                      <a:endParaRPr lang="es-CL" b="0" dirty="0">
                        <a:solidFill>
                          <a:schemeClr val="tx1"/>
                        </a:solidFill>
                      </a:endParaRPr>
                    </a:p>
                  </a:txBody>
                  <a:tcPr/>
                </a:tc>
                <a:tc>
                  <a:txBody>
                    <a:bodyPr/>
                    <a:lstStyle/>
                    <a:p>
                      <a:endParaRPr lang="es-CL" dirty="0"/>
                    </a:p>
                  </a:txBody>
                  <a:tcPr/>
                </a:tc>
              </a:tr>
              <a:tr h="626377">
                <a:tc>
                  <a:txBody>
                    <a:bodyPr/>
                    <a:lstStyle/>
                    <a:p>
                      <a:r>
                        <a:rPr lang="es-CL" dirty="0" smtClean="0"/>
                        <a:t> GASTOS</a:t>
                      </a:r>
                      <a:r>
                        <a:rPr lang="es-CL" baseline="0" dirty="0" smtClean="0"/>
                        <a:t> BANCARIOS</a:t>
                      </a:r>
                      <a:r>
                        <a:rPr lang="es-CL" dirty="0" smtClean="0"/>
                        <a:t>                         </a:t>
                      </a:r>
                      <a:endParaRPr lang="es-CL" dirty="0"/>
                    </a:p>
                  </a:txBody>
                  <a:tcPr/>
                </a:tc>
                <a:tc>
                  <a:txBody>
                    <a:bodyPr/>
                    <a:lstStyle/>
                    <a:p>
                      <a:endParaRPr lang="es-CL" dirty="0"/>
                    </a:p>
                  </a:txBody>
                  <a:tcPr/>
                </a:tc>
                <a:tc>
                  <a:txBody>
                    <a:bodyPr/>
                    <a:lstStyle/>
                    <a:p>
                      <a:r>
                        <a:rPr lang="es-CL" dirty="0" smtClean="0"/>
                        <a:t>$38.000</a:t>
                      </a:r>
                      <a:endParaRPr lang="es-CL" dirty="0"/>
                    </a:p>
                  </a:txBody>
                  <a:tcPr/>
                </a:tc>
                <a:tc>
                  <a:txBody>
                    <a:bodyPr/>
                    <a:lstStyle/>
                    <a:p>
                      <a:endParaRPr lang="es-CL" dirty="0"/>
                    </a:p>
                  </a:txBody>
                  <a:tcPr/>
                </a:tc>
              </a:tr>
              <a:tr h="626377">
                <a:tc>
                  <a:txBody>
                    <a:bodyPr/>
                    <a:lstStyle/>
                    <a:p>
                      <a:r>
                        <a:rPr lang="es-CL" dirty="0" smtClean="0"/>
                        <a:t> INTERESES BANCARIOS              </a:t>
                      </a:r>
                    </a:p>
                    <a:p>
                      <a:r>
                        <a:rPr lang="es-CL" dirty="0" smtClean="0"/>
                        <a:t>                             A                                                                 </a:t>
                      </a:r>
                      <a:endParaRPr lang="es-CL" dirty="0"/>
                    </a:p>
                  </a:txBody>
                  <a:tcPr/>
                </a:tc>
                <a:tc>
                  <a:txBody>
                    <a:bodyPr/>
                    <a:lstStyle/>
                    <a:p>
                      <a:endParaRPr lang="es-CL" dirty="0"/>
                    </a:p>
                  </a:txBody>
                  <a:tcPr/>
                </a:tc>
                <a:tc>
                  <a:txBody>
                    <a:bodyPr/>
                    <a:lstStyle/>
                    <a:p>
                      <a:r>
                        <a:rPr lang="es-CL" dirty="0" smtClean="0"/>
                        <a:t>$285.000</a:t>
                      </a:r>
                      <a:endParaRPr lang="es-CL" dirty="0"/>
                    </a:p>
                  </a:txBody>
                  <a:tcPr/>
                </a:tc>
                <a:tc>
                  <a:txBody>
                    <a:bodyPr/>
                    <a:lstStyle/>
                    <a:p>
                      <a:endParaRPr lang="es-CL" dirty="0"/>
                    </a:p>
                  </a:txBody>
                  <a:tcPr/>
                </a:tc>
              </a:tr>
              <a:tr h="626377">
                <a:tc>
                  <a:txBody>
                    <a:bodyPr/>
                    <a:lstStyle/>
                    <a:p>
                      <a:r>
                        <a:rPr lang="es-CL" dirty="0" smtClean="0">
                          <a:solidFill>
                            <a:srgbClr val="FF0000"/>
                          </a:solidFill>
                        </a:rPr>
                        <a:t>Descuento</a:t>
                      </a:r>
                      <a:r>
                        <a:rPr lang="es-CL" baseline="0" dirty="0" smtClean="0">
                          <a:solidFill>
                            <a:srgbClr val="FF0000"/>
                          </a:solidFill>
                        </a:rPr>
                        <a:t> de letra por banco según liquidación</a:t>
                      </a:r>
                      <a:endParaRPr lang="es-CL" dirty="0">
                        <a:solidFill>
                          <a:srgbClr val="FF0000"/>
                        </a:solidFill>
                      </a:endParaRPr>
                    </a:p>
                  </a:txBody>
                  <a:tcPr/>
                </a:tc>
                <a:tc>
                  <a:txBody>
                    <a:bodyPr/>
                    <a:lstStyle/>
                    <a:p>
                      <a:r>
                        <a:rPr lang="es-CL" dirty="0" smtClean="0"/>
                        <a:t>LETRAS EN DESCUENTO</a:t>
                      </a:r>
                      <a:endParaRPr lang="es-CL" dirty="0"/>
                    </a:p>
                  </a:txBody>
                  <a:tcPr/>
                </a:tc>
                <a:tc>
                  <a:txBody>
                    <a:bodyPr/>
                    <a:lstStyle/>
                    <a:p>
                      <a:endParaRPr lang="es-CL"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CL" dirty="0" smtClean="0"/>
                        <a:t>$3.800.000</a:t>
                      </a:r>
                    </a:p>
                    <a:p>
                      <a:endParaRPr lang="es-CL" dirty="0"/>
                    </a:p>
                  </a:txBody>
                  <a:tcPr/>
                </a:tc>
              </a:tr>
            </a:tbl>
          </a:graphicData>
        </a:graphic>
      </p:graphicFrame>
    </p:spTree>
    <p:extLst>
      <p:ext uri="{BB962C8B-B14F-4D97-AF65-F5344CB8AC3E}">
        <p14:creationId xmlns:p14="http://schemas.microsoft.com/office/powerpoint/2010/main" val="2657901138"/>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fontScale="92500" lnSpcReduction="20000"/>
          </a:bodyPr>
          <a:lstStyle/>
          <a:p>
            <a:r>
              <a:rPr lang="es-CL" u="sng" dirty="0" smtClean="0"/>
              <a:t> Tratamiento Contable de Las Letras de Cambio.</a:t>
            </a:r>
          </a:p>
          <a:p>
            <a:r>
              <a:rPr lang="es-CL" u="sng" dirty="0" smtClean="0"/>
              <a:t>C .Letras en Descuento</a:t>
            </a:r>
            <a:r>
              <a:rPr lang="es-CL" dirty="0" smtClean="0"/>
              <a:t>.</a:t>
            </a:r>
          </a:p>
          <a:p>
            <a:r>
              <a:rPr lang="es-CL" u="sng" dirty="0" smtClean="0"/>
              <a:t>Tratamiento Contable de letras en descuento:</a:t>
            </a:r>
          </a:p>
          <a:p>
            <a:r>
              <a:rPr lang="es-CL" u="sng" dirty="0"/>
              <a:t>B. La aceptación o rechazo del mismo</a:t>
            </a:r>
            <a:r>
              <a:rPr lang="es-CL" u="sng" dirty="0" smtClean="0"/>
              <a:t>.</a:t>
            </a:r>
          </a:p>
          <a:p>
            <a:r>
              <a:rPr lang="es-CL" dirty="0" smtClean="0"/>
              <a:t>El cargo en la cuenta banco corresponde al valor liquido de l descuento, el cargo en la cuenta gastos bancarios es por la comisión de cobranza, el cargo en la cuenta intereses bancarios corresponde  a los intereses por descuento y con el correspondiente abono en la cuenta Letra en Descuento , se produce la salida contable de la letra del activo, saldándose dicha cuenta. </a:t>
            </a:r>
          </a:p>
        </p:txBody>
      </p:sp>
    </p:spTree>
    <p:extLst>
      <p:ext uri="{BB962C8B-B14F-4D97-AF65-F5344CB8AC3E}">
        <p14:creationId xmlns:p14="http://schemas.microsoft.com/office/powerpoint/2010/main" val="4139245136"/>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fontScale="85000" lnSpcReduction="20000"/>
          </a:bodyPr>
          <a:lstStyle/>
          <a:p>
            <a:r>
              <a:rPr lang="es-CL" u="sng" dirty="0" smtClean="0"/>
              <a:t> Tratamiento Contable de Las Letras de Cambio.</a:t>
            </a:r>
          </a:p>
          <a:p>
            <a:r>
              <a:rPr lang="es-CL" u="sng" dirty="0" smtClean="0"/>
              <a:t>C .Letras en Descuento</a:t>
            </a:r>
            <a:r>
              <a:rPr lang="es-CL" dirty="0" smtClean="0"/>
              <a:t>.</a:t>
            </a:r>
          </a:p>
          <a:p>
            <a:r>
              <a:rPr lang="es-CL" u="sng" dirty="0" smtClean="0"/>
              <a:t>Tratamiento Contable de letras en descuento:</a:t>
            </a:r>
          </a:p>
          <a:p>
            <a:r>
              <a:rPr lang="es-CL" u="sng" dirty="0"/>
              <a:t>B. La aceptación o rechazo del mismo</a:t>
            </a:r>
            <a:r>
              <a:rPr lang="es-CL" u="sng" dirty="0" smtClean="0"/>
              <a:t>.</a:t>
            </a:r>
          </a:p>
          <a:p>
            <a:r>
              <a:rPr lang="es-CL" dirty="0" smtClean="0"/>
              <a:t>Conjuntamente con el asiento por el descuento deberá efectuarse un asiento de orden para reflejar la responsabilidad que tiene el endosante respecto del documento descontado, el cual, si no llegase a ser pagado al vencimiento por el aceptante, deberá pagarlo el endosante que recibió el beneficio del descuento, sin perjuicio de su derecho a exigir el pago al aceptante o endosante de quien hubiere recibido el documento si aquél tampoco le efectúa el pago. </a:t>
            </a:r>
          </a:p>
        </p:txBody>
      </p:sp>
    </p:spTree>
    <p:extLst>
      <p:ext uri="{BB962C8B-B14F-4D97-AF65-F5344CB8AC3E}">
        <p14:creationId xmlns:p14="http://schemas.microsoft.com/office/powerpoint/2010/main" val="3165734955"/>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 Tratamiento Contable de Las Letras de Cambio.</a:t>
            </a:r>
          </a:p>
          <a:p>
            <a:r>
              <a:rPr lang="es-CL" u="sng" dirty="0"/>
              <a:t>C</a:t>
            </a:r>
            <a:r>
              <a:rPr lang="es-CL" u="sng" dirty="0" smtClean="0"/>
              <a:t> . Letras en Descuento(continuación)</a:t>
            </a:r>
            <a:r>
              <a:rPr lang="es-CL" dirty="0" smtClean="0"/>
              <a:t>.</a:t>
            </a:r>
          </a:p>
          <a:p>
            <a:r>
              <a:rPr lang="es-CL" u="sng" dirty="0" smtClean="0"/>
              <a:t>Contabilización Enunciado Uno, a saber:</a:t>
            </a:r>
          </a:p>
          <a:p>
            <a:r>
              <a:rPr lang="es-CL" u="sng" dirty="0" smtClean="0"/>
              <a:t>Asiento de Orden:</a:t>
            </a:r>
          </a:p>
          <a:p>
            <a:endParaRPr lang="es-CL" dirty="0" smtClean="0"/>
          </a:p>
        </p:txBody>
      </p:sp>
      <p:graphicFrame>
        <p:nvGraphicFramePr>
          <p:cNvPr id="4" name="3 Tabla"/>
          <p:cNvGraphicFramePr>
            <a:graphicFrameLocks noGrp="1"/>
          </p:cNvGraphicFramePr>
          <p:nvPr>
            <p:extLst>
              <p:ext uri="{D42A27DB-BD31-4B8C-83A1-F6EECF244321}">
                <p14:modId xmlns:p14="http://schemas.microsoft.com/office/powerpoint/2010/main" val="4009208458"/>
              </p:ext>
            </p:extLst>
          </p:nvPr>
        </p:nvGraphicFramePr>
        <p:xfrm>
          <a:off x="35496" y="3645024"/>
          <a:ext cx="8928992" cy="2194560"/>
        </p:xfrm>
        <a:graphic>
          <a:graphicData uri="http://schemas.openxmlformats.org/drawingml/2006/table">
            <a:tbl>
              <a:tblPr firstRow="1" bandRow="1">
                <a:tableStyleId>{5C22544A-7EE6-4342-B048-85BDC9FD1C3A}</a:tableStyleId>
              </a:tblPr>
              <a:tblGrid>
                <a:gridCol w="2232248"/>
                <a:gridCol w="2232248"/>
                <a:gridCol w="2232248"/>
                <a:gridCol w="2232248"/>
              </a:tblGrid>
              <a:tr h="626377">
                <a:tc>
                  <a:txBody>
                    <a:bodyPr/>
                    <a:lstStyle/>
                    <a:p>
                      <a:r>
                        <a:rPr lang="es-CL" b="0" dirty="0" smtClean="0">
                          <a:solidFill>
                            <a:schemeClr val="tx1"/>
                          </a:solidFill>
                        </a:rPr>
                        <a:t>LETRAS</a:t>
                      </a:r>
                      <a:r>
                        <a:rPr lang="es-CL" b="0" baseline="0" dirty="0" smtClean="0">
                          <a:solidFill>
                            <a:schemeClr val="tx1"/>
                          </a:solidFill>
                        </a:rPr>
                        <a:t> DESCONTADAS</a:t>
                      </a:r>
                      <a:endParaRPr lang="es-CL" b="0" dirty="0">
                        <a:solidFill>
                          <a:schemeClr val="tx1"/>
                        </a:solidFill>
                      </a:endParaRPr>
                    </a:p>
                  </a:txBody>
                  <a:tcPr/>
                </a:tc>
                <a:tc>
                  <a:txBody>
                    <a:bodyPr/>
                    <a:lstStyle/>
                    <a:p>
                      <a:endParaRPr lang="es-CL" dirty="0"/>
                    </a:p>
                  </a:txBody>
                  <a:tcPr/>
                </a:tc>
                <a:tc>
                  <a:txBody>
                    <a:bodyPr/>
                    <a:lstStyle/>
                    <a:p>
                      <a:r>
                        <a:rPr lang="es-CL" b="0" dirty="0" smtClean="0">
                          <a:solidFill>
                            <a:schemeClr val="tx1"/>
                          </a:solidFill>
                        </a:rPr>
                        <a:t>$3.800.000</a:t>
                      </a:r>
                      <a:endParaRPr lang="es-CL" b="0" dirty="0">
                        <a:solidFill>
                          <a:schemeClr val="tx1"/>
                        </a:solidFill>
                      </a:endParaRPr>
                    </a:p>
                  </a:txBody>
                  <a:tcPr/>
                </a:tc>
                <a:tc>
                  <a:txBody>
                    <a:bodyPr/>
                    <a:lstStyle/>
                    <a:p>
                      <a:endParaRPr lang="es-CL" dirty="0"/>
                    </a:p>
                  </a:txBody>
                  <a:tcPr/>
                </a:tc>
              </a:tr>
              <a:tr h="626377">
                <a:tc>
                  <a:txBody>
                    <a:bodyPr/>
                    <a:lstStyle/>
                    <a:p>
                      <a:r>
                        <a:rPr lang="es-CL" dirty="0" smtClean="0"/>
                        <a:t>               </a:t>
                      </a:r>
                    </a:p>
                    <a:p>
                      <a:r>
                        <a:rPr lang="es-CL" dirty="0" smtClean="0"/>
                        <a:t>                             A                                                                 </a:t>
                      </a:r>
                      <a:endParaRPr lang="es-CL" dirty="0"/>
                    </a:p>
                  </a:txBody>
                  <a:tcPr/>
                </a:tc>
                <a:tc>
                  <a:txBody>
                    <a:bodyPr/>
                    <a:lstStyle/>
                    <a:p>
                      <a:endParaRPr lang="es-CL" dirty="0"/>
                    </a:p>
                  </a:txBody>
                  <a:tcPr/>
                </a:tc>
                <a:tc>
                  <a:txBody>
                    <a:bodyPr/>
                    <a:lstStyle/>
                    <a:p>
                      <a:endParaRPr lang="es-CL" dirty="0"/>
                    </a:p>
                  </a:txBody>
                  <a:tcPr/>
                </a:tc>
                <a:tc>
                  <a:txBody>
                    <a:bodyPr/>
                    <a:lstStyle/>
                    <a:p>
                      <a:endParaRPr lang="es-CL" dirty="0"/>
                    </a:p>
                  </a:txBody>
                  <a:tcPr/>
                </a:tc>
              </a:tr>
              <a:tr h="626377">
                <a:tc>
                  <a:txBody>
                    <a:bodyPr/>
                    <a:lstStyle/>
                    <a:p>
                      <a:r>
                        <a:rPr lang="es-CL" dirty="0" smtClean="0">
                          <a:solidFill>
                            <a:srgbClr val="FF0000"/>
                          </a:solidFill>
                        </a:rPr>
                        <a:t>Responsabilidad</a:t>
                      </a:r>
                      <a:r>
                        <a:rPr lang="es-CL" baseline="0" dirty="0" smtClean="0">
                          <a:solidFill>
                            <a:srgbClr val="FF0000"/>
                          </a:solidFill>
                        </a:rPr>
                        <a:t> por Letras descontadas por el banco</a:t>
                      </a:r>
                      <a:endParaRPr lang="es-CL" dirty="0">
                        <a:solidFill>
                          <a:srgbClr val="FF0000"/>
                        </a:solidFill>
                      </a:endParaRPr>
                    </a:p>
                  </a:txBody>
                  <a:tcPr/>
                </a:tc>
                <a:tc>
                  <a:txBody>
                    <a:bodyPr/>
                    <a:lstStyle/>
                    <a:p>
                      <a:r>
                        <a:rPr lang="es-CL" dirty="0" smtClean="0"/>
                        <a:t> RESPONSABILIDAD POR LETRAS  DESCONTADAS</a:t>
                      </a:r>
                      <a:endParaRPr lang="es-CL" dirty="0"/>
                    </a:p>
                  </a:txBody>
                  <a:tcPr/>
                </a:tc>
                <a:tc>
                  <a:txBody>
                    <a:bodyPr/>
                    <a:lstStyle/>
                    <a:p>
                      <a:endParaRPr lang="es-CL"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CL" dirty="0" smtClean="0"/>
                        <a:t>$3.800.000</a:t>
                      </a:r>
                    </a:p>
                    <a:p>
                      <a:endParaRPr lang="es-CL" dirty="0"/>
                    </a:p>
                  </a:txBody>
                  <a:tcPr/>
                </a:tc>
              </a:tr>
            </a:tbl>
          </a:graphicData>
        </a:graphic>
      </p:graphicFrame>
    </p:spTree>
    <p:extLst>
      <p:ext uri="{BB962C8B-B14F-4D97-AF65-F5344CB8AC3E}">
        <p14:creationId xmlns:p14="http://schemas.microsoft.com/office/powerpoint/2010/main" val="3009827291"/>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fontScale="77500" lnSpcReduction="20000"/>
          </a:bodyPr>
          <a:lstStyle/>
          <a:p>
            <a:r>
              <a:rPr lang="es-CL" u="sng" dirty="0" smtClean="0"/>
              <a:t> Tratamiento Contable de Las Letras de Cambio.</a:t>
            </a:r>
          </a:p>
          <a:p>
            <a:r>
              <a:rPr lang="es-CL" u="sng" dirty="0" smtClean="0"/>
              <a:t>C .Letras en Descuento</a:t>
            </a:r>
            <a:r>
              <a:rPr lang="es-CL" dirty="0" smtClean="0"/>
              <a:t>.</a:t>
            </a:r>
          </a:p>
          <a:p>
            <a:r>
              <a:rPr lang="es-CL" u="sng" dirty="0" smtClean="0"/>
              <a:t>Tratamiento Contable de letras en descuento:</a:t>
            </a:r>
          </a:p>
          <a:p>
            <a:r>
              <a:rPr lang="es-CL" u="sng" dirty="0"/>
              <a:t>B. La aceptación o rechazo del mismo</a:t>
            </a:r>
            <a:r>
              <a:rPr lang="es-CL" u="sng" dirty="0" smtClean="0"/>
              <a:t>.</a:t>
            </a:r>
          </a:p>
          <a:p>
            <a:r>
              <a:rPr lang="es-CL" dirty="0" smtClean="0"/>
              <a:t>Las cuentas que intervienen en este asiento se denominan cuentas de orden y constituyen el sexto grupo de cuentas junto alas de activo, pasivo, patrimonio, resultado pérdida y resultado ganancia. No reflejan de modo alguno recursos ni obligaciones, ni menos resultados; tan solo muestran la responsabilidad latente que mantendrá la empresa hasta el vencimiento del documento, fecha en la que se extingue la responsabilidad por el pago que efectué el aceptante de la letra o por asumir  ella la misma la cancelación del documento ante el incumplimiento del aceptante, dando origen al protesto del correspondiente documento. </a:t>
            </a:r>
          </a:p>
        </p:txBody>
      </p:sp>
    </p:spTree>
    <p:extLst>
      <p:ext uri="{BB962C8B-B14F-4D97-AF65-F5344CB8AC3E}">
        <p14:creationId xmlns:p14="http://schemas.microsoft.com/office/powerpoint/2010/main" val="2151291510"/>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fontScale="85000" lnSpcReduction="20000"/>
          </a:bodyPr>
          <a:lstStyle/>
          <a:p>
            <a:r>
              <a:rPr lang="es-CL" u="sng" dirty="0" smtClean="0"/>
              <a:t> Tratamiento Contable de Las Letras de Cambio.</a:t>
            </a:r>
          </a:p>
          <a:p>
            <a:r>
              <a:rPr lang="es-CL" u="sng" dirty="0" smtClean="0"/>
              <a:t>C .Letras en Descuento</a:t>
            </a:r>
            <a:r>
              <a:rPr lang="es-CL" dirty="0" smtClean="0"/>
              <a:t>.</a:t>
            </a:r>
          </a:p>
          <a:p>
            <a:r>
              <a:rPr lang="es-CL" u="sng" dirty="0" smtClean="0"/>
              <a:t>Tratamiento Contable de letras en descuento:</a:t>
            </a:r>
          </a:p>
          <a:p>
            <a:r>
              <a:rPr lang="es-CL" u="sng" dirty="0"/>
              <a:t>B. La aceptación o rechazo del </a:t>
            </a:r>
            <a:r>
              <a:rPr lang="es-CL" u="sng" dirty="0" smtClean="0"/>
              <a:t>mismo .</a:t>
            </a:r>
          </a:p>
          <a:p>
            <a:r>
              <a:rPr lang="es-CL" dirty="0" smtClean="0"/>
              <a:t>Contablemente la extinción de la responsabilidad se refleja reversando el asiento de las cuentas de orden.</a:t>
            </a:r>
          </a:p>
          <a:p>
            <a:r>
              <a:rPr lang="es-CL" dirty="0" smtClean="0"/>
              <a:t>La tercera y última instancia sucede en la fecha  de vencimiento del documento . Si este no es pagado se protesta . Por el contrario, si el documento es cancelado, el banco informa a la empresa de tal hecho en el documento Estado al Cedente, información con la que la empresa contabiliza el cese o término de su responsabilidad.</a:t>
            </a:r>
          </a:p>
        </p:txBody>
      </p:sp>
    </p:spTree>
    <p:extLst>
      <p:ext uri="{BB962C8B-B14F-4D97-AF65-F5344CB8AC3E}">
        <p14:creationId xmlns:p14="http://schemas.microsoft.com/office/powerpoint/2010/main" val="3296253513"/>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 Tratamiento Contable de Las Letras de Cambio.</a:t>
            </a:r>
          </a:p>
          <a:p>
            <a:r>
              <a:rPr lang="es-CL" u="sng" dirty="0"/>
              <a:t>C</a:t>
            </a:r>
            <a:r>
              <a:rPr lang="es-CL" u="sng" dirty="0" smtClean="0"/>
              <a:t> . Letras en Descuento (continuación)</a:t>
            </a:r>
            <a:r>
              <a:rPr lang="es-CL" dirty="0" smtClean="0"/>
              <a:t>.</a:t>
            </a:r>
          </a:p>
          <a:p>
            <a:r>
              <a:rPr lang="es-CL" u="sng" dirty="0" smtClean="0"/>
              <a:t>Contabilización Enunciado Uno, a saber:</a:t>
            </a:r>
          </a:p>
          <a:p>
            <a:r>
              <a:rPr lang="es-CL" u="sng" dirty="0" smtClean="0"/>
              <a:t>Asiento de Orden:</a:t>
            </a:r>
          </a:p>
          <a:p>
            <a:endParaRPr lang="es-CL" dirty="0" smtClean="0"/>
          </a:p>
        </p:txBody>
      </p:sp>
      <p:graphicFrame>
        <p:nvGraphicFramePr>
          <p:cNvPr id="4" name="3 Tabla"/>
          <p:cNvGraphicFramePr>
            <a:graphicFrameLocks noGrp="1"/>
          </p:cNvGraphicFramePr>
          <p:nvPr>
            <p:extLst>
              <p:ext uri="{D42A27DB-BD31-4B8C-83A1-F6EECF244321}">
                <p14:modId xmlns:p14="http://schemas.microsoft.com/office/powerpoint/2010/main" val="2438744688"/>
              </p:ext>
            </p:extLst>
          </p:nvPr>
        </p:nvGraphicFramePr>
        <p:xfrm>
          <a:off x="35496" y="3645024"/>
          <a:ext cx="8928992" cy="2468880"/>
        </p:xfrm>
        <a:graphic>
          <a:graphicData uri="http://schemas.openxmlformats.org/drawingml/2006/table">
            <a:tbl>
              <a:tblPr firstRow="1" bandRow="1">
                <a:tableStyleId>{5C22544A-7EE6-4342-B048-85BDC9FD1C3A}</a:tableStyleId>
              </a:tblPr>
              <a:tblGrid>
                <a:gridCol w="2232248"/>
                <a:gridCol w="2232248"/>
                <a:gridCol w="2232248"/>
                <a:gridCol w="2232248"/>
              </a:tblGrid>
              <a:tr h="626377">
                <a:tc>
                  <a:txBody>
                    <a:bodyPr/>
                    <a:lstStyle/>
                    <a:p>
                      <a:r>
                        <a:rPr lang="es-CL" b="0" dirty="0" smtClean="0">
                          <a:solidFill>
                            <a:schemeClr val="tx1"/>
                          </a:solidFill>
                        </a:rPr>
                        <a:t> RESPONSABILIDAD LETRAS</a:t>
                      </a:r>
                      <a:r>
                        <a:rPr lang="es-CL" b="0" baseline="0" dirty="0" smtClean="0">
                          <a:solidFill>
                            <a:schemeClr val="tx1"/>
                          </a:solidFill>
                        </a:rPr>
                        <a:t> DESCONTADAS</a:t>
                      </a:r>
                      <a:endParaRPr lang="es-CL" b="0" dirty="0">
                        <a:solidFill>
                          <a:schemeClr val="tx1"/>
                        </a:solidFill>
                      </a:endParaRPr>
                    </a:p>
                  </a:txBody>
                  <a:tcPr/>
                </a:tc>
                <a:tc>
                  <a:txBody>
                    <a:bodyPr/>
                    <a:lstStyle/>
                    <a:p>
                      <a:endParaRPr lang="es-CL" dirty="0"/>
                    </a:p>
                  </a:txBody>
                  <a:tcPr/>
                </a:tc>
                <a:tc>
                  <a:txBody>
                    <a:bodyPr/>
                    <a:lstStyle/>
                    <a:p>
                      <a:r>
                        <a:rPr lang="es-CL" b="0" dirty="0" smtClean="0">
                          <a:solidFill>
                            <a:schemeClr val="tx1"/>
                          </a:solidFill>
                        </a:rPr>
                        <a:t>$3.800.000</a:t>
                      </a:r>
                      <a:endParaRPr lang="es-CL" b="0" dirty="0">
                        <a:solidFill>
                          <a:schemeClr val="tx1"/>
                        </a:solidFill>
                      </a:endParaRPr>
                    </a:p>
                  </a:txBody>
                  <a:tcPr/>
                </a:tc>
                <a:tc>
                  <a:txBody>
                    <a:bodyPr/>
                    <a:lstStyle/>
                    <a:p>
                      <a:r>
                        <a:rPr lang="es-CL" dirty="0" smtClean="0">
                          <a:solidFill>
                            <a:srgbClr val="FF0000"/>
                          </a:solidFill>
                        </a:rPr>
                        <a:t>Cuenta saldada</a:t>
                      </a:r>
                      <a:endParaRPr lang="es-CL" dirty="0">
                        <a:solidFill>
                          <a:srgbClr val="FF0000"/>
                        </a:solidFill>
                      </a:endParaRPr>
                    </a:p>
                  </a:txBody>
                  <a:tcPr/>
                </a:tc>
              </a:tr>
              <a:tr h="626377">
                <a:tc>
                  <a:txBody>
                    <a:bodyPr/>
                    <a:lstStyle/>
                    <a:p>
                      <a:r>
                        <a:rPr lang="es-CL" dirty="0" smtClean="0"/>
                        <a:t>               </a:t>
                      </a:r>
                    </a:p>
                    <a:p>
                      <a:r>
                        <a:rPr lang="es-CL" dirty="0" smtClean="0"/>
                        <a:t>                             A                                                                 </a:t>
                      </a:r>
                      <a:endParaRPr lang="es-CL" dirty="0"/>
                    </a:p>
                  </a:txBody>
                  <a:tcPr/>
                </a:tc>
                <a:tc>
                  <a:txBody>
                    <a:bodyPr/>
                    <a:lstStyle/>
                    <a:p>
                      <a:endParaRPr lang="es-CL" dirty="0"/>
                    </a:p>
                  </a:txBody>
                  <a:tcPr/>
                </a:tc>
                <a:tc>
                  <a:txBody>
                    <a:bodyPr/>
                    <a:lstStyle/>
                    <a:p>
                      <a:endParaRPr lang="es-CL" dirty="0"/>
                    </a:p>
                  </a:txBody>
                  <a:tcPr/>
                </a:tc>
                <a:tc>
                  <a:txBody>
                    <a:bodyPr/>
                    <a:lstStyle/>
                    <a:p>
                      <a:endParaRPr lang="es-CL" dirty="0"/>
                    </a:p>
                  </a:txBody>
                  <a:tcPr/>
                </a:tc>
              </a:tr>
              <a:tr h="626377">
                <a:tc>
                  <a:txBody>
                    <a:bodyPr/>
                    <a:lstStyle/>
                    <a:p>
                      <a:r>
                        <a:rPr lang="es-CL" dirty="0" smtClean="0">
                          <a:solidFill>
                            <a:srgbClr val="FF0000"/>
                          </a:solidFill>
                        </a:rPr>
                        <a:t>Cese</a:t>
                      </a:r>
                      <a:r>
                        <a:rPr lang="es-CL" baseline="0" dirty="0" smtClean="0">
                          <a:solidFill>
                            <a:srgbClr val="FF0000"/>
                          </a:solidFill>
                        </a:rPr>
                        <a:t> o término de responsabilidad por descuento de letras</a:t>
                      </a:r>
                      <a:endParaRPr lang="es-CL" dirty="0">
                        <a:solidFill>
                          <a:srgbClr val="FF0000"/>
                        </a:solidFill>
                      </a:endParaRPr>
                    </a:p>
                  </a:txBody>
                  <a:tcPr/>
                </a:tc>
                <a:tc>
                  <a:txBody>
                    <a:bodyPr/>
                    <a:lstStyle/>
                    <a:p>
                      <a:r>
                        <a:rPr lang="es-CL" dirty="0" smtClean="0"/>
                        <a:t>  LETRAS  DESCONTADAS</a:t>
                      </a:r>
                      <a:endParaRPr lang="es-CL" dirty="0"/>
                    </a:p>
                  </a:txBody>
                  <a:tcPr/>
                </a:tc>
                <a:tc>
                  <a:txBody>
                    <a:bodyPr/>
                    <a:lstStyle/>
                    <a:p>
                      <a:r>
                        <a:rPr lang="es-CL" b="1" dirty="0" smtClean="0">
                          <a:solidFill>
                            <a:srgbClr val="FF0000"/>
                          </a:solidFill>
                        </a:rPr>
                        <a:t>Cuenta saldada</a:t>
                      </a:r>
                      <a:endParaRPr lang="es-CL" b="1" dirty="0">
                        <a:solidFill>
                          <a:srgbClr val="FF0000"/>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CL" dirty="0" smtClean="0"/>
                        <a:t>$3.800.000</a:t>
                      </a:r>
                    </a:p>
                    <a:p>
                      <a:endParaRPr lang="es-CL" dirty="0"/>
                    </a:p>
                  </a:txBody>
                  <a:tcPr/>
                </a:tc>
              </a:tr>
            </a:tbl>
          </a:graphicData>
        </a:graphic>
      </p:graphicFrame>
    </p:spTree>
    <p:extLst>
      <p:ext uri="{BB962C8B-B14F-4D97-AF65-F5344CB8AC3E}">
        <p14:creationId xmlns:p14="http://schemas.microsoft.com/office/powerpoint/2010/main" val="188032018"/>
      </p:ext>
    </p:ext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a:xfrm>
            <a:off x="612648" y="1340768"/>
            <a:ext cx="8153400" cy="4755232"/>
          </a:xfrm>
        </p:spPr>
        <p:txBody>
          <a:bodyPr>
            <a:normAutofit/>
          </a:bodyPr>
          <a:lstStyle/>
          <a:p>
            <a:r>
              <a:rPr lang="es-CL" u="sng" dirty="0" smtClean="0"/>
              <a:t> Tratamiento Contable de Las Letras de Cambio.</a:t>
            </a:r>
          </a:p>
          <a:p>
            <a:r>
              <a:rPr lang="es-CL" u="sng" dirty="0" smtClean="0"/>
              <a:t>D .Letras Endosadas en Pago</a:t>
            </a:r>
            <a:r>
              <a:rPr lang="es-CL" dirty="0" smtClean="0"/>
              <a:t>.</a:t>
            </a:r>
          </a:p>
          <a:p>
            <a:r>
              <a:rPr lang="es-CL" dirty="0" smtClean="0"/>
              <a:t>Las letras en cartera también son medios de pago cuando, mediante endoso traslaticio de dominio, se emplean para pagar o extinguir parcial o totalmente deudas y obligaciones  con proveedores y acreedores.</a:t>
            </a:r>
          </a:p>
        </p:txBody>
      </p:sp>
    </p:spTree>
    <p:extLst>
      <p:ext uri="{BB962C8B-B14F-4D97-AF65-F5344CB8AC3E}">
        <p14:creationId xmlns:p14="http://schemas.microsoft.com/office/powerpoint/2010/main" val="1860226056"/>
      </p:ext>
    </p:extLst>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a:xfrm>
            <a:off x="612648" y="1340768"/>
            <a:ext cx="8153400" cy="4755232"/>
          </a:xfrm>
        </p:spPr>
        <p:txBody>
          <a:bodyPr>
            <a:normAutofit/>
          </a:bodyPr>
          <a:lstStyle/>
          <a:p>
            <a:r>
              <a:rPr lang="es-CL" u="sng" dirty="0" smtClean="0"/>
              <a:t> Tratamiento Contable de Las Letras de Cambio.</a:t>
            </a:r>
          </a:p>
          <a:p>
            <a:r>
              <a:rPr lang="es-CL" u="sng" dirty="0" smtClean="0"/>
              <a:t>D .Letras Endosadas en Pago</a:t>
            </a:r>
            <a:r>
              <a:rPr lang="es-CL" dirty="0" smtClean="0"/>
              <a:t>.</a:t>
            </a:r>
          </a:p>
          <a:p>
            <a:r>
              <a:rPr lang="es-CL" dirty="0" smtClean="0"/>
              <a:t>Aquí, al igual que en el caso de las letras descontadas, la empresa que endosa el documento transfiere todos los derechos inherentes al mismo, la letra deja de ser un activo al aplicarse su valor al pago de las deudas y la responsabilidad ante eventuales incumplimientos del aceptante se contabilizan también mediante cuentas de orden.</a:t>
            </a:r>
          </a:p>
        </p:txBody>
      </p:sp>
    </p:spTree>
    <p:extLst>
      <p:ext uri="{BB962C8B-B14F-4D97-AF65-F5344CB8AC3E}">
        <p14:creationId xmlns:p14="http://schemas.microsoft.com/office/powerpoint/2010/main" val="1469662053"/>
      </p:ext>
    </p:extLst>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 Tratamiento Contable de Las Letras de Cambio.</a:t>
            </a:r>
          </a:p>
          <a:p>
            <a:r>
              <a:rPr lang="es-CL" u="sng" dirty="0"/>
              <a:t>D</a:t>
            </a:r>
            <a:r>
              <a:rPr lang="es-CL" u="sng" dirty="0" smtClean="0"/>
              <a:t> . Letras en Descuento(continuación)</a:t>
            </a:r>
            <a:r>
              <a:rPr lang="es-CL" dirty="0" smtClean="0"/>
              <a:t>.</a:t>
            </a:r>
          </a:p>
          <a:p>
            <a:r>
              <a:rPr lang="es-CL" u="sng" dirty="0" smtClean="0"/>
              <a:t>Contabilización Enunciado ejemplo, a saber:</a:t>
            </a:r>
          </a:p>
          <a:p>
            <a:r>
              <a:rPr lang="es-CL" dirty="0" smtClean="0"/>
              <a:t>Supongamos que una empresa conviene con un proveedor pagarle una deuda por $2.900.000 endosándole una de sus letras en cartera por el mismo valor , el asiento de esta operación quedaría de la siguiente manera:</a:t>
            </a:r>
          </a:p>
        </p:txBody>
      </p:sp>
    </p:spTree>
    <p:extLst>
      <p:ext uri="{BB962C8B-B14F-4D97-AF65-F5344CB8AC3E}">
        <p14:creationId xmlns:p14="http://schemas.microsoft.com/office/powerpoint/2010/main" val="414197416"/>
      </p:ext>
    </p:extLst>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 Tratamiento Contable de Las Letras de Cambio.</a:t>
            </a:r>
          </a:p>
          <a:p>
            <a:r>
              <a:rPr lang="es-CL" u="sng" dirty="0"/>
              <a:t>D</a:t>
            </a:r>
            <a:r>
              <a:rPr lang="es-CL" u="sng" dirty="0" smtClean="0"/>
              <a:t> . Letras en Descuento(continuación)</a:t>
            </a:r>
            <a:r>
              <a:rPr lang="es-CL" dirty="0" smtClean="0"/>
              <a:t>.</a:t>
            </a:r>
          </a:p>
          <a:p>
            <a:r>
              <a:rPr lang="es-CL" u="sng" dirty="0" smtClean="0"/>
              <a:t>Contabilización Enunciado ejemplo, a saber:</a:t>
            </a:r>
          </a:p>
          <a:p>
            <a:r>
              <a:rPr lang="es-CL" u="sng" dirty="0" smtClean="0"/>
              <a:t>Asiento de diario:</a:t>
            </a:r>
          </a:p>
          <a:p>
            <a:endParaRPr lang="es-CL" dirty="0" smtClean="0"/>
          </a:p>
        </p:txBody>
      </p:sp>
      <p:graphicFrame>
        <p:nvGraphicFramePr>
          <p:cNvPr id="4" name="3 Tabla"/>
          <p:cNvGraphicFramePr>
            <a:graphicFrameLocks noGrp="1"/>
          </p:cNvGraphicFramePr>
          <p:nvPr>
            <p:extLst>
              <p:ext uri="{D42A27DB-BD31-4B8C-83A1-F6EECF244321}">
                <p14:modId xmlns:p14="http://schemas.microsoft.com/office/powerpoint/2010/main" val="4217384514"/>
              </p:ext>
            </p:extLst>
          </p:nvPr>
        </p:nvGraphicFramePr>
        <p:xfrm>
          <a:off x="35496" y="3645024"/>
          <a:ext cx="8928992" cy="2793531"/>
        </p:xfrm>
        <a:graphic>
          <a:graphicData uri="http://schemas.openxmlformats.org/drawingml/2006/table">
            <a:tbl>
              <a:tblPr firstRow="1" bandRow="1">
                <a:tableStyleId>{5C22544A-7EE6-4342-B048-85BDC9FD1C3A}</a:tableStyleId>
              </a:tblPr>
              <a:tblGrid>
                <a:gridCol w="2232248"/>
                <a:gridCol w="2232248"/>
                <a:gridCol w="2232248"/>
                <a:gridCol w="2232248"/>
              </a:tblGrid>
              <a:tr h="626377">
                <a:tc>
                  <a:txBody>
                    <a:bodyPr/>
                    <a:lstStyle/>
                    <a:p>
                      <a:r>
                        <a:rPr lang="es-CL" b="0" dirty="0" smtClean="0">
                          <a:solidFill>
                            <a:schemeClr val="tx1"/>
                          </a:solidFill>
                        </a:rPr>
                        <a:t>PROVEEDORES</a:t>
                      </a:r>
                      <a:endParaRPr lang="es-CL" b="0" dirty="0">
                        <a:solidFill>
                          <a:schemeClr val="tx1"/>
                        </a:solidFill>
                      </a:endParaRPr>
                    </a:p>
                  </a:txBody>
                  <a:tcPr/>
                </a:tc>
                <a:tc>
                  <a:txBody>
                    <a:bodyPr/>
                    <a:lstStyle/>
                    <a:p>
                      <a:endParaRPr lang="es-CL" dirty="0"/>
                    </a:p>
                  </a:txBody>
                  <a:tcPr/>
                </a:tc>
                <a:tc>
                  <a:txBody>
                    <a:bodyPr/>
                    <a:lstStyle/>
                    <a:p>
                      <a:r>
                        <a:rPr lang="es-CL" b="0" dirty="0" smtClean="0">
                          <a:solidFill>
                            <a:schemeClr val="tx1"/>
                          </a:solidFill>
                        </a:rPr>
                        <a:t>$2.900.000</a:t>
                      </a:r>
                      <a:endParaRPr lang="es-CL" b="0" dirty="0">
                        <a:solidFill>
                          <a:schemeClr val="tx1"/>
                        </a:solidFill>
                      </a:endParaRPr>
                    </a:p>
                  </a:txBody>
                  <a:tcPr/>
                </a:tc>
                <a:tc>
                  <a:txBody>
                    <a:bodyPr/>
                    <a:lstStyle/>
                    <a:p>
                      <a:endParaRPr lang="es-CL" dirty="0"/>
                    </a:p>
                  </a:txBody>
                  <a:tcPr/>
                </a:tc>
              </a:tr>
              <a:tr h="626377">
                <a:tc>
                  <a:txBody>
                    <a:bodyPr/>
                    <a:lstStyle/>
                    <a:p>
                      <a:r>
                        <a:rPr lang="es-CL" dirty="0" smtClean="0"/>
                        <a:t>                       A</a:t>
                      </a:r>
                      <a:endParaRPr lang="es-CL" dirty="0"/>
                    </a:p>
                  </a:txBody>
                  <a:tcPr/>
                </a:tc>
                <a:tc>
                  <a:txBody>
                    <a:bodyPr/>
                    <a:lstStyle/>
                    <a:p>
                      <a:endParaRPr lang="es-CL" dirty="0"/>
                    </a:p>
                  </a:txBody>
                  <a:tcPr/>
                </a:tc>
                <a:tc>
                  <a:txBody>
                    <a:bodyPr/>
                    <a:lstStyle/>
                    <a:p>
                      <a:endParaRPr lang="es-CL" dirty="0"/>
                    </a:p>
                  </a:txBody>
                  <a:tcPr/>
                </a:tc>
                <a:tc>
                  <a:txBody>
                    <a:bodyPr/>
                    <a:lstStyle/>
                    <a:p>
                      <a:endParaRPr lang="es-CL" dirty="0"/>
                    </a:p>
                  </a:txBody>
                  <a:tcPr/>
                </a:tc>
              </a:tr>
              <a:tr h="626377">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CL" dirty="0" smtClean="0"/>
                        <a:t> </a:t>
                      </a:r>
                      <a:r>
                        <a:rPr lang="es-CL" dirty="0" smtClean="0">
                          <a:solidFill>
                            <a:srgbClr val="FF0000"/>
                          </a:solidFill>
                        </a:rPr>
                        <a:t>Pago</a:t>
                      </a:r>
                      <a:r>
                        <a:rPr lang="es-CL" baseline="0" dirty="0" smtClean="0">
                          <a:solidFill>
                            <a:srgbClr val="FF0000"/>
                          </a:solidFill>
                        </a:rPr>
                        <a:t> a proveedores endosando letra en cartera</a:t>
                      </a:r>
                      <a:endParaRPr lang="es-CL" dirty="0">
                        <a:solidFill>
                          <a:srgbClr val="FF0000"/>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CL" dirty="0" smtClean="0"/>
                        <a:t>LETRAS POR</a:t>
                      </a:r>
                      <a:r>
                        <a:rPr lang="es-CL" baseline="0" dirty="0" smtClean="0"/>
                        <a:t> COBRAR</a:t>
                      </a:r>
                      <a:endParaRPr lang="es-CL" dirty="0" smtClean="0"/>
                    </a:p>
                    <a:p>
                      <a:endParaRPr lang="es-CL" dirty="0"/>
                    </a:p>
                  </a:txBody>
                  <a:tcPr/>
                </a:tc>
                <a:tc>
                  <a:txBody>
                    <a:bodyPr/>
                    <a:lstStyle/>
                    <a:p>
                      <a:endParaRPr lang="es-CL"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CL" dirty="0" smtClean="0"/>
                        <a:t>$3.800.000</a:t>
                      </a:r>
                    </a:p>
                    <a:p>
                      <a:endParaRPr lang="es-CL" dirty="0"/>
                    </a:p>
                  </a:txBody>
                  <a:tcPr/>
                </a:tc>
              </a:tr>
              <a:tr h="626377">
                <a:tc>
                  <a:txBody>
                    <a:bodyPr/>
                    <a:lstStyle/>
                    <a:p>
                      <a:endParaRPr lang="es-CL" dirty="0">
                        <a:solidFill>
                          <a:srgbClr val="FF0000"/>
                        </a:solidFill>
                      </a:endParaRPr>
                    </a:p>
                  </a:txBody>
                  <a:tcPr/>
                </a:tc>
                <a:tc>
                  <a:txBody>
                    <a:bodyPr/>
                    <a:lstStyle/>
                    <a:p>
                      <a:endParaRPr lang="es-CL" dirty="0"/>
                    </a:p>
                  </a:txBody>
                  <a:tcPr/>
                </a:tc>
                <a:tc>
                  <a:txBody>
                    <a:bodyPr/>
                    <a:lstStyle/>
                    <a:p>
                      <a:endParaRPr lang="es-CL" dirty="0"/>
                    </a:p>
                  </a:txBody>
                  <a:tcPr/>
                </a:tc>
                <a:tc>
                  <a:txBody>
                    <a:bodyPr/>
                    <a:lstStyle/>
                    <a:p>
                      <a:endParaRPr lang="es-CL" dirty="0"/>
                    </a:p>
                  </a:txBody>
                  <a:tcPr/>
                </a:tc>
              </a:tr>
            </a:tbl>
          </a:graphicData>
        </a:graphic>
      </p:graphicFrame>
    </p:spTree>
    <p:extLst>
      <p:ext uri="{BB962C8B-B14F-4D97-AF65-F5344CB8AC3E}">
        <p14:creationId xmlns:p14="http://schemas.microsoft.com/office/powerpoint/2010/main" val="1915064896"/>
      </p:ext>
    </p:extLst>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 Tratamiento Contable de Las Letras de Cambio.</a:t>
            </a:r>
          </a:p>
          <a:p>
            <a:r>
              <a:rPr lang="es-CL" u="sng" dirty="0"/>
              <a:t>D</a:t>
            </a:r>
            <a:r>
              <a:rPr lang="es-CL" u="sng" dirty="0" smtClean="0"/>
              <a:t> . Letras en Descuento(continuación)</a:t>
            </a:r>
            <a:r>
              <a:rPr lang="es-CL" dirty="0" smtClean="0"/>
              <a:t>.</a:t>
            </a:r>
          </a:p>
          <a:p>
            <a:r>
              <a:rPr lang="es-CL" u="sng" dirty="0" smtClean="0"/>
              <a:t>Contabilización Enunciado ejemplo, a saber: </a:t>
            </a:r>
            <a:r>
              <a:rPr lang="es-CL" dirty="0" smtClean="0"/>
              <a:t>Mediante el cargo a la cuenta Proveedores disminuye el pasivo quedando cancelada la deuda y disminuye, a su vez, el activo con el abono a la cuenta Letras por Cobrar</a:t>
            </a:r>
          </a:p>
        </p:txBody>
      </p:sp>
    </p:spTree>
    <p:extLst>
      <p:ext uri="{BB962C8B-B14F-4D97-AF65-F5344CB8AC3E}">
        <p14:creationId xmlns:p14="http://schemas.microsoft.com/office/powerpoint/2010/main" val="3185332361"/>
      </p:ext>
    </p:extLst>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 Tratamiento Contable de Las Letras de Cambio.</a:t>
            </a:r>
          </a:p>
          <a:p>
            <a:r>
              <a:rPr lang="es-CL" u="sng" dirty="0"/>
              <a:t>D</a:t>
            </a:r>
            <a:r>
              <a:rPr lang="es-CL" u="sng" dirty="0" smtClean="0"/>
              <a:t> . Letras en Descuento(continuación)</a:t>
            </a:r>
            <a:r>
              <a:rPr lang="es-CL" dirty="0" smtClean="0"/>
              <a:t>.</a:t>
            </a:r>
          </a:p>
          <a:p>
            <a:r>
              <a:rPr lang="es-CL" u="sng" dirty="0" smtClean="0"/>
              <a:t>Contabilización Enunciado ejemplo, a saber :</a:t>
            </a:r>
          </a:p>
          <a:p>
            <a:r>
              <a:rPr lang="es-CL" dirty="0" smtClean="0"/>
              <a:t>Para mantener reflejada  la responsabilidad que mantendrá el endosante de la letra hasta su vencimiento, se realiza un asiento similar al de la responsabilidad por las letras descontadas , empleando para ello cuentas de orden, a saber:</a:t>
            </a:r>
          </a:p>
        </p:txBody>
      </p:sp>
    </p:spTree>
    <p:extLst>
      <p:ext uri="{BB962C8B-B14F-4D97-AF65-F5344CB8AC3E}">
        <p14:creationId xmlns:p14="http://schemas.microsoft.com/office/powerpoint/2010/main" val="2478396478"/>
      </p:ext>
    </p:extLst>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 Tratamiento Contable de Las Letras de Cambio.</a:t>
            </a:r>
          </a:p>
          <a:p>
            <a:r>
              <a:rPr lang="es-CL" u="sng" dirty="0"/>
              <a:t>D</a:t>
            </a:r>
            <a:r>
              <a:rPr lang="es-CL" u="sng" dirty="0" smtClean="0"/>
              <a:t> . Letras en Descuento(continuación)</a:t>
            </a:r>
            <a:r>
              <a:rPr lang="es-CL" dirty="0" smtClean="0"/>
              <a:t>.</a:t>
            </a:r>
          </a:p>
          <a:p>
            <a:r>
              <a:rPr lang="es-CL" u="sng" dirty="0" smtClean="0"/>
              <a:t>Contabilización Enunciado ejemplo, a saber:</a:t>
            </a:r>
          </a:p>
          <a:p>
            <a:r>
              <a:rPr lang="es-CL" u="sng" dirty="0" smtClean="0"/>
              <a:t>Asiento de diario:</a:t>
            </a:r>
          </a:p>
          <a:p>
            <a:endParaRPr lang="es-CL" dirty="0" smtClean="0"/>
          </a:p>
        </p:txBody>
      </p:sp>
      <p:graphicFrame>
        <p:nvGraphicFramePr>
          <p:cNvPr id="4" name="3 Tabla"/>
          <p:cNvGraphicFramePr>
            <a:graphicFrameLocks noGrp="1"/>
          </p:cNvGraphicFramePr>
          <p:nvPr>
            <p:extLst>
              <p:ext uri="{D42A27DB-BD31-4B8C-83A1-F6EECF244321}">
                <p14:modId xmlns:p14="http://schemas.microsoft.com/office/powerpoint/2010/main" val="3685088580"/>
              </p:ext>
            </p:extLst>
          </p:nvPr>
        </p:nvGraphicFramePr>
        <p:xfrm>
          <a:off x="35496" y="3645024"/>
          <a:ext cx="8928992" cy="3067851"/>
        </p:xfrm>
        <a:graphic>
          <a:graphicData uri="http://schemas.openxmlformats.org/drawingml/2006/table">
            <a:tbl>
              <a:tblPr firstRow="1" bandRow="1">
                <a:tableStyleId>{5C22544A-7EE6-4342-B048-85BDC9FD1C3A}</a:tableStyleId>
              </a:tblPr>
              <a:tblGrid>
                <a:gridCol w="2232248"/>
                <a:gridCol w="2232248"/>
                <a:gridCol w="2232248"/>
                <a:gridCol w="2232248"/>
              </a:tblGrid>
              <a:tr h="626377">
                <a:tc>
                  <a:txBody>
                    <a:bodyPr/>
                    <a:lstStyle/>
                    <a:p>
                      <a:r>
                        <a:rPr lang="es-CL" b="0" dirty="0" smtClean="0">
                          <a:solidFill>
                            <a:schemeClr val="tx1"/>
                          </a:solidFill>
                        </a:rPr>
                        <a:t>LETRAS</a:t>
                      </a:r>
                      <a:r>
                        <a:rPr lang="es-CL" b="0" baseline="0" dirty="0" smtClean="0">
                          <a:solidFill>
                            <a:schemeClr val="tx1"/>
                          </a:solidFill>
                        </a:rPr>
                        <a:t> ENDOSADAS</a:t>
                      </a:r>
                      <a:endParaRPr lang="es-CL" b="0" dirty="0">
                        <a:solidFill>
                          <a:schemeClr val="tx1"/>
                        </a:solidFill>
                      </a:endParaRPr>
                    </a:p>
                  </a:txBody>
                  <a:tcPr/>
                </a:tc>
                <a:tc>
                  <a:txBody>
                    <a:bodyPr/>
                    <a:lstStyle/>
                    <a:p>
                      <a:endParaRPr lang="es-CL" dirty="0"/>
                    </a:p>
                  </a:txBody>
                  <a:tcPr/>
                </a:tc>
                <a:tc>
                  <a:txBody>
                    <a:bodyPr/>
                    <a:lstStyle/>
                    <a:p>
                      <a:r>
                        <a:rPr lang="es-CL" b="0" dirty="0" smtClean="0">
                          <a:solidFill>
                            <a:schemeClr val="tx1"/>
                          </a:solidFill>
                        </a:rPr>
                        <a:t>$2.900.000</a:t>
                      </a:r>
                      <a:endParaRPr lang="es-CL" b="0" dirty="0">
                        <a:solidFill>
                          <a:schemeClr val="tx1"/>
                        </a:solidFill>
                      </a:endParaRPr>
                    </a:p>
                  </a:txBody>
                  <a:tcPr/>
                </a:tc>
                <a:tc>
                  <a:txBody>
                    <a:bodyPr/>
                    <a:lstStyle/>
                    <a:p>
                      <a:endParaRPr lang="es-CL" dirty="0"/>
                    </a:p>
                  </a:txBody>
                  <a:tcPr/>
                </a:tc>
              </a:tr>
              <a:tr h="626377">
                <a:tc>
                  <a:txBody>
                    <a:bodyPr/>
                    <a:lstStyle/>
                    <a:p>
                      <a:r>
                        <a:rPr lang="es-CL" dirty="0" smtClean="0"/>
                        <a:t>                       A</a:t>
                      </a:r>
                      <a:endParaRPr lang="es-CL" dirty="0"/>
                    </a:p>
                  </a:txBody>
                  <a:tcPr/>
                </a:tc>
                <a:tc>
                  <a:txBody>
                    <a:bodyPr/>
                    <a:lstStyle/>
                    <a:p>
                      <a:endParaRPr lang="es-CL" dirty="0"/>
                    </a:p>
                  </a:txBody>
                  <a:tcPr/>
                </a:tc>
                <a:tc>
                  <a:txBody>
                    <a:bodyPr/>
                    <a:lstStyle/>
                    <a:p>
                      <a:endParaRPr lang="es-CL" dirty="0"/>
                    </a:p>
                  </a:txBody>
                  <a:tcPr/>
                </a:tc>
                <a:tc>
                  <a:txBody>
                    <a:bodyPr/>
                    <a:lstStyle/>
                    <a:p>
                      <a:endParaRPr lang="es-CL" dirty="0"/>
                    </a:p>
                  </a:txBody>
                  <a:tcPr/>
                </a:tc>
              </a:tr>
              <a:tr h="626377">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CL" dirty="0" smtClean="0"/>
                        <a:t> </a:t>
                      </a:r>
                      <a:r>
                        <a:rPr lang="es-CL" dirty="0" smtClean="0">
                          <a:solidFill>
                            <a:srgbClr val="FF0000"/>
                          </a:solidFill>
                        </a:rPr>
                        <a:t>Responsabilidad</a:t>
                      </a:r>
                      <a:r>
                        <a:rPr lang="es-CL" baseline="0" dirty="0" smtClean="0">
                          <a:solidFill>
                            <a:srgbClr val="FF0000"/>
                          </a:solidFill>
                        </a:rPr>
                        <a:t> por letras  endosadas  en pago de Proveedores</a:t>
                      </a:r>
                      <a:endParaRPr lang="es-CL" dirty="0">
                        <a:solidFill>
                          <a:srgbClr val="FF0000"/>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CL" dirty="0" smtClean="0"/>
                        <a:t>RESPONSABILIDAD</a:t>
                      </a:r>
                      <a:r>
                        <a:rPr lang="es-CL" baseline="0" dirty="0" smtClean="0"/>
                        <a:t> </a:t>
                      </a:r>
                      <a:r>
                        <a:rPr lang="es-CL" dirty="0" smtClean="0"/>
                        <a:t>POR</a:t>
                      </a:r>
                      <a:r>
                        <a:rPr lang="es-CL" baseline="0" dirty="0" smtClean="0"/>
                        <a:t>  LETRAS  ENDOSADAS</a:t>
                      </a:r>
                      <a:endParaRPr lang="es-CL" dirty="0" smtClean="0"/>
                    </a:p>
                    <a:p>
                      <a:endParaRPr lang="es-CL" dirty="0"/>
                    </a:p>
                  </a:txBody>
                  <a:tcPr/>
                </a:tc>
                <a:tc>
                  <a:txBody>
                    <a:bodyPr/>
                    <a:lstStyle/>
                    <a:p>
                      <a:endParaRPr lang="es-CL"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CL" dirty="0" smtClean="0"/>
                        <a:t>$3.800.000</a:t>
                      </a:r>
                    </a:p>
                    <a:p>
                      <a:endParaRPr lang="es-CL" dirty="0"/>
                    </a:p>
                  </a:txBody>
                  <a:tcPr/>
                </a:tc>
              </a:tr>
              <a:tr h="626377">
                <a:tc>
                  <a:txBody>
                    <a:bodyPr/>
                    <a:lstStyle/>
                    <a:p>
                      <a:endParaRPr lang="es-CL" dirty="0">
                        <a:solidFill>
                          <a:srgbClr val="FF0000"/>
                        </a:solidFill>
                      </a:endParaRPr>
                    </a:p>
                  </a:txBody>
                  <a:tcPr/>
                </a:tc>
                <a:tc>
                  <a:txBody>
                    <a:bodyPr/>
                    <a:lstStyle/>
                    <a:p>
                      <a:endParaRPr lang="es-CL" dirty="0"/>
                    </a:p>
                  </a:txBody>
                  <a:tcPr/>
                </a:tc>
                <a:tc>
                  <a:txBody>
                    <a:bodyPr/>
                    <a:lstStyle/>
                    <a:p>
                      <a:endParaRPr lang="es-CL" dirty="0"/>
                    </a:p>
                  </a:txBody>
                  <a:tcPr/>
                </a:tc>
                <a:tc>
                  <a:txBody>
                    <a:bodyPr/>
                    <a:lstStyle/>
                    <a:p>
                      <a:endParaRPr lang="es-CL" dirty="0"/>
                    </a:p>
                  </a:txBody>
                  <a:tcPr/>
                </a:tc>
              </a:tr>
            </a:tbl>
          </a:graphicData>
        </a:graphic>
      </p:graphicFrame>
    </p:spTree>
    <p:extLst>
      <p:ext uri="{BB962C8B-B14F-4D97-AF65-F5344CB8AC3E}">
        <p14:creationId xmlns:p14="http://schemas.microsoft.com/office/powerpoint/2010/main" val="4177176453"/>
      </p:ext>
    </p:extLst>
  </p:cSld>
  <p:clrMapOvr>
    <a:masterClrMapping/>
  </p:clrMapOvr>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lnSpcReduction="10000"/>
          </a:bodyPr>
          <a:lstStyle/>
          <a:p>
            <a:r>
              <a:rPr lang="es-CL" u="sng" dirty="0" smtClean="0"/>
              <a:t> Tratamiento Contable de Las Letras de Cambio.</a:t>
            </a:r>
          </a:p>
          <a:p>
            <a:r>
              <a:rPr lang="es-CL" u="sng" dirty="0"/>
              <a:t>D</a:t>
            </a:r>
            <a:r>
              <a:rPr lang="es-CL" u="sng" dirty="0" smtClean="0"/>
              <a:t> . Letras en Descuento(continuación)</a:t>
            </a:r>
            <a:r>
              <a:rPr lang="es-CL" dirty="0" smtClean="0"/>
              <a:t>.</a:t>
            </a:r>
          </a:p>
          <a:p>
            <a:r>
              <a:rPr lang="es-CL" u="sng" dirty="0" smtClean="0"/>
              <a:t>Contabilización Enunciado ejemplo, a saber :</a:t>
            </a:r>
          </a:p>
          <a:p>
            <a:r>
              <a:rPr lang="es-CL" dirty="0" smtClean="0"/>
              <a:t>Al cumplirse el plazo de vencimiento del documento, será el propio proveedor el que requerirá directamente  por medio de un tercero el pago de la letra al aceptante . Si este no paga, la letra se protesta haciéndose efectiva la responsabilidad del endosante, es decir , la empresa que endoso el documento debe asumir su pago .</a:t>
            </a:r>
          </a:p>
        </p:txBody>
      </p:sp>
    </p:spTree>
    <p:extLst>
      <p:ext uri="{BB962C8B-B14F-4D97-AF65-F5344CB8AC3E}">
        <p14:creationId xmlns:p14="http://schemas.microsoft.com/office/powerpoint/2010/main" val="480842635"/>
      </p:ext>
    </p:extLst>
  </p:cSld>
  <p:clrMapOvr>
    <a:masterClrMapping/>
  </p:clrMapOvr>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 Tratamiento Contable de Las Letras de Cambio.</a:t>
            </a:r>
          </a:p>
          <a:p>
            <a:r>
              <a:rPr lang="es-CL" u="sng" dirty="0"/>
              <a:t>D</a:t>
            </a:r>
            <a:r>
              <a:rPr lang="es-CL" u="sng" dirty="0" smtClean="0"/>
              <a:t> . Letras en Descuento(continuación)</a:t>
            </a:r>
            <a:r>
              <a:rPr lang="es-CL" dirty="0" smtClean="0"/>
              <a:t>.</a:t>
            </a:r>
          </a:p>
          <a:p>
            <a:r>
              <a:rPr lang="es-CL" u="sng" dirty="0" smtClean="0"/>
              <a:t>Contabilización Enunciado ejemplo, a saber :</a:t>
            </a:r>
          </a:p>
          <a:p>
            <a:r>
              <a:rPr lang="es-CL" dirty="0" smtClean="0"/>
              <a:t>Por el contario , si el documento es pagado por el aceptante, el proveedor informará de ello  ala empresa que le endosó la letra, quién podrá poner término a su responsabilidad sobre el aludido documento, reversando el asiento de orden.</a:t>
            </a:r>
          </a:p>
        </p:txBody>
      </p:sp>
    </p:spTree>
    <p:extLst>
      <p:ext uri="{BB962C8B-B14F-4D97-AF65-F5344CB8AC3E}">
        <p14:creationId xmlns:p14="http://schemas.microsoft.com/office/powerpoint/2010/main" val="2419824712"/>
      </p:ext>
    </p:extLst>
  </p:cSld>
  <p:clrMapOvr>
    <a:masterClrMapping/>
  </p:clrMapOvr>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 Tratamiento Contable de Las Letras de Cambio.</a:t>
            </a:r>
          </a:p>
          <a:p>
            <a:r>
              <a:rPr lang="es-CL" u="sng" dirty="0"/>
              <a:t>D</a:t>
            </a:r>
            <a:r>
              <a:rPr lang="es-CL" u="sng" dirty="0" smtClean="0"/>
              <a:t> . Letras en Descuento(continuación)</a:t>
            </a:r>
            <a:r>
              <a:rPr lang="es-CL" dirty="0" smtClean="0"/>
              <a:t>.</a:t>
            </a:r>
          </a:p>
          <a:p>
            <a:r>
              <a:rPr lang="es-CL" u="sng" dirty="0" smtClean="0"/>
              <a:t>Contabilización Enunciado ejemplo, a saber:</a:t>
            </a:r>
          </a:p>
          <a:p>
            <a:r>
              <a:rPr lang="es-CL" u="sng" dirty="0" smtClean="0"/>
              <a:t>Asiento de diario:</a:t>
            </a:r>
          </a:p>
          <a:p>
            <a:endParaRPr lang="es-CL" dirty="0" smtClean="0"/>
          </a:p>
        </p:txBody>
      </p:sp>
      <p:graphicFrame>
        <p:nvGraphicFramePr>
          <p:cNvPr id="4" name="3 Tabla"/>
          <p:cNvGraphicFramePr>
            <a:graphicFrameLocks noGrp="1"/>
          </p:cNvGraphicFramePr>
          <p:nvPr>
            <p:extLst>
              <p:ext uri="{D42A27DB-BD31-4B8C-83A1-F6EECF244321}">
                <p14:modId xmlns:p14="http://schemas.microsoft.com/office/powerpoint/2010/main" val="3583468956"/>
              </p:ext>
            </p:extLst>
          </p:nvPr>
        </p:nvGraphicFramePr>
        <p:xfrm>
          <a:off x="35496" y="3645024"/>
          <a:ext cx="8928992" cy="3630194"/>
        </p:xfrm>
        <a:graphic>
          <a:graphicData uri="http://schemas.openxmlformats.org/drawingml/2006/table">
            <a:tbl>
              <a:tblPr firstRow="1" bandRow="1">
                <a:tableStyleId>{5C22544A-7EE6-4342-B048-85BDC9FD1C3A}</a:tableStyleId>
              </a:tblPr>
              <a:tblGrid>
                <a:gridCol w="2232248"/>
                <a:gridCol w="2232248"/>
                <a:gridCol w="2232248"/>
                <a:gridCol w="2232248"/>
              </a:tblGrid>
              <a:tr h="626377">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CL" dirty="0" smtClean="0">
                          <a:solidFill>
                            <a:schemeClr val="tx1"/>
                          </a:solidFill>
                        </a:rPr>
                        <a:t>RESPONSABILIDAD</a:t>
                      </a:r>
                      <a:r>
                        <a:rPr lang="es-CL" baseline="0" dirty="0" smtClean="0">
                          <a:solidFill>
                            <a:schemeClr val="tx1"/>
                          </a:solidFill>
                        </a:rPr>
                        <a:t> </a:t>
                      </a:r>
                      <a:r>
                        <a:rPr lang="es-CL" dirty="0" smtClean="0">
                          <a:solidFill>
                            <a:schemeClr val="tx1"/>
                          </a:solidFill>
                        </a:rPr>
                        <a:t>POR</a:t>
                      </a:r>
                      <a:r>
                        <a:rPr lang="es-CL" baseline="0" dirty="0" smtClean="0">
                          <a:solidFill>
                            <a:schemeClr val="tx1"/>
                          </a:solidFill>
                        </a:rPr>
                        <a:t>  LETRAS  ENDOSADAS</a:t>
                      </a:r>
                      <a:endParaRPr lang="es-CL" dirty="0" smtClean="0">
                        <a:solidFill>
                          <a:schemeClr val="tx1"/>
                        </a:solidFill>
                      </a:endParaRPr>
                    </a:p>
                    <a:p>
                      <a:endParaRPr lang="es-CL" b="0" dirty="0">
                        <a:solidFill>
                          <a:schemeClr val="tx1"/>
                        </a:solidFill>
                      </a:endParaRPr>
                    </a:p>
                  </a:txBody>
                  <a:tcPr/>
                </a:tc>
                <a:tc>
                  <a:txBody>
                    <a:bodyPr/>
                    <a:lstStyle/>
                    <a:p>
                      <a:endParaRPr lang="es-CL" dirty="0"/>
                    </a:p>
                  </a:txBody>
                  <a:tcPr/>
                </a:tc>
                <a:tc>
                  <a:txBody>
                    <a:bodyPr/>
                    <a:lstStyle/>
                    <a:p>
                      <a:r>
                        <a:rPr lang="es-CL" b="0" dirty="0" smtClean="0">
                          <a:solidFill>
                            <a:schemeClr val="tx1"/>
                          </a:solidFill>
                        </a:rPr>
                        <a:t>$2.900.000</a:t>
                      </a:r>
                      <a:endParaRPr lang="es-CL" b="0" dirty="0">
                        <a:solidFill>
                          <a:schemeClr val="tx1"/>
                        </a:solidFill>
                      </a:endParaRPr>
                    </a:p>
                  </a:txBody>
                  <a:tcPr/>
                </a:tc>
                <a:tc>
                  <a:txBody>
                    <a:bodyPr/>
                    <a:lstStyle/>
                    <a:p>
                      <a:endParaRPr lang="es-CL" dirty="0"/>
                    </a:p>
                  </a:txBody>
                  <a:tcPr/>
                </a:tc>
              </a:tr>
              <a:tr h="626377">
                <a:tc>
                  <a:txBody>
                    <a:bodyPr/>
                    <a:lstStyle/>
                    <a:p>
                      <a:r>
                        <a:rPr lang="es-CL" dirty="0" smtClean="0"/>
                        <a:t>                       A</a:t>
                      </a:r>
                      <a:endParaRPr lang="es-CL" dirty="0"/>
                    </a:p>
                  </a:txBody>
                  <a:tcPr/>
                </a:tc>
                <a:tc>
                  <a:txBody>
                    <a:bodyPr/>
                    <a:lstStyle/>
                    <a:p>
                      <a:endParaRPr lang="es-CL" dirty="0"/>
                    </a:p>
                  </a:txBody>
                  <a:tcPr/>
                </a:tc>
                <a:tc>
                  <a:txBody>
                    <a:bodyPr/>
                    <a:lstStyle/>
                    <a:p>
                      <a:endParaRPr lang="es-CL" dirty="0"/>
                    </a:p>
                  </a:txBody>
                  <a:tcPr/>
                </a:tc>
                <a:tc>
                  <a:txBody>
                    <a:bodyPr/>
                    <a:lstStyle/>
                    <a:p>
                      <a:endParaRPr lang="es-CL" dirty="0"/>
                    </a:p>
                  </a:txBody>
                  <a:tcPr/>
                </a:tc>
              </a:tr>
              <a:tr h="626377">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CL" dirty="0" smtClean="0">
                          <a:solidFill>
                            <a:srgbClr val="FF0000"/>
                          </a:solidFill>
                        </a:rPr>
                        <a:t>  Término  de responsabilidad</a:t>
                      </a:r>
                      <a:r>
                        <a:rPr lang="es-CL" baseline="0" dirty="0" smtClean="0">
                          <a:solidFill>
                            <a:srgbClr val="FF0000"/>
                          </a:solidFill>
                        </a:rPr>
                        <a:t> por letras  endosadas  en pago de Proveedores</a:t>
                      </a:r>
                      <a:endParaRPr lang="es-CL" dirty="0">
                        <a:solidFill>
                          <a:srgbClr val="FF0000"/>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CL" b="1" dirty="0" smtClean="0">
                          <a:solidFill>
                            <a:schemeClr val="tx1"/>
                          </a:solidFill>
                        </a:rPr>
                        <a:t>LETRAS</a:t>
                      </a:r>
                      <a:r>
                        <a:rPr lang="es-CL" b="1" baseline="0" dirty="0" smtClean="0">
                          <a:solidFill>
                            <a:schemeClr val="tx1"/>
                          </a:solidFill>
                        </a:rPr>
                        <a:t> ENDOSADAS</a:t>
                      </a:r>
                      <a:endParaRPr lang="es-CL" b="1" dirty="0" smtClean="0">
                        <a:solidFill>
                          <a:schemeClr val="tx1"/>
                        </a:solidFill>
                      </a:endParaRPr>
                    </a:p>
                    <a:p>
                      <a:endParaRPr lang="es-CL" dirty="0"/>
                    </a:p>
                  </a:txBody>
                  <a:tcPr/>
                </a:tc>
                <a:tc>
                  <a:txBody>
                    <a:bodyPr/>
                    <a:lstStyle/>
                    <a:p>
                      <a:endParaRPr lang="es-CL"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CL" dirty="0" smtClean="0"/>
                        <a:t>$3.800.000</a:t>
                      </a:r>
                    </a:p>
                    <a:p>
                      <a:endParaRPr lang="es-CL" dirty="0"/>
                    </a:p>
                  </a:txBody>
                  <a:tcPr/>
                </a:tc>
              </a:tr>
              <a:tr h="626377">
                <a:tc>
                  <a:txBody>
                    <a:bodyPr/>
                    <a:lstStyle/>
                    <a:p>
                      <a:endParaRPr lang="es-CL" dirty="0">
                        <a:solidFill>
                          <a:srgbClr val="FF0000"/>
                        </a:solidFill>
                      </a:endParaRPr>
                    </a:p>
                  </a:txBody>
                  <a:tcPr/>
                </a:tc>
                <a:tc>
                  <a:txBody>
                    <a:bodyPr/>
                    <a:lstStyle/>
                    <a:p>
                      <a:endParaRPr lang="es-CL" dirty="0"/>
                    </a:p>
                  </a:txBody>
                  <a:tcPr/>
                </a:tc>
                <a:tc>
                  <a:txBody>
                    <a:bodyPr/>
                    <a:lstStyle/>
                    <a:p>
                      <a:endParaRPr lang="es-CL" dirty="0"/>
                    </a:p>
                  </a:txBody>
                  <a:tcPr/>
                </a:tc>
                <a:tc>
                  <a:txBody>
                    <a:bodyPr/>
                    <a:lstStyle/>
                    <a:p>
                      <a:endParaRPr lang="es-CL" dirty="0"/>
                    </a:p>
                  </a:txBody>
                  <a:tcPr/>
                </a:tc>
              </a:tr>
            </a:tbl>
          </a:graphicData>
        </a:graphic>
      </p:graphicFrame>
    </p:spTree>
    <p:extLst>
      <p:ext uri="{BB962C8B-B14F-4D97-AF65-F5344CB8AC3E}">
        <p14:creationId xmlns:p14="http://schemas.microsoft.com/office/powerpoint/2010/main" val="3302356350"/>
      </p:ext>
    </p:extLst>
  </p:cSld>
  <p:clrMapOvr>
    <a:masterClrMapping/>
  </p:clrMapOvr>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fontScale="92500" lnSpcReduction="20000"/>
          </a:bodyPr>
          <a:lstStyle/>
          <a:p>
            <a:r>
              <a:rPr lang="es-CL" u="sng" dirty="0" smtClean="0"/>
              <a:t> Tratamiento Contable de Las Letras de Cambio.</a:t>
            </a:r>
          </a:p>
          <a:p>
            <a:r>
              <a:rPr lang="es-CL" u="sng" dirty="0"/>
              <a:t>D</a:t>
            </a:r>
            <a:r>
              <a:rPr lang="es-CL" u="sng" dirty="0" smtClean="0"/>
              <a:t> . Letras en Descuento(continuación)</a:t>
            </a:r>
            <a:r>
              <a:rPr lang="es-CL" dirty="0" smtClean="0"/>
              <a:t>.</a:t>
            </a:r>
          </a:p>
          <a:p>
            <a:r>
              <a:rPr lang="es-CL" u="sng" dirty="0" smtClean="0"/>
              <a:t>Contabilización Enunciado ejemplo, a saber :</a:t>
            </a:r>
          </a:p>
          <a:p>
            <a:r>
              <a:rPr lang="es-CL" dirty="0" smtClean="0"/>
              <a:t>En los casos de letras descontadas  y letras endosadas en pago, y al igual como ocurre con las letras en garantía , es muy improbable que el endosante del documento conceda prórroga </a:t>
            </a:r>
            <a:r>
              <a:rPr lang="es-CL" dirty="0"/>
              <a:t>a</a:t>
            </a:r>
            <a:r>
              <a:rPr lang="es-CL" dirty="0" smtClean="0"/>
              <a:t> los aceptantes, ya que esto implicaría asumir el pago de los documentos, en virtud de la responsabilidad solidaria del pago que implica el endoso traslaticio de dominio, razón  por la que es mucho más común que el documento se pague  por el aceptante o se proteste por falta de pago.</a:t>
            </a:r>
          </a:p>
        </p:txBody>
      </p:sp>
    </p:spTree>
    <p:extLst>
      <p:ext uri="{BB962C8B-B14F-4D97-AF65-F5344CB8AC3E}">
        <p14:creationId xmlns:p14="http://schemas.microsoft.com/office/powerpoint/2010/main" val="2330384706"/>
      </p:ext>
    </p:extLst>
  </p:cSld>
  <p:clrMapOvr>
    <a:masterClrMapping/>
  </p:clrMapOvr>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a:xfrm>
            <a:off x="612648" y="1340768"/>
            <a:ext cx="8153400" cy="4755232"/>
          </a:xfrm>
        </p:spPr>
        <p:txBody>
          <a:bodyPr>
            <a:normAutofit lnSpcReduction="10000"/>
          </a:bodyPr>
          <a:lstStyle/>
          <a:p>
            <a:r>
              <a:rPr lang="es-CL" u="sng" dirty="0" smtClean="0"/>
              <a:t> Tratamiento Contable de Las Letras de Cambio.</a:t>
            </a:r>
          </a:p>
          <a:p>
            <a:r>
              <a:rPr lang="es-CL" u="sng" dirty="0"/>
              <a:t>E</a:t>
            </a:r>
            <a:r>
              <a:rPr lang="es-CL" u="sng" dirty="0" smtClean="0"/>
              <a:t> .Protesto de Documentos</a:t>
            </a:r>
            <a:r>
              <a:rPr lang="es-CL" dirty="0" smtClean="0"/>
              <a:t>.</a:t>
            </a:r>
          </a:p>
          <a:p>
            <a:r>
              <a:rPr lang="es-CL" b="1" u="sng" dirty="0" smtClean="0"/>
              <a:t>Conceptos:</a:t>
            </a:r>
          </a:p>
          <a:p>
            <a:r>
              <a:rPr lang="es-CL" dirty="0" smtClean="0"/>
              <a:t>El protesto de documentos por falta de pago es la acción legal mediante la cual un ministro de fe( Notario u oficial del </a:t>
            </a:r>
            <a:r>
              <a:rPr lang="es-CL" dirty="0"/>
              <a:t>R</a:t>
            </a:r>
            <a:r>
              <a:rPr lang="es-CL" dirty="0" smtClean="0"/>
              <a:t>egistro Civil en ausencia del primero)procede a dejar constancia al dorso de la letra o en una hoja de prolongación adherida a ella del incumplimiento de pago  del documento por parte del aceptante.</a:t>
            </a:r>
          </a:p>
        </p:txBody>
      </p:sp>
    </p:spTree>
    <p:extLst>
      <p:ext uri="{BB962C8B-B14F-4D97-AF65-F5344CB8AC3E}">
        <p14:creationId xmlns:p14="http://schemas.microsoft.com/office/powerpoint/2010/main" val="3701803547"/>
      </p:ext>
    </p:extLst>
  </p:cSld>
  <p:clrMapOvr>
    <a:masterClrMapping/>
  </p:clrMapOvr>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a:xfrm>
            <a:off x="612648" y="1340768"/>
            <a:ext cx="8153400" cy="4755232"/>
          </a:xfrm>
        </p:spPr>
        <p:txBody>
          <a:bodyPr>
            <a:normAutofit/>
          </a:bodyPr>
          <a:lstStyle/>
          <a:p>
            <a:r>
              <a:rPr lang="es-CL" u="sng" dirty="0" smtClean="0"/>
              <a:t> Tratamiento Contable de Las Letras de Cambio.</a:t>
            </a:r>
          </a:p>
          <a:p>
            <a:r>
              <a:rPr lang="es-CL" u="sng" dirty="0"/>
              <a:t>E</a:t>
            </a:r>
            <a:r>
              <a:rPr lang="es-CL" u="sng" dirty="0" smtClean="0"/>
              <a:t> .Protesto de Documentos</a:t>
            </a:r>
            <a:r>
              <a:rPr lang="es-CL" dirty="0" smtClean="0"/>
              <a:t>.</a:t>
            </a:r>
          </a:p>
          <a:p>
            <a:r>
              <a:rPr lang="es-CL" b="1" u="sng" dirty="0" smtClean="0"/>
              <a:t>Conceptos( continuación):</a:t>
            </a:r>
          </a:p>
          <a:p>
            <a:r>
              <a:rPr lang="es-CL" dirty="0" smtClean="0"/>
              <a:t>Al respecto, la Ley de Letras de Cambio y Pagarés expresa» si no  se realiza en tiempo y forma el protesto por falta de pago, caducarán las acciones cambiarias( de cobro) que el portador pueda tener en contar del librador, endosantes  y los avalistas de ambos.</a:t>
            </a:r>
          </a:p>
        </p:txBody>
      </p:sp>
    </p:spTree>
    <p:extLst>
      <p:ext uri="{BB962C8B-B14F-4D97-AF65-F5344CB8AC3E}">
        <p14:creationId xmlns:p14="http://schemas.microsoft.com/office/powerpoint/2010/main" val="1371801853"/>
      </p:ext>
    </p:extLst>
  </p:cSld>
  <p:clrMapOvr>
    <a:masterClrMapping/>
  </p:clrMapOvr>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a:xfrm>
            <a:off x="612648" y="1340768"/>
            <a:ext cx="8153400" cy="4755232"/>
          </a:xfrm>
        </p:spPr>
        <p:txBody>
          <a:bodyPr>
            <a:normAutofit fontScale="92500" lnSpcReduction="20000"/>
          </a:bodyPr>
          <a:lstStyle/>
          <a:p>
            <a:r>
              <a:rPr lang="es-CL" u="sng" dirty="0" smtClean="0"/>
              <a:t> Tratamiento Contable de Las Letras de Cambio.</a:t>
            </a:r>
          </a:p>
          <a:p>
            <a:r>
              <a:rPr lang="es-CL" u="sng" dirty="0"/>
              <a:t>E</a:t>
            </a:r>
            <a:r>
              <a:rPr lang="es-CL" u="sng" dirty="0" smtClean="0"/>
              <a:t> .Protesto de Documentos</a:t>
            </a:r>
            <a:r>
              <a:rPr lang="es-CL" dirty="0" smtClean="0"/>
              <a:t>.</a:t>
            </a:r>
          </a:p>
          <a:p>
            <a:r>
              <a:rPr lang="es-CL" b="1" u="sng" dirty="0" smtClean="0"/>
              <a:t>Conceptos( continuación):</a:t>
            </a:r>
          </a:p>
          <a:p>
            <a:r>
              <a:rPr lang="es-CL" dirty="0" smtClean="0"/>
              <a:t>El protesto es en consecuencia, un requisito indispensable para poder ejercer las acciones personales y judiciales de cobro de los documentos vencidos y no pagados . El documento puede presentarse a protesto hasta el segundo día hábil siguiente al del vencimiento. O , si la letra hubiera sido pagada  con cheque y este fuera rechazado por el banco, el protesto de la letra podrá efectuarse  dentro de los treinta días de su vencimiento».</a:t>
            </a:r>
          </a:p>
        </p:txBody>
      </p:sp>
    </p:spTree>
    <p:extLst>
      <p:ext uri="{BB962C8B-B14F-4D97-AF65-F5344CB8AC3E}">
        <p14:creationId xmlns:p14="http://schemas.microsoft.com/office/powerpoint/2010/main" val="45463976"/>
      </p:ext>
    </p:extLst>
  </p:cSld>
  <p:clrMapOvr>
    <a:masterClrMapping/>
  </p:clrMapOvr>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a:xfrm>
            <a:off x="612648" y="1340768"/>
            <a:ext cx="8153400" cy="4755232"/>
          </a:xfrm>
        </p:spPr>
        <p:txBody>
          <a:bodyPr>
            <a:normAutofit fontScale="92500" lnSpcReduction="10000"/>
          </a:bodyPr>
          <a:lstStyle/>
          <a:p>
            <a:r>
              <a:rPr lang="es-CL" u="sng" dirty="0" smtClean="0"/>
              <a:t> Tratamiento Contable de Las Letras de Cambio.</a:t>
            </a:r>
          </a:p>
          <a:p>
            <a:r>
              <a:rPr lang="es-CL" u="sng" dirty="0"/>
              <a:t>E</a:t>
            </a:r>
            <a:r>
              <a:rPr lang="es-CL" u="sng" dirty="0" smtClean="0"/>
              <a:t> .Protesto de Documentos</a:t>
            </a:r>
            <a:r>
              <a:rPr lang="es-CL" dirty="0" smtClean="0"/>
              <a:t>.</a:t>
            </a:r>
          </a:p>
          <a:p>
            <a:r>
              <a:rPr lang="es-CL" b="1" u="sng" dirty="0" smtClean="0"/>
              <a:t>Conceptos( continuación):</a:t>
            </a:r>
          </a:p>
          <a:p>
            <a:r>
              <a:rPr lang="es-CL" dirty="0" smtClean="0"/>
              <a:t>El encargado de presentar el documento impago al Notario para su respectivo protesto es el tenedor o portador de la letra o pagaré . Así las letras en cartera las presenta l apropia empresa, las letras que están en cobranza bancaria, en garantía o hayan sido descontadas, las presenta el banco o institución al que fueron enviadas; y las endosadas en pago las presenta el último endosatario( proveedor o acreedor).</a:t>
            </a:r>
          </a:p>
        </p:txBody>
      </p:sp>
    </p:spTree>
    <p:extLst>
      <p:ext uri="{BB962C8B-B14F-4D97-AF65-F5344CB8AC3E}">
        <p14:creationId xmlns:p14="http://schemas.microsoft.com/office/powerpoint/2010/main" val="1985639709"/>
      </p:ext>
    </p:extLst>
  </p:cSld>
  <p:clrMapOvr>
    <a:masterClrMapping/>
  </p:clrMapOvr>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Esquema de la Secuencia del Protesto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endParaRPr lang="es-CL" u="sng" dirty="0" smtClean="0"/>
          </a:p>
          <a:p>
            <a:endParaRPr lang="es-CL" u="sng" dirty="0"/>
          </a:p>
          <a:p>
            <a:endParaRPr lang="es-CL" u="sng" dirty="0" smtClean="0"/>
          </a:p>
          <a:p>
            <a:r>
              <a:rPr lang="es-CL" dirty="0"/>
              <a:t> </a:t>
            </a:r>
            <a:r>
              <a:rPr lang="es-CL" dirty="0" smtClean="0"/>
              <a:t>                           </a:t>
            </a:r>
            <a:r>
              <a:rPr lang="es-CL" u="sng" dirty="0"/>
              <a:t> FIN</a:t>
            </a:r>
            <a:endParaRPr lang="es-CL" u="sng" dirty="0" smtClean="0"/>
          </a:p>
        </p:txBody>
      </p:sp>
      <p:graphicFrame>
        <p:nvGraphicFramePr>
          <p:cNvPr id="4" name="3 Tabla"/>
          <p:cNvGraphicFramePr>
            <a:graphicFrameLocks noGrp="1"/>
          </p:cNvGraphicFramePr>
          <p:nvPr>
            <p:extLst>
              <p:ext uri="{D42A27DB-BD31-4B8C-83A1-F6EECF244321}">
                <p14:modId xmlns:p14="http://schemas.microsoft.com/office/powerpoint/2010/main" val="3792200820"/>
              </p:ext>
            </p:extLst>
          </p:nvPr>
        </p:nvGraphicFramePr>
        <p:xfrm>
          <a:off x="0" y="1124742"/>
          <a:ext cx="9144000" cy="6068398"/>
        </p:xfrm>
        <a:graphic>
          <a:graphicData uri="http://schemas.openxmlformats.org/drawingml/2006/table">
            <a:tbl>
              <a:tblPr firstRow="1" bandRow="1">
                <a:tableStyleId>{5C22544A-7EE6-4342-B048-85BDC9FD1C3A}</a:tableStyleId>
              </a:tblPr>
              <a:tblGrid>
                <a:gridCol w="1828800"/>
                <a:gridCol w="1828800"/>
                <a:gridCol w="1828800"/>
                <a:gridCol w="1828800"/>
                <a:gridCol w="1828800"/>
              </a:tblGrid>
              <a:tr h="1134159">
                <a:tc>
                  <a:txBody>
                    <a:bodyPr/>
                    <a:lstStyle/>
                    <a:p>
                      <a:r>
                        <a:rPr lang="es-CL" dirty="0" smtClean="0"/>
                        <a:t>Letras</a:t>
                      </a:r>
                      <a:r>
                        <a:rPr lang="es-CL" baseline="0" dirty="0" smtClean="0"/>
                        <a:t> en Cartera</a:t>
                      </a:r>
                      <a:endParaRPr lang="es-CL" dirty="0"/>
                    </a:p>
                  </a:txBody>
                  <a:tcPr/>
                </a:tc>
                <a:tc>
                  <a:txBody>
                    <a:bodyPr/>
                    <a:lstStyle/>
                    <a:p>
                      <a:r>
                        <a:rPr lang="es-CL" dirty="0" smtClean="0"/>
                        <a:t>Letras en Cobranza</a:t>
                      </a:r>
                      <a:endParaRPr lang="es-CL" dirty="0"/>
                    </a:p>
                  </a:txBody>
                  <a:tcPr/>
                </a:tc>
                <a:tc>
                  <a:txBody>
                    <a:bodyPr/>
                    <a:lstStyle/>
                    <a:p>
                      <a:r>
                        <a:rPr lang="es-CL" dirty="0" smtClean="0"/>
                        <a:t>Letras en Garantía</a:t>
                      </a:r>
                      <a:endParaRPr lang="es-CL" dirty="0"/>
                    </a:p>
                  </a:txBody>
                  <a:tcPr/>
                </a:tc>
                <a:tc>
                  <a:txBody>
                    <a:bodyPr/>
                    <a:lstStyle/>
                    <a:p>
                      <a:r>
                        <a:rPr lang="es-CL" dirty="0" smtClean="0"/>
                        <a:t>Letras Descontadas</a:t>
                      </a:r>
                      <a:endParaRPr lang="es-CL" dirty="0"/>
                    </a:p>
                  </a:txBody>
                  <a:tcPr/>
                </a:tc>
                <a:tc>
                  <a:txBody>
                    <a:bodyPr/>
                    <a:lstStyle/>
                    <a:p>
                      <a:r>
                        <a:rPr lang="es-CL" dirty="0" smtClean="0"/>
                        <a:t>Letras Endosadas en Pago</a:t>
                      </a:r>
                      <a:endParaRPr lang="es-CL" dirty="0"/>
                    </a:p>
                  </a:txBody>
                  <a:tcPr/>
                </a:tc>
              </a:tr>
              <a:tr h="1134159">
                <a:tc>
                  <a:txBody>
                    <a:bodyPr/>
                    <a:lstStyle/>
                    <a:p>
                      <a:endParaRPr lang="es-CL" dirty="0"/>
                    </a:p>
                  </a:txBody>
                  <a:tcPr/>
                </a:tc>
                <a:tc>
                  <a:txBody>
                    <a:bodyPr/>
                    <a:lstStyle/>
                    <a:p>
                      <a:r>
                        <a:rPr lang="es-CL" dirty="0" smtClean="0"/>
                        <a:t>        No Pago</a:t>
                      </a:r>
                      <a:endParaRPr lang="es-CL" dirty="0"/>
                    </a:p>
                  </a:txBody>
                  <a:tcPr>
                    <a:solidFill>
                      <a:srgbClr val="FF0000"/>
                    </a:solidFill>
                  </a:tcPr>
                </a:tc>
                <a:tc>
                  <a:txBody>
                    <a:bodyPr/>
                    <a:lstStyle/>
                    <a:p>
                      <a:r>
                        <a:rPr lang="es-CL" dirty="0" smtClean="0"/>
                        <a:t>en fecha de </a:t>
                      </a:r>
                      <a:endParaRPr lang="es-CL" dirty="0"/>
                    </a:p>
                  </a:txBody>
                  <a:tcPr>
                    <a:solidFill>
                      <a:srgbClr val="FF0000"/>
                    </a:solidFill>
                  </a:tcPr>
                </a:tc>
                <a:tc>
                  <a:txBody>
                    <a:bodyPr/>
                    <a:lstStyle/>
                    <a:p>
                      <a:r>
                        <a:rPr lang="es-CL" dirty="0" smtClean="0"/>
                        <a:t>Vencimiento</a:t>
                      </a:r>
                      <a:endParaRPr lang="es-CL" dirty="0"/>
                    </a:p>
                  </a:txBody>
                  <a:tcPr>
                    <a:solidFill>
                      <a:srgbClr val="FF0000"/>
                    </a:solidFill>
                  </a:tcPr>
                </a:tc>
                <a:tc>
                  <a:txBody>
                    <a:bodyPr/>
                    <a:lstStyle/>
                    <a:p>
                      <a:endParaRPr lang="es-CL" dirty="0"/>
                    </a:p>
                  </a:txBody>
                  <a:tcPr/>
                </a:tc>
              </a:tr>
              <a:tr h="1134159">
                <a:tc>
                  <a:txBody>
                    <a:bodyPr/>
                    <a:lstStyle/>
                    <a:p>
                      <a:endParaRPr lang="es-CL" dirty="0"/>
                    </a:p>
                  </a:txBody>
                  <a:tcPr/>
                </a:tc>
                <a:tc>
                  <a:txBody>
                    <a:bodyPr/>
                    <a:lstStyle/>
                    <a:p>
                      <a:endParaRPr lang="es-CL" dirty="0"/>
                    </a:p>
                  </a:txBody>
                  <a:tcPr/>
                </a:tc>
                <a:tc>
                  <a:txBody>
                    <a:bodyPr/>
                    <a:lstStyle/>
                    <a:p>
                      <a:r>
                        <a:rPr lang="es-CL" dirty="0" smtClean="0"/>
                        <a:t>  </a:t>
                      </a:r>
                    </a:p>
                    <a:p>
                      <a:endParaRPr lang="es-CL" dirty="0" smtClean="0"/>
                    </a:p>
                    <a:p>
                      <a:r>
                        <a:rPr lang="es-CL" b="1" dirty="0" smtClean="0">
                          <a:solidFill>
                            <a:srgbClr val="FF0000"/>
                          </a:solidFill>
                        </a:rPr>
                        <a:t>   PROTESTO</a:t>
                      </a:r>
                      <a:endParaRPr lang="es-CL" b="1" dirty="0">
                        <a:solidFill>
                          <a:srgbClr val="FF0000"/>
                        </a:solidFill>
                      </a:endParaRPr>
                    </a:p>
                  </a:txBody>
                  <a:tcPr/>
                </a:tc>
                <a:tc>
                  <a:txBody>
                    <a:bodyPr/>
                    <a:lstStyle/>
                    <a:p>
                      <a:endParaRPr lang="es-CL" dirty="0"/>
                    </a:p>
                  </a:txBody>
                  <a:tcPr/>
                </a:tc>
                <a:tc>
                  <a:txBody>
                    <a:bodyPr/>
                    <a:lstStyle/>
                    <a:p>
                      <a:endParaRPr lang="es-CL" dirty="0"/>
                    </a:p>
                  </a:txBody>
                  <a:tcPr/>
                </a:tc>
              </a:tr>
              <a:tr h="1531762">
                <a:tc>
                  <a:txBody>
                    <a:bodyPr/>
                    <a:lstStyle/>
                    <a:p>
                      <a:endParaRPr lang="es-CL" dirty="0"/>
                    </a:p>
                  </a:txBody>
                  <a:tcPr/>
                </a:tc>
                <a:tc>
                  <a:txBody>
                    <a:bodyPr/>
                    <a:lstStyle/>
                    <a:p>
                      <a:endParaRPr lang="es-CL" dirty="0"/>
                    </a:p>
                  </a:txBody>
                  <a:tcPr/>
                </a:tc>
                <a:tc>
                  <a:txBody>
                    <a:bodyPr/>
                    <a:lstStyle/>
                    <a:p>
                      <a:r>
                        <a:rPr lang="es-CL" dirty="0" smtClean="0"/>
                        <a:t>           </a:t>
                      </a:r>
                    </a:p>
                    <a:p>
                      <a:r>
                        <a:rPr lang="es-CL" dirty="0" smtClean="0"/>
                        <a:t>   </a:t>
                      </a:r>
                    </a:p>
                    <a:p>
                      <a:r>
                        <a:rPr lang="es-CL" dirty="0" smtClean="0"/>
                        <a:t>  </a:t>
                      </a:r>
                      <a:r>
                        <a:rPr lang="es-CL" b="1" dirty="0" smtClean="0">
                          <a:solidFill>
                            <a:srgbClr val="FF0000"/>
                          </a:solidFill>
                        </a:rPr>
                        <a:t>Cobranza</a:t>
                      </a:r>
                    </a:p>
                    <a:p>
                      <a:r>
                        <a:rPr lang="es-CL" b="1" dirty="0" smtClean="0">
                          <a:solidFill>
                            <a:srgbClr val="FF0000"/>
                          </a:solidFill>
                        </a:rPr>
                        <a:t>Personal</a:t>
                      </a:r>
                      <a:r>
                        <a:rPr lang="es-CL" b="1" baseline="0" dirty="0" smtClean="0">
                          <a:solidFill>
                            <a:srgbClr val="FF0000"/>
                          </a:solidFill>
                        </a:rPr>
                        <a:t> /Judicial</a:t>
                      </a:r>
                      <a:r>
                        <a:rPr lang="es-CL" b="1" dirty="0" smtClean="0">
                          <a:solidFill>
                            <a:srgbClr val="FF0000"/>
                          </a:solidFill>
                        </a:rPr>
                        <a:t>     </a:t>
                      </a:r>
                      <a:endParaRPr lang="es-CL" b="1" dirty="0">
                        <a:solidFill>
                          <a:srgbClr val="FF0000"/>
                        </a:solidFill>
                      </a:endParaRPr>
                    </a:p>
                  </a:txBody>
                  <a:tcPr/>
                </a:tc>
                <a:tc>
                  <a:txBody>
                    <a:bodyPr/>
                    <a:lstStyle/>
                    <a:p>
                      <a:endParaRPr lang="es-CL" dirty="0"/>
                    </a:p>
                  </a:txBody>
                  <a:tcPr/>
                </a:tc>
                <a:tc>
                  <a:txBody>
                    <a:bodyPr/>
                    <a:lstStyle/>
                    <a:p>
                      <a:endParaRPr lang="es-CL" dirty="0"/>
                    </a:p>
                  </a:txBody>
                  <a:tcPr/>
                </a:tc>
              </a:tr>
              <a:tr h="1134159">
                <a:tc>
                  <a:txBody>
                    <a:bodyPr/>
                    <a:lstStyle/>
                    <a:p>
                      <a:r>
                        <a:rPr lang="es-CL" b="1" dirty="0" smtClean="0">
                          <a:solidFill>
                            <a:srgbClr val="FF0000"/>
                          </a:solidFill>
                        </a:rPr>
                        <a:t>Recuperación el Protesto</a:t>
                      </a:r>
                      <a:endParaRPr lang="es-CL" b="1" dirty="0">
                        <a:solidFill>
                          <a:srgbClr val="FF0000"/>
                        </a:solidFill>
                      </a:endParaRPr>
                    </a:p>
                  </a:txBody>
                  <a:tcPr>
                    <a:solidFill>
                      <a:srgbClr val="FFFF00"/>
                    </a:solidFill>
                  </a:tcPr>
                </a:tc>
                <a:tc>
                  <a:txBody>
                    <a:bodyPr/>
                    <a:lstStyle/>
                    <a:p>
                      <a:r>
                        <a:rPr lang="es-CL" dirty="0" smtClean="0"/>
                        <a:t>Positiva</a:t>
                      </a:r>
                      <a:endParaRPr lang="es-CL" dirty="0"/>
                    </a:p>
                  </a:txBody>
                  <a:tcPr/>
                </a:tc>
                <a:tc>
                  <a:txBody>
                    <a:bodyPr/>
                    <a:lstStyle/>
                    <a:p>
                      <a:endParaRPr lang="es-CL" dirty="0"/>
                    </a:p>
                  </a:txBody>
                  <a:tcPr/>
                </a:tc>
                <a:tc>
                  <a:txBody>
                    <a:bodyPr/>
                    <a:lstStyle/>
                    <a:p>
                      <a:r>
                        <a:rPr lang="es-CL" dirty="0" smtClean="0"/>
                        <a:t>             </a:t>
                      </a:r>
                    </a:p>
                    <a:p>
                      <a:r>
                        <a:rPr lang="es-CL" dirty="0" smtClean="0"/>
                        <a:t>N           Negativa</a:t>
                      </a:r>
                      <a:endParaRPr lang="es-CL" dirty="0"/>
                    </a:p>
                  </a:txBody>
                  <a:tcPr/>
                </a:tc>
                <a:tc>
                  <a:txBody>
                    <a:bodyPr/>
                    <a:lstStyle/>
                    <a:p>
                      <a:r>
                        <a:rPr lang="es-CL" b="1" dirty="0" smtClean="0">
                          <a:solidFill>
                            <a:srgbClr val="FF0000"/>
                          </a:solidFill>
                        </a:rPr>
                        <a:t>Castigo(Pérdida)</a:t>
                      </a:r>
                      <a:endParaRPr lang="es-CL" b="1" dirty="0">
                        <a:solidFill>
                          <a:srgbClr val="FF0000"/>
                        </a:solidFill>
                      </a:endParaRPr>
                    </a:p>
                  </a:txBody>
                  <a:tcPr>
                    <a:solidFill>
                      <a:srgbClr val="FFFF00"/>
                    </a:solidFill>
                  </a:tcPr>
                </a:tc>
              </a:tr>
            </a:tbl>
          </a:graphicData>
        </a:graphic>
      </p:graphicFrame>
      <p:sp>
        <p:nvSpPr>
          <p:cNvPr id="5" name="4 Flecha abajo"/>
          <p:cNvSpPr/>
          <p:nvPr/>
        </p:nvSpPr>
        <p:spPr>
          <a:xfrm>
            <a:off x="762100" y="1772816"/>
            <a:ext cx="484632" cy="720080"/>
          </a:xfrm>
          <a:prstGeom prst="downArrow">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rgbClr val="FF0000"/>
              </a:solidFill>
            </a:endParaRPr>
          </a:p>
        </p:txBody>
      </p:sp>
      <p:sp>
        <p:nvSpPr>
          <p:cNvPr id="6" name="5 Flecha derecha"/>
          <p:cNvSpPr/>
          <p:nvPr/>
        </p:nvSpPr>
        <p:spPr>
          <a:xfrm>
            <a:off x="683568" y="2826644"/>
            <a:ext cx="978408" cy="484632"/>
          </a:xfrm>
          <a:prstGeom prst="rightArrow">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7" name="6 Flecha abajo"/>
          <p:cNvSpPr/>
          <p:nvPr/>
        </p:nvSpPr>
        <p:spPr>
          <a:xfrm>
            <a:off x="8362132" y="1793404"/>
            <a:ext cx="484632" cy="699492"/>
          </a:xfrm>
          <a:prstGeom prst="downArrow">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8" name="7 Flecha abajo"/>
          <p:cNvSpPr/>
          <p:nvPr/>
        </p:nvSpPr>
        <p:spPr>
          <a:xfrm>
            <a:off x="3059832" y="1514488"/>
            <a:ext cx="484632" cy="978408"/>
          </a:xfrm>
          <a:prstGeom prst="downArrow">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9" name="8 Flecha abajo"/>
          <p:cNvSpPr/>
          <p:nvPr/>
        </p:nvSpPr>
        <p:spPr>
          <a:xfrm>
            <a:off x="4932040" y="1514488"/>
            <a:ext cx="484632" cy="978408"/>
          </a:xfrm>
          <a:prstGeom prst="downArrow">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10" name="9 Flecha abajo"/>
          <p:cNvSpPr/>
          <p:nvPr/>
        </p:nvSpPr>
        <p:spPr>
          <a:xfrm>
            <a:off x="6849964" y="1514488"/>
            <a:ext cx="484632" cy="978408"/>
          </a:xfrm>
          <a:prstGeom prst="downArrow">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11" name="10 Flecha derecha"/>
          <p:cNvSpPr/>
          <p:nvPr/>
        </p:nvSpPr>
        <p:spPr>
          <a:xfrm rot="10800000">
            <a:off x="7971228" y="2826644"/>
            <a:ext cx="978408" cy="484632"/>
          </a:xfrm>
          <a:prstGeom prst="rightArrow">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12" name="11 Flecha abajo"/>
          <p:cNvSpPr/>
          <p:nvPr/>
        </p:nvSpPr>
        <p:spPr>
          <a:xfrm>
            <a:off x="4243959" y="3083049"/>
            <a:ext cx="484632" cy="978408"/>
          </a:xfrm>
          <a:prstGeom prst="downArrow">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13" name="12 Flecha abajo"/>
          <p:cNvSpPr/>
          <p:nvPr/>
        </p:nvSpPr>
        <p:spPr>
          <a:xfrm>
            <a:off x="4689724" y="5733256"/>
            <a:ext cx="484632" cy="978408"/>
          </a:xfrm>
          <a:prstGeom prst="downArrow">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14" name="13 Flecha izquierda"/>
          <p:cNvSpPr/>
          <p:nvPr/>
        </p:nvSpPr>
        <p:spPr>
          <a:xfrm>
            <a:off x="2771800" y="6260131"/>
            <a:ext cx="978408" cy="484632"/>
          </a:xfrm>
          <a:prstGeom prst="leftArrow">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15" name="14 Flecha derecha"/>
          <p:cNvSpPr/>
          <p:nvPr/>
        </p:nvSpPr>
        <p:spPr>
          <a:xfrm>
            <a:off x="5450948" y="6260131"/>
            <a:ext cx="978408" cy="484632"/>
          </a:xfrm>
          <a:prstGeom prst="rightArrow">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Tree>
    <p:extLst>
      <p:ext uri="{BB962C8B-B14F-4D97-AF65-F5344CB8AC3E}">
        <p14:creationId xmlns:p14="http://schemas.microsoft.com/office/powerpoint/2010/main" val="19479757"/>
      </p:ext>
    </p:extLst>
  </p:cSld>
  <p:clrMapOvr>
    <a:masterClrMapping/>
  </p:clrMapOvr>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a:xfrm>
            <a:off x="612648" y="1340768"/>
            <a:ext cx="8153400" cy="4755232"/>
          </a:xfrm>
        </p:spPr>
        <p:txBody>
          <a:bodyPr>
            <a:normAutofit/>
          </a:bodyPr>
          <a:lstStyle/>
          <a:p>
            <a:r>
              <a:rPr lang="es-CL" u="sng" dirty="0" smtClean="0"/>
              <a:t> Tratamiento Contable de Las Letras de Cambio.</a:t>
            </a:r>
          </a:p>
          <a:p>
            <a:r>
              <a:rPr lang="es-CL" u="sng" dirty="0"/>
              <a:t>E</a:t>
            </a:r>
            <a:r>
              <a:rPr lang="es-CL" u="sng" dirty="0" smtClean="0"/>
              <a:t> .Protesto de Documentos</a:t>
            </a:r>
            <a:r>
              <a:rPr lang="es-CL" dirty="0" smtClean="0"/>
              <a:t>.</a:t>
            </a:r>
          </a:p>
          <a:p>
            <a:r>
              <a:rPr lang="es-CL" b="1" u="sng" dirty="0" smtClean="0"/>
              <a:t>Conceptos( continuación):</a:t>
            </a:r>
          </a:p>
          <a:p>
            <a:r>
              <a:rPr lang="es-CL" dirty="0" smtClean="0"/>
              <a:t>En nuestro país existe un boletín mensual que pública la Cámara de Comercio con la relación de todos los documentos protestados del mes , en donde figura el valor, el vencimiento y el nombre del aceptante moroso.</a:t>
            </a:r>
          </a:p>
        </p:txBody>
      </p:sp>
    </p:spTree>
    <p:extLst>
      <p:ext uri="{BB962C8B-B14F-4D97-AF65-F5344CB8AC3E}">
        <p14:creationId xmlns:p14="http://schemas.microsoft.com/office/powerpoint/2010/main" val="2318435371"/>
      </p:ext>
    </p:extLst>
  </p:cSld>
  <p:clrMapOvr>
    <a:masterClrMapping/>
  </p:clrMapOvr>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a:xfrm>
            <a:off x="612648" y="1340768"/>
            <a:ext cx="8153400" cy="4755232"/>
          </a:xfrm>
        </p:spPr>
        <p:txBody>
          <a:bodyPr>
            <a:normAutofit/>
          </a:bodyPr>
          <a:lstStyle/>
          <a:p>
            <a:r>
              <a:rPr lang="es-CL" u="sng" dirty="0" smtClean="0"/>
              <a:t> Tratamiento Contable de Las Letras de Cambio.</a:t>
            </a:r>
          </a:p>
          <a:p>
            <a:r>
              <a:rPr lang="es-CL" u="sng" dirty="0"/>
              <a:t>E</a:t>
            </a:r>
            <a:r>
              <a:rPr lang="es-CL" u="sng" dirty="0" smtClean="0"/>
              <a:t> .Protesto de Documentos</a:t>
            </a:r>
            <a:r>
              <a:rPr lang="es-CL" dirty="0" smtClean="0"/>
              <a:t>.</a:t>
            </a:r>
          </a:p>
          <a:p>
            <a:r>
              <a:rPr lang="es-CL" b="1" u="sng" dirty="0" smtClean="0"/>
              <a:t>Conceptos( continuación):</a:t>
            </a:r>
          </a:p>
          <a:p>
            <a:r>
              <a:rPr lang="es-CL" dirty="0" smtClean="0"/>
              <a:t>La publicación de un protesto permanece en el tiempo aún cuando en boletines posteriores se aclare el protesto, es decir, se informe que el aceptante pagó con posterioridad el documento objeto del protesto.</a:t>
            </a:r>
          </a:p>
        </p:txBody>
      </p:sp>
    </p:spTree>
    <p:extLst>
      <p:ext uri="{BB962C8B-B14F-4D97-AF65-F5344CB8AC3E}">
        <p14:creationId xmlns:p14="http://schemas.microsoft.com/office/powerpoint/2010/main" val="3286900206"/>
      </p:ext>
    </p:extLst>
  </p:cSld>
  <p:clrMapOvr>
    <a:masterClrMapping/>
  </p:clrMapOvr>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a:xfrm>
            <a:off x="612648" y="1340768"/>
            <a:ext cx="8153400" cy="4755232"/>
          </a:xfrm>
        </p:spPr>
        <p:txBody>
          <a:bodyPr>
            <a:normAutofit/>
          </a:bodyPr>
          <a:lstStyle/>
          <a:p>
            <a:r>
              <a:rPr lang="es-CL" u="sng" dirty="0" smtClean="0"/>
              <a:t> Tratamiento Contable del  Protesto de Documentos</a:t>
            </a:r>
            <a:r>
              <a:rPr lang="es-CL" dirty="0" smtClean="0"/>
              <a:t>.</a:t>
            </a:r>
          </a:p>
          <a:p>
            <a:r>
              <a:rPr lang="es-CL" dirty="0" smtClean="0"/>
              <a:t>El  tratamiento contable empleado para el registro de las letras protestadas es semejante en todos los caso , en cuanto a que cualesquiera que sea el estado en que éstas se encuentren ( en cartera , en cobranza u otra forma) el valor del documento más los gastos los gastos de protesto se debitan en una cuenta de activo que puede denominarse </a:t>
            </a:r>
            <a:r>
              <a:rPr lang="es-CL" dirty="0"/>
              <a:t>L</a:t>
            </a:r>
            <a:r>
              <a:rPr lang="es-CL" dirty="0" smtClean="0"/>
              <a:t>etras Protestadas.</a:t>
            </a:r>
          </a:p>
          <a:p>
            <a:endParaRPr lang="es-CL" dirty="0" smtClean="0"/>
          </a:p>
        </p:txBody>
      </p:sp>
    </p:spTree>
    <p:extLst>
      <p:ext uri="{BB962C8B-B14F-4D97-AF65-F5344CB8AC3E}">
        <p14:creationId xmlns:p14="http://schemas.microsoft.com/office/powerpoint/2010/main" val="4181823880"/>
      </p:ext>
    </p:extLst>
  </p:cSld>
  <p:clrMapOvr>
    <a:masterClrMapping/>
  </p:clrMapOvr>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a:xfrm>
            <a:off x="612648" y="1340768"/>
            <a:ext cx="8153400" cy="4755232"/>
          </a:xfrm>
        </p:spPr>
        <p:txBody>
          <a:bodyPr>
            <a:normAutofit/>
          </a:bodyPr>
          <a:lstStyle/>
          <a:p>
            <a:r>
              <a:rPr lang="es-CL" u="sng" dirty="0" smtClean="0"/>
              <a:t> Tratamiento Contable del  Protesto de Documentos</a:t>
            </a:r>
            <a:r>
              <a:rPr lang="es-CL" dirty="0" smtClean="0"/>
              <a:t>.</a:t>
            </a:r>
          </a:p>
          <a:p>
            <a:r>
              <a:rPr lang="es-CL" dirty="0" smtClean="0"/>
              <a:t>Posteriormente se diferencia en las cuentas de abono que se empleen, lo que depende, ahora si, de la situación en que estaban  al momento del protesto( en cartera , cobranza u otra forma).</a:t>
            </a:r>
          </a:p>
          <a:p>
            <a:endParaRPr lang="es-CL" dirty="0" smtClean="0"/>
          </a:p>
        </p:txBody>
      </p:sp>
    </p:spTree>
    <p:extLst>
      <p:ext uri="{BB962C8B-B14F-4D97-AF65-F5344CB8AC3E}">
        <p14:creationId xmlns:p14="http://schemas.microsoft.com/office/powerpoint/2010/main" val="3566820715"/>
      </p:ext>
    </p:extLst>
  </p:cSld>
  <p:clrMapOvr>
    <a:masterClrMapping/>
  </p:clrMapOvr>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a:xfrm>
            <a:off x="612648" y="1340768"/>
            <a:ext cx="8153400" cy="4755232"/>
          </a:xfrm>
        </p:spPr>
        <p:txBody>
          <a:bodyPr>
            <a:normAutofit/>
          </a:bodyPr>
          <a:lstStyle/>
          <a:p>
            <a:r>
              <a:rPr lang="es-CL" u="sng" dirty="0" smtClean="0"/>
              <a:t> Tratamiento Contable del Protesto de Documentos.</a:t>
            </a:r>
          </a:p>
          <a:p>
            <a:r>
              <a:rPr lang="es-CL" u="sng" dirty="0" smtClean="0"/>
              <a:t>Enunciado Ejercicio ejemplo. Un</a:t>
            </a:r>
            <a:r>
              <a:rPr lang="es-CL" dirty="0" smtClean="0"/>
              <a:t> protesto por no pago de letra por un monto de $1850.000, y los correspondientes gastos asociados por un valor de $43000.</a:t>
            </a:r>
          </a:p>
        </p:txBody>
      </p:sp>
    </p:spTree>
    <p:extLst>
      <p:ext uri="{BB962C8B-B14F-4D97-AF65-F5344CB8AC3E}">
        <p14:creationId xmlns:p14="http://schemas.microsoft.com/office/powerpoint/2010/main" val="3585790728"/>
      </p:ext>
    </p:extLst>
  </p:cSld>
  <p:clrMapOvr>
    <a:masterClrMapping/>
  </p:clrMapOvr>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1.- Tratamiento Contable Protesto de Letras en Cartera.</a:t>
            </a:r>
          </a:p>
          <a:p>
            <a:r>
              <a:rPr lang="es-CL" u="sng" dirty="0" smtClean="0"/>
              <a:t>Contabilización Ejemplo, a saber:</a:t>
            </a:r>
          </a:p>
          <a:p>
            <a:endParaRPr lang="es-CL" dirty="0" smtClean="0"/>
          </a:p>
        </p:txBody>
      </p:sp>
      <p:graphicFrame>
        <p:nvGraphicFramePr>
          <p:cNvPr id="4" name="3 Tabla"/>
          <p:cNvGraphicFramePr>
            <a:graphicFrameLocks noGrp="1"/>
          </p:cNvGraphicFramePr>
          <p:nvPr>
            <p:extLst>
              <p:ext uri="{D42A27DB-BD31-4B8C-83A1-F6EECF244321}">
                <p14:modId xmlns:p14="http://schemas.microsoft.com/office/powerpoint/2010/main" val="722040604"/>
              </p:ext>
            </p:extLst>
          </p:nvPr>
        </p:nvGraphicFramePr>
        <p:xfrm>
          <a:off x="107504" y="3140968"/>
          <a:ext cx="8928992" cy="2546617"/>
        </p:xfrm>
        <a:graphic>
          <a:graphicData uri="http://schemas.openxmlformats.org/drawingml/2006/table">
            <a:tbl>
              <a:tblPr firstRow="1" bandRow="1">
                <a:tableStyleId>{5C22544A-7EE6-4342-B048-85BDC9FD1C3A}</a:tableStyleId>
              </a:tblPr>
              <a:tblGrid>
                <a:gridCol w="2232248"/>
                <a:gridCol w="2232248"/>
                <a:gridCol w="2232248"/>
                <a:gridCol w="2232248"/>
              </a:tblGrid>
              <a:tr h="626377">
                <a:tc>
                  <a:txBody>
                    <a:bodyPr/>
                    <a:lstStyle/>
                    <a:p>
                      <a:r>
                        <a:rPr lang="es-CL" b="0" dirty="0" smtClean="0">
                          <a:solidFill>
                            <a:schemeClr val="tx1"/>
                          </a:solidFill>
                        </a:rPr>
                        <a:t> LETRAS</a:t>
                      </a:r>
                      <a:r>
                        <a:rPr lang="es-CL" b="0" baseline="0" dirty="0" smtClean="0">
                          <a:solidFill>
                            <a:schemeClr val="tx1"/>
                          </a:solidFill>
                        </a:rPr>
                        <a:t> PROTESTADAS</a:t>
                      </a:r>
                      <a:endParaRPr lang="es-CL" b="0" dirty="0">
                        <a:solidFill>
                          <a:schemeClr val="tx1"/>
                        </a:solidFill>
                      </a:endParaRPr>
                    </a:p>
                  </a:txBody>
                  <a:tcPr/>
                </a:tc>
                <a:tc>
                  <a:txBody>
                    <a:bodyPr/>
                    <a:lstStyle/>
                    <a:p>
                      <a:endParaRPr lang="es-CL" dirty="0"/>
                    </a:p>
                  </a:txBody>
                  <a:tcPr/>
                </a:tc>
                <a:tc>
                  <a:txBody>
                    <a:bodyPr/>
                    <a:lstStyle/>
                    <a:p>
                      <a:r>
                        <a:rPr lang="es-CL" b="0" dirty="0" smtClean="0">
                          <a:solidFill>
                            <a:schemeClr val="tx1"/>
                          </a:solidFill>
                        </a:rPr>
                        <a:t>$1893.000</a:t>
                      </a:r>
                      <a:endParaRPr lang="es-CL" b="0" dirty="0">
                        <a:solidFill>
                          <a:schemeClr val="tx1"/>
                        </a:solidFill>
                      </a:endParaRPr>
                    </a:p>
                  </a:txBody>
                  <a:tcPr/>
                </a:tc>
                <a:tc>
                  <a:txBody>
                    <a:bodyPr/>
                    <a:lstStyle/>
                    <a:p>
                      <a:r>
                        <a:rPr lang="es-CL" dirty="0" smtClean="0">
                          <a:solidFill>
                            <a:srgbClr val="FF0000"/>
                          </a:solidFill>
                        </a:rPr>
                        <a:t>Cuenta Activo</a:t>
                      </a:r>
                      <a:endParaRPr lang="es-CL" dirty="0">
                        <a:solidFill>
                          <a:srgbClr val="FF0000"/>
                        </a:solidFill>
                      </a:endParaRPr>
                    </a:p>
                  </a:txBody>
                  <a:tcPr/>
                </a:tc>
              </a:tr>
              <a:tr h="626377">
                <a:tc>
                  <a:txBody>
                    <a:bodyPr/>
                    <a:lstStyle/>
                    <a:p>
                      <a:r>
                        <a:rPr lang="es-CL" dirty="0" smtClean="0"/>
                        <a:t>               </a:t>
                      </a:r>
                    </a:p>
                    <a:p>
                      <a:r>
                        <a:rPr lang="es-CL" dirty="0" smtClean="0"/>
                        <a:t>                             A                                                                 </a:t>
                      </a:r>
                      <a:endParaRPr lang="es-CL" dirty="0"/>
                    </a:p>
                  </a:txBody>
                  <a:tcPr/>
                </a:tc>
                <a:tc>
                  <a:txBody>
                    <a:bodyPr/>
                    <a:lstStyle/>
                    <a:p>
                      <a:endParaRPr lang="es-CL" dirty="0"/>
                    </a:p>
                  </a:txBody>
                  <a:tcPr/>
                </a:tc>
                <a:tc>
                  <a:txBody>
                    <a:bodyPr/>
                    <a:lstStyle/>
                    <a:p>
                      <a:endParaRPr lang="es-CL" dirty="0"/>
                    </a:p>
                  </a:txBody>
                  <a:tcPr/>
                </a:tc>
                <a:tc>
                  <a:txBody>
                    <a:bodyPr/>
                    <a:lstStyle/>
                    <a:p>
                      <a:endParaRPr lang="es-CL" dirty="0"/>
                    </a:p>
                  </a:txBody>
                  <a:tcPr/>
                </a:tc>
              </a:tr>
              <a:tr h="626377">
                <a:tc>
                  <a:txBody>
                    <a:bodyPr/>
                    <a:lstStyle/>
                    <a:p>
                      <a:endParaRPr lang="es-CL" dirty="0">
                        <a:solidFill>
                          <a:srgbClr val="FF0000"/>
                        </a:solidFill>
                      </a:endParaRPr>
                    </a:p>
                  </a:txBody>
                  <a:tcPr/>
                </a:tc>
                <a:tc>
                  <a:txBody>
                    <a:bodyPr/>
                    <a:lstStyle/>
                    <a:p>
                      <a:r>
                        <a:rPr lang="es-CL" dirty="0" smtClean="0"/>
                        <a:t>  LETRAS POR</a:t>
                      </a:r>
                      <a:r>
                        <a:rPr lang="es-CL" baseline="0" dirty="0" smtClean="0"/>
                        <a:t> COBRAR</a:t>
                      </a:r>
                      <a:endParaRPr lang="es-CL" dirty="0"/>
                    </a:p>
                  </a:txBody>
                  <a:tcPr/>
                </a:tc>
                <a:tc>
                  <a:txBody>
                    <a:bodyPr/>
                    <a:lstStyle/>
                    <a:p>
                      <a:r>
                        <a:rPr lang="es-CL" b="1" dirty="0" smtClean="0">
                          <a:solidFill>
                            <a:srgbClr val="FF0000"/>
                          </a:solidFill>
                        </a:rPr>
                        <a:t>Cuenta saldada</a:t>
                      </a:r>
                      <a:endParaRPr lang="es-CL" b="1" dirty="0">
                        <a:solidFill>
                          <a:srgbClr val="FF0000"/>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CL" dirty="0" smtClean="0"/>
                        <a:t>$1850.000</a:t>
                      </a:r>
                    </a:p>
                    <a:p>
                      <a:endParaRPr lang="es-CL" dirty="0"/>
                    </a:p>
                  </a:txBody>
                  <a:tcPr/>
                </a:tc>
              </a:tr>
              <a:tr h="626377">
                <a:tc>
                  <a:txBody>
                    <a:bodyPr/>
                    <a:lstStyle/>
                    <a:p>
                      <a:endParaRPr lang="es-CL" dirty="0">
                        <a:solidFill>
                          <a:srgbClr val="FF0000"/>
                        </a:solidFill>
                      </a:endParaRPr>
                    </a:p>
                  </a:txBody>
                  <a:tcPr/>
                </a:tc>
                <a:tc>
                  <a:txBody>
                    <a:bodyPr/>
                    <a:lstStyle/>
                    <a:p>
                      <a:r>
                        <a:rPr lang="es-CL" dirty="0" smtClean="0"/>
                        <a:t>BANCO</a:t>
                      </a:r>
                      <a:endParaRPr lang="es-CL" dirty="0"/>
                    </a:p>
                  </a:txBody>
                  <a:tcPr/>
                </a:tc>
                <a:tc>
                  <a:txBody>
                    <a:bodyPr/>
                    <a:lstStyle/>
                    <a:p>
                      <a:endParaRPr lang="es-CL" b="1" dirty="0">
                        <a:solidFill>
                          <a:srgbClr val="FF0000"/>
                        </a:solidFill>
                      </a:endParaRPr>
                    </a:p>
                  </a:txBody>
                  <a:tcPr/>
                </a:tc>
                <a:tc>
                  <a:txBody>
                    <a:bodyPr/>
                    <a:lstStyle/>
                    <a:p>
                      <a:r>
                        <a:rPr lang="es-CL" dirty="0" smtClean="0"/>
                        <a:t>$43.000</a:t>
                      </a:r>
                      <a:endParaRPr lang="es-CL" dirty="0"/>
                    </a:p>
                  </a:txBody>
                  <a:tcPr/>
                </a:tc>
              </a:tr>
            </a:tbl>
          </a:graphicData>
        </a:graphic>
      </p:graphicFrame>
    </p:spTree>
    <p:extLst>
      <p:ext uri="{BB962C8B-B14F-4D97-AF65-F5344CB8AC3E}">
        <p14:creationId xmlns:p14="http://schemas.microsoft.com/office/powerpoint/2010/main" val="1925677349"/>
      </p:ext>
    </p:extLst>
  </p:cSld>
  <p:clrMapOvr>
    <a:masterClrMapping/>
  </p:clrMapOvr>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a:xfrm>
            <a:off x="612648" y="1340768"/>
            <a:ext cx="8153400" cy="4755232"/>
          </a:xfrm>
        </p:spPr>
        <p:txBody>
          <a:bodyPr>
            <a:normAutofit lnSpcReduction="10000"/>
          </a:bodyPr>
          <a:lstStyle/>
          <a:p>
            <a:r>
              <a:rPr lang="es-CL" u="sng" dirty="0" smtClean="0"/>
              <a:t> </a:t>
            </a:r>
            <a:r>
              <a:rPr lang="es-CL" u="sng" dirty="0"/>
              <a:t>1</a:t>
            </a:r>
            <a:r>
              <a:rPr lang="es-CL" u="sng" dirty="0" smtClean="0"/>
              <a:t>.Tratamiento Contable del Protesto de Letras en Cobranza.</a:t>
            </a:r>
          </a:p>
          <a:p>
            <a:r>
              <a:rPr lang="es-CL" u="sng" dirty="0" smtClean="0"/>
              <a:t>Comentario  Ejercicio ejemplo</a:t>
            </a:r>
            <a:r>
              <a:rPr lang="es-CL" dirty="0" smtClean="0"/>
              <a:t>.</a:t>
            </a:r>
          </a:p>
          <a:p>
            <a:r>
              <a:rPr lang="es-CL" dirty="0" smtClean="0"/>
              <a:t>En la cuenta Letras protestadas se cargo tanto el valor de la letras , como así también los gastos del protesto en razón a que el deudor( aceptante inicial o endosante que dio el documento a la empresa) debe absorber y pagar ambos valores, más los intereses que se devenguen y demás gastos que se puedan que se puedan generar en las acciones  de cobranza personal o judicial.</a:t>
            </a:r>
          </a:p>
        </p:txBody>
      </p:sp>
    </p:spTree>
    <p:extLst>
      <p:ext uri="{BB962C8B-B14F-4D97-AF65-F5344CB8AC3E}">
        <p14:creationId xmlns:p14="http://schemas.microsoft.com/office/powerpoint/2010/main" val="542789242"/>
      </p:ext>
    </p:extLst>
  </p:cSld>
  <p:clrMapOvr>
    <a:masterClrMapping/>
  </p:clrMapOvr>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a:xfrm>
            <a:off x="612648" y="1340768"/>
            <a:ext cx="8153400" cy="4755232"/>
          </a:xfrm>
        </p:spPr>
        <p:txBody>
          <a:bodyPr>
            <a:normAutofit/>
          </a:bodyPr>
          <a:lstStyle/>
          <a:p>
            <a:r>
              <a:rPr lang="es-CL" u="sng" dirty="0" smtClean="0"/>
              <a:t>2. Tratamiento Contable del Protesto de Letras en Cobranza.</a:t>
            </a:r>
          </a:p>
          <a:p>
            <a:r>
              <a:rPr lang="es-CL" u="sng" dirty="0" smtClean="0"/>
              <a:t>Comentario  Ejercicio ejemplo</a:t>
            </a:r>
            <a:r>
              <a:rPr lang="es-CL" dirty="0" smtClean="0"/>
              <a:t>.</a:t>
            </a:r>
          </a:p>
          <a:p>
            <a:r>
              <a:rPr lang="es-CL" dirty="0" smtClean="0"/>
              <a:t>Si la letra del ejemplo hubiera estado en cobranza bancaria, el banco habría presentado el documento para protesto e informado a la empresa en el documento Estado al Cedente del , protesto, de los gastos del protesto y de la devolución de la letra, antecedentes con os cuales  la empresa efectuaría  el siguiente asiento, a saber:.</a:t>
            </a:r>
          </a:p>
        </p:txBody>
      </p:sp>
    </p:spTree>
    <p:extLst>
      <p:ext uri="{BB962C8B-B14F-4D97-AF65-F5344CB8AC3E}">
        <p14:creationId xmlns:p14="http://schemas.microsoft.com/office/powerpoint/2010/main" val="2197195988"/>
      </p:ext>
    </p:extLst>
  </p:cSld>
  <p:clrMapOvr>
    <a:masterClrMapping/>
  </p:clrMapOvr>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2.- Tratamiento Contable Protesto de Letras en Cobranza.</a:t>
            </a:r>
          </a:p>
          <a:p>
            <a:r>
              <a:rPr lang="es-CL" u="sng" dirty="0" smtClean="0"/>
              <a:t>Contabilización Ejemplo, a saber:</a:t>
            </a:r>
          </a:p>
          <a:p>
            <a:endParaRPr lang="es-CL" dirty="0" smtClean="0"/>
          </a:p>
        </p:txBody>
      </p:sp>
      <p:graphicFrame>
        <p:nvGraphicFramePr>
          <p:cNvPr id="4" name="3 Tabla"/>
          <p:cNvGraphicFramePr>
            <a:graphicFrameLocks noGrp="1"/>
          </p:cNvGraphicFramePr>
          <p:nvPr>
            <p:extLst>
              <p:ext uri="{D42A27DB-BD31-4B8C-83A1-F6EECF244321}">
                <p14:modId xmlns:p14="http://schemas.microsoft.com/office/powerpoint/2010/main" val="26067762"/>
              </p:ext>
            </p:extLst>
          </p:nvPr>
        </p:nvGraphicFramePr>
        <p:xfrm>
          <a:off x="107504" y="3140968"/>
          <a:ext cx="8928992" cy="2834640"/>
        </p:xfrm>
        <a:graphic>
          <a:graphicData uri="http://schemas.openxmlformats.org/drawingml/2006/table">
            <a:tbl>
              <a:tblPr firstRow="1" bandRow="1">
                <a:tableStyleId>{5C22544A-7EE6-4342-B048-85BDC9FD1C3A}</a:tableStyleId>
              </a:tblPr>
              <a:tblGrid>
                <a:gridCol w="2232248"/>
                <a:gridCol w="2232248"/>
                <a:gridCol w="2232248"/>
                <a:gridCol w="2232248"/>
              </a:tblGrid>
              <a:tr h="626377">
                <a:tc>
                  <a:txBody>
                    <a:bodyPr/>
                    <a:lstStyle/>
                    <a:p>
                      <a:r>
                        <a:rPr lang="es-CL" b="0" dirty="0" smtClean="0">
                          <a:solidFill>
                            <a:schemeClr val="tx1"/>
                          </a:solidFill>
                        </a:rPr>
                        <a:t> LETRAS</a:t>
                      </a:r>
                      <a:r>
                        <a:rPr lang="es-CL" b="0" baseline="0" dirty="0" smtClean="0">
                          <a:solidFill>
                            <a:schemeClr val="tx1"/>
                          </a:solidFill>
                        </a:rPr>
                        <a:t> PROTESTADAS</a:t>
                      </a:r>
                      <a:endParaRPr lang="es-CL" b="0" dirty="0">
                        <a:solidFill>
                          <a:schemeClr val="tx1"/>
                        </a:solidFill>
                      </a:endParaRPr>
                    </a:p>
                  </a:txBody>
                  <a:tcPr/>
                </a:tc>
                <a:tc>
                  <a:txBody>
                    <a:bodyPr/>
                    <a:lstStyle/>
                    <a:p>
                      <a:endParaRPr lang="es-CL" dirty="0"/>
                    </a:p>
                  </a:txBody>
                  <a:tcPr/>
                </a:tc>
                <a:tc>
                  <a:txBody>
                    <a:bodyPr/>
                    <a:lstStyle/>
                    <a:p>
                      <a:r>
                        <a:rPr lang="es-CL" b="0" dirty="0" smtClean="0">
                          <a:solidFill>
                            <a:schemeClr val="tx1"/>
                          </a:solidFill>
                        </a:rPr>
                        <a:t>$1893.000</a:t>
                      </a:r>
                      <a:endParaRPr lang="es-CL" b="0" dirty="0">
                        <a:solidFill>
                          <a:schemeClr val="tx1"/>
                        </a:solidFill>
                      </a:endParaRPr>
                    </a:p>
                  </a:txBody>
                  <a:tcPr/>
                </a:tc>
                <a:tc>
                  <a:txBody>
                    <a:bodyPr/>
                    <a:lstStyle/>
                    <a:p>
                      <a:r>
                        <a:rPr lang="es-CL" dirty="0" smtClean="0">
                          <a:solidFill>
                            <a:srgbClr val="FF0000"/>
                          </a:solidFill>
                        </a:rPr>
                        <a:t>Cuenta Activo</a:t>
                      </a:r>
                      <a:endParaRPr lang="es-CL" dirty="0">
                        <a:solidFill>
                          <a:srgbClr val="FF0000"/>
                        </a:solidFill>
                      </a:endParaRPr>
                    </a:p>
                  </a:txBody>
                  <a:tcPr/>
                </a:tc>
              </a:tr>
              <a:tr h="626377">
                <a:tc>
                  <a:txBody>
                    <a:bodyPr/>
                    <a:lstStyle/>
                    <a:p>
                      <a:r>
                        <a:rPr lang="es-CL" dirty="0" smtClean="0"/>
                        <a:t>               </a:t>
                      </a:r>
                    </a:p>
                    <a:p>
                      <a:r>
                        <a:rPr lang="es-CL" dirty="0" smtClean="0"/>
                        <a:t>                             A                                                                 </a:t>
                      </a:r>
                      <a:endParaRPr lang="es-CL" dirty="0"/>
                    </a:p>
                  </a:txBody>
                  <a:tcPr/>
                </a:tc>
                <a:tc>
                  <a:txBody>
                    <a:bodyPr/>
                    <a:lstStyle/>
                    <a:p>
                      <a:endParaRPr lang="es-CL" dirty="0"/>
                    </a:p>
                  </a:txBody>
                  <a:tcPr/>
                </a:tc>
                <a:tc>
                  <a:txBody>
                    <a:bodyPr/>
                    <a:lstStyle/>
                    <a:p>
                      <a:endParaRPr lang="es-CL" dirty="0"/>
                    </a:p>
                  </a:txBody>
                  <a:tcPr/>
                </a:tc>
                <a:tc>
                  <a:txBody>
                    <a:bodyPr/>
                    <a:lstStyle/>
                    <a:p>
                      <a:endParaRPr lang="es-CL" dirty="0"/>
                    </a:p>
                  </a:txBody>
                  <a:tcPr/>
                </a:tc>
              </a:tr>
              <a:tr h="626377">
                <a:tc>
                  <a:txBody>
                    <a:bodyPr/>
                    <a:lstStyle/>
                    <a:p>
                      <a:endParaRPr lang="es-CL" dirty="0">
                        <a:solidFill>
                          <a:srgbClr val="FF0000"/>
                        </a:solidFill>
                      </a:endParaRPr>
                    </a:p>
                  </a:txBody>
                  <a:tcPr/>
                </a:tc>
                <a:tc>
                  <a:txBody>
                    <a:bodyPr/>
                    <a:lstStyle/>
                    <a:p>
                      <a:r>
                        <a:rPr lang="es-CL" dirty="0" smtClean="0"/>
                        <a:t>  LETRAS EN</a:t>
                      </a:r>
                      <a:r>
                        <a:rPr lang="es-CL" baseline="0" dirty="0" smtClean="0"/>
                        <a:t> COBRANZA </a:t>
                      </a:r>
                      <a:endParaRPr lang="es-CL" dirty="0"/>
                    </a:p>
                  </a:txBody>
                  <a:tcPr/>
                </a:tc>
                <a:tc>
                  <a:txBody>
                    <a:bodyPr/>
                    <a:lstStyle/>
                    <a:p>
                      <a:r>
                        <a:rPr lang="es-CL" b="1" dirty="0" smtClean="0">
                          <a:solidFill>
                            <a:srgbClr val="FF0000"/>
                          </a:solidFill>
                        </a:rPr>
                        <a:t>Cuenta saldada</a:t>
                      </a:r>
                      <a:endParaRPr lang="es-CL" b="1" dirty="0">
                        <a:solidFill>
                          <a:srgbClr val="FF0000"/>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CL" dirty="0" smtClean="0"/>
                        <a:t>$1850.000</a:t>
                      </a:r>
                    </a:p>
                    <a:p>
                      <a:endParaRPr lang="es-CL" dirty="0"/>
                    </a:p>
                  </a:txBody>
                  <a:tcPr/>
                </a:tc>
              </a:tr>
              <a:tr h="626377">
                <a:tc>
                  <a:txBody>
                    <a:bodyPr/>
                    <a:lstStyle/>
                    <a:p>
                      <a:r>
                        <a:rPr lang="es-CL" dirty="0" smtClean="0">
                          <a:solidFill>
                            <a:srgbClr val="FF0000"/>
                          </a:solidFill>
                        </a:rPr>
                        <a:t>PROTESTO DE LETRA EN COBRANZA BANCARIA</a:t>
                      </a:r>
                      <a:endParaRPr lang="es-CL" dirty="0">
                        <a:solidFill>
                          <a:srgbClr val="FF0000"/>
                        </a:solidFill>
                      </a:endParaRPr>
                    </a:p>
                  </a:txBody>
                  <a:tcPr/>
                </a:tc>
                <a:tc>
                  <a:txBody>
                    <a:bodyPr/>
                    <a:lstStyle/>
                    <a:p>
                      <a:r>
                        <a:rPr lang="es-CL" dirty="0" smtClean="0"/>
                        <a:t>BANCO</a:t>
                      </a:r>
                      <a:endParaRPr lang="es-CL" dirty="0"/>
                    </a:p>
                  </a:txBody>
                  <a:tcPr/>
                </a:tc>
                <a:tc>
                  <a:txBody>
                    <a:bodyPr/>
                    <a:lstStyle/>
                    <a:p>
                      <a:endParaRPr lang="es-CL" b="1" dirty="0">
                        <a:solidFill>
                          <a:srgbClr val="FF0000"/>
                        </a:solidFill>
                      </a:endParaRPr>
                    </a:p>
                  </a:txBody>
                  <a:tcPr/>
                </a:tc>
                <a:tc>
                  <a:txBody>
                    <a:bodyPr/>
                    <a:lstStyle/>
                    <a:p>
                      <a:r>
                        <a:rPr lang="es-CL" dirty="0" smtClean="0"/>
                        <a:t>$43.000</a:t>
                      </a:r>
                      <a:endParaRPr lang="es-CL" dirty="0"/>
                    </a:p>
                  </a:txBody>
                  <a:tcPr/>
                </a:tc>
              </a:tr>
            </a:tbl>
          </a:graphicData>
        </a:graphic>
      </p:graphicFrame>
    </p:spTree>
    <p:extLst>
      <p:ext uri="{BB962C8B-B14F-4D97-AF65-F5344CB8AC3E}">
        <p14:creationId xmlns:p14="http://schemas.microsoft.com/office/powerpoint/2010/main" val="2664562299"/>
      </p:ext>
    </p:extLst>
  </p:cSld>
  <p:clrMapOvr>
    <a:masterClrMapping/>
  </p:clrMapOvr>
  <p:timing>
    <p:tnLst>
      <p:par>
        <p:cTn id="1" dur="indefinite" restart="never" nodeType="tmRoot"/>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a:xfrm>
            <a:off x="612648" y="1340768"/>
            <a:ext cx="8153400" cy="4755232"/>
          </a:xfrm>
        </p:spPr>
        <p:txBody>
          <a:bodyPr>
            <a:normAutofit/>
          </a:bodyPr>
          <a:lstStyle/>
          <a:p>
            <a:r>
              <a:rPr lang="es-CL" u="sng" dirty="0"/>
              <a:t>3</a:t>
            </a:r>
            <a:r>
              <a:rPr lang="es-CL" u="sng" dirty="0" smtClean="0"/>
              <a:t>. Tratamiento Contable del Protesto de Letras en Garantía</a:t>
            </a:r>
          </a:p>
          <a:p>
            <a:r>
              <a:rPr lang="es-CL" u="sng" dirty="0" smtClean="0"/>
              <a:t>Comentario  Ejercicio ejemplo</a:t>
            </a:r>
            <a:r>
              <a:rPr lang="es-CL" dirty="0" smtClean="0"/>
              <a:t>.</a:t>
            </a:r>
          </a:p>
          <a:p>
            <a:r>
              <a:rPr lang="es-CL" dirty="0" smtClean="0"/>
              <a:t>Si la letra que se encontraba en garantía fue protestada por falta de pago, ha dejado de ser de ser garantía, en consecuencia la empresa debiera enviar una nueva letra en garantía para de esta forma reemplazar la que fue protestada, o bien, pagar con otros recursos la parte del préstamo que ha quedado sin garantía.</a:t>
            </a:r>
          </a:p>
        </p:txBody>
      </p:sp>
    </p:spTree>
    <p:extLst>
      <p:ext uri="{BB962C8B-B14F-4D97-AF65-F5344CB8AC3E}">
        <p14:creationId xmlns:p14="http://schemas.microsoft.com/office/powerpoint/2010/main" val="1898150003"/>
      </p:ext>
    </p:extLst>
  </p:cSld>
  <p:clrMapOvr>
    <a:masterClrMapping/>
  </p:clrMapOvr>
  <p:timing>
    <p:tnLst>
      <p:par>
        <p:cT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a:t>3</a:t>
            </a:r>
            <a:r>
              <a:rPr lang="es-CL" u="sng" dirty="0" smtClean="0"/>
              <a:t>.- Tratamiento Contable Protesto de Letras en Garantía.</a:t>
            </a:r>
          </a:p>
          <a:p>
            <a:r>
              <a:rPr lang="es-CL" u="sng" dirty="0" smtClean="0"/>
              <a:t>Contabilización Ejemplo, a saber:</a:t>
            </a:r>
          </a:p>
          <a:p>
            <a:endParaRPr lang="es-CL" dirty="0" smtClean="0"/>
          </a:p>
        </p:txBody>
      </p:sp>
      <p:graphicFrame>
        <p:nvGraphicFramePr>
          <p:cNvPr id="4" name="3 Tabla"/>
          <p:cNvGraphicFramePr>
            <a:graphicFrameLocks noGrp="1"/>
          </p:cNvGraphicFramePr>
          <p:nvPr>
            <p:extLst>
              <p:ext uri="{D42A27DB-BD31-4B8C-83A1-F6EECF244321}">
                <p14:modId xmlns:p14="http://schemas.microsoft.com/office/powerpoint/2010/main" val="1199579721"/>
              </p:ext>
            </p:extLst>
          </p:nvPr>
        </p:nvGraphicFramePr>
        <p:xfrm>
          <a:off x="107504" y="3140968"/>
          <a:ext cx="8928992" cy="2834640"/>
        </p:xfrm>
        <a:graphic>
          <a:graphicData uri="http://schemas.openxmlformats.org/drawingml/2006/table">
            <a:tbl>
              <a:tblPr firstRow="1" bandRow="1">
                <a:tableStyleId>{5C22544A-7EE6-4342-B048-85BDC9FD1C3A}</a:tableStyleId>
              </a:tblPr>
              <a:tblGrid>
                <a:gridCol w="2232248"/>
                <a:gridCol w="2232248"/>
                <a:gridCol w="2232248"/>
                <a:gridCol w="2232248"/>
              </a:tblGrid>
              <a:tr h="626377">
                <a:tc>
                  <a:txBody>
                    <a:bodyPr/>
                    <a:lstStyle/>
                    <a:p>
                      <a:r>
                        <a:rPr lang="es-CL" b="0" dirty="0" smtClean="0">
                          <a:solidFill>
                            <a:schemeClr val="tx1"/>
                          </a:solidFill>
                        </a:rPr>
                        <a:t> LETRAS</a:t>
                      </a:r>
                      <a:r>
                        <a:rPr lang="es-CL" b="0" baseline="0" dirty="0" smtClean="0">
                          <a:solidFill>
                            <a:schemeClr val="tx1"/>
                          </a:solidFill>
                        </a:rPr>
                        <a:t> PROTESTADAS</a:t>
                      </a:r>
                      <a:endParaRPr lang="es-CL" b="0" dirty="0">
                        <a:solidFill>
                          <a:schemeClr val="tx1"/>
                        </a:solidFill>
                      </a:endParaRPr>
                    </a:p>
                  </a:txBody>
                  <a:tcPr/>
                </a:tc>
                <a:tc>
                  <a:txBody>
                    <a:bodyPr/>
                    <a:lstStyle/>
                    <a:p>
                      <a:endParaRPr lang="es-CL" dirty="0"/>
                    </a:p>
                  </a:txBody>
                  <a:tcPr/>
                </a:tc>
                <a:tc>
                  <a:txBody>
                    <a:bodyPr/>
                    <a:lstStyle/>
                    <a:p>
                      <a:r>
                        <a:rPr lang="es-CL" b="0" dirty="0" smtClean="0">
                          <a:solidFill>
                            <a:schemeClr val="tx1"/>
                          </a:solidFill>
                        </a:rPr>
                        <a:t>$1893.000</a:t>
                      </a:r>
                      <a:endParaRPr lang="es-CL" b="0" dirty="0">
                        <a:solidFill>
                          <a:schemeClr val="tx1"/>
                        </a:solidFill>
                      </a:endParaRPr>
                    </a:p>
                  </a:txBody>
                  <a:tcPr/>
                </a:tc>
                <a:tc>
                  <a:txBody>
                    <a:bodyPr/>
                    <a:lstStyle/>
                    <a:p>
                      <a:r>
                        <a:rPr lang="es-CL" dirty="0" smtClean="0">
                          <a:solidFill>
                            <a:srgbClr val="FF0000"/>
                          </a:solidFill>
                        </a:rPr>
                        <a:t>Cuenta Activo</a:t>
                      </a:r>
                      <a:endParaRPr lang="es-CL" dirty="0">
                        <a:solidFill>
                          <a:srgbClr val="FF0000"/>
                        </a:solidFill>
                      </a:endParaRPr>
                    </a:p>
                  </a:txBody>
                  <a:tcPr/>
                </a:tc>
              </a:tr>
              <a:tr h="626377">
                <a:tc>
                  <a:txBody>
                    <a:bodyPr/>
                    <a:lstStyle/>
                    <a:p>
                      <a:r>
                        <a:rPr lang="es-CL" dirty="0" smtClean="0"/>
                        <a:t>               </a:t>
                      </a:r>
                    </a:p>
                    <a:p>
                      <a:r>
                        <a:rPr lang="es-CL" dirty="0" smtClean="0"/>
                        <a:t>                             A                                                                 </a:t>
                      </a:r>
                      <a:endParaRPr lang="es-CL" dirty="0"/>
                    </a:p>
                  </a:txBody>
                  <a:tcPr/>
                </a:tc>
                <a:tc>
                  <a:txBody>
                    <a:bodyPr/>
                    <a:lstStyle/>
                    <a:p>
                      <a:endParaRPr lang="es-CL" dirty="0"/>
                    </a:p>
                  </a:txBody>
                  <a:tcPr/>
                </a:tc>
                <a:tc>
                  <a:txBody>
                    <a:bodyPr/>
                    <a:lstStyle/>
                    <a:p>
                      <a:endParaRPr lang="es-CL" dirty="0"/>
                    </a:p>
                  </a:txBody>
                  <a:tcPr/>
                </a:tc>
                <a:tc>
                  <a:txBody>
                    <a:bodyPr/>
                    <a:lstStyle/>
                    <a:p>
                      <a:endParaRPr lang="es-CL" dirty="0"/>
                    </a:p>
                  </a:txBody>
                  <a:tcPr/>
                </a:tc>
              </a:tr>
              <a:tr h="626377">
                <a:tc>
                  <a:txBody>
                    <a:bodyPr/>
                    <a:lstStyle/>
                    <a:p>
                      <a:endParaRPr lang="es-CL" dirty="0">
                        <a:solidFill>
                          <a:srgbClr val="FF0000"/>
                        </a:solidFill>
                      </a:endParaRPr>
                    </a:p>
                  </a:txBody>
                  <a:tcPr/>
                </a:tc>
                <a:tc>
                  <a:txBody>
                    <a:bodyPr/>
                    <a:lstStyle/>
                    <a:p>
                      <a:r>
                        <a:rPr lang="es-CL" dirty="0" smtClean="0"/>
                        <a:t>  LETRAS EN</a:t>
                      </a:r>
                      <a:r>
                        <a:rPr lang="es-CL" baseline="0" dirty="0" smtClean="0"/>
                        <a:t> COBRANZA </a:t>
                      </a:r>
                      <a:endParaRPr lang="es-CL" dirty="0"/>
                    </a:p>
                  </a:txBody>
                  <a:tcPr/>
                </a:tc>
                <a:tc>
                  <a:txBody>
                    <a:bodyPr/>
                    <a:lstStyle/>
                    <a:p>
                      <a:r>
                        <a:rPr lang="es-CL" b="1" dirty="0" smtClean="0">
                          <a:solidFill>
                            <a:srgbClr val="FF0000"/>
                          </a:solidFill>
                        </a:rPr>
                        <a:t>Cuenta saldada</a:t>
                      </a:r>
                      <a:endParaRPr lang="es-CL" b="1" dirty="0">
                        <a:solidFill>
                          <a:srgbClr val="FF0000"/>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CL" dirty="0" smtClean="0"/>
                        <a:t>$1850.000</a:t>
                      </a:r>
                    </a:p>
                    <a:p>
                      <a:endParaRPr lang="es-CL" dirty="0"/>
                    </a:p>
                  </a:txBody>
                  <a:tcPr/>
                </a:tc>
              </a:tr>
              <a:tr h="626377">
                <a:tc>
                  <a:txBody>
                    <a:bodyPr/>
                    <a:lstStyle/>
                    <a:p>
                      <a:r>
                        <a:rPr lang="es-CL" dirty="0" smtClean="0">
                          <a:solidFill>
                            <a:srgbClr val="FF0000"/>
                          </a:solidFill>
                        </a:rPr>
                        <a:t>PROTESTO DE LETRA EN GARANTÍA</a:t>
                      </a:r>
                      <a:r>
                        <a:rPr lang="es-CL" baseline="0" dirty="0" smtClean="0">
                          <a:solidFill>
                            <a:srgbClr val="FF0000"/>
                          </a:solidFill>
                        </a:rPr>
                        <a:t> </a:t>
                      </a:r>
                      <a:r>
                        <a:rPr lang="es-CL" dirty="0" smtClean="0">
                          <a:solidFill>
                            <a:srgbClr val="FF0000"/>
                          </a:solidFill>
                        </a:rPr>
                        <a:t>BANCARIA</a:t>
                      </a:r>
                      <a:endParaRPr lang="es-CL" dirty="0">
                        <a:solidFill>
                          <a:srgbClr val="FF0000"/>
                        </a:solidFill>
                      </a:endParaRPr>
                    </a:p>
                  </a:txBody>
                  <a:tcPr/>
                </a:tc>
                <a:tc>
                  <a:txBody>
                    <a:bodyPr/>
                    <a:lstStyle/>
                    <a:p>
                      <a:r>
                        <a:rPr lang="es-CL" dirty="0" smtClean="0"/>
                        <a:t>BANCO</a:t>
                      </a:r>
                      <a:endParaRPr lang="es-CL" dirty="0"/>
                    </a:p>
                  </a:txBody>
                  <a:tcPr/>
                </a:tc>
                <a:tc>
                  <a:txBody>
                    <a:bodyPr/>
                    <a:lstStyle/>
                    <a:p>
                      <a:endParaRPr lang="es-CL" b="1" dirty="0">
                        <a:solidFill>
                          <a:srgbClr val="FF0000"/>
                        </a:solidFill>
                      </a:endParaRPr>
                    </a:p>
                  </a:txBody>
                  <a:tcPr/>
                </a:tc>
                <a:tc>
                  <a:txBody>
                    <a:bodyPr/>
                    <a:lstStyle/>
                    <a:p>
                      <a:r>
                        <a:rPr lang="es-CL" dirty="0" smtClean="0"/>
                        <a:t>$43.000</a:t>
                      </a:r>
                      <a:endParaRPr lang="es-CL" dirty="0"/>
                    </a:p>
                  </a:txBody>
                  <a:tcPr/>
                </a:tc>
              </a:tr>
            </a:tbl>
          </a:graphicData>
        </a:graphic>
      </p:graphicFrame>
    </p:spTree>
    <p:extLst>
      <p:ext uri="{BB962C8B-B14F-4D97-AF65-F5344CB8AC3E}">
        <p14:creationId xmlns:p14="http://schemas.microsoft.com/office/powerpoint/2010/main" val="2945720184"/>
      </p:ext>
    </p:extLst>
  </p:cSld>
  <p:clrMapOvr>
    <a:masterClrMapping/>
  </p:clrMapOvr>
  <p:timing>
    <p:tnLst>
      <p:par>
        <p:cTn id="1" dur="indefinite" restart="never" nodeType="tmRoot"/>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a:xfrm>
            <a:off x="612648" y="1340768"/>
            <a:ext cx="8153400" cy="4755232"/>
          </a:xfrm>
        </p:spPr>
        <p:txBody>
          <a:bodyPr>
            <a:normAutofit/>
          </a:bodyPr>
          <a:lstStyle/>
          <a:p>
            <a:r>
              <a:rPr lang="es-CL" u="sng" dirty="0" smtClean="0"/>
              <a:t>4. Tratamiento Contable del Protesto de Letras en Descontadas</a:t>
            </a:r>
          </a:p>
          <a:p>
            <a:r>
              <a:rPr lang="es-CL" u="sng" dirty="0" smtClean="0"/>
              <a:t>Comentario  Ejercicio ejemplo</a:t>
            </a:r>
            <a:r>
              <a:rPr lang="es-CL" dirty="0" smtClean="0"/>
              <a:t>.</a:t>
            </a:r>
          </a:p>
          <a:p>
            <a:r>
              <a:rPr lang="es-CL" dirty="0" smtClean="0"/>
              <a:t>Si se trata del protesto de letras que han sido descontadas, la empresa beneficiaria del descuento debe pagar el valor de la letra más los gastos de protesto al banco o institución con la que se efectuó la operación, lo que origina el siguiente asiento de diario:.</a:t>
            </a:r>
          </a:p>
        </p:txBody>
      </p:sp>
    </p:spTree>
    <p:extLst>
      <p:ext uri="{BB962C8B-B14F-4D97-AF65-F5344CB8AC3E}">
        <p14:creationId xmlns:p14="http://schemas.microsoft.com/office/powerpoint/2010/main" val="2850822897"/>
      </p:ext>
    </p:extLst>
  </p:cSld>
  <p:clrMapOvr>
    <a:masterClrMapping/>
  </p:clrMapOvr>
  <p:timing>
    <p:tnLst>
      <p:par>
        <p:cTn id="1" dur="indefinite" restart="never" nodeType="tmRoot"/>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a:t>4</a:t>
            </a:r>
            <a:r>
              <a:rPr lang="es-CL" u="sng" dirty="0" smtClean="0"/>
              <a:t>.- Tratamiento Contable Protesto de Letras Descontadas.</a:t>
            </a:r>
          </a:p>
          <a:p>
            <a:r>
              <a:rPr lang="es-CL" u="sng" dirty="0" smtClean="0"/>
              <a:t>Contabilización Ejemplo, a saber:</a:t>
            </a:r>
          </a:p>
          <a:p>
            <a:endParaRPr lang="es-CL" dirty="0" smtClean="0"/>
          </a:p>
        </p:txBody>
      </p:sp>
      <p:graphicFrame>
        <p:nvGraphicFramePr>
          <p:cNvPr id="4" name="3 Tabla"/>
          <p:cNvGraphicFramePr>
            <a:graphicFrameLocks noGrp="1"/>
          </p:cNvGraphicFramePr>
          <p:nvPr>
            <p:extLst>
              <p:ext uri="{D42A27DB-BD31-4B8C-83A1-F6EECF244321}">
                <p14:modId xmlns:p14="http://schemas.microsoft.com/office/powerpoint/2010/main" val="2279546252"/>
              </p:ext>
            </p:extLst>
          </p:nvPr>
        </p:nvGraphicFramePr>
        <p:xfrm>
          <a:off x="107504" y="3140968"/>
          <a:ext cx="8928992" cy="2834640"/>
        </p:xfrm>
        <a:graphic>
          <a:graphicData uri="http://schemas.openxmlformats.org/drawingml/2006/table">
            <a:tbl>
              <a:tblPr firstRow="1" bandRow="1">
                <a:tableStyleId>{5C22544A-7EE6-4342-B048-85BDC9FD1C3A}</a:tableStyleId>
              </a:tblPr>
              <a:tblGrid>
                <a:gridCol w="2232248"/>
                <a:gridCol w="2232248"/>
                <a:gridCol w="2232248"/>
                <a:gridCol w="2232248"/>
              </a:tblGrid>
              <a:tr h="626377">
                <a:tc>
                  <a:txBody>
                    <a:bodyPr/>
                    <a:lstStyle/>
                    <a:p>
                      <a:r>
                        <a:rPr lang="es-CL" b="0" dirty="0" smtClean="0">
                          <a:solidFill>
                            <a:schemeClr val="tx1"/>
                          </a:solidFill>
                        </a:rPr>
                        <a:t> LETRAS</a:t>
                      </a:r>
                      <a:r>
                        <a:rPr lang="es-CL" b="0" baseline="0" dirty="0" smtClean="0">
                          <a:solidFill>
                            <a:schemeClr val="tx1"/>
                          </a:solidFill>
                        </a:rPr>
                        <a:t> PROTESTADAS</a:t>
                      </a:r>
                      <a:endParaRPr lang="es-CL" b="0" dirty="0">
                        <a:solidFill>
                          <a:schemeClr val="tx1"/>
                        </a:solidFill>
                      </a:endParaRPr>
                    </a:p>
                  </a:txBody>
                  <a:tcPr/>
                </a:tc>
                <a:tc>
                  <a:txBody>
                    <a:bodyPr/>
                    <a:lstStyle/>
                    <a:p>
                      <a:endParaRPr lang="es-CL" dirty="0"/>
                    </a:p>
                  </a:txBody>
                  <a:tcPr/>
                </a:tc>
                <a:tc>
                  <a:txBody>
                    <a:bodyPr/>
                    <a:lstStyle/>
                    <a:p>
                      <a:r>
                        <a:rPr lang="es-CL" b="0" dirty="0" smtClean="0">
                          <a:solidFill>
                            <a:schemeClr val="tx1"/>
                          </a:solidFill>
                        </a:rPr>
                        <a:t>$1893.000</a:t>
                      </a:r>
                      <a:endParaRPr lang="es-CL" b="0" dirty="0">
                        <a:solidFill>
                          <a:schemeClr val="tx1"/>
                        </a:solidFill>
                      </a:endParaRPr>
                    </a:p>
                  </a:txBody>
                  <a:tcPr/>
                </a:tc>
                <a:tc>
                  <a:txBody>
                    <a:bodyPr/>
                    <a:lstStyle/>
                    <a:p>
                      <a:r>
                        <a:rPr lang="es-CL" dirty="0" smtClean="0">
                          <a:solidFill>
                            <a:srgbClr val="FF0000"/>
                          </a:solidFill>
                        </a:rPr>
                        <a:t>Cuenta Activo</a:t>
                      </a:r>
                      <a:endParaRPr lang="es-CL" dirty="0">
                        <a:solidFill>
                          <a:srgbClr val="FF0000"/>
                        </a:solidFill>
                      </a:endParaRPr>
                    </a:p>
                  </a:txBody>
                  <a:tcPr/>
                </a:tc>
              </a:tr>
              <a:tr h="626377">
                <a:tc>
                  <a:txBody>
                    <a:bodyPr/>
                    <a:lstStyle/>
                    <a:p>
                      <a:r>
                        <a:rPr lang="es-CL" dirty="0" smtClean="0"/>
                        <a:t>               </a:t>
                      </a:r>
                    </a:p>
                    <a:p>
                      <a:r>
                        <a:rPr lang="es-CL" dirty="0" smtClean="0"/>
                        <a:t>                             A                                                                 </a:t>
                      </a:r>
                      <a:endParaRPr lang="es-CL" dirty="0"/>
                    </a:p>
                  </a:txBody>
                  <a:tcPr/>
                </a:tc>
                <a:tc>
                  <a:txBody>
                    <a:bodyPr/>
                    <a:lstStyle/>
                    <a:p>
                      <a:endParaRPr lang="es-CL" dirty="0"/>
                    </a:p>
                  </a:txBody>
                  <a:tcPr/>
                </a:tc>
                <a:tc>
                  <a:txBody>
                    <a:bodyPr/>
                    <a:lstStyle/>
                    <a:p>
                      <a:endParaRPr lang="es-CL" dirty="0"/>
                    </a:p>
                  </a:txBody>
                  <a:tcPr/>
                </a:tc>
                <a:tc>
                  <a:txBody>
                    <a:bodyPr/>
                    <a:lstStyle/>
                    <a:p>
                      <a:endParaRPr lang="es-CL" dirty="0"/>
                    </a:p>
                  </a:txBody>
                  <a:tcPr/>
                </a:tc>
              </a:tr>
              <a:tr h="626377">
                <a:tc>
                  <a:txBody>
                    <a:bodyPr/>
                    <a:lstStyle/>
                    <a:p>
                      <a:endParaRPr lang="es-CL" dirty="0">
                        <a:solidFill>
                          <a:srgbClr val="FF0000"/>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CL" dirty="0" smtClean="0"/>
                        <a:t>  BANCO</a:t>
                      </a:r>
                    </a:p>
                    <a:p>
                      <a:endParaRPr lang="es-CL" dirty="0"/>
                    </a:p>
                  </a:txBody>
                  <a:tcPr/>
                </a:tc>
                <a:tc>
                  <a:txBody>
                    <a:bodyPr/>
                    <a:lstStyle/>
                    <a:p>
                      <a:endParaRPr lang="es-CL" b="1" dirty="0">
                        <a:solidFill>
                          <a:srgbClr val="FF0000"/>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CL" dirty="0" smtClean="0"/>
                        <a:t>$1.893.300</a:t>
                      </a:r>
                    </a:p>
                    <a:p>
                      <a:endParaRPr lang="es-CL" dirty="0"/>
                    </a:p>
                  </a:txBody>
                  <a:tcPr/>
                </a:tc>
              </a:tr>
              <a:tr h="626377">
                <a:tc>
                  <a:txBody>
                    <a:bodyPr/>
                    <a:lstStyle/>
                    <a:p>
                      <a:r>
                        <a:rPr lang="es-CL" dirty="0" smtClean="0">
                          <a:solidFill>
                            <a:srgbClr val="FF0000"/>
                          </a:solidFill>
                        </a:rPr>
                        <a:t>Pago</a:t>
                      </a:r>
                      <a:r>
                        <a:rPr lang="es-CL" baseline="0" dirty="0" smtClean="0">
                          <a:solidFill>
                            <a:srgbClr val="FF0000"/>
                          </a:solidFill>
                        </a:rPr>
                        <a:t> de letra protestada que había descontado el banco</a:t>
                      </a:r>
                      <a:endParaRPr lang="es-CL" dirty="0">
                        <a:solidFill>
                          <a:srgbClr val="FF0000"/>
                        </a:solidFill>
                      </a:endParaRPr>
                    </a:p>
                  </a:txBody>
                  <a:tcPr/>
                </a:tc>
                <a:tc>
                  <a:txBody>
                    <a:bodyPr/>
                    <a:lstStyle/>
                    <a:p>
                      <a:endParaRPr lang="es-CL" dirty="0"/>
                    </a:p>
                  </a:txBody>
                  <a:tcPr/>
                </a:tc>
                <a:tc>
                  <a:txBody>
                    <a:bodyPr/>
                    <a:lstStyle/>
                    <a:p>
                      <a:endParaRPr lang="es-CL" b="1" dirty="0">
                        <a:solidFill>
                          <a:srgbClr val="FF0000"/>
                        </a:solidFill>
                      </a:endParaRPr>
                    </a:p>
                  </a:txBody>
                  <a:tcPr/>
                </a:tc>
                <a:tc>
                  <a:txBody>
                    <a:bodyPr/>
                    <a:lstStyle/>
                    <a:p>
                      <a:endParaRPr lang="es-CL" dirty="0"/>
                    </a:p>
                  </a:txBody>
                  <a:tcPr/>
                </a:tc>
              </a:tr>
            </a:tbl>
          </a:graphicData>
        </a:graphic>
      </p:graphicFrame>
    </p:spTree>
    <p:extLst>
      <p:ext uri="{BB962C8B-B14F-4D97-AF65-F5344CB8AC3E}">
        <p14:creationId xmlns:p14="http://schemas.microsoft.com/office/powerpoint/2010/main" val="4205878248"/>
      </p:ext>
    </p:extLst>
  </p:cSld>
  <p:clrMapOvr>
    <a:masterClrMapping/>
  </p:clrMapOvr>
  <p:timing>
    <p:tnLst>
      <p:par>
        <p:cTn id="1" dur="indefinite" restart="never" nodeType="tmRoot"/>
      </p:par>
    </p:tn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a:xfrm>
            <a:off x="612648" y="1340768"/>
            <a:ext cx="8153400" cy="4755232"/>
          </a:xfrm>
        </p:spPr>
        <p:txBody>
          <a:bodyPr>
            <a:normAutofit/>
          </a:bodyPr>
          <a:lstStyle/>
          <a:p>
            <a:r>
              <a:rPr lang="es-CL" u="sng" dirty="0" smtClean="0"/>
              <a:t>4. Tratamiento Contable del Protesto de Letras en Descontadas</a:t>
            </a:r>
          </a:p>
          <a:p>
            <a:r>
              <a:rPr lang="es-CL" u="sng" dirty="0" smtClean="0"/>
              <a:t>Comentario  Ejercicio ejemplo </a:t>
            </a:r>
            <a:r>
              <a:rPr lang="es-CL" dirty="0" smtClean="0"/>
              <a:t>. Además ,en estos casos, debe reversarse el respectivo asiento de orden por la responsabilidad que tenía, la que se extingue con el pago efectuado. Dicho asiento se realiza tan solo por el valor del documento.</a:t>
            </a:r>
          </a:p>
        </p:txBody>
      </p:sp>
    </p:spTree>
    <p:extLst>
      <p:ext uri="{BB962C8B-B14F-4D97-AF65-F5344CB8AC3E}">
        <p14:creationId xmlns:p14="http://schemas.microsoft.com/office/powerpoint/2010/main" val="4274190034"/>
      </p:ext>
    </p:extLst>
  </p:cSld>
  <p:clrMapOvr>
    <a:masterClrMapping/>
  </p:clrMapOvr>
  <p:timing>
    <p:tnLst>
      <p:par>
        <p:cTn id="1" dur="indefinite" restart="never" nodeType="tmRoot"/>
      </p:par>
    </p:tn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a:t>4</a:t>
            </a:r>
            <a:r>
              <a:rPr lang="es-CL" u="sng" dirty="0" smtClean="0"/>
              <a:t>.- Tratamiento Contable Protesto de Letras Descontadas.</a:t>
            </a:r>
          </a:p>
          <a:p>
            <a:r>
              <a:rPr lang="es-CL" u="sng" dirty="0" smtClean="0"/>
              <a:t>Contabilización Ejemplo, a saber:</a:t>
            </a:r>
          </a:p>
          <a:p>
            <a:endParaRPr lang="es-CL" dirty="0" smtClean="0"/>
          </a:p>
        </p:txBody>
      </p:sp>
      <p:graphicFrame>
        <p:nvGraphicFramePr>
          <p:cNvPr id="4" name="3 Tabla"/>
          <p:cNvGraphicFramePr>
            <a:graphicFrameLocks noGrp="1"/>
          </p:cNvGraphicFramePr>
          <p:nvPr>
            <p:extLst>
              <p:ext uri="{D42A27DB-BD31-4B8C-83A1-F6EECF244321}">
                <p14:modId xmlns:p14="http://schemas.microsoft.com/office/powerpoint/2010/main" val="2423873643"/>
              </p:ext>
            </p:extLst>
          </p:nvPr>
        </p:nvGraphicFramePr>
        <p:xfrm>
          <a:off x="107504" y="3140968"/>
          <a:ext cx="8928992" cy="3383280"/>
        </p:xfrm>
        <a:graphic>
          <a:graphicData uri="http://schemas.openxmlformats.org/drawingml/2006/table">
            <a:tbl>
              <a:tblPr firstRow="1" bandRow="1">
                <a:tableStyleId>{5C22544A-7EE6-4342-B048-85BDC9FD1C3A}</a:tableStyleId>
              </a:tblPr>
              <a:tblGrid>
                <a:gridCol w="2232248"/>
                <a:gridCol w="2232248"/>
                <a:gridCol w="2232248"/>
                <a:gridCol w="2232248"/>
              </a:tblGrid>
              <a:tr h="626377">
                <a:tc>
                  <a:txBody>
                    <a:bodyPr/>
                    <a:lstStyle/>
                    <a:p>
                      <a:r>
                        <a:rPr lang="es-CL" b="0" dirty="0" smtClean="0">
                          <a:solidFill>
                            <a:schemeClr val="tx1"/>
                          </a:solidFill>
                        </a:rPr>
                        <a:t>  RESPONSABILIDAD</a:t>
                      </a:r>
                      <a:r>
                        <a:rPr lang="es-CL" b="0" baseline="0" dirty="0" smtClean="0">
                          <a:solidFill>
                            <a:schemeClr val="tx1"/>
                          </a:solidFill>
                        </a:rPr>
                        <a:t> POR </a:t>
                      </a:r>
                      <a:r>
                        <a:rPr lang="es-CL" b="0" dirty="0" smtClean="0">
                          <a:solidFill>
                            <a:schemeClr val="tx1"/>
                          </a:solidFill>
                        </a:rPr>
                        <a:t>LETRAS</a:t>
                      </a:r>
                      <a:r>
                        <a:rPr lang="es-CL" b="0" baseline="0" dirty="0" smtClean="0">
                          <a:solidFill>
                            <a:schemeClr val="tx1"/>
                          </a:solidFill>
                        </a:rPr>
                        <a:t> DESCONTADAS</a:t>
                      </a:r>
                      <a:endParaRPr lang="es-CL" b="0" dirty="0">
                        <a:solidFill>
                          <a:schemeClr val="tx1"/>
                        </a:solidFill>
                      </a:endParaRPr>
                    </a:p>
                  </a:txBody>
                  <a:tcPr/>
                </a:tc>
                <a:tc>
                  <a:txBody>
                    <a:bodyPr/>
                    <a:lstStyle/>
                    <a:p>
                      <a:endParaRPr lang="es-CL" dirty="0"/>
                    </a:p>
                  </a:txBody>
                  <a:tcPr/>
                </a:tc>
                <a:tc>
                  <a:txBody>
                    <a:bodyPr/>
                    <a:lstStyle/>
                    <a:p>
                      <a:r>
                        <a:rPr lang="es-CL" b="0" dirty="0" smtClean="0">
                          <a:solidFill>
                            <a:schemeClr val="tx1"/>
                          </a:solidFill>
                        </a:rPr>
                        <a:t>$1.850.000.</a:t>
                      </a:r>
                      <a:endParaRPr lang="es-CL" b="0" dirty="0">
                        <a:solidFill>
                          <a:schemeClr val="tx1"/>
                        </a:solidFill>
                      </a:endParaRPr>
                    </a:p>
                  </a:txBody>
                  <a:tcPr/>
                </a:tc>
                <a:tc>
                  <a:txBody>
                    <a:bodyPr/>
                    <a:lstStyle/>
                    <a:p>
                      <a:r>
                        <a:rPr lang="es-CL" dirty="0" smtClean="0">
                          <a:solidFill>
                            <a:srgbClr val="FF0000"/>
                          </a:solidFill>
                        </a:rPr>
                        <a:t>Cuenta Orden</a:t>
                      </a:r>
                      <a:endParaRPr lang="es-CL" dirty="0">
                        <a:solidFill>
                          <a:srgbClr val="FF0000"/>
                        </a:solidFill>
                      </a:endParaRPr>
                    </a:p>
                  </a:txBody>
                  <a:tcPr/>
                </a:tc>
              </a:tr>
              <a:tr h="626377">
                <a:tc>
                  <a:txBody>
                    <a:bodyPr/>
                    <a:lstStyle/>
                    <a:p>
                      <a:r>
                        <a:rPr lang="es-CL" dirty="0" smtClean="0"/>
                        <a:t>               </a:t>
                      </a:r>
                    </a:p>
                    <a:p>
                      <a:r>
                        <a:rPr lang="es-CL" dirty="0" smtClean="0"/>
                        <a:t>                             A                                                                 </a:t>
                      </a:r>
                      <a:endParaRPr lang="es-CL" dirty="0"/>
                    </a:p>
                  </a:txBody>
                  <a:tcPr/>
                </a:tc>
                <a:tc>
                  <a:txBody>
                    <a:bodyPr/>
                    <a:lstStyle/>
                    <a:p>
                      <a:endParaRPr lang="es-CL" dirty="0"/>
                    </a:p>
                  </a:txBody>
                  <a:tcPr/>
                </a:tc>
                <a:tc>
                  <a:txBody>
                    <a:bodyPr/>
                    <a:lstStyle/>
                    <a:p>
                      <a:endParaRPr lang="es-CL" dirty="0"/>
                    </a:p>
                  </a:txBody>
                  <a:tcPr/>
                </a:tc>
                <a:tc>
                  <a:txBody>
                    <a:bodyPr/>
                    <a:lstStyle/>
                    <a:p>
                      <a:endParaRPr lang="es-CL" dirty="0"/>
                    </a:p>
                  </a:txBody>
                  <a:tcPr/>
                </a:tc>
              </a:tr>
              <a:tr h="626377">
                <a:tc>
                  <a:txBody>
                    <a:bodyPr/>
                    <a:lstStyle/>
                    <a:p>
                      <a:endParaRPr lang="es-CL" dirty="0">
                        <a:solidFill>
                          <a:srgbClr val="FF0000"/>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CL" dirty="0" smtClean="0"/>
                        <a:t>  LETRAS</a:t>
                      </a:r>
                      <a:r>
                        <a:rPr lang="es-CL" baseline="0" dirty="0" smtClean="0"/>
                        <a:t> DESCONTADAS</a:t>
                      </a:r>
                      <a:endParaRPr lang="es-CL" dirty="0" smtClean="0"/>
                    </a:p>
                    <a:p>
                      <a:endParaRPr lang="es-CL" dirty="0"/>
                    </a:p>
                  </a:txBody>
                  <a:tcPr/>
                </a:tc>
                <a:tc>
                  <a:txBody>
                    <a:bodyPr/>
                    <a:lstStyle/>
                    <a:p>
                      <a:endParaRPr lang="es-CL" b="1" dirty="0">
                        <a:solidFill>
                          <a:srgbClr val="FF0000"/>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CL" dirty="0" smtClean="0"/>
                        <a:t>$1.850.000</a:t>
                      </a:r>
                    </a:p>
                    <a:p>
                      <a:endParaRPr lang="es-CL" dirty="0"/>
                    </a:p>
                  </a:txBody>
                  <a:tcPr/>
                </a:tc>
              </a:tr>
              <a:tr h="626377">
                <a:tc>
                  <a:txBody>
                    <a:bodyPr/>
                    <a:lstStyle/>
                    <a:p>
                      <a:r>
                        <a:rPr lang="es-CL" baseline="0" dirty="0" smtClean="0">
                          <a:solidFill>
                            <a:srgbClr val="FF0000"/>
                          </a:solidFill>
                        </a:rPr>
                        <a:t>Término de responsabilidad por letras descontadas.</a:t>
                      </a:r>
                      <a:endParaRPr lang="es-CL" dirty="0">
                        <a:solidFill>
                          <a:srgbClr val="FF0000"/>
                        </a:solidFill>
                      </a:endParaRPr>
                    </a:p>
                  </a:txBody>
                  <a:tcPr/>
                </a:tc>
                <a:tc>
                  <a:txBody>
                    <a:bodyPr/>
                    <a:lstStyle/>
                    <a:p>
                      <a:endParaRPr lang="es-CL" dirty="0"/>
                    </a:p>
                  </a:txBody>
                  <a:tcPr/>
                </a:tc>
                <a:tc>
                  <a:txBody>
                    <a:bodyPr/>
                    <a:lstStyle/>
                    <a:p>
                      <a:endParaRPr lang="es-CL" b="1" dirty="0">
                        <a:solidFill>
                          <a:srgbClr val="FF0000"/>
                        </a:solidFill>
                      </a:endParaRPr>
                    </a:p>
                  </a:txBody>
                  <a:tcPr/>
                </a:tc>
                <a:tc>
                  <a:txBody>
                    <a:bodyPr/>
                    <a:lstStyle/>
                    <a:p>
                      <a:endParaRPr lang="es-CL" dirty="0"/>
                    </a:p>
                  </a:txBody>
                  <a:tcPr/>
                </a:tc>
              </a:tr>
            </a:tbl>
          </a:graphicData>
        </a:graphic>
      </p:graphicFrame>
    </p:spTree>
    <p:extLst>
      <p:ext uri="{BB962C8B-B14F-4D97-AF65-F5344CB8AC3E}">
        <p14:creationId xmlns:p14="http://schemas.microsoft.com/office/powerpoint/2010/main" val="1484199442"/>
      </p:ext>
    </p:extLst>
  </p:cSld>
  <p:clrMapOvr>
    <a:masterClrMapping/>
  </p:clrMapOvr>
  <p:timing>
    <p:tnLst>
      <p:par>
        <p:cTn id="1" dur="indefinite" restart="never" nodeType="tmRoot"/>
      </p:par>
    </p:tn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a:xfrm>
            <a:off x="612648" y="1340768"/>
            <a:ext cx="8153400" cy="4755232"/>
          </a:xfrm>
        </p:spPr>
        <p:txBody>
          <a:bodyPr>
            <a:normAutofit/>
          </a:bodyPr>
          <a:lstStyle/>
          <a:p>
            <a:r>
              <a:rPr lang="es-CL" u="sng" dirty="0"/>
              <a:t>5</a:t>
            </a:r>
            <a:r>
              <a:rPr lang="es-CL" u="sng" dirty="0" smtClean="0"/>
              <a:t>. Tratamiento Contable del Protesto de Letras Endosadas en Pago</a:t>
            </a:r>
          </a:p>
          <a:p>
            <a:r>
              <a:rPr lang="es-CL" u="sng" dirty="0" smtClean="0"/>
              <a:t>Comentario  Ejercicio ejemplo</a:t>
            </a:r>
            <a:r>
              <a:rPr lang="es-CL" dirty="0" smtClean="0"/>
              <a:t>.</a:t>
            </a:r>
          </a:p>
          <a:p>
            <a:r>
              <a:rPr lang="es-CL" dirty="0" smtClean="0"/>
              <a:t>Finalmente, en el caso que la letra hubiese sido endosada en pago a un proveedor, la empresa que la endoso debe pagar a este el valor del documento más los gastos del protesto y reversar el asiento por la extinción de la responsabilidad al hacerse efectivo dicho pago, lo que se muestra a continuación.</a:t>
            </a:r>
          </a:p>
        </p:txBody>
      </p:sp>
    </p:spTree>
    <p:extLst>
      <p:ext uri="{BB962C8B-B14F-4D97-AF65-F5344CB8AC3E}">
        <p14:creationId xmlns:p14="http://schemas.microsoft.com/office/powerpoint/2010/main" val="1433883769"/>
      </p:ext>
    </p:extLst>
  </p:cSld>
  <p:clrMapOvr>
    <a:masterClrMapping/>
  </p:clrMapOvr>
  <p:timing>
    <p:tnLst>
      <p:par>
        <p:cTn id="1" dur="indefinite" restart="never" nodeType="tmRoot"/>
      </p:par>
    </p:tn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5.- Tratamiento Contable Protesto de Letras Endosadas en Pago.</a:t>
            </a:r>
          </a:p>
          <a:p>
            <a:r>
              <a:rPr lang="es-CL" u="sng" dirty="0" smtClean="0"/>
              <a:t>Contabilización Ejemplo, a saber:</a:t>
            </a:r>
          </a:p>
          <a:p>
            <a:endParaRPr lang="es-CL" dirty="0" smtClean="0"/>
          </a:p>
        </p:txBody>
      </p:sp>
      <p:graphicFrame>
        <p:nvGraphicFramePr>
          <p:cNvPr id="4" name="3 Tabla"/>
          <p:cNvGraphicFramePr>
            <a:graphicFrameLocks noGrp="1"/>
          </p:cNvGraphicFramePr>
          <p:nvPr>
            <p:extLst>
              <p:ext uri="{D42A27DB-BD31-4B8C-83A1-F6EECF244321}">
                <p14:modId xmlns:p14="http://schemas.microsoft.com/office/powerpoint/2010/main" val="1705326592"/>
              </p:ext>
            </p:extLst>
          </p:nvPr>
        </p:nvGraphicFramePr>
        <p:xfrm>
          <a:off x="107504" y="3140968"/>
          <a:ext cx="8928992" cy="3108960"/>
        </p:xfrm>
        <a:graphic>
          <a:graphicData uri="http://schemas.openxmlformats.org/drawingml/2006/table">
            <a:tbl>
              <a:tblPr firstRow="1" bandRow="1">
                <a:tableStyleId>{5C22544A-7EE6-4342-B048-85BDC9FD1C3A}</a:tableStyleId>
              </a:tblPr>
              <a:tblGrid>
                <a:gridCol w="2232248"/>
                <a:gridCol w="2232248"/>
                <a:gridCol w="2232248"/>
                <a:gridCol w="2232248"/>
              </a:tblGrid>
              <a:tr h="626377">
                <a:tc>
                  <a:txBody>
                    <a:bodyPr/>
                    <a:lstStyle/>
                    <a:p>
                      <a:r>
                        <a:rPr lang="es-CL" b="0" dirty="0" smtClean="0">
                          <a:solidFill>
                            <a:schemeClr val="tx1"/>
                          </a:solidFill>
                        </a:rPr>
                        <a:t> LETRAS</a:t>
                      </a:r>
                      <a:r>
                        <a:rPr lang="es-CL" b="0" baseline="0" dirty="0" smtClean="0">
                          <a:solidFill>
                            <a:schemeClr val="tx1"/>
                          </a:solidFill>
                        </a:rPr>
                        <a:t> PROTESTADAS</a:t>
                      </a:r>
                      <a:endParaRPr lang="es-CL" b="0" dirty="0">
                        <a:solidFill>
                          <a:schemeClr val="tx1"/>
                        </a:solidFill>
                      </a:endParaRPr>
                    </a:p>
                  </a:txBody>
                  <a:tcPr/>
                </a:tc>
                <a:tc>
                  <a:txBody>
                    <a:bodyPr/>
                    <a:lstStyle/>
                    <a:p>
                      <a:endParaRPr lang="es-CL" dirty="0"/>
                    </a:p>
                  </a:txBody>
                  <a:tcPr/>
                </a:tc>
                <a:tc>
                  <a:txBody>
                    <a:bodyPr/>
                    <a:lstStyle/>
                    <a:p>
                      <a:r>
                        <a:rPr lang="es-CL" b="0" dirty="0" smtClean="0">
                          <a:solidFill>
                            <a:schemeClr val="tx1"/>
                          </a:solidFill>
                        </a:rPr>
                        <a:t>$1893.000</a:t>
                      </a:r>
                      <a:endParaRPr lang="es-CL" b="0" dirty="0">
                        <a:solidFill>
                          <a:schemeClr val="tx1"/>
                        </a:solidFill>
                      </a:endParaRPr>
                    </a:p>
                  </a:txBody>
                  <a:tcPr/>
                </a:tc>
                <a:tc>
                  <a:txBody>
                    <a:bodyPr/>
                    <a:lstStyle/>
                    <a:p>
                      <a:r>
                        <a:rPr lang="es-CL" dirty="0" smtClean="0">
                          <a:solidFill>
                            <a:srgbClr val="FF0000"/>
                          </a:solidFill>
                        </a:rPr>
                        <a:t>Cuenta Activo</a:t>
                      </a:r>
                      <a:endParaRPr lang="es-CL" dirty="0">
                        <a:solidFill>
                          <a:srgbClr val="FF0000"/>
                        </a:solidFill>
                      </a:endParaRPr>
                    </a:p>
                  </a:txBody>
                  <a:tcPr/>
                </a:tc>
              </a:tr>
              <a:tr h="626377">
                <a:tc>
                  <a:txBody>
                    <a:bodyPr/>
                    <a:lstStyle/>
                    <a:p>
                      <a:r>
                        <a:rPr lang="es-CL" dirty="0" smtClean="0"/>
                        <a:t>               </a:t>
                      </a:r>
                    </a:p>
                    <a:p>
                      <a:r>
                        <a:rPr lang="es-CL" dirty="0" smtClean="0"/>
                        <a:t>                             A                                                                 </a:t>
                      </a:r>
                      <a:endParaRPr lang="es-CL" dirty="0"/>
                    </a:p>
                  </a:txBody>
                  <a:tcPr/>
                </a:tc>
                <a:tc>
                  <a:txBody>
                    <a:bodyPr/>
                    <a:lstStyle/>
                    <a:p>
                      <a:endParaRPr lang="es-CL" dirty="0"/>
                    </a:p>
                  </a:txBody>
                  <a:tcPr/>
                </a:tc>
                <a:tc>
                  <a:txBody>
                    <a:bodyPr/>
                    <a:lstStyle/>
                    <a:p>
                      <a:endParaRPr lang="es-CL" dirty="0"/>
                    </a:p>
                  </a:txBody>
                  <a:tcPr/>
                </a:tc>
                <a:tc>
                  <a:txBody>
                    <a:bodyPr/>
                    <a:lstStyle/>
                    <a:p>
                      <a:endParaRPr lang="es-CL" dirty="0"/>
                    </a:p>
                  </a:txBody>
                  <a:tcPr/>
                </a:tc>
              </a:tr>
              <a:tr h="626377">
                <a:tc>
                  <a:txBody>
                    <a:bodyPr/>
                    <a:lstStyle/>
                    <a:p>
                      <a:endParaRPr lang="es-CL" dirty="0">
                        <a:solidFill>
                          <a:srgbClr val="FF0000"/>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CL" dirty="0" smtClean="0"/>
                        <a:t>  BANCO</a:t>
                      </a:r>
                    </a:p>
                    <a:p>
                      <a:endParaRPr lang="es-CL" dirty="0"/>
                    </a:p>
                  </a:txBody>
                  <a:tcPr/>
                </a:tc>
                <a:tc>
                  <a:txBody>
                    <a:bodyPr/>
                    <a:lstStyle/>
                    <a:p>
                      <a:endParaRPr lang="es-CL" b="1" dirty="0">
                        <a:solidFill>
                          <a:srgbClr val="FF0000"/>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CL" dirty="0" smtClean="0"/>
                        <a:t>$1.893.300</a:t>
                      </a:r>
                    </a:p>
                    <a:p>
                      <a:endParaRPr lang="es-CL" dirty="0"/>
                    </a:p>
                  </a:txBody>
                  <a:tcPr/>
                </a:tc>
              </a:tr>
              <a:tr h="626377">
                <a:tc>
                  <a:txBody>
                    <a:bodyPr/>
                    <a:lstStyle/>
                    <a:p>
                      <a:r>
                        <a:rPr lang="es-CL" dirty="0" smtClean="0">
                          <a:solidFill>
                            <a:srgbClr val="FF0000"/>
                          </a:solidFill>
                        </a:rPr>
                        <a:t>Pago</a:t>
                      </a:r>
                      <a:r>
                        <a:rPr lang="es-CL" baseline="0" dirty="0" smtClean="0">
                          <a:solidFill>
                            <a:srgbClr val="FF0000"/>
                          </a:solidFill>
                        </a:rPr>
                        <a:t> de letra protestada que había sido endosada en pago.</a:t>
                      </a:r>
                      <a:endParaRPr lang="es-CL" dirty="0">
                        <a:solidFill>
                          <a:srgbClr val="FF0000"/>
                        </a:solidFill>
                      </a:endParaRPr>
                    </a:p>
                  </a:txBody>
                  <a:tcPr/>
                </a:tc>
                <a:tc>
                  <a:txBody>
                    <a:bodyPr/>
                    <a:lstStyle/>
                    <a:p>
                      <a:endParaRPr lang="es-CL" dirty="0"/>
                    </a:p>
                  </a:txBody>
                  <a:tcPr/>
                </a:tc>
                <a:tc>
                  <a:txBody>
                    <a:bodyPr/>
                    <a:lstStyle/>
                    <a:p>
                      <a:endParaRPr lang="es-CL" b="1" dirty="0">
                        <a:solidFill>
                          <a:srgbClr val="FF0000"/>
                        </a:solidFill>
                      </a:endParaRPr>
                    </a:p>
                  </a:txBody>
                  <a:tcPr/>
                </a:tc>
                <a:tc>
                  <a:txBody>
                    <a:bodyPr/>
                    <a:lstStyle/>
                    <a:p>
                      <a:endParaRPr lang="es-CL" dirty="0"/>
                    </a:p>
                  </a:txBody>
                  <a:tcPr/>
                </a:tc>
              </a:tr>
            </a:tbl>
          </a:graphicData>
        </a:graphic>
      </p:graphicFrame>
    </p:spTree>
    <p:extLst>
      <p:ext uri="{BB962C8B-B14F-4D97-AF65-F5344CB8AC3E}">
        <p14:creationId xmlns:p14="http://schemas.microsoft.com/office/powerpoint/2010/main" val="301471542"/>
      </p:ext>
    </p:extLst>
  </p:cSld>
  <p:clrMapOvr>
    <a:masterClrMapping/>
  </p:clrMapOvr>
  <p:timing>
    <p:tnLst>
      <p:par>
        <p:cTn id="1" dur="indefinite" restart="never" nodeType="tmRoot"/>
      </p:par>
    </p:tn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a:t>4</a:t>
            </a:r>
            <a:r>
              <a:rPr lang="es-CL" u="sng" dirty="0" smtClean="0"/>
              <a:t>.- Tratamiento Contable Protesto de Letras Descontadas.</a:t>
            </a:r>
          </a:p>
          <a:p>
            <a:r>
              <a:rPr lang="es-CL" u="sng" dirty="0" smtClean="0"/>
              <a:t>Contabilización Ejemplo, a saber:</a:t>
            </a:r>
          </a:p>
          <a:p>
            <a:endParaRPr lang="es-CL" dirty="0" smtClean="0"/>
          </a:p>
        </p:txBody>
      </p:sp>
      <p:graphicFrame>
        <p:nvGraphicFramePr>
          <p:cNvPr id="4" name="3 Tabla"/>
          <p:cNvGraphicFramePr>
            <a:graphicFrameLocks noGrp="1"/>
          </p:cNvGraphicFramePr>
          <p:nvPr>
            <p:extLst>
              <p:ext uri="{D42A27DB-BD31-4B8C-83A1-F6EECF244321}">
                <p14:modId xmlns:p14="http://schemas.microsoft.com/office/powerpoint/2010/main" val="3985521544"/>
              </p:ext>
            </p:extLst>
          </p:nvPr>
        </p:nvGraphicFramePr>
        <p:xfrm>
          <a:off x="107504" y="3140968"/>
          <a:ext cx="8928992" cy="3383280"/>
        </p:xfrm>
        <a:graphic>
          <a:graphicData uri="http://schemas.openxmlformats.org/drawingml/2006/table">
            <a:tbl>
              <a:tblPr firstRow="1" bandRow="1">
                <a:tableStyleId>{5C22544A-7EE6-4342-B048-85BDC9FD1C3A}</a:tableStyleId>
              </a:tblPr>
              <a:tblGrid>
                <a:gridCol w="2232248"/>
                <a:gridCol w="2232248"/>
                <a:gridCol w="2232248"/>
                <a:gridCol w="2232248"/>
              </a:tblGrid>
              <a:tr h="626377">
                <a:tc>
                  <a:txBody>
                    <a:bodyPr/>
                    <a:lstStyle/>
                    <a:p>
                      <a:r>
                        <a:rPr lang="es-CL" b="0" dirty="0" smtClean="0">
                          <a:solidFill>
                            <a:schemeClr val="tx1"/>
                          </a:solidFill>
                        </a:rPr>
                        <a:t>  RESPONSABILIDAD</a:t>
                      </a:r>
                      <a:r>
                        <a:rPr lang="es-CL" b="0" baseline="0" dirty="0" smtClean="0">
                          <a:solidFill>
                            <a:schemeClr val="tx1"/>
                          </a:solidFill>
                        </a:rPr>
                        <a:t> POR </a:t>
                      </a:r>
                      <a:r>
                        <a:rPr lang="es-CL" b="0" dirty="0" smtClean="0">
                          <a:solidFill>
                            <a:schemeClr val="tx1"/>
                          </a:solidFill>
                        </a:rPr>
                        <a:t>LETRAS</a:t>
                      </a:r>
                      <a:r>
                        <a:rPr lang="es-CL" b="0" baseline="0" dirty="0" smtClean="0">
                          <a:solidFill>
                            <a:schemeClr val="tx1"/>
                          </a:solidFill>
                        </a:rPr>
                        <a:t> ENDOSADAS</a:t>
                      </a:r>
                      <a:endParaRPr lang="es-CL" b="0" dirty="0">
                        <a:solidFill>
                          <a:schemeClr val="tx1"/>
                        </a:solidFill>
                      </a:endParaRPr>
                    </a:p>
                  </a:txBody>
                  <a:tcPr/>
                </a:tc>
                <a:tc>
                  <a:txBody>
                    <a:bodyPr/>
                    <a:lstStyle/>
                    <a:p>
                      <a:endParaRPr lang="es-CL" dirty="0"/>
                    </a:p>
                  </a:txBody>
                  <a:tcPr/>
                </a:tc>
                <a:tc>
                  <a:txBody>
                    <a:bodyPr/>
                    <a:lstStyle/>
                    <a:p>
                      <a:r>
                        <a:rPr lang="es-CL" b="0" dirty="0" smtClean="0">
                          <a:solidFill>
                            <a:schemeClr val="tx1"/>
                          </a:solidFill>
                        </a:rPr>
                        <a:t>$1.850.000.</a:t>
                      </a:r>
                      <a:endParaRPr lang="es-CL" b="0" dirty="0">
                        <a:solidFill>
                          <a:schemeClr val="tx1"/>
                        </a:solidFill>
                      </a:endParaRPr>
                    </a:p>
                  </a:txBody>
                  <a:tcPr/>
                </a:tc>
                <a:tc>
                  <a:txBody>
                    <a:bodyPr/>
                    <a:lstStyle/>
                    <a:p>
                      <a:r>
                        <a:rPr lang="es-CL" dirty="0" smtClean="0">
                          <a:solidFill>
                            <a:srgbClr val="FF0000"/>
                          </a:solidFill>
                        </a:rPr>
                        <a:t>Cuenta Orden</a:t>
                      </a:r>
                      <a:endParaRPr lang="es-CL" dirty="0">
                        <a:solidFill>
                          <a:srgbClr val="FF0000"/>
                        </a:solidFill>
                      </a:endParaRPr>
                    </a:p>
                  </a:txBody>
                  <a:tcPr/>
                </a:tc>
              </a:tr>
              <a:tr h="626377">
                <a:tc>
                  <a:txBody>
                    <a:bodyPr/>
                    <a:lstStyle/>
                    <a:p>
                      <a:r>
                        <a:rPr lang="es-CL" dirty="0" smtClean="0"/>
                        <a:t>               </a:t>
                      </a:r>
                    </a:p>
                    <a:p>
                      <a:r>
                        <a:rPr lang="es-CL" dirty="0" smtClean="0"/>
                        <a:t>                             A                                                                 </a:t>
                      </a:r>
                      <a:endParaRPr lang="es-CL" dirty="0"/>
                    </a:p>
                  </a:txBody>
                  <a:tcPr/>
                </a:tc>
                <a:tc>
                  <a:txBody>
                    <a:bodyPr/>
                    <a:lstStyle/>
                    <a:p>
                      <a:endParaRPr lang="es-CL" dirty="0"/>
                    </a:p>
                  </a:txBody>
                  <a:tcPr/>
                </a:tc>
                <a:tc>
                  <a:txBody>
                    <a:bodyPr/>
                    <a:lstStyle/>
                    <a:p>
                      <a:endParaRPr lang="es-CL" dirty="0"/>
                    </a:p>
                  </a:txBody>
                  <a:tcPr/>
                </a:tc>
                <a:tc>
                  <a:txBody>
                    <a:bodyPr/>
                    <a:lstStyle/>
                    <a:p>
                      <a:endParaRPr lang="es-CL" dirty="0"/>
                    </a:p>
                  </a:txBody>
                  <a:tcPr/>
                </a:tc>
              </a:tr>
              <a:tr h="626377">
                <a:tc>
                  <a:txBody>
                    <a:bodyPr/>
                    <a:lstStyle/>
                    <a:p>
                      <a:endParaRPr lang="es-CL" dirty="0">
                        <a:solidFill>
                          <a:srgbClr val="FF0000"/>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CL" dirty="0" smtClean="0"/>
                        <a:t>  LETRAS</a:t>
                      </a:r>
                      <a:r>
                        <a:rPr lang="es-CL" baseline="0" dirty="0" smtClean="0"/>
                        <a:t> ENDOSADAS</a:t>
                      </a:r>
                      <a:endParaRPr lang="es-CL" dirty="0" smtClean="0"/>
                    </a:p>
                    <a:p>
                      <a:endParaRPr lang="es-CL" dirty="0"/>
                    </a:p>
                  </a:txBody>
                  <a:tcPr/>
                </a:tc>
                <a:tc>
                  <a:txBody>
                    <a:bodyPr/>
                    <a:lstStyle/>
                    <a:p>
                      <a:endParaRPr lang="es-CL" b="1" dirty="0">
                        <a:solidFill>
                          <a:srgbClr val="FF0000"/>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CL" dirty="0" smtClean="0"/>
                        <a:t>$1.850.000</a:t>
                      </a:r>
                    </a:p>
                    <a:p>
                      <a:endParaRPr lang="es-CL" dirty="0"/>
                    </a:p>
                  </a:txBody>
                  <a:tcPr/>
                </a:tc>
              </a:tr>
              <a:tr h="626377">
                <a:tc>
                  <a:txBody>
                    <a:bodyPr/>
                    <a:lstStyle/>
                    <a:p>
                      <a:r>
                        <a:rPr lang="es-CL" baseline="0" dirty="0" smtClean="0">
                          <a:solidFill>
                            <a:srgbClr val="FF0000"/>
                          </a:solidFill>
                        </a:rPr>
                        <a:t>Término de responsabilidad por letras endosadas.</a:t>
                      </a:r>
                      <a:endParaRPr lang="es-CL" dirty="0">
                        <a:solidFill>
                          <a:srgbClr val="FF0000"/>
                        </a:solidFill>
                      </a:endParaRPr>
                    </a:p>
                  </a:txBody>
                  <a:tcPr/>
                </a:tc>
                <a:tc>
                  <a:txBody>
                    <a:bodyPr/>
                    <a:lstStyle/>
                    <a:p>
                      <a:endParaRPr lang="es-CL" dirty="0"/>
                    </a:p>
                  </a:txBody>
                  <a:tcPr/>
                </a:tc>
                <a:tc>
                  <a:txBody>
                    <a:bodyPr/>
                    <a:lstStyle/>
                    <a:p>
                      <a:endParaRPr lang="es-CL" b="1" dirty="0">
                        <a:solidFill>
                          <a:srgbClr val="FF0000"/>
                        </a:solidFill>
                      </a:endParaRPr>
                    </a:p>
                  </a:txBody>
                  <a:tcPr/>
                </a:tc>
                <a:tc>
                  <a:txBody>
                    <a:bodyPr/>
                    <a:lstStyle/>
                    <a:p>
                      <a:endParaRPr lang="es-CL" dirty="0"/>
                    </a:p>
                  </a:txBody>
                  <a:tcPr/>
                </a:tc>
              </a:tr>
            </a:tbl>
          </a:graphicData>
        </a:graphic>
      </p:graphicFrame>
    </p:spTree>
    <p:extLst>
      <p:ext uri="{BB962C8B-B14F-4D97-AF65-F5344CB8AC3E}">
        <p14:creationId xmlns:p14="http://schemas.microsoft.com/office/powerpoint/2010/main" val="818640592"/>
      </p:ext>
    </p:extLst>
  </p:cSld>
  <p:clrMapOvr>
    <a:masterClrMapping/>
  </p:clrMapOvr>
  <p:timing>
    <p:tnLst>
      <p:par>
        <p:cTn id="1" dur="indefinite" restart="never" nodeType="tmRoot"/>
      </p:par>
    </p:tn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a:xfrm>
            <a:off x="612648" y="1340768"/>
            <a:ext cx="8153400" cy="4755232"/>
          </a:xfrm>
        </p:spPr>
        <p:txBody>
          <a:bodyPr>
            <a:normAutofit fontScale="92500" lnSpcReduction="10000"/>
          </a:bodyPr>
          <a:lstStyle/>
          <a:p>
            <a:r>
              <a:rPr lang="es-CL" u="sng" dirty="0"/>
              <a:t>5</a:t>
            </a:r>
            <a:r>
              <a:rPr lang="es-CL" u="sng" dirty="0" smtClean="0"/>
              <a:t>. Tratamiento Contable del Protesto de Letras Endosadas en Pago</a:t>
            </a:r>
          </a:p>
          <a:p>
            <a:r>
              <a:rPr lang="es-CL" u="sng" dirty="0" smtClean="0"/>
              <a:t>Comentario  Ejercicio ejemplo</a:t>
            </a:r>
            <a:r>
              <a:rPr lang="es-CL" dirty="0" smtClean="0"/>
              <a:t>.</a:t>
            </a:r>
          </a:p>
          <a:p>
            <a:r>
              <a:rPr lang="es-CL" dirty="0" smtClean="0"/>
              <a:t>Una opción alternativa, pero menos frecuente, es que la letra endosada en pago sea sustituida por otra letra en cartera de igual valor, en cuyo caso, en vez de  abonar la cuenta banco se procede con el abono de la cuenta letras por cobrar; o bien, que la letra protestada quede pendiente de pago en la empresa endosante, lo que originaria un abono en la cuenta del proveedor .La opción dependerá de lo que acuerden las partes afectadas.</a:t>
            </a:r>
          </a:p>
        </p:txBody>
      </p:sp>
    </p:spTree>
    <p:extLst>
      <p:ext uri="{BB962C8B-B14F-4D97-AF65-F5344CB8AC3E}">
        <p14:creationId xmlns:p14="http://schemas.microsoft.com/office/powerpoint/2010/main" val="3090804624"/>
      </p:ext>
    </p:extLst>
  </p:cSld>
  <p:clrMapOvr>
    <a:masterClrMapping/>
  </p:clrMapOvr>
  <p:timing>
    <p:tnLst>
      <p:par>
        <p:cTn id="1" dur="indefinite" restart="never" nodeType="tmRoot"/>
      </p:par>
    </p:tn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fontScale="92500"/>
          </a:bodyPr>
          <a:lstStyle/>
          <a:p>
            <a:r>
              <a:rPr lang="es-CL" u="sng" dirty="0" smtClean="0"/>
              <a:t> Tratamiento Contable de Las Letras de Cambio.</a:t>
            </a:r>
          </a:p>
          <a:p>
            <a:r>
              <a:rPr lang="es-CL" u="sng" dirty="0"/>
              <a:t>F</a:t>
            </a:r>
            <a:r>
              <a:rPr lang="es-CL" u="sng" dirty="0" smtClean="0"/>
              <a:t> . Castigo y Recuperación de Documentos Protestados</a:t>
            </a:r>
            <a:r>
              <a:rPr lang="es-CL" dirty="0" smtClean="0"/>
              <a:t>.</a:t>
            </a:r>
            <a:endParaRPr lang="es-CL" u="sng" dirty="0" smtClean="0"/>
          </a:p>
          <a:p>
            <a:r>
              <a:rPr lang="es-CL" dirty="0" smtClean="0"/>
              <a:t>En los casos presentados en la gráfica adjunta, sobre la secuencia seguida en el protesto de letras y acciones posteriores de cobro, luego del protesto sigue el cobro directo o bien judicial las que culminan con la recuperación parcial o total de lo adeudado, o bien con el reconocimiento de la pérdida por la incobrabilidad del documento protestado.</a:t>
            </a:r>
          </a:p>
        </p:txBody>
      </p:sp>
    </p:spTree>
    <p:extLst>
      <p:ext uri="{BB962C8B-B14F-4D97-AF65-F5344CB8AC3E}">
        <p14:creationId xmlns:p14="http://schemas.microsoft.com/office/powerpoint/2010/main" val="4160336640"/>
      </p:ext>
    </p:extLst>
  </p:cSld>
  <p:clrMapOvr>
    <a:masterClrMapping/>
  </p:clrMapOvr>
  <p:timing>
    <p:tnLst>
      <p:par>
        <p:cTn id="1" dur="indefinite" restart="never" nodeType="tmRoot"/>
      </p:par>
    </p:tn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fontScale="92500"/>
          </a:bodyPr>
          <a:lstStyle/>
          <a:p>
            <a:r>
              <a:rPr lang="es-CL" u="sng" dirty="0" smtClean="0"/>
              <a:t> Tratamiento Contable de Las Letras de Cambio.</a:t>
            </a:r>
          </a:p>
          <a:p>
            <a:r>
              <a:rPr lang="es-CL" u="sng" dirty="0"/>
              <a:t>F</a:t>
            </a:r>
            <a:r>
              <a:rPr lang="es-CL" u="sng" dirty="0" smtClean="0"/>
              <a:t> . Castigo y Recuperación de Documentos Protestados</a:t>
            </a:r>
            <a:r>
              <a:rPr lang="es-CL" dirty="0" smtClean="0"/>
              <a:t>.</a:t>
            </a:r>
            <a:endParaRPr lang="es-CL" u="sng" dirty="0" smtClean="0"/>
          </a:p>
          <a:p>
            <a:r>
              <a:rPr lang="es-CL" dirty="0" smtClean="0"/>
              <a:t>La circunstancia del protesto no cierra, por tanto, el proceso de cobro de la letra, manteniéndose en el activo documento protestado hasta agotar las acciones de cobranza, las que de resultar positivas generarán ingresos de recursos, o de resultar negativas implicarán el reconocimiento de una pérdida, que deberá ser reconocida contablemente con el castigo del valor del documento protestado.</a:t>
            </a:r>
          </a:p>
        </p:txBody>
      </p:sp>
    </p:spTree>
    <p:extLst>
      <p:ext uri="{BB962C8B-B14F-4D97-AF65-F5344CB8AC3E}">
        <p14:creationId xmlns:p14="http://schemas.microsoft.com/office/powerpoint/2010/main" val="1318223904"/>
      </p:ext>
    </p:extLst>
  </p:cSld>
  <p:clrMapOvr>
    <a:masterClrMapping/>
  </p:clrMapOvr>
  <p:timing>
    <p:tnLst>
      <p:par>
        <p:cTn id="1" dur="indefinite" restart="never" nodeType="tmRoot"/>
      </p:par>
    </p:tn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a:xfrm>
            <a:off x="612648" y="1340768"/>
            <a:ext cx="8153400" cy="4755232"/>
          </a:xfrm>
        </p:spPr>
        <p:txBody>
          <a:bodyPr>
            <a:normAutofit lnSpcReduction="10000"/>
          </a:bodyPr>
          <a:lstStyle/>
          <a:p>
            <a:r>
              <a:rPr lang="es-CL" u="sng" dirty="0" smtClean="0"/>
              <a:t> Tratamiento Contable del Protesto de Documentos.</a:t>
            </a:r>
          </a:p>
          <a:p>
            <a:r>
              <a:rPr lang="es-CL" u="sng" dirty="0"/>
              <a:t>F . Castigo y Recuperación de Documentos Protestados</a:t>
            </a:r>
            <a:r>
              <a:rPr lang="es-CL" dirty="0" smtClean="0"/>
              <a:t>.</a:t>
            </a:r>
            <a:endParaRPr lang="es-CL" u="sng" dirty="0" smtClean="0"/>
          </a:p>
          <a:p>
            <a:r>
              <a:rPr lang="es-CL" u="sng" dirty="0" smtClean="0"/>
              <a:t>Enunciado Ejercicio ejemplo. </a:t>
            </a:r>
            <a:endParaRPr lang="es-CL" u="sng" dirty="0"/>
          </a:p>
          <a:p>
            <a:r>
              <a:rPr lang="es-CL" dirty="0" smtClean="0"/>
              <a:t>Supongamos que se logró el pago de una letra por valor </a:t>
            </a:r>
            <a:r>
              <a:rPr lang="es-CL" dirty="0"/>
              <a:t>de  $</a:t>
            </a:r>
            <a:r>
              <a:rPr lang="es-CL" dirty="0" smtClean="0"/>
              <a:t>2150.000, protestada en su oportunidad por falta de pago, más los gastos de protesto por $280.000. Agreguemos que ambos valores  fueron cargados en la cuenta de activo letras protestadas.</a:t>
            </a:r>
          </a:p>
        </p:txBody>
      </p:sp>
    </p:spTree>
    <p:extLst>
      <p:ext uri="{BB962C8B-B14F-4D97-AF65-F5344CB8AC3E}">
        <p14:creationId xmlns:p14="http://schemas.microsoft.com/office/powerpoint/2010/main" val="2141775619"/>
      </p:ext>
    </p:extLst>
  </p:cSld>
  <p:clrMapOvr>
    <a:masterClrMapping/>
  </p:clrMapOvr>
  <p:timing>
    <p:tnLst>
      <p:par>
        <p:cTn id="1" dur="indefinite" restart="never" nodeType="tmRoot"/>
      </p:par>
    </p:tn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a:xfrm>
            <a:off x="612648" y="1340768"/>
            <a:ext cx="8153400" cy="4755232"/>
          </a:xfrm>
        </p:spPr>
        <p:txBody>
          <a:bodyPr>
            <a:normAutofit lnSpcReduction="10000"/>
          </a:bodyPr>
          <a:lstStyle/>
          <a:p>
            <a:r>
              <a:rPr lang="es-CL" u="sng" dirty="0" smtClean="0"/>
              <a:t> Tratamiento Contable del Protesto de Documentos.</a:t>
            </a:r>
          </a:p>
          <a:p>
            <a:r>
              <a:rPr lang="es-CL" u="sng" dirty="0"/>
              <a:t>F . Castigo y Recuperación de Documentos Protestados</a:t>
            </a:r>
            <a:r>
              <a:rPr lang="es-CL" dirty="0" smtClean="0"/>
              <a:t>.</a:t>
            </a:r>
            <a:endParaRPr lang="es-CL" u="sng" dirty="0" smtClean="0"/>
          </a:p>
          <a:p>
            <a:r>
              <a:rPr lang="es-CL" u="sng" dirty="0" smtClean="0"/>
              <a:t>Enunciado Ejercicio ejemplo( continuación). </a:t>
            </a:r>
          </a:p>
          <a:p>
            <a:r>
              <a:rPr lang="es-CL" dirty="0" smtClean="0"/>
              <a:t>Luego el ingreso que ocasiona esta recuperación se carga  ala cuenta de activo que refleja el efectivo recibido( puede ser la cuenta en efectivo, la cuenta caja o bien banco), con el correspondiente abono ala cuenta letras protestadas, cancelándose de esta forma el cargo efectuado al momento del protesto. </a:t>
            </a:r>
            <a:endParaRPr lang="es-CL" dirty="0"/>
          </a:p>
        </p:txBody>
      </p:sp>
    </p:spTree>
    <p:extLst>
      <p:ext uri="{BB962C8B-B14F-4D97-AF65-F5344CB8AC3E}">
        <p14:creationId xmlns:p14="http://schemas.microsoft.com/office/powerpoint/2010/main" val="1912487032"/>
      </p:ext>
    </p:extLst>
  </p:cSld>
  <p:clrMapOvr>
    <a:masterClrMapping/>
  </p:clrMapOvr>
  <p:timing>
    <p:tnLst>
      <p:par>
        <p:cTn id="1" dur="indefinite" restart="never" nodeType="tmRoot"/>
      </p:par>
    </p:tn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F.- Castigo y Recuperación de Documentos Protestados.</a:t>
            </a:r>
          </a:p>
          <a:p>
            <a:r>
              <a:rPr lang="es-CL" u="sng" dirty="0" smtClean="0"/>
              <a:t>Contabilización Ejemplo, a saber:</a:t>
            </a:r>
          </a:p>
          <a:p>
            <a:endParaRPr lang="es-CL" dirty="0" smtClean="0"/>
          </a:p>
        </p:txBody>
      </p:sp>
      <p:graphicFrame>
        <p:nvGraphicFramePr>
          <p:cNvPr id="4" name="3 Tabla"/>
          <p:cNvGraphicFramePr>
            <a:graphicFrameLocks noGrp="1"/>
          </p:cNvGraphicFramePr>
          <p:nvPr>
            <p:extLst>
              <p:ext uri="{D42A27DB-BD31-4B8C-83A1-F6EECF244321}">
                <p14:modId xmlns:p14="http://schemas.microsoft.com/office/powerpoint/2010/main" val="3078140680"/>
              </p:ext>
            </p:extLst>
          </p:nvPr>
        </p:nvGraphicFramePr>
        <p:xfrm>
          <a:off x="107504" y="3140969"/>
          <a:ext cx="8928992" cy="3624042"/>
        </p:xfrm>
        <a:graphic>
          <a:graphicData uri="http://schemas.openxmlformats.org/drawingml/2006/table">
            <a:tbl>
              <a:tblPr firstRow="1" bandRow="1">
                <a:tableStyleId>{5C22544A-7EE6-4342-B048-85BDC9FD1C3A}</a:tableStyleId>
              </a:tblPr>
              <a:tblGrid>
                <a:gridCol w="2232248"/>
                <a:gridCol w="2232248"/>
                <a:gridCol w="2232248"/>
                <a:gridCol w="2232248"/>
              </a:tblGrid>
              <a:tr h="606522">
                <a:tc>
                  <a:txBody>
                    <a:bodyPr/>
                    <a:lstStyle/>
                    <a:p>
                      <a:r>
                        <a:rPr lang="es-CL" b="0" dirty="0" smtClean="0">
                          <a:solidFill>
                            <a:schemeClr val="tx1"/>
                          </a:solidFill>
                        </a:rPr>
                        <a:t>  CAJA</a:t>
                      </a:r>
                      <a:endParaRPr lang="es-CL" b="0" dirty="0">
                        <a:solidFill>
                          <a:schemeClr val="tx1"/>
                        </a:solidFill>
                      </a:endParaRPr>
                    </a:p>
                  </a:txBody>
                  <a:tcPr/>
                </a:tc>
                <a:tc>
                  <a:txBody>
                    <a:bodyPr/>
                    <a:lstStyle/>
                    <a:p>
                      <a:endParaRPr lang="es-CL" dirty="0"/>
                    </a:p>
                  </a:txBody>
                  <a:tcPr/>
                </a:tc>
                <a:tc>
                  <a:txBody>
                    <a:bodyPr/>
                    <a:lstStyle/>
                    <a:p>
                      <a:r>
                        <a:rPr lang="es-CL" b="0" dirty="0" smtClean="0">
                          <a:solidFill>
                            <a:schemeClr val="tx1"/>
                          </a:solidFill>
                        </a:rPr>
                        <a:t>$2.430.000</a:t>
                      </a:r>
                      <a:endParaRPr lang="es-CL" b="0" dirty="0">
                        <a:solidFill>
                          <a:schemeClr val="tx1"/>
                        </a:solidFill>
                      </a:endParaRPr>
                    </a:p>
                  </a:txBody>
                  <a:tcPr/>
                </a:tc>
                <a:tc>
                  <a:txBody>
                    <a:bodyPr/>
                    <a:lstStyle/>
                    <a:p>
                      <a:r>
                        <a:rPr lang="es-CL" dirty="0" smtClean="0">
                          <a:solidFill>
                            <a:srgbClr val="FF0000"/>
                          </a:solidFill>
                        </a:rPr>
                        <a:t>Cuenta Activo</a:t>
                      </a:r>
                      <a:endParaRPr lang="es-CL" dirty="0">
                        <a:solidFill>
                          <a:srgbClr val="FF0000"/>
                        </a:solidFill>
                      </a:endParaRPr>
                    </a:p>
                  </a:txBody>
                  <a:tcPr/>
                </a:tc>
              </a:tr>
              <a:tr h="619791">
                <a:tc>
                  <a:txBody>
                    <a:bodyPr/>
                    <a:lstStyle/>
                    <a:p>
                      <a:r>
                        <a:rPr lang="es-CL" dirty="0" smtClean="0"/>
                        <a:t>               </a:t>
                      </a:r>
                    </a:p>
                    <a:p>
                      <a:r>
                        <a:rPr lang="es-CL" dirty="0" smtClean="0"/>
                        <a:t>                             A                                                                 </a:t>
                      </a:r>
                      <a:endParaRPr lang="es-CL" dirty="0"/>
                    </a:p>
                  </a:txBody>
                  <a:tcPr/>
                </a:tc>
                <a:tc>
                  <a:txBody>
                    <a:bodyPr/>
                    <a:lstStyle/>
                    <a:p>
                      <a:endParaRPr lang="es-CL" dirty="0"/>
                    </a:p>
                  </a:txBody>
                  <a:tcPr/>
                </a:tc>
                <a:tc>
                  <a:txBody>
                    <a:bodyPr/>
                    <a:lstStyle/>
                    <a:p>
                      <a:endParaRPr lang="es-CL" dirty="0"/>
                    </a:p>
                  </a:txBody>
                  <a:tcPr/>
                </a:tc>
                <a:tc>
                  <a:txBody>
                    <a:bodyPr/>
                    <a:lstStyle/>
                    <a:p>
                      <a:endParaRPr lang="es-CL" dirty="0"/>
                    </a:p>
                  </a:txBody>
                  <a:tcPr/>
                </a:tc>
              </a:tr>
              <a:tr h="885415">
                <a:tc>
                  <a:txBody>
                    <a:bodyPr/>
                    <a:lstStyle/>
                    <a:p>
                      <a:endParaRPr lang="es-CL" dirty="0">
                        <a:solidFill>
                          <a:srgbClr val="FF0000"/>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CL" dirty="0" smtClean="0"/>
                        <a:t>  LETRAS</a:t>
                      </a:r>
                      <a:r>
                        <a:rPr lang="es-CL" baseline="0" dirty="0" smtClean="0"/>
                        <a:t> PROTESTADAS</a:t>
                      </a:r>
                      <a:endParaRPr lang="es-CL" dirty="0" smtClean="0"/>
                    </a:p>
                    <a:p>
                      <a:endParaRPr lang="es-CL" dirty="0"/>
                    </a:p>
                  </a:txBody>
                  <a:tcPr/>
                </a:tc>
                <a:tc>
                  <a:txBody>
                    <a:bodyPr/>
                    <a:lstStyle/>
                    <a:p>
                      <a:r>
                        <a:rPr lang="es-CL" b="1" dirty="0" smtClean="0">
                          <a:solidFill>
                            <a:srgbClr val="FF0000"/>
                          </a:solidFill>
                        </a:rPr>
                        <a:t>Cuenta Saldada</a:t>
                      </a:r>
                      <a:endParaRPr lang="es-CL" b="1" dirty="0">
                        <a:solidFill>
                          <a:srgbClr val="FF0000"/>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CL" dirty="0" smtClean="0"/>
                        <a:t>$2.430.000</a:t>
                      </a:r>
                    </a:p>
                    <a:p>
                      <a:endParaRPr lang="es-CL" dirty="0"/>
                    </a:p>
                  </a:txBody>
                  <a:tcPr/>
                </a:tc>
              </a:tr>
              <a:tr h="1416664">
                <a:tc>
                  <a:txBody>
                    <a:bodyPr/>
                    <a:lstStyle/>
                    <a:p>
                      <a:r>
                        <a:rPr lang="es-CL" baseline="0" dirty="0" smtClean="0">
                          <a:solidFill>
                            <a:srgbClr val="FF0000"/>
                          </a:solidFill>
                        </a:rPr>
                        <a:t>INGRESO POR RECUPERACIÓN DE LETRA PROTESTADA MAS GASTOS DEL PROTESTO.</a:t>
                      </a:r>
                      <a:endParaRPr lang="es-CL" dirty="0">
                        <a:solidFill>
                          <a:srgbClr val="FF0000"/>
                        </a:solidFill>
                      </a:endParaRPr>
                    </a:p>
                  </a:txBody>
                  <a:tcPr/>
                </a:tc>
                <a:tc>
                  <a:txBody>
                    <a:bodyPr/>
                    <a:lstStyle/>
                    <a:p>
                      <a:endParaRPr lang="es-CL" dirty="0"/>
                    </a:p>
                  </a:txBody>
                  <a:tcPr/>
                </a:tc>
                <a:tc>
                  <a:txBody>
                    <a:bodyPr/>
                    <a:lstStyle/>
                    <a:p>
                      <a:endParaRPr lang="es-CL" b="1" dirty="0">
                        <a:solidFill>
                          <a:srgbClr val="FF0000"/>
                        </a:solidFill>
                      </a:endParaRPr>
                    </a:p>
                  </a:txBody>
                  <a:tcPr/>
                </a:tc>
                <a:tc>
                  <a:txBody>
                    <a:bodyPr/>
                    <a:lstStyle/>
                    <a:p>
                      <a:endParaRPr lang="es-CL" dirty="0"/>
                    </a:p>
                  </a:txBody>
                  <a:tcPr/>
                </a:tc>
              </a:tr>
            </a:tbl>
          </a:graphicData>
        </a:graphic>
      </p:graphicFrame>
    </p:spTree>
    <p:extLst>
      <p:ext uri="{BB962C8B-B14F-4D97-AF65-F5344CB8AC3E}">
        <p14:creationId xmlns:p14="http://schemas.microsoft.com/office/powerpoint/2010/main" val="102009105"/>
      </p:ext>
    </p:extLst>
  </p:cSld>
  <p:clrMapOvr>
    <a:masterClrMapping/>
  </p:clrMapOvr>
  <p:timing>
    <p:tnLst>
      <p:par>
        <p:cTn id="1" dur="indefinite" restart="never" nodeType="tmRoot"/>
      </p:par>
    </p:tnLst>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a:xfrm>
            <a:off x="612648" y="1340768"/>
            <a:ext cx="8153400" cy="4755232"/>
          </a:xfrm>
        </p:spPr>
        <p:txBody>
          <a:bodyPr>
            <a:normAutofit fontScale="92500" lnSpcReduction="20000"/>
          </a:bodyPr>
          <a:lstStyle/>
          <a:p>
            <a:r>
              <a:rPr lang="es-CL" u="sng" dirty="0" smtClean="0"/>
              <a:t> Tratamiento Contable del Protesto de Documentos.</a:t>
            </a:r>
          </a:p>
          <a:p>
            <a:r>
              <a:rPr lang="es-CL" u="sng" dirty="0"/>
              <a:t>F . Castigo y Recuperación de Documentos Protestados</a:t>
            </a:r>
            <a:r>
              <a:rPr lang="es-CL" dirty="0" smtClean="0"/>
              <a:t>.</a:t>
            </a:r>
            <a:endParaRPr lang="es-CL" u="sng" dirty="0" smtClean="0"/>
          </a:p>
          <a:p>
            <a:r>
              <a:rPr lang="es-CL" u="sng" dirty="0" smtClean="0"/>
              <a:t>Enunciado Ejercicio ejemplo( continuación). </a:t>
            </a:r>
          </a:p>
          <a:p>
            <a:r>
              <a:rPr lang="es-CL" dirty="0" smtClean="0"/>
              <a:t>Supongamos  ahora que agotadas las instancias de cobro , se opta por castigar el documento por irrecuperabilidad de su monto. En esta situación el valor de la letra protestada más los gastos de protesto  y los demás gastos que se hubieren generado durante el proceso de cobranza, constituyen una pérdida para la empresa, pérdida que se registra con cargo a una cuenta de resultado que refleje el concepto de pérdida y con abono ala cuenta Letras Protestadas. </a:t>
            </a:r>
            <a:endParaRPr lang="es-CL" dirty="0"/>
          </a:p>
        </p:txBody>
      </p:sp>
    </p:spTree>
    <p:extLst>
      <p:ext uri="{BB962C8B-B14F-4D97-AF65-F5344CB8AC3E}">
        <p14:creationId xmlns:p14="http://schemas.microsoft.com/office/powerpoint/2010/main" val="2531508091"/>
      </p:ext>
    </p:extLst>
  </p:cSld>
  <p:clrMapOvr>
    <a:masterClrMapping/>
  </p:clrMapOvr>
  <p:timing>
    <p:tnLst>
      <p:par>
        <p:cTn id="1" dur="indefinite" restart="never" nodeType="tmRoot"/>
      </p:par>
    </p:tnLst>
  </p:timing>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F.- Castigo y Recuperación de Documentos Protestados.</a:t>
            </a:r>
          </a:p>
          <a:p>
            <a:r>
              <a:rPr lang="es-CL" u="sng" dirty="0" smtClean="0"/>
              <a:t>Contabilización Ejemplo, a saber:</a:t>
            </a:r>
          </a:p>
          <a:p>
            <a:endParaRPr lang="es-CL" dirty="0" smtClean="0"/>
          </a:p>
        </p:txBody>
      </p:sp>
      <p:graphicFrame>
        <p:nvGraphicFramePr>
          <p:cNvPr id="4" name="3 Tabla"/>
          <p:cNvGraphicFramePr>
            <a:graphicFrameLocks noGrp="1"/>
          </p:cNvGraphicFramePr>
          <p:nvPr>
            <p:extLst>
              <p:ext uri="{D42A27DB-BD31-4B8C-83A1-F6EECF244321}">
                <p14:modId xmlns:p14="http://schemas.microsoft.com/office/powerpoint/2010/main" val="644490303"/>
              </p:ext>
            </p:extLst>
          </p:nvPr>
        </p:nvGraphicFramePr>
        <p:xfrm>
          <a:off x="107504" y="3140969"/>
          <a:ext cx="8928992" cy="3611224"/>
        </p:xfrm>
        <a:graphic>
          <a:graphicData uri="http://schemas.openxmlformats.org/drawingml/2006/table">
            <a:tbl>
              <a:tblPr firstRow="1" bandRow="1">
                <a:tableStyleId>{5C22544A-7EE6-4342-B048-85BDC9FD1C3A}</a:tableStyleId>
              </a:tblPr>
              <a:tblGrid>
                <a:gridCol w="2232248"/>
                <a:gridCol w="2232248"/>
                <a:gridCol w="2232248"/>
                <a:gridCol w="2232248"/>
              </a:tblGrid>
              <a:tr h="606522">
                <a:tc>
                  <a:txBody>
                    <a:bodyPr/>
                    <a:lstStyle/>
                    <a:p>
                      <a:r>
                        <a:rPr lang="es-CL" b="0" dirty="0" smtClean="0">
                          <a:solidFill>
                            <a:schemeClr val="tx1"/>
                          </a:solidFill>
                        </a:rPr>
                        <a:t>  CASTIGO</a:t>
                      </a:r>
                      <a:r>
                        <a:rPr lang="es-CL" b="0" baseline="0" dirty="0" smtClean="0">
                          <a:solidFill>
                            <a:schemeClr val="tx1"/>
                          </a:solidFill>
                        </a:rPr>
                        <a:t> LETRAS PROTESTADAS</a:t>
                      </a:r>
                      <a:endParaRPr lang="es-CL" b="0" dirty="0">
                        <a:solidFill>
                          <a:schemeClr val="tx1"/>
                        </a:solidFill>
                      </a:endParaRPr>
                    </a:p>
                  </a:txBody>
                  <a:tcPr/>
                </a:tc>
                <a:tc>
                  <a:txBody>
                    <a:bodyPr/>
                    <a:lstStyle/>
                    <a:p>
                      <a:endParaRPr lang="es-CL" dirty="0"/>
                    </a:p>
                  </a:txBody>
                  <a:tcPr/>
                </a:tc>
                <a:tc>
                  <a:txBody>
                    <a:bodyPr/>
                    <a:lstStyle/>
                    <a:p>
                      <a:r>
                        <a:rPr lang="es-CL" b="0" dirty="0" smtClean="0">
                          <a:solidFill>
                            <a:schemeClr val="tx1"/>
                          </a:solidFill>
                        </a:rPr>
                        <a:t>$2.430.000</a:t>
                      </a:r>
                      <a:endParaRPr lang="es-CL" b="0" dirty="0">
                        <a:solidFill>
                          <a:schemeClr val="tx1"/>
                        </a:solidFill>
                      </a:endParaRPr>
                    </a:p>
                  </a:txBody>
                  <a:tcPr/>
                </a:tc>
                <a:tc>
                  <a:txBody>
                    <a:bodyPr/>
                    <a:lstStyle/>
                    <a:p>
                      <a:r>
                        <a:rPr lang="es-CL" dirty="0" smtClean="0">
                          <a:solidFill>
                            <a:srgbClr val="FF0000"/>
                          </a:solidFill>
                        </a:rPr>
                        <a:t>Cuenta Pérdida</a:t>
                      </a:r>
                      <a:endParaRPr lang="es-CL" dirty="0">
                        <a:solidFill>
                          <a:srgbClr val="FF0000"/>
                        </a:solidFill>
                      </a:endParaRPr>
                    </a:p>
                  </a:txBody>
                  <a:tcPr/>
                </a:tc>
              </a:tr>
              <a:tr h="619791">
                <a:tc>
                  <a:txBody>
                    <a:bodyPr/>
                    <a:lstStyle/>
                    <a:p>
                      <a:r>
                        <a:rPr lang="es-CL" dirty="0" smtClean="0"/>
                        <a:t>               </a:t>
                      </a:r>
                    </a:p>
                    <a:p>
                      <a:r>
                        <a:rPr lang="es-CL" dirty="0" smtClean="0"/>
                        <a:t>                             A                                                                 </a:t>
                      </a:r>
                      <a:endParaRPr lang="es-CL" dirty="0"/>
                    </a:p>
                  </a:txBody>
                  <a:tcPr/>
                </a:tc>
                <a:tc>
                  <a:txBody>
                    <a:bodyPr/>
                    <a:lstStyle/>
                    <a:p>
                      <a:endParaRPr lang="es-CL" dirty="0"/>
                    </a:p>
                  </a:txBody>
                  <a:tcPr/>
                </a:tc>
                <a:tc>
                  <a:txBody>
                    <a:bodyPr/>
                    <a:lstStyle/>
                    <a:p>
                      <a:endParaRPr lang="es-CL" dirty="0"/>
                    </a:p>
                  </a:txBody>
                  <a:tcPr/>
                </a:tc>
                <a:tc>
                  <a:txBody>
                    <a:bodyPr/>
                    <a:lstStyle/>
                    <a:p>
                      <a:endParaRPr lang="es-CL" dirty="0"/>
                    </a:p>
                  </a:txBody>
                  <a:tcPr/>
                </a:tc>
              </a:tr>
              <a:tr h="885415">
                <a:tc>
                  <a:txBody>
                    <a:bodyPr/>
                    <a:lstStyle/>
                    <a:p>
                      <a:endParaRPr lang="es-CL" dirty="0">
                        <a:solidFill>
                          <a:srgbClr val="FF0000"/>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CL" dirty="0" smtClean="0"/>
                        <a:t>  LETRAS</a:t>
                      </a:r>
                      <a:r>
                        <a:rPr lang="es-CL" baseline="0" dirty="0" smtClean="0"/>
                        <a:t> PROTESTADAS</a:t>
                      </a:r>
                      <a:endParaRPr lang="es-CL" dirty="0" smtClean="0"/>
                    </a:p>
                    <a:p>
                      <a:endParaRPr lang="es-CL" dirty="0"/>
                    </a:p>
                  </a:txBody>
                  <a:tcPr/>
                </a:tc>
                <a:tc>
                  <a:txBody>
                    <a:bodyPr/>
                    <a:lstStyle/>
                    <a:p>
                      <a:r>
                        <a:rPr lang="es-CL" b="1" dirty="0" smtClean="0">
                          <a:solidFill>
                            <a:srgbClr val="FF0000"/>
                          </a:solidFill>
                        </a:rPr>
                        <a:t>Cuenta Saldada</a:t>
                      </a:r>
                      <a:endParaRPr lang="es-CL" b="1" dirty="0">
                        <a:solidFill>
                          <a:srgbClr val="FF0000"/>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CL" dirty="0" smtClean="0"/>
                        <a:t>$2.430.000</a:t>
                      </a:r>
                    </a:p>
                    <a:p>
                      <a:endParaRPr lang="es-CL" dirty="0"/>
                    </a:p>
                  </a:txBody>
                  <a:tcPr/>
                </a:tc>
              </a:tr>
              <a:tr h="1416664">
                <a:tc>
                  <a:txBody>
                    <a:bodyPr/>
                    <a:lstStyle/>
                    <a:p>
                      <a:r>
                        <a:rPr lang="es-CL" baseline="0" dirty="0" smtClean="0">
                          <a:solidFill>
                            <a:srgbClr val="FF0000"/>
                          </a:solidFill>
                        </a:rPr>
                        <a:t>Castigo de letras protestadas por </a:t>
                      </a:r>
                      <a:r>
                        <a:rPr lang="es-CL" baseline="0" dirty="0" err="1" smtClean="0">
                          <a:solidFill>
                            <a:srgbClr val="FF0000"/>
                          </a:solidFill>
                        </a:rPr>
                        <a:t>irrecuperabilidad</a:t>
                      </a:r>
                      <a:r>
                        <a:rPr lang="es-CL" baseline="0" dirty="0" smtClean="0">
                          <a:solidFill>
                            <a:srgbClr val="FF0000"/>
                          </a:solidFill>
                        </a:rPr>
                        <a:t> de su valor</a:t>
                      </a:r>
                      <a:endParaRPr lang="es-CL" dirty="0">
                        <a:solidFill>
                          <a:srgbClr val="FF0000"/>
                        </a:solidFill>
                      </a:endParaRPr>
                    </a:p>
                  </a:txBody>
                  <a:tcPr/>
                </a:tc>
                <a:tc>
                  <a:txBody>
                    <a:bodyPr/>
                    <a:lstStyle/>
                    <a:p>
                      <a:endParaRPr lang="es-CL" dirty="0"/>
                    </a:p>
                  </a:txBody>
                  <a:tcPr/>
                </a:tc>
                <a:tc>
                  <a:txBody>
                    <a:bodyPr/>
                    <a:lstStyle/>
                    <a:p>
                      <a:endParaRPr lang="es-CL" b="1" dirty="0">
                        <a:solidFill>
                          <a:srgbClr val="FF0000"/>
                        </a:solidFill>
                      </a:endParaRPr>
                    </a:p>
                  </a:txBody>
                  <a:tcPr/>
                </a:tc>
                <a:tc>
                  <a:txBody>
                    <a:bodyPr/>
                    <a:lstStyle/>
                    <a:p>
                      <a:endParaRPr lang="es-CL" dirty="0"/>
                    </a:p>
                  </a:txBody>
                  <a:tcPr/>
                </a:tc>
              </a:tr>
            </a:tbl>
          </a:graphicData>
        </a:graphic>
      </p:graphicFrame>
    </p:spTree>
    <p:extLst>
      <p:ext uri="{BB962C8B-B14F-4D97-AF65-F5344CB8AC3E}">
        <p14:creationId xmlns:p14="http://schemas.microsoft.com/office/powerpoint/2010/main" val="336312788"/>
      </p:ext>
    </p:extLst>
  </p:cSld>
  <p:clrMapOvr>
    <a:masterClrMapping/>
  </p:clrMapOvr>
  <p:timing>
    <p:tnLst>
      <p:par>
        <p:cTn id="1" dur="indefinite" restart="never" nodeType="tmRoot"/>
      </p:par>
    </p:tnLst>
  </p:timing>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a:xfrm>
            <a:off x="612648" y="1340768"/>
            <a:ext cx="8153400" cy="4755232"/>
          </a:xfrm>
        </p:spPr>
        <p:txBody>
          <a:bodyPr>
            <a:normAutofit lnSpcReduction="10000"/>
          </a:bodyPr>
          <a:lstStyle/>
          <a:p>
            <a:r>
              <a:rPr lang="es-CL" u="sng" dirty="0" smtClean="0"/>
              <a:t> Tratamiento Contable del Protesto de Documentos.</a:t>
            </a:r>
          </a:p>
          <a:p>
            <a:r>
              <a:rPr lang="es-CL" u="sng" dirty="0"/>
              <a:t>F . Castigo y Recuperación de Documentos Protestados</a:t>
            </a:r>
            <a:r>
              <a:rPr lang="es-CL" dirty="0" smtClean="0"/>
              <a:t>.</a:t>
            </a:r>
            <a:endParaRPr lang="es-CL" u="sng" dirty="0" smtClean="0"/>
          </a:p>
          <a:p>
            <a:r>
              <a:rPr lang="es-CL" u="sng" dirty="0" smtClean="0"/>
              <a:t>Enunciado Ejercicio ejemplo( continuación). </a:t>
            </a:r>
          </a:p>
          <a:p>
            <a:r>
              <a:rPr lang="es-CL" dirty="0" smtClean="0"/>
              <a:t>El castigo de un documento protestado se realiza después de cumplir un período prudencial de tiempo dedicado a las acciones de cobranza y luego de que la evidencia recogida indique la irrecuperabilidad  de los valores adeudados. El plazo más frecuente  considerado es de un año a partir de la fecha de vencimiento del documento. </a:t>
            </a:r>
            <a:endParaRPr lang="es-CL" dirty="0"/>
          </a:p>
        </p:txBody>
      </p:sp>
    </p:spTree>
    <p:extLst>
      <p:ext uri="{BB962C8B-B14F-4D97-AF65-F5344CB8AC3E}">
        <p14:creationId xmlns:p14="http://schemas.microsoft.com/office/powerpoint/2010/main" val="3275230750"/>
      </p:ext>
    </p:extLst>
  </p:cSld>
  <p:clrMapOvr>
    <a:masterClrMapping/>
  </p:clrMapOvr>
  <p:timing>
    <p:tnLst>
      <p:par>
        <p:cTn id="1" dur="indefinite" restart="never" nodeType="tmRoot"/>
      </p:par>
    </p:tnLst>
  </p:timing>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a:xfrm>
            <a:off x="612648" y="1340768"/>
            <a:ext cx="8153400" cy="4755232"/>
          </a:xfrm>
        </p:spPr>
        <p:txBody>
          <a:bodyPr>
            <a:normAutofit lnSpcReduction="10000"/>
          </a:bodyPr>
          <a:lstStyle/>
          <a:p>
            <a:r>
              <a:rPr lang="es-CL" u="sng" dirty="0" smtClean="0"/>
              <a:t> Tratamiento Contable del Protesto de Documentos.</a:t>
            </a:r>
          </a:p>
          <a:p>
            <a:r>
              <a:rPr lang="es-CL" u="sng" dirty="0"/>
              <a:t>F . Castigo y Recuperación de Documentos Protestados</a:t>
            </a:r>
            <a:r>
              <a:rPr lang="es-CL" dirty="0" smtClean="0"/>
              <a:t>.</a:t>
            </a:r>
            <a:endParaRPr lang="es-CL" u="sng" dirty="0" smtClean="0"/>
          </a:p>
          <a:p>
            <a:r>
              <a:rPr lang="es-CL" u="sng" dirty="0" smtClean="0"/>
              <a:t>Enunciado Ejercicio ejemplo( continuación). </a:t>
            </a:r>
          </a:p>
          <a:p>
            <a:r>
              <a:rPr lang="es-CL" dirty="0" smtClean="0"/>
              <a:t>El castigo de un documento protestado se realiza después de cumplir un período prudencial de tiempo dedicado a las acciones de cobranza y luego de que la evidencia recogida indique la irrecuperabilidad  de los valores adeudados. El plazo más frecuente  considerado es de un año a partir de la fecha de vencimiento del documento. </a:t>
            </a:r>
            <a:endParaRPr lang="es-CL" dirty="0"/>
          </a:p>
        </p:txBody>
      </p:sp>
    </p:spTree>
    <p:extLst>
      <p:ext uri="{BB962C8B-B14F-4D97-AF65-F5344CB8AC3E}">
        <p14:creationId xmlns:p14="http://schemas.microsoft.com/office/powerpoint/2010/main" val="2507784092"/>
      </p:ext>
    </p:extLst>
  </p:cSld>
  <p:clrMapOvr>
    <a:masterClrMapping/>
  </p:clrMapOvr>
  <p:timing>
    <p:tnLst>
      <p:par>
        <p:cTn id="1" dur="indefinite" restart="never" nodeType="tmRoot"/>
      </p:par>
    </p:tnLst>
  </p:timing>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a:xfrm>
            <a:off x="612648" y="1340768"/>
            <a:ext cx="8153400" cy="4755232"/>
          </a:xfrm>
        </p:spPr>
        <p:txBody>
          <a:bodyPr>
            <a:normAutofit/>
          </a:bodyPr>
          <a:lstStyle/>
          <a:p>
            <a:r>
              <a:rPr lang="es-CL" u="sng" dirty="0" smtClean="0"/>
              <a:t> Tratamiento Contable del Protesto de Documentos.</a:t>
            </a:r>
          </a:p>
          <a:p>
            <a:r>
              <a:rPr lang="es-CL" u="sng" dirty="0"/>
              <a:t>F . Castigo y Recuperación de Documentos Protestados</a:t>
            </a:r>
            <a:r>
              <a:rPr lang="es-CL" dirty="0" smtClean="0"/>
              <a:t>.</a:t>
            </a:r>
            <a:endParaRPr lang="es-CL" u="sng" dirty="0" smtClean="0"/>
          </a:p>
          <a:p>
            <a:r>
              <a:rPr lang="es-CL" u="sng" dirty="0" smtClean="0"/>
              <a:t>Enunciado Ejercicio ejemplo( continuación). </a:t>
            </a:r>
          </a:p>
          <a:p>
            <a:r>
              <a:rPr lang="es-CL" dirty="0" smtClean="0"/>
              <a:t>En todo caso, resulta preciso tener en cuenta los plazos de prescripción establecidos en la Ley de Letras de Cambio y Pagares( Ley N° 18092, artículos 98 al 101), estos indican :</a:t>
            </a:r>
          </a:p>
        </p:txBody>
      </p:sp>
    </p:spTree>
    <p:extLst>
      <p:ext uri="{BB962C8B-B14F-4D97-AF65-F5344CB8AC3E}">
        <p14:creationId xmlns:p14="http://schemas.microsoft.com/office/powerpoint/2010/main" val="2915766234"/>
      </p:ext>
    </p:extLst>
  </p:cSld>
  <p:clrMapOvr>
    <a:masterClrMapping/>
  </p:clrMapOvr>
  <p:timing>
    <p:tnLst>
      <p:par>
        <p:cTn id="1" dur="indefinite" restart="never" nodeType="tmRoot"/>
      </p:par>
    </p:tnLst>
  </p:timing>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a:xfrm>
            <a:off x="612648" y="1340768"/>
            <a:ext cx="8153400" cy="4755232"/>
          </a:xfrm>
        </p:spPr>
        <p:txBody>
          <a:bodyPr>
            <a:normAutofit/>
          </a:bodyPr>
          <a:lstStyle/>
          <a:p>
            <a:r>
              <a:rPr lang="es-CL" u="sng" dirty="0" smtClean="0"/>
              <a:t> Tratamiento Contable del Protesto de Documentos.</a:t>
            </a:r>
          </a:p>
          <a:p>
            <a:r>
              <a:rPr lang="es-CL" u="sng" dirty="0"/>
              <a:t>F . Castigo y Recuperación de Documentos Protestados</a:t>
            </a:r>
            <a:r>
              <a:rPr lang="es-CL" dirty="0" smtClean="0"/>
              <a:t>.</a:t>
            </a:r>
            <a:endParaRPr lang="es-CL" u="sng" dirty="0" smtClean="0"/>
          </a:p>
          <a:p>
            <a:r>
              <a:rPr lang="es-CL" u="sng" dirty="0" smtClean="0"/>
              <a:t>Enunciado Ejercicio ejemplo( continuación). </a:t>
            </a:r>
          </a:p>
          <a:p>
            <a:r>
              <a:rPr lang="es-CL" dirty="0" smtClean="0"/>
              <a:t>A.-Seis meses para las acciones de reembolso desde el día de pago cuyo reembolso se reclama( aplicado principalmente en operaciones de cobranza y garantía en que el endosatario debe reembolsar al endosante los valores cobrados).</a:t>
            </a:r>
          </a:p>
        </p:txBody>
      </p:sp>
    </p:spTree>
    <p:extLst>
      <p:ext uri="{BB962C8B-B14F-4D97-AF65-F5344CB8AC3E}">
        <p14:creationId xmlns:p14="http://schemas.microsoft.com/office/powerpoint/2010/main" val="1970442042"/>
      </p:ext>
    </p:extLst>
  </p:cSld>
  <p:clrMapOvr>
    <a:masterClrMapping/>
  </p:clrMapOvr>
  <p:timing>
    <p:tnLst>
      <p:par>
        <p:cTn id="1" dur="indefinite" restart="never" nodeType="tmRoot"/>
      </p:par>
    </p:tnLst>
  </p:timing>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a:xfrm>
            <a:off x="612648" y="1340768"/>
            <a:ext cx="8153400" cy="4755232"/>
          </a:xfrm>
        </p:spPr>
        <p:txBody>
          <a:bodyPr>
            <a:normAutofit/>
          </a:bodyPr>
          <a:lstStyle/>
          <a:p>
            <a:r>
              <a:rPr lang="es-CL" u="sng" dirty="0" smtClean="0"/>
              <a:t> Tratamiento Contable del Protesto de Documentos.</a:t>
            </a:r>
          </a:p>
          <a:p>
            <a:r>
              <a:rPr lang="es-CL" u="sng" dirty="0"/>
              <a:t>F . Castigo y Recuperación de Documentos Protestados</a:t>
            </a:r>
            <a:r>
              <a:rPr lang="es-CL" dirty="0" smtClean="0"/>
              <a:t>.</a:t>
            </a:r>
            <a:endParaRPr lang="es-CL" u="sng" dirty="0" smtClean="0"/>
          </a:p>
          <a:p>
            <a:r>
              <a:rPr lang="es-CL" u="sng" dirty="0" smtClean="0"/>
              <a:t>Enunciado Ejercicio ejemplo( continuación). </a:t>
            </a:r>
          </a:p>
          <a:p>
            <a:r>
              <a:rPr lang="es-CL" dirty="0"/>
              <a:t>B</a:t>
            </a:r>
            <a:r>
              <a:rPr lang="es-CL" dirty="0" smtClean="0"/>
              <a:t>.-Un año para las acciones de cobro contado desde el día de vencimiento del documento.</a:t>
            </a:r>
          </a:p>
        </p:txBody>
      </p:sp>
    </p:spTree>
    <p:extLst>
      <p:ext uri="{BB962C8B-B14F-4D97-AF65-F5344CB8AC3E}">
        <p14:creationId xmlns:p14="http://schemas.microsoft.com/office/powerpoint/2010/main" val="2523061749"/>
      </p:ext>
    </p:extLst>
  </p:cSld>
  <p:clrMapOvr>
    <a:masterClrMapping/>
  </p:clrMapOvr>
  <p:timing>
    <p:tnLst>
      <p:par>
        <p:cTn id="1" dur="indefinite" restart="never" nodeType="tmRoot"/>
      </p:par>
    </p:tnLst>
  </p:timing>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a:xfrm>
            <a:off x="612648" y="1340768"/>
            <a:ext cx="8153400" cy="4755232"/>
          </a:xfrm>
        </p:spPr>
        <p:txBody>
          <a:bodyPr>
            <a:normAutofit fontScale="92500" lnSpcReduction="20000"/>
          </a:bodyPr>
          <a:lstStyle/>
          <a:p>
            <a:r>
              <a:rPr lang="es-CL" u="sng" dirty="0" smtClean="0"/>
              <a:t> Tratamiento Contable del Protesto de Documentos.</a:t>
            </a:r>
          </a:p>
          <a:p>
            <a:r>
              <a:rPr lang="es-CL" u="sng" dirty="0"/>
              <a:t>F . Castigo y Recuperación de Documentos Protestados</a:t>
            </a:r>
            <a:r>
              <a:rPr lang="es-CL" dirty="0" smtClean="0"/>
              <a:t>.</a:t>
            </a:r>
            <a:endParaRPr lang="es-CL" u="sng" dirty="0" smtClean="0"/>
          </a:p>
          <a:p>
            <a:r>
              <a:rPr lang="es-CL" u="sng" dirty="0" smtClean="0"/>
              <a:t>Enunciado Ejercicio ejemplo( continuación). </a:t>
            </a:r>
          </a:p>
          <a:p>
            <a:r>
              <a:rPr lang="es-CL" dirty="0" smtClean="0"/>
              <a:t>Estos plazos son efectivos cuando el documento de que se trate fue protestado oportunamente, y se interrumpen en las cobranzas judiciales con notificación al deudor.  Se agrega igualmente que , « en lo demás, la prescripción de las acciones. Provenientes de las letras de cambio y pagarés se rige por las reglas generales del Código de comercio», es decir, por lo establecido en el artículo n° 822 de dicho código, el cual manifiesta que l plazo de prescripción es de cinco años, contados desde el vencimiento del documento.</a:t>
            </a:r>
          </a:p>
        </p:txBody>
      </p:sp>
    </p:spTree>
    <p:extLst>
      <p:ext uri="{BB962C8B-B14F-4D97-AF65-F5344CB8AC3E}">
        <p14:creationId xmlns:p14="http://schemas.microsoft.com/office/powerpoint/2010/main" val="2630568033"/>
      </p:ext>
    </p:extLst>
  </p:cSld>
  <p:clrMapOvr>
    <a:masterClrMapping/>
  </p:clrMapOvr>
  <p:timing>
    <p:tnLst>
      <p:par>
        <p:cTn id="1" dur="indefinite" restart="never" nodeType="tmRoot"/>
      </p:par>
    </p:tnLst>
  </p:timing>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a:xfrm>
            <a:off x="612648" y="1340768"/>
            <a:ext cx="8153400" cy="4755232"/>
          </a:xfrm>
        </p:spPr>
        <p:txBody>
          <a:bodyPr>
            <a:normAutofit/>
          </a:bodyPr>
          <a:lstStyle/>
          <a:p>
            <a:r>
              <a:rPr lang="es-CL" u="sng" dirty="0" smtClean="0"/>
              <a:t> Tratamiento Contable del Protesto de Documentos.</a:t>
            </a:r>
          </a:p>
          <a:p>
            <a:r>
              <a:rPr lang="es-CL" u="sng" dirty="0"/>
              <a:t>F . Castigo y Recuperación de Documentos Protestados</a:t>
            </a:r>
            <a:r>
              <a:rPr lang="es-CL" dirty="0" smtClean="0"/>
              <a:t>.</a:t>
            </a:r>
            <a:endParaRPr lang="es-CL" u="sng" dirty="0" smtClean="0"/>
          </a:p>
          <a:p>
            <a:r>
              <a:rPr lang="es-CL" u="sng" dirty="0" smtClean="0"/>
              <a:t>Enunciado Ejercicio ejemplo( continuación). </a:t>
            </a:r>
            <a:r>
              <a:rPr lang="es-CL" dirty="0" smtClean="0"/>
              <a:t>Adicionalmente a todo lo anteriormente explicitado, puede ocurrir que se produzcan combinaciones de estas dos posibilidades, vale decir, pagos parciales y por lo tanto castigos parciales. Frente a este caso se ingresan los valores recuperados y se castiga la diferencia constitutiva de pérdida.</a:t>
            </a:r>
          </a:p>
        </p:txBody>
      </p:sp>
    </p:spTree>
    <p:extLst>
      <p:ext uri="{BB962C8B-B14F-4D97-AF65-F5344CB8AC3E}">
        <p14:creationId xmlns:p14="http://schemas.microsoft.com/office/powerpoint/2010/main" val="2749599950"/>
      </p:ext>
    </p:extLst>
  </p:cSld>
  <p:clrMapOvr>
    <a:masterClrMapping/>
  </p:clrMapOvr>
  <p:timing>
    <p:tnLst>
      <p:par>
        <p:cTn id="1" dur="indefinite" restart="never" nodeType="tmRoot"/>
      </p:par>
    </p:tnLst>
  </p:timing>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a:xfrm>
            <a:off x="612648" y="1340768"/>
            <a:ext cx="8153400" cy="4755232"/>
          </a:xfrm>
        </p:spPr>
        <p:txBody>
          <a:bodyPr>
            <a:normAutofit/>
          </a:bodyPr>
          <a:lstStyle/>
          <a:p>
            <a:r>
              <a:rPr lang="es-CL" u="sng" dirty="0" smtClean="0"/>
              <a:t> Tratamiento Contable del Protesto de Documentos.</a:t>
            </a:r>
          </a:p>
          <a:p>
            <a:r>
              <a:rPr lang="es-CL" u="sng" dirty="0"/>
              <a:t>F . Castigo y Recuperación de Documentos Protestados</a:t>
            </a:r>
            <a:r>
              <a:rPr lang="es-CL" dirty="0" smtClean="0"/>
              <a:t>.</a:t>
            </a:r>
            <a:endParaRPr lang="es-CL" u="sng" dirty="0" smtClean="0"/>
          </a:p>
          <a:p>
            <a:r>
              <a:rPr lang="es-CL" u="sng" dirty="0" smtClean="0"/>
              <a:t>Enunciado Ejercicio nuevo ejemplo( continuación). </a:t>
            </a:r>
          </a:p>
          <a:p>
            <a:r>
              <a:rPr lang="es-CL" dirty="0" smtClean="0"/>
              <a:t>Supongamos que tenemos una letra protestada $ 2.493.000. y se recupera tan solo $1000.000, el asiento de diario sería:</a:t>
            </a:r>
          </a:p>
        </p:txBody>
      </p:sp>
    </p:spTree>
    <p:extLst>
      <p:ext uri="{BB962C8B-B14F-4D97-AF65-F5344CB8AC3E}">
        <p14:creationId xmlns:p14="http://schemas.microsoft.com/office/powerpoint/2010/main" val="3614911174"/>
      </p:ext>
    </p:extLst>
  </p:cSld>
  <p:clrMapOvr>
    <a:masterClrMapping/>
  </p:clrMapOvr>
  <p:timing>
    <p:tnLst>
      <p:par>
        <p:cTn id="1" dur="indefinite" restart="never" nodeType="tmRoot"/>
      </p:par>
    </p:tnLst>
  </p:timing>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F.- Castigo y Recuperación de Documentos Protestados.</a:t>
            </a:r>
          </a:p>
          <a:p>
            <a:r>
              <a:rPr lang="es-CL" u="sng" dirty="0" smtClean="0"/>
              <a:t>Contabilización Ejemplo, a saber:</a:t>
            </a:r>
          </a:p>
          <a:p>
            <a:endParaRPr lang="es-CL" dirty="0" smtClean="0"/>
          </a:p>
        </p:txBody>
      </p:sp>
      <p:graphicFrame>
        <p:nvGraphicFramePr>
          <p:cNvPr id="4" name="3 Tabla"/>
          <p:cNvGraphicFramePr>
            <a:graphicFrameLocks noGrp="1"/>
          </p:cNvGraphicFramePr>
          <p:nvPr>
            <p:extLst>
              <p:ext uri="{D42A27DB-BD31-4B8C-83A1-F6EECF244321}">
                <p14:modId xmlns:p14="http://schemas.microsoft.com/office/powerpoint/2010/main" val="733899303"/>
              </p:ext>
            </p:extLst>
          </p:nvPr>
        </p:nvGraphicFramePr>
        <p:xfrm>
          <a:off x="107504" y="3140969"/>
          <a:ext cx="8928992" cy="3851986"/>
        </p:xfrm>
        <a:graphic>
          <a:graphicData uri="http://schemas.openxmlformats.org/drawingml/2006/table">
            <a:tbl>
              <a:tblPr firstRow="1" bandRow="1">
                <a:tableStyleId>{5C22544A-7EE6-4342-B048-85BDC9FD1C3A}</a:tableStyleId>
              </a:tblPr>
              <a:tblGrid>
                <a:gridCol w="2232248"/>
                <a:gridCol w="2232248"/>
                <a:gridCol w="2232248"/>
                <a:gridCol w="2232248"/>
              </a:tblGrid>
              <a:tr h="606522">
                <a:tc>
                  <a:txBody>
                    <a:bodyPr/>
                    <a:lstStyle/>
                    <a:p>
                      <a:r>
                        <a:rPr lang="es-CL" b="0" dirty="0" smtClean="0">
                          <a:solidFill>
                            <a:schemeClr val="tx1"/>
                          </a:solidFill>
                        </a:rPr>
                        <a:t>  BANCO</a:t>
                      </a:r>
                      <a:endParaRPr lang="es-CL" b="0" dirty="0">
                        <a:solidFill>
                          <a:schemeClr val="tx1"/>
                        </a:solidFill>
                      </a:endParaRPr>
                    </a:p>
                  </a:txBody>
                  <a:tcPr/>
                </a:tc>
                <a:tc>
                  <a:txBody>
                    <a:bodyPr/>
                    <a:lstStyle/>
                    <a:p>
                      <a:endParaRPr lang="es-CL" dirty="0"/>
                    </a:p>
                  </a:txBody>
                  <a:tcPr/>
                </a:tc>
                <a:tc>
                  <a:txBody>
                    <a:bodyPr/>
                    <a:lstStyle/>
                    <a:p>
                      <a:r>
                        <a:rPr lang="es-CL" b="0" dirty="0" smtClean="0">
                          <a:solidFill>
                            <a:schemeClr val="tx1"/>
                          </a:solidFill>
                        </a:rPr>
                        <a:t>$1.000.000</a:t>
                      </a:r>
                      <a:endParaRPr lang="es-CL" b="0" dirty="0">
                        <a:solidFill>
                          <a:schemeClr val="tx1"/>
                        </a:solidFill>
                      </a:endParaRPr>
                    </a:p>
                  </a:txBody>
                  <a:tcPr/>
                </a:tc>
                <a:tc>
                  <a:txBody>
                    <a:bodyPr/>
                    <a:lstStyle/>
                    <a:p>
                      <a:endParaRPr lang="es-CL" dirty="0">
                        <a:solidFill>
                          <a:srgbClr val="FF0000"/>
                        </a:solidFill>
                      </a:endParaRPr>
                    </a:p>
                  </a:txBody>
                  <a:tcPr/>
                </a:tc>
              </a:tr>
              <a:tr h="619791">
                <a:tc>
                  <a:txBody>
                    <a:bodyPr/>
                    <a:lstStyle/>
                    <a:p>
                      <a:r>
                        <a:rPr lang="es-CL" dirty="0" smtClean="0"/>
                        <a:t>  CASTIGO</a:t>
                      </a:r>
                      <a:r>
                        <a:rPr lang="es-CL" baseline="0" dirty="0" smtClean="0"/>
                        <a:t> LETRAS PROTESTADAS</a:t>
                      </a:r>
                      <a:r>
                        <a:rPr lang="es-CL" dirty="0" smtClean="0"/>
                        <a:t>        </a:t>
                      </a:r>
                    </a:p>
                    <a:p>
                      <a:r>
                        <a:rPr lang="es-CL" dirty="0" smtClean="0"/>
                        <a:t>                             A                                                                 </a:t>
                      </a:r>
                      <a:endParaRPr lang="es-CL" dirty="0"/>
                    </a:p>
                  </a:txBody>
                  <a:tcPr/>
                </a:tc>
                <a:tc>
                  <a:txBody>
                    <a:bodyPr/>
                    <a:lstStyle/>
                    <a:p>
                      <a:endParaRPr lang="es-CL" dirty="0"/>
                    </a:p>
                  </a:txBody>
                  <a:tcPr/>
                </a:tc>
                <a:tc>
                  <a:txBody>
                    <a:bodyPr/>
                    <a:lstStyle/>
                    <a:p>
                      <a:r>
                        <a:rPr lang="es-CL" dirty="0" smtClean="0"/>
                        <a:t>$1493.000</a:t>
                      </a:r>
                      <a:endParaRPr lang="es-CL"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CL" dirty="0" smtClean="0">
                          <a:solidFill>
                            <a:srgbClr val="FF0000"/>
                          </a:solidFill>
                        </a:rPr>
                        <a:t>Cuenta Pérdida</a:t>
                      </a:r>
                    </a:p>
                    <a:p>
                      <a:endParaRPr lang="es-CL" dirty="0"/>
                    </a:p>
                  </a:txBody>
                  <a:tcPr/>
                </a:tc>
              </a:tr>
              <a:tr h="885415">
                <a:tc>
                  <a:txBody>
                    <a:bodyPr/>
                    <a:lstStyle/>
                    <a:p>
                      <a:endParaRPr lang="es-CL" dirty="0">
                        <a:solidFill>
                          <a:srgbClr val="FF0000"/>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CL" dirty="0" smtClean="0"/>
                        <a:t>  LETRAS</a:t>
                      </a:r>
                      <a:r>
                        <a:rPr lang="es-CL" baseline="0" dirty="0" smtClean="0"/>
                        <a:t> PROTESTADAS</a:t>
                      </a:r>
                      <a:endParaRPr lang="es-CL" dirty="0" smtClean="0"/>
                    </a:p>
                    <a:p>
                      <a:endParaRPr lang="es-CL" dirty="0"/>
                    </a:p>
                  </a:txBody>
                  <a:tcPr/>
                </a:tc>
                <a:tc>
                  <a:txBody>
                    <a:bodyPr/>
                    <a:lstStyle/>
                    <a:p>
                      <a:endParaRPr lang="es-CL" b="1" dirty="0">
                        <a:solidFill>
                          <a:srgbClr val="FF0000"/>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CL" dirty="0" smtClean="0"/>
                        <a:t>$2.493.000</a:t>
                      </a:r>
                    </a:p>
                    <a:p>
                      <a:endParaRPr lang="es-CL" dirty="0"/>
                    </a:p>
                  </a:txBody>
                  <a:tcPr/>
                </a:tc>
              </a:tr>
              <a:tr h="1416664">
                <a:tc>
                  <a:txBody>
                    <a:bodyPr/>
                    <a:lstStyle/>
                    <a:p>
                      <a:r>
                        <a:rPr lang="es-CL" dirty="0" smtClean="0">
                          <a:solidFill>
                            <a:srgbClr val="FF0000"/>
                          </a:solidFill>
                        </a:rPr>
                        <a:t>RECUPERACIÓN</a:t>
                      </a:r>
                      <a:r>
                        <a:rPr lang="es-CL" baseline="0" dirty="0" smtClean="0">
                          <a:solidFill>
                            <a:srgbClr val="FF0000"/>
                          </a:solidFill>
                        </a:rPr>
                        <a:t> Y CASTIGO PARCIAL DE LETRAS PROTESTADAS</a:t>
                      </a:r>
                      <a:endParaRPr lang="es-CL" dirty="0">
                        <a:solidFill>
                          <a:srgbClr val="FF0000"/>
                        </a:solidFill>
                      </a:endParaRPr>
                    </a:p>
                  </a:txBody>
                  <a:tcPr/>
                </a:tc>
                <a:tc>
                  <a:txBody>
                    <a:bodyPr/>
                    <a:lstStyle/>
                    <a:p>
                      <a:endParaRPr lang="es-CL" dirty="0"/>
                    </a:p>
                  </a:txBody>
                  <a:tcPr/>
                </a:tc>
                <a:tc>
                  <a:txBody>
                    <a:bodyPr/>
                    <a:lstStyle/>
                    <a:p>
                      <a:endParaRPr lang="es-CL" b="1" dirty="0">
                        <a:solidFill>
                          <a:srgbClr val="FF0000"/>
                        </a:solidFill>
                      </a:endParaRPr>
                    </a:p>
                  </a:txBody>
                  <a:tcPr/>
                </a:tc>
                <a:tc>
                  <a:txBody>
                    <a:bodyPr/>
                    <a:lstStyle/>
                    <a:p>
                      <a:endParaRPr lang="es-CL" dirty="0"/>
                    </a:p>
                  </a:txBody>
                  <a:tcPr/>
                </a:tc>
              </a:tr>
            </a:tbl>
          </a:graphicData>
        </a:graphic>
      </p:graphicFrame>
    </p:spTree>
    <p:extLst>
      <p:ext uri="{BB962C8B-B14F-4D97-AF65-F5344CB8AC3E}">
        <p14:creationId xmlns:p14="http://schemas.microsoft.com/office/powerpoint/2010/main" val="72197995"/>
      </p:ext>
    </p:extLst>
  </p:cSld>
  <p:clrMapOvr>
    <a:masterClrMapping/>
  </p:clrMapOvr>
  <p:timing>
    <p:tnLst>
      <p:par>
        <p:cTn id="1" dur="indefinite" restart="never" nodeType="tmRoot"/>
      </p:par>
    </p:tnLst>
  </p:timing>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a:xfrm>
            <a:off x="612648" y="1340768"/>
            <a:ext cx="8153400" cy="4755232"/>
          </a:xfrm>
        </p:spPr>
        <p:txBody>
          <a:bodyPr>
            <a:normAutofit fontScale="92500"/>
          </a:bodyPr>
          <a:lstStyle/>
          <a:p>
            <a:r>
              <a:rPr lang="es-CL" u="sng" dirty="0" smtClean="0"/>
              <a:t> Tratamiento Contable del Protesto de Documentos.</a:t>
            </a:r>
          </a:p>
          <a:p>
            <a:r>
              <a:rPr lang="es-CL" u="sng" dirty="0"/>
              <a:t>F . Castigo y Recuperación de Documentos Protestados</a:t>
            </a:r>
            <a:r>
              <a:rPr lang="es-CL" dirty="0" smtClean="0"/>
              <a:t>.</a:t>
            </a:r>
            <a:endParaRPr lang="es-CL" u="sng" dirty="0" smtClean="0"/>
          </a:p>
          <a:p>
            <a:r>
              <a:rPr lang="es-CL" u="sng" dirty="0" smtClean="0"/>
              <a:t>Enunciado Ejercicio nuevo ejemplo( continuación)</a:t>
            </a:r>
            <a:r>
              <a:rPr lang="es-CL" dirty="0" smtClean="0"/>
              <a:t>.</a:t>
            </a:r>
          </a:p>
          <a:p>
            <a:r>
              <a:rPr lang="es-CL" dirty="0" smtClean="0"/>
              <a:t>Por último , es posible, aunque no frecuente encontrar situaciones de pago de documentos protestados aun después que han sido castigados . En tal eventualidad los valores recuperados constituyen una utilidad no operacional para la empresa la que debe contabilizarse en una cuenta de resultado que refleje esta utilidad extraordinaria, no operacional.</a:t>
            </a:r>
          </a:p>
        </p:txBody>
      </p:sp>
    </p:spTree>
    <p:extLst>
      <p:ext uri="{BB962C8B-B14F-4D97-AF65-F5344CB8AC3E}">
        <p14:creationId xmlns:p14="http://schemas.microsoft.com/office/powerpoint/2010/main" val="2179544064"/>
      </p:ext>
    </p:extLst>
  </p:cSld>
  <p:clrMapOvr>
    <a:masterClrMapping/>
  </p:clrMapOvr>
  <p:timing>
    <p:tnLst>
      <p:par>
        <p:cTn id="1" dur="indefinite" restart="never" nodeType="tmRoot"/>
      </p:par>
    </p:tnLst>
  </p:timing>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a:xfrm>
            <a:off x="612648" y="1340768"/>
            <a:ext cx="8153400" cy="4755232"/>
          </a:xfrm>
        </p:spPr>
        <p:txBody>
          <a:bodyPr>
            <a:normAutofit/>
          </a:bodyPr>
          <a:lstStyle/>
          <a:p>
            <a:r>
              <a:rPr lang="es-CL" u="sng" dirty="0" smtClean="0"/>
              <a:t> Tratamiento Contable del Protesto de Documentos.</a:t>
            </a:r>
          </a:p>
          <a:p>
            <a:r>
              <a:rPr lang="es-CL" u="sng" dirty="0"/>
              <a:t>F . Castigo y Recuperación de Documentos Protestados</a:t>
            </a:r>
            <a:r>
              <a:rPr lang="es-CL" dirty="0" smtClean="0"/>
              <a:t>.</a:t>
            </a:r>
            <a:endParaRPr lang="es-CL" u="sng" dirty="0" smtClean="0"/>
          </a:p>
          <a:p>
            <a:r>
              <a:rPr lang="es-CL" u="sng" dirty="0" smtClean="0"/>
              <a:t>Enunciado Ejercicio nuevo ejemplo( continuación). </a:t>
            </a:r>
          </a:p>
          <a:p>
            <a:r>
              <a:rPr lang="es-CL" dirty="0" smtClean="0"/>
              <a:t>Siguiendo el ejemplo de la letra protestada y castigada, supongamos que es  recuperado íntegramente su valor y se cobran intereses de mora por $31.500</a:t>
            </a:r>
          </a:p>
        </p:txBody>
      </p:sp>
    </p:spTree>
    <p:extLst>
      <p:ext uri="{BB962C8B-B14F-4D97-AF65-F5344CB8AC3E}">
        <p14:creationId xmlns:p14="http://schemas.microsoft.com/office/powerpoint/2010/main" val="4002078015"/>
      </p:ext>
    </p:extLst>
  </p:cSld>
  <p:clrMapOvr>
    <a:masterClrMapping/>
  </p:clrMapOvr>
  <p:timing>
    <p:tnLst>
      <p:par>
        <p:cTn id="1" dur="indefinite" restart="never" nodeType="tmRoot"/>
      </p:par>
    </p:tnLst>
  </p:timing>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F.- Castigo y Recuperación de Documentos Protestados.</a:t>
            </a:r>
          </a:p>
          <a:p>
            <a:r>
              <a:rPr lang="es-CL" u="sng" dirty="0" smtClean="0"/>
              <a:t>Contabilización Ejemplo, a saber:</a:t>
            </a:r>
          </a:p>
          <a:p>
            <a:endParaRPr lang="es-CL" dirty="0" smtClean="0"/>
          </a:p>
        </p:txBody>
      </p:sp>
      <p:graphicFrame>
        <p:nvGraphicFramePr>
          <p:cNvPr id="4" name="3 Tabla"/>
          <p:cNvGraphicFramePr>
            <a:graphicFrameLocks noGrp="1"/>
          </p:cNvGraphicFramePr>
          <p:nvPr>
            <p:extLst>
              <p:ext uri="{D42A27DB-BD31-4B8C-83A1-F6EECF244321}">
                <p14:modId xmlns:p14="http://schemas.microsoft.com/office/powerpoint/2010/main" val="534945030"/>
              </p:ext>
            </p:extLst>
          </p:nvPr>
        </p:nvGraphicFramePr>
        <p:xfrm>
          <a:off x="107504" y="3140969"/>
          <a:ext cx="8928992" cy="3851986"/>
        </p:xfrm>
        <a:graphic>
          <a:graphicData uri="http://schemas.openxmlformats.org/drawingml/2006/table">
            <a:tbl>
              <a:tblPr firstRow="1" bandRow="1">
                <a:tableStyleId>{5C22544A-7EE6-4342-B048-85BDC9FD1C3A}</a:tableStyleId>
              </a:tblPr>
              <a:tblGrid>
                <a:gridCol w="2232248"/>
                <a:gridCol w="2232248"/>
                <a:gridCol w="2232248"/>
                <a:gridCol w="2232248"/>
              </a:tblGrid>
              <a:tr h="606522">
                <a:tc>
                  <a:txBody>
                    <a:bodyPr/>
                    <a:lstStyle/>
                    <a:p>
                      <a:r>
                        <a:rPr lang="es-CL" b="0" dirty="0" smtClean="0">
                          <a:solidFill>
                            <a:schemeClr val="tx1"/>
                          </a:solidFill>
                        </a:rPr>
                        <a:t>  BANCO</a:t>
                      </a:r>
                      <a:endParaRPr lang="es-CL" b="0" dirty="0">
                        <a:solidFill>
                          <a:schemeClr val="tx1"/>
                        </a:solidFill>
                      </a:endParaRPr>
                    </a:p>
                  </a:txBody>
                  <a:tcPr/>
                </a:tc>
                <a:tc>
                  <a:txBody>
                    <a:bodyPr/>
                    <a:lstStyle/>
                    <a:p>
                      <a:endParaRPr lang="es-CL" dirty="0"/>
                    </a:p>
                  </a:txBody>
                  <a:tcPr/>
                </a:tc>
                <a:tc>
                  <a:txBody>
                    <a:bodyPr/>
                    <a:lstStyle/>
                    <a:p>
                      <a:r>
                        <a:rPr lang="es-CL" b="0" dirty="0" smtClean="0">
                          <a:solidFill>
                            <a:schemeClr val="tx1"/>
                          </a:solidFill>
                        </a:rPr>
                        <a:t>$2.524.500.</a:t>
                      </a:r>
                      <a:endParaRPr lang="es-CL" b="0" dirty="0">
                        <a:solidFill>
                          <a:schemeClr val="tx1"/>
                        </a:solidFill>
                      </a:endParaRPr>
                    </a:p>
                  </a:txBody>
                  <a:tcPr/>
                </a:tc>
                <a:tc>
                  <a:txBody>
                    <a:bodyPr/>
                    <a:lstStyle/>
                    <a:p>
                      <a:r>
                        <a:rPr lang="es-CL" dirty="0" smtClean="0">
                          <a:solidFill>
                            <a:srgbClr val="FF0000"/>
                          </a:solidFill>
                        </a:rPr>
                        <a:t>Cuentas de ganancia</a:t>
                      </a:r>
                      <a:endParaRPr lang="es-CL" dirty="0">
                        <a:solidFill>
                          <a:srgbClr val="FF0000"/>
                        </a:solidFill>
                      </a:endParaRPr>
                    </a:p>
                  </a:txBody>
                  <a:tcPr/>
                </a:tc>
              </a:tr>
              <a:tr h="619791">
                <a:tc>
                  <a:txBody>
                    <a:bodyPr/>
                    <a:lstStyle/>
                    <a:p>
                      <a:r>
                        <a:rPr lang="es-CL" dirty="0" smtClean="0"/>
                        <a:t>  </a:t>
                      </a:r>
                    </a:p>
                    <a:p>
                      <a:r>
                        <a:rPr lang="es-CL" dirty="0" smtClean="0"/>
                        <a:t>                             A                                                                 </a:t>
                      </a:r>
                      <a:endParaRPr lang="es-CL" dirty="0"/>
                    </a:p>
                  </a:txBody>
                  <a:tcPr/>
                </a:tc>
                <a:tc>
                  <a:txBody>
                    <a:bodyPr/>
                    <a:lstStyle/>
                    <a:p>
                      <a:endParaRPr lang="es-CL" dirty="0"/>
                    </a:p>
                  </a:txBody>
                  <a:tcPr/>
                </a:tc>
                <a:tc>
                  <a:txBody>
                    <a:bodyPr/>
                    <a:lstStyle/>
                    <a:p>
                      <a:endParaRPr lang="es-CL"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s-CL" dirty="0" smtClean="0">
                        <a:solidFill>
                          <a:srgbClr val="FF0000"/>
                        </a:solidFill>
                      </a:endParaRPr>
                    </a:p>
                    <a:p>
                      <a:endParaRPr lang="es-CL" dirty="0"/>
                    </a:p>
                  </a:txBody>
                  <a:tcPr/>
                </a:tc>
              </a:tr>
              <a:tr h="885415">
                <a:tc>
                  <a:txBody>
                    <a:bodyPr/>
                    <a:lstStyle/>
                    <a:p>
                      <a:endParaRPr lang="es-CL" dirty="0">
                        <a:solidFill>
                          <a:srgbClr val="FF0000"/>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CL" dirty="0" smtClean="0"/>
                        <a:t> RECUPERACIÓN LETRAS</a:t>
                      </a:r>
                      <a:r>
                        <a:rPr lang="es-CL" baseline="0" dirty="0" smtClean="0"/>
                        <a:t> PROTESTADAS</a:t>
                      </a:r>
                      <a:endParaRPr lang="es-CL" dirty="0" smtClean="0"/>
                    </a:p>
                    <a:p>
                      <a:endParaRPr lang="es-CL" dirty="0"/>
                    </a:p>
                  </a:txBody>
                  <a:tcPr/>
                </a:tc>
                <a:tc>
                  <a:txBody>
                    <a:bodyPr/>
                    <a:lstStyle/>
                    <a:p>
                      <a:endParaRPr lang="es-CL" b="1" dirty="0">
                        <a:solidFill>
                          <a:srgbClr val="FF0000"/>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CL" dirty="0" smtClean="0"/>
                        <a:t>$2.493.000</a:t>
                      </a:r>
                    </a:p>
                    <a:p>
                      <a:endParaRPr lang="es-CL" dirty="0"/>
                    </a:p>
                  </a:txBody>
                  <a:tcPr/>
                </a:tc>
              </a:tr>
              <a:tr h="1416664">
                <a:tc>
                  <a:txBody>
                    <a:bodyPr/>
                    <a:lstStyle/>
                    <a:p>
                      <a:r>
                        <a:rPr lang="es-CL" dirty="0" smtClean="0">
                          <a:solidFill>
                            <a:srgbClr val="FF0000"/>
                          </a:solidFill>
                        </a:rPr>
                        <a:t>Recuperación</a:t>
                      </a:r>
                      <a:r>
                        <a:rPr lang="es-CL" baseline="0" dirty="0" smtClean="0">
                          <a:solidFill>
                            <a:srgbClr val="FF0000"/>
                          </a:solidFill>
                        </a:rPr>
                        <a:t> de letra protestada y castigada más intereses</a:t>
                      </a:r>
                      <a:endParaRPr lang="es-CL" dirty="0">
                        <a:solidFill>
                          <a:srgbClr val="FF0000"/>
                        </a:solidFill>
                      </a:endParaRPr>
                    </a:p>
                  </a:txBody>
                  <a:tcPr/>
                </a:tc>
                <a:tc>
                  <a:txBody>
                    <a:bodyPr/>
                    <a:lstStyle/>
                    <a:p>
                      <a:r>
                        <a:rPr lang="es-CL" dirty="0" smtClean="0"/>
                        <a:t>INTERESES GANADOS</a:t>
                      </a:r>
                      <a:endParaRPr lang="es-CL" dirty="0"/>
                    </a:p>
                  </a:txBody>
                  <a:tcPr/>
                </a:tc>
                <a:tc>
                  <a:txBody>
                    <a:bodyPr/>
                    <a:lstStyle/>
                    <a:p>
                      <a:endParaRPr lang="es-CL" b="1" dirty="0">
                        <a:solidFill>
                          <a:srgbClr val="FF0000"/>
                        </a:solidFill>
                      </a:endParaRPr>
                    </a:p>
                  </a:txBody>
                  <a:tcPr/>
                </a:tc>
                <a:tc>
                  <a:txBody>
                    <a:bodyPr/>
                    <a:lstStyle/>
                    <a:p>
                      <a:r>
                        <a:rPr lang="es-CL" smtClean="0"/>
                        <a:t>$31.500</a:t>
                      </a:r>
                      <a:endParaRPr lang="es-CL" dirty="0"/>
                    </a:p>
                  </a:txBody>
                  <a:tcPr/>
                </a:tc>
              </a:tr>
            </a:tbl>
          </a:graphicData>
        </a:graphic>
      </p:graphicFrame>
      <p:sp>
        <p:nvSpPr>
          <p:cNvPr id="5" name="4 Flecha abajo"/>
          <p:cNvSpPr/>
          <p:nvPr/>
        </p:nvSpPr>
        <p:spPr>
          <a:xfrm>
            <a:off x="7910660" y="3454524"/>
            <a:ext cx="484632" cy="978408"/>
          </a:xfrm>
          <a:prstGeom prst="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solidFill>
                <a:srgbClr val="FF0000"/>
              </a:solidFill>
            </a:endParaRPr>
          </a:p>
        </p:txBody>
      </p:sp>
    </p:spTree>
    <p:extLst>
      <p:ext uri="{BB962C8B-B14F-4D97-AF65-F5344CB8AC3E}">
        <p14:creationId xmlns:p14="http://schemas.microsoft.com/office/powerpoint/2010/main" val="3399125045"/>
      </p:ext>
    </p:extLst>
  </p:cSld>
  <p:clrMapOvr>
    <a:masterClrMapping/>
  </p:clrMapOvr>
  <p:timing>
    <p:tnLst>
      <p:par>
        <p:cTn id="1" dur="indefinite" restart="never" nodeType="tmRoot"/>
      </p:par>
    </p:tnLst>
  </p:timing>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Contabilidad</a:t>
            </a:r>
            <a:r>
              <a:rPr lang="es-CL" sz="2400" dirty="0">
                <a:latin typeface="Arial" pitchFamily="34" charset="0"/>
                <a:cs typeface="Arial" pitchFamily="34" charset="0"/>
              </a:rPr>
              <a:t> </a:t>
            </a:r>
            <a:r>
              <a:rPr lang="es-CL" sz="2400" dirty="0" smtClean="0">
                <a:latin typeface="Arial" pitchFamily="34" charset="0"/>
                <a:cs typeface="Arial" pitchFamily="34" charset="0"/>
              </a:rPr>
              <a:t>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endParaRPr lang="es-CL" u="sng" dirty="0" smtClean="0"/>
          </a:p>
          <a:p>
            <a:endParaRPr lang="es-CL" u="sng" dirty="0"/>
          </a:p>
          <a:p>
            <a:endParaRPr lang="es-CL" u="sng" dirty="0" smtClean="0"/>
          </a:p>
          <a:p>
            <a:r>
              <a:rPr lang="es-CL" dirty="0"/>
              <a:t> </a:t>
            </a:r>
            <a:r>
              <a:rPr lang="es-CL" dirty="0" smtClean="0"/>
              <a:t>      </a:t>
            </a:r>
            <a:r>
              <a:rPr lang="es-CL" u="sng" dirty="0" smtClean="0"/>
              <a:t> GUIA APLICADA DE EJERCCICOS</a:t>
            </a:r>
          </a:p>
        </p:txBody>
      </p:sp>
    </p:spTree>
    <p:extLst>
      <p:ext uri="{BB962C8B-B14F-4D97-AF65-F5344CB8AC3E}">
        <p14:creationId xmlns:p14="http://schemas.microsoft.com/office/powerpoint/2010/main" val="2749558871"/>
      </p:ext>
    </p:extLst>
  </p:cSld>
  <p:clrMapOvr>
    <a:masterClrMapping/>
  </p:clrMapOvr>
  <p:timing>
    <p:tnLst>
      <p:par>
        <p:cTn id="1" dur="indefinite" restart="never" nodeType="tmRoot"/>
      </p:par>
    </p:tnLst>
  </p:timing>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Contabilidad</a:t>
            </a:r>
            <a:r>
              <a:rPr lang="es-CL" sz="2400" dirty="0">
                <a:latin typeface="Arial" pitchFamily="34" charset="0"/>
                <a:cs typeface="Arial" pitchFamily="34" charset="0"/>
              </a:rPr>
              <a:t> </a:t>
            </a:r>
            <a:r>
              <a:rPr lang="es-CL" sz="2400" dirty="0" smtClean="0">
                <a:latin typeface="Arial" pitchFamily="34" charset="0"/>
                <a:cs typeface="Arial" pitchFamily="34" charset="0"/>
              </a:rPr>
              <a:t>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endParaRPr lang="es-CL" u="sng" dirty="0" smtClean="0"/>
          </a:p>
          <a:p>
            <a:endParaRPr lang="es-CL" u="sng" dirty="0"/>
          </a:p>
          <a:p>
            <a:endParaRPr lang="es-CL" u="sng" dirty="0" smtClean="0"/>
          </a:p>
          <a:p>
            <a:r>
              <a:rPr lang="es-CL" dirty="0"/>
              <a:t> </a:t>
            </a:r>
            <a:r>
              <a:rPr lang="es-CL" dirty="0" smtClean="0"/>
              <a:t>                           </a:t>
            </a:r>
            <a:r>
              <a:rPr lang="es-CL" u="sng" dirty="0"/>
              <a:t> FIN</a:t>
            </a:r>
            <a:endParaRPr lang="es-CL" u="sng" dirty="0" smtClean="0"/>
          </a:p>
        </p:txBody>
      </p:sp>
    </p:spTree>
    <p:extLst>
      <p:ext uri="{BB962C8B-B14F-4D97-AF65-F5344CB8AC3E}">
        <p14:creationId xmlns:p14="http://schemas.microsoft.com/office/powerpoint/2010/main" val="3441184451"/>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Intermedio">
  <a:themeElements>
    <a:clrScheme name="Intermedio">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Intermedio">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Intermedio">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Median</Template>
  <TotalTime>2773</TotalTime>
  <Words>9425</Words>
  <Application>Microsoft Office PowerPoint</Application>
  <PresentationFormat>Presentación en pantalla (4:3)</PresentationFormat>
  <Paragraphs>893</Paragraphs>
  <Slides>134</Slides>
  <Notes>0</Notes>
  <HiddenSlides>0</HiddenSlides>
  <MMClips>0</MMClips>
  <ScaleCrop>false</ScaleCrop>
  <HeadingPairs>
    <vt:vector size="4" baseType="variant">
      <vt:variant>
        <vt:lpstr>Tema</vt:lpstr>
      </vt:variant>
      <vt:variant>
        <vt:i4>1</vt:i4>
      </vt:variant>
      <vt:variant>
        <vt:lpstr>Títulos de diapositiva</vt:lpstr>
      </vt:variant>
      <vt:variant>
        <vt:i4>134</vt:i4>
      </vt:variant>
    </vt:vector>
  </HeadingPairs>
  <TitlesOfParts>
    <vt:vector size="135" baseType="lpstr">
      <vt:lpstr>Intermedio</vt:lpstr>
      <vt:lpstr>Unida temática CUATRO</vt:lpstr>
      <vt:lpstr>Contabilización de Pasivos</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Contabilidad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Esquema de la Secuencia del Protesto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Contabilidad de Pasivos </vt:lpstr>
      <vt:lpstr>La Contabilidad de Pasivos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Unida tematica dos</dc:title>
  <dc:creator>casa</dc:creator>
  <cp:lastModifiedBy>09nrodriguezo@gmail.com</cp:lastModifiedBy>
  <cp:revision>425</cp:revision>
  <dcterms:created xsi:type="dcterms:W3CDTF">2020-01-11T16:23:14Z</dcterms:created>
  <dcterms:modified xsi:type="dcterms:W3CDTF">2021-08-22T19:31:21Z</dcterms:modified>
</cp:coreProperties>
</file>