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4" r:id="rId9"/>
    <p:sldId id="263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s-CL" sz="1400"/>
              <a:t>Cambio en la temperatura de ebullicioón del agua al</a:t>
            </a:r>
            <a:r>
              <a:rPr lang="es-CL" sz="1400" baseline="0"/>
              <a:t> ascender por una montaña</a:t>
            </a:r>
            <a:endParaRPr lang="es-CL" sz="14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s-CL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6"/>
            <c:spPr>
              <a:solidFill>
                <a:srgbClr val="002060"/>
              </a:solidFill>
              <a:ln w="38100">
                <a:solidFill>
                  <a:schemeClr val="accent1">
                    <a:alpha val="60000"/>
                  </a:schemeClr>
                </a:solidFill>
              </a:ln>
              <a:effectLst/>
            </c:spPr>
          </c:marker>
          <c:xVal>
            <c:numRef>
              <c:f>Hoja1!$A$1:$A$4</c:f>
              <c:numCache>
                <c:formatCode>General</c:formatCode>
                <c:ptCount val="4"/>
                <c:pt idx="0">
                  <c:v>0</c:v>
                </c:pt>
                <c:pt idx="1">
                  <c:v>6000</c:v>
                </c:pt>
                <c:pt idx="2">
                  <c:v>10000</c:v>
                </c:pt>
                <c:pt idx="3">
                  <c:v>20000</c:v>
                </c:pt>
              </c:numCache>
            </c:numRef>
          </c:xVal>
          <c:yVal>
            <c:numRef>
              <c:f>Hoja1!$B$1:$B$4</c:f>
              <c:numCache>
                <c:formatCode>General</c:formatCode>
                <c:ptCount val="4"/>
                <c:pt idx="0">
                  <c:v>212</c:v>
                </c:pt>
                <c:pt idx="1">
                  <c:v>200</c:v>
                </c:pt>
                <c:pt idx="2">
                  <c:v>194</c:v>
                </c:pt>
                <c:pt idx="3">
                  <c:v>175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5FFE-462E-ADC8-7E9A672007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1656696"/>
        <c:axId val="411657024"/>
      </c:scatterChart>
      <c:valAx>
        <c:axId val="4116566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L"/>
                  <a:t>Altura H(feet)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411657024"/>
        <c:crosses val="autoZero"/>
        <c:crossBetween val="midCat"/>
      </c:valAx>
      <c:valAx>
        <c:axId val="411657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CL"/>
                  <a:t>Temperatura T(°F)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>
                <a:lumMod val="25000"/>
                <a:lumOff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4116566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>
        <a:solidFill>
          <a:schemeClr val="tx1">
            <a:lumMod val="15000"/>
            <a:lumOff val="85000"/>
          </a:schemeClr>
        </a:solidFill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>
            <a:alpha val="60000"/>
          </a:schemeClr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38100">
        <a:solidFill>
          <a:schemeClr val="phClr">
            <a:alpha val="60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>
        <a:solidFill>
          <a:schemeClr val="tx1">
            <a:lumMod val="15000"/>
            <a:lumOff val="85000"/>
          </a:schemeClr>
        </a:solidFill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1600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>
        <a:solidFill>
          <a:schemeClr val="tx1">
            <a:lumMod val="25000"/>
            <a:lumOff val="75000"/>
          </a:schemeClr>
        </a:solidFill>
      </a:ln>
    </cs:spPr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273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69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619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2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177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996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11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87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013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22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454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229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89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699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70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8">
            <a:extLst>
              <a:ext uri="{FF2B5EF4-FFF2-40B4-BE49-F238E27FC236}">
                <a16:creationId xmlns:a16="http://schemas.microsoft.com/office/drawing/2014/main" id="{764E0904-5ABD-4DC7-8562-C38580C953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id="{7D6F4005-B2D5-4BCC-AEEE-3F7D45D9C8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39" b="4819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1560655" y="6858000"/>
                </a:lnTo>
                <a:lnTo>
                  <a:pt x="11572884" y="6759738"/>
                </a:lnTo>
                <a:cubicBezTo>
                  <a:pt x="11663744" y="6693104"/>
                  <a:pt x="11749315" y="6619456"/>
                  <a:pt x="11812292" y="6532282"/>
                </a:cubicBezTo>
                <a:cubicBezTo>
                  <a:pt x="11851232" y="6478675"/>
                  <a:pt x="11886807" y="6425068"/>
                  <a:pt x="11956995" y="6386992"/>
                </a:cubicBezTo>
                <a:cubicBezTo>
                  <a:pt x="11918054" y="6334888"/>
                  <a:pt x="11851232" y="6322863"/>
                  <a:pt x="11801234" y="6284788"/>
                </a:cubicBezTo>
                <a:cubicBezTo>
                  <a:pt x="11797390" y="6253224"/>
                  <a:pt x="11876711" y="6262743"/>
                  <a:pt x="11856520" y="6193604"/>
                </a:cubicBezTo>
                <a:cubicBezTo>
                  <a:pt x="11829119" y="6101419"/>
                  <a:pt x="11858923" y="5996209"/>
                  <a:pt x="11722875" y="5956630"/>
                </a:cubicBezTo>
                <a:cubicBezTo>
                  <a:pt x="11686819" y="5866950"/>
                  <a:pt x="11676724" y="5723664"/>
                  <a:pt x="11763258" y="5635988"/>
                </a:cubicBezTo>
                <a:cubicBezTo>
                  <a:pt x="11892094" y="5505226"/>
                  <a:pt x="11871424" y="5422059"/>
                  <a:pt x="11706050" y="5351418"/>
                </a:cubicBezTo>
                <a:cubicBezTo>
                  <a:pt x="11684896" y="5342400"/>
                  <a:pt x="11707491" y="4786287"/>
                  <a:pt x="11697876" y="4763241"/>
                </a:cubicBezTo>
                <a:cubicBezTo>
                  <a:pt x="11713260" y="4731677"/>
                  <a:pt x="11749315" y="4739192"/>
                  <a:pt x="11776236" y="4730675"/>
                </a:cubicBezTo>
                <a:cubicBezTo>
                  <a:pt x="11894018" y="4694603"/>
                  <a:pt x="11897864" y="4694603"/>
                  <a:pt x="11868540" y="4584884"/>
                </a:cubicBezTo>
                <a:cubicBezTo>
                  <a:pt x="11859884" y="4551817"/>
                  <a:pt x="11880076" y="4538289"/>
                  <a:pt x="11898825" y="4517749"/>
                </a:cubicBezTo>
                <a:cubicBezTo>
                  <a:pt x="11969013" y="4441095"/>
                  <a:pt x="11969494" y="4440094"/>
                  <a:pt x="11897864" y="4375464"/>
                </a:cubicBezTo>
                <a:cubicBezTo>
                  <a:pt x="11877192" y="4356928"/>
                  <a:pt x="11863252" y="4336887"/>
                  <a:pt x="11854116" y="4311838"/>
                </a:cubicBezTo>
                <a:cubicBezTo>
                  <a:pt x="11837290" y="4266245"/>
                  <a:pt x="11837771" y="4228169"/>
                  <a:pt x="11901709" y="4203620"/>
                </a:cubicBezTo>
                <a:cubicBezTo>
                  <a:pt x="11946418" y="4186086"/>
                  <a:pt x="11971897" y="4166044"/>
                  <a:pt x="11974782" y="4114442"/>
                </a:cubicBezTo>
                <a:cubicBezTo>
                  <a:pt x="11976706" y="4071355"/>
                  <a:pt x="11981993" y="4043299"/>
                  <a:pt x="11932476" y="4024762"/>
                </a:cubicBezTo>
                <a:cubicBezTo>
                  <a:pt x="11892576" y="4009732"/>
                  <a:pt x="11881038" y="3977668"/>
                  <a:pt x="11885365" y="3939592"/>
                </a:cubicBezTo>
                <a:cubicBezTo>
                  <a:pt x="11895460" y="3846405"/>
                  <a:pt x="11841137" y="3791796"/>
                  <a:pt x="11751719" y="3749211"/>
                </a:cubicBezTo>
                <a:cubicBezTo>
                  <a:pt x="11666628" y="3708629"/>
                  <a:pt x="11592115" y="3654019"/>
                  <a:pt x="11513754" y="3604420"/>
                </a:cubicBezTo>
                <a:cubicBezTo>
                  <a:pt x="11426740" y="3549310"/>
                  <a:pt x="11325786" y="3516243"/>
                  <a:pt x="11220504" y="3488188"/>
                </a:cubicBezTo>
                <a:cubicBezTo>
                  <a:pt x="11239734" y="3448108"/>
                  <a:pt x="11306076" y="3470653"/>
                  <a:pt x="11312805" y="3414541"/>
                </a:cubicBezTo>
                <a:cubicBezTo>
                  <a:pt x="11148394" y="3366945"/>
                  <a:pt x="10991193" y="3295301"/>
                  <a:pt x="10805146" y="3277767"/>
                </a:cubicBezTo>
                <a:cubicBezTo>
                  <a:pt x="10955618" y="3286784"/>
                  <a:pt x="11092147" y="3222154"/>
                  <a:pt x="11234926" y="3203117"/>
                </a:cubicBezTo>
                <a:cubicBezTo>
                  <a:pt x="11248386" y="3171554"/>
                  <a:pt x="11217140" y="3179569"/>
                  <a:pt x="11204640" y="3174060"/>
                </a:cubicBezTo>
                <a:cubicBezTo>
                  <a:pt x="11192140" y="3168047"/>
                  <a:pt x="11176757" y="3166042"/>
                  <a:pt x="11174834" y="3143498"/>
                </a:cubicBezTo>
                <a:cubicBezTo>
                  <a:pt x="11243580" y="3110932"/>
                  <a:pt x="11329632" y="3132475"/>
                  <a:pt x="11400780" y="3099410"/>
                </a:cubicBezTo>
                <a:cubicBezTo>
                  <a:pt x="11384916" y="3051314"/>
                  <a:pt x="11323382" y="3080371"/>
                  <a:pt x="11297902" y="3041793"/>
                </a:cubicBezTo>
                <a:cubicBezTo>
                  <a:pt x="11364246" y="3034780"/>
                  <a:pt x="11425779" y="3031774"/>
                  <a:pt x="11485870" y="3021253"/>
                </a:cubicBezTo>
                <a:cubicBezTo>
                  <a:pt x="11532984" y="3013236"/>
                  <a:pt x="11545964" y="2972154"/>
                  <a:pt x="11513754" y="2944098"/>
                </a:cubicBezTo>
                <a:cubicBezTo>
                  <a:pt x="11484909" y="2919049"/>
                  <a:pt x="11442604" y="2917044"/>
                  <a:pt x="11405107" y="2906523"/>
                </a:cubicBezTo>
                <a:cubicBezTo>
                  <a:pt x="11137817" y="2833377"/>
                  <a:pt x="10857066" y="2809829"/>
                  <a:pt x="10572950" y="2803317"/>
                </a:cubicBezTo>
                <a:cubicBezTo>
                  <a:pt x="10117210" y="2792795"/>
                  <a:pt x="9660028" y="2793297"/>
                  <a:pt x="9205250" y="2778767"/>
                </a:cubicBezTo>
                <a:cubicBezTo>
                  <a:pt x="8996489" y="2772379"/>
                  <a:pt x="8788540" y="2761765"/>
                  <a:pt x="8579578" y="2759181"/>
                </a:cubicBezTo>
                <a:cubicBezTo>
                  <a:pt x="8509922" y="2758320"/>
                  <a:pt x="8440155" y="2758352"/>
                  <a:pt x="8370208" y="2759730"/>
                </a:cubicBezTo>
                <a:cubicBezTo>
                  <a:pt x="8070708" y="2765742"/>
                  <a:pt x="7771690" y="2764238"/>
                  <a:pt x="7470748" y="2819849"/>
                </a:cubicBezTo>
                <a:cubicBezTo>
                  <a:pt x="7316911" y="2848407"/>
                  <a:pt x="7156825" y="2838887"/>
                  <a:pt x="7001547" y="2861432"/>
                </a:cubicBezTo>
                <a:cubicBezTo>
                  <a:pt x="6765024" y="2896002"/>
                  <a:pt x="6528501" y="2936583"/>
                  <a:pt x="6295343" y="2988688"/>
                </a:cubicBezTo>
                <a:cubicBezTo>
                  <a:pt x="6222271" y="3005220"/>
                  <a:pt x="6131892" y="3015241"/>
                  <a:pt x="6075166" y="3078367"/>
                </a:cubicBezTo>
                <a:cubicBezTo>
                  <a:pt x="5985266" y="3038288"/>
                  <a:pt x="5929502" y="3113938"/>
                  <a:pt x="5859314" y="3139490"/>
                </a:cubicBezTo>
                <a:cubicBezTo>
                  <a:pt x="5831912" y="3149510"/>
                  <a:pt x="5795857" y="3163538"/>
                  <a:pt x="5800183" y="3195101"/>
                </a:cubicBezTo>
                <a:cubicBezTo>
                  <a:pt x="5804030" y="3234680"/>
                  <a:pt x="5844410" y="3260231"/>
                  <a:pt x="5882870" y="3252215"/>
                </a:cubicBezTo>
                <a:cubicBezTo>
                  <a:pt x="6002574" y="3227164"/>
                  <a:pt x="6109777" y="3283277"/>
                  <a:pt x="6232848" y="3274760"/>
                </a:cubicBezTo>
                <a:cubicBezTo>
                  <a:pt x="6125643" y="3298808"/>
                  <a:pt x="6018918" y="3323358"/>
                  <a:pt x="5911715" y="3347407"/>
                </a:cubicBezTo>
                <a:cubicBezTo>
                  <a:pt x="6070839" y="3366444"/>
                  <a:pt x="6227559" y="3332376"/>
                  <a:pt x="6384279" y="3312836"/>
                </a:cubicBezTo>
                <a:cubicBezTo>
                  <a:pt x="6434757" y="3306824"/>
                  <a:pt x="6513117" y="3260732"/>
                  <a:pt x="6526097" y="3325362"/>
                </a:cubicBezTo>
                <a:cubicBezTo>
                  <a:pt x="6534750" y="3368448"/>
                  <a:pt x="6450622" y="3371454"/>
                  <a:pt x="6403028" y="3383478"/>
                </a:cubicBezTo>
                <a:cubicBezTo>
                  <a:pt x="6192945" y="3435081"/>
                  <a:pt x="5979497" y="3465141"/>
                  <a:pt x="5767013" y="3500713"/>
                </a:cubicBezTo>
                <a:cubicBezTo>
                  <a:pt x="5746822" y="3504220"/>
                  <a:pt x="5720381" y="3501214"/>
                  <a:pt x="5706920" y="3511233"/>
                </a:cubicBezTo>
                <a:cubicBezTo>
                  <a:pt x="5598272" y="3591895"/>
                  <a:pt x="5460782" y="3618449"/>
                  <a:pt x="5310793" y="3677066"/>
                </a:cubicBezTo>
                <a:cubicBezTo>
                  <a:pt x="5405498" y="3704622"/>
                  <a:pt x="5469435" y="3648007"/>
                  <a:pt x="5548276" y="3660533"/>
                </a:cubicBezTo>
                <a:cubicBezTo>
                  <a:pt x="5467993" y="3721154"/>
                  <a:pt x="5374730" y="3732677"/>
                  <a:pt x="5293005" y="3765743"/>
                </a:cubicBezTo>
                <a:cubicBezTo>
                  <a:pt x="5234355" y="3789291"/>
                  <a:pt x="5016580" y="3862938"/>
                  <a:pt x="4983410" y="3883981"/>
                </a:cubicBezTo>
                <a:cubicBezTo>
                  <a:pt x="4883416" y="3949110"/>
                  <a:pt x="4756501" y="3979672"/>
                  <a:pt x="4674775" y="4068850"/>
                </a:cubicBezTo>
                <a:cubicBezTo>
                  <a:pt x="4617087" y="4131477"/>
                  <a:pt x="4520939" y="4119952"/>
                  <a:pt x="4453155" y="4163539"/>
                </a:cubicBezTo>
                <a:cubicBezTo>
                  <a:pt x="4429119" y="4204622"/>
                  <a:pt x="4475751" y="4215143"/>
                  <a:pt x="4492095" y="4237188"/>
                </a:cubicBezTo>
                <a:cubicBezTo>
                  <a:pt x="4513728" y="4266746"/>
                  <a:pt x="4475269" y="4283280"/>
                  <a:pt x="4464213" y="4318851"/>
                </a:cubicBezTo>
                <a:cubicBezTo>
                  <a:pt x="4591608" y="4278771"/>
                  <a:pt x="4713234" y="4255223"/>
                  <a:pt x="4857456" y="4241696"/>
                </a:cubicBezTo>
                <a:cubicBezTo>
                  <a:pt x="4809862" y="4299311"/>
                  <a:pt x="4752174" y="4274261"/>
                  <a:pt x="4713234" y="4295303"/>
                </a:cubicBezTo>
                <a:cubicBezTo>
                  <a:pt x="4687756" y="4308830"/>
                  <a:pt x="4648816" y="4314843"/>
                  <a:pt x="4656026" y="4348410"/>
                </a:cubicBezTo>
                <a:cubicBezTo>
                  <a:pt x="4661795" y="4374963"/>
                  <a:pt x="4694486" y="4371456"/>
                  <a:pt x="4718523" y="4368951"/>
                </a:cubicBezTo>
                <a:cubicBezTo>
                  <a:pt x="4810825" y="4359433"/>
                  <a:pt x="4900722" y="4356425"/>
                  <a:pt x="4989178" y="4420054"/>
                </a:cubicBezTo>
                <a:cubicBezTo>
                  <a:pt x="4764193" y="4512739"/>
                  <a:pt x="4505557" y="4473661"/>
                  <a:pt x="4304127" y="4609933"/>
                </a:cubicBezTo>
                <a:cubicBezTo>
                  <a:pt x="4332491" y="4652018"/>
                  <a:pt x="4372871" y="4629473"/>
                  <a:pt x="4402677" y="4624463"/>
                </a:cubicBezTo>
                <a:cubicBezTo>
                  <a:pt x="4598338" y="4590394"/>
                  <a:pt x="5297331" y="4651016"/>
                  <a:pt x="5398287" y="4608430"/>
                </a:cubicBezTo>
                <a:cubicBezTo>
                  <a:pt x="5460301" y="4582379"/>
                  <a:pt x="5525682" y="4569853"/>
                  <a:pt x="5592504" y="4585886"/>
                </a:cubicBezTo>
                <a:cubicBezTo>
                  <a:pt x="5656923" y="4601416"/>
                  <a:pt x="5640578" y="4819353"/>
                  <a:pt x="5411266" y="4964142"/>
                </a:cubicBezTo>
                <a:cubicBezTo>
                  <a:pt x="5378575" y="4984684"/>
                  <a:pt x="5524721" y="5014244"/>
                  <a:pt x="5480493" y="5031277"/>
                </a:cubicBezTo>
                <a:cubicBezTo>
                  <a:pt x="5445880" y="5044804"/>
                  <a:pt x="5276179" y="5037289"/>
                  <a:pt x="5233393" y="5047810"/>
                </a:cubicBezTo>
                <a:cubicBezTo>
                  <a:pt x="5216567" y="5052318"/>
                  <a:pt x="4701216" y="5221157"/>
                  <a:pt x="4750251" y="5256728"/>
                </a:cubicBezTo>
                <a:cubicBezTo>
                  <a:pt x="4896877" y="5363441"/>
                  <a:pt x="5388190" y="5558833"/>
                  <a:pt x="4508440" y="5624965"/>
                </a:cubicBezTo>
                <a:cubicBezTo>
                  <a:pt x="4536323" y="5663542"/>
                  <a:pt x="4613241" y="5638994"/>
                  <a:pt x="4602665" y="5706629"/>
                </a:cubicBezTo>
                <a:cubicBezTo>
                  <a:pt x="4485845" y="5743202"/>
                  <a:pt x="4350758" y="5741198"/>
                  <a:pt x="4215189" y="5797811"/>
                </a:cubicBezTo>
                <a:cubicBezTo>
                  <a:pt x="4276245" y="5838893"/>
                  <a:pt x="4346432" y="5813844"/>
                  <a:pt x="4407966" y="5826870"/>
                </a:cubicBezTo>
                <a:cubicBezTo>
                  <a:pt x="4373353" y="5878473"/>
                  <a:pt x="4313741" y="5870457"/>
                  <a:pt x="4265186" y="5881478"/>
                </a:cubicBezTo>
                <a:cubicBezTo>
                  <a:pt x="4220479" y="5892001"/>
                  <a:pt x="4125774" y="5981680"/>
                  <a:pt x="4145964" y="5977170"/>
                </a:cubicBezTo>
                <a:cubicBezTo>
                  <a:pt x="4332971" y="5937091"/>
                  <a:pt x="4522862" y="5948113"/>
                  <a:pt x="4710350" y="5909035"/>
                </a:cubicBezTo>
                <a:cubicBezTo>
                  <a:pt x="4772366" y="5896009"/>
                  <a:pt x="4842554" y="5870958"/>
                  <a:pt x="4870916" y="5949616"/>
                </a:cubicBezTo>
                <a:cubicBezTo>
                  <a:pt x="4879571" y="5972663"/>
                  <a:pt x="4873320" y="5980177"/>
                  <a:pt x="4960333" y="5949115"/>
                </a:cubicBezTo>
                <a:cubicBezTo>
                  <a:pt x="4994466" y="5937091"/>
                  <a:pt x="5039656" y="5924065"/>
                  <a:pt x="5073788" y="5953623"/>
                </a:cubicBezTo>
                <a:cubicBezTo>
                  <a:pt x="5052154" y="5990698"/>
                  <a:pt x="5010331" y="5979675"/>
                  <a:pt x="4979084" y="5990197"/>
                </a:cubicBezTo>
                <a:cubicBezTo>
                  <a:pt x="4896397" y="6017250"/>
                  <a:pt x="5180513" y="6120457"/>
                  <a:pt x="5100228" y="6151519"/>
                </a:cubicBezTo>
                <a:cubicBezTo>
                  <a:pt x="4935817" y="6215148"/>
                  <a:pt x="4832938" y="6196611"/>
                  <a:pt x="4666602" y="6266250"/>
                </a:cubicBezTo>
                <a:cubicBezTo>
                  <a:pt x="4723331" y="6264746"/>
                  <a:pt x="4706024" y="6288795"/>
                  <a:pt x="4762750" y="6288795"/>
                </a:cubicBezTo>
                <a:cubicBezTo>
                  <a:pt x="4788229" y="6288795"/>
                  <a:pt x="4815151" y="6294807"/>
                  <a:pt x="4815151" y="6322363"/>
                </a:cubicBezTo>
                <a:cubicBezTo>
                  <a:pt x="4815151" y="6348414"/>
                  <a:pt x="4516613" y="6491199"/>
                  <a:pt x="4558918" y="6504727"/>
                </a:cubicBezTo>
                <a:cubicBezTo>
                  <a:pt x="4674295" y="6541299"/>
                  <a:pt x="4970431" y="6429075"/>
                  <a:pt x="4899280" y="6480679"/>
                </a:cubicBezTo>
                <a:cubicBezTo>
                  <a:pt x="4791114" y="6559337"/>
                  <a:pt x="4774769" y="6574868"/>
                  <a:pt x="4692563" y="6586391"/>
                </a:cubicBezTo>
                <a:cubicBezTo>
                  <a:pt x="4621894" y="6596411"/>
                  <a:pt x="4373353" y="6816352"/>
                  <a:pt x="4303645" y="6834888"/>
                </a:cubicBezTo>
                <a:cubicBezTo>
                  <a:pt x="4288262" y="6838896"/>
                  <a:pt x="4291687" y="6845065"/>
                  <a:pt x="4307829" y="6852361"/>
                </a:cubicBezTo>
                <a:lnTo>
                  <a:pt x="432378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2269160-073B-4D63-A32D-F7239EC71D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2968668"/>
            <a:ext cx="5257800" cy="2567076"/>
          </a:xfrm>
        </p:spPr>
        <p:txBody>
          <a:bodyPr anchor="b">
            <a:normAutofit fontScale="90000"/>
          </a:bodyPr>
          <a:lstStyle/>
          <a:p>
            <a:r>
              <a:rPr lang="es-CL" sz="4400" dirty="0">
                <a:solidFill>
                  <a:srgbClr val="002060"/>
                </a:solidFill>
              </a:rPr>
              <a:t>Modelos matemáticos</a:t>
            </a:r>
            <a:r>
              <a:rPr lang="es-CL" sz="4400" dirty="0"/>
              <a:t>: datos experimentales y gráficos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ECA1E8E-8CA2-485E-805E-F7E15487C4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5592499"/>
            <a:ext cx="5147960" cy="646785"/>
          </a:xfrm>
        </p:spPr>
        <p:txBody>
          <a:bodyPr>
            <a:normAutofit/>
          </a:bodyPr>
          <a:lstStyle/>
          <a:p>
            <a:r>
              <a:rPr lang="es-CL" sz="2000" dirty="0"/>
              <a:t>Prof. Cristian </a:t>
            </a:r>
            <a:r>
              <a:rPr lang="es-CL" sz="2000" dirty="0" err="1"/>
              <a:t>Romanque</a:t>
            </a: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1793225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507788-FED1-4877-8532-D7A7B3BBB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 método Científico</a:t>
            </a:r>
          </a:p>
        </p:txBody>
      </p:sp>
      <p:pic>
        <p:nvPicPr>
          <p:cNvPr id="5" name="Picture 8" descr="Scientific Methods">
            <a:extLst>
              <a:ext uri="{FF2B5EF4-FFF2-40B4-BE49-F238E27FC236}">
                <a16:creationId xmlns:a16="http://schemas.microsoft.com/office/drawing/2014/main" id="{1A929292-F038-4AE0-8A34-F5EA5E4CC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848" y="365125"/>
            <a:ext cx="4250757" cy="555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B8741418-5BA1-4715-9D18-AC46DF675969}"/>
              </a:ext>
            </a:extLst>
          </p:cNvPr>
          <p:cNvSpPr/>
          <p:nvPr/>
        </p:nvSpPr>
        <p:spPr>
          <a:xfrm>
            <a:off x="526350" y="1404411"/>
            <a:ext cx="615132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CL" b="1" dirty="0">
                <a:solidFill>
                  <a:srgbClr val="2447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pasos del método científico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Observación: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hace referencia a lo que queremos estudiar o comprender.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Hipótesis: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formula una idea que pueda explicar lo observado.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Experimentación: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llevan a cabo diferentes experimentos para comprobar o refutar una hipótesis.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Teoría: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permite explicar la hipótesis más probable.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Conclusiones:</a:t>
            </a:r>
            <a:r>
              <a:rPr lang="es-CL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extraen de la teoría formulada.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299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49DFE8-A786-4E49-9321-BF81EBA9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 experimento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C04FA3-DDD2-459D-878E-65F0E5D0BC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Cuando es posible, los científicos prueban sus hipótesis mediante experimentos controlados. Un </a:t>
            </a:r>
            <a:r>
              <a:rPr lang="es-MX" b="1" i="0" dirty="0">
                <a:solidFill>
                  <a:srgbClr val="21242C"/>
                </a:solidFill>
                <a:effectLst/>
                <a:latin typeface="Lato"/>
              </a:rPr>
              <a:t>experimento controlado</a:t>
            </a: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 es una prueba científica realizada en condiciones controladas, lo que significa que solo uno (o algunos) factores se cambian a la vez, mientras que todos los demás se mantienen constantes.</a:t>
            </a:r>
          </a:p>
          <a:p>
            <a:pPr marL="0" indent="0" algn="just">
              <a:buNone/>
            </a:pP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¿Cuáles son los ingredientes clave de un experimento controlado? 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32745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83FF2B-EC00-43DD-A64A-9A188B41D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Variables experimentales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1714619-7FC8-44A7-806F-A9B5776AE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Variables de control: </a:t>
            </a:r>
            <a:r>
              <a:rPr lang="es-CL" dirty="0"/>
              <a:t>Son aquellas que decidimos dejar sin variación durante el experimento.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Variables independientes: </a:t>
            </a:r>
            <a:r>
              <a:rPr lang="es-CL" dirty="0"/>
              <a:t>Son aquellas que no dependen del experimento, varían en función de una elección del experimentador.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Variables dependientes: </a:t>
            </a:r>
            <a:r>
              <a:rPr lang="es-CL" dirty="0"/>
              <a:t>Son aquellas que dependen del experimento, son una respuesta a la variación de una variable independiente. </a:t>
            </a:r>
          </a:p>
        </p:txBody>
      </p:sp>
    </p:spTree>
    <p:extLst>
      <p:ext uri="{BB962C8B-B14F-4D97-AF65-F5344CB8AC3E}">
        <p14:creationId xmlns:p14="http://schemas.microsoft.com/office/powerpoint/2010/main" val="1597693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845060-EC8B-427D-A280-7992C881E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FDDBBA1-240F-4B0D-A56C-A2004BF8CF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011680"/>
            <a:ext cx="5562600" cy="4160520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Se realiza el siguiente experimento: Un alpinista asciende una montaña y cada cierta altura mide la temperatura de ebullición del agua. 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Identifique las variables de control, independiente y dependiente del experimento.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1026" name="Picture 2" descr="Atmospheric pressure alters the boiling point of water Stock Photo - Alamy">
            <a:extLst>
              <a:ext uri="{FF2B5EF4-FFF2-40B4-BE49-F238E27FC236}">
                <a16:creationId xmlns:a16="http://schemas.microsoft.com/office/drawing/2014/main" id="{821CB1C9-42AE-498F-A64D-F7027A0D4D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" t="5324" r="13" b="5324"/>
          <a:stretch/>
        </p:blipFill>
        <p:spPr bwMode="auto">
          <a:xfrm>
            <a:off x="6571740" y="1027906"/>
            <a:ext cx="5044559" cy="512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772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42C908-1BD9-4A28-9129-C36B591FF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Otro 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DD3EF7A-5836-43E5-835A-CE601CEDC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4338711" cy="4160520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En un experimento se quiere determinar como afecta el ángulo de disparo al alcance de un proyectil</a:t>
            </a:r>
          </a:p>
          <a:p>
            <a:pPr marL="0" indent="0">
              <a:buNone/>
            </a:pPr>
            <a:r>
              <a:rPr lang="es-CL" dirty="0">
                <a:solidFill>
                  <a:srgbClr val="FF0000"/>
                </a:solidFill>
              </a:rPr>
              <a:t>Determine las posibles variables de control, independientes y dependientes.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32DC78A-3BEC-4474-B4FD-698707F5CE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69"/>
          <a:stretch/>
        </p:blipFill>
        <p:spPr>
          <a:xfrm>
            <a:off x="5875606" y="1690688"/>
            <a:ext cx="6096000" cy="3851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91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3F9CD9-27DA-42C2-912D-BC86A24BA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Datos experimentales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E44739-64FC-4302-9474-04D5CFA12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Los </a:t>
            </a:r>
            <a:r>
              <a:rPr lang="es-MX" b="1" i="0" dirty="0">
                <a:solidFill>
                  <a:srgbClr val="21242C"/>
                </a:solidFill>
                <a:effectLst/>
                <a:latin typeface="Lato"/>
              </a:rPr>
              <a:t>datos</a:t>
            </a:r>
            <a:r>
              <a:rPr lang="es-MX" b="0" i="0" dirty="0">
                <a:solidFill>
                  <a:srgbClr val="21242C"/>
                </a:solidFill>
                <a:effectLst/>
                <a:latin typeface="Lato"/>
              </a:rPr>
              <a:t> experimentales son observaciones realizadas durante el experimento.</a:t>
            </a:r>
            <a:endParaRPr lang="es-CL" dirty="0"/>
          </a:p>
        </p:txBody>
      </p:sp>
      <p:pic>
        <p:nvPicPr>
          <p:cNvPr id="5" name="Picture 2" descr="Atmospheric pressure alters the boiling point of water Stock Photo - Alamy">
            <a:extLst>
              <a:ext uri="{FF2B5EF4-FFF2-40B4-BE49-F238E27FC236}">
                <a16:creationId xmlns:a16="http://schemas.microsoft.com/office/drawing/2014/main" id="{709E1BA3-08DB-41F1-B48A-0CCC2821C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" t="5324" r="13" b="5324"/>
          <a:stretch/>
        </p:blipFill>
        <p:spPr bwMode="auto">
          <a:xfrm>
            <a:off x="838200" y="2845427"/>
            <a:ext cx="3735886" cy="379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a 6">
            <a:extLst>
              <a:ext uri="{FF2B5EF4-FFF2-40B4-BE49-F238E27FC236}">
                <a16:creationId xmlns:a16="http://schemas.microsoft.com/office/drawing/2014/main" id="{EE11DB7E-66C5-4A1F-A0BE-A54846344E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841248"/>
              </p:ext>
            </p:extLst>
          </p:nvPr>
        </p:nvGraphicFramePr>
        <p:xfrm>
          <a:off x="7336076" y="3743508"/>
          <a:ext cx="355739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696">
                  <a:extLst>
                    <a:ext uri="{9D8B030D-6E8A-4147-A177-3AD203B41FA5}">
                      <a16:colId xmlns:a16="http://schemas.microsoft.com/office/drawing/2014/main" val="2379563516"/>
                    </a:ext>
                  </a:extLst>
                </a:gridCol>
                <a:gridCol w="1778696">
                  <a:extLst>
                    <a:ext uri="{9D8B030D-6E8A-4147-A177-3AD203B41FA5}">
                      <a16:colId xmlns:a16="http://schemas.microsoft.com/office/drawing/2014/main" val="271227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H (</a:t>
                      </a:r>
                      <a:r>
                        <a:rPr lang="es-CL" b="1" dirty="0" err="1">
                          <a:solidFill>
                            <a:schemeClr val="tx1"/>
                          </a:solidFill>
                        </a:rPr>
                        <a:t>feet</a:t>
                      </a:r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T (°F)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3351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37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6000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17034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0770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7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2028120"/>
                  </a:ext>
                </a:extLst>
              </a:tr>
            </a:tbl>
          </a:graphicData>
        </a:graphic>
      </p:graphicFrame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1DA4430-5C50-4487-8DFF-6D7A5F7E1663}"/>
              </a:ext>
            </a:extLst>
          </p:cNvPr>
          <p:cNvCxnSpPr/>
          <p:nvPr/>
        </p:nvCxnSpPr>
        <p:spPr>
          <a:xfrm>
            <a:off x="4885151" y="4742365"/>
            <a:ext cx="211689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C90B7F9F-C42A-47BB-BEDE-006C129418FA}"/>
              </a:ext>
            </a:extLst>
          </p:cNvPr>
          <p:cNvSpPr txBox="1"/>
          <p:nvPr/>
        </p:nvSpPr>
        <p:spPr>
          <a:xfrm>
            <a:off x="4941520" y="4236707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Tabla de datos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050C65E-1152-4E06-A752-20D9F716BE07}"/>
              </a:ext>
            </a:extLst>
          </p:cNvPr>
          <p:cNvSpPr txBox="1"/>
          <p:nvPr/>
        </p:nvSpPr>
        <p:spPr>
          <a:xfrm>
            <a:off x="5562063" y="3029014"/>
            <a:ext cx="1627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Encabezado</a:t>
            </a:r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01654593-602D-4A8B-A4A0-9E371170E850}"/>
              </a:ext>
            </a:extLst>
          </p:cNvPr>
          <p:cNvCxnSpPr>
            <a:cxnSpLocks/>
            <a:stCxn id="10" idx="2"/>
          </p:cNvCxnSpPr>
          <p:nvPr/>
        </p:nvCxnSpPr>
        <p:spPr>
          <a:xfrm>
            <a:off x="6375748" y="3398346"/>
            <a:ext cx="864296" cy="3712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788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5FE783-3A00-40FB-B5D7-268E86A0D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Confección de gráficos  </a:t>
            </a:r>
          </a:p>
        </p:txBody>
      </p:sp>
      <p:graphicFrame>
        <p:nvGraphicFramePr>
          <p:cNvPr id="4" name="Gráfico 3" descr="TITULO">
            <a:extLst>
              <a:ext uri="{FF2B5EF4-FFF2-40B4-BE49-F238E27FC236}">
                <a16:creationId xmlns:a16="http://schemas.microsoft.com/office/drawing/2014/main" id="{86461131-7720-40FC-92D4-D339B175CA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4963957"/>
              </p:ext>
            </p:extLst>
          </p:nvPr>
        </p:nvGraphicFramePr>
        <p:xfrm>
          <a:off x="2557397" y="1918265"/>
          <a:ext cx="6248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02339B90-98A1-42ED-A937-5E63CE42F135}"/>
              </a:ext>
            </a:extLst>
          </p:cNvPr>
          <p:cNvSpPr txBox="1"/>
          <p:nvPr/>
        </p:nvSpPr>
        <p:spPr>
          <a:xfrm>
            <a:off x="8805797" y="1438531"/>
            <a:ext cx="31678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C00000"/>
                </a:solidFill>
              </a:rPr>
              <a:t>Escala de cada eje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C00000"/>
                </a:solidFill>
              </a:rPr>
              <a:t>Unidad de medida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>
                <a:solidFill>
                  <a:srgbClr val="C00000"/>
                </a:solidFill>
              </a:rPr>
              <a:t>Puntos correspondiente </a:t>
            </a:r>
          </a:p>
          <a:p>
            <a:r>
              <a:rPr lang="es-CL" b="1" dirty="0">
                <a:solidFill>
                  <a:srgbClr val="C00000"/>
                </a:solidFill>
              </a:rPr>
              <a:t>al par de datos de la tabla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9869067-1754-4AE0-8421-CBFE9C584EE9}"/>
              </a:ext>
            </a:extLst>
          </p:cNvPr>
          <p:cNvSpPr txBox="1"/>
          <p:nvPr/>
        </p:nvSpPr>
        <p:spPr>
          <a:xfrm>
            <a:off x="4434553" y="6308209"/>
            <a:ext cx="2930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C00000"/>
                </a:solidFill>
              </a:rPr>
              <a:t>Variable independiente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6CE9A68-8202-4209-8C04-D4EB95241B7D}"/>
              </a:ext>
            </a:extLst>
          </p:cNvPr>
          <p:cNvSpPr txBox="1"/>
          <p:nvPr/>
        </p:nvSpPr>
        <p:spPr>
          <a:xfrm>
            <a:off x="129577" y="2104395"/>
            <a:ext cx="274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C00000"/>
                </a:solidFill>
              </a:rPr>
              <a:t>Variable dependiente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AFD6DDA-952C-475C-93DC-D029FA557433}"/>
              </a:ext>
            </a:extLst>
          </p:cNvPr>
          <p:cNvSpPr txBox="1"/>
          <p:nvPr/>
        </p:nvSpPr>
        <p:spPr>
          <a:xfrm>
            <a:off x="5154141" y="1669364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C00000"/>
                </a:solidFill>
              </a:rPr>
              <a:t>Título</a:t>
            </a:r>
          </a:p>
        </p:txBody>
      </p: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6CB696E3-CA17-47A0-BDC2-439CA1356F7F}"/>
              </a:ext>
            </a:extLst>
          </p:cNvPr>
          <p:cNvCxnSpPr/>
          <p:nvPr/>
        </p:nvCxnSpPr>
        <p:spPr>
          <a:xfrm>
            <a:off x="4459605" y="2473727"/>
            <a:ext cx="0" cy="3406938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545E04E1-EF82-4E32-A397-496229BD7715}"/>
              </a:ext>
            </a:extLst>
          </p:cNvPr>
          <p:cNvCxnSpPr/>
          <p:nvPr/>
        </p:nvCxnSpPr>
        <p:spPr>
          <a:xfrm>
            <a:off x="2557397" y="3131507"/>
            <a:ext cx="3066789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763ACBE8-7C44-4832-B2E0-5C23DF6714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003913"/>
              </p:ext>
            </p:extLst>
          </p:nvPr>
        </p:nvGraphicFramePr>
        <p:xfrm>
          <a:off x="523214" y="2987860"/>
          <a:ext cx="1640546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273">
                  <a:extLst>
                    <a:ext uri="{9D8B030D-6E8A-4147-A177-3AD203B41FA5}">
                      <a16:colId xmlns:a16="http://schemas.microsoft.com/office/drawing/2014/main" val="4182005492"/>
                    </a:ext>
                  </a:extLst>
                </a:gridCol>
                <a:gridCol w="820273">
                  <a:extLst>
                    <a:ext uri="{9D8B030D-6E8A-4147-A177-3AD203B41FA5}">
                      <a16:colId xmlns:a16="http://schemas.microsoft.com/office/drawing/2014/main" val="2659894460"/>
                    </a:ext>
                  </a:extLst>
                </a:gridCol>
              </a:tblGrid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</a:rPr>
                        <a:t>H (</a:t>
                      </a:r>
                      <a:r>
                        <a:rPr lang="es-CL" sz="1600" b="1" dirty="0" err="1">
                          <a:solidFill>
                            <a:schemeClr val="tx1"/>
                          </a:solidFill>
                        </a:rPr>
                        <a:t>feet</a:t>
                      </a:r>
                      <a:r>
                        <a:rPr lang="es-CL" sz="1600" b="1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>
                          <a:solidFill>
                            <a:schemeClr val="tx1"/>
                          </a:solidFill>
                        </a:rPr>
                        <a:t>T (°F)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810076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212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5672237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6000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148034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10000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194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013607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20000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b="1" dirty="0"/>
                        <a:t>175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8883162"/>
                  </a:ext>
                </a:extLst>
              </a:tr>
              <a:tr h="310801"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677838"/>
                  </a:ext>
                </a:extLst>
              </a:tr>
            </a:tbl>
          </a:graphicData>
        </a:graphic>
      </p:graphicFrame>
      <p:sp>
        <p:nvSpPr>
          <p:cNvPr id="16" name="Rectángulo 15">
            <a:extLst>
              <a:ext uri="{FF2B5EF4-FFF2-40B4-BE49-F238E27FC236}">
                <a16:creationId xmlns:a16="http://schemas.microsoft.com/office/drawing/2014/main" id="{F0E01FEE-AFFF-46C9-B8B0-76AB57BE19A6}"/>
              </a:ext>
            </a:extLst>
          </p:cNvPr>
          <p:cNvSpPr/>
          <p:nvPr/>
        </p:nvSpPr>
        <p:spPr>
          <a:xfrm>
            <a:off x="363255" y="3899465"/>
            <a:ext cx="1941534" cy="369332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5CB4B5F1-BFA1-45EE-BBF0-FCFE7A6C7995}"/>
              </a:ext>
            </a:extLst>
          </p:cNvPr>
          <p:cNvCxnSpPr>
            <a:stCxn id="16" idx="3"/>
          </p:cNvCxnSpPr>
          <p:nvPr/>
        </p:nvCxnSpPr>
        <p:spPr>
          <a:xfrm flipV="1">
            <a:off x="2304789" y="3281819"/>
            <a:ext cx="2016690" cy="8023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6509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983629-3E7A-4BA3-8AAF-2601A83FE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/>
              <a:t>Actividad: A partir de los datos experimentales de la tabla, confeccione el grafico correspondiente</a:t>
            </a:r>
          </a:p>
        </p:txBody>
      </p:sp>
      <p:pic>
        <p:nvPicPr>
          <p:cNvPr id="2050" name="Picture 2" descr="4x4 grid scenario. Maximum PAI@2 on the fixed grid is 4 (1/2 of crime... |  Download Scientific Diagram">
            <a:extLst>
              <a:ext uri="{FF2B5EF4-FFF2-40B4-BE49-F238E27FC236}">
                <a16:creationId xmlns:a16="http://schemas.microsoft.com/office/drawing/2014/main" id="{B444DBFF-C582-46B2-80B6-A6B898788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094" y="1690688"/>
            <a:ext cx="4802187" cy="480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0D23150-3B36-430A-BD06-3DFA58A25E2A}"/>
              </a:ext>
            </a:extLst>
          </p:cNvPr>
          <p:cNvCxnSpPr/>
          <p:nvPr/>
        </p:nvCxnSpPr>
        <p:spPr>
          <a:xfrm>
            <a:off x="4689227" y="6260123"/>
            <a:ext cx="5594252" cy="0"/>
          </a:xfrm>
          <a:prstGeom prst="straightConnector1">
            <a:avLst/>
          </a:prstGeom>
          <a:ln w="63500">
            <a:solidFill>
              <a:srgbClr val="00206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73BE4AB5-B623-4926-B57C-069F7B2814F9}"/>
              </a:ext>
            </a:extLst>
          </p:cNvPr>
          <p:cNvCxnSpPr>
            <a:cxnSpLocks/>
          </p:cNvCxnSpPr>
          <p:nvPr/>
        </p:nvCxnSpPr>
        <p:spPr>
          <a:xfrm flipV="1">
            <a:off x="5249590" y="1392703"/>
            <a:ext cx="0" cy="5465297"/>
          </a:xfrm>
          <a:prstGeom prst="straightConnector1">
            <a:avLst/>
          </a:prstGeom>
          <a:ln w="63500">
            <a:solidFill>
              <a:srgbClr val="002060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D74BF1CC-D422-4820-81DD-95C8B6DC8F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198434"/>
              </p:ext>
            </p:extLst>
          </p:nvPr>
        </p:nvGraphicFramePr>
        <p:xfrm>
          <a:off x="838200" y="1825625"/>
          <a:ext cx="355739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696">
                  <a:extLst>
                    <a:ext uri="{9D8B030D-6E8A-4147-A177-3AD203B41FA5}">
                      <a16:colId xmlns:a16="http://schemas.microsoft.com/office/drawing/2014/main" val="451205133"/>
                    </a:ext>
                  </a:extLst>
                </a:gridCol>
                <a:gridCol w="1778696">
                  <a:extLst>
                    <a:ext uri="{9D8B030D-6E8A-4147-A177-3AD203B41FA5}">
                      <a16:colId xmlns:a16="http://schemas.microsoft.com/office/drawing/2014/main" val="31631449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t(s)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x (m)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70167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5216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3,5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635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73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51162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6,5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97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2868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/>
                        <a:t>120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52967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2705982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RightStep">
      <a:dk1>
        <a:srgbClr val="000000"/>
      </a:dk1>
      <a:lt1>
        <a:srgbClr val="FFFFFF"/>
      </a:lt1>
      <a:dk2>
        <a:srgbClr val="41243A"/>
      </a:dk2>
      <a:lt2>
        <a:srgbClr val="E2E8E3"/>
      </a:lt2>
      <a:accent1>
        <a:srgbClr val="CA92BD"/>
      </a:accent1>
      <a:accent2>
        <a:srgbClr val="BF7A91"/>
      </a:accent2>
      <a:accent3>
        <a:srgbClr val="CA9692"/>
      </a:accent3>
      <a:accent4>
        <a:srgbClr val="BF9C7A"/>
      </a:accent4>
      <a:accent5>
        <a:srgbClr val="A9A57A"/>
      </a:accent5>
      <a:accent6>
        <a:srgbClr val="97AB6E"/>
      </a:accent6>
      <a:hlink>
        <a:srgbClr val="568E64"/>
      </a:hlink>
      <a:folHlink>
        <a:srgbClr val="7F7F7F"/>
      </a:folHlink>
    </a:clrScheme>
    <a:fontScheme name="Custom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276</Words>
  <Application>Microsoft Office PowerPoint</Application>
  <PresentationFormat>Panorámica</PresentationFormat>
  <Paragraphs>75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Lato</vt:lpstr>
      <vt:lpstr>BrushVTI</vt:lpstr>
      <vt:lpstr>Modelos matemáticos: datos experimentales y gráficos </vt:lpstr>
      <vt:lpstr>El método Científico</vt:lpstr>
      <vt:lpstr>El experimento</vt:lpstr>
      <vt:lpstr>Variables experimentales </vt:lpstr>
      <vt:lpstr>Ejemplo</vt:lpstr>
      <vt:lpstr>Otro ejemplo</vt:lpstr>
      <vt:lpstr>Datos experimentales </vt:lpstr>
      <vt:lpstr>Confección de gráficos  </vt:lpstr>
      <vt:lpstr>Actividad: A partir de los datos experimentales de la tabla, confeccione el grafico correspondiente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físicos</dc:title>
  <dc:creator>María Magdalena Contreras Hormazábal</dc:creator>
  <cp:lastModifiedBy>Profesores01</cp:lastModifiedBy>
  <cp:revision>11</cp:revision>
  <dcterms:created xsi:type="dcterms:W3CDTF">2020-09-17T05:39:21Z</dcterms:created>
  <dcterms:modified xsi:type="dcterms:W3CDTF">2021-04-26T18:00:43Z</dcterms:modified>
</cp:coreProperties>
</file>