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2" r:id="rId12"/>
    <p:sldId id="281" r:id="rId13"/>
    <p:sldId id="283" r:id="rId14"/>
    <p:sldId id="284" r:id="rId15"/>
    <p:sldId id="279" r:id="rId16"/>
    <p:sldId id="285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33CC33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240" y="5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EMERGENCIAS A BORDO</a:t>
            </a: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21163"/>
            <a:ext cx="6400800" cy="1752600"/>
          </a:xfrm>
        </p:spPr>
        <p:txBody>
          <a:bodyPr/>
          <a:lstStyle/>
          <a:p>
            <a:r>
              <a:rPr lang="es-ES" b="1" dirty="0">
                <a:solidFill>
                  <a:srgbClr val="FFFF00"/>
                </a:solidFill>
              </a:rPr>
              <a:t>U.T. N° 3</a:t>
            </a:r>
            <a:r>
              <a:rPr lang="es-ES" dirty="0">
                <a:solidFill>
                  <a:srgbClr val="FFFF00"/>
                </a:solidFill>
              </a:rPr>
              <a:t> </a:t>
            </a:r>
          </a:p>
          <a:p>
            <a:r>
              <a:rPr lang="es-CL" b="1" i="1" dirty="0">
                <a:solidFill>
                  <a:srgbClr val="FFFF00"/>
                </a:solidFill>
              </a:rPr>
              <a:t>CLASE N° 1</a:t>
            </a:r>
            <a:endParaRPr lang="es-ES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850900"/>
          </a:xfrm>
        </p:spPr>
        <p:txBody>
          <a:bodyPr/>
          <a:lstStyle/>
          <a:p>
            <a:pPr marL="838200" indent="-838200"/>
            <a:r>
              <a:rPr lang="es-CL" sz="4000" b="1">
                <a:solidFill>
                  <a:srgbClr val="FFFF00"/>
                </a:solidFill>
              </a:rPr>
              <a:t>Contenidos.</a:t>
            </a:r>
            <a:br>
              <a:rPr lang="es-CL" sz="4000">
                <a:solidFill>
                  <a:srgbClr val="FFFF00"/>
                </a:solidFill>
              </a:rPr>
            </a:b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327650"/>
          </a:xfrm>
        </p:spPr>
        <p:txBody>
          <a:bodyPr/>
          <a:lstStyle/>
          <a:p>
            <a:pPr marL="1082675" lvl="3" indent="-449263">
              <a:lnSpc>
                <a:spcPct val="80000"/>
              </a:lnSpc>
            </a:pPr>
            <a:r>
              <a:rPr lang="es-ES_tradnl" sz="1800" b="1" dirty="0">
                <a:solidFill>
                  <a:srgbClr val="FFFF00"/>
                </a:solidFill>
              </a:rPr>
              <a:t>Introducción. Sesión N° 1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Introducción.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Organización</a:t>
            </a: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>
                <a:solidFill>
                  <a:srgbClr val="FFFF00"/>
                </a:solidFill>
              </a:rPr>
              <a:t>Incendio. Sesión N° 1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Triángulo del fuego.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Clases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Prevención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Principios para combatir incendios.</a:t>
            </a: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>
                <a:solidFill>
                  <a:srgbClr val="FFFF00"/>
                </a:solidFill>
              </a:rPr>
              <a:t>Inundaciones. Sesión N° 2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Causas.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Prevenciones.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Marcas de clasificación a bordo. </a:t>
            </a: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>
                <a:solidFill>
                  <a:srgbClr val="FFFF00"/>
                </a:solidFill>
              </a:rPr>
              <a:t>Abandono del buque . Sesión N° 2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Equipo personal de salvamento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Abandono del buque. </a:t>
            </a:r>
            <a:endParaRPr lang="es-ES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</a:pPr>
            <a:r>
              <a:rPr lang="es-ES_tradnl" sz="1800" b="1" dirty="0">
                <a:solidFill>
                  <a:srgbClr val="FFFF00"/>
                </a:solidFill>
              </a:rPr>
              <a:t>Supervivencia en el mar. Sesión N° 3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Introducción</a:t>
            </a:r>
            <a:endParaRPr lang="es-CL" sz="1800" dirty="0">
              <a:solidFill>
                <a:srgbClr val="FFFF00"/>
              </a:solidFill>
            </a:endParaRP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Dispositivos individuales de supervivencia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La balsa salvavidas inflable. </a:t>
            </a:r>
            <a:endParaRPr lang="es-ES" sz="1800" dirty="0">
              <a:solidFill>
                <a:srgbClr val="FFFF00"/>
              </a:solidFill>
            </a:endParaRPr>
          </a:p>
          <a:p>
            <a:pPr marL="1082675" lvl="3" indent="-449263">
              <a:lnSpc>
                <a:spcPct val="80000"/>
              </a:lnSpc>
              <a:buNone/>
            </a:pPr>
            <a:endParaRPr lang="es-CL" sz="1800" dirty="0">
              <a:solidFill>
                <a:srgbClr val="FFFF00"/>
              </a:solidFill>
            </a:endParaRPr>
          </a:p>
          <a:p>
            <a:pPr marL="92075" indent="-92075">
              <a:lnSpc>
                <a:spcPct val="80000"/>
              </a:lnSpc>
            </a:pPr>
            <a:endParaRPr lang="es-ES" sz="1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>
                <a:solidFill>
                  <a:srgbClr val="FFFF00"/>
                </a:solidFill>
              </a:rPr>
              <a:t>Organización.</a:t>
            </a:r>
            <a:br>
              <a:rPr lang="es-CL">
                <a:solidFill>
                  <a:srgbClr val="FFFF00"/>
                </a:solidFill>
              </a:rPr>
            </a:br>
            <a:r>
              <a:rPr lang="es-CL" sz="4000">
                <a:solidFill>
                  <a:srgbClr val="FFFF00"/>
                </a:solidFill>
              </a:rPr>
              <a:t>SESIÓN N° 1</a:t>
            </a: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2044700"/>
          </a:xfrm>
        </p:spPr>
        <p:txBody>
          <a:bodyPr/>
          <a:lstStyle/>
          <a:p>
            <a:pPr marL="1798638" lvl="4" indent="-366713">
              <a:lnSpc>
                <a:spcPct val="80000"/>
              </a:lnSpc>
              <a:buNone/>
            </a:pPr>
            <a:r>
              <a:rPr lang="es-CL" b="1" dirty="0">
                <a:solidFill>
                  <a:srgbClr val="FFFF00"/>
                </a:solidFill>
              </a:rPr>
              <a:t>Introducción.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Organización</a:t>
            </a:r>
          </a:p>
          <a:p>
            <a:pPr marL="1798638" lvl="4" indent="-366713">
              <a:lnSpc>
                <a:spcPct val="80000"/>
              </a:lnSpc>
              <a:buNone/>
            </a:pPr>
            <a:r>
              <a:rPr lang="es-ES_tradnl" b="1" dirty="0">
                <a:solidFill>
                  <a:srgbClr val="FFFF00"/>
                </a:solidFill>
              </a:rPr>
              <a:t>Incendio.</a:t>
            </a:r>
            <a:r>
              <a:rPr lang="es-CL" sz="1800" dirty="0">
                <a:solidFill>
                  <a:srgbClr val="FFFF00"/>
                </a:solidFill>
              </a:rPr>
              <a:t>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Triángulo del fuego.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Clases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Prevención de incendios. </a:t>
            </a:r>
          </a:p>
          <a:p>
            <a:pPr marL="1798638" lvl="4" indent="-366713">
              <a:lnSpc>
                <a:spcPct val="80000"/>
              </a:lnSpc>
            </a:pPr>
            <a:r>
              <a:rPr lang="es-CL" sz="1800" dirty="0">
                <a:solidFill>
                  <a:srgbClr val="FFFF00"/>
                </a:solidFill>
              </a:rPr>
              <a:t>Principios para combatir incendios. </a:t>
            </a:r>
            <a:endParaRPr lang="es-ES_tradnl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>
                <a:solidFill>
                  <a:srgbClr val="FFFF00"/>
                </a:solidFill>
              </a:rPr>
              <a:t>INTRODUCCION</a:t>
            </a:r>
            <a:br>
              <a:rPr lang="es-ES_tradnl" sz="4000" b="1">
                <a:solidFill>
                  <a:srgbClr val="FFFF00"/>
                </a:solidFill>
              </a:rPr>
            </a:br>
            <a:endParaRPr lang="es-ES" sz="4000" b="1">
              <a:solidFill>
                <a:srgbClr val="FFFF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2400" dirty="0">
                <a:solidFill>
                  <a:srgbClr val="FFFF00"/>
                </a:solidFill>
              </a:rPr>
              <a:t>La intención de este capítulo es sólo introducir al cadete en los aspectos más importantes de control de averías. Es decir, las precauciones contra incendios, inundaciones, daños y víctimas y dar algunas reglas generales para mantener la seguridad dentro del buque.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>
                <a:solidFill>
                  <a:srgbClr val="FFFF00"/>
                </a:solidFill>
              </a:rPr>
              <a:t>ORGANIZACION</a:t>
            </a:r>
            <a:br>
              <a:rPr lang="es-ES_tradnl" sz="4000" b="1">
                <a:solidFill>
                  <a:srgbClr val="FFFF00"/>
                </a:solidFill>
              </a:rPr>
            </a:br>
            <a:endParaRPr lang="es-ES" sz="4000" b="1">
              <a:solidFill>
                <a:srgbClr val="FFFF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indent="22225">
              <a:buFontTx/>
              <a:buNone/>
            </a:pPr>
            <a:r>
              <a:rPr lang="es-ES" sz="2400" dirty="0">
                <a:solidFill>
                  <a:srgbClr val="FFFF00"/>
                </a:solidFill>
              </a:rPr>
              <a:t>En cada buque existe una organización que permite cumplir las acciones necesarias de Control de averías, y un oficial responsable de dirigir la organización y coordinar el entrenamiento.</a:t>
            </a:r>
          </a:p>
          <a:p>
            <a:pPr indent="22225">
              <a:buFontTx/>
              <a:buNone/>
            </a:pPr>
            <a:r>
              <a:rPr lang="es-ES" sz="2400" b="1" dirty="0">
                <a:solidFill>
                  <a:srgbClr val="FFFF00"/>
                </a:solidFill>
              </a:rPr>
              <a:t>El entrenamiento de a bordo de un buque es de responsabilidad del segundo comandante.</a:t>
            </a:r>
          </a:p>
          <a:p>
            <a:pPr indent="22225"/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b="1">
                <a:solidFill>
                  <a:srgbClr val="FFFF00"/>
                </a:solidFill>
              </a:rPr>
              <a:t>Centrales de C.R.A. y  Sectores de C.R.A.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Para prevenir, atacar y superar las emergencias a bordo de un buque de combate, en cualquier situación de navegación o en puerto.</a:t>
            </a:r>
          </a:p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Está organizado de manera tal que se minimicen los efectos de poder mantener al máximo su condición operativa.</a:t>
            </a:r>
          </a:p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La organización  de Control de Averías, varían de acuerdo al tamaño y tipo de buque.</a:t>
            </a:r>
          </a:p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Los buques menores como patrulleros, tienen una organización simple. </a:t>
            </a:r>
          </a:p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Los buques mayores como fragatas, tienen organizaciones bastante complejas.</a:t>
            </a:r>
          </a:p>
          <a:p>
            <a:pPr>
              <a:lnSpc>
                <a:spcPct val="80000"/>
              </a:lnSpc>
            </a:pPr>
            <a:r>
              <a:rPr lang="es-ES" sz="2400" dirty="0">
                <a:solidFill>
                  <a:srgbClr val="FFFF00"/>
                </a:solidFill>
              </a:rPr>
              <a:t>Las organizaciones están estructuradas para actuar de manera gradual, de acuerdo a la situación que se viva.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>
                <a:solidFill>
                  <a:srgbClr val="FFFF00"/>
                </a:solidFill>
              </a:rPr>
              <a:t>Comunicaciones</a:t>
            </a:r>
            <a:br>
              <a:rPr lang="es-ES" sz="4000">
                <a:solidFill>
                  <a:srgbClr val="FFFF00"/>
                </a:solidFill>
              </a:rPr>
            </a:br>
            <a:endParaRPr lang="es-ES" sz="4000">
              <a:solidFill>
                <a:srgbClr val="FFFF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5435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Existen tres sistemas de teléfonos que comunican la Central de C.A. y las respectivas partidas. En cada sistema los teléfonos y cajas de conexión, están pintados de: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FF0000"/>
                </a:solidFill>
              </a:rPr>
              <a:t>rojo</a:t>
            </a:r>
            <a:r>
              <a:rPr lang="es-ES" sz="2000">
                <a:solidFill>
                  <a:srgbClr val="FFFF00"/>
                </a:solidFill>
              </a:rPr>
              <a:t> para las materias relacionadas con incendio, reparaciones y daño general (siendo éste el sistema general de reportes y coordinación).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33CC33"/>
                </a:solidFill>
              </a:rPr>
              <a:t>verde</a:t>
            </a:r>
            <a:r>
              <a:rPr lang="es-ES" sz="2000">
                <a:solidFill>
                  <a:srgbClr val="FFFF00"/>
                </a:solidFill>
              </a:rPr>
              <a:t> para el sistema eléctrico del buque.</a:t>
            </a:r>
          </a:p>
          <a:p>
            <a:pPr marL="808038" lvl="1">
              <a:lnSpc>
                <a:spcPct val="80000"/>
              </a:lnSpc>
            </a:pPr>
            <a:r>
              <a:rPr lang="es-ES" sz="2000" b="1">
                <a:solidFill>
                  <a:srgbClr val="FF9900"/>
                </a:solidFill>
              </a:rPr>
              <a:t>amarillo</a:t>
            </a:r>
            <a:r>
              <a:rPr lang="es-ES" sz="2000">
                <a:solidFill>
                  <a:srgbClr val="FFFF00"/>
                </a:solidFill>
              </a:rPr>
              <a:t> para achique e inundación.</a:t>
            </a:r>
          </a:p>
          <a:p>
            <a:pPr marL="808038" lvl="1">
              <a:lnSpc>
                <a:spcPct val="80000"/>
              </a:lnSpc>
              <a:buFontTx/>
              <a:buNone/>
            </a:pPr>
            <a:endParaRPr lang="es-CL" sz="20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La Central de C.A., está provista con los medios para controlar el sistema principal de informaciones generales del buque (1 MC).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" sz="280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rgbClr val="FFFF00"/>
                </a:solidFill>
              </a:rPr>
              <a:t>En los buques menores, hay un sistema telefónico de C.A., ubicado en la central de C.A. con conexiones hacia todas las posiciones importantes del buque. </a:t>
            </a:r>
          </a:p>
          <a:p>
            <a:pPr>
              <a:lnSpc>
                <a:spcPct val="80000"/>
              </a:lnSpc>
            </a:pPr>
            <a:endParaRPr lang="es-ES" sz="24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Incendio</a:t>
            </a:r>
            <a:br>
              <a:rPr lang="es-ES" sz="4000" dirty="0">
                <a:solidFill>
                  <a:srgbClr val="FFFF00"/>
                </a:solidFill>
              </a:rPr>
            </a:b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0525" y="2857497"/>
            <a:ext cx="8362950" cy="1857388"/>
          </a:xfrm>
        </p:spPr>
        <p:txBody>
          <a:bodyPr/>
          <a:lstStyle/>
          <a:p>
            <a:pPr>
              <a:lnSpc>
                <a:spcPct val="80000"/>
              </a:lnSpc>
              <a:tabLst>
                <a:tab pos="898525" algn="l"/>
              </a:tabLst>
            </a:pPr>
            <a:r>
              <a:rPr lang="es-ES" sz="2100" dirty="0">
                <a:solidFill>
                  <a:srgbClr val="FFFF00"/>
                </a:solidFill>
              </a:rPr>
              <a:t>Es de vital importancia que los tripulantes de un buque conozcan las causas que pueden producir un incendio, y las acciones que debe efectuar para prevenirlos, controlarlos y extinguirlos</a:t>
            </a:r>
          </a:p>
          <a:p>
            <a:pPr>
              <a:lnSpc>
                <a:spcPct val="80000"/>
              </a:lnSpc>
              <a:buFontTx/>
              <a:buNone/>
              <a:tabLst>
                <a:tab pos="898525" algn="l"/>
              </a:tabLst>
            </a:pPr>
            <a:endParaRPr lang="es-ES" sz="21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dirty="0">
                <a:solidFill>
                  <a:srgbClr val="FFFF00"/>
                </a:solidFill>
              </a:rPr>
              <a:t>Incendio</a:t>
            </a:r>
            <a:endParaRPr lang="es-ES" sz="2800" b="1" dirty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 dirty="0">
                <a:solidFill>
                  <a:srgbClr val="FFFF00"/>
                </a:solidFill>
              </a:rPr>
              <a:t>El fuego depende directamente de tres elementos:</a:t>
            </a:r>
          </a:p>
          <a:p>
            <a:pPr>
              <a:lnSpc>
                <a:spcPct val="90000"/>
              </a:lnSpc>
            </a:pPr>
            <a:endParaRPr lang="es-ES" sz="2400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es-ES" sz="2000" dirty="0">
                <a:solidFill>
                  <a:srgbClr val="FFFF00"/>
                </a:solidFill>
              </a:rPr>
              <a:t>Material inflamable.</a:t>
            </a:r>
          </a:p>
          <a:p>
            <a:pPr lvl="1">
              <a:lnSpc>
                <a:spcPct val="90000"/>
              </a:lnSpc>
            </a:pPr>
            <a:r>
              <a:rPr lang="es-ES" sz="2000" dirty="0">
                <a:solidFill>
                  <a:srgbClr val="FFFF00"/>
                </a:solidFill>
              </a:rPr>
              <a:t>Oxígeno</a:t>
            </a:r>
          </a:p>
          <a:p>
            <a:pPr lvl="1">
              <a:lnSpc>
                <a:spcPct val="90000"/>
              </a:lnSpc>
            </a:pPr>
            <a:r>
              <a:rPr lang="es-ES" sz="2000" dirty="0">
                <a:solidFill>
                  <a:srgbClr val="FFFF00"/>
                </a:solidFill>
              </a:rPr>
              <a:t>Calor.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3357562"/>
            <a:ext cx="2146300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500042"/>
            <a:ext cx="8229600" cy="725470"/>
          </a:xfrm>
        </p:spPr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Clases de incendios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00034" y="1357298"/>
            <a:ext cx="8353425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CL" sz="2400" b="1" dirty="0">
                <a:solidFill>
                  <a:srgbClr val="FFFF00"/>
                </a:solidFill>
              </a:rPr>
              <a:t>El método de clasificación de incendios a bordo de un buque, se define por la naturaleza del combustible, diferenciándose de ésta manera:</a:t>
            </a:r>
          </a:p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</a:rPr>
              <a:t>Clase A: Materiales sólidos en combustión, usualmente de naturaleza orgánica.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</a:rPr>
              <a:t>Clase B: Líquidos oleosos en combustión o sólidos que pueden derretirse.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</a:rPr>
              <a:t>Clase C: Equipos eléctricos energizados que producen de una avería o altas temperaturas, suficientes para iniciar un incendio.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</a:rPr>
              <a:t>Clase D: Metales en combustión</a:t>
            </a:r>
            <a:endParaRPr lang="es-CL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FFFF00"/>
                </a:solidFill>
              </a:rPr>
              <a:t>Prevención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solidFill>
                  <a:srgbClr val="FFFF00"/>
                </a:solidFill>
              </a:rPr>
              <a:t>Esta actividad, consiste en adoptar el máximo de medidas que permita mantener separados los elementos, poniendo especial énfasis en el almacenaje de sustancias y líquidos inflamables, protegiéndolos de posibles chispas o agentes capaces de iniciar una combustión.</a:t>
            </a:r>
            <a:endParaRPr lang="es-CL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85860"/>
            <a:ext cx="8229600" cy="5000660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s-ES" sz="2400" b="1" u="sng" dirty="0">
                <a:solidFill>
                  <a:srgbClr val="FFFF00"/>
                </a:solidFill>
              </a:rPr>
              <a:t>Materiales Combustibles</a:t>
            </a:r>
            <a:r>
              <a:rPr lang="es-ES" sz="2000" dirty="0">
                <a:solidFill>
                  <a:srgbClr val="FFFF00"/>
                </a:solidFill>
              </a:rPr>
              <a:t>. 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Estos han sido eliminados al máximo en los buques de agosto, sin afectar mayormente las condiciones de habitabilidad de la dotación.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Son líquidos y materiales propensos a explosar o inflamarse, por lo que se deben adoptar medidas en cuanto a su manipulación y almacenamiento.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Gasolina.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Diesel.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AVCAT.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Madera.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Pintura.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Tenidas y Ropas de Cama.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Manteca para Cocina.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Papel.</a:t>
            </a:r>
          </a:p>
          <a:p>
            <a:pPr lvl="1">
              <a:lnSpc>
                <a:spcPct val="80000"/>
              </a:lnSpc>
            </a:pPr>
            <a:r>
              <a:rPr lang="es-ES" sz="1800" dirty="0">
                <a:solidFill>
                  <a:srgbClr val="FFFF00"/>
                </a:solidFill>
              </a:rPr>
              <a:t>Explosivos y Pirotécnicos.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428736"/>
            <a:ext cx="8229600" cy="4757758"/>
          </a:xfrm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s-ES" sz="2400" b="1" u="sng" dirty="0">
                <a:solidFill>
                  <a:srgbClr val="FFFF00"/>
                </a:solidFill>
              </a:rPr>
              <a:t>Calor</a:t>
            </a:r>
            <a:r>
              <a:rPr lang="es-ES" sz="2400" b="1" dirty="0">
                <a:solidFill>
                  <a:srgbClr val="FFFF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Los lugares donde normalmente existe un alto nivel de temperatura, se debe cuidar con especial énfasis la limpieza, impidiéndose la acumulación de grasas y desechos inflamables.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Los lugares que normalmente tienen un nivel elevado de temperatura son las cocinas y salas de máquinas. 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Combustión Instantánea. Se produce por existencia peligrosa de una fuente de calor que puede producir la ignición de materiales en sus cercanías. Reacciones químicas entre el petróleo y las fibras de algodón, producen suficiente calor para iniciar su ignición.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Chispas. Provienen de incineradores y extractores de la cocina, debiéndose mantenerlos limpios. La precaria mantención de tableros eléctrico o de cables dañados, pueden causar chispas o generar altas temperaturas.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b="1" dirty="0">
                <a:solidFill>
                  <a:srgbClr val="FFFF00"/>
                </a:solidFill>
              </a:rPr>
              <a:t>Prevención de Incendios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ln w="28575">
            <a:solidFill>
              <a:schemeClr val="bg1"/>
            </a:solidFill>
          </a:ln>
        </p:spPr>
        <p:txBody>
          <a:bodyPr/>
          <a:lstStyle/>
          <a:p>
            <a:pPr>
              <a:lnSpc>
                <a:spcPct val="80000"/>
              </a:lnSpc>
              <a:buNone/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 b="1" u="sng" dirty="0">
                <a:solidFill>
                  <a:srgbClr val="FFFF00"/>
                </a:solidFill>
              </a:rPr>
              <a:t>Oxígeno</a:t>
            </a:r>
            <a:r>
              <a:rPr lang="es-ES" sz="2400" b="1" dirty="0">
                <a:solidFill>
                  <a:srgbClr val="FFFF00"/>
                </a:solidFill>
              </a:rPr>
              <a:t>.</a:t>
            </a:r>
            <a:r>
              <a:rPr lang="es-ES" sz="2000" dirty="0">
                <a:solidFill>
                  <a:srgbClr val="FFFF00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El oxígeno es casi imposible de eliminar. 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El Control de la ventilación es importante para facilitar su control y extinción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000" dirty="0">
                <a:solidFill>
                  <a:srgbClr val="FFFF00"/>
                </a:solidFill>
              </a:rPr>
              <a:t>La mantención de puertas y escotillas cerradas cuando no estén en uso, permite prevenir la propagación del incendio.</a:t>
            </a:r>
          </a:p>
          <a:p>
            <a:pPr>
              <a:lnSpc>
                <a:spcPct val="80000"/>
              </a:lnSpc>
            </a:pP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FFFF00"/>
                </a:solidFill>
              </a:rPr>
              <a:t>Principios para combatir incendios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928803"/>
            <a:ext cx="8229600" cy="3500462"/>
          </a:xfrm>
          <a:ln>
            <a:solidFill>
              <a:schemeClr val="bg1"/>
            </a:solidFill>
          </a:ln>
        </p:spPr>
        <p:txBody>
          <a:bodyPr/>
          <a:lstStyle/>
          <a:p>
            <a:pPr indent="22225"/>
            <a:r>
              <a:rPr lang="es-CL" sz="2800" dirty="0">
                <a:solidFill>
                  <a:srgbClr val="FFFF00"/>
                </a:solidFill>
              </a:rPr>
              <a:t> Ataque inmediato.</a:t>
            </a:r>
          </a:p>
          <a:p>
            <a:pPr indent="22225"/>
            <a:r>
              <a:rPr lang="es-CL" sz="2800" dirty="0">
                <a:solidFill>
                  <a:srgbClr val="FFFF00"/>
                </a:solidFill>
              </a:rPr>
              <a:t> Evitar su propagación</a:t>
            </a:r>
          </a:p>
          <a:p>
            <a:pPr indent="22225"/>
            <a:r>
              <a:rPr lang="es-CL" sz="2800" dirty="0">
                <a:solidFill>
                  <a:srgbClr val="FFFF00"/>
                </a:solidFill>
              </a:rPr>
              <a:t> </a:t>
            </a:r>
            <a:r>
              <a:rPr lang="es-CL" sz="2800" dirty="0" err="1">
                <a:solidFill>
                  <a:srgbClr val="FFFF00"/>
                </a:solidFill>
              </a:rPr>
              <a:t>Sofocamiento</a:t>
            </a:r>
            <a:endParaRPr lang="es-CL" sz="2800" dirty="0">
              <a:solidFill>
                <a:srgbClr val="FFFF00"/>
              </a:solidFill>
            </a:endParaRPr>
          </a:p>
          <a:p>
            <a:pPr indent="22225"/>
            <a:r>
              <a:rPr lang="es-CL" sz="2800" dirty="0">
                <a:solidFill>
                  <a:srgbClr val="FFFF00"/>
                </a:solidFill>
              </a:rPr>
              <a:t> Control de </a:t>
            </a:r>
            <a:r>
              <a:rPr lang="es-CL" sz="2800" dirty="0" err="1">
                <a:solidFill>
                  <a:srgbClr val="FFFF00"/>
                </a:solidFill>
              </a:rPr>
              <a:t>reignición</a:t>
            </a:r>
            <a:endParaRPr lang="es-CL" sz="2800" dirty="0">
              <a:solidFill>
                <a:srgbClr val="FFFF00"/>
              </a:solidFill>
            </a:endParaRPr>
          </a:p>
          <a:p>
            <a:pPr indent="22225"/>
            <a:r>
              <a:rPr lang="es-CL" sz="2800" dirty="0">
                <a:solidFill>
                  <a:srgbClr val="FFFF00"/>
                </a:solidFill>
              </a:rPr>
              <a:t> Control del humo</a:t>
            </a:r>
          </a:p>
          <a:p>
            <a:pPr indent="22225"/>
            <a:r>
              <a:rPr lang="es-CL" sz="2800" dirty="0">
                <a:solidFill>
                  <a:srgbClr val="FFFF00"/>
                </a:solidFill>
              </a:rPr>
              <a:t> Ropa protectora del personal.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118" y="3150096"/>
            <a:ext cx="8229600" cy="1143000"/>
          </a:xfrm>
        </p:spPr>
        <p:txBody>
          <a:bodyPr/>
          <a:lstStyle/>
          <a:p>
            <a:r>
              <a:rPr lang="es-CL" sz="13800" dirty="0">
                <a:solidFill>
                  <a:srgbClr val="FFFF00"/>
                </a:solidFill>
              </a:rPr>
              <a:t>FIN</a:t>
            </a:r>
            <a:endParaRPr lang="es-ES" sz="13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955364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2177</TotalTime>
  <Words>929</Words>
  <Application>Microsoft Office PowerPoint</Application>
  <PresentationFormat>Presentación en pantalla (4:3)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Arial</vt:lpstr>
      <vt:lpstr>Diseño predeterminado</vt:lpstr>
      <vt:lpstr>EMERGENCIAS A BORDO</vt:lpstr>
      <vt:lpstr>Contenidos. </vt:lpstr>
      <vt:lpstr>Organización. SESIÓN N° 1</vt:lpstr>
      <vt:lpstr>INTRODUCCION </vt:lpstr>
      <vt:lpstr>ORGANIZACION </vt:lpstr>
      <vt:lpstr>Centrales de C.R.A. y  Sectores de C.R.A.</vt:lpstr>
      <vt:lpstr>Comunicaciones </vt:lpstr>
      <vt:lpstr>Incendio </vt:lpstr>
      <vt:lpstr>Incendio</vt:lpstr>
      <vt:lpstr>Clases de incendios</vt:lpstr>
      <vt:lpstr>Prevención</vt:lpstr>
      <vt:lpstr>Prevención de Incendios</vt:lpstr>
      <vt:lpstr>Prevención de Incendios</vt:lpstr>
      <vt:lpstr>Prevención de Incendios</vt:lpstr>
      <vt:lpstr>Principios para combatir incendios</vt:lpstr>
      <vt:lpstr>FIN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rodrigo sepulveda</cp:lastModifiedBy>
  <cp:revision>23</cp:revision>
  <dcterms:created xsi:type="dcterms:W3CDTF">2011-06-17T15:44:05Z</dcterms:created>
  <dcterms:modified xsi:type="dcterms:W3CDTF">2021-10-15T14:07:54Z</dcterms:modified>
</cp:coreProperties>
</file>