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1" r:id="rId1"/>
  </p:sldMasterIdLst>
  <p:notesMasterIdLst>
    <p:notesMasterId r:id="rId27"/>
  </p:notesMasterIdLst>
  <p:sldIdLst>
    <p:sldId id="257" r:id="rId2"/>
    <p:sldId id="259" r:id="rId3"/>
    <p:sldId id="258" r:id="rId4"/>
    <p:sldId id="287" r:id="rId5"/>
    <p:sldId id="260" r:id="rId6"/>
    <p:sldId id="279" r:id="rId7"/>
    <p:sldId id="261" r:id="rId8"/>
    <p:sldId id="262" r:id="rId9"/>
    <p:sldId id="288" r:id="rId10"/>
    <p:sldId id="263" r:id="rId11"/>
    <p:sldId id="284" r:id="rId12"/>
    <p:sldId id="276" r:id="rId13"/>
    <p:sldId id="277" r:id="rId14"/>
    <p:sldId id="281" r:id="rId15"/>
    <p:sldId id="285" r:id="rId16"/>
    <p:sldId id="282" r:id="rId17"/>
    <p:sldId id="283" r:id="rId18"/>
    <p:sldId id="266" r:id="rId19"/>
    <p:sldId id="286" r:id="rId20"/>
    <p:sldId id="280" r:id="rId21"/>
    <p:sldId id="269" r:id="rId22"/>
    <p:sldId id="270" r:id="rId23"/>
    <p:sldId id="271" r:id="rId24"/>
    <p:sldId id="272" r:id="rId25"/>
    <p:sldId id="274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4" autoAdjust="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09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7DD0EC-E463-4700-8B7D-15C7710F9348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843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1843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843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3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3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844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844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844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84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84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844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844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71A6C4B-5CFF-4B70-A9F1-A00D9254CD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FC0E3-6251-468F-A344-A755EFB7D0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296D4-57F4-44A7-A466-BAE5A16B01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5742C-EA86-4BAE-8FBA-498BF13CA62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810AA-DA61-458C-AD67-2D9C77CB720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BA3F1-1E37-4A7F-91D1-B652379705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D3A4E0-EC8E-4E47-8F96-434825FA97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439A5-61A0-4057-BB6D-69337DAF08F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F81EC-8292-4936-9B4C-EEBD77E2EA2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6DFC9-D803-4D83-9481-BC1C39D059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605C72-8581-4569-9DB9-EB76B0FBFD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82371A7-5BA7-4B18-9B50-DDBFFD7A69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741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s-ES" sz="2400">
                <a:latin typeface="Times New Roman" pitchFamily="18" charset="0"/>
              </a:endParaRPr>
            </a:p>
          </p:txBody>
        </p:sp>
        <p:grpSp>
          <p:nvGrpSpPr>
            <p:cNvPr id="1741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741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es-ES" sz="2400">
                  <a:latin typeface="Times New Roman" pitchFamily="18" charset="0"/>
                </a:endParaRPr>
              </a:p>
            </p:txBody>
          </p:sp>
          <p:sp>
            <p:nvSpPr>
              <p:cNvPr id="1741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741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s-ES"/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es-ES"/>
          </a:p>
        </p:txBody>
      </p:sp>
      <p:sp>
        <p:nvSpPr>
          <p:cNvPr id="174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34938327-2092-4A09-AF3E-D019FF36DF58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zoom dir="in"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ucarchile.cl/ntg/personajes/" TargetMode="External"/><Relationship Id="rId2" Type="http://schemas.openxmlformats.org/officeDocument/2006/relationships/hyperlink" Target="http://www.senado.cl/prontus_senado/antialone.html?page=http://www.senado.cl/prontus_biografias/site/artic/20050808/pags/2005080817345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87450" y="333375"/>
            <a:ext cx="4357688" cy="9159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b="1">
                <a:latin typeface="Verdana" pitchFamily="34" charset="0"/>
              </a:rPr>
              <a:t>ESCUELA NAVAL ARTURO PRAT</a:t>
            </a:r>
          </a:p>
          <a:p>
            <a:r>
              <a:rPr lang="es-CL" b="1">
                <a:latin typeface="Verdana" pitchFamily="34" charset="0"/>
              </a:rPr>
              <a:t>CÁTEDRA DE HISTORIA</a:t>
            </a:r>
          </a:p>
          <a:p>
            <a:r>
              <a:rPr lang="es-CL" b="1">
                <a:latin typeface="Verdana" pitchFamily="34" charset="0"/>
              </a:rPr>
              <a:t>ANÁLISIS REALIDAD NAC E INT.</a:t>
            </a:r>
            <a:endParaRPr lang="es-ES" b="1">
              <a:latin typeface="Verdana" pitchFamily="34" charset="0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835150" y="1628775"/>
            <a:ext cx="6629400" cy="2209800"/>
          </a:xfrm>
          <a:noFill/>
          <a:ln/>
        </p:spPr>
        <p:txBody>
          <a:bodyPr/>
          <a:lstStyle/>
          <a:p>
            <a:pPr algn="ctr"/>
            <a:r>
              <a:rPr lang="es-CL" sz="3600" b="1"/>
              <a:t>UNIDAD TEMÁTICA N° 2</a:t>
            </a:r>
            <a:br>
              <a:rPr lang="es-CL" sz="3600" b="1"/>
            </a:br>
            <a:r>
              <a:rPr lang="es-CL" sz="2400" b="1"/>
              <a:t>RESTAURACIÓN A LA DEMOCRACIA</a:t>
            </a:r>
            <a:br>
              <a:rPr lang="es-CL"/>
            </a:br>
            <a:endParaRPr lang="es-ES" sz="2800" b="1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5254625" y="6072206"/>
            <a:ext cx="3889375" cy="577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es-CL" sz="2000" b="1" dirty="0"/>
              <a:t>PC Sra. B. RAMÍREZ T.</a:t>
            </a:r>
          </a:p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es-CL" sz="2000" b="1" dirty="0"/>
          </a:p>
          <a:p>
            <a:pPr algn="ctr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endParaRPr lang="es-ES" sz="2000" b="1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2124075" y="3933825"/>
            <a:ext cx="6481763" cy="1800225"/>
          </a:xfrm>
          <a:noFill/>
          <a:ln/>
        </p:spPr>
        <p:txBody>
          <a:bodyPr/>
          <a:lstStyle/>
          <a:p>
            <a:r>
              <a:rPr lang="es-CL" sz="2400" b="1"/>
              <a:t>GOBIERNO DE E. FREI RUIZ-TAGLE</a:t>
            </a:r>
            <a:endParaRPr lang="es-ES" sz="2400" b="1"/>
          </a:p>
        </p:txBody>
      </p:sp>
      <p:pic>
        <p:nvPicPr>
          <p:cNvPr id="3081" name="Picture 9" descr="Chile-frei_ruiz-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429000"/>
            <a:ext cx="1905000" cy="2665413"/>
          </a:xfrm>
          <a:prstGeom prst="rect">
            <a:avLst/>
          </a:prstGeom>
          <a:noFill/>
        </p:spPr>
      </p:pic>
      <p:pic>
        <p:nvPicPr>
          <p:cNvPr id="3082" name="Picture 6" descr="MMj01782380000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260350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ESCUDO ESNAVAL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250825" y="260350"/>
            <a:ext cx="94456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21D20-4C96-4FF8-8B4B-97C175C45079}" type="slidenum">
              <a:rPr lang="es-ES"/>
              <a:pPr/>
              <a:t>2</a:t>
            </a:fld>
            <a:endParaRPr lang="es-E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b="1"/>
              <a:t>OBJETIVO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914400" y="2276475"/>
            <a:ext cx="7772400" cy="3854450"/>
          </a:xfrm>
          <a:noFill/>
          <a:ln/>
        </p:spPr>
        <p:txBody>
          <a:bodyPr/>
          <a:lstStyle/>
          <a:p>
            <a:pPr algn="just"/>
            <a:r>
              <a:rPr lang="es-CL"/>
              <a:t>Explicar las implicancias políticas y la evolución del proceso de restauración a la democracia en Chile. </a:t>
            </a:r>
          </a:p>
          <a:p>
            <a:endParaRPr lang="es-ES"/>
          </a:p>
        </p:txBody>
      </p:sp>
      <p:pic>
        <p:nvPicPr>
          <p:cNvPr id="20485" name="Picture 5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188913"/>
            <a:ext cx="1751013" cy="114776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DBA27-2D1C-48B5-BBF5-8FE18BACF39A}" type="slidenum">
              <a:rPr lang="es-ES"/>
              <a:pPr/>
              <a:t>3</a:t>
            </a:fld>
            <a:endParaRPr lang="es-E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>
          <a:xfrm>
            <a:off x="862013" y="620713"/>
            <a:ext cx="8281987" cy="1143000"/>
          </a:xfrm>
          <a:noFill/>
          <a:ln/>
        </p:spPr>
        <p:txBody>
          <a:bodyPr/>
          <a:lstStyle/>
          <a:p>
            <a:r>
              <a:rPr lang="es-CL" sz="3600" b="1"/>
              <a:t>RESTAURACIÓN A LA DEMOCRACIA</a:t>
            </a:r>
            <a:br>
              <a:rPr lang="es-CL" sz="3600" b="1"/>
            </a:br>
            <a:endParaRPr lang="es-ES" sz="3600" b="1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403350" y="2276475"/>
            <a:ext cx="7258050" cy="2765425"/>
          </a:xfrm>
          <a:noFill/>
          <a:ln/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s-CL" b="1" dirty="0"/>
              <a:t>1er Gobierno de la Concertación: </a:t>
            </a:r>
          </a:p>
          <a:p>
            <a:pPr marL="952500" lvl="1" indent="-495300">
              <a:buFont typeface="Wingdings" pitchFamily="2" charset="2"/>
              <a:buNone/>
            </a:pPr>
            <a:r>
              <a:rPr lang="es-CL" b="1" dirty="0"/>
              <a:t> Eduardo Frei Ruiz-Tagle.</a:t>
            </a:r>
          </a:p>
          <a:p>
            <a:pPr marL="533400" indent="-533400">
              <a:buFont typeface="Wingdings" pitchFamily="2" charset="2"/>
              <a:buNone/>
            </a:pPr>
            <a:endParaRPr lang="es-ES" b="1" dirty="0"/>
          </a:p>
        </p:txBody>
      </p:sp>
      <p:pic>
        <p:nvPicPr>
          <p:cNvPr id="19464" name="Picture 8" descr="Chile-frei_ruiz-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00438"/>
            <a:ext cx="1905000" cy="2665412"/>
          </a:xfrm>
          <a:prstGeom prst="rect">
            <a:avLst/>
          </a:prstGeom>
          <a:noFill/>
        </p:spPr>
      </p:pic>
      <p:pic>
        <p:nvPicPr>
          <p:cNvPr id="19469" name="Picture 13" descr="LIBRO%20DE%20VISIT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188913"/>
            <a:ext cx="1296987" cy="14366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A32B8-7CB2-4972-AD98-2A7FCB26A7E6}" type="slidenum">
              <a:rPr lang="es-ES"/>
              <a:pPr/>
              <a:t>4</a:t>
            </a:fld>
            <a:endParaRPr lang="es-ES"/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b="1"/>
              <a:t>CONTENIDOS</a:t>
            </a:r>
            <a:endParaRPr lang="es-ES" b="1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916113"/>
            <a:ext cx="6335712" cy="4530725"/>
          </a:xfrm>
        </p:spPr>
        <p:txBody>
          <a:bodyPr/>
          <a:lstStyle/>
          <a:p>
            <a:r>
              <a:rPr lang="es-CL"/>
              <a:t>GENERALIDADES</a:t>
            </a:r>
          </a:p>
          <a:p>
            <a:r>
              <a:rPr lang="es-CL"/>
              <a:t>CARRERA PROFESIONAL</a:t>
            </a:r>
          </a:p>
          <a:p>
            <a:r>
              <a:rPr lang="es-CL"/>
              <a:t>CARRERA POLÍTICA</a:t>
            </a:r>
          </a:p>
          <a:p>
            <a:r>
              <a:rPr lang="es-CL"/>
              <a:t>A LA PRESIDENCIA</a:t>
            </a:r>
          </a:p>
          <a:p>
            <a:r>
              <a:rPr lang="es-CL"/>
              <a:t>TAREAS DE GOBIERNO</a:t>
            </a:r>
          </a:p>
          <a:p>
            <a:r>
              <a:rPr lang="es-CL"/>
              <a:t>OBJETIVOS DE GOBIERNO</a:t>
            </a:r>
          </a:p>
          <a:p>
            <a:r>
              <a:rPr lang="es-CL"/>
              <a:t>OBRAS REALIZADAS</a:t>
            </a:r>
          </a:p>
          <a:p>
            <a:r>
              <a:rPr lang="es-CL"/>
              <a:t>LOGROS Y PROBLEMAS </a:t>
            </a:r>
            <a:endParaRPr lang="es-ES"/>
          </a:p>
        </p:txBody>
      </p:sp>
      <p:pic>
        <p:nvPicPr>
          <p:cNvPr id="54277" name="Picture 5" descr="libr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333375"/>
            <a:ext cx="1936750" cy="16605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3DEDD-EB45-429F-960C-9CE0E147306B}" type="slidenum">
              <a:rPr lang="es-ES"/>
              <a:pPr/>
              <a:t>5</a:t>
            </a:fld>
            <a:endParaRPr lang="es-E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333375"/>
            <a:ext cx="7772400" cy="1143000"/>
          </a:xfrm>
        </p:spPr>
        <p:txBody>
          <a:bodyPr/>
          <a:lstStyle/>
          <a:p>
            <a:r>
              <a:rPr lang="es-CL" sz="3800" b="1"/>
              <a:t>Eduardo A</a:t>
            </a:r>
            <a:r>
              <a:rPr lang="es-CL" b="1"/>
              <a:t>lfredo Juan Bernardo</a:t>
            </a:r>
            <a:r>
              <a:rPr lang="es-CL" sz="3800" b="1"/>
              <a:t>  </a:t>
            </a:r>
            <a:br>
              <a:rPr lang="es-CL" sz="3800" b="1"/>
            </a:br>
            <a:r>
              <a:rPr lang="es-CL" sz="3800" b="1"/>
              <a:t>FREI RUIZ-TAGLE</a:t>
            </a:r>
            <a:endParaRPr lang="es-ES" sz="3800" b="1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89138"/>
            <a:ext cx="8135937" cy="45307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 dirty="0"/>
              <a:t>Nació: Santiago, 24/6/1942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Padre: Eduardo Frei </a:t>
            </a:r>
            <a:r>
              <a:rPr lang="es-ES" sz="2400" dirty="0" err="1"/>
              <a:t>Montalva</a:t>
            </a:r>
            <a:r>
              <a:rPr lang="es-ES" sz="2400" dirty="0"/>
              <a:t>, Abogado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Madre: María Ruiz-Tagle Jiménez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Cuarto de los siete hijos que tuvo E. Frei M. </a:t>
            </a:r>
          </a:p>
          <a:p>
            <a:pPr algn="just">
              <a:lnSpc>
                <a:spcPct val="80000"/>
              </a:lnSpc>
            </a:pPr>
            <a:r>
              <a:rPr lang="es-ES" sz="2400" dirty="0"/>
              <a:t>Casado con la Orientadora Social Marta </a:t>
            </a:r>
            <a:r>
              <a:rPr lang="es-ES" sz="2400" dirty="0" err="1"/>
              <a:t>Larraechea</a:t>
            </a:r>
            <a:r>
              <a:rPr lang="es-ES" sz="2400" dirty="0"/>
              <a:t> Bolívar, tiene cuatro hijas: Verónica, Cecilia, Magdalena y Catalina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 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algn="just">
              <a:lnSpc>
                <a:spcPct val="80000"/>
              </a:lnSpc>
            </a:pPr>
            <a:r>
              <a:rPr lang="es-ES" sz="2400" dirty="0"/>
              <a:t>Estudios: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Primarios y secundarios: Instituto Luis </a:t>
            </a:r>
            <a:r>
              <a:rPr lang="es-ES" sz="2200" dirty="0" err="1"/>
              <a:t>Campino</a:t>
            </a:r>
            <a:r>
              <a:rPr lang="es-ES" sz="2200" dirty="0"/>
              <a:t> 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Universitarios: Universidad de Chile</a:t>
            </a:r>
          </a:p>
          <a:p>
            <a:pPr lvl="1" algn="just">
              <a:lnSpc>
                <a:spcPct val="80000"/>
              </a:lnSpc>
            </a:pPr>
            <a:r>
              <a:rPr lang="es-ES" sz="2200" dirty="0"/>
              <a:t>Profesión: Ingeniero Civil Hidráulico</a:t>
            </a:r>
          </a:p>
          <a:p>
            <a:pPr lvl="1" algn="just">
              <a:lnSpc>
                <a:spcPct val="80000"/>
              </a:lnSpc>
            </a:pPr>
            <a:endParaRPr lang="es-ES" sz="2200" dirty="0"/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200" dirty="0"/>
          </a:p>
        </p:txBody>
      </p:sp>
      <p:pic>
        <p:nvPicPr>
          <p:cNvPr id="21510" name="Picture 6" descr="9171565109153101510134521241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981075"/>
            <a:ext cx="1477963" cy="1871663"/>
          </a:xfrm>
          <a:prstGeom prst="rect">
            <a:avLst/>
          </a:prstGeom>
          <a:noFill/>
        </p:spPr>
      </p:pic>
      <p:pic>
        <p:nvPicPr>
          <p:cNvPr id="21512" name="Picture 8" descr="FreiLarraech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4221163"/>
            <a:ext cx="1476375" cy="1009650"/>
          </a:xfrm>
          <a:prstGeom prst="rect">
            <a:avLst/>
          </a:prstGeom>
          <a:noFill/>
        </p:spPr>
      </p:pic>
      <p:pic>
        <p:nvPicPr>
          <p:cNvPr id="21514" name="Picture 10" descr="thumb_martita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21163"/>
            <a:ext cx="1046163" cy="1046162"/>
          </a:xfrm>
          <a:prstGeom prst="rect">
            <a:avLst/>
          </a:prstGeom>
          <a:noFill/>
        </p:spPr>
      </p:pic>
      <p:pic>
        <p:nvPicPr>
          <p:cNvPr id="21516" name="Picture 12" descr="Firma_Frei_Ruiz-Tagl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35600" y="1412875"/>
            <a:ext cx="1644650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1765E-483F-4109-9981-D669B76400ED}" type="slidenum">
              <a:rPr lang="es-ES"/>
              <a:pPr/>
              <a:t>6</a:t>
            </a:fld>
            <a:endParaRPr lang="es-E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7772400" cy="1143000"/>
          </a:xfrm>
        </p:spPr>
        <p:txBody>
          <a:bodyPr/>
          <a:lstStyle/>
          <a:p>
            <a:r>
              <a:rPr lang="es-CL" b="1"/>
              <a:t>CARRERA PROFESIONAL</a:t>
            </a:r>
            <a:endParaRPr lang="es-ES" b="1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73238"/>
            <a:ext cx="7848600" cy="4752975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000" dirty="0"/>
              <a:t>1967 y 1968: Práctica profesional, Italia, empresa </a:t>
            </a:r>
            <a:r>
              <a:rPr lang="es-ES" sz="2000" dirty="0" err="1"/>
              <a:t>Snam</a:t>
            </a:r>
            <a:r>
              <a:rPr lang="es-ES" sz="2000" dirty="0"/>
              <a:t> </a:t>
            </a:r>
            <a:r>
              <a:rPr lang="es-ES" sz="2000" dirty="0" err="1"/>
              <a:t>Proietti</a:t>
            </a:r>
            <a:r>
              <a:rPr lang="es-ES" sz="2000" dirty="0"/>
              <a:t> SPA, especializándose en administración y técnicas de gestión.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1969: Participa y trabaja en empresa de ingeniería </a:t>
            </a:r>
            <a:r>
              <a:rPr lang="es-ES" sz="2000" dirty="0" err="1"/>
              <a:t>Sigdo</a:t>
            </a:r>
            <a:r>
              <a:rPr lang="es-ES" sz="2000" dirty="0"/>
              <a:t> </a:t>
            </a:r>
            <a:r>
              <a:rPr lang="es-ES" sz="2000" dirty="0" err="1"/>
              <a:t>Koppers</a:t>
            </a:r>
            <a:r>
              <a:rPr lang="es-ES" sz="2000" dirty="0"/>
              <a:t> S.A. 1987 Vende su participación -12%-.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1974: Adquirió a la Compañía de Aceros del Pacífico (CAP).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1990: Obtiene alrededor del 10% de </a:t>
            </a:r>
            <a:r>
              <a:rPr lang="es-ES" sz="2000" dirty="0" err="1"/>
              <a:t>Almadena</a:t>
            </a:r>
            <a:r>
              <a:rPr lang="es-ES" sz="2000" dirty="0"/>
              <a:t>, firma de almacenaje y gestor de financiamiento.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000" dirty="0"/>
          </a:p>
          <a:p>
            <a:pPr algn="just">
              <a:lnSpc>
                <a:spcPct val="90000"/>
              </a:lnSpc>
            </a:pPr>
            <a:r>
              <a:rPr lang="es-ES" sz="2000" dirty="0"/>
              <a:t>Actualidad: Tiene inversiones en lo inmobiliario, administradas por su hermano Francisco, a través de Inversiones Saturno.</a:t>
            </a:r>
          </a:p>
        </p:txBody>
      </p:sp>
      <p:pic>
        <p:nvPicPr>
          <p:cNvPr id="45061" name="Picture 5" descr="20071211203122-birr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188913"/>
            <a:ext cx="1368425" cy="13684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7591E-C034-465A-B02E-63592E4DDA69}" type="slidenum">
              <a:rPr lang="es-ES"/>
              <a:pPr/>
              <a:t>7</a:t>
            </a:fld>
            <a:endParaRPr lang="es-E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b="1"/>
              <a:t>CARRERA POLÍTICA</a:t>
            </a:r>
            <a:endParaRPr lang="es-ES" b="1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1188" y="1916113"/>
            <a:ext cx="8281987" cy="5113337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200" dirty="0"/>
              <a:t>Delegado de Federación de Estudiantes U. de Chile (FECH).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1958 se inscribió en el Partido Demócrata Cristiano.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1964 participó en la campaña presidencial de su padre.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1982 creó la Fundación Frei, fue su presidente hasta 1993.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1988 fundador e impulsor del Comité Pro Elecciones Libres.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1989 Senador por Santiago.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1992 representante DC, para elección del candidato presidencial de la Concertación.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1991-1993 fue presidente de la DC.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1993 abanderado de la Concertación para la Presidencia. </a:t>
            </a:r>
          </a:p>
          <a:p>
            <a:pPr algn="just">
              <a:lnSpc>
                <a:spcPct val="90000"/>
              </a:lnSpc>
            </a:pPr>
            <a:r>
              <a:rPr lang="es-ES" sz="2200" dirty="0"/>
              <a:t>Senador por la XIV Región de Los Ríos: 2006-2014. </a:t>
            </a:r>
          </a:p>
        </p:txBody>
      </p:sp>
      <p:pic>
        <p:nvPicPr>
          <p:cNvPr id="22535" name="Picture 7" descr="EduardoFreiRuizTa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8388" y="188913"/>
            <a:ext cx="1260475" cy="151130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EB28-B2A3-48D5-8C5F-6C6064DD5C7A}" type="slidenum">
              <a:rPr lang="es-ES"/>
              <a:pPr/>
              <a:t>8</a:t>
            </a:fld>
            <a:endParaRPr lang="es-ES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r>
              <a:rPr lang="es-CL" b="1"/>
              <a:t>PRESIDENTE DE CHILE</a:t>
            </a:r>
            <a:endParaRPr lang="es-ES" b="1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557338"/>
            <a:ext cx="7848600" cy="5300662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200" b="1"/>
              <a:t>Lema campaña:</a:t>
            </a:r>
          </a:p>
          <a:p>
            <a:pPr lvl="1" algn="just">
              <a:lnSpc>
                <a:spcPct val="90000"/>
              </a:lnSpc>
            </a:pPr>
            <a:r>
              <a:rPr lang="es-CL" sz="2500"/>
              <a:t>“</a:t>
            </a:r>
            <a:r>
              <a:rPr lang="es-CL" sz="2500" i="1"/>
              <a:t>Un gobierno para los nuevos tiempos</a:t>
            </a:r>
            <a:r>
              <a:rPr lang="es-CL" sz="2500"/>
              <a:t>”</a:t>
            </a:r>
            <a:endParaRPr lang="es-ES" sz="2500" i="1"/>
          </a:p>
          <a:p>
            <a:pPr lvl="1" algn="just">
              <a:lnSpc>
                <a:spcPct val="90000"/>
              </a:lnSpc>
            </a:pPr>
            <a:r>
              <a:rPr lang="es-ES" sz="2500" i="1"/>
              <a:t>“Frei, para los nuevos tiempos”</a:t>
            </a:r>
            <a:r>
              <a:rPr lang="es-ES" sz="2500"/>
              <a:t> 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11/12/1993 electo Presidente de la República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Por un período de seis años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57,98 % de los votos, la más alta mayoría histórica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ES" sz="2200"/>
              <a:t>Asume como Presidente 11/3/1994</a:t>
            </a:r>
          </a:p>
          <a:p>
            <a:pPr algn="just">
              <a:lnSpc>
                <a:spcPct val="9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90000"/>
              </a:lnSpc>
            </a:pPr>
            <a:r>
              <a:rPr lang="es-CL" sz="2200"/>
              <a:t>Anhela una sociedad más justa, solidaria y democrática</a:t>
            </a:r>
          </a:p>
          <a:p>
            <a:pPr algn="just">
              <a:lnSpc>
                <a:spcPct val="90000"/>
              </a:lnSpc>
            </a:pPr>
            <a:endParaRPr lang="es-CL" sz="2200"/>
          </a:p>
        </p:txBody>
      </p:sp>
      <p:pic>
        <p:nvPicPr>
          <p:cNvPr id="23556" name="Picture 4" descr="9171565109153101510134521241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188913"/>
            <a:ext cx="1317625" cy="166846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3CE92-FB10-4866-97D1-0B2B00402C0E}" type="slidenum">
              <a:rPr lang="es-ES"/>
              <a:pPr/>
              <a:t>9</a:t>
            </a:fld>
            <a:endParaRPr lang="es-ES"/>
          </a:p>
        </p:txBody>
      </p:sp>
      <p:sp>
        <p:nvSpPr>
          <p:cNvPr id="55575" name="Rectangle 279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72400" cy="1008063"/>
          </a:xfrm>
        </p:spPr>
        <p:txBody>
          <a:bodyPr/>
          <a:lstStyle/>
          <a:p>
            <a:pPr algn="ctr"/>
            <a:r>
              <a:rPr lang="es-CL" sz="3200" b="1">
                <a:latin typeface="Tahoma" pitchFamily="34" charset="0"/>
              </a:rPr>
              <a:t>ELECCIONES PRESIDENCIALES</a:t>
            </a:r>
            <a:br>
              <a:rPr lang="es-CL" sz="3200" b="1">
                <a:latin typeface="Tahoma" pitchFamily="34" charset="0"/>
              </a:rPr>
            </a:br>
            <a:r>
              <a:rPr lang="es-CL" sz="3200" b="1">
                <a:latin typeface="Tahoma" pitchFamily="34" charset="0"/>
              </a:rPr>
              <a:t>11/12/1993</a:t>
            </a:r>
            <a:endParaRPr lang="es-ES" sz="3200" b="1">
              <a:latin typeface="Tahoma" pitchFamily="34" charset="0"/>
            </a:endParaRPr>
          </a:p>
        </p:txBody>
      </p:sp>
      <p:sp>
        <p:nvSpPr>
          <p:cNvPr id="55601" name="Text Box 305"/>
          <p:cNvSpPr txBox="1">
            <a:spLocks noChangeArrowheads="1"/>
          </p:cNvSpPr>
          <p:nvPr/>
        </p:nvSpPr>
        <p:spPr bwMode="auto">
          <a:xfrm>
            <a:off x="2268538" y="6491288"/>
            <a:ext cx="5149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/>
              <a:t>Censo Población 1992, 13.348.401 habitantes </a:t>
            </a:r>
          </a:p>
        </p:txBody>
      </p:sp>
      <p:graphicFrame>
        <p:nvGraphicFramePr>
          <p:cNvPr id="55672" name="Group 376"/>
          <p:cNvGraphicFramePr>
            <a:graphicFrameLocks noGrp="1"/>
          </p:cNvGraphicFramePr>
          <p:nvPr>
            <p:ph idx="1"/>
          </p:nvPr>
        </p:nvGraphicFramePr>
        <p:xfrm>
          <a:off x="428596" y="928670"/>
          <a:ext cx="8501121" cy="5461635"/>
        </p:xfrm>
        <a:graphic>
          <a:graphicData uri="http://schemas.openxmlformats.org/drawingml/2006/table">
            <a:tbl>
              <a:tblPr/>
              <a:tblGrid>
                <a:gridCol w="16335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66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1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13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48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29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62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PARTIDO/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COALICIÓN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 VARONES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 MUJERES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VOTOS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Eduardo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FREI RUIZ-TAGLE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DC / PPD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1.943.714</a:t>
                      </a:r>
                      <a:endParaRPr kumimoji="0" lang="pt-B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2.100.398</a:t>
                      </a:r>
                      <a:endParaRPr kumimoji="0" lang="pt-BR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4.044.112</a:t>
                      </a:r>
                      <a:endParaRPr kumimoji="0" lang="pt-BR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57,98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Arturo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ALESSANDRI BESA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UNIÓN POR EL PROGRESO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752.596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950.474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1.703.070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24,42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José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PIÑERA ECHENIQUE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208.937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222.239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431.176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6,18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8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Manfred</a:t>
                      </a: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 NEEF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ECOLOGISTA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194.245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193.126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387.371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5,55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Eugenio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PIZARRO POBLETE</a:t>
                      </a:r>
                      <a:endParaRPr kumimoji="0" lang="pt-BR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IZQUIERDA DEMOCRÁTICA ALLENDISTA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183.211</a:t>
                      </a:r>
                      <a:endParaRPr kumimoji="0" lang="pt-BR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144.193</a:t>
                      </a:r>
                      <a:endParaRPr kumimoji="0" lang="pt-BR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327.404</a:t>
                      </a:r>
                      <a:endParaRPr kumimoji="0" lang="pt-BR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4,69</a:t>
                      </a:r>
                      <a:endParaRPr kumimoji="0" lang="pt-BR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Cristián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REITZE CAMPOS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ALIANZA HUMANISTA-VERDE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39.379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42.435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81.814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1,17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688">
                <a:tc gridSpan="4"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 INSCRITOS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8.085.493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688">
                <a:tc gridSpan="4"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TOTAL VOTANTES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7.376.691</a:t>
                      </a:r>
                      <a:endParaRPr kumimoji="0" lang="es-E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zoom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301605-370F-442D-9748-F690855766D0}" type="slidenum">
              <a:rPr lang="es-ES"/>
              <a:pPr/>
              <a:t>10</a:t>
            </a:fld>
            <a:endParaRPr lang="es-ES"/>
          </a:p>
        </p:txBody>
      </p:sp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285728"/>
            <a:ext cx="7772400" cy="1143000"/>
          </a:xfrm>
        </p:spPr>
        <p:txBody>
          <a:bodyPr/>
          <a:lstStyle/>
          <a:p>
            <a:r>
              <a:rPr lang="es-ES" sz="3800" b="1" dirty="0"/>
              <a:t>TAREAS DE SU GOBIERNO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algn="just"/>
            <a:endParaRPr lang="es-ES" b="1" dirty="0"/>
          </a:p>
          <a:p>
            <a:pPr marL="533400" indent="-533400" algn="just"/>
            <a:r>
              <a:rPr lang="es-ES" dirty="0"/>
              <a:t>Frei se fijó seis tareas prioritarias: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Reforma al sistema educacional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Infraestructura del país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Reforma a la justicia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Protección a la familia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Crecimiento con equidad</a:t>
            </a:r>
          </a:p>
          <a:p>
            <a:pPr marL="952500" lvl="1" indent="-495300" algn="just">
              <a:buClr>
                <a:schemeClr val="hlink"/>
              </a:buClr>
              <a:buSzPct val="95000"/>
              <a:buFont typeface="Wingdings" pitchFamily="2" charset="2"/>
              <a:buAutoNum type="arabicPeriod"/>
            </a:pPr>
            <a:r>
              <a:rPr lang="es-ES" dirty="0"/>
              <a:t>Apertura comercial internacional</a:t>
            </a:r>
          </a:p>
        </p:txBody>
      </p:sp>
      <p:pic>
        <p:nvPicPr>
          <p:cNvPr id="24581" name="Picture 5" descr="debere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214290"/>
            <a:ext cx="1530350" cy="17684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DEA3E-8F62-4421-91AA-4F43B10AB340}" type="slidenum">
              <a:rPr lang="es-ES"/>
              <a:pPr/>
              <a:t>11</a:t>
            </a:fld>
            <a:endParaRPr lang="es-E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/>
          <a:lstStyle/>
          <a:p>
            <a:r>
              <a:rPr lang="es-CL" sz="3600" b="1"/>
              <a:t>OBJETIVOS DE GOBIERNO</a:t>
            </a:r>
            <a:endParaRPr lang="es-ES" sz="3600" b="1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916113"/>
            <a:ext cx="8064500" cy="4530725"/>
          </a:xfrm>
        </p:spPr>
        <p:txBody>
          <a:bodyPr/>
          <a:lstStyle/>
          <a:p>
            <a:pPr algn="just"/>
            <a:r>
              <a:rPr lang="es-ES" dirty="0"/>
              <a:t>Construir un sistema educacional moderno</a:t>
            </a:r>
          </a:p>
          <a:p>
            <a:pPr algn="just"/>
            <a:r>
              <a:rPr lang="es-ES" dirty="0"/>
              <a:t>Consolidar el desarrollo económico</a:t>
            </a:r>
          </a:p>
          <a:p>
            <a:pPr algn="just"/>
            <a:r>
              <a:rPr lang="es-ES" dirty="0"/>
              <a:t>Superar las formas extremas de pobreza</a:t>
            </a:r>
          </a:p>
          <a:p>
            <a:pPr algn="just"/>
            <a:r>
              <a:rPr lang="es-ES" dirty="0"/>
              <a:t>Confeccionar un sistema de salud eficiente y equitativo</a:t>
            </a:r>
          </a:p>
          <a:p>
            <a:pPr algn="just"/>
            <a:r>
              <a:rPr lang="es-ES" dirty="0"/>
              <a:t>Modernizar las relaciones laborales</a:t>
            </a:r>
          </a:p>
          <a:p>
            <a:pPr algn="just"/>
            <a:r>
              <a:rPr lang="es-ES" dirty="0"/>
              <a:t>Lograr desarrollo con equidad</a:t>
            </a:r>
          </a:p>
          <a:p>
            <a:pPr algn="just"/>
            <a:r>
              <a:rPr lang="es-ES" dirty="0"/>
              <a:t>Profundizar la inserción internacional del país </a:t>
            </a:r>
          </a:p>
        </p:txBody>
      </p:sp>
      <p:pic>
        <p:nvPicPr>
          <p:cNvPr id="51205" name="Picture 5" descr="Tiro+al+Blanc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88913"/>
            <a:ext cx="1595438" cy="15001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A46B6-6153-415C-930E-0100CCA9B2DF}" type="slidenum">
              <a:rPr lang="es-ES"/>
              <a:pPr/>
              <a:t>12</a:t>
            </a:fld>
            <a:endParaRPr lang="es-ES"/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r>
              <a:rPr lang="es-CL" sz="3800" b="1"/>
              <a:t>1. EDUCACIÓN</a:t>
            </a:r>
            <a:endParaRPr lang="es-ES" sz="3800" b="1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1857364"/>
            <a:ext cx="7920037" cy="4614882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Impulsó una profunda reforma al sistema educacional: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Aumentó la jornada escolar.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Elevó las remuneraciones de los profesores y los capacitó.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Introdujo mejoras en la infraestructura.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Modificó los programas educativos.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Permitió el acceso a los estudiantes a las más modernas tecnologías.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Fortalecimiento de la profesión docente.</a:t>
            </a:r>
          </a:p>
          <a:p>
            <a:pPr algn="just">
              <a:lnSpc>
                <a:spcPct val="90000"/>
              </a:lnSpc>
            </a:pPr>
            <a:r>
              <a:rPr lang="es-ES" sz="2000" dirty="0"/>
              <a:t>Creó el Proyecto </a:t>
            </a:r>
            <a:r>
              <a:rPr lang="es-ES" sz="2000" dirty="0" err="1"/>
              <a:t>Montegrande</a:t>
            </a:r>
            <a:r>
              <a:rPr lang="es-ES" sz="2000" dirty="0"/>
              <a:t>:</a:t>
            </a:r>
          </a:p>
          <a:p>
            <a:pPr lvl="1" algn="just">
              <a:lnSpc>
                <a:spcPct val="90000"/>
              </a:lnSpc>
            </a:pPr>
            <a:r>
              <a:rPr lang="es-ES" sz="2000" dirty="0"/>
              <a:t>Red de establecimientos de EM en términos de calidad,  innovación y atención de jóvenes de bajos recursos. </a:t>
            </a:r>
          </a:p>
          <a:p>
            <a:pPr lvl="1" algn="just">
              <a:lnSpc>
                <a:spcPct val="90000"/>
              </a:lnSpc>
            </a:pPr>
            <a:r>
              <a:rPr lang="es-ES" sz="2000" dirty="0"/>
              <a:t>Objetivo: Asegurar educación de calidad que garantizara la igualdad de oportunidades.  </a:t>
            </a:r>
          </a:p>
        </p:txBody>
      </p:sp>
      <p:pic>
        <p:nvPicPr>
          <p:cNvPr id="41989" name="Picture 5" descr="birr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60350"/>
            <a:ext cx="1695450" cy="16859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C3F2D-102D-4CB3-8CAE-3183849FD0A0}" type="slidenum">
              <a:rPr lang="es-ES"/>
              <a:pPr/>
              <a:t>13</a:t>
            </a:fld>
            <a:endParaRPr lang="es-E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1. EDUCACIÓN</a:t>
            </a:r>
            <a:endParaRPr lang="es-ES" b="1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89113"/>
            <a:ext cx="8064500" cy="5068887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CL" sz="2400" dirty="0"/>
              <a:t>Aumentó el presupuesto a un 16% en 1997. </a:t>
            </a:r>
          </a:p>
          <a:p>
            <a:pPr algn="just">
              <a:lnSpc>
                <a:spcPct val="80000"/>
              </a:lnSpc>
            </a:pPr>
            <a:r>
              <a:rPr lang="es-CL" sz="2400" dirty="0"/>
              <a:t>Reforma Educacional contempló cuatro áreas: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Programas de mejoramiento e innovación en la EB, continuando con el proyecto MECE. 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Convierte asignaturas humanísticas obligatorias en optativas: Filosofía y Psicología, e implementación de tecnologías e informática en aulas.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Reforma curricular, definiendo los objetivos fundamentales y contenidos mínimos en la EB.</a:t>
            </a:r>
          </a:p>
          <a:p>
            <a:pPr lvl="1" algn="just">
              <a:lnSpc>
                <a:spcPct val="80000"/>
              </a:lnSpc>
            </a:pPr>
            <a:r>
              <a:rPr lang="es-CL" sz="2200" dirty="0"/>
              <a:t>Fortalecimiento de: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profesión docente y capacitación profesorado.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extensión de la jornada escolar</a:t>
            </a:r>
          </a:p>
          <a:p>
            <a:pPr lvl="2" algn="just">
              <a:lnSpc>
                <a:spcPct val="80000"/>
              </a:lnSpc>
            </a:pPr>
            <a:r>
              <a:rPr lang="es-CL" sz="2100" dirty="0"/>
              <a:t>aumenta de horas académicas en básica y media.  </a:t>
            </a:r>
          </a:p>
          <a:p>
            <a:pPr algn="just">
              <a:lnSpc>
                <a:spcPct val="80000"/>
              </a:lnSpc>
            </a:pPr>
            <a:endParaRPr lang="es-ES" sz="2400" dirty="0"/>
          </a:p>
        </p:txBody>
      </p:sp>
      <p:pic>
        <p:nvPicPr>
          <p:cNvPr id="43013" name="Picture 5" descr="imagen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333375"/>
            <a:ext cx="1927225" cy="12715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48CA87-8EE3-4B77-9083-704D107A8042}" type="slidenum">
              <a:rPr lang="es-ES"/>
              <a:pPr/>
              <a:t>14</a:t>
            </a:fld>
            <a:endParaRPr lang="es-E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7772400" cy="1143000"/>
          </a:xfrm>
        </p:spPr>
        <p:txBody>
          <a:bodyPr/>
          <a:lstStyle/>
          <a:p>
            <a:r>
              <a:rPr lang="es-CL" b="1"/>
              <a:t>2. INFRAESTRUCTURA</a:t>
            </a:r>
            <a:endParaRPr lang="es-ES" b="1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844675"/>
            <a:ext cx="8064500" cy="4530725"/>
          </a:xfrm>
        </p:spPr>
        <p:txBody>
          <a:bodyPr/>
          <a:lstStyle/>
          <a:p>
            <a:pPr algn="just"/>
            <a:r>
              <a:rPr lang="es-ES" sz="2400"/>
              <a:t>Se destacó la apertura al sector privado para la:</a:t>
            </a:r>
          </a:p>
          <a:p>
            <a:pPr lvl="1" algn="just"/>
            <a:r>
              <a:rPr lang="es-ES" sz="2200"/>
              <a:t>construcción y operación de carreteras, puertos, terminales aéreos, </a:t>
            </a:r>
          </a:p>
          <a:p>
            <a:pPr lvl="1" algn="just"/>
            <a:r>
              <a:rPr lang="es-ES" sz="2200"/>
              <a:t>a través de un sistema de concesiones que garantizaron la modernización. </a:t>
            </a:r>
          </a:p>
          <a:p>
            <a:pPr lvl="1" algn="just"/>
            <a:endParaRPr lang="es-ES" sz="2200"/>
          </a:p>
          <a:p>
            <a:pPr lvl="1" algn="just"/>
            <a:r>
              <a:rPr lang="es-ES" sz="2200"/>
              <a:t>Entre los numerosos proyectos iniciados por el Ministerio de Obras Públicas destacaron:</a:t>
            </a:r>
          </a:p>
          <a:p>
            <a:pPr lvl="2" algn="just"/>
            <a:r>
              <a:rPr lang="es-ES" sz="2100"/>
              <a:t>el término de la construcción del túnel El Melón</a:t>
            </a:r>
          </a:p>
          <a:p>
            <a:pPr lvl="2" algn="just"/>
            <a:r>
              <a:rPr lang="es-ES" sz="2100"/>
              <a:t>la construcción de la Línea 5 del Metro, desde el centro de la ciudad hacia La Florida (inaugurada en 1997).</a:t>
            </a:r>
          </a:p>
        </p:txBody>
      </p:sp>
      <p:pic>
        <p:nvPicPr>
          <p:cNvPr id="48133" name="Picture 5" descr="FOTO200200902020057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330450" cy="14573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3E34A-9349-4FEF-B4C4-20824D39F7B4}" type="slidenum">
              <a:rPr lang="es-ES"/>
              <a:pPr/>
              <a:t>15</a:t>
            </a:fld>
            <a:endParaRPr lang="es-ES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2. INFRAESTRUCTURA</a:t>
            </a:r>
            <a:endParaRPr lang="es-ES" b="1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844675"/>
            <a:ext cx="8137525" cy="4824413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/>
              <a:t>MOP con proyectos de concesión inyectaron  millones de dólares a carreteras y aeropuertos: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algn="just">
              <a:lnSpc>
                <a:spcPct val="80000"/>
              </a:lnSpc>
            </a:pPr>
            <a:r>
              <a:rPr lang="es-CL" sz="2400"/>
              <a:t>Logró realizar:</a:t>
            </a: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Segunda calzada en la Carretera Panamericana entre La Serena y Puerto Montt, inversión de US $ 1.500 millones.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Modernización del Aeropuerto Arturo Merino Benítez de Santiago, US $ 200 millones. 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400"/>
              <a:t>Línea 5 del Metro de Santiago unir el centro de la ciudad con la comuna de La Florida. </a:t>
            </a:r>
          </a:p>
        </p:txBody>
      </p:sp>
      <p:pic>
        <p:nvPicPr>
          <p:cNvPr id="52229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260350"/>
            <a:ext cx="2068513" cy="15509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7CA75-0A00-425C-B947-6675B6A174B3}" type="slidenum">
              <a:rPr lang="es-ES"/>
              <a:pPr/>
              <a:t>16</a:t>
            </a:fld>
            <a:endParaRPr lang="es-ES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20713"/>
            <a:ext cx="7772400" cy="1143000"/>
          </a:xfrm>
        </p:spPr>
        <p:txBody>
          <a:bodyPr/>
          <a:lstStyle/>
          <a:p>
            <a:r>
              <a:rPr lang="es-CL" sz="3800" b="1"/>
              <a:t>3. JUSTICIA </a:t>
            </a:r>
            <a:br>
              <a:rPr lang="es-CL" sz="3800" b="1"/>
            </a:br>
            <a:endParaRPr lang="es-ES" sz="3800" b="1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844675"/>
            <a:ext cx="7991475" cy="4824413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400"/>
              <a:t>Gran reforma iniciada por la Ministra de Justicia Soledad Alvear Valenzuela. 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algn="just">
              <a:lnSpc>
                <a:spcPct val="80000"/>
              </a:lnSpc>
            </a:pPr>
            <a:r>
              <a:rPr lang="es-ES" sz="2400"/>
              <a:t>Remplazó el viejo sistema inquisitivo y escrito que operaba en Chile desde principios del siglo XX, por un sistema acusatorio y oral, cuyos protagonistas son: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</a:pPr>
            <a:r>
              <a:rPr lang="es-ES" sz="2200"/>
              <a:t>Fiscales del Ministerio Público y Defensores que:</a:t>
            </a:r>
          </a:p>
          <a:p>
            <a:pPr lvl="1" algn="just">
              <a:lnSpc>
                <a:spcPct val="80000"/>
              </a:lnSpc>
            </a:pPr>
            <a:endParaRPr lang="es-ES" sz="2200"/>
          </a:p>
          <a:p>
            <a:pPr lvl="2" algn="just">
              <a:lnSpc>
                <a:spcPct val="80000"/>
              </a:lnSpc>
            </a:pPr>
            <a:r>
              <a:rPr lang="es-ES" sz="2100"/>
              <a:t>deben litigar, acusando o defendiendo al imputado, en procedimientos orales, </a:t>
            </a:r>
          </a:p>
          <a:p>
            <a:pPr lvl="2" algn="just">
              <a:lnSpc>
                <a:spcPct val="80000"/>
              </a:lnSpc>
            </a:pPr>
            <a:endParaRPr lang="es-ES" sz="2100"/>
          </a:p>
          <a:p>
            <a:pPr lvl="2" algn="just">
              <a:lnSpc>
                <a:spcPct val="80000"/>
              </a:lnSpc>
            </a:pPr>
            <a:r>
              <a:rPr lang="es-ES" sz="2100"/>
              <a:t>ante los Juzgados de Garantía o Tribunales de Juicio Oral en lo Penal, según sea el caso.</a:t>
            </a:r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s-ES" sz="2200"/>
          </a:p>
          <a:p>
            <a:pPr algn="just">
              <a:lnSpc>
                <a:spcPct val="80000"/>
              </a:lnSpc>
              <a:buFont typeface="Wingdings" pitchFamily="2" charset="2"/>
              <a:buNone/>
            </a:pPr>
            <a:endParaRPr lang="es-ES" sz="2400"/>
          </a:p>
        </p:txBody>
      </p:sp>
      <p:pic>
        <p:nvPicPr>
          <p:cNvPr id="49157" name="Picture 5" descr="justi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260350"/>
            <a:ext cx="1457325" cy="14541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AEB97-1D01-4D8E-869D-29320B5230F9}" type="slidenum">
              <a:rPr lang="es-ES"/>
              <a:pPr/>
              <a:t>17</a:t>
            </a:fld>
            <a:endParaRPr lang="es-ES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r>
              <a:rPr lang="es-CL" b="1"/>
              <a:t>4. LEGISLACIÓN</a:t>
            </a:r>
            <a:endParaRPr lang="es-ES" b="1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00213"/>
            <a:ext cx="7772400" cy="4530725"/>
          </a:xfrm>
        </p:spPr>
        <p:txBody>
          <a:bodyPr/>
          <a:lstStyle/>
          <a:p>
            <a:pPr algn="just"/>
            <a:r>
              <a:rPr lang="es-ES" b="1"/>
              <a:t>En materia legislativa</a:t>
            </a:r>
            <a:r>
              <a:rPr lang="es-ES"/>
              <a:t>:</a:t>
            </a:r>
          </a:p>
          <a:p>
            <a:pPr algn="just">
              <a:buFont typeface="Wingdings" pitchFamily="2" charset="2"/>
              <a:buNone/>
            </a:pPr>
            <a:endParaRPr lang="es-ES"/>
          </a:p>
          <a:p>
            <a:pPr lvl="1" algn="just">
              <a:buFont typeface="Wingdings" pitchFamily="2" charset="2"/>
              <a:buNone/>
            </a:pPr>
            <a:r>
              <a:rPr lang="es-ES"/>
              <a:t>Frei mostró interés por proteger a la familia, a través de leyes como:</a:t>
            </a:r>
          </a:p>
          <a:p>
            <a:pPr lvl="1" algn="just">
              <a:buFont typeface="Wingdings" pitchFamily="2" charset="2"/>
              <a:buNone/>
            </a:pPr>
            <a:endParaRPr lang="es-ES"/>
          </a:p>
          <a:p>
            <a:pPr lvl="2" algn="just"/>
            <a:r>
              <a:rPr lang="es-ES"/>
              <a:t>Violencia intrafamiliar</a:t>
            </a:r>
          </a:p>
          <a:p>
            <a:pPr lvl="2" algn="just"/>
            <a:r>
              <a:rPr lang="es-ES"/>
              <a:t>Filiación</a:t>
            </a:r>
          </a:p>
          <a:p>
            <a:pPr lvl="2" algn="just"/>
            <a:r>
              <a:rPr lang="es-ES"/>
              <a:t>Protección a la familia y la de adopciones</a:t>
            </a:r>
          </a:p>
          <a:p>
            <a:pPr lvl="2" algn="just"/>
            <a:r>
              <a:rPr lang="es-ES"/>
              <a:t>Dejó en marcha la tramitación del proyecto de ley que crea los Tribunales de la Familia </a:t>
            </a:r>
          </a:p>
          <a:p>
            <a:endParaRPr lang="es-ES"/>
          </a:p>
        </p:txBody>
      </p:sp>
      <p:pic>
        <p:nvPicPr>
          <p:cNvPr id="50180" name="Picture 4" descr="43577congreso%20nacion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84888" y="188913"/>
            <a:ext cx="2730500" cy="163512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34D34-1B62-4FA9-80C3-B1DABE345473}" type="slidenum">
              <a:rPr lang="es-ES"/>
              <a:pPr/>
              <a:t>18</a:t>
            </a:fld>
            <a:endParaRPr lang="es-ES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5. ECONOMÍA</a:t>
            </a:r>
            <a:endParaRPr lang="es-ES" b="1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8064500" cy="4897437"/>
          </a:xfrm>
        </p:spPr>
        <p:txBody>
          <a:bodyPr/>
          <a:lstStyle/>
          <a:p>
            <a:pPr algn="just"/>
            <a:r>
              <a:rPr lang="es-ES" sz="2400"/>
              <a:t>El modelo neoliberal alcanzó una gran expresión durante su Gobierno.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 u="sng"/>
              <a:t>Objetivo</a:t>
            </a:r>
            <a:r>
              <a:rPr lang="es-ES" sz="2400"/>
              <a:t>: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lvl="1" algn="just"/>
            <a:r>
              <a:rPr lang="es-ES" sz="2200"/>
              <a:t>Generar un clima atractivo para los inversionistas y el aumentar la tasa de crecimiento. </a:t>
            </a:r>
          </a:p>
          <a:p>
            <a:pPr lvl="1" algn="just">
              <a:buFont typeface="Wingdings" pitchFamily="2" charset="2"/>
              <a:buNone/>
            </a:pPr>
            <a:endParaRPr lang="es-ES" sz="2200"/>
          </a:p>
          <a:p>
            <a:pPr lvl="1" algn="just"/>
            <a:r>
              <a:rPr lang="es-ES" sz="2200"/>
              <a:t>Fomentar una economía estable y en franco desarrollo, el país experimentó una bonanza económica. </a:t>
            </a:r>
          </a:p>
          <a:p>
            <a:pPr lvl="1" algn="just">
              <a:buFont typeface="Wingdings" pitchFamily="2" charset="2"/>
              <a:buNone/>
            </a:pPr>
            <a:endParaRPr lang="es-ES" sz="2200"/>
          </a:p>
          <a:p>
            <a:pPr lvl="1" algn="just"/>
            <a:r>
              <a:rPr lang="es-ES" sz="2200"/>
              <a:t>Desarrollar las privatizaciones de empresas estatales. </a:t>
            </a:r>
          </a:p>
        </p:txBody>
      </p:sp>
      <p:pic>
        <p:nvPicPr>
          <p:cNvPr id="29701" name="Picture 5" descr="dolar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17475"/>
            <a:ext cx="1570038" cy="1284288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339B8-0B1F-4BF3-988D-8E672342E2C4}" type="slidenum">
              <a:rPr lang="es-ES"/>
              <a:pPr/>
              <a:t>19</a:t>
            </a:fld>
            <a:endParaRPr lang="es-ES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7772400" cy="1143000"/>
          </a:xfrm>
        </p:spPr>
        <p:txBody>
          <a:bodyPr/>
          <a:lstStyle/>
          <a:p>
            <a:r>
              <a:rPr lang="es-CL" b="1"/>
              <a:t>5. ECONOMÍA</a:t>
            </a:r>
            <a:endParaRPr lang="es-ES" b="1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8064500" cy="4530725"/>
          </a:xfrm>
        </p:spPr>
        <p:txBody>
          <a:bodyPr/>
          <a:lstStyle/>
          <a:p>
            <a:pPr algn="just"/>
            <a:r>
              <a:rPr lang="es-ES" sz="2400"/>
              <a:t>En materia de privatizaciones, el Estado chileno recaudó en el periodo unos US $ 1.800 millones por la venta de paquetes estratégicos en las sanitarias: EMOS Y ESVAL. 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/>
              <a:t>En 1999, se privatizaron, y se entregaron los frentes de atraque  de los Puertos Valparaíso, San Antonio y San Vicente a cambio de US $ 294 millones.</a:t>
            </a:r>
          </a:p>
          <a:p>
            <a:pPr algn="just">
              <a:buFont typeface="Wingdings" pitchFamily="2" charset="2"/>
              <a:buNone/>
            </a:pPr>
            <a:endParaRPr lang="es-ES" sz="2400"/>
          </a:p>
          <a:p>
            <a:pPr algn="just"/>
            <a:r>
              <a:rPr lang="es-ES" sz="2400"/>
              <a:t>En 1997, la incorporación de capitales privados a la eléctrica Colbún. </a:t>
            </a:r>
          </a:p>
        </p:txBody>
      </p:sp>
      <p:pic>
        <p:nvPicPr>
          <p:cNvPr id="53253" name="Picture 5" descr="dine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333375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84B28-E93C-4FAA-B794-3D00BB87AB3F}" type="slidenum">
              <a:rPr lang="es-ES"/>
              <a:pPr/>
              <a:t>20</a:t>
            </a:fld>
            <a:endParaRPr lang="es-ES"/>
          </a:p>
        </p:txBody>
      </p:sp>
      <p:sp>
        <p:nvSpPr>
          <p:cNvPr id="46156" name="Text Box 76"/>
          <p:cNvSpPr txBox="1">
            <a:spLocks noChangeArrowheads="1"/>
          </p:cNvSpPr>
          <p:nvPr/>
        </p:nvSpPr>
        <p:spPr bwMode="auto">
          <a:xfrm>
            <a:off x="900113" y="5876925"/>
            <a:ext cx="4286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/>
              <a:t>FUENTE: BANCO CENTRAL DE CHILE</a:t>
            </a:r>
            <a:endParaRPr lang="es-ES"/>
          </a:p>
        </p:txBody>
      </p:sp>
      <p:graphicFrame>
        <p:nvGraphicFramePr>
          <p:cNvPr id="46245" name="Group 165"/>
          <p:cNvGraphicFramePr>
            <a:graphicFrameLocks noGrp="1"/>
          </p:cNvGraphicFramePr>
          <p:nvPr>
            <p:ph type="tbl" idx="1"/>
          </p:nvPr>
        </p:nvGraphicFramePr>
        <p:xfrm>
          <a:off x="468313" y="1052513"/>
          <a:ext cx="8280400" cy="4540251"/>
        </p:xfrm>
        <a:graphic>
          <a:graphicData uri="http://schemas.openxmlformats.org/drawingml/2006/table">
            <a:tbl>
              <a:tblPr/>
              <a:tblGrid>
                <a:gridCol w="4248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239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INDICADORES MACROECONÓMICOS GOBIERNO </a:t>
                      </a:r>
                      <a:endParaRPr kumimoji="0" lang="es-ES" sz="20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 E. FREI RUIZ-TAGLE</a:t>
                      </a:r>
                      <a:endParaRPr kumimoji="0" lang="pt-BR" sz="20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CRECIMIENTO ECONÓMICO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PIB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5.4 %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-11 % 1999</a:t>
                      </a:r>
                      <a:endParaRPr kumimoji="0" lang="es-CL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CRECIMIENTO EXPORTACIONES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9.7 %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INFLACIÓN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6.1 %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INTERÉS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14 % 1999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5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TASA DE DESEMPLEO</a:t>
                      </a: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7 % PROMEDIO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11 % 1999</a:t>
                      </a:r>
                      <a:endParaRPr kumimoji="0" lang="es-CL" sz="2000" b="1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zoom dir="in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8815B-2C01-4DE3-B2EF-73289E769780}" type="slidenum">
              <a:rPr lang="es-ES"/>
              <a:pPr/>
              <a:t>21</a:t>
            </a:fld>
            <a:endParaRPr lang="es-E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6. POLÍTICA EXTERIOR</a:t>
            </a:r>
            <a:endParaRPr lang="es-ES" b="1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8135938" cy="4530725"/>
          </a:xfrm>
        </p:spPr>
        <p:txBody>
          <a:bodyPr/>
          <a:lstStyle/>
          <a:p>
            <a:pPr algn="just"/>
            <a:r>
              <a:rPr lang="es-ES"/>
              <a:t>Firmó TLC con:</a:t>
            </a:r>
          </a:p>
          <a:p>
            <a:pPr algn="just">
              <a:buFont typeface="Wingdings" pitchFamily="2" charset="2"/>
              <a:buNone/>
            </a:pPr>
            <a:endParaRPr lang="es-ES"/>
          </a:p>
          <a:p>
            <a:pPr lvl="1" algn="just"/>
            <a:r>
              <a:rPr lang="es-ES"/>
              <a:t>1996: Canadá.</a:t>
            </a:r>
          </a:p>
          <a:p>
            <a:pPr lvl="1" algn="just"/>
            <a:r>
              <a:rPr lang="es-ES"/>
              <a:t>1998: México. </a:t>
            </a:r>
          </a:p>
          <a:p>
            <a:pPr lvl="1" algn="just"/>
            <a:r>
              <a:rPr lang="es-ES"/>
              <a:t>1999: Centroamérica. </a:t>
            </a:r>
          </a:p>
          <a:p>
            <a:pPr lvl="1" algn="just"/>
            <a:r>
              <a:rPr lang="es-ES"/>
              <a:t>1996: Mercado Común del Sur, MERCOSUR.</a:t>
            </a:r>
          </a:p>
          <a:p>
            <a:pPr lvl="1" algn="just"/>
            <a:r>
              <a:rPr lang="es-ES"/>
              <a:t>1999: Unión Europea, UE.</a:t>
            </a:r>
          </a:p>
          <a:p>
            <a:pPr lvl="1" algn="just"/>
            <a:r>
              <a:rPr lang="es-ES"/>
              <a:t>1994: Foro de Cooperación Económica del Asia Pacífico, APEC. </a:t>
            </a:r>
          </a:p>
        </p:txBody>
      </p:sp>
      <p:pic>
        <p:nvPicPr>
          <p:cNvPr id="32773" name="Picture 5" descr="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188913"/>
            <a:ext cx="1522413" cy="2782887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498C3-6257-485F-906A-92975DE28AD0}" type="slidenum">
              <a:rPr lang="es-ES"/>
              <a:pPr/>
              <a:t>22</a:t>
            </a:fld>
            <a:endParaRPr lang="es-ES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1143000"/>
          </a:xfrm>
        </p:spPr>
        <p:txBody>
          <a:bodyPr/>
          <a:lstStyle/>
          <a:p>
            <a:r>
              <a:rPr lang="es-ES" sz="3800" b="1"/>
              <a:t>MODERNIZACIÓN </a:t>
            </a:r>
            <a:br>
              <a:rPr lang="es-ES" sz="3800" b="1"/>
            </a:br>
            <a:r>
              <a:rPr lang="es-ES" sz="3800" b="1"/>
              <a:t>DEL ESTADO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844675"/>
            <a:ext cx="7772400" cy="4530725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ES" sz="2400"/>
              <a:t>1996 se inició la modernización de la justicia.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1997 se aprobó la reforma procesal penal. 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Creó el Ministerio Público y la Defensa Pública. 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Cerró la Empresa Nacional del Carbón, Enacar.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Privatizó el sector de carga de la Empresa de Ferrocarriles del Estado.</a:t>
            </a:r>
          </a:p>
          <a:p>
            <a:pPr algn="just">
              <a:lnSpc>
                <a:spcPct val="90000"/>
              </a:lnSpc>
            </a:pPr>
            <a:r>
              <a:rPr lang="es-ES" sz="2400"/>
              <a:t>1998 creó la Comisión Nacional para las Nuevas Tecnologías de Información y Comunicación:</a:t>
            </a:r>
          </a:p>
          <a:p>
            <a:pPr lvl="1" algn="just">
              <a:lnSpc>
                <a:spcPct val="90000"/>
              </a:lnSpc>
            </a:pPr>
            <a:r>
              <a:rPr lang="es-ES" sz="2200"/>
              <a:t>Gobierno electrónico: red de Internet que interconectó ministerios, servicios y organismos públicos.</a:t>
            </a:r>
          </a:p>
          <a:p>
            <a:pPr lvl="1" algn="just">
              <a:lnSpc>
                <a:spcPct val="90000"/>
              </a:lnSpc>
            </a:pPr>
            <a:r>
              <a:rPr lang="es-ES" sz="2200"/>
              <a:t>Se puso en marcha del Sistema de Información de Compras y Contrataciones del Estado (Chilecompra).</a:t>
            </a:r>
          </a:p>
        </p:txBody>
      </p:sp>
      <p:pic>
        <p:nvPicPr>
          <p:cNvPr id="33797" name="Picture 5" descr="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188913"/>
            <a:ext cx="1704975" cy="17049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62C24-54E8-4786-9246-1386B0777B83}" type="slidenum">
              <a:rPr lang="es-ES"/>
              <a:pPr/>
              <a:t>23</a:t>
            </a:fld>
            <a:endParaRPr lang="es-E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76250"/>
            <a:ext cx="8137525" cy="1143000"/>
          </a:xfrm>
        </p:spPr>
        <p:txBody>
          <a:bodyPr/>
          <a:lstStyle/>
          <a:p>
            <a:r>
              <a:rPr lang="es-ES" sz="3800" b="1"/>
              <a:t>PROBLEMAS </a:t>
            </a:r>
            <a:br>
              <a:rPr lang="es-ES" sz="3800" b="1"/>
            </a:br>
            <a:r>
              <a:rPr lang="es-ES" sz="3800" b="1"/>
              <a:t>ENERGÉTICOS</a:t>
            </a:r>
            <a:br>
              <a:rPr lang="es-ES" sz="3800" b="1"/>
            </a:br>
            <a:endParaRPr lang="es-ES" sz="3800" b="1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8208962" cy="52292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2000"/>
              <a:t>Por la crisis eléctrica producto de la sequía de 1998, se introdujo el uso de gas natural.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El primer semestre de 1999, se aprobó una modificación a la normativa que regula el sector eléctrico, fortaleciendo, las atribuciones de la Superintendencia de Electricidad y Combustibles en lo que a multas y sanciones se refiere.  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estableció, criterio de racionamiento parejo en el sistema.  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firmó el Protocolo Gasífero con Argentina en 1995, que permitió la interconexión de gas con dicho país, significando, la construcción y puesta en marcha de cinco gasoductos.</a:t>
            </a:r>
            <a:br>
              <a:rPr lang="es-ES" sz="2000"/>
            </a:b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Se inauguró, en 1997, la Central Hidroeléctrica Pangue.</a:t>
            </a:r>
          </a:p>
          <a:p>
            <a:pPr algn="just">
              <a:lnSpc>
                <a:spcPct val="80000"/>
              </a:lnSpc>
            </a:pPr>
            <a:endParaRPr lang="es-ES" sz="2000"/>
          </a:p>
          <a:p>
            <a:pPr algn="just">
              <a:lnSpc>
                <a:spcPct val="80000"/>
              </a:lnSpc>
            </a:pPr>
            <a:r>
              <a:rPr lang="es-ES" sz="2000"/>
              <a:t>1998, se inició la construcción de Ralco. </a:t>
            </a:r>
          </a:p>
          <a:p>
            <a:pPr algn="just">
              <a:lnSpc>
                <a:spcPct val="80000"/>
              </a:lnSpc>
            </a:pPr>
            <a:endParaRPr lang="es-ES" sz="2000"/>
          </a:p>
        </p:txBody>
      </p:sp>
      <p:pic>
        <p:nvPicPr>
          <p:cNvPr id="34821" name="Picture 5" descr="ampolle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7625" y="260350"/>
            <a:ext cx="1060450" cy="1412875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8FDB4-6239-4BDD-BB2E-90480D99C782}" type="slidenum">
              <a:rPr lang="es-ES"/>
              <a:pPr/>
              <a:t>24</a:t>
            </a:fld>
            <a:endParaRPr lang="es-ES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7772400" cy="1143000"/>
          </a:xfrm>
        </p:spPr>
        <p:txBody>
          <a:bodyPr/>
          <a:lstStyle/>
          <a:p>
            <a:r>
              <a:rPr lang="es-CL" b="1"/>
              <a:t>PROBLEMAS POLÍTICOS</a:t>
            </a:r>
            <a:endParaRPr lang="es-ES" b="1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80400" cy="5229225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ES" sz="1800" b="1"/>
              <a:t>La detención de Pinochet en Londres: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1998 en Londres, por orden judicial dictada por el juez español Baltasar Garzón, para ser extraditado a España y poder juzgarlo por algunos casos de ciudadanos españoles  detenidos desaparecidos.</a:t>
            </a:r>
            <a:br>
              <a:rPr lang="es-ES" sz="1800"/>
            </a:b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Este arresto causó una profunda agitación política en Chile, entre sus partidarios y quienes deseaban que fuera juzgado. 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La situación se resolvió cuando el Ministro del Interior británico, el laborista Jack Straw, dictaminó la realización de exámenes neurológicos y geriátricos al militar, en ese entonces de 84 años. </a:t>
            </a:r>
          </a:p>
          <a:p>
            <a:pPr lvl="1" algn="just">
              <a:lnSpc>
                <a:spcPct val="80000"/>
              </a:lnSpc>
            </a:pPr>
            <a:endParaRPr lang="es-ES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Considerando el informe y la edad, decidió liberar a Pinochet por razones humanitarias, el 2 de marzo de 2000. Ese mismo día regresó a Chile, siendo recibido por el CJE Ricardo Izurieta</a:t>
            </a:r>
          </a:p>
          <a:p>
            <a:pPr lvl="1" algn="just">
              <a:lnSpc>
                <a:spcPct val="80000"/>
              </a:lnSpc>
            </a:pPr>
            <a:endParaRPr lang="es-CL" sz="1800"/>
          </a:p>
          <a:p>
            <a:pPr lvl="1" algn="just">
              <a:lnSpc>
                <a:spcPct val="80000"/>
              </a:lnSpc>
            </a:pPr>
            <a:r>
              <a:rPr lang="es-ES" sz="1800"/>
              <a:t>En julio de 2002, renunció a su cargo de senador vitalicio. </a:t>
            </a:r>
          </a:p>
        </p:txBody>
      </p:sp>
      <p:pic>
        <p:nvPicPr>
          <p:cNvPr id="35845" name="Picture 5" descr="Baltasar_Garzon_capitanea_primer_intento_procesar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0" y="333375"/>
            <a:ext cx="1320800" cy="1797050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9D405-2347-4488-86DF-6CC536C6F84D}" type="slidenum">
              <a:rPr lang="es-ES"/>
              <a:pPr/>
              <a:t>25</a:t>
            </a:fld>
            <a:endParaRPr lang="es-ES"/>
          </a:p>
        </p:txBody>
      </p:sp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7772400" cy="1143000"/>
          </a:xfrm>
        </p:spPr>
        <p:txBody>
          <a:bodyPr/>
          <a:lstStyle/>
          <a:p>
            <a:r>
              <a:rPr lang="es-CL" b="1" dirty="0"/>
              <a:t>BIBLIOGRAFÍA</a:t>
            </a:r>
            <a:endParaRPr lang="es-ES" b="1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844675"/>
            <a:ext cx="7772400" cy="4530725"/>
          </a:xfrm>
        </p:spPr>
        <p:txBody>
          <a:bodyPr/>
          <a:lstStyle/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BCN. (s/d). “Biografía de </a:t>
            </a:r>
            <a:r>
              <a:rPr lang="es-ES" sz="2400" dirty="0" err="1"/>
              <a:t>FRei</a:t>
            </a:r>
            <a:r>
              <a:rPr lang="es-ES" sz="2400" dirty="0"/>
              <a:t> Ruiz Tagle”. En línea en: </a:t>
            </a:r>
            <a:r>
              <a:rPr lang="es-ES" sz="2400" dirty="0">
                <a:hlinkClick r:id="rId2"/>
              </a:rPr>
              <a:t>http://www.senado.cl/prontus_senado/</a:t>
            </a:r>
            <a:r>
              <a:rPr lang="es-ES" sz="2400" dirty="0"/>
              <a:t> </a:t>
            </a:r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ES" sz="2400" dirty="0"/>
              <a:t>EDUCARCHILE. (s/d). “Biografía de Frei Ruiz Tagle”. (s/d). En línea en: </a:t>
            </a:r>
            <a:r>
              <a:rPr lang="es-ES" sz="2400" dirty="0">
                <a:hlinkClick r:id="rId3"/>
              </a:rPr>
              <a:t>http://www.educarchile.cl/ntg/personajes/</a:t>
            </a:r>
            <a:r>
              <a:rPr lang="es-ES" sz="2400" dirty="0"/>
              <a:t> </a:t>
            </a:r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endParaRPr lang="es-ES" sz="2400" dirty="0"/>
          </a:p>
          <a:p>
            <a:pPr marL="628650" indent="-628650" algn="just">
              <a:lnSpc>
                <a:spcPct val="80000"/>
              </a:lnSpc>
              <a:buFont typeface="Wingdings" pitchFamily="2" charset="2"/>
              <a:buNone/>
            </a:pPr>
            <a:r>
              <a:rPr lang="es-CL" sz="2400" dirty="0"/>
              <a:t>Ramírez, B. (2019). </a:t>
            </a:r>
            <a:r>
              <a:rPr lang="es-CL" sz="2400" i="1" dirty="0"/>
              <a:t>Apunte de Estudio 2, Análisis de la Realidad Nacional</a:t>
            </a:r>
            <a:r>
              <a:rPr lang="es-CL" sz="2400" dirty="0"/>
              <a:t>. Valparaíso de Chile: Escuela Naval Arturo Prat.</a:t>
            </a:r>
            <a:endParaRPr lang="es-ES" sz="2400" dirty="0"/>
          </a:p>
          <a:p>
            <a:pPr marL="628650" indent="-628650" algn="just">
              <a:lnSpc>
                <a:spcPct val="80000"/>
              </a:lnSpc>
            </a:pPr>
            <a:endParaRPr lang="es-ES" sz="2400" dirty="0"/>
          </a:p>
        </p:txBody>
      </p:sp>
      <p:pic>
        <p:nvPicPr>
          <p:cNvPr id="38916" name="Picture 4" descr="libr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88913"/>
            <a:ext cx="1584325" cy="1382712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Capas">
  <a:themeElements>
    <a:clrScheme name="Capa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Capa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a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555</TotalTime>
  <Words>1767</Words>
  <Application>Microsoft Office PowerPoint</Application>
  <PresentationFormat>Presentación en pantalla (4:3)</PresentationFormat>
  <Paragraphs>302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</vt:lpstr>
      <vt:lpstr>Tahoma</vt:lpstr>
      <vt:lpstr>Times New Roman</vt:lpstr>
      <vt:lpstr>Verdana</vt:lpstr>
      <vt:lpstr>Wingdings</vt:lpstr>
      <vt:lpstr>Capas</vt:lpstr>
      <vt:lpstr>UNIDAD TEMÁTICA N° 2 RESTAURACIÓN A LA DEMOCRACIA </vt:lpstr>
      <vt:lpstr>OBJETIVO</vt:lpstr>
      <vt:lpstr>RESTAURACIÓN A LA DEMOCRACIA </vt:lpstr>
      <vt:lpstr>CONTENIDOS</vt:lpstr>
      <vt:lpstr>Eduardo Alfredo Juan Bernardo   FREI RUIZ-TAGLE</vt:lpstr>
      <vt:lpstr>CARRERA PROFESIONAL</vt:lpstr>
      <vt:lpstr>CARRERA POLÍTICA</vt:lpstr>
      <vt:lpstr>PRESIDENTE DE CHILE</vt:lpstr>
      <vt:lpstr>ELECCIONES PRESIDENCIALES 11/12/1993</vt:lpstr>
      <vt:lpstr>TAREAS DE SU GOBIERNO</vt:lpstr>
      <vt:lpstr>OBJETIVOS DE GOBIERNO</vt:lpstr>
      <vt:lpstr>1. EDUCACIÓN</vt:lpstr>
      <vt:lpstr>1. EDUCACIÓN</vt:lpstr>
      <vt:lpstr>2. INFRAESTRUCTURA</vt:lpstr>
      <vt:lpstr>2. INFRAESTRUCTURA</vt:lpstr>
      <vt:lpstr>3. JUSTICIA  </vt:lpstr>
      <vt:lpstr>4. LEGISLACIÓN</vt:lpstr>
      <vt:lpstr>5. ECONOMÍA</vt:lpstr>
      <vt:lpstr>5. ECONOMÍA</vt:lpstr>
      <vt:lpstr>Presentación de PowerPoint</vt:lpstr>
      <vt:lpstr>6. POLÍTICA EXTERIOR</vt:lpstr>
      <vt:lpstr>MODERNIZACIÓN  DEL ESTADO</vt:lpstr>
      <vt:lpstr>PROBLEMAS  ENERGÉTICOS </vt:lpstr>
      <vt:lpstr>PROBLEMAS POLÍTICOS</vt:lpstr>
      <vt:lpstr>BIBLIOGRAFÍA</vt:lpstr>
    </vt:vector>
  </TitlesOfParts>
  <Company>Hogar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DE LA REALIDAD NACIONAL</dc:title>
  <dc:creator>Blanca Ramírez T.</dc:creator>
  <cp:lastModifiedBy>Blanca</cp:lastModifiedBy>
  <cp:revision>121</cp:revision>
  <dcterms:created xsi:type="dcterms:W3CDTF">2007-10-28T23:21:56Z</dcterms:created>
  <dcterms:modified xsi:type="dcterms:W3CDTF">2020-05-20T12:52:58Z</dcterms:modified>
</cp:coreProperties>
</file>