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3"/>
  </p:notesMasterIdLst>
  <p:sldIdLst>
    <p:sldId id="270" r:id="rId3"/>
    <p:sldId id="257" r:id="rId4"/>
    <p:sldId id="258" r:id="rId5"/>
    <p:sldId id="277" r:id="rId6"/>
    <p:sldId id="268" r:id="rId7"/>
    <p:sldId id="278" r:id="rId8"/>
    <p:sldId id="269" r:id="rId9"/>
    <p:sldId id="276" r:id="rId10"/>
    <p:sldId id="264" r:id="rId11"/>
    <p:sldId id="271" r:id="rId12"/>
  </p:sldIdLst>
  <p:sldSz cx="9144000" cy="5715000" type="screen16x1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990" y="7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84E53-07EB-47CD-8525-FA1710B9FEBF}" type="datetimeFigureOut">
              <a:rPr lang="es-CL" smtClean="0"/>
              <a:pPr/>
              <a:t>23-08-2023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6A7D68-7C83-419C-A578-5EC8F77F570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CL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37D658-F630-43C0-B965-3400CA1AFC9F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95164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887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887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28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0"/>
            <a:ext cx="9144000" cy="498647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68313" cy="521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498740"/>
            <a:ext cx="9144000" cy="521626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498740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5494618"/>
            <a:ext cx="9144000" cy="249323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5494073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9A5E6-FB78-42A3-8007-B1097F04CD79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D572A-6F3E-4AD4-9640-CA7C8F6F790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66237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0F75C-5557-478B-8FFB-8A8716CFA7E8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83E7C-3779-4527-AF19-057091912CCD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011503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9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A7FBD-B3CF-496C-BD9F-8C963F7FE5BD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EB225-53CD-4BD5-AA59-C4EAE7632CC4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85290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F94E0-8925-4CCD-AA3E-F814FB6D6405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4F989-68C5-4F7F-85B8-4DE3809A9BEC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131614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70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7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4812C-3E6F-4674-9CC6-C9231C8DCD49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6155E-C947-411B-AB7C-87F37C50A72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292438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B35D9-9170-4BBB-9F69-0580744DFF67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02F04-5AB1-4A91-8F71-3244EAF1D245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8132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F32D1-236A-47BE-80D7-863D3DE56484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B079-4CC2-408D-A087-C10718F00C50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85829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85287-FE09-4DB0-9955-69845BBA88BB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3BBB1-06A0-4D78-A64F-2D2BEA85B3EF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875892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53456-0548-443C-8544-63C8D3277495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BF24-1DA3-4FBA-A7AA-A77EF04C481A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736322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3B4A8-D63E-4F87-BF34-010A08D03CC7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07C14-6030-44D2-8E5E-124C463B2CFF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9761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8A559-C75A-48FD-AEEB-C7F2E309ABB5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1649-ECBF-4A56-AB73-28CA43062F84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148610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0"/>
            <a:ext cx="9144000" cy="498647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68313" cy="521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498740"/>
            <a:ext cx="9144000" cy="521626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498740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5494618"/>
            <a:ext cx="9144000" cy="249323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5494073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18E4-D536-41A4-B5C7-EE633818E3CC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E40A2-0179-4744-9CC0-20C6AA85BB9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095986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28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0296549-539C-4940-9F6D-09F29177193F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934502583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Marcador de número de diapositiva"/>
          <p:cNvSpPr txBox="1">
            <a:spLocks/>
          </p:cNvSpPr>
          <p:nvPr userDrawn="1"/>
        </p:nvSpPr>
        <p:spPr>
          <a:xfrm>
            <a:off x="6688138" y="5318125"/>
            <a:ext cx="2133600" cy="304271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5B982788-59D6-4ABC-9EB5-48814F93F739}" type="slidenum">
              <a:rPr lang="es-ES_tradnl" altLang="es-CL" sz="1200" smtClean="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altLang="es-CL" sz="1200" smtClean="0">
              <a:solidFill>
                <a:srgbClr val="898989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1753998"/>
      </p:ext>
    </p:extLst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9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81DD381-088D-4FF1-A865-5C2A58547FBB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912050097"/>
      </p:ext>
    </p:extLst>
  </p:cSld>
  <p:clrMapOvr>
    <a:masterClrMapping/>
  </p:clrMapOvr>
  <p:transition spd="med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94AC5B2D-847C-4436-AA15-90189FB5D15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681350324"/>
      </p:ext>
    </p:extLst>
  </p:cSld>
  <p:clrMapOvr>
    <a:masterClrMapping/>
  </p:clrMapOvr>
  <p:transition spd="med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70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7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1D8F2282-48D9-4519-AF81-0800BCE7E765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619312119"/>
      </p:ext>
    </p:extLst>
  </p:cSld>
  <p:clrMapOvr>
    <a:masterClrMapping/>
  </p:clrMapOvr>
  <p:transition spd="med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5BB4EA9-3AD3-46F5-8E39-529B15DEC698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072992925"/>
      </p:ext>
    </p:extLst>
  </p:cSld>
  <p:clrMapOvr>
    <a:masterClrMapping/>
  </p:clrMapOvr>
  <p:transition spd="med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CBFAE-58C7-478D-A298-10F27E5EBC47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055217686"/>
      </p:ext>
    </p:extLst>
  </p:cSld>
  <p:clrMapOvr>
    <a:masterClrMapping/>
  </p:clrMapOvr>
  <p:transition spd="med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DB9E3BB6-C190-4A02-BCC3-8F7D5E9312BF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939866863"/>
      </p:ext>
    </p:extLst>
  </p:cSld>
  <p:clrMapOvr>
    <a:masterClrMapping/>
  </p:clrMapOvr>
  <p:transition spd="med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E4C0B9C9-D75A-4740-9A10-D8F63024F1BA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771296635"/>
      </p:ext>
    </p:extLst>
  </p:cSld>
  <p:clrMapOvr>
    <a:masterClrMapping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E02153C-CF00-4AF4-8F8D-DA8E99A8195C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078013283"/>
      </p:ext>
    </p:extLst>
  </p:cSld>
  <p:clrMapOvr>
    <a:masterClrMapping/>
  </p:clrMapOvr>
  <p:transition spd="med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504DC3B-1755-40DB-A9CA-D49517F97ABA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872749536"/>
      </p:ext>
    </p:extLst>
  </p:cSld>
  <p:clrMapOvr>
    <a:masterClrMapping/>
  </p:clrMapOvr>
  <p:transition spd="med"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28865"/>
            <a:ext cx="8229600" cy="9525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333500"/>
            <a:ext cx="4038600" cy="182165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333500"/>
            <a:ext cx="4038600" cy="182165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282158"/>
            <a:ext cx="4038600" cy="18229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282158"/>
            <a:ext cx="4038600" cy="18229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4436BEB-EB19-4ECE-B60C-4A01A0FF637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894903605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  <a:endParaRPr lang="es-CL" altLang="es-CL" smtClean="0"/>
          </a:p>
        </p:txBody>
      </p:sp>
      <p:sp>
        <p:nvSpPr>
          <p:cNvPr id="307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s-CL" alt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1E7BAF-E79B-4D84-9657-A38AC5423745}" type="datetime1">
              <a:rPr lang="es-CL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20C99F-A0BA-4BA9-B2CE-8C849D1F328E}" type="slidenum">
              <a:rPr lang="es-CL" altLang="es-C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71019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</a:p>
        </p:txBody>
      </p:sp>
      <p:sp>
        <p:nvSpPr>
          <p:cNvPr id="317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34" charset="-128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88595C-1569-4E20-AB2F-E5B9AC46473C}" type="slidenum">
              <a:rPr lang="es-ES_tradnl" altLang="es-C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826310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med">
    <p:wipe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A0F75C-5557-478B-8FFB-8A8716CFA7E8}" type="datetime1">
              <a:rPr lang="es-CL" smtClean="0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83E7C-3779-4527-AF19-057091912CCD}" type="slidenum">
              <a:rPr lang="es-CL" altLang="es-CL" smtClean="0"/>
              <a:pPr>
                <a:defRPr/>
              </a:pPr>
              <a:t>1</a:t>
            </a:fld>
            <a:endParaRPr lang="es-CL" altLang="es-CL"/>
          </a:p>
        </p:txBody>
      </p:sp>
      <p:pic>
        <p:nvPicPr>
          <p:cNvPr id="6" name="Imagen 13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40" y="-715292"/>
            <a:ext cx="12204113" cy="6780063"/>
          </a:xfrm>
          <a:prstGeom prst="rect">
            <a:avLst/>
          </a:prstGeom>
        </p:spPr>
      </p:pic>
      <p:sp>
        <p:nvSpPr>
          <p:cNvPr id="7" name="Subtítulo 2"/>
          <p:cNvSpPr txBox="1">
            <a:spLocks/>
          </p:cNvSpPr>
          <p:nvPr/>
        </p:nvSpPr>
        <p:spPr bwMode="auto">
          <a:xfrm>
            <a:off x="1371600" y="3238500"/>
            <a:ext cx="64008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TRADICI</a:t>
            </a:r>
            <a:r>
              <a:rPr kumimoji="0" lang="es-E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ÓN NAVAL.</a:t>
            </a:r>
            <a:endParaRPr kumimoji="0" lang="es-ES_tradn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Marcador de número de diapositiva 3"/>
          <p:cNvSpPr txBox="1">
            <a:spLocks/>
          </p:cNvSpPr>
          <p:nvPr/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Rectángulo 14"/>
          <p:cNvSpPr/>
          <p:nvPr/>
        </p:nvSpPr>
        <p:spPr>
          <a:xfrm>
            <a:off x="54686" y="1049641"/>
            <a:ext cx="909306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0" name="Rectángulo 15"/>
          <p:cNvSpPr/>
          <p:nvPr/>
        </p:nvSpPr>
        <p:spPr>
          <a:xfrm>
            <a:off x="491590" y="3777620"/>
            <a:ext cx="8219256" cy="1592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9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ETAPAS DE LA CARRERA DE OFICIALES</a:t>
            </a:r>
            <a:endParaRPr lang="es-ES" sz="495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2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14860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56 Rectángulo"/>
          <p:cNvSpPr/>
          <p:nvPr/>
        </p:nvSpPr>
        <p:spPr bwMode="auto">
          <a:xfrm>
            <a:off x="5619750" y="3319199"/>
            <a:ext cx="3244850" cy="66145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 dirty="0">
                <a:solidFill>
                  <a:prstClr val="white"/>
                </a:solidFill>
              </a:rPr>
              <a:t>POST-ESPECIALIZACIÓN</a:t>
            </a:r>
          </a:p>
        </p:txBody>
      </p:sp>
      <p:sp>
        <p:nvSpPr>
          <p:cNvPr id="58" name="Rectangle 26"/>
          <p:cNvSpPr>
            <a:spLocks noChangeArrowheads="1"/>
          </p:cNvSpPr>
          <p:nvPr/>
        </p:nvSpPr>
        <p:spPr bwMode="auto">
          <a:xfrm>
            <a:off x="2937174" y="4003475"/>
            <a:ext cx="2420645" cy="11342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CL" sz="1400" b="1" dirty="0">
              <a:solidFill>
                <a:prstClr val="black"/>
              </a:solidFill>
            </a:endParaRP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INSTITUCIONALES.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OPERATIVOS.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EXTRA </a:t>
            </a:r>
            <a:r>
              <a:rPr lang="es-CL" sz="1400" b="1" dirty="0" smtClean="0">
                <a:solidFill>
                  <a:prstClr val="black"/>
                </a:solidFill>
              </a:rPr>
              <a:t>INST.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 smtClean="0">
                <a:solidFill>
                  <a:prstClr val="black"/>
                </a:solidFill>
              </a:rPr>
              <a:t>PROGRAMA </a:t>
            </a:r>
            <a:r>
              <a:rPr lang="es-CL" sz="1400" b="1" dirty="0">
                <a:solidFill>
                  <a:prstClr val="black"/>
                </a:solidFill>
              </a:rPr>
              <a:t>EDUCATIVO </a:t>
            </a:r>
          </a:p>
          <a:p>
            <a:pPr marL="8413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 dirty="0">
                <a:solidFill>
                  <a:prstClr val="black"/>
                </a:solidFill>
              </a:rPr>
              <a:t>    INTEGRAL   P.E.I.</a:t>
            </a:r>
          </a:p>
        </p:txBody>
      </p:sp>
      <p:sp>
        <p:nvSpPr>
          <p:cNvPr id="59" name="Text Box 31"/>
          <p:cNvSpPr txBox="1">
            <a:spLocks noChangeArrowheads="1"/>
          </p:cNvSpPr>
          <p:nvPr/>
        </p:nvSpPr>
        <p:spPr bwMode="auto">
          <a:xfrm>
            <a:off x="2925764" y="3323167"/>
            <a:ext cx="2420937" cy="65749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CL"/>
            </a:defPPr>
            <a:lvl1pPr algn="ctr">
              <a:defRPr sz="2800" b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DESEMPEÑO </a:t>
            </a:r>
            <a:r>
              <a:rPr lang="es-CL" sz="1400" dirty="0" smtClean="0">
                <a:solidFill>
                  <a:prstClr val="white"/>
                </a:solidFill>
              </a:rPr>
              <a:t>PROFESIONAL COMO ESPECIALISTA</a:t>
            </a:r>
            <a:endParaRPr lang="es-CL" sz="1400" dirty="0">
              <a:solidFill>
                <a:prstClr val="white"/>
              </a:solidFill>
            </a:endParaRPr>
          </a:p>
        </p:txBody>
      </p:sp>
      <p:cxnSp>
        <p:nvCxnSpPr>
          <p:cNvPr id="60" name="59 Conector recto de flecha"/>
          <p:cNvCxnSpPr/>
          <p:nvPr/>
        </p:nvCxnSpPr>
        <p:spPr>
          <a:xfrm>
            <a:off x="5619750" y="3200136"/>
            <a:ext cx="32448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60 Conector recto de flecha"/>
          <p:cNvCxnSpPr/>
          <p:nvPr/>
        </p:nvCxnSpPr>
        <p:spPr>
          <a:xfrm>
            <a:off x="2932113" y="3200136"/>
            <a:ext cx="24320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61 Llamada de flecha hacia abajo"/>
          <p:cNvSpPr/>
          <p:nvPr/>
        </p:nvSpPr>
        <p:spPr>
          <a:xfrm>
            <a:off x="2843214" y="1722438"/>
            <a:ext cx="2592387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Mejorar las competencias  profesionales, formación </a:t>
            </a:r>
            <a:r>
              <a:rPr lang="es-CL" sz="1600" b="1" dirty="0" err="1">
                <a:solidFill>
                  <a:prstClr val="white"/>
                </a:solidFill>
                <a:cs typeface="Arial" charset="0"/>
              </a:rPr>
              <a:t>valórica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 y cultural.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3" name="62 Llamada de flecha hacia abajo"/>
          <p:cNvSpPr/>
          <p:nvPr/>
        </p:nvSpPr>
        <p:spPr>
          <a:xfrm>
            <a:off x="5741988" y="1722438"/>
            <a:ext cx="3122612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Incrementar 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las competencias profesionales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 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incorporando aspectos de 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G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estión 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E</a:t>
            </a:r>
            <a:r>
              <a:rPr lang="x-none" sz="1600" b="1">
                <a:solidFill>
                  <a:prstClr val="white"/>
                </a:solidFill>
                <a:cs typeface="Arial" charset="0"/>
              </a:rPr>
              <a:t>stratégica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MX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378891" name="63 CuadroTexto"/>
          <p:cNvSpPr txBox="1">
            <a:spLocks noChangeArrowheads="1"/>
          </p:cNvSpPr>
          <p:nvPr/>
        </p:nvSpPr>
        <p:spPr bwMode="auto">
          <a:xfrm>
            <a:off x="3297993" y="1148044"/>
            <a:ext cx="112540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2</a:t>
            </a:r>
          </a:p>
        </p:txBody>
      </p:sp>
      <p:sp>
        <p:nvSpPr>
          <p:cNvPr id="378892" name="64 CuadroTexto"/>
          <p:cNvSpPr txBox="1">
            <a:spLocks noChangeArrowheads="1"/>
          </p:cNvSpPr>
          <p:nvPr/>
        </p:nvSpPr>
        <p:spPr bwMode="auto">
          <a:xfrm>
            <a:off x="6372200" y="1155076"/>
            <a:ext cx="136815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3</a:t>
            </a:r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5619162" y="3997627"/>
            <a:ext cx="3245470" cy="11401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 DE ESTADO MAYOR.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MAGISTER/ DIPLOMADOS.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OTRAS “CAPACITACIONES”.</a:t>
            </a:r>
          </a:p>
        </p:txBody>
      </p:sp>
      <p:sp>
        <p:nvSpPr>
          <p:cNvPr id="112" name="Rectangle 26"/>
          <p:cNvSpPr>
            <a:spLocks noChangeArrowheads="1"/>
          </p:cNvSpPr>
          <p:nvPr/>
        </p:nvSpPr>
        <p:spPr bwMode="auto">
          <a:xfrm>
            <a:off x="251521" y="4003475"/>
            <a:ext cx="2420645" cy="11342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ESCUELA NAVAL.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 DE ESPECIALIDAD</a:t>
            </a:r>
          </a:p>
        </p:txBody>
      </p:sp>
      <p:sp>
        <p:nvSpPr>
          <p:cNvPr id="113" name="Text Box 3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3323167"/>
            <a:ext cx="2420938" cy="65749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CL"/>
            </a:defPPr>
            <a:lvl1pPr algn="ctr">
              <a:defRPr sz="2800" b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dirty="0" smtClean="0">
                <a:solidFill>
                  <a:prstClr val="white"/>
                </a:solidFill>
              </a:rPr>
              <a:t>FORMACIÓN MATRIZ Y ESPECIALIZACIÓN</a:t>
            </a:r>
            <a:endParaRPr lang="es-CL" sz="1400" dirty="0">
              <a:solidFill>
                <a:prstClr val="white"/>
              </a:solidFill>
            </a:endParaRPr>
          </a:p>
        </p:txBody>
      </p:sp>
      <p:cxnSp>
        <p:nvCxnSpPr>
          <p:cNvPr id="114" name="113 Conector recto de flecha"/>
          <p:cNvCxnSpPr/>
          <p:nvPr/>
        </p:nvCxnSpPr>
        <p:spPr>
          <a:xfrm>
            <a:off x="257175" y="3200136"/>
            <a:ext cx="24320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114 Llamada de flecha hacia abajo"/>
          <p:cNvSpPr/>
          <p:nvPr/>
        </p:nvSpPr>
        <p:spPr>
          <a:xfrm>
            <a:off x="250825" y="1722438"/>
            <a:ext cx="2376488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Otorgar formación matriz y de especialización profesional.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378902" name="115 CuadroTexto"/>
          <p:cNvSpPr txBox="1">
            <a:spLocks noChangeArrowheads="1"/>
          </p:cNvSpPr>
          <p:nvPr/>
        </p:nvSpPr>
        <p:spPr bwMode="auto">
          <a:xfrm>
            <a:off x="849226" y="1148044"/>
            <a:ext cx="12241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1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467544" y="29304"/>
            <a:ext cx="8533611" cy="45193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schemeClr val="bg1"/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378912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CA6ACEC-2314-41E4-8AC7-7066057C42EA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3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sp>
        <p:nvSpPr>
          <p:cNvPr id="20" name="19 Flecha derecha">
            <a:hlinkClick r:id="rId3" action="ppaction://hlinksldjump"/>
          </p:cNvPr>
          <p:cNvSpPr/>
          <p:nvPr/>
        </p:nvSpPr>
        <p:spPr>
          <a:xfrm rot="10800000">
            <a:off x="8501090" y="5119703"/>
            <a:ext cx="500066" cy="2847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31058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4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Elipse 1"/>
          <p:cNvSpPr/>
          <p:nvPr/>
        </p:nvSpPr>
        <p:spPr>
          <a:xfrm>
            <a:off x="361347" y="1345332"/>
            <a:ext cx="1153260" cy="381642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82003636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67 CuadroTexto"/>
          <p:cNvSpPr txBox="1">
            <a:spLocks noChangeArrowheads="1"/>
          </p:cNvSpPr>
          <p:nvPr/>
        </p:nvSpPr>
        <p:spPr bwMode="auto">
          <a:xfrm>
            <a:off x="2483768" y="758479"/>
            <a:ext cx="4306646" cy="307777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algn="ctr">
            <a:noFill/>
            <a:miter lim="800000"/>
            <a:headEnd/>
            <a:tailEnd/>
          </a:ln>
          <a:effectLst>
            <a:outerShdw dist="17961" dir="13500000" algn="ctr" rotWithShape="0">
              <a:schemeClr val="bg1">
                <a:alpha val="50000"/>
              </a:schemeClr>
            </a:outerShdw>
          </a:effectLst>
        </p:spPr>
        <p:txBody>
          <a:bodyPr wrap="square" lIns="0" tIns="0" rIns="0" bIns="0" anchor="ctr">
            <a:spAutoFit/>
          </a:bodyPr>
          <a:lstStyle>
            <a:defPPr>
              <a:defRPr lang="es-ES"/>
            </a:defPPr>
            <a:lvl1pPr algn="ctr" eaLnBrk="0" hangingPunct="0">
              <a:lnSpc>
                <a:spcPct val="75000"/>
              </a:lnSpc>
              <a:defRPr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es-CO" dirty="0" smtClean="0">
                <a:solidFill>
                  <a:schemeClr val="bg1"/>
                </a:solidFill>
              </a:rPr>
              <a:t>FORMACIÓN MATRIZ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29722" name="29721 Rectángulo"/>
          <p:cNvSpPr/>
          <p:nvPr/>
        </p:nvSpPr>
        <p:spPr>
          <a:xfrm>
            <a:off x="1055808" y="1303398"/>
            <a:ext cx="1845396" cy="36860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1ER.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(COMÚN)</a:t>
            </a:r>
          </a:p>
          <a:p>
            <a:pPr algn="ctr"/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EJEC. E ING. NV.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137 Rectángulo"/>
          <p:cNvSpPr/>
          <p:nvPr/>
        </p:nvSpPr>
        <p:spPr>
          <a:xfrm>
            <a:off x="2973212" y="1297327"/>
            <a:ext cx="1845396" cy="189873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2DO.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138 Rectángulo"/>
          <p:cNvSpPr/>
          <p:nvPr/>
        </p:nvSpPr>
        <p:spPr>
          <a:xfrm>
            <a:off x="2973212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139 Rectángulo"/>
          <p:cNvSpPr/>
          <p:nvPr/>
        </p:nvSpPr>
        <p:spPr>
          <a:xfrm>
            <a:off x="2973212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140 Rectángulo"/>
          <p:cNvSpPr/>
          <p:nvPr/>
        </p:nvSpPr>
        <p:spPr>
          <a:xfrm>
            <a:off x="2973212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141 Rectángulo"/>
          <p:cNvSpPr/>
          <p:nvPr/>
        </p:nvSpPr>
        <p:spPr>
          <a:xfrm>
            <a:off x="5092079" y="1297327"/>
            <a:ext cx="1845396" cy="189873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3RO.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</a:t>
            </a:r>
          </a:p>
          <a:p>
            <a:pPr marL="177800" indent="-82550"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142 Rectángulo"/>
          <p:cNvSpPr/>
          <p:nvPr/>
        </p:nvSpPr>
        <p:spPr>
          <a:xfrm>
            <a:off x="5092079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143 Rectángulo"/>
          <p:cNvSpPr/>
          <p:nvPr/>
        </p:nvSpPr>
        <p:spPr>
          <a:xfrm>
            <a:off x="5092079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144 Rectángulo"/>
          <p:cNvSpPr/>
          <p:nvPr/>
        </p:nvSpPr>
        <p:spPr>
          <a:xfrm>
            <a:off x="5092079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145 Rectángulo"/>
          <p:cNvSpPr/>
          <p:nvPr/>
        </p:nvSpPr>
        <p:spPr>
          <a:xfrm>
            <a:off x="7010895" y="1297327"/>
            <a:ext cx="1845396" cy="184911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4TO.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146 Rectángulo"/>
          <p:cNvSpPr/>
          <p:nvPr/>
        </p:nvSpPr>
        <p:spPr>
          <a:xfrm>
            <a:off x="7010895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147 Rectángulo"/>
          <p:cNvSpPr/>
          <p:nvPr/>
        </p:nvSpPr>
        <p:spPr>
          <a:xfrm>
            <a:off x="7010895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148 Rectángulo"/>
          <p:cNvSpPr/>
          <p:nvPr/>
        </p:nvSpPr>
        <p:spPr>
          <a:xfrm>
            <a:off x="7010895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723" name="29722 Rectángulo"/>
          <p:cNvSpPr/>
          <p:nvPr/>
        </p:nvSpPr>
        <p:spPr>
          <a:xfrm>
            <a:off x="1055809" y="5109497"/>
            <a:ext cx="3762799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INGRESO 4° AÑO E.M. APROBADO.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3" name="152 Rectángulo"/>
          <p:cNvSpPr/>
          <p:nvPr/>
        </p:nvSpPr>
        <p:spPr>
          <a:xfrm>
            <a:off x="5076056" y="5109497"/>
            <a:ext cx="1861420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BACHILLER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4" name="153 Rectángulo">
            <a:hlinkClick r:id="rId3" action="ppaction://hlinksldjump"/>
          </p:cNvPr>
          <p:cNvSpPr/>
          <p:nvPr/>
        </p:nvSpPr>
        <p:spPr>
          <a:xfrm>
            <a:off x="7009483" y="5109497"/>
            <a:ext cx="1861420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GRADO ACADÉMICO</a:t>
            </a:r>
          </a:p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LICENCIADO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501" name="15500 Conector angular"/>
          <p:cNvCxnSpPr>
            <a:cxnSpLocks/>
            <a:stCxn id="29723" idx="1"/>
            <a:endCxn id="29722" idx="1"/>
          </p:cNvCxnSpPr>
          <p:nvPr/>
        </p:nvCxnSpPr>
        <p:spPr>
          <a:xfrm rot="10800000">
            <a:off x="1055810" y="3146442"/>
            <a:ext cx="1" cy="2143076"/>
          </a:xfrm>
          <a:prstGeom prst="bentConnector3">
            <a:avLst>
              <a:gd name="adj1" fmla="val 2286010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193 Conector angular"/>
          <p:cNvCxnSpPr>
            <a:cxnSpLocks/>
            <a:stCxn id="138" idx="3"/>
            <a:endCxn id="153" idx="1"/>
          </p:cNvCxnSpPr>
          <p:nvPr/>
        </p:nvCxnSpPr>
        <p:spPr>
          <a:xfrm>
            <a:off x="4818608" y="2246695"/>
            <a:ext cx="257448" cy="3042822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196 Conector angular"/>
          <p:cNvCxnSpPr>
            <a:cxnSpLocks/>
            <a:stCxn id="139" idx="3"/>
            <a:endCxn id="153" idx="1"/>
          </p:cNvCxnSpPr>
          <p:nvPr/>
        </p:nvCxnSpPr>
        <p:spPr>
          <a:xfrm>
            <a:off x="4818608" y="3519320"/>
            <a:ext cx="257448" cy="1770197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199 Conector angular"/>
          <p:cNvCxnSpPr>
            <a:cxnSpLocks/>
            <a:stCxn id="140" idx="3"/>
            <a:endCxn id="153" idx="1"/>
          </p:cNvCxnSpPr>
          <p:nvPr/>
        </p:nvCxnSpPr>
        <p:spPr>
          <a:xfrm>
            <a:off x="4818608" y="4119387"/>
            <a:ext cx="257448" cy="1170130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202 Conector angular"/>
          <p:cNvCxnSpPr>
            <a:cxnSpLocks/>
            <a:stCxn id="141" idx="3"/>
            <a:endCxn id="153" idx="1"/>
          </p:cNvCxnSpPr>
          <p:nvPr/>
        </p:nvCxnSpPr>
        <p:spPr>
          <a:xfrm>
            <a:off x="4818608" y="4719454"/>
            <a:ext cx="257448" cy="570063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206 Conector angular"/>
          <p:cNvCxnSpPr>
            <a:cxnSpLocks/>
            <a:stCxn id="146" idx="3"/>
            <a:endCxn id="154" idx="3"/>
          </p:cNvCxnSpPr>
          <p:nvPr/>
        </p:nvCxnSpPr>
        <p:spPr>
          <a:xfrm>
            <a:off x="8856291" y="2221884"/>
            <a:ext cx="14612" cy="3067633"/>
          </a:xfrm>
          <a:prstGeom prst="bentConnector3">
            <a:avLst>
              <a:gd name="adj1" fmla="val 1664468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212 Conector angular"/>
          <p:cNvCxnSpPr>
            <a:cxnSpLocks/>
            <a:endCxn id="154" idx="3"/>
          </p:cNvCxnSpPr>
          <p:nvPr/>
        </p:nvCxnSpPr>
        <p:spPr>
          <a:xfrm>
            <a:off x="8856291" y="2887349"/>
            <a:ext cx="14612" cy="2402168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216 Conector angular"/>
          <p:cNvCxnSpPr>
            <a:cxnSpLocks/>
            <a:stCxn id="148" idx="3"/>
            <a:endCxn id="154" idx="3"/>
          </p:cNvCxnSpPr>
          <p:nvPr/>
        </p:nvCxnSpPr>
        <p:spPr>
          <a:xfrm>
            <a:off x="8856291" y="4119387"/>
            <a:ext cx="14612" cy="1170130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220 Conector angular"/>
          <p:cNvCxnSpPr>
            <a:cxnSpLocks/>
            <a:stCxn id="149" idx="3"/>
            <a:endCxn id="154" idx="3"/>
          </p:cNvCxnSpPr>
          <p:nvPr/>
        </p:nvCxnSpPr>
        <p:spPr>
          <a:xfrm>
            <a:off x="8856291" y="4719454"/>
            <a:ext cx="14612" cy="570063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235 Conector angular"/>
          <p:cNvCxnSpPr>
            <a:cxnSpLocks/>
            <a:stCxn id="146" idx="3"/>
            <a:endCxn id="154" idx="3"/>
          </p:cNvCxnSpPr>
          <p:nvPr/>
        </p:nvCxnSpPr>
        <p:spPr>
          <a:xfrm>
            <a:off x="8856291" y="2221884"/>
            <a:ext cx="14612" cy="3067633"/>
          </a:xfrm>
          <a:prstGeom prst="bentConnector3">
            <a:avLst>
              <a:gd name="adj1" fmla="val 1664468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239 Conector angular"/>
          <p:cNvCxnSpPr>
            <a:cxnSpLocks/>
            <a:endCxn id="154" idx="3"/>
          </p:cNvCxnSpPr>
          <p:nvPr/>
        </p:nvCxnSpPr>
        <p:spPr>
          <a:xfrm>
            <a:off x="8856291" y="2887349"/>
            <a:ext cx="14612" cy="2402168"/>
          </a:xfrm>
          <a:prstGeom prst="bentConnector3">
            <a:avLst>
              <a:gd name="adj1" fmla="val 1037442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244 Conector angular"/>
          <p:cNvCxnSpPr>
            <a:cxnSpLocks/>
            <a:stCxn id="147" idx="3"/>
            <a:endCxn id="154" idx="3"/>
          </p:cNvCxnSpPr>
          <p:nvPr/>
        </p:nvCxnSpPr>
        <p:spPr>
          <a:xfrm>
            <a:off x="8856291" y="3519320"/>
            <a:ext cx="14612" cy="1770197"/>
          </a:xfrm>
          <a:prstGeom prst="bentConnector3">
            <a:avLst>
              <a:gd name="adj1" fmla="val 1012606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249 Conector angular"/>
          <p:cNvCxnSpPr>
            <a:cxnSpLocks/>
            <a:stCxn id="148" idx="3"/>
            <a:endCxn id="154" idx="3"/>
          </p:cNvCxnSpPr>
          <p:nvPr/>
        </p:nvCxnSpPr>
        <p:spPr>
          <a:xfrm>
            <a:off x="8856291" y="4119387"/>
            <a:ext cx="14612" cy="1170130"/>
          </a:xfrm>
          <a:prstGeom prst="bentConnector3">
            <a:avLst>
              <a:gd name="adj1" fmla="val 1012606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253 Conector angular"/>
          <p:cNvCxnSpPr>
            <a:cxnSpLocks/>
            <a:stCxn id="149" idx="3"/>
            <a:endCxn id="154" idx="3"/>
          </p:cNvCxnSpPr>
          <p:nvPr/>
        </p:nvCxnSpPr>
        <p:spPr>
          <a:xfrm>
            <a:off x="8856291" y="4719454"/>
            <a:ext cx="14612" cy="570063"/>
          </a:xfrm>
          <a:prstGeom prst="bentConnector3">
            <a:avLst>
              <a:gd name="adj1" fmla="val 1077792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CuadroTexto"/>
          <p:cNvSpPr txBox="1"/>
          <p:nvPr/>
        </p:nvSpPr>
        <p:spPr>
          <a:xfrm rot="16200000">
            <a:off x="-1484929" y="2895851"/>
            <a:ext cx="3692157" cy="495108"/>
          </a:xfrm>
          <a:prstGeom prst="rect">
            <a:avLst/>
          </a:prstGeom>
          <a:solidFill>
            <a:schemeClr val="bg1"/>
          </a:solidFill>
          <a:effectLst>
            <a:outerShdw dist="12700" dir="13500000" algn="br" rotWithShape="0">
              <a:schemeClr val="bg2">
                <a:lumMod val="50000"/>
              </a:schemeClr>
            </a:outerShdw>
          </a:effectLst>
        </p:spPr>
        <p:txBody>
          <a:bodyPr wrap="square" tIns="108000" bIns="10800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ESCUELA NAVAL</a:t>
            </a:r>
            <a:endParaRPr lang="es-CL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38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39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32489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6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Elipse 1"/>
          <p:cNvSpPr/>
          <p:nvPr/>
        </p:nvSpPr>
        <p:spPr>
          <a:xfrm>
            <a:off x="2238378" y="1428740"/>
            <a:ext cx="1137734" cy="358379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76247804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85720" y="982185"/>
            <a:ext cx="1500198" cy="2539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B.E. / A.P.N.</a:t>
            </a:r>
          </a:p>
        </p:txBody>
      </p:sp>
      <p:sp>
        <p:nvSpPr>
          <p:cNvPr id="1356809" name="Rectangle 9" descr="Onda"/>
          <p:cNvSpPr>
            <a:spLocks noChangeArrowheads="1"/>
          </p:cNvSpPr>
          <p:nvPr/>
        </p:nvSpPr>
        <p:spPr bwMode="auto">
          <a:xfrm>
            <a:off x="229018" y="4119577"/>
            <a:ext cx="1522385" cy="8096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10000"/>
              </a:lnSpc>
            </a:pPr>
            <a:r>
              <a:rPr lang="es-ES_tradnl" sz="1400" dirty="0"/>
              <a:t>Común </a:t>
            </a:r>
            <a:r>
              <a:rPr lang="es-ES_tradnl" sz="1400" dirty="0" err="1"/>
              <a:t>Espec</a:t>
            </a:r>
            <a:r>
              <a:rPr lang="es-ES_tradnl" sz="1400" dirty="0"/>
              <a:t>. </a:t>
            </a:r>
            <a:endParaRPr lang="es-ES_tradnl" sz="1400" dirty="0" smtClean="0"/>
          </a:p>
          <a:p>
            <a:pPr algn="ctr" eaLnBrk="0" hangingPunct="0">
              <a:lnSpc>
                <a:spcPct val="110000"/>
              </a:lnSpc>
            </a:pPr>
            <a:r>
              <a:rPr lang="es-ES_tradnl" sz="1400" dirty="0" smtClean="0"/>
              <a:t>ámbito </a:t>
            </a:r>
            <a:r>
              <a:rPr lang="es-ES_tradnl" sz="1400" dirty="0"/>
              <a:t>de </a:t>
            </a:r>
            <a:endParaRPr lang="es-ES_tradnl" sz="1400" dirty="0" smtClean="0"/>
          </a:p>
          <a:p>
            <a:pPr algn="ctr" eaLnBrk="0" hangingPunct="0">
              <a:lnSpc>
                <a:spcPct val="110000"/>
              </a:lnSpc>
            </a:pPr>
            <a:r>
              <a:rPr lang="es-ES_tradnl" sz="1400" b="1" i="1" dirty="0" smtClean="0"/>
              <a:t>ingeniería</a:t>
            </a:r>
            <a:r>
              <a:rPr lang="es-ES_tradnl" sz="1400" b="1" i="1" dirty="0"/>
              <a:t>.</a:t>
            </a:r>
          </a:p>
        </p:txBody>
      </p:sp>
      <p:sp>
        <p:nvSpPr>
          <p:cNvPr id="31757" name="Text Box 15"/>
          <p:cNvSpPr txBox="1">
            <a:spLocks noChangeArrowheads="1"/>
          </p:cNvSpPr>
          <p:nvPr/>
        </p:nvSpPr>
        <p:spPr bwMode="auto">
          <a:xfrm>
            <a:off x="229018" y="1928806"/>
            <a:ext cx="1542614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indent="-128588" algn="ctr" eaLnBrk="0" hangingPunct="0">
              <a:lnSpc>
                <a:spcPct val="160000"/>
              </a:lnSpc>
            </a:pPr>
            <a:r>
              <a:rPr lang="es-ES_tradnl" sz="1400" dirty="0" smtClean="0"/>
              <a:t>Común </a:t>
            </a:r>
            <a:r>
              <a:rPr lang="es-ES_tradnl" sz="1400" dirty="0" err="1" smtClean="0"/>
              <a:t>Espec</a:t>
            </a:r>
            <a:r>
              <a:rPr lang="es-ES_tradnl" sz="1400" dirty="0" smtClean="0"/>
              <a:t>. </a:t>
            </a:r>
          </a:p>
          <a:p>
            <a:pPr indent="-128588" algn="ctr" eaLnBrk="0" hangingPunct="0">
              <a:lnSpc>
                <a:spcPct val="160000"/>
              </a:lnSpc>
            </a:pPr>
            <a:r>
              <a:rPr lang="es-ES_tradnl" sz="1400" dirty="0" smtClean="0"/>
              <a:t>ámbito de </a:t>
            </a:r>
            <a:r>
              <a:rPr lang="es-ES_tradnl" sz="1400" b="1" i="1" dirty="0" smtClean="0"/>
              <a:t>cubierta.</a:t>
            </a:r>
          </a:p>
          <a:p>
            <a:pPr indent="-128588" algn="ctr" eaLnBrk="0" hangingPunct="0">
              <a:lnSpc>
                <a:spcPct val="110000"/>
              </a:lnSpc>
              <a:buClr>
                <a:srgbClr val="006600"/>
              </a:buClr>
            </a:pPr>
            <a:endParaRPr lang="es-ES_tradnl" sz="1400" dirty="0"/>
          </a:p>
        </p:txBody>
      </p:sp>
      <p:sp>
        <p:nvSpPr>
          <p:cNvPr id="1356820" name="Rectangle 20" descr="Zigzag"/>
          <p:cNvSpPr>
            <a:spLocks noChangeArrowheads="1"/>
          </p:cNvSpPr>
          <p:nvPr/>
        </p:nvSpPr>
        <p:spPr bwMode="auto">
          <a:xfrm>
            <a:off x="2079995" y="1928806"/>
            <a:ext cx="1027509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31808" name="Text Box 21"/>
          <p:cNvSpPr txBox="1">
            <a:spLocks noChangeArrowheads="1"/>
          </p:cNvSpPr>
          <p:nvPr/>
        </p:nvSpPr>
        <p:spPr bwMode="auto">
          <a:xfrm>
            <a:off x="2100222" y="949599"/>
            <a:ext cx="214314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 smtClean="0"/>
              <a:t>EMBARCO </a:t>
            </a:r>
            <a:endParaRPr lang="es-ES_tradnl" sz="1050" b="1" i="1" dirty="0"/>
          </a:p>
        </p:txBody>
      </p:sp>
      <p:sp>
        <p:nvSpPr>
          <p:cNvPr id="31809" name="Line 22"/>
          <p:cNvSpPr>
            <a:spLocks noChangeShapeType="1"/>
          </p:cNvSpPr>
          <p:nvPr/>
        </p:nvSpPr>
        <p:spPr bwMode="auto">
          <a:xfrm>
            <a:off x="2087139" y="1365150"/>
            <a:ext cx="1079897" cy="0"/>
          </a:xfrm>
          <a:prstGeom prst="line">
            <a:avLst/>
          </a:prstGeom>
          <a:noFill/>
          <a:ln w="9525">
            <a:noFill/>
            <a:round/>
            <a:headEnd type="triangle" w="med" len="med"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endParaRPr lang="es-CL" sz="1350"/>
          </a:p>
        </p:txBody>
      </p:sp>
      <p:sp>
        <p:nvSpPr>
          <p:cNvPr id="1356823" name="Rectangle 23" descr="Zigzag"/>
          <p:cNvSpPr>
            <a:spLocks noChangeArrowheads="1"/>
          </p:cNvSpPr>
          <p:nvPr/>
        </p:nvSpPr>
        <p:spPr bwMode="auto">
          <a:xfrm>
            <a:off x="3215852" y="1928806"/>
            <a:ext cx="1027509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1356824" name="Rectangle 24" descr="Zigzag"/>
          <p:cNvSpPr>
            <a:spLocks noChangeArrowheads="1"/>
          </p:cNvSpPr>
          <p:nvPr/>
        </p:nvSpPr>
        <p:spPr bwMode="auto">
          <a:xfrm>
            <a:off x="2079994" y="4090396"/>
            <a:ext cx="1032272" cy="8096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1356825" name="Rectangle 25" descr="Zigzag"/>
          <p:cNvSpPr>
            <a:spLocks noChangeArrowheads="1"/>
          </p:cNvSpPr>
          <p:nvPr/>
        </p:nvSpPr>
        <p:spPr bwMode="auto">
          <a:xfrm>
            <a:off x="3215852" y="4090396"/>
            <a:ext cx="1031081" cy="8096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31835" name="Text Box 42"/>
          <p:cNvSpPr txBox="1">
            <a:spLocks noChangeArrowheads="1"/>
          </p:cNvSpPr>
          <p:nvPr/>
        </p:nvSpPr>
        <p:spPr bwMode="auto">
          <a:xfrm>
            <a:off x="2071670" y="5362972"/>
            <a:ext cx="3571900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SUBTENIENTE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6" name="Text Box 4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786446" y="5362972"/>
            <a:ext cx="2786082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TENIENTE 2º 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1356861" name="Rectangle 61"/>
          <p:cNvSpPr>
            <a:spLocks noChangeArrowheads="1"/>
          </p:cNvSpPr>
          <p:nvPr/>
        </p:nvSpPr>
        <p:spPr bwMode="auto">
          <a:xfrm>
            <a:off x="4372676" y="1954365"/>
            <a:ext cx="1270894" cy="133176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Curso politécnico</a:t>
            </a:r>
          </a:p>
          <a:p>
            <a:pPr algn="ctr">
              <a:defRPr/>
            </a:pPr>
            <a:r>
              <a:rPr lang="es-ES" sz="1200" dirty="0" smtClean="0"/>
              <a:t>común.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31775" name="Text Box 67"/>
          <p:cNvSpPr txBox="1">
            <a:spLocks noChangeArrowheads="1"/>
          </p:cNvSpPr>
          <p:nvPr/>
        </p:nvSpPr>
        <p:spPr bwMode="auto">
          <a:xfrm>
            <a:off x="4357686" y="949599"/>
            <a:ext cx="4214842" cy="25391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50" b="1" dirty="0"/>
              <a:t>ESPECIALIDAD</a:t>
            </a:r>
          </a:p>
        </p:txBody>
      </p:sp>
      <p:sp>
        <p:nvSpPr>
          <p:cNvPr id="1356869" name="Rectangle 69"/>
          <p:cNvSpPr>
            <a:spLocks noChangeArrowheads="1"/>
          </p:cNvSpPr>
          <p:nvPr/>
        </p:nvSpPr>
        <p:spPr bwMode="auto">
          <a:xfrm>
            <a:off x="4462471" y="335882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0" name="Rectangle 70"/>
          <p:cNvSpPr>
            <a:spLocks noChangeArrowheads="1"/>
          </p:cNvSpPr>
          <p:nvPr/>
        </p:nvSpPr>
        <p:spPr bwMode="auto">
          <a:xfrm>
            <a:off x="4462471" y="358107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1" name="Rectangle 71"/>
          <p:cNvSpPr>
            <a:spLocks noChangeArrowheads="1"/>
          </p:cNvSpPr>
          <p:nvPr/>
        </p:nvSpPr>
        <p:spPr bwMode="auto">
          <a:xfrm>
            <a:off x="4355279" y="4097105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2" name="Rectangle 72"/>
          <p:cNvSpPr>
            <a:spLocks noChangeArrowheads="1"/>
          </p:cNvSpPr>
          <p:nvPr/>
        </p:nvSpPr>
        <p:spPr bwMode="auto">
          <a:xfrm>
            <a:off x="4355279" y="439995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3" name="Rectangle 73"/>
          <p:cNvSpPr>
            <a:spLocks noChangeArrowheads="1"/>
          </p:cNvSpPr>
          <p:nvPr/>
        </p:nvSpPr>
        <p:spPr bwMode="auto">
          <a:xfrm>
            <a:off x="5923345" y="3583061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4" name="Rectangle 74"/>
          <p:cNvSpPr>
            <a:spLocks noChangeArrowheads="1"/>
          </p:cNvSpPr>
          <p:nvPr/>
        </p:nvSpPr>
        <p:spPr bwMode="auto">
          <a:xfrm>
            <a:off x="5923345" y="410206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5" name="Rectangle 75"/>
          <p:cNvSpPr>
            <a:spLocks noChangeArrowheads="1"/>
          </p:cNvSpPr>
          <p:nvPr/>
        </p:nvSpPr>
        <p:spPr bwMode="auto">
          <a:xfrm>
            <a:off x="5923345" y="439995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6" name="Rectangle 76"/>
          <p:cNvSpPr>
            <a:spLocks noChangeArrowheads="1"/>
          </p:cNvSpPr>
          <p:nvPr/>
        </p:nvSpPr>
        <p:spPr bwMode="auto">
          <a:xfrm>
            <a:off x="5923345" y="335882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31799" name="Text Box 77"/>
          <p:cNvSpPr txBox="1">
            <a:spLocks noChangeArrowheads="1"/>
          </p:cNvSpPr>
          <p:nvPr/>
        </p:nvSpPr>
        <p:spPr bwMode="auto">
          <a:xfrm>
            <a:off x="4354123" y="335882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Ing.Nv.Eln</a:t>
            </a:r>
            <a:r>
              <a:rPr lang="es-ES_tradnl" sz="900" b="1" dirty="0"/>
              <a:t>.</a:t>
            </a:r>
          </a:p>
        </p:txBody>
      </p:sp>
      <p:sp>
        <p:nvSpPr>
          <p:cNvPr id="31800" name="Text Box 78"/>
          <p:cNvSpPr txBox="1">
            <a:spLocks noChangeArrowheads="1"/>
          </p:cNvSpPr>
          <p:nvPr/>
        </p:nvSpPr>
        <p:spPr bwMode="auto">
          <a:xfrm>
            <a:off x="4354123" y="3583061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Ing.Nv.Hid</a:t>
            </a:r>
            <a:r>
              <a:rPr lang="es-ES_tradnl" sz="900" b="1" dirty="0"/>
              <a:t>.</a:t>
            </a:r>
          </a:p>
        </p:txBody>
      </p:sp>
      <p:sp>
        <p:nvSpPr>
          <p:cNvPr id="31801" name="Text Box 79"/>
          <p:cNvSpPr txBox="1">
            <a:spLocks noChangeArrowheads="1"/>
          </p:cNvSpPr>
          <p:nvPr/>
        </p:nvSpPr>
        <p:spPr bwMode="auto">
          <a:xfrm>
            <a:off x="4354123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6° Año Ing.Nv.Mc.</a:t>
            </a:r>
          </a:p>
        </p:txBody>
      </p:sp>
      <p:sp>
        <p:nvSpPr>
          <p:cNvPr id="31802" name="Text Box 80"/>
          <p:cNvSpPr txBox="1">
            <a:spLocks noChangeArrowheads="1"/>
          </p:cNvSpPr>
          <p:nvPr/>
        </p:nvSpPr>
        <p:spPr bwMode="auto">
          <a:xfrm>
            <a:off x="4354123" y="4394004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31803" name="Text Box 81"/>
          <p:cNvSpPr txBox="1">
            <a:spLocks noChangeArrowheads="1"/>
          </p:cNvSpPr>
          <p:nvPr/>
        </p:nvSpPr>
        <p:spPr bwMode="auto">
          <a:xfrm>
            <a:off x="5814999" y="3358827"/>
            <a:ext cx="140020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7° Año Ing.Nv.Eln.</a:t>
            </a:r>
          </a:p>
        </p:txBody>
      </p:sp>
      <p:sp>
        <p:nvSpPr>
          <p:cNvPr id="31804" name="Text Box 82"/>
          <p:cNvSpPr txBox="1">
            <a:spLocks noChangeArrowheads="1"/>
          </p:cNvSpPr>
          <p:nvPr/>
        </p:nvSpPr>
        <p:spPr bwMode="auto">
          <a:xfrm>
            <a:off x="5814999" y="3583061"/>
            <a:ext cx="140020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7° Año Ing.Nv.Hid.</a:t>
            </a:r>
          </a:p>
        </p:txBody>
      </p:sp>
      <p:sp>
        <p:nvSpPr>
          <p:cNvPr id="31805" name="Text Box 83"/>
          <p:cNvSpPr txBox="1">
            <a:spLocks noChangeArrowheads="1"/>
          </p:cNvSpPr>
          <p:nvPr/>
        </p:nvSpPr>
        <p:spPr bwMode="auto">
          <a:xfrm>
            <a:off x="5822142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err="1"/>
              <a:t>Ing.Nv.Mc</a:t>
            </a:r>
            <a:r>
              <a:rPr lang="es-ES_tradnl" sz="900" b="1" dirty="0"/>
              <a:t>.</a:t>
            </a:r>
          </a:p>
        </p:txBody>
      </p:sp>
      <p:sp>
        <p:nvSpPr>
          <p:cNvPr id="31806" name="Text Box 84"/>
          <p:cNvSpPr txBox="1">
            <a:spLocks noChangeArrowheads="1"/>
          </p:cNvSpPr>
          <p:nvPr/>
        </p:nvSpPr>
        <p:spPr bwMode="auto">
          <a:xfrm>
            <a:off x="5822142" y="4394004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31777" name="Text Box 85"/>
          <p:cNvSpPr txBox="1">
            <a:spLocks noChangeArrowheads="1"/>
          </p:cNvSpPr>
          <p:nvPr/>
        </p:nvSpPr>
        <p:spPr bwMode="auto">
          <a:xfrm>
            <a:off x="5773354" y="1928806"/>
            <a:ext cx="1441852" cy="1357322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 smtClean="0"/>
              <a:t>Artillería </a:t>
            </a:r>
            <a:r>
              <a:rPr lang="es-ES_tradnl" sz="1200" dirty="0"/>
              <a:t>y Misiles.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Torpedos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Navegación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</a:t>
            </a:r>
            <a:r>
              <a:rPr lang="es-ES_tradnl" sz="1200" dirty="0" err="1"/>
              <a:t>Telecomunic</a:t>
            </a:r>
            <a:r>
              <a:rPr lang="es-ES_tradnl" sz="1200" dirty="0"/>
              <a:t>.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Submarinos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Aviación Naval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Inteligencia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</a:t>
            </a:r>
            <a:r>
              <a:rPr lang="es-ES_tradnl" sz="1200" dirty="0" smtClean="0"/>
              <a:t>Meteorología</a:t>
            </a:r>
          </a:p>
        </p:txBody>
      </p:sp>
      <p:sp>
        <p:nvSpPr>
          <p:cNvPr id="103" name="67 CuadroTexto"/>
          <p:cNvSpPr txBox="1">
            <a:spLocks noChangeArrowheads="1"/>
          </p:cNvSpPr>
          <p:nvPr/>
        </p:nvSpPr>
        <p:spPr bwMode="auto">
          <a:xfrm>
            <a:off x="1752270" y="238107"/>
            <a:ext cx="5605812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700" b="1" dirty="0"/>
              <a:t>CARRERA DEL OFICIAL DE MARINA</a:t>
            </a:r>
          </a:p>
        </p:txBody>
      </p:sp>
      <p:sp>
        <p:nvSpPr>
          <p:cNvPr id="80" name="Rectangle 73"/>
          <p:cNvSpPr>
            <a:spLocks noChangeArrowheads="1"/>
          </p:cNvSpPr>
          <p:nvPr/>
        </p:nvSpPr>
        <p:spPr bwMode="auto">
          <a:xfrm>
            <a:off x="7455723" y="3583061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1" name="Rectangle 74"/>
          <p:cNvSpPr>
            <a:spLocks noChangeArrowheads="1"/>
          </p:cNvSpPr>
          <p:nvPr/>
        </p:nvSpPr>
        <p:spPr bwMode="auto">
          <a:xfrm>
            <a:off x="7455723" y="410206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2" name="Rectangle 75"/>
          <p:cNvSpPr>
            <a:spLocks noChangeArrowheads="1"/>
          </p:cNvSpPr>
          <p:nvPr/>
        </p:nvSpPr>
        <p:spPr bwMode="auto">
          <a:xfrm>
            <a:off x="7455723" y="439995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3" name="Rectangle 76"/>
          <p:cNvSpPr>
            <a:spLocks noChangeArrowheads="1"/>
          </p:cNvSpPr>
          <p:nvPr/>
        </p:nvSpPr>
        <p:spPr bwMode="auto">
          <a:xfrm>
            <a:off x="7455723" y="335882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4" name="Text Box 81"/>
          <p:cNvSpPr txBox="1">
            <a:spLocks noChangeArrowheads="1"/>
          </p:cNvSpPr>
          <p:nvPr/>
        </p:nvSpPr>
        <p:spPr bwMode="auto">
          <a:xfrm>
            <a:off x="7347376" y="3358826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Ing.Nv.Eln</a:t>
            </a:r>
            <a:r>
              <a:rPr lang="es-ES_tradnl" sz="900" b="1" dirty="0"/>
              <a:t>.</a:t>
            </a:r>
          </a:p>
        </p:txBody>
      </p:sp>
      <p:sp>
        <p:nvSpPr>
          <p:cNvPr id="85" name="Text Box 82"/>
          <p:cNvSpPr txBox="1">
            <a:spLocks noChangeArrowheads="1"/>
          </p:cNvSpPr>
          <p:nvPr/>
        </p:nvSpPr>
        <p:spPr bwMode="auto">
          <a:xfrm>
            <a:off x="7347376" y="3583061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8</a:t>
            </a:r>
            <a:r>
              <a:rPr lang="es-ES_tradnl" sz="900" b="1" dirty="0" smtClean="0"/>
              <a:t>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Ing.Nv.Hid</a:t>
            </a:r>
            <a:r>
              <a:rPr lang="es-ES_tradnl" sz="900" b="1" dirty="0"/>
              <a:t>.</a:t>
            </a:r>
          </a:p>
        </p:txBody>
      </p:sp>
      <p:sp>
        <p:nvSpPr>
          <p:cNvPr id="86" name="Text Box 83"/>
          <p:cNvSpPr txBox="1">
            <a:spLocks noChangeArrowheads="1"/>
          </p:cNvSpPr>
          <p:nvPr/>
        </p:nvSpPr>
        <p:spPr bwMode="auto">
          <a:xfrm>
            <a:off x="7354519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Ing.Nv.Mc</a:t>
            </a:r>
            <a:r>
              <a:rPr lang="es-ES_tradnl" sz="900" b="1" dirty="0"/>
              <a:t>.</a:t>
            </a:r>
          </a:p>
        </p:txBody>
      </p:sp>
      <p:sp>
        <p:nvSpPr>
          <p:cNvPr id="87" name="Text Box 84"/>
          <p:cNvSpPr txBox="1">
            <a:spLocks noChangeArrowheads="1"/>
          </p:cNvSpPr>
          <p:nvPr/>
        </p:nvSpPr>
        <p:spPr bwMode="auto">
          <a:xfrm>
            <a:off x="7354519" y="4394003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89" name="Text Box 42"/>
          <p:cNvSpPr txBox="1">
            <a:spLocks noChangeArrowheads="1"/>
          </p:cNvSpPr>
          <p:nvPr/>
        </p:nvSpPr>
        <p:spPr bwMode="auto">
          <a:xfrm rot="10800000" flipV="1">
            <a:off x="238924" y="5362972"/>
            <a:ext cx="1628338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GUARDIAMARINA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61" name="Rectangle 61"/>
          <p:cNvSpPr>
            <a:spLocks noChangeArrowheads="1"/>
          </p:cNvSpPr>
          <p:nvPr/>
        </p:nvSpPr>
        <p:spPr bwMode="auto">
          <a:xfrm>
            <a:off x="7344519" y="1928806"/>
            <a:ext cx="1270894" cy="135732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Desempeño</a:t>
            </a:r>
          </a:p>
          <a:p>
            <a:pPr algn="ctr">
              <a:defRPr/>
            </a:pPr>
            <a:r>
              <a:rPr lang="es-ES" sz="1200" dirty="0" smtClean="0"/>
              <a:t>Profesional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59" name="Text Box 80"/>
          <p:cNvSpPr txBox="1">
            <a:spLocks noChangeArrowheads="1"/>
          </p:cNvSpPr>
          <p:nvPr/>
        </p:nvSpPr>
        <p:spPr bwMode="auto">
          <a:xfrm>
            <a:off x="4355976" y="4679790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 smtClean="0"/>
              <a:t>Mec</a:t>
            </a:r>
            <a:r>
              <a:rPr lang="es-ES_tradnl" sz="900" b="1" dirty="0" smtClean="0"/>
              <a:t>. </a:t>
            </a:r>
            <a:r>
              <a:rPr lang="es-ES_tradnl" sz="900" b="1" dirty="0" err="1" smtClean="0"/>
              <a:t>Elec</a:t>
            </a:r>
            <a:endParaRPr lang="es-ES_tradnl" sz="900" b="1" dirty="0"/>
          </a:p>
        </p:txBody>
      </p:sp>
      <p:sp>
        <p:nvSpPr>
          <p:cNvPr id="60" name="Text Box 84"/>
          <p:cNvSpPr txBox="1">
            <a:spLocks noChangeArrowheads="1"/>
          </p:cNvSpPr>
          <p:nvPr/>
        </p:nvSpPr>
        <p:spPr bwMode="auto">
          <a:xfrm>
            <a:off x="5825412" y="4656341"/>
            <a:ext cx="1289448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smtClean="0"/>
              <a:t> </a:t>
            </a:r>
            <a:r>
              <a:rPr lang="es-ES_tradnl" sz="900" b="1" dirty="0" err="1" smtClean="0"/>
              <a:t>mec</a:t>
            </a:r>
            <a:r>
              <a:rPr lang="es-ES_tradnl" sz="900" b="1" dirty="0" smtClean="0"/>
              <a:t>. </a:t>
            </a:r>
            <a:r>
              <a:rPr lang="es-ES_tradnl" sz="900" b="1" dirty="0" err="1" smtClean="0"/>
              <a:t>Elec</a:t>
            </a:r>
            <a:r>
              <a:rPr lang="es-ES_tradnl" sz="900" b="1" dirty="0" smtClean="0"/>
              <a:t>.</a:t>
            </a:r>
            <a:endParaRPr lang="es-ES_tradnl" sz="900" b="1" dirty="0"/>
          </a:p>
        </p:txBody>
      </p:sp>
      <p:sp>
        <p:nvSpPr>
          <p:cNvPr id="62" name="Text Box 15"/>
          <p:cNvSpPr txBox="1">
            <a:spLocks noChangeArrowheads="1"/>
          </p:cNvSpPr>
          <p:nvPr/>
        </p:nvSpPr>
        <p:spPr bwMode="auto">
          <a:xfrm>
            <a:off x="238924" y="1357302"/>
            <a:ext cx="154261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/>
              <a:t>5to.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3" name="Text Box 15"/>
          <p:cNvSpPr txBox="1">
            <a:spLocks noChangeArrowheads="1"/>
          </p:cNvSpPr>
          <p:nvPr/>
        </p:nvSpPr>
        <p:spPr bwMode="auto">
          <a:xfrm>
            <a:off x="4357686" y="1429041"/>
            <a:ext cx="128588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 smtClean="0"/>
              <a:t>6to</a:t>
            </a:r>
            <a:r>
              <a:rPr lang="es-ES_tradnl" sz="1200" b="1" dirty="0"/>
              <a:t>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4" name="Text Box 15"/>
          <p:cNvSpPr txBox="1">
            <a:spLocks noChangeArrowheads="1"/>
          </p:cNvSpPr>
          <p:nvPr/>
        </p:nvSpPr>
        <p:spPr bwMode="auto">
          <a:xfrm>
            <a:off x="5786446" y="1419516"/>
            <a:ext cx="142876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 smtClean="0"/>
              <a:t>7mo.  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6" name="Rectangle 61"/>
          <p:cNvSpPr>
            <a:spLocks noChangeArrowheads="1"/>
          </p:cNvSpPr>
          <p:nvPr/>
        </p:nvSpPr>
        <p:spPr bwMode="auto">
          <a:xfrm>
            <a:off x="7358082" y="4643450"/>
            <a:ext cx="1270894" cy="2857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800" dirty="0" smtClean="0"/>
              <a:t>Desempeño</a:t>
            </a:r>
          </a:p>
          <a:p>
            <a:pPr algn="ctr">
              <a:defRPr/>
            </a:pPr>
            <a:r>
              <a:rPr lang="es-ES" sz="800" dirty="0" smtClean="0"/>
              <a:t>Profesional</a:t>
            </a:r>
            <a:endParaRPr lang="es-CL" sz="800" dirty="0"/>
          </a:p>
        </p:txBody>
      </p:sp>
    </p:spTree>
    <p:extLst>
      <p:ext uri="{BB962C8B-B14F-4D97-AF65-F5344CB8AC3E}">
        <p14:creationId xmlns:p14="http://schemas.microsoft.com/office/powerpoint/2010/main" val="2350623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14282" y="1577954"/>
            <a:ext cx="1500198" cy="2539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B.E. / A.P.N.</a:t>
            </a:r>
          </a:p>
        </p:txBody>
      </p:sp>
      <p:sp>
        <p:nvSpPr>
          <p:cNvPr id="1356806" name="Rectangle 6" descr="Onda"/>
          <p:cNvSpPr>
            <a:spLocks noChangeArrowheads="1"/>
          </p:cNvSpPr>
          <p:nvPr/>
        </p:nvSpPr>
        <p:spPr bwMode="auto">
          <a:xfrm>
            <a:off x="229018" y="2733954"/>
            <a:ext cx="1587849" cy="285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Infantería de Marina </a:t>
            </a:r>
            <a:endParaRPr lang="es-CL" sz="1200" dirty="0"/>
          </a:p>
        </p:txBody>
      </p:sp>
      <p:sp>
        <p:nvSpPr>
          <p:cNvPr id="1356807" name="Rectangle 7" descr="Onda"/>
          <p:cNvSpPr>
            <a:spLocks noChangeArrowheads="1"/>
          </p:cNvSpPr>
          <p:nvPr/>
        </p:nvSpPr>
        <p:spPr bwMode="auto">
          <a:xfrm>
            <a:off x="229018" y="3148591"/>
            <a:ext cx="1587849" cy="3333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60000"/>
              </a:lnSpc>
            </a:pPr>
            <a:r>
              <a:rPr lang="es-ES_tradnl" sz="1200" dirty="0" smtClean="0"/>
              <a:t> Abastecimiento</a:t>
            </a:r>
            <a:endParaRPr lang="es-ES_tradnl" sz="1200" dirty="0"/>
          </a:p>
        </p:txBody>
      </p:sp>
      <p:sp>
        <p:nvSpPr>
          <p:cNvPr id="1356808" name="Rectangle 8" descr="Onda"/>
          <p:cNvSpPr>
            <a:spLocks noChangeArrowheads="1"/>
          </p:cNvSpPr>
          <p:nvPr/>
        </p:nvSpPr>
        <p:spPr bwMode="auto">
          <a:xfrm>
            <a:off x="229018" y="3616728"/>
            <a:ext cx="1587849" cy="3943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60000"/>
              </a:lnSpc>
            </a:pPr>
            <a:r>
              <a:rPr lang="es-ES_tradnl" sz="1200" dirty="0"/>
              <a:t>Litoral</a:t>
            </a:r>
          </a:p>
        </p:txBody>
      </p:sp>
      <p:sp>
        <p:nvSpPr>
          <p:cNvPr id="31808" name="Text Box 21"/>
          <p:cNvSpPr txBox="1">
            <a:spLocks noChangeArrowheads="1"/>
          </p:cNvSpPr>
          <p:nvPr/>
        </p:nvSpPr>
        <p:spPr bwMode="auto">
          <a:xfrm>
            <a:off x="2100222" y="1545368"/>
            <a:ext cx="340047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UNIDADES </a:t>
            </a:r>
            <a:r>
              <a:rPr lang="es-ES_tradnl" sz="1050" b="1" i="1" dirty="0" smtClean="0"/>
              <a:t>/ REPARTICIONES </a:t>
            </a:r>
            <a:endParaRPr lang="es-ES_tradnl" sz="1050" b="1" i="1" dirty="0"/>
          </a:p>
        </p:txBody>
      </p:sp>
      <p:sp>
        <p:nvSpPr>
          <p:cNvPr id="31835" name="Text Box 42"/>
          <p:cNvSpPr txBox="1">
            <a:spLocks noChangeArrowheads="1"/>
          </p:cNvSpPr>
          <p:nvPr/>
        </p:nvSpPr>
        <p:spPr bwMode="auto">
          <a:xfrm>
            <a:off x="2071670" y="5362972"/>
            <a:ext cx="3571900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SUBTENIENTE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6" name="Text Box 4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786446" y="5362972"/>
            <a:ext cx="2786082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TENIENTE 2º 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8" name="Text Box 45"/>
          <p:cNvSpPr txBox="1">
            <a:spLocks noChangeArrowheads="1"/>
          </p:cNvSpPr>
          <p:nvPr/>
        </p:nvSpPr>
        <p:spPr bwMode="auto">
          <a:xfrm>
            <a:off x="2140716" y="3076583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31839" name="Text Box 46"/>
          <p:cNvSpPr txBox="1">
            <a:spLocks noChangeArrowheads="1"/>
          </p:cNvSpPr>
          <p:nvPr/>
        </p:nvSpPr>
        <p:spPr bwMode="auto">
          <a:xfrm>
            <a:off x="3214678" y="3083899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31841" name="Text Box 48"/>
          <p:cNvSpPr txBox="1">
            <a:spLocks noChangeArrowheads="1"/>
          </p:cNvSpPr>
          <p:nvPr/>
        </p:nvSpPr>
        <p:spPr bwMode="auto">
          <a:xfrm>
            <a:off x="2140716" y="3587955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ámbito LT.</a:t>
            </a:r>
          </a:p>
        </p:txBody>
      </p:sp>
      <p:sp>
        <p:nvSpPr>
          <p:cNvPr id="31842" name="Text Box 49"/>
          <p:cNvSpPr txBox="1">
            <a:spLocks noChangeArrowheads="1"/>
          </p:cNvSpPr>
          <p:nvPr/>
        </p:nvSpPr>
        <p:spPr bwMode="auto">
          <a:xfrm>
            <a:off x="3223013" y="3587955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Embarco  o desempeño ámbito LT.</a:t>
            </a:r>
          </a:p>
        </p:txBody>
      </p:sp>
      <p:sp>
        <p:nvSpPr>
          <p:cNvPr id="31844" name="Text Box 51"/>
          <p:cNvSpPr txBox="1">
            <a:spLocks noChangeArrowheads="1"/>
          </p:cNvSpPr>
          <p:nvPr/>
        </p:nvSpPr>
        <p:spPr bwMode="auto">
          <a:xfrm>
            <a:off x="2129768" y="2796107"/>
            <a:ext cx="942034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31845" name="Text Box 52"/>
          <p:cNvSpPr txBox="1">
            <a:spLocks noChangeArrowheads="1"/>
          </p:cNvSpPr>
          <p:nvPr/>
        </p:nvSpPr>
        <p:spPr bwMode="auto">
          <a:xfrm>
            <a:off x="3214678" y="2786540"/>
            <a:ext cx="964406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1356863" name="Rectangle 63"/>
          <p:cNvSpPr>
            <a:spLocks noChangeArrowheads="1"/>
          </p:cNvSpPr>
          <p:nvPr/>
        </p:nvSpPr>
        <p:spPr bwMode="auto">
          <a:xfrm>
            <a:off x="5826753" y="2834805"/>
            <a:ext cx="1285884" cy="2417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</a:pPr>
            <a:r>
              <a:rPr lang="es-ES_tradnl" sz="1100" b="1" dirty="0" smtClean="0"/>
              <a:t>6to. Año Pol. IM.</a:t>
            </a:r>
            <a:endParaRPr lang="es-ES_tradnl" sz="1100" b="1" dirty="0"/>
          </a:p>
        </p:txBody>
      </p:sp>
      <p:sp>
        <p:nvSpPr>
          <p:cNvPr id="1356864" name="Rectangle 64"/>
          <p:cNvSpPr>
            <a:spLocks noChangeArrowheads="1"/>
          </p:cNvSpPr>
          <p:nvPr/>
        </p:nvSpPr>
        <p:spPr bwMode="auto">
          <a:xfrm>
            <a:off x="5826753" y="3117459"/>
            <a:ext cx="1285884" cy="391172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r>
              <a:rPr lang="es-ES_tradnl" sz="1100" b="1" dirty="0" smtClean="0"/>
              <a:t>6to. Año Pol. AB</a:t>
            </a:r>
            <a:endParaRPr lang="es-CL" sz="1100" dirty="0"/>
          </a:p>
        </p:txBody>
      </p:sp>
      <p:sp>
        <p:nvSpPr>
          <p:cNvPr id="1356865" name="Rectangle 65"/>
          <p:cNvSpPr>
            <a:spLocks noChangeArrowheads="1"/>
          </p:cNvSpPr>
          <p:nvPr/>
        </p:nvSpPr>
        <p:spPr bwMode="auto">
          <a:xfrm>
            <a:off x="5829309" y="3605824"/>
            <a:ext cx="1285884" cy="405239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</a:pPr>
            <a:r>
              <a:rPr lang="es-ES_tradnl" sz="1100" b="1" dirty="0" smtClean="0"/>
              <a:t>6to. Año Pol. LT.</a:t>
            </a:r>
            <a:endParaRPr lang="es-ES_tradnl" sz="1100" b="1" dirty="0"/>
          </a:p>
        </p:txBody>
      </p:sp>
      <p:sp>
        <p:nvSpPr>
          <p:cNvPr id="31775" name="Text Box 67"/>
          <p:cNvSpPr txBox="1">
            <a:spLocks noChangeArrowheads="1"/>
          </p:cNvSpPr>
          <p:nvPr/>
        </p:nvSpPr>
        <p:spPr bwMode="auto">
          <a:xfrm>
            <a:off x="5786446" y="1545368"/>
            <a:ext cx="2786082" cy="25391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50" b="1" dirty="0"/>
              <a:t>ESPECIALIDAD</a:t>
            </a:r>
          </a:p>
        </p:txBody>
      </p:sp>
      <p:sp>
        <p:nvSpPr>
          <p:cNvPr id="103" name="67 CuadroTexto"/>
          <p:cNvSpPr txBox="1">
            <a:spLocks noChangeArrowheads="1"/>
          </p:cNvSpPr>
          <p:nvPr/>
        </p:nvSpPr>
        <p:spPr bwMode="auto">
          <a:xfrm>
            <a:off x="1752270" y="238107"/>
            <a:ext cx="5605812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700" b="1" dirty="0"/>
              <a:t>CARRERA DEL OFICIAL DE MARINA</a:t>
            </a:r>
          </a:p>
        </p:txBody>
      </p:sp>
      <p:sp>
        <p:nvSpPr>
          <p:cNvPr id="89" name="Text Box 42"/>
          <p:cNvSpPr txBox="1">
            <a:spLocks noChangeArrowheads="1"/>
          </p:cNvSpPr>
          <p:nvPr/>
        </p:nvSpPr>
        <p:spPr bwMode="auto">
          <a:xfrm rot="10800000" flipV="1">
            <a:off x="238924" y="5362972"/>
            <a:ext cx="1628338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GUARDIAMARINA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90" name="Text Box 45"/>
          <p:cNvSpPr txBox="1">
            <a:spLocks noChangeArrowheads="1"/>
          </p:cNvSpPr>
          <p:nvPr/>
        </p:nvSpPr>
        <p:spPr bwMode="auto">
          <a:xfrm>
            <a:off x="4393412" y="3083899"/>
            <a:ext cx="1178720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91" name="Text Box 48"/>
          <p:cNvSpPr txBox="1">
            <a:spLocks noChangeArrowheads="1"/>
          </p:cNvSpPr>
          <p:nvPr/>
        </p:nvSpPr>
        <p:spPr bwMode="auto">
          <a:xfrm>
            <a:off x="4393412" y="3586332"/>
            <a:ext cx="1178720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ámbito LT.</a:t>
            </a:r>
          </a:p>
        </p:txBody>
      </p:sp>
      <p:sp>
        <p:nvSpPr>
          <p:cNvPr id="92" name="Text Box 51"/>
          <p:cNvSpPr txBox="1">
            <a:spLocks noChangeArrowheads="1"/>
          </p:cNvSpPr>
          <p:nvPr/>
        </p:nvSpPr>
        <p:spPr bwMode="auto">
          <a:xfrm>
            <a:off x="4382464" y="2794484"/>
            <a:ext cx="1151376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65" name="Rectangle 61"/>
          <p:cNvSpPr>
            <a:spLocks noChangeArrowheads="1"/>
          </p:cNvSpPr>
          <p:nvPr/>
        </p:nvSpPr>
        <p:spPr bwMode="auto">
          <a:xfrm>
            <a:off x="7215206" y="2756717"/>
            <a:ext cx="1357322" cy="132491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Desempeño</a:t>
            </a:r>
          </a:p>
          <a:p>
            <a:pPr algn="ctr">
              <a:defRPr/>
            </a:pPr>
            <a:r>
              <a:rPr lang="es-ES" sz="1200" dirty="0" smtClean="0"/>
              <a:t>Profesional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62" name="Text Box 15"/>
          <p:cNvSpPr txBox="1">
            <a:spLocks noChangeArrowheads="1"/>
          </p:cNvSpPr>
          <p:nvPr/>
        </p:nvSpPr>
        <p:spPr bwMode="auto">
          <a:xfrm>
            <a:off x="238924" y="1887002"/>
            <a:ext cx="1542614" cy="61555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/>
              <a:t>5to.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>
              <a:spcBef>
                <a:spcPts val="1200"/>
              </a:spcBef>
            </a:pPr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</p:spTree>
    <p:extLst>
      <p:ext uri="{BB962C8B-B14F-4D97-AF65-F5344CB8AC3E}">
        <p14:creationId xmlns:p14="http://schemas.microsoft.com/office/powerpoint/2010/main" val="2350623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4248151" y="4160559"/>
            <a:ext cx="3618310" cy="240771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4214810" y="625252"/>
            <a:ext cx="3714776" cy="3267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1223962" y="625252"/>
            <a:ext cx="3024188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1228725" y="913284"/>
            <a:ext cx="6686550" cy="4611742"/>
          </a:xfrm>
          <a:prstGeom prst="rect">
            <a:avLst/>
          </a:prstGeom>
          <a:solidFill>
            <a:schemeClr val="bg1"/>
          </a:solidFill>
          <a:ln w="2857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 dirty="0"/>
          </a:p>
        </p:txBody>
      </p:sp>
      <p:sp>
        <p:nvSpPr>
          <p:cNvPr id="1358858" name="Text Box 10"/>
          <p:cNvSpPr txBox="1">
            <a:spLocks noChangeArrowheads="1"/>
          </p:cNvSpPr>
          <p:nvPr/>
        </p:nvSpPr>
        <p:spPr bwMode="auto">
          <a:xfrm>
            <a:off x="4283968" y="625252"/>
            <a:ext cx="3599405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algn="ctr" defTabSz="762000" eaLnBrk="0" hangingPunct="0">
              <a:spcBef>
                <a:spcPct val="50000"/>
              </a:spcBef>
              <a:defRPr/>
            </a:pPr>
            <a:r>
              <a:rPr lang="es-ES_tradnl" sz="1500" b="1" dirty="0" smtClean="0"/>
              <a:t>ESPEC. COMPLEMENTADA /SUB ESPEC.</a:t>
            </a:r>
            <a:endParaRPr lang="es-ES_tradnl" sz="1500" b="1" dirty="0"/>
          </a:p>
        </p:txBody>
      </p:sp>
      <p:sp>
        <p:nvSpPr>
          <p:cNvPr id="1358859" name="Text Box 11"/>
          <p:cNvSpPr txBox="1">
            <a:spLocks noChangeArrowheads="1"/>
          </p:cNvSpPr>
          <p:nvPr/>
        </p:nvSpPr>
        <p:spPr bwMode="auto">
          <a:xfrm>
            <a:off x="1331640" y="1057300"/>
            <a:ext cx="2959916" cy="31085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ING. NAVAL ELECTRÓNICO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ING. NAVAL ELECTRICO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>
                <a:cs typeface="Times New Roman" pitchFamily="18" charset="0"/>
              </a:rPr>
              <a:t>ING. NAVAL MECÁNICO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>
                <a:cs typeface="Times New Roman" pitchFamily="18" charset="0"/>
              </a:rPr>
              <a:t>ING. NAVAL </a:t>
            </a:r>
            <a:r>
              <a:rPr lang="es-ES_tradnl" sz="1400" b="1" dirty="0" smtClean="0">
                <a:cs typeface="Times New Roman" pitchFamily="18" charset="0"/>
              </a:rPr>
              <a:t>HIDROGRAFO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ARTILLERÍA Y MISILES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TORPEDOS, ARMAS A/S Y MINAJE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TELECOMUNICACIONES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NAVEGACIÓN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SUBMARINOS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AVIACIÓN NAVAL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MECANICA Y ELECTRICIDAD</a:t>
            </a:r>
            <a:endParaRPr lang="es-ES_tradnl" sz="1200" b="1" dirty="0" smtClean="0"/>
          </a:p>
          <a:p>
            <a:pPr marL="285750" indent="-285750" defTabSz="762000" eaLnBrk="0" hangingPunct="0">
              <a:buClr>
                <a:srgbClr val="CC0066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INTELIGENCIA</a:t>
            </a:r>
          </a:p>
          <a:p>
            <a:pPr marL="285750" indent="-285750" defTabSz="762000" eaLnBrk="0" hangingPunct="0">
              <a:buClr>
                <a:srgbClr val="CC0066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METEOROLOGÍA</a:t>
            </a:r>
            <a:endParaRPr lang="es-ES_tradnl" sz="1200" b="1" dirty="0"/>
          </a:p>
        </p:txBody>
      </p:sp>
      <p:sp>
        <p:nvSpPr>
          <p:cNvPr id="1358860" name="Text Box 12"/>
          <p:cNvSpPr txBox="1">
            <a:spLocks noChangeArrowheads="1"/>
          </p:cNvSpPr>
          <p:nvPr/>
        </p:nvSpPr>
        <p:spPr bwMode="auto">
          <a:xfrm>
            <a:off x="1357290" y="4225652"/>
            <a:ext cx="3126604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171450" indent="-171450" defTabSz="762000" eaLnBrk="0" hangingPunct="0">
              <a:buClr>
                <a:srgbClr val="0066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  INFANTERÍA DE MARINA </a:t>
            </a:r>
            <a:endParaRPr lang="es-ES_tradnl" sz="1200" b="1" dirty="0"/>
          </a:p>
        </p:txBody>
      </p:sp>
      <p:sp>
        <p:nvSpPr>
          <p:cNvPr id="1358861" name="Text Box 13"/>
          <p:cNvSpPr txBox="1">
            <a:spLocks noChangeArrowheads="1"/>
          </p:cNvSpPr>
          <p:nvPr/>
        </p:nvSpPr>
        <p:spPr bwMode="auto">
          <a:xfrm>
            <a:off x="1357290" y="4657700"/>
            <a:ext cx="2952773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ABASTECIMIENTO</a:t>
            </a:r>
            <a:endParaRPr lang="es-ES_tradnl" sz="1200" b="1" dirty="0"/>
          </a:p>
        </p:txBody>
      </p:sp>
      <p:sp>
        <p:nvSpPr>
          <p:cNvPr id="1358862" name="Text Box 14"/>
          <p:cNvSpPr txBox="1">
            <a:spLocks noChangeArrowheads="1"/>
          </p:cNvSpPr>
          <p:nvPr/>
        </p:nvSpPr>
        <p:spPr bwMode="auto">
          <a:xfrm>
            <a:off x="1428728" y="4998576"/>
            <a:ext cx="2571768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LITORAL</a:t>
            </a:r>
          </a:p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LT. ING.NV.MC</a:t>
            </a:r>
            <a:r>
              <a:rPr lang="es-ES_tradnl" sz="1400" b="1" dirty="0"/>
              <a:t>.</a:t>
            </a:r>
            <a:endParaRPr lang="es-ES_tradnl" sz="1200" b="1" dirty="0"/>
          </a:p>
        </p:txBody>
      </p:sp>
      <p:sp>
        <p:nvSpPr>
          <p:cNvPr id="12306" name="Line 17"/>
          <p:cNvSpPr>
            <a:spLocks noChangeShapeType="1"/>
          </p:cNvSpPr>
          <p:nvPr/>
        </p:nvSpPr>
        <p:spPr bwMode="auto">
          <a:xfrm flipV="1">
            <a:off x="1228725" y="4585692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307" name="Line 18"/>
          <p:cNvSpPr>
            <a:spLocks noChangeShapeType="1"/>
          </p:cNvSpPr>
          <p:nvPr/>
        </p:nvSpPr>
        <p:spPr bwMode="auto">
          <a:xfrm flipV="1">
            <a:off x="1228725" y="4984749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308" name="Line 19"/>
          <p:cNvSpPr>
            <a:spLocks noChangeShapeType="1"/>
          </p:cNvSpPr>
          <p:nvPr/>
        </p:nvSpPr>
        <p:spPr bwMode="auto">
          <a:xfrm>
            <a:off x="4248150" y="805640"/>
            <a:ext cx="0" cy="476250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358868" name="Text Box 20"/>
          <p:cNvSpPr txBox="1">
            <a:spLocks noChangeArrowheads="1"/>
          </p:cNvSpPr>
          <p:nvPr/>
        </p:nvSpPr>
        <p:spPr bwMode="auto">
          <a:xfrm>
            <a:off x="1844279" y="625252"/>
            <a:ext cx="14859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 defTabSz="762000" eaLnBrk="0" hangingPunct="0">
              <a:spcBef>
                <a:spcPct val="50000"/>
              </a:spcBef>
              <a:defRPr/>
            </a:pPr>
            <a:r>
              <a:rPr lang="es-ES_tradnl" sz="1500" b="1" dirty="0"/>
              <a:t>ESPECIALIDAD</a:t>
            </a:r>
          </a:p>
        </p:txBody>
      </p:sp>
      <p:sp>
        <p:nvSpPr>
          <p:cNvPr id="1358869" name="Text Box 21"/>
          <p:cNvSpPr txBox="1">
            <a:spLocks noChangeArrowheads="1"/>
          </p:cNvSpPr>
          <p:nvPr/>
        </p:nvSpPr>
        <p:spPr bwMode="auto">
          <a:xfrm>
            <a:off x="4355976" y="1057300"/>
            <a:ext cx="3599259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- SUBMARINOS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– SUBMARINOS – </a:t>
            </a:r>
            <a:r>
              <a:rPr lang="es-ES_tradnl" sz="1400" b="1" dirty="0" smtClean="0"/>
              <a:t>BUCEO SALV.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– SUBMARINOS – </a:t>
            </a:r>
            <a:r>
              <a:rPr lang="es-ES_tradnl" sz="1400" b="1" dirty="0" smtClean="0"/>
              <a:t>BUCEO SALV..</a:t>
            </a: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……………………. 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BUCEO TÁCTICO- </a:t>
            </a:r>
            <a:r>
              <a:rPr lang="es-ES_tradnl" sz="1400" b="1" dirty="0" smtClean="0"/>
              <a:t>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…………………….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…………………….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SALV. </a:t>
            </a: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  <a:endParaRPr lang="es-ES_tradnl" sz="1200" b="1" dirty="0" smtClean="0"/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endParaRPr lang="es-ES_tradnl" sz="1200" b="1" dirty="0"/>
          </a:p>
        </p:txBody>
      </p:sp>
      <p:sp>
        <p:nvSpPr>
          <p:cNvPr id="1358872" name="Text Box 24"/>
          <p:cNvSpPr txBox="1">
            <a:spLocks noChangeArrowheads="1"/>
          </p:cNvSpPr>
          <p:nvPr/>
        </p:nvSpPr>
        <p:spPr bwMode="auto">
          <a:xfrm>
            <a:off x="4383904" y="4225652"/>
            <a:ext cx="3402806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171450" indent="-171450" defTabSz="762000" eaLnBrk="0" hangingPunct="0">
              <a:buClr>
                <a:srgbClr val="0066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COMANDOS IM</a:t>
            </a:r>
            <a:r>
              <a:rPr lang="es-ES_tradnl" sz="1400" b="1" dirty="0" smtClean="0"/>
              <a:t>. </a:t>
            </a:r>
            <a:endParaRPr lang="es-ES_tradnl" sz="1200" b="1" dirty="0"/>
          </a:p>
        </p:txBody>
      </p:sp>
      <p:sp>
        <p:nvSpPr>
          <p:cNvPr id="1358874" name="Text Box 26"/>
          <p:cNvSpPr txBox="1">
            <a:spLocks noChangeArrowheads="1"/>
          </p:cNvSpPr>
          <p:nvPr/>
        </p:nvSpPr>
        <p:spPr bwMode="auto">
          <a:xfrm>
            <a:off x="4410076" y="4998576"/>
            <a:ext cx="3376635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INTEL. </a:t>
            </a:r>
            <a:r>
              <a:rPr lang="es-ES_tradnl" sz="1400" b="1" dirty="0"/>
              <a:t>– </a:t>
            </a:r>
            <a:r>
              <a:rPr lang="es-ES_tradnl" sz="1400" b="1" dirty="0" smtClean="0"/>
              <a:t>SÑ. </a:t>
            </a:r>
            <a:r>
              <a:rPr lang="es-ES_tradnl" sz="1400" b="1" dirty="0"/>
              <a:t>MARÍT. – </a:t>
            </a:r>
            <a:r>
              <a:rPr lang="es-ES_tradnl" sz="1400" b="1" dirty="0" smtClean="0"/>
              <a:t>GRI – NAD. RESC.</a:t>
            </a:r>
            <a:endParaRPr lang="es-ES_tradnl" sz="1400" b="1" dirty="0"/>
          </a:p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BUCEO SALVATAJE</a:t>
            </a:r>
            <a:endParaRPr lang="es-ES_tradnl" sz="1200" b="1" dirty="0"/>
          </a:p>
        </p:txBody>
      </p:sp>
      <p:sp>
        <p:nvSpPr>
          <p:cNvPr id="32" name="67 CuadroTexto"/>
          <p:cNvSpPr txBox="1">
            <a:spLocks noChangeArrowheads="1"/>
          </p:cNvSpPr>
          <p:nvPr/>
        </p:nvSpPr>
        <p:spPr bwMode="auto">
          <a:xfrm>
            <a:off x="454819" y="49188"/>
            <a:ext cx="823436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800" b="1" u="sng" dirty="0"/>
              <a:t>Especialidades Complementadas y </a:t>
            </a:r>
            <a:r>
              <a:rPr lang="es-CO" sz="2800" b="1" u="sng" dirty="0" smtClean="0"/>
              <a:t>Subespecialidades</a:t>
            </a:r>
            <a:endParaRPr lang="es-CO" sz="2800" b="1" u="sng" dirty="0"/>
          </a:p>
        </p:txBody>
      </p:sp>
      <p:sp>
        <p:nvSpPr>
          <p:cNvPr id="30" name="29 Flecha derecha">
            <a:hlinkClick r:id="rId3" action="ppaction://hlinksldjump"/>
          </p:cNvPr>
          <p:cNvSpPr/>
          <p:nvPr/>
        </p:nvSpPr>
        <p:spPr>
          <a:xfrm rot="10800000">
            <a:off x="8501090" y="5119703"/>
            <a:ext cx="500066" cy="2847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Line 17"/>
          <p:cNvSpPr>
            <a:spLocks noChangeShapeType="1"/>
          </p:cNvSpPr>
          <p:nvPr/>
        </p:nvSpPr>
        <p:spPr bwMode="auto">
          <a:xfrm flipV="1">
            <a:off x="1212338" y="4200938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77042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A0F75C-5557-478B-8FFB-8A8716CFA7E8}" type="datetime1">
              <a:rPr lang="es-CL" smtClean="0"/>
              <a:pPr>
                <a:defRPr/>
              </a:pPr>
              <a:t>23-08-2023</a:t>
            </a:fld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83E7C-3779-4527-AF19-057091912CCD}" type="slidenum">
              <a:rPr lang="es-CL" altLang="es-CL" smtClean="0"/>
              <a:pPr>
                <a:defRPr/>
              </a:pPr>
              <a:t>10</a:t>
            </a:fld>
            <a:endParaRPr lang="es-CL" altLang="es-CL"/>
          </a:p>
        </p:txBody>
      </p:sp>
      <p:pic>
        <p:nvPicPr>
          <p:cNvPr id="6" name="Imagen 13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40" y="-952527"/>
            <a:ext cx="12001549" cy="6667527"/>
          </a:xfrm>
          <a:prstGeom prst="rect">
            <a:avLst/>
          </a:prstGeom>
        </p:spPr>
      </p:pic>
      <p:sp>
        <p:nvSpPr>
          <p:cNvPr id="8" name="Marcador de número de diapositiva 3"/>
          <p:cNvSpPr txBox="1">
            <a:spLocks/>
          </p:cNvSpPr>
          <p:nvPr/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Rectángulo 14"/>
          <p:cNvSpPr/>
          <p:nvPr/>
        </p:nvSpPr>
        <p:spPr>
          <a:xfrm>
            <a:off x="-71470" y="357170"/>
            <a:ext cx="9093067" cy="10849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0" name="Rectángulo 15"/>
          <p:cNvSpPr/>
          <p:nvPr/>
        </p:nvSpPr>
        <p:spPr>
          <a:xfrm>
            <a:off x="-500098" y="4524387"/>
            <a:ext cx="10072758" cy="74635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ETAPAS DE LA CARRERA DE OFICIALES</a:t>
            </a:r>
            <a:endParaRPr lang="es-ES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2724</TotalTime>
  <Words>1020</Words>
  <Application>Microsoft Office PowerPoint</Application>
  <PresentationFormat>Presentación en pantalla (16:10)</PresentationFormat>
  <Paragraphs>453</Paragraphs>
  <Slides>10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ＭＳ Ｐゴシック</vt:lpstr>
      <vt:lpstr>Arial</vt:lpstr>
      <vt:lpstr>Calibri</vt:lpstr>
      <vt:lpstr>Cambria</vt:lpstr>
      <vt:lpstr>Times New Roman</vt:lpstr>
      <vt:lpstr>Wingdings</vt:lpstr>
      <vt:lpstr>24_Tema de Office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Felipe Keyer Fuentes</dc:creator>
  <cp:lastModifiedBy>Profesores02</cp:lastModifiedBy>
  <cp:revision>42</cp:revision>
  <dcterms:created xsi:type="dcterms:W3CDTF">2017-11-27T16:07:46Z</dcterms:created>
  <dcterms:modified xsi:type="dcterms:W3CDTF">2023-08-23T12:33:41Z</dcterms:modified>
</cp:coreProperties>
</file>