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80"/>
  </p:notesMasterIdLst>
  <p:sldIdLst>
    <p:sldId id="256" r:id="rId2"/>
    <p:sldId id="968" r:id="rId3"/>
    <p:sldId id="969" r:id="rId4"/>
    <p:sldId id="971" r:id="rId5"/>
    <p:sldId id="973" r:id="rId6"/>
    <p:sldId id="283" r:id="rId7"/>
    <p:sldId id="286" r:id="rId8"/>
    <p:sldId id="975" r:id="rId9"/>
    <p:sldId id="976" r:id="rId10"/>
    <p:sldId id="977" r:id="rId11"/>
    <p:sldId id="978" r:id="rId12"/>
    <p:sldId id="979" r:id="rId13"/>
    <p:sldId id="980" r:id="rId14"/>
    <p:sldId id="981" r:id="rId15"/>
    <p:sldId id="982" r:id="rId16"/>
    <p:sldId id="983" r:id="rId17"/>
    <p:sldId id="984" r:id="rId18"/>
    <p:sldId id="985" r:id="rId19"/>
    <p:sldId id="986" r:id="rId20"/>
    <p:sldId id="987" r:id="rId21"/>
    <p:sldId id="988" r:id="rId22"/>
    <p:sldId id="989" r:id="rId23"/>
    <p:sldId id="990" r:id="rId24"/>
    <p:sldId id="991" r:id="rId25"/>
    <p:sldId id="992" r:id="rId26"/>
    <p:sldId id="993" r:id="rId27"/>
    <p:sldId id="994" r:id="rId28"/>
    <p:sldId id="995" r:id="rId29"/>
    <p:sldId id="996" r:id="rId30"/>
    <p:sldId id="998" r:id="rId31"/>
    <p:sldId id="999" r:id="rId32"/>
    <p:sldId id="1000" r:id="rId33"/>
    <p:sldId id="917" r:id="rId34"/>
    <p:sldId id="955" r:id="rId35"/>
    <p:sldId id="957" r:id="rId36"/>
    <p:sldId id="958" r:id="rId37"/>
    <p:sldId id="960" r:id="rId38"/>
    <p:sldId id="961" r:id="rId39"/>
    <p:sldId id="963" r:id="rId40"/>
    <p:sldId id="965" r:id="rId41"/>
    <p:sldId id="964" r:id="rId42"/>
    <p:sldId id="918" r:id="rId43"/>
    <p:sldId id="920" r:id="rId44"/>
    <p:sldId id="921" r:id="rId45"/>
    <p:sldId id="922" r:id="rId46"/>
    <p:sldId id="923" r:id="rId47"/>
    <p:sldId id="924" r:id="rId48"/>
    <p:sldId id="925" r:id="rId49"/>
    <p:sldId id="926" r:id="rId50"/>
    <p:sldId id="927" r:id="rId51"/>
    <p:sldId id="928" r:id="rId52"/>
    <p:sldId id="929" r:id="rId53"/>
    <p:sldId id="930" r:id="rId54"/>
    <p:sldId id="931" r:id="rId55"/>
    <p:sldId id="974" r:id="rId56"/>
    <p:sldId id="966" r:id="rId57"/>
    <p:sldId id="967" r:id="rId58"/>
    <p:sldId id="1001" r:id="rId59"/>
    <p:sldId id="1002" r:id="rId60"/>
    <p:sldId id="1003" r:id="rId61"/>
    <p:sldId id="941" r:id="rId62"/>
    <p:sldId id="942" r:id="rId63"/>
    <p:sldId id="943" r:id="rId64"/>
    <p:sldId id="944" r:id="rId65"/>
    <p:sldId id="945" r:id="rId66"/>
    <p:sldId id="946" r:id="rId67"/>
    <p:sldId id="947" r:id="rId68"/>
    <p:sldId id="948" r:id="rId69"/>
    <p:sldId id="1004" r:id="rId70"/>
    <p:sldId id="842" r:id="rId71"/>
    <p:sldId id="844" r:id="rId72"/>
    <p:sldId id="888" r:id="rId73"/>
    <p:sldId id="889" r:id="rId74"/>
    <p:sldId id="1006" r:id="rId75"/>
    <p:sldId id="895" r:id="rId76"/>
    <p:sldId id="892" r:id="rId77"/>
    <p:sldId id="893" r:id="rId78"/>
    <p:sldId id="894" r:id="rId7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5151B4BC-F3DB-465B-A67D-D5FE8DCEC3CC}">
          <p14:sldIdLst>
            <p14:sldId id="256"/>
            <p14:sldId id="968"/>
            <p14:sldId id="969"/>
            <p14:sldId id="971"/>
            <p14:sldId id="973"/>
            <p14:sldId id="283"/>
            <p14:sldId id="286"/>
            <p14:sldId id="975"/>
            <p14:sldId id="976"/>
            <p14:sldId id="977"/>
            <p14:sldId id="978"/>
            <p14:sldId id="979"/>
            <p14:sldId id="980"/>
            <p14:sldId id="981"/>
            <p14:sldId id="982"/>
            <p14:sldId id="983"/>
            <p14:sldId id="984"/>
            <p14:sldId id="985"/>
            <p14:sldId id="986"/>
            <p14:sldId id="987"/>
            <p14:sldId id="988"/>
            <p14:sldId id="989"/>
            <p14:sldId id="990"/>
            <p14:sldId id="991"/>
            <p14:sldId id="992"/>
            <p14:sldId id="993"/>
            <p14:sldId id="994"/>
            <p14:sldId id="995"/>
            <p14:sldId id="996"/>
            <p14:sldId id="998"/>
            <p14:sldId id="999"/>
            <p14:sldId id="1000"/>
            <p14:sldId id="917"/>
            <p14:sldId id="955"/>
            <p14:sldId id="957"/>
            <p14:sldId id="958"/>
            <p14:sldId id="960"/>
            <p14:sldId id="961"/>
            <p14:sldId id="963"/>
            <p14:sldId id="965"/>
            <p14:sldId id="964"/>
            <p14:sldId id="918"/>
            <p14:sldId id="920"/>
            <p14:sldId id="921"/>
            <p14:sldId id="922"/>
            <p14:sldId id="923"/>
            <p14:sldId id="924"/>
            <p14:sldId id="925"/>
            <p14:sldId id="926"/>
            <p14:sldId id="927"/>
            <p14:sldId id="928"/>
            <p14:sldId id="929"/>
            <p14:sldId id="930"/>
            <p14:sldId id="931"/>
            <p14:sldId id="974"/>
            <p14:sldId id="966"/>
            <p14:sldId id="967"/>
            <p14:sldId id="1001"/>
            <p14:sldId id="1002"/>
            <p14:sldId id="1003"/>
            <p14:sldId id="941"/>
            <p14:sldId id="942"/>
            <p14:sldId id="943"/>
            <p14:sldId id="944"/>
            <p14:sldId id="945"/>
            <p14:sldId id="946"/>
            <p14:sldId id="947"/>
            <p14:sldId id="948"/>
            <p14:sldId id="1004"/>
            <p14:sldId id="842"/>
            <p14:sldId id="844"/>
            <p14:sldId id="888"/>
            <p14:sldId id="889"/>
            <p14:sldId id="1006"/>
            <p14:sldId id="895"/>
            <p14:sldId id="892"/>
            <p14:sldId id="893"/>
            <p14:sldId id="89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4995" autoAdjust="0"/>
    <p:restoredTop sz="94660"/>
  </p:normalViewPr>
  <p:slideViewPr>
    <p:cSldViewPr snapToGrid="0">
      <p:cViewPr>
        <p:scale>
          <a:sx n="78" d="100"/>
          <a:sy n="78" d="100"/>
        </p:scale>
        <p:origin x="806" y="43"/>
      </p:cViewPr>
      <p:guideLst/>
    </p:cSldViewPr>
  </p:slideViewPr>
  <p:notesTextViewPr>
    <p:cViewPr>
      <p:scale>
        <a:sx n="3" d="2"/>
        <a:sy n="3" d="2"/>
      </p:scale>
      <p:origin x="0" y="0"/>
    </p:cViewPr>
  </p:notesTextViewPr>
  <p:sorterViewPr>
    <p:cViewPr>
      <p:scale>
        <a:sx n="100" d="100"/>
        <a:sy n="100" d="100"/>
      </p:scale>
      <p:origin x="0" y="-2377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34D4FB-BEE3-49A9-8564-5BBF76DE2294}" type="datetimeFigureOut">
              <a:rPr lang="es-CL" smtClean="0"/>
              <a:t>14-04-2024</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2D92C-7B95-47AA-BB69-FCDCA5F9158B}" type="slidenum">
              <a:rPr lang="es-CL" smtClean="0"/>
              <a:t>‹Nº›</a:t>
            </a:fld>
            <a:endParaRPr lang="es-CL"/>
          </a:p>
        </p:txBody>
      </p:sp>
    </p:spTree>
    <p:extLst>
      <p:ext uri="{BB962C8B-B14F-4D97-AF65-F5344CB8AC3E}">
        <p14:creationId xmlns:p14="http://schemas.microsoft.com/office/powerpoint/2010/main" val="246007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28: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592" name="Google Shape;592;p28: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6"/>
        <p:cNvGrpSpPr/>
        <p:nvPr/>
      </p:nvGrpSpPr>
      <p:grpSpPr>
        <a:xfrm>
          <a:off x="0" y="0"/>
          <a:ext cx="0" cy="0"/>
          <a:chOff x="0" y="0"/>
          <a:chExt cx="0" cy="0"/>
        </a:xfrm>
      </p:grpSpPr>
      <p:sp>
        <p:nvSpPr>
          <p:cNvPr id="737" name="Google Shape;737;p31:notes"/>
          <p:cNvSpPr txBox="1">
            <a:spLocks noGrp="1"/>
          </p:cNvSpPr>
          <p:nvPr>
            <p:ph type="body" idx="1"/>
          </p:nvPr>
        </p:nvSpPr>
        <p:spPr>
          <a:xfrm>
            <a:off x="685800" y="4311650"/>
            <a:ext cx="5486400" cy="4084638"/>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738" name="Google Shape;738;p31:notes"/>
          <p:cNvSpPr>
            <a:spLocks noGrp="1" noRot="1" noChangeAspect="1"/>
          </p:cNvSpPr>
          <p:nvPr>
            <p:ph type="sldImg" idx="2"/>
          </p:nvPr>
        </p:nvSpPr>
        <p:spPr>
          <a:xfrm>
            <a:off x="404813" y="681038"/>
            <a:ext cx="6049962" cy="34036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B54E4D-095F-4E6F-B330-A83A1411391F}" type="slidenum">
              <a:rPr lang="en-US"/>
              <a:pPr/>
              <a:t>62</a:t>
            </a:fld>
            <a:endParaRPr lang="en-US"/>
          </a:p>
        </p:txBody>
      </p:sp>
      <p:sp>
        <p:nvSpPr>
          <p:cNvPr id="101378" name="Rectangle 2"/>
          <p:cNvSpPr>
            <a:spLocks noGrp="1" noRot="1" noChangeAspect="1" noChangeArrowheads="1" noTextEdit="1"/>
          </p:cNvSpPr>
          <p:nvPr>
            <p:ph type="sldImg"/>
          </p:nvPr>
        </p:nvSpPr>
        <p:spPr bwMode="auto">
          <a:xfrm>
            <a:off x="415925" y="687388"/>
            <a:ext cx="6027738" cy="3390900"/>
          </a:xfrm>
          <a:prstGeom prst="rect">
            <a:avLst/>
          </a:prstGeom>
          <a:noFill/>
          <a:ln w="12700" cap="flat">
            <a:solidFill>
              <a:schemeClr val="tx1"/>
            </a:solidFill>
            <a:miter lim="800000"/>
            <a:headEnd/>
            <a:tailEnd/>
          </a:ln>
        </p:spPr>
      </p:sp>
      <p:sp>
        <p:nvSpPr>
          <p:cNvPr id="101379" name="Rectangle 3"/>
          <p:cNvSpPr>
            <a:spLocks noGrp="1" noChangeArrowheads="1"/>
          </p:cNvSpPr>
          <p:nvPr>
            <p:ph type="body" idx="1"/>
          </p:nvPr>
        </p:nvSpPr>
        <p:spPr bwMode="auto">
          <a:xfrm>
            <a:off x="914400" y="4311730"/>
            <a:ext cx="5029200" cy="4084796"/>
          </a:xfrm>
          <a:prstGeom prst="rect">
            <a:avLst/>
          </a:prstGeom>
          <a:noFill/>
          <a:ln>
            <a:miter lim="800000"/>
            <a:headEnd/>
            <a:tailEnd/>
          </a:ln>
        </p:spPr>
        <p:txBody>
          <a:bodyPr lIns="92075" tIns="46038" rIns="92075" bIns="46038"/>
          <a:lstStyle/>
          <a:p>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46BE27FF-77BD-4452-9798-C934FD07BF8F}" type="datetime1">
              <a:rPr lang="es-CL" smtClean="0"/>
              <a:t>14-04-2024</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516886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0972466C-7685-469A-A2A3-689DE6930871}" type="datetime1">
              <a:rPr lang="es-CL" smtClean="0"/>
              <a:t>14-04-2024</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294978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4E647D49-458E-448A-AB6D-FBFF521D5819}" type="datetime1">
              <a:rPr lang="es-CL" smtClean="0"/>
              <a:t>14-04-2024</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923112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2</a:t>
            </a:r>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74457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A20921C0-88B0-4B06-88BE-C71B9F2432B6}" type="datetime1">
              <a:rPr lang="es-CL" smtClean="0"/>
              <a:t>14-04-2024</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r>
              <a:rPr lang="en-US"/>
              <a:t>Fundamentos de Estabildad UT 2</a:t>
            </a:r>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772657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FC154DAA-66C9-4D6F-A102-0E358267E314}" type="datetime1">
              <a:rPr lang="es-CL" smtClean="0"/>
              <a:t>14-04-2024</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r>
              <a:rPr lang="en-US"/>
              <a:t>Fundamentos de Estabildad UT 2</a:t>
            </a:r>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2122398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0ED453E2-C275-4165-A0E1-D1196259FCE7}" type="datetime1">
              <a:rPr lang="es-CL" smtClean="0"/>
              <a:t>14-04-2024</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r>
              <a:rPr lang="en-US"/>
              <a:t>Fundamentos de Estabildad UT 2</a:t>
            </a:r>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1397124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7819B34A-1EC7-4BD7-B9BB-86EEDB5DBE7A}" type="datetime1">
              <a:rPr lang="es-CL" smtClean="0"/>
              <a:t>14-04-2024</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r>
              <a:rPr lang="en-US"/>
              <a:t>Fundamentos de Estabildad UT 2</a:t>
            </a:r>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421209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29CF08B8-AFC2-43AD-AB71-E605FB9EFA6F}" type="datetime1">
              <a:rPr lang="es-CL" smtClean="0"/>
              <a:t>14-04-2024</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r>
              <a:rPr lang="en-US"/>
              <a:t>Fundamentos de Estabildad UT 2</a:t>
            </a:r>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699089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0E3D969D-9C77-4D1D-86BC-C35E2AE66488}" type="datetime1">
              <a:rPr lang="es-CL" smtClean="0"/>
              <a:t>14-04-2024</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35231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19D9752B-E7BF-44A6-93AB-2996C8CAC0A3}" type="datetime1">
              <a:rPr lang="es-CL" smtClean="0"/>
              <a:t>14-04-2024</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r>
              <a:rPr lang="en-US"/>
              <a:t>Fundamentos de Estabildad UT 2</a:t>
            </a:r>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‹Nº›</a:t>
            </a:fld>
            <a:endParaRPr lang="en-US"/>
          </a:p>
        </p:txBody>
      </p:sp>
    </p:spTree>
    <p:extLst>
      <p:ext uri="{BB962C8B-B14F-4D97-AF65-F5344CB8AC3E}">
        <p14:creationId xmlns:p14="http://schemas.microsoft.com/office/powerpoint/2010/main" val="934606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422400" y="381000"/>
            <a:ext cx="101600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422400" y="1752600"/>
            <a:ext cx="4978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6604000" y="1752600"/>
            <a:ext cx="4978400" cy="4114800"/>
          </a:xfrm>
        </p:spPr>
        <p:txBody>
          <a:bodyPr/>
          <a:lstStyle/>
          <a:p>
            <a:endParaRPr lang="es-CL"/>
          </a:p>
        </p:txBody>
      </p:sp>
      <p:sp>
        <p:nvSpPr>
          <p:cNvPr id="5" name="4 Marcador de fecha"/>
          <p:cNvSpPr>
            <a:spLocks noGrp="1"/>
          </p:cNvSpPr>
          <p:nvPr>
            <p:ph type="dt" sz="half" idx="10"/>
          </p:nvPr>
        </p:nvSpPr>
        <p:spPr>
          <a:xfrm>
            <a:off x="1352551" y="6107113"/>
            <a:ext cx="2540000" cy="457200"/>
          </a:xfrm>
        </p:spPr>
        <p:txBody>
          <a:bodyPr/>
          <a:lstStyle>
            <a:lvl1pPr>
              <a:defRPr/>
            </a:lvl1pPr>
          </a:lstStyle>
          <a:p>
            <a:fld id="{C0B79EA9-6E1D-4AAE-A0B6-5BF5BBA21E1B}" type="datetime1">
              <a:rPr lang="es-CL" smtClean="0"/>
              <a:t>14-04-2024</a:t>
            </a:fld>
            <a:endParaRPr lang="es-ES"/>
          </a:p>
        </p:txBody>
      </p:sp>
      <p:sp>
        <p:nvSpPr>
          <p:cNvPr id="6" name="5 Marcador de pie de página"/>
          <p:cNvSpPr>
            <a:spLocks noGrp="1"/>
          </p:cNvSpPr>
          <p:nvPr>
            <p:ph type="ftr" sz="quarter" idx="11"/>
          </p:nvPr>
        </p:nvSpPr>
        <p:spPr>
          <a:xfrm>
            <a:off x="4603751" y="6107113"/>
            <a:ext cx="3860800" cy="457200"/>
          </a:xfrm>
        </p:spPr>
        <p:txBody>
          <a:bodyPr/>
          <a:lstStyle>
            <a:lvl1pPr>
              <a:defRPr/>
            </a:lvl1pPr>
          </a:lstStyle>
          <a:p>
            <a:r>
              <a:rPr lang="es-ES"/>
              <a:t>Fundamentos de Estabildad UT 2</a:t>
            </a:r>
          </a:p>
        </p:txBody>
      </p:sp>
      <p:sp>
        <p:nvSpPr>
          <p:cNvPr id="7" name="6 Marcador de número de diapositiva"/>
          <p:cNvSpPr>
            <a:spLocks noGrp="1"/>
          </p:cNvSpPr>
          <p:nvPr>
            <p:ph type="sldNum" sz="quarter" idx="12"/>
          </p:nvPr>
        </p:nvSpPr>
        <p:spPr>
          <a:xfrm>
            <a:off x="9175751" y="6107113"/>
            <a:ext cx="2540000" cy="457200"/>
          </a:xfrm>
        </p:spPr>
        <p:txBody>
          <a:bodyPr/>
          <a:lstStyle>
            <a:lvl1pPr>
              <a:defRPr/>
            </a:lvl1pPr>
          </a:lstStyle>
          <a:p>
            <a:fld id="{85CA58BB-6083-40E6-B52A-C93F0778D315}" type="slidenum">
              <a:rPr lang="es-ES"/>
              <a:pPr/>
              <a:t>‹Nº›</a:t>
            </a:fld>
            <a:endParaRPr lang="es-ES"/>
          </a:p>
        </p:txBody>
      </p:sp>
    </p:spTree>
    <p:extLst>
      <p:ext uri="{BB962C8B-B14F-4D97-AF65-F5344CB8AC3E}">
        <p14:creationId xmlns:p14="http://schemas.microsoft.com/office/powerpoint/2010/main" val="7015167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826684" y="301625"/>
            <a:ext cx="9751483"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826684" y="1827213"/>
            <a:ext cx="4773083"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802967" y="1827213"/>
            <a:ext cx="47752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fld id="{76E40294-204B-472F-A41C-1282495E634C}" type="datetime1">
              <a:rPr lang="es-CL" smtClean="0"/>
              <a:t>14-04-2024</a:t>
            </a:fld>
            <a:endParaRPr lang="es-ES" dirty="0"/>
          </a:p>
        </p:txBody>
      </p:sp>
      <p:sp>
        <p:nvSpPr>
          <p:cNvPr id="6" name="Rectangle 9"/>
          <p:cNvSpPr>
            <a:spLocks noGrp="1" noChangeArrowheads="1"/>
          </p:cNvSpPr>
          <p:nvPr>
            <p:ph type="ftr" sz="quarter" idx="11"/>
          </p:nvPr>
        </p:nvSpPr>
        <p:spPr>
          <a:ln/>
        </p:spPr>
        <p:txBody>
          <a:bodyPr/>
          <a:lstStyle>
            <a:lvl1pPr>
              <a:defRPr/>
            </a:lvl1pPr>
          </a:lstStyle>
          <a:p>
            <a:pPr>
              <a:defRPr/>
            </a:pPr>
            <a:r>
              <a:rPr lang="es-ES"/>
              <a:t>Estabilidad y Estiba</a:t>
            </a:r>
            <a:endParaRPr lang="es-ES" dirty="0"/>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dirty="0"/>
          </a:p>
        </p:txBody>
      </p:sp>
    </p:spTree>
    <p:extLst>
      <p:ext uri="{BB962C8B-B14F-4D97-AF65-F5344CB8AC3E}">
        <p14:creationId xmlns:p14="http://schemas.microsoft.com/office/powerpoint/2010/main" val="1809158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fld id="{9D04B8D3-0F71-449C-8B96-5E066609F1DC}" type="datetime1">
              <a:rPr lang="es-CL" smtClean="0"/>
              <a:t>14-04-2024</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r>
              <a:rPr lang="en-US"/>
              <a:t>Fundamentos de Estabildad UT 2</a:t>
            </a:r>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‹Nº›</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635411"/>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 id="2147483714" r:id="rId12"/>
    <p:sldLayoutId id="2147483715" r:id="rId13"/>
  </p:sldLayoutIdLst>
  <p:hf hdr="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Estabilidad%20y%20Estiba\Estabilidad%20y%20Estiba%203L%202019\UT%20-%202%20Estabilidad%20Transversal\Estabilidad%20Etapa%201%20V1.1.mp4" TargetMode="External"/><Relationship Id="rId1" Type="http://schemas.microsoft.com/office/2007/relationships/media" Target="file:///D:\Clases%202021\Estabilidad%20y%20Estiba\Estabilidad%20y%20Estiba%203L%202019\UT%20-%202%20Estabilidad%20Transversal\Estabilidad%20Etapa%201%20V1.1.mp4" TargetMode="Externa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3.wmf"/><Relationship Id="rId7" Type="http://schemas.openxmlformats.org/officeDocument/2006/relationships/image" Target="../media/image25.wmf"/><Relationship Id="rId2" Type="http://schemas.openxmlformats.org/officeDocument/2006/relationships/oleObject" Target="../embeddings/oleObject1.bin"/><Relationship Id="rId1" Type="http://schemas.openxmlformats.org/officeDocument/2006/relationships/slideLayout" Target="../slideLayouts/slideLayout13.xml"/><Relationship Id="rId6" Type="http://schemas.openxmlformats.org/officeDocument/2006/relationships/oleObject" Target="../embeddings/oleObject3.bin"/><Relationship Id="rId11" Type="http://schemas.openxmlformats.org/officeDocument/2006/relationships/image" Target="../media/image29.png"/><Relationship Id="rId5" Type="http://schemas.openxmlformats.org/officeDocument/2006/relationships/image" Target="../media/image24.wmf"/><Relationship Id="rId10" Type="http://schemas.openxmlformats.org/officeDocument/2006/relationships/image" Target="../media/image28.png"/><Relationship Id="rId4" Type="http://schemas.openxmlformats.org/officeDocument/2006/relationships/oleObject" Target="../embeddings/oleObject2.bin"/><Relationship Id="rId9" Type="http://schemas.openxmlformats.org/officeDocument/2006/relationships/image" Target="../media/image27.png"/></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5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52.wmf"/></Relationships>
</file>

<file path=ppt/slides/_rels/slide59.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image" Target="../media/image60.wmf"/><Relationship Id="rId3" Type="http://schemas.openxmlformats.org/officeDocument/2006/relationships/image" Target="../media/image54.png"/><Relationship Id="rId7" Type="http://schemas.openxmlformats.org/officeDocument/2006/relationships/image" Target="../media/image57.wmf"/><Relationship Id="rId12" Type="http://schemas.openxmlformats.org/officeDocument/2006/relationships/oleObject" Target="../embeddings/oleObject8.bin"/><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oleObject" Target="../embeddings/oleObject5.bin"/><Relationship Id="rId11" Type="http://schemas.openxmlformats.org/officeDocument/2006/relationships/image" Target="../media/image59.wmf"/><Relationship Id="rId5" Type="http://schemas.openxmlformats.org/officeDocument/2006/relationships/image" Target="../media/image56.png"/><Relationship Id="rId10" Type="http://schemas.openxmlformats.org/officeDocument/2006/relationships/oleObject" Target="../embeddings/oleObject7.bin"/><Relationship Id="rId4" Type="http://schemas.openxmlformats.org/officeDocument/2006/relationships/image" Target="../media/image55.png"/><Relationship Id="rId9" Type="http://schemas.openxmlformats.org/officeDocument/2006/relationships/image" Target="../media/image58.wmf"/></Relationships>
</file>

<file path=ppt/slides/_rels/slide6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15">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17">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19">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Lápices y libros coloridos">
            <a:extLst>
              <a:ext uri="{FF2B5EF4-FFF2-40B4-BE49-F238E27FC236}">
                <a16:creationId xmlns:a16="http://schemas.microsoft.com/office/drawing/2014/main" id="{72801FC3-BC5C-397F-EF7C-5DF1E51A5F27}"/>
              </a:ext>
            </a:extLst>
          </p:cNvPr>
          <p:cNvPicPr>
            <a:picLocks noChangeAspect="1"/>
          </p:cNvPicPr>
          <p:nvPr/>
        </p:nvPicPr>
        <p:blipFill rotWithShape="1">
          <a:blip r:embed="rId2"/>
          <a:srcRect l="37194" r="7346" b="2"/>
          <a:stretch/>
        </p:blipFill>
        <p:spPr>
          <a:xfrm>
            <a:off x="6515100" y="10"/>
            <a:ext cx="5676900" cy="6857990"/>
          </a:xfrm>
          <a:prstGeom prst="rect">
            <a:avLst/>
          </a:prstGeom>
        </p:spPr>
      </p:pic>
      <p:sp>
        <p:nvSpPr>
          <p:cNvPr id="2" name="Título 1">
            <a:extLst>
              <a:ext uri="{FF2B5EF4-FFF2-40B4-BE49-F238E27FC236}">
                <a16:creationId xmlns:a16="http://schemas.microsoft.com/office/drawing/2014/main" id="{0B978D02-CC3A-1743-BDB1-9FDB9E25D903}"/>
              </a:ext>
            </a:extLst>
          </p:cNvPr>
          <p:cNvSpPr>
            <a:spLocks noGrp="1"/>
          </p:cNvSpPr>
          <p:nvPr>
            <p:ph type="ctrTitle"/>
          </p:nvPr>
        </p:nvSpPr>
        <p:spPr>
          <a:xfrm>
            <a:off x="703400" y="871758"/>
            <a:ext cx="5227171" cy="3871143"/>
          </a:xfrm>
        </p:spPr>
        <p:txBody>
          <a:bodyPr>
            <a:normAutofit fontScale="90000"/>
          </a:bodyPr>
          <a:lstStyle/>
          <a:p>
            <a:r>
              <a:rPr lang="es-CL" dirty="0"/>
              <a:t>UT 2</a:t>
            </a:r>
            <a:br>
              <a:rPr lang="es-CL" dirty="0"/>
            </a:br>
            <a:r>
              <a:rPr lang="es-CL" dirty="0"/>
              <a:t>1.- Variación y movimiento de pesos</a:t>
            </a:r>
            <a:br>
              <a:rPr lang="es-CL" dirty="0"/>
            </a:br>
            <a:endParaRPr lang="es-CL" dirty="0"/>
          </a:p>
        </p:txBody>
      </p:sp>
      <p:sp>
        <p:nvSpPr>
          <p:cNvPr id="3" name="Subtítulo 2">
            <a:extLst>
              <a:ext uri="{FF2B5EF4-FFF2-40B4-BE49-F238E27FC236}">
                <a16:creationId xmlns:a16="http://schemas.microsoft.com/office/drawing/2014/main" id="{4368DF09-BF44-DF12-C596-5D177FAD1449}"/>
              </a:ext>
            </a:extLst>
          </p:cNvPr>
          <p:cNvSpPr>
            <a:spLocks noGrp="1"/>
          </p:cNvSpPr>
          <p:nvPr>
            <p:ph type="subTitle" idx="1"/>
          </p:nvPr>
        </p:nvSpPr>
        <p:spPr>
          <a:xfrm>
            <a:off x="721688" y="4374575"/>
            <a:ext cx="4857857" cy="1416626"/>
          </a:xfrm>
        </p:spPr>
        <p:txBody>
          <a:bodyPr>
            <a:normAutofit fontScale="77500" lnSpcReduction="20000"/>
          </a:bodyPr>
          <a:lstStyle/>
          <a:p>
            <a:pPr>
              <a:lnSpc>
                <a:spcPct val="100000"/>
              </a:lnSpc>
            </a:pPr>
            <a:r>
              <a:rPr lang="es-CL" sz="1700" dirty="0"/>
              <a:t>Catedra de Sistemas de Ingeniería</a:t>
            </a:r>
          </a:p>
          <a:p>
            <a:pPr>
              <a:lnSpc>
                <a:spcPct val="100000"/>
              </a:lnSpc>
            </a:pPr>
            <a:r>
              <a:rPr lang="es-CL" sz="1700" dirty="0"/>
              <a:t>Profesores:</a:t>
            </a:r>
          </a:p>
          <a:p>
            <a:pPr>
              <a:lnSpc>
                <a:spcPct val="100000"/>
              </a:lnSpc>
            </a:pPr>
            <a:r>
              <a:rPr lang="es-CL" sz="1700" dirty="0"/>
              <a:t>CC Sr. Matías Fisher Silva (4A, 3C y 3D)</a:t>
            </a:r>
          </a:p>
          <a:p>
            <a:pPr>
              <a:lnSpc>
                <a:spcPct val="100000"/>
              </a:lnSpc>
            </a:pPr>
            <a:r>
              <a:rPr lang="es-CL" sz="1700" dirty="0"/>
              <a:t>PC Alberto García Covacevich (4B, 4C, 3A y 3B)</a:t>
            </a:r>
          </a:p>
          <a:p>
            <a:pPr>
              <a:lnSpc>
                <a:spcPct val="100000"/>
              </a:lnSpc>
            </a:pPr>
            <a:r>
              <a:rPr lang="es-CL" sz="1700" dirty="0"/>
              <a:t>Tercero y Cuarto Ejecutivo Escuela Naval  - Primer semestre 2024</a:t>
            </a:r>
          </a:p>
        </p:txBody>
      </p:sp>
      <p:sp>
        <p:nvSpPr>
          <p:cNvPr id="5" name="Marcador de fecha 4">
            <a:extLst>
              <a:ext uri="{FF2B5EF4-FFF2-40B4-BE49-F238E27FC236}">
                <a16:creationId xmlns:a16="http://schemas.microsoft.com/office/drawing/2014/main" id="{B45B3BD4-D814-E25F-D982-C4F6DD1091D4}"/>
              </a:ext>
            </a:extLst>
          </p:cNvPr>
          <p:cNvSpPr>
            <a:spLocks noGrp="1"/>
          </p:cNvSpPr>
          <p:nvPr>
            <p:ph type="dt" sz="half" idx="10"/>
          </p:nvPr>
        </p:nvSpPr>
        <p:spPr>
          <a:xfrm>
            <a:off x="8369448" y="6356350"/>
            <a:ext cx="2592594" cy="365125"/>
          </a:xfrm>
        </p:spPr>
        <p:txBody>
          <a:bodyPr>
            <a:normAutofit/>
          </a:bodyPr>
          <a:lstStyle/>
          <a:p>
            <a:pPr>
              <a:spcAft>
                <a:spcPts val="600"/>
              </a:spcAft>
            </a:pPr>
            <a:fld id="{EDD31502-E6A2-4C2E-B69F-2EEF22604195}" type="datetime1">
              <a:rPr lang="es-CL" smtClean="0">
                <a:solidFill>
                  <a:srgbClr val="FFFFFF"/>
                </a:solidFill>
              </a:rPr>
              <a:t>14-04-2024</a:t>
            </a:fld>
            <a:endParaRPr lang="en-US">
              <a:solidFill>
                <a:srgbClr val="FFFFFF"/>
              </a:solidFill>
            </a:endParaRPr>
          </a:p>
        </p:txBody>
      </p:sp>
      <p:sp>
        <p:nvSpPr>
          <p:cNvPr id="6" name="Marcador de pie de página 5">
            <a:extLst>
              <a:ext uri="{FF2B5EF4-FFF2-40B4-BE49-F238E27FC236}">
                <a16:creationId xmlns:a16="http://schemas.microsoft.com/office/drawing/2014/main" id="{51E3FF6B-B06F-B50C-741F-62E09566CDDD}"/>
              </a:ext>
            </a:extLst>
          </p:cNvPr>
          <p:cNvSpPr>
            <a:spLocks noGrp="1"/>
          </p:cNvSpPr>
          <p:nvPr>
            <p:ph type="ftr" sz="quarter" idx="11"/>
          </p:nvPr>
        </p:nvSpPr>
        <p:spPr>
          <a:xfrm>
            <a:off x="715383" y="6356350"/>
            <a:ext cx="4539727" cy="365125"/>
          </a:xfrm>
        </p:spPr>
        <p:txBody>
          <a:bodyPr>
            <a:normAutofit/>
          </a:bodyPr>
          <a:lstStyle/>
          <a:p>
            <a:pPr>
              <a:spcAft>
                <a:spcPts val="600"/>
              </a:spcAft>
            </a:pPr>
            <a:r>
              <a:rPr lang="en-US"/>
              <a:t>Fundamentos de Estabildad UT 2</a:t>
            </a:r>
          </a:p>
        </p:txBody>
      </p:sp>
      <p:sp>
        <p:nvSpPr>
          <p:cNvPr id="7" name="Marcador de número de diapositiva 6">
            <a:extLst>
              <a:ext uri="{FF2B5EF4-FFF2-40B4-BE49-F238E27FC236}">
                <a16:creationId xmlns:a16="http://schemas.microsoft.com/office/drawing/2014/main" id="{49770AA0-5F23-9834-F57E-B7BAFFC8836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1</a:t>
            </a:fld>
            <a:endParaRPr lang="en-US">
              <a:solidFill>
                <a:srgbClr val="FFFFFF"/>
              </a:solidFill>
            </a:endParaRPr>
          </a:p>
        </p:txBody>
      </p:sp>
    </p:spTree>
    <p:extLst>
      <p:ext uri="{BB962C8B-B14F-4D97-AF65-F5344CB8AC3E}">
        <p14:creationId xmlns:p14="http://schemas.microsoft.com/office/powerpoint/2010/main" val="1915612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772285" y="0"/>
            <a:ext cx="5323715" cy="1642970"/>
          </a:xfrm>
        </p:spPr>
        <p:txBody>
          <a:bodyPr vert="horz" lIns="91440" tIns="45720" rIns="91440" bIns="45720" rtlCol="0" anchor="b">
            <a:normAutofit/>
          </a:bodyPr>
          <a:lstStyle/>
          <a:p>
            <a:r>
              <a:rPr lang="es-CL" sz="4000" kern="1200" dirty="0">
                <a:solidFill>
                  <a:schemeClr val="tx1"/>
                </a:solidFill>
                <a:latin typeface="+mj-lt"/>
                <a:ea typeface="+mj-ea"/>
                <a:cs typeface="+mj-cs"/>
              </a:rPr>
              <a:t>Centro de flotación</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959866" y="1970465"/>
            <a:ext cx="5315189" cy="3535083"/>
          </a:xfrm>
        </p:spPr>
        <p:txBody>
          <a:bodyPr vert="horz" lIns="91440" tIns="45720" rIns="91440" bIns="45720" rtlCol="0" anchor="t">
            <a:normAutofit fontScale="92500"/>
          </a:bodyPr>
          <a:lstStyle/>
          <a:p>
            <a:pPr>
              <a:buSzPct val="100000"/>
            </a:pPr>
            <a:r>
              <a:rPr lang="es-CL" sz="1900" dirty="0"/>
              <a:t>Centroide del plano de agua o plano de flotación.</a:t>
            </a:r>
          </a:p>
          <a:p>
            <a:pPr>
              <a:buSzPct val="100000"/>
            </a:pPr>
            <a:r>
              <a:rPr lang="es-CL" sz="1900" dirty="0"/>
              <a:t>Es el punto pivote de escora y cambio de asiento de un buque.</a:t>
            </a:r>
          </a:p>
          <a:p>
            <a:pPr>
              <a:buSzPct val="100000"/>
            </a:pPr>
            <a:r>
              <a:rPr lang="es-CL" sz="1900" dirty="0"/>
              <a:t>Varía con los cambios de asiento, escoras y calados debido a que cambia el plano de flotación</a:t>
            </a:r>
          </a:p>
          <a:p>
            <a:pPr>
              <a:buSzPct val="100000"/>
            </a:pPr>
            <a:r>
              <a:rPr lang="es-CL" sz="1900" dirty="0"/>
              <a:t>En la figura del CF, que representa a un buque adrizado:</a:t>
            </a:r>
          </a:p>
          <a:p>
            <a:pPr lvl="1">
              <a:buFont typeface="Wingdings" panose="05000000000000000000" pitchFamily="2" charset="2"/>
              <a:buChar char="§"/>
            </a:pPr>
            <a:r>
              <a:rPr lang="es-CL" sz="1900" dirty="0"/>
              <a:t>LCF está a popa de la cuaderna maestra.</a:t>
            </a:r>
          </a:p>
          <a:p>
            <a:pPr lvl="1">
              <a:buFont typeface="Wingdings" panose="05000000000000000000" pitchFamily="2" charset="2"/>
              <a:buChar char="§"/>
            </a:pPr>
            <a:r>
              <a:rPr lang="es-CL" sz="1900" dirty="0"/>
              <a:t>CF o F está en la línea de crujía.</a:t>
            </a:r>
          </a:p>
          <a:p>
            <a:endParaRPr lang="en-US" sz="1700" dirty="0"/>
          </a:p>
        </p:txBody>
      </p:sp>
      <p:pic>
        <p:nvPicPr>
          <p:cNvPr id="33" name="Marcador de contenido 32">
            <a:extLst>
              <a:ext uri="{FF2B5EF4-FFF2-40B4-BE49-F238E27FC236}">
                <a16:creationId xmlns:a16="http://schemas.microsoft.com/office/drawing/2014/main" id="{937F3054-7B64-E089-60F5-3D5B6E26AD0B}"/>
              </a:ext>
            </a:extLst>
          </p:cNvPr>
          <p:cNvPicPr>
            <a:picLocks noGrp="1" noChangeAspect="1"/>
          </p:cNvPicPr>
          <p:nvPr>
            <p:ph sz="half" idx="2"/>
          </p:nvPr>
        </p:nvPicPr>
        <p:blipFill>
          <a:blip r:embed="rId2"/>
          <a:stretch>
            <a:fillRect/>
          </a:stretch>
        </p:blipFill>
        <p:spPr>
          <a:xfrm>
            <a:off x="6434658" y="1642970"/>
            <a:ext cx="5757342" cy="4295160"/>
          </a:xfrm>
          <a:prstGeom prst="rect">
            <a:avLst/>
          </a:prstGeom>
        </p:spPr>
      </p:pic>
      <p:sp>
        <p:nvSpPr>
          <p:cNvPr id="4" name="Marcador de fecha 3">
            <a:extLst>
              <a:ext uri="{FF2B5EF4-FFF2-40B4-BE49-F238E27FC236}">
                <a16:creationId xmlns:a16="http://schemas.microsoft.com/office/drawing/2014/main" id="{337EAF6A-8C2D-D00B-A3FE-A11853BBFE7B}"/>
              </a:ext>
            </a:extLst>
          </p:cNvPr>
          <p:cNvSpPr>
            <a:spLocks noGrp="1"/>
          </p:cNvSpPr>
          <p:nvPr>
            <p:ph type="dt" sz="half" idx="10"/>
          </p:nvPr>
        </p:nvSpPr>
        <p:spPr/>
        <p:txBody>
          <a:bodyPr/>
          <a:lstStyle/>
          <a:p>
            <a:fld id="{A04DF2BE-1521-48E6-B095-2D4B7F342611}" type="datetime1">
              <a:rPr lang="es-CL" smtClean="0"/>
              <a:t>14-04-2024</a:t>
            </a:fld>
            <a:endParaRPr lang="en-US"/>
          </a:p>
        </p:txBody>
      </p:sp>
      <p:sp>
        <p:nvSpPr>
          <p:cNvPr id="5" name="Marcador de pie de página 4">
            <a:extLst>
              <a:ext uri="{FF2B5EF4-FFF2-40B4-BE49-F238E27FC236}">
                <a16:creationId xmlns:a16="http://schemas.microsoft.com/office/drawing/2014/main" id="{B9A96124-562B-85B3-BE30-CF0AFB7F7D57}"/>
              </a:ext>
            </a:extLst>
          </p:cNvPr>
          <p:cNvSpPr>
            <a:spLocks noGrp="1"/>
          </p:cNvSpPr>
          <p:nvPr>
            <p:ph type="ftr" sz="quarter" idx="11"/>
          </p:nvPr>
        </p:nvSpPr>
        <p:spPr/>
        <p:txBody>
          <a:bodyPr/>
          <a:lstStyle/>
          <a:p>
            <a:r>
              <a:rPr lang="en-US"/>
              <a:t>Fundamentos de Estabildad UT 2</a:t>
            </a:r>
            <a:endParaRPr lang="en-US" dirty="0"/>
          </a:p>
        </p:txBody>
      </p:sp>
      <p:sp>
        <p:nvSpPr>
          <p:cNvPr id="6" name="Marcador de número de diapositiva 5">
            <a:extLst>
              <a:ext uri="{FF2B5EF4-FFF2-40B4-BE49-F238E27FC236}">
                <a16:creationId xmlns:a16="http://schemas.microsoft.com/office/drawing/2014/main" id="{A35C1F3C-EF61-7952-BD18-91E929BBA53F}"/>
              </a:ext>
            </a:extLst>
          </p:cNvPr>
          <p:cNvSpPr>
            <a:spLocks noGrp="1"/>
          </p:cNvSpPr>
          <p:nvPr>
            <p:ph type="sldNum" sz="quarter" idx="12"/>
          </p:nvPr>
        </p:nvSpPr>
        <p:spPr/>
        <p:txBody>
          <a:bodyPr/>
          <a:lstStyle/>
          <a:p>
            <a:fld id="{87E7843D-FF13-4365-9478-9625B70A2705}" type="slidenum">
              <a:rPr lang="en-US" smtClean="0"/>
              <a:t>2</a:t>
            </a:fld>
            <a:endParaRPr lang="en-US"/>
          </a:p>
        </p:txBody>
      </p:sp>
    </p:spTree>
    <p:extLst>
      <p:ext uri="{BB962C8B-B14F-4D97-AF65-F5344CB8AC3E}">
        <p14:creationId xmlns:p14="http://schemas.microsoft.com/office/powerpoint/2010/main" val="776887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660EB578-C970-4186-B93C-45851BBC6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CDF57B02-07BB-407B-BB36-06D9C64A67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722376"/>
            <a:ext cx="5676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6855964-C920-48EB-8804-74291211C8A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5000" y="6134100"/>
            <a:ext cx="5676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Marcador de contenido 5">
            <a:extLst>
              <a:ext uri="{FF2B5EF4-FFF2-40B4-BE49-F238E27FC236}">
                <a16:creationId xmlns:a16="http://schemas.microsoft.com/office/drawing/2014/main" id="{4685650F-6772-A8D5-EAB1-711DDFC8700C}"/>
              </a:ext>
            </a:extLst>
          </p:cNvPr>
          <p:cNvPicPr>
            <a:picLocks noGrp="1" noChangeAspect="1"/>
          </p:cNvPicPr>
          <p:nvPr>
            <p:ph sz="half" idx="2"/>
          </p:nvPr>
        </p:nvPicPr>
        <p:blipFill rotWithShape="1">
          <a:blip r:embed="rId2"/>
          <a:srcRect r="2509" b="1"/>
          <a:stretch/>
        </p:blipFill>
        <p:spPr>
          <a:xfrm>
            <a:off x="20" y="-17929"/>
            <a:ext cx="4876780" cy="6875929"/>
          </a:xfrm>
          <a:prstGeom prst="rect">
            <a:avLst/>
          </a:prstGeom>
        </p:spPr>
      </p:pic>
      <p:sp>
        <p:nvSpPr>
          <p:cNvPr id="2" name="Título 1">
            <a:extLst>
              <a:ext uri="{FF2B5EF4-FFF2-40B4-BE49-F238E27FC236}">
                <a16:creationId xmlns:a16="http://schemas.microsoft.com/office/drawing/2014/main" id="{5AF52519-BCA7-CE21-3F47-35E804A0AE1E}"/>
              </a:ext>
            </a:extLst>
          </p:cNvPr>
          <p:cNvSpPr>
            <a:spLocks noGrp="1"/>
          </p:cNvSpPr>
          <p:nvPr>
            <p:ph type="title"/>
          </p:nvPr>
        </p:nvSpPr>
        <p:spPr>
          <a:xfrm>
            <a:off x="5604846" y="860615"/>
            <a:ext cx="5886519" cy="1272986"/>
          </a:xfrm>
        </p:spPr>
        <p:txBody>
          <a:bodyPr vert="horz" lIns="91440" tIns="45720" rIns="91440" bIns="45720" rtlCol="0" anchor="t">
            <a:normAutofit/>
          </a:bodyPr>
          <a:lstStyle/>
          <a:p>
            <a:r>
              <a:rPr lang="en-US" kern="1200" cap="all" spc="30" baseline="0">
                <a:solidFill>
                  <a:schemeClr val="tx1"/>
                </a:solidFill>
                <a:latin typeface="+mj-lt"/>
                <a:ea typeface="+mj-ea"/>
                <a:cs typeface="+mj-cs"/>
              </a:rPr>
              <a:t>Centro de boyantez</a:t>
            </a:r>
          </a:p>
        </p:txBody>
      </p:sp>
      <p:sp>
        <p:nvSpPr>
          <p:cNvPr id="3" name="Marcador de contenido 2">
            <a:extLst>
              <a:ext uri="{FF2B5EF4-FFF2-40B4-BE49-F238E27FC236}">
                <a16:creationId xmlns:a16="http://schemas.microsoft.com/office/drawing/2014/main" id="{D48A2708-B265-8A95-7D22-498BDA14DA67}"/>
              </a:ext>
            </a:extLst>
          </p:cNvPr>
          <p:cNvSpPr>
            <a:spLocks noGrp="1"/>
          </p:cNvSpPr>
          <p:nvPr>
            <p:ph sz="half" idx="1"/>
          </p:nvPr>
        </p:nvSpPr>
        <p:spPr>
          <a:xfrm>
            <a:off x="5604846" y="2133600"/>
            <a:ext cx="5886519" cy="3774464"/>
          </a:xfrm>
        </p:spPr>
        <p:txBody>
          <a:bodyPr vert="horz" lIns="91440" tIns="45720" rIns="91440" bIns="45720" rtlCol="0">
            <a:normAutofit/>
          </a:bodyPr>
          <a:lstStyle/>
          <a:p>
            <a:pPr>
              <a:lnSpc>
                <a:spcPct val="100000"/>
              </a:lnSpc>
              <a:spcBef>
                <a:spcPts val="0"/>
              </a:spcBef>
              <a:buSzPct val="68000"/>
            </a:pPr>
            <a:r>
              <a:rPr lang="en-US" sz="1500"/>
              <a:t>Es el centroide del volumen de agua desplazada.</a:t>
            </a:r>
          </a:p>
          <a:p>
            <a:pPr marL="621792" lvl="1">
              <a:lnSpc>
                <a:spcPct val="100000"/>
              </a:lnSpc>
              <a:spcBef>
                <a:spcPts val="324"/>
              </a:spcBef>
              <a:buSzPct val="100000"/>
            </a:pPr>
            <a:r>
              <a:rPr lang="en-US" sz="1500"/>
              <a:t>La fuerza de boyantes actúa a través de este centroide</a:t>
            </a:r>
          </a:p>
          <a:p>
            <a:pPr>
              <a:lnSpc>
                <a:spcPct val="100000"/>
              </a:lnSpc>
            </a:pPr>
            <a:r>
              <a:rPr lang="en-US" sz="1500"/>
              <a:t>LCB:</a:t>
            </a:r>
          </a:p>
          <a:p>
            <a:pPr marL="621792" lvl="1">
              <a:lnSpc>
                <a:spcPct val="100000"/>
              </a:lnSpc>
              <a:spcBef>
                <a:spcPts val="324"/>
              </a:spcBef>
              <a:buSzPct val="100000"/>
            </a:pPr>
            <a:r>
              <a:rPr lang="en-US" sz="1500"/>
              <a:t>Posición Longitudinal de Centro de Boyantes desde la cuaderna maestra.</a:t>
            </a:r>
          </a:p>
          <a:p>
            <a:pPr>
              <a:lnSpc>
                <a:spcPct val="100000"/>
              </a:lnSpc>
            </a:pPr>
            <a:r>
              <a:rPr lang="en-US" sz="1500"/>
              <a:t>KB: </a:t>
            </a:r>
          </a:p>
          <a:p>
            <a:pPr marL="621792" lvl="1">
              <a:lnSpc>
                <a:spcPct val="100000"/>
              </a:lnSpc>
              <a:spcBef>
                <a:spcPts val="324"/>
              </a:spcBef>
              <a:buSzPct val="100000"/>
            </a:pPr>
            <a:r>
              <a:rPr lang="en-US" sz="1500"/>
              <a:t>Posición vertical del CB desde la quilla</a:t>
            </a:r>
          </a:p>
          <a:p>
            <a:pPr>
              <a:lnSpc>
                <a:spcPct val="100000"/>
              </a:lnSpc>
              <a:spcBef>
                <a:spcPts val="400"/>
              </a:spcBef>
              <a:buSzPct val="68000"/>
            </a:pPr>
            <a:r>
              <a:rPr lang="en-US" sz="1500"/>
              <a:t>TCB:</a:t>
            </a:r>
          </a:p>
          <a:p>
            <a:pPr marL="621792" lvl="1">
              <a:lnSpc>
                <a:spcPct val="100000"/>
              </a:lnSpc>
              <a:spcBef>
                <a:spcPts val="324"/>
              </a:spcBef>
              <a:buSzPct val="100000"/>
            </a:pPr>
            <a:r>
              <a:rPr lang="en-US" sz="1500"/>
              <a:t>Posición transversal del CB desde la línea de crujía.</a:t>
            </a:r>
          </a:p>
          <a:p>
            <a:pPr>
              <a:lnSpc>
                <a:spcPct val="100000"/>
              </a:lnSpc>
              <a:spcBef>
                <a:spcPts val="400"/>
              </a:spcBef>
              <a:buSzPct val="68000"/>
            </a:pPr>
            <a:r>
              <a:rPr lang="en-US" sz="1500"/>
              <a:t>El CB varía cuando el buque se escora, cambia de asiento o cambia de calado debido a que cambia la forma del volumen sumergido y se mueve CB.</a:t>
            </a:r>
          </a:p>
        </p:txBody>
      </p:sp>
      <p:sp>
        <p:nvSpPr>
          <p:cNvPr id="7" name="Marcador de fecha 6">
            <a:extLst>
              <a:ext uri="{FF2B5EF4-FFF2-40B4-BE49-F238E27FC236}">
                <a16:creationId xmlns:a16="http://schemas.microsoft.com/office/drawing/2014/main" id="{DC4A9423-4847-43D5-0A62-1678506AE46C}"/>
              </a:ext>
            </a:extLst>
          </p:cNvPr>
          <p:cNvSpPr>
            <a:spLocks noGrp="1"/>
          </p:cNvSpPr>
          <p:nvPr>
            <p:ph type="dt" sz="half" idx="10"/>
          </p:nvPr>
        </p:nvSpPr>
        <p:spPr/>
        <p:txBody>
          <a:bodyPr/>
          <a:lstStyle/>
          <a:p>
            <a:fld id="{72957260-66D7-40F9-BE51-484B26F4C4BA}" type="datetime1">
              <a:rPr lang="es-CL" smtClean="0"/>
              <a:t>14-04-2024</a:t>
            </a:fld>
            <a:endParaRPr lang="en-US"/>
          </a:p>
        </p:txBody>
      </p:sp>
      <p:sp>
        <p:nvSpPr>
          <p:cNvPr id="8" name="Marcador de pie de página 7">
            <a:extLst>
              <a:ext uri="{FF2B5EF4-FFF2-40B4-BE49-F238E27FC236}">
                <a16:creationId xmlns:a16="http://schemas.microsoft.com/office/drawing/2014/main" id="{AF04DA4B-930C-9779-042A-B9196DB20F0E}"/>
              </a:ext>
            </a:extLst>
          </p:cNvPr>
          <p:cNvSpPr>
            <a:spLocks noGrp="1"/>
          </p:cNvSpPr>
          <p:nvPr>
            <p:ph type="ftr" sz="quarter" idx="11"/>
          </p:nvPr>
        </p:nvSpPr>
        <p:spPr/>
        <p:txBody>
          <a:bodyPr/>
          <a:lstStyle/>
          <a:p>
            <a:r>
              <a:rPr lang="en-US"/>
              <a:t>Fundamentos de Estabildad UT 2</a:t>
            </a:r>
            <a:endParaRPr lang="en-US" dirty="0"/>
          </a:p>
        </p:txBody>
      </p:sp>
      <p:sp>
        <p:nvSpPr>
          <p:cNvPr id="9" name="Marcador de número de diapositiva 8">
            <a:extLst>
              <a:ext uri="{FF2B5EF4-FFF2-40B4-BE49-F238E27FC236}">
                <a16:creationId xmlns:a16="http://schemas.microsoft.com/office/drawing/2014/main" id="{2E1D6AE9-9DF2-C1A0-FA5C-584BFA01869F}"/>
              </a:ext>
            </a:extLst>
          </p:cNvPr>
          <p:cNvSpPr>
            <a:spLocks noGrp="1"/>
          </p:cNvSpPr>
          <p:nvPr>
            <p:ph type="sldNum" sz="quarter" idx="12"/>
          </p:nvPr>
        </p:nvSpPr>
        <p:spPr/>
        <p:txBody>
          <a:bodyPr/>
          <a:lstStyle/>
          <a:p>
            <a:fld id="{87E7843D-FF13-4365-9478-9625B70A2705}" type="slidenum">
              <a:rPr lang="en-US" smtClean="0"/>
              <a:t>3</a:t>
            </a:fld>
            <a:endParaRPr lang="en-US"/>
          </a:p>
        </p:txBody>
      </p:sp>
    </p:spTree>
    <p:extLst>
      <p:ext uri="{BB962C8B-B14F-4D97-AF65-F5344CB8AC3E}">
        <p14:creationId xmlns:p14="http://schemas.microsoft.com/office/powerpoint/2010/main" val="2960579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7">
            <a:extLst>
              <a:ext uri="{FF2B5EF4-FFF2-40B4-BE49-F238E27FC236}">
                <a16:creationId xmlns:a16="http://schemas.microsoft.com/office/drawing/2014/main" id="{AE42E004-BBBD-83DA-BE65-B0FC3BB8D85E}"/>
              </a:ext>
            </a:extLst>
          </p:cNvPr>
          <p:cNvSpPr>
            <a:spLocks noGrp="1"/>
          </p:cNvSpPr>
          <p:nvPr>
            <p:ph type="title"/>
          </p:nvPr>
        </p:nvSpPr>
        <p:spPr/>
        <p:txBody>
          <a:bodyPr/>
          <a:lstStyle/>
          <a:p>
            <a:r>
              <a:rPr lang="es-CL" dirty="0"/>
              <a:t>Centro de Boyantez</a:t>
            </a:r>
          </a:p>
        </p:txBody>
      </p:sp>
      <p:pic>
        <p:nvPicPr>
          <p:cNvPr id="10" name="Marcador de contenido 9">
            <a:extLst>
              <a:ext uri="{FF2B5EF4-FFF2-40B4-BE49-F238E27FC236}">
                <a16:creationId xmlns:a16="http://schemas.microsoft.com/office/drawing/2014/main" id="{5A41D46E-C549-79C8-D3FB-53B61F6526E2}"/>
              </a:ext>
            </a:extLst>
          </p:cNvPr>
          <p:cNvPicPr>
            <a:picLocks noGrp="1" noChangeAspect="1"/>
          </p:cNvPicPr>
          <p:nvPr>
            <p:ph idx="1"/>
          </p:nvPr>
        </p:nvPicPr>
        <p:blipFill>
          <a:blip r:embed="rId2"/>
          <a:stretch>
            <a:fillRect/>
          </a:stretch>
        </p:blipFill>
        <p:spPr>
          <a:xfrm>
            <a:off x="2293530" y="2292350"/>
            <a:ext cx="7504928" cy="3636963"/>
          </a:xfrm>
          <a:prstGeom prst="rect">
            <a:avLst/>
          </a:prstGeom>
        </p:spPr>
      </p:pic>
      <p:sp>
        <p:nvSpPr>
          <p:cNvPr id="5" name="Marcador de fecha 4">
            <a:extLst>
              <a:ext uri="{FF2B5EF4-FFF2-40B4-BE49-F238E27FC236}">
                <a16:creationId xmlns:a16="http://schemas.microsoft.com/office/drawing/2014/main" id="{E0F1785F-321D-31FF-0A14-225FE4FA2BCE}"/>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FFCCAB6D-3843-0DE3-459B-E2138681DA51}"/>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80F87D35-39D4-C285-0440-9CC8BF15CDF2}"/>
              </a:ext>
            </a:extLst>
          </p:cNvPr>
          <p:cNvSpPr>
            <a:spLocks noGrp="1"/>
          </p:cNvSpPr>
          <p:nvPr>
            <p:ph type="sldNum" sz="quarter" idx="12"/>
          </p:nvPr>
        </p:nvSpPr>
        <p:spPr/>
        <p:txBody>
          <a:bodyPr/>
          <a:lstStyle/>
          <a:p>
            <a:fld id="{87E7843D-FF13-4365-9478-9625B70A2705}" type="slidenum">
              <a:rPr lang="en-US" smtClean="0"/>
              <a:t>4</a:t>
            </a:fld>
            <a:endParaRPr lang="en-US"/>
          </a:p>
        </p:txBody>
      </p:sp>
    </p:spTree>
    <p:extLst>
      <p:ext uri="{BB962C8B-B14F-4D97-AF65-F5344CB8AC3E}">
        <p14:creationId xmlns:p14="http://schemas.microsoft.com/office/powerpoint/2010/main" val="3873820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563367-85F6-112A-791E-D821F0BCD30B}"/>
              </a:ext>
            </a:extLst>
          </p:cNvPr>
          <p:cNvSpPr>
            <a:spLocks noGrp="1"/>
          </p:cNvSpPr>
          <p:nvPr>
            <p:ph type="title"/>
          </p:nvPr>
        </p:nvSpPr>
        <p:spPr>
          <a:xfrm>
            <a:off x="787674" y="165496"/>
            <a:ext cx="10691265" cy="1371030"/>
          </a:xfrm>
        </p:spPr>
        <p:txBody>
          <a:bodyPr/>
          <a:lstStyle/>
          <a:p>
            <a:r>
              <a:rPr lang="es-CL" dirty="0"/>
              <a:t>Centro de Boyantez</a:t>
            </a:r>
          </a:p>
        </p:txBody>
      </p:sp>
      <p:sp>
        <p:nvSpPr>
          <p:cNvPr id="3" name="Marcador de contenido 2">
            <a:extLst>
              <a:ext uri="{FF2B5EF4-FFF2-40B4-BE49-F238E27FC236}">
                <a16:creationId xmlns:a16="http://schemas.microsoft.com/office/drawing/2014/main" id="{117CCC10-7555-EEC4-627E-31891A169587}"/>
              </a:ext>
            </a:extLst>
          </p:cNvPr>
          <p:cNvSpPr>
            <a:spLocks noGrp="1"/>
          </p:cNvSpPr>
          <p:nvPr>
            <p:ph idx="1"/>
          </p:nvPr>
        </p:nvSpPr>
        <p:spPr/>
        <p:txBody>
          <a:bodyPr/>
          <a:lstStyle/>
          <a:p>
            <a:endParaRPr lang="es-CL" dirty="0"/>
          </a:p>
        </p:txBody>
      </p:sp>
      <p:sp>
        <p:nvSpPr>
          <p:cNvPr id="4" name="Marcador de fecha 3">
            <a:extLst>
              <a:ext uri="{FF2B5EF4-FFF2-40B4-BE49-F238E27FC236}">
                <a16:creationId xmlns:a16="http://schemas.microsoft.com/office/drawing/2014/main" id="{23788099-8F6D-16F4-D4DD-8DD92C17060B}"/>
              </a:ext>
            </a:extLst>
          </p:cNvPr>
          <p:cNvSpPr>
            <a:spLocks noGrp="1"/>
          </p:cNvSpPr>
          <p:nvPr>
            <p:ph type="dt" sz="half" idx="10"/>
          </p:nvPr>
        </p:nvSpPr>
        <p:spPr/>
        <p:txBody>
          <a:bodyPr/>
          <a:lstStyle/>
          <a:p>
            <a:fld id="{0972466C-7685-469A-A2A3-689DE6930871}" type="datetime1">
              <a:rPr lang="es-CL" smtClean="0"/>
              <a:t>14-04-2024</a:t>
            </a:fld>
            <a:endParaRPr lang="en-US"/>
          </a:p>
        </p:txBody>
      </p:sp>
      <p:sp>
        <p:nvSpPr>
          <p:cNvPr id="5" name="Marcador de pie de página 4">
            <a:extLst>
              <a:ext uri="{FF2B5EF4-FFF2-40B4-BE49-F238E27FC236}">
                <a16:creationId xmlns:a16="http://schemas.microsoft.com/office/drawing/2014/main" id="{F8FA5E1A-235D-91DE-17E7-9B964B06FF3B}"/>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4CD711D8-EA0B-4AB9-FC78-C110FED79EE4}"/>
              </a:ext>
            </a:extLst>
          </p:cNvPr>
          <p:cNvSpPr>
            <a:spLocks noGrp="1"/>
          </p:cNvSpPr>
          <p:nvPr>
            <p:ph type="sldNum" sz="quarter" idx="12"/>
          </p:nvPr>
        </p:nvSpPr>
        <p:spPr/>
        <p:txBody>
          <a:bodyPr/>
          <a:lstStyle/>
          <a:p>
            <a:fld id="{87E7843D-FF13-4365-9478-9625B70A2705}" type="slidenum">
              <a:rPr lang="en-US" smtClean="0"/>
              <a:t>5</a:t>
            </a:fld>
            <a:endParaRPr lang="en-US"/>
          </a:p>
        </p:txBody>
      </p:sp>
      <p:sp>
        <p:nvSpPr>
          <p:cNvPr id="7" name="Google Shape;529;p27">
            <a:extLst>
              <a:ext uri="{FF2B5EF4-FFF2-40B4-BE49-F238E27FC236}">
                <a16:creationId xmlns:a16="http://schemas.microsoft.com/office/drawing/2014/main" id="{D66038B5-9FAC-DD2A-84C2-B50E4255F9F6}"/>
              </a:ext>
            </a:extLst>
          </p:cNvPr>
          <p:cNvSpPr/>
          <p:nvPr/>
        </p:nvSpPr>
        <p:spPr>
          <a:xfrm>
            <a:off x="1525588" y="3400426"/>
            <a:ext cx="9142412" cy="3457575"/>
          </a:xfrm>
          <a:custGeom>
            <a:avLst/>
            <a:gdLst/>
            <a:ahLst/>
            <a:cxnLst/>
            <a:rect l="l" t="t" r="r" b="b"/>
            <a:pathLst>
              <a:path w="5759" h="2178" extrusionOk="0">
                <a:moveTo>
                  <a:pt x="0" y="0"/>
                </a:moveTo>
                <a:lnTo>
                  <a:pt x="0" y="2177"/>
                </a:lnTo>
                <a:lnTo>
                  <a:pt x="5758" y="2177"/>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8" name="Google Shape;530;p27">
            <a:extLst>
              <a:ext uri="{FF2B5EF4-FFF2-40B4-BE49-F238E27FC236}">
                <a16:creationId xmlns:a16="http://schemas.microsoft.com/office/drawing/2014/main" id="{1C7A2477-865E-6487-EC86-8DC7ACE7ACA0}"/>
              </a:ext>
            </a:extLst>
          </p:cNvPr>
          <p:cNvSpPr/>
          <p:nvPr/>
        </p:nvSpPr>
        <p:spPr>
          <a:xfrm>
            <a:off x="3506788" y="2359025"/>
            <a:ext cx="5092700" cy="3371850"/>
          </a:xfrm>
          <a:custGeom>
            <a:avLst/>
            <a:gdLst/>
            <a:ahLst/>
            <a:cxnLst/>
            <a:rect l="l" t="t" r="r" b="b"/>
            <a:pathLst>
              <a:path w="3208" h="2124" extrusionOk="0">
                <a:moveTo>
                  <a:pt x="0" y="0"/>
                </a:moveTo>
                <a:lnTo>
                  <a:pt x="0" y="1404"/>
                </a:lnTo>
                <a:lnTo>
                  <a:pt x="41" y="1575"/>
                </a:lnTo>
                <a:lnTo>
                  <a:pt x="89" y="1664"/>
                </a:lnTo>
                <a:lnTo>
                  <a:pt x="179" y="1787"/>
                </a:lnTo>
                <a:lnTo>
                  <a:pt x="289" y="1890"/>
                </a:lnTo>
                <a:lnTo>
                  <a:pt x="460" y="1986"/>
                </a:lnTo>
                <a:lnTo>
                  <a:pt x="666" y="2047"/>
                </a:lnTo>
                <a:lnTo>
                  <a:pt x="920" y="2095"/>
                </a:lnTo>
                <a:lnTo>
                  <a:pt x="1264" y="2123"/>
                </a:lnTo>
                <a:lnTo>
                  <a:pt x="1936" y="2123"/>
                </a:lnTo>
                <a:lnTo>
                  <a:pt x="2273" y="2088"/>
                </a:lnTo>
                <a:lnTo>
                  <a:pt x="2527" y="2040"/>
                </a:lnTo>
                <a:lnTo>
                  <a:pt x="2774" y="1965"/>
                </a:lnTo>
                <a:lnTo>
                  <a:pt x="2967" y="1835"/>
                </a:lnTo>
                <a:lnTo>
                  <a:pt x="3063" y="1732"/>
                </a:lnTo>
                <a:lnTo>
                  <a:pt x="3145" y="1588"/>
                </a:lnTo>
                <a:lnTo>
                  <a:pt x="3193" y="1452"/>
                </a:lnTo>
                <a:lnTo>
                  <a:pt x="3207" y="1287"/>
                </a:lnTo>
                <a:lnTo>
                  <a:pt x="3207" y="1198"/>
                </a:lnTo>
                <a:lnTo>
                  <a:pt x="3207" y="0"/>
                </a:lnTo>
                <a:lnTo>
                  <a:pt x="0"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 name="Google Shape;531;p27">
            <a:extLst>
              <a:ext uri="{FF2B5EF4-FFF2-40B4-BE49-F238E27FC236}">
                <a16:creationId xmlns:a16="http://schemas.microsoft.com/office/drawing/2014/main" id="{BDEB6098-B9E6-C501-C850-7CD5772F32AE}"/>
              </a:ext>
            </a:extLst>
          </p:cNvPr>
          <p:cNvSpPr/>
          <p:nvPr/>
        </p:nvSpPr>
        <p:spPr>
          <a:xfrm rot="20400000">
            <a:off x="6037264" y="4494213"/>
            <a:ext cx="160337" cy="125412"/>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0" name="Google Shape;532;p27">
            <a:extLst>
              <a:ext uri="{FF2B5EF4-FFF2-40B4-BE49-F238E27FC236}">
                <a16:creationId xmlns:a16="http://schemas.microsoft.com/office/drawing/2014/main" id="{6D19FACB-87C3-E58E-9729-79941D19BDB0}"/>
              </a:ext>
            </a:extLst>
          </p:cNvPr>
          <p:cNvSpPr/>
          <p:nvPr/>
        </p:nvSpPr>
        <p:spPr>
          <a:xfrm>
            <a:off x="5626100" y="4390991"/>
            <a:ext cx="431800" cy="446123"/>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nvGrpSpPr>
          <p:cNvPr id="11" name="Google Shape;533;p27">
            <a:extLst>
              <a:ext uri="{FF2B5EF4-FFF2-40B4-BE49-F238E27FC236}">
                <a16:creationId xmlns:a16="http://schemas.microsoft.com/office/drawing/2014/main" id="{CE80A390-E956-E3D8-DD5F-9D0818524D7C}"/>
              </a:ext>
            </a:extLst>
          </p:cNvPr>
          <p:cNvGrpSpPr/>
          <p:nvPr/>
        </p:nvGrpSpPr>
        <p:grpSpPr>
          <a:xfrm>
            <a:off x="2720975" y="3057526"/>
            <a:ext cx="6642100" cy="341313"/>
            <a:chOff x="754" y="1926"/>
            <a:chExt cx="4184" cy="215"/>
          </a:xfrm>
        </p:grpSpPr>
        <p:sp>
          <p:nvSpPr>
            <p:cNvPr id="12" name="Google Shape;534;p27">
              <a:extLst>
                <a:ext uri="{FF2B5EF4-FFF2-40B4-BE49-F238E27FC236}">
                  <a16:creationId xmlns:a16="http://schemas.microsoft.com/office/drawing/2014/main" id="{71D2869C-266F-ABC5-6051-16AC5A04ADDC}"/>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13" name="Google Shape;535;p27">
              <a:extLst>
                <a:ext uri="{FF2B5EF4-FFF2-40B4-BE49-F238E27FC236}">
                  <a16:creationId xmlns:a16="http://schemas.microsoft.com/office/drawing/2014/main" id="{56B45220-F3FD-2B68-0771-EC96FFCB9C2E}"/>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cxnSp>
        <p:nvCxnSpPr>
          <p:cNvPr id="14" name="Google Shape;536;p27">
            <a:extLst>
              <a:ext uri="{FF2B5EF4-FFF2-40B4-BE49-F238E27FC236}">
                <a16:creationId xmlns:a16="http://schemas.microsoft.com/office/drawing/2014/main" id="{B0CD0D5B-3151-3F65-B19A-2D18BC35D8A8}"/>
              </a:ext>
            </a:extLst>
          </p:cNvPr>
          <p:cNvCxnSpPr/>
          <p:nvPr/>
        </p:nvCxnSpPr>
        <p:spPr>
          <a:xfrm>
            <a:off x="6115050" y="1295400"/>
            <a:ext cx="0" cy="4883150"/>
          </a:xfrm>
          <a:prstGeom prst="straightConnector1">
            <a:avLst/>
          </a:prstGeom>
          <a:noFill/>
          <a:ln w="12700" cap="flat" cmpd="sng">
            <a:solidFill>
              <a:srgbClr val="000000"/>
            </a:solidFill>
            <a:prstDash val="solid"/>
            <a:round/>
            <a:headEnd type="none" w="sm" len="sm"/>
            <a:tailEnd type="none" w="sm" len="sm"/>
          </a:ln>
        </p:spPr>
      </p:cxnSp>
      <p:grpSp>
        <p:nvGrpSpPr>
          <p:cNvPr id="15" name="Google Shape;537;p27">
            <a:extLst>
              <a:ext uri="{FF2B5EF4-FFF2-40B4-BE49-F238E27FC236}">
                <a16:creationId xmlns:a16="http://schemas.microsoft.com/office/drawing/2014/main" id="{00496973-55BD-1CB0-F5A1-72F0A1FE2A5B}"/>
              </a:ext>
            </a:extLst>
          </p:cNvPr>
          <p:cNvGrpSpPr/>
          <p:nvPr/>
        </p:nvGrpSpPr>
        <p:grpSpPr>
          <a:xfrm>
            <a:off x="2720975" y="1149350"/>
            <a:ext cx="6642100" cy="5118100"/>
            <a:chOff x="754" y="724"/>
            <a:chExt cx="4184" cy="3224"/>
          </a:xfrm>
        </p:grpSpPr>
        <p:grpSp>
          <p:nvGrpSpPr>
            <p:cNvPr id="16" name="Google Shape;538;p27">
              <a:extLst>
                <a:ext uri="{FF2B5EF4-FFF2-40B4-BE49-F238E27FC236}">
                  <a16:creationId xmlns:a16="http://schemas.microsoft.com/office/drawing/2014/main" id="{626478C9-44A1-9BC4-B099-6A5A571BE8D5}"/>
                </a:ext>
              </a:extLst>
            </p:cNvPr>
            <p:cNvGrpSpPr/>
            <p:nvPr/>
          </p:nvGrpSpPr>
          <p:grpSpPr>
            <a:xfrm>
              <a:off x="1145" y="724"/>
              <a:ext cx="3781" cy="3224"/>
              <a:chOff x="1145" y="724"/>
              <a:chExt cx="3781" cy="3224"/>
            </a:xfrm>
          </p:grpSpPr>
          <p:sp>
            <p:nvSpPr>
              <p:cNvPr id="26" name="Google Shape;539;p27">
                <a:extLst>
                  <a:ext uri="{FF2B5EF4-FFF2-40B4-BE49-F238E27FC236}">
                    <a16:creationId xmlns:a16="http://schemas.microsoft.com/office/drawing/2014/main" id="{132EFD16-6F9A-455F-49BB-302036FDB101}"/>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7" name="Google Shape;540;p27">
                <a:extLst>
                  <a:ext uri="{FF2B5EF4-FFF2-40B4-BE49-F238E27FC236}">
                    <a16:creationId xmlns:a16="http://schemas.microsoft.com/office/drawing/2014/main" id="{DEDED9F1-9C6F-BAB4-C3EB-E12D0551BE34}"/>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541;p27">
              <a:extLst>
                <a:ext uri="{FF2B5EF4-FFF2-40B4-BE49-F238E27FC236}">
                  <a16:creationId xmlns:a16="http://schemas.microsoft.com/office/drawing/2014/main" id="{C4871F9E-BFBA-3A73-1E78-0FBA426F4A58}"/>
                </a:ext>
              </a:extLst>
            </p:cNvPr>
            <p:cNvGrpSpPr/>
            <p:nvPr/>
          </p:nvGrpSpPr>
          <p:grpSpPr>
            <a:xfrm>
              <a:off x="754" y="815"/>
              <a:ext cx="4184" cy="3065"/>
              <a:chOff x="754" y="815"/>
              <a:chExt cx="4184" cy="3065"/>
            </a:xfrm>
          </p:grpSpPr>
          <p:grpSp>
            <p:nvGrpSpPr>
              <p:cNvPr id="18" name="Google Shape;542;p27">
                <a:extLst>
                  <a:ext uri="{FF2B5EF4-FFF2-40B4-BE49-F238E27FC236}">
                    <a16:creationId xmlns:a16="http://schemas.microsoft.com/office/drawing/2014/main" id="{4D93995F-2053-8E91-7B2A-7AF0888CEBDB}"/>
                  </a:ext>
                </a:extLst>
              </p:cNvPr>
              <p:cNvGrpSpPr/>
              <p:nvPr/>
            </p:nvGrpSpPr>
            <p:grpSpPr>
              <a:xfrm>
                <a:off x="1208" y="815"/>
                <a:ext cx="3318" cy="3065"/>
                <a:chOff x="1208" y="815"/>
                <a:chExt cx="3318" cy="3065"/>
              </a:xfrm>
            </p:grpSpPr>
            <p:sp>
              <p:nvSpPr>
                <p:cNvPr id="24" name="Google Shape;543;p27">
                  <a:extLst>
                    <a:ext uri="{FF2B5EF4-FFF2-40B4-BE49-F238E27FC236}">
                      <a16:creationId xmlns:a16="http://schemas.microsoft.com/office/drawing/2014/main" id="{C43CD439-042E-1F98-82F5-4FE16A18B48B}"/>
                    </a:ext>
                  </a:extLst>
                </p:cNvPr>
                <p:cNvSpPr/>
                <p:nvPr/>
              </p:nvSpPr>
              <p:spPr>
                <a:xfrm>
                  <a:off x="1208" y="1340"/>
                  <a:ext cx="3318" cy="2284"/>
                </a:xfrm>
                <a:custGeom>
                  <a:avLst/>
                  <a:gdLst/>
                  <a:ahLst/>
                  <a:cxnLst/>
                  <a:rect l="l" t="t" r="r" b="b"/>
                  <a:pathLst>
                    <a:path w="3318" h="2284" extrusionOk="0">
                      <a:moveTo>
                        <a:pt x="123" y="0"/>
                      </a:moveTo>
                      <a:lnTo>
                        <a:pt x="0" y="1398"/>
                      </a:lnTo>
                      <a:lnTo>
                        <a:pt x="26" y="1572"/>
                      </a:lnTo>
                      <a:lnTo>
                        <a:pt x="66" y="1665"/>
                      </a:lnTo>
                      <a:lnTo>
                        <a:pt x="145" y="1795"/>
                      </a:lnTo>
                      <a:lnTo>
                        <a:pt x="246" y="1908"/>
                      </a:lnTo>
                      <a:lnTo>
                        <a:pt x="408" y="2018"/>
                      </a:lnTo>
                      <a:lnTo>
                        <a:pt x="608" y="2097"/>
                      </a:lnTo>
                      <a:lnTo>
                        <a:pt x="857" y="2167"/>
                      </a:lnTo>
                      <a:lnTo>
                        <a:pt x="1197" y="2225"/>
                      </a:lnTo>
                      <a:lnTo>
                        <a:pt x="1866" y="2283"/>
                      </a:lnTo>
                      <a:lnTo>
                        <a:pt x="2205" y="2278"/>
                      </a:lnTo>
                      <a:lnTo>
                        <a:pt x="2462" y="2252"/>
                      </a:lnTo>
                      <a:lnTo>
                        <a:pt x="2715" y="2199"/>
                      </a:lnTo>
                      <a:lnTo>
                        <a:pt x="2919" y="2086"/>
                      </a:lnTo>
                      <a:lnTo>
                        <a:pt x="3023" y="1992"/>
                      </a:lnTo>
                      <a:lnTo>
                        <a:pt x="3117" y="1856"/>
                      </a:lnTo>
                      <a:lnTo>
                        <a:pt x="3177" y="1724"/>
                      </a:lnTo>
                      <a:lnTo>
                        <a:pt x="3205" y="1561"/>
                      </a:lnTo>
                      <a:lnTo>
                        <a:pt x="3213" y="1472"/>
                      </a:lnTo>
                      <a:lnTo>
                        <a:pt x="3317" y="279"/>
                      </a:lnTo>
                      <a:lnTo>
                        <a:pt x="123"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25" name="Google Shape;544;p27">
                  <a:extLst>
                    <a:ext uri="{FF2B5EF4-FFF2-40B4-BE49-F238E27FC236}">
                      <a16:creationId xmlns:a16="http://schemas.microsoft.com/office/drawing/2014/main" id="{0F555424-2668-53C3-396F-FDB878B73877}"/>
                    </a:ext>
                  </a:extLst>
                </p:cNvPr>
                <p:cNvCxnSpPr/>
                <p:nvPr/>
              </p:nvCxnSpPr>
              <p:spPr>
                <a:xfrm flipH="1">
                  <a:off x="2758" y="815"/>
                  <a:ext cx="268" cy="3065"/>
                </a:xfrm>
                <a:prstGeom prst="straightConnector1">
                  <a:avLst/>
                </a:prstGeom>
                <a:noFill/>
                <a:ln w="12700" cap="flat" cmpd="sng">
                  <a:solidFill>
                    <a:srgbClr val="000000"/>
                  </a:solidFill>
                  <a:prstDash val="solid"/>
                  <a:round/>
                  <a:headEnd type="none" w="sm" len="sm"/>
                  <a:tailEnd type="none" w="sm" len="sm"/>
                </a:ln>
              </p:spPr>
            </p:cxnSp>
          </p:grpSp>
          <p:sp>
            <p:nvSpPr>
              <p:cNvPr id="19" name="Google Shape;545;p27">
                <a:extLst>
                  <a:ext uri="{FF2B5EF4-FFF2-40B4-BE49-F238E27FC236}">
                    <a16:creationId xmlns:a16="http://schemas.microsoft.com/office/drawing/2014/main" id="{4CF6688B-2EA2-F54B-D581-51F9EB510806}"/>
                  </a:ext>
                </a:extLst>
              </p:cNvPr>
              <p:cNvSpPr/>
              <p:nvPr/>
            </p:nvSpPr>
            <p:spPr>
              <a:xfrm>
                <a:off x="808" y="1926"/>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20" name="Google Shape;546;p27">
                <a:extLst>
                  <a:ext uri="{FF2B5EF4-FFF2-40B4-BE49-F238E27FC236}">
                    <a16:creationId xmlns:a16="http://schemas.microsoft.com/office/drawing/2014/main" id="{36B76364-BF94-99A5-C736-EC5064D7B01A}"/>
                  </a:ext>
                </a:extLst>
              </p:cNvPr>
              <p:cNvCxnSpPr/>
              <p:nvPr/>
            </p:nvCxnSpPr>
            <p:spPr>
              <a:xfrm>
                <a:off x="754" y="2134"/>
                <a:ext cx="4184" cy="0"/>
              </a:xfrm>
              <a:prstGeom prst="straightConnector1">
                <a:avLst/>
              </a:prstGeom>
              <a:noFill/>
              <a:ln w="12700" cap="flat" cmpd="sng">
                <a:solidFill>
                  <a:srgbClr val="000000"/>
                </a:solidFill>
                <a:prstDash val="solid"/>
                <a:round/>
                <a:headEnd type="none" w="sm" len="sm"/>
                <a:tailEnd type="none" w="sm" len="sm"/>
              </a:ln>
            </p:spPr>
          </p:cxnSp>
          <p:grpSp>
            <p:nvGrpSpPr>
              <p:cNvPr id="21" name="Google Shape;547;p27">
                <a:extLst>
                  <a:ext uri="{FF2B5EF4-FFF2-40B4-BE49-F238E27FC236}">
                    <a16:creationId xmlns:a16="http://schemas.microsoft.com/office/drawing/2014/main" id="{B615AA8B-7837-2805-DBD7-79C78050A9D3}"/>
                  </a:ext>
                </a:extLst>
              </p:cNvPr>
              <p:cNvGrpSpPr/>
              <p:nvPr/>
            </p:nvGrpSpPr>
            <p:grpSpPr>
              <a:xfrm>
                <a:off x="2659" y="2756"/>
                <a:ext cx="360" cy="281"/>
                <a:chOff x="2659" y="2756"/>
                <a:chExt cx="360" cy="281"/>
              </a:xfrm>
            </p:grpSpPr>
            <p:sp>
              <p:nvSpPr>
                <p:cNvPr id="22" name="Google Shape;548;p27">
                  <a:extLst>
                    <a:ext uri="{FF2B5EF4-FFF2-40B4-BE49-F238E27FC236}">
                      <a16:creationId xmlns:a16="http://schemas.microsoft.com/office/drawing/2014/main" id="{F25F9B34-CEBF-67AC-6AE9-C9AE212F18EB}"/>
                    </a:ext>
                  </a:extLst>
                </p:cNvPr>
                <p:cNvSpPr/>
                <p:nvPr/>
              </p:nvSpPr>
              <p:spPr>
                <a:xfrm rot="-1200000">
                  <a:off x="2918" y="2821"/>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3" name="Google Shape;549;p27">
                  <a:extLst>
                    <a:ext uri="{FF2B5EF4-FFF2-40B4-BE49-F238E27FC236}">
                      <a16:creationId xmlns:a16="http://schemas.microsoft.com/office/drawing/2014/main" id="{5604FF51-C84D-3F76-9E11-E5B84D0312A5}"/>
                    </a:ext>
                  </a:extLst>
                </p:cNvPr>
                <p:cNvSpPr/>
                <p:nvPr/>
              </p:nvSpPr>
              <p:spPr>
                <a:xfrm>
                  <a:off x="2659" y="2756"/>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28" name="Google Shape;550;p27">
            <a:extLst>
              <a:ext uri="{FF2B5EF4-FFF2-40B4-BE49-F238E27FC236}">
                <a16:creationId xmlns:a16="http://schemas.microsoft.com/office/drawing/2014/main" id="{D18F7CE8-C004-7233-E883-90EA23DA4823}"/>
              </a:ext>
            </a:extLst>
          </p:cNvPr>
          <p:cNvGrpSpPr/>
          <p:nvPr/>
        </p:nvGrpSpPr>
        <p:grpSpPr>
          <a:xfrm>
            <a:off x="2719388" y="1131888"/>
            <a:ext cx="6642100" cy="5118100"/>
            <a:chOff x="753" y="713"/>
            <a:chExt cx="4184" cy="3224"/>
          </a:xfrm>
        </p:grpSpPr>
        <p:grpSp>
          <p:nvGrpSpPr>
            <p:cNvPr id="29" name="Google Shape;551;p27">
              <a:extLst>
                <a:ext uri="{FF2B5EF4-FFF2-40B4-BE49-F238E27FC236}">
                  <a16:creationId xmlns:a16="http://schemas.microsoft.com/office/drawing/2014/main" id="{715A48DA-F0EC-30B5-6C2C-6A3CDB8D65E9}"/>
                </a:ext>
              </a:extLst>
            </p:cNvPr>
            <p:cNvGrpSpPr/>
            <p:nvPr/>
          </p:nvGrpSpPr>
          <p:grpSpPr>
            <a:xfrm>
              <a:off x="1145" y="713"/>
              <a:ext cx="3781" cy="3224"/>
              <a:chOff x="1145" y="713"/>
              <a:chExt cx="3781" cy="3224"/>
            </a:xfrm>
          </p:grpSpPr>
          <p:sp>
            <p:nvSpPr>
              <p:cNvPr id="39" name="Google Shape;552;p27">
                <a:extLst>
                  <a:ext uri="{FF2B5EF4-FFF2-40B4-BE49-F238E27FC236}">
                    <a16:creationId xmlns:a16="http://schemas.microsoft.com/office/drawing/2014/main" id="{088CF3AB-C5F5-5363-2953-ABFD75551410}"/>
                  </a:ext>
                </a:extLst>
              </p:cNvPr>
              <p:cNvSpPr/>
              <p:nvPr/>
            </p:nvSpPr>
            <p:spPr>
              <a:xfrm>
                <a:off x="1145" y="2063"/>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0" name="Google Shape;553;p27">
                <a:extLst>
                  <a:ext uri="{FF2B5EF4-FFF2-40B4-BE49-F238E27FC236}">
                    <a16:creationId xmlns:a16="http://schemas.microsoft.com/office/drawing/2014/main" id="{0810BF19-2DF8-9209-7659-B9E374321AC8}"/>
                  </a:ext>
                </a:extLst>
              </p:cNvPr>
              <p:cNvSpPr/>
              <p:nvPr/>
            </p:nvSpPr>
            <p:spPr>
              <a:xfrm>
                <a:off x="1145" y="713"/>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0" name="Google Shape;554;p27">
              <a:extLst>
                <a:ext uri="{FF2B5EF4-FFF2-40B4-BE49-F238E27FC236}">
                  <a16:creationId xmlns:a16="http://schemas.microsoft.com/office/drawing/2014/main" id="{9A985630-379A-8A6D-037F-203957DBF3D4}"/>
                </a:ext>
              </a:extLst>
            </p:cNvPr>
            <p:cNvGrpSpPr/>
            <p:nvPr/>
          </p:nvGrpSpPr>
          <p:grpSpPr>
            <a:xfrm>
              <a:off x="753" y="839"/>
              <a:ext cx="4184" cy="3020"/>
              <a:chOff x="753" y="839"/>
              <a:chExt cx="4184" cy="3020"/>
            </a:xfrm>
          </p:grpSpPr>
          <p:grpSp>
            <p:nvGrpSpPr>
              <p:cNvPr id="31" name="Google Shape;555;p27">
                <a:extLst>
                  <a:ext uri="{FF2B5EF4-FFF2-40B4-BE49-F238E27FC236}">
                    <a16:creationId xmlns:a16="http://schemas.microsoft.com/office/drawing/2014/main" id="{06C91B9C-5C4E-AB4B-A4A9-F3E271FD95D0}"/>
                  </a:ext>
                </a:extLst>
              </p:cNvPr>
              <p:cNvGrpSpPr/>
              <p:nvPr/>
            </p:nvGrpSpPr>
            <p:grpSpPr>
              <a:xfrm>
                <a:off x="1175" y="839"/>
                <a:ext cx="3417" cy="3020"/>
                <a:chOff x="1175" y="839"/>
                <a:chExt cx="3417" cy="3020"/>
              </a:xfrm>
            </p:grpSpPr>
            <p:sp>
              <p:nvSpPr>
                <p:cNvPr id="37" name="Google Shape;556;p27">
                  <a:extLst>
                    <a:ext uri="{FF2B5EF4-FFF2-40B4-BE49-F238E27FC236}">
                      <a16:creationId xmlns:a16="http://schemas.microsoft.com/office/drawing/2014/main" id="{61B6B234-608B-D258-F87F-179E43AF5200}"/>
                    </a:ext>
                  </a:extLst>
                </p:cNvPr>
                <p:cNvSpPr/>
                <p:nvPr/>
              </p:nvSpPr>
              <p:spPr>
                <a:xfrm>
                  <a:off x="1175" y="1184"/>
                  <a:ext cx="3417" cy="2485"/>
                </a:xfrm>
                <a:custGeom>
                  <a:avLst/>
                  <a:gdLst/>
                  <a:ahLst/>
                  <a:cxnLst/>
                  <a:rect l="l" t="t" r="r" b="b"/>
                  <a:pathLst>
                    <a:path w="3417" h="2485" extrusionOk="0">
                      <a:moveTo>
                        <a:pt x="269" y="0"/>
                      </a:moveTo>
                      <a:lnTo>
                        <a:pt x="0" y="1378"/>
                      </a:lnTo>
                      <a:lnTo>
                        <a:pt x="8" y="1553"/>
                      </a:lnTo>
                      <a:lnTo>
                        <a:pt x="38" y="1650"/>
                      </a:lnTo>
                      <a:lnTo>
                        <a:pt x="103" y="1788"/>
                      </a:lnTo>
                      <a:lnTo>
                        <a:pt x="192" y="1910"/>
                      </a:lnTo>
                      <a:lnTo>
                        <a:pt x="341" y="2037"/>
                      </a:lnTo>
                      <a:lnTo>
                        <a:pt x="532" y="2136"/>
                      </a:lnTo>
                      <a:lnTo>
                        <a:pt x="772" y="2232"/>
                      </a:lnTo>
                      <a:lnTo>
                        <a:pt x="1104" y="2325"/>
                      </a:lnTo>
                      <a:lnTo>
                        <a:pt x="1763" y="2453"/>
                      </a:lnTo>
                      <a:lnTo>
                        <a:pt x="2101" y="2483"/>
                      </a:lnTo>
                      <a:lnTo>
                        <a:pt x="2359" y="2484"/>
                      </a:lnTo>
                      <a:lnTo>
                        <a:pt x="2617" y="2458"/>
                      </a:lnTo>
                      <a:lnTo>
                        <a:pt x="2831" y="2367"/>
                      </a:lnTo>
                      <a:lnTo>
                        <a:pt x="2945" y="2284"/>
                      </a:lnTo>
                      <a:lnTo>
                        <a:pt x="3052" y="2159"/>
                      </a:lnTo>
                      <a:lnTo>
                        <a:pt x="3126" y="2034"/>
                      </a:lnTo>
                      <a:lnTo>
                        <a:pt x="3171" y="1875"/>
                      </a:lnTo>
                      <a:lnTo>
                        <a:pt x="3188" y="1787"/>
                      </a:lnTo>
                      <a:lnTo>
                        <a:pt x="3416" y="611"/>
                      </a:lnTo>
                      <a:lnTo>
                        <a:pt x="269"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38" name="Google Shape;557;p27">
                  <a:extLst>
                    <a:ext uri="{FF2B5EF4-FFF2-40B4-BE49-F238E27FC236}">
                      <a16:creationId xmlns:a16="http://schemas.microsoft.com/office/drawing/2014/main" id="{919E72F8-AB1B-E4A7-599E-8B774D4402EF}"/>
                    </a:ext>
                  </a:extLst>
                </p:cNvPr>
                <p:cNvCxnSpPr/>
                <p:nvPr/>
              </p:nvCxnSpPr>
              <p:spPr>
                <a:xfrm flipH="1">
                  <a:off x="2597" y="839"/>
                  <a:ext cx="587" cy="3020"/>
                </a:xfrm>
                <a:prstGeom prst="straightConnector1">
                  <a:avLst/>
                </a:prstGeom>
                <a:noFill/>
                <a:ln w="12700" cap="flat" cmpd="sng">
                  <a:solidFill>
                    <a:srgbClr val="000000"/>
                  </a:solidFill>
                  <a:prstDash val="solid"/>
                  <a:round/>
                  <a:headEnd type="none" w="sm" len="sm"/>
                  <a:tailEnd type="none" w="sm" len="sm"/>
                </a:ln>
              </p:spPr>
            </p:cxnSp>
          </p:grpSp>
          <p:sp>
            <p:nvSpPr>
              <p:cNvPr id="32" name="Google Shape;558;p27">
                <a:extLst>
                  <a:ext uri="{FF2B5EF4-FFF2-40B4-BE49-F238E27FC236}">
                    <a16:creationId xmlns:a16="http://schemas.microsoft.com/office/drawing/2014/main" id="{8001821D-A07C-B253-CDCC-7A1FB6BCA32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33" name="Google Shape;559;p27">
                <a:extLst>
                  <a:ext uri="{FF2B5EF4-FFF2-40B4-BE49-F238E27FC236}">
                    <a16:creationId xmlns:a16="http://schemas.microsoft.com/office/drawing/2014/main" id="{FFC0E1B4-1DB0-E70A-7DDC-CFBAF031712D}"/>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34" name="Google Shape;560;p27">
                <a:extLst>
                  <a:ext uri="{FF2B5EF4-FFF2-40B4-BE49-F238E27FC236}">
                    <a16:creationId xmlns:a16="http://schemas.microsoft.com/office/drawing/2014/main" id="{0D41A458-E76F-B4B8-6FB1-94180AF5FE73}"/>
                  </a:ext>
                </a:extLst>
              </p:cNvPr>
              <p:cNvGrpSpPr/>
              <p:nvPr/>
            </p:nvGrpSpPr>
            <p:grpSpPr>
              <a:xfrm>
                <a:off x="2829" y="2777"/>
                <a:ext cx="360" cy="281"/>
                <a:chOff x="2829" y="2777"/>
                <a:chExt cx="360" cy="281"/>
              </a:xfrm>
            </p:grpSpPr>
            <p:sp>
              <p:nvSpPr>
                <p:cNvPr id="35" name="Google Shape;561;p27">
                  <a:extLst>
                    <a:ext uri="{FF2B5EF4-FFF2-40B4-BE49-F238E27FC236}">
                      <a16:creationId xmlns:a16="http://schemas.microsoft.com/office/drawing/2014/main" id="{BD469B1B-D8F8-39A4-16E3-AE7FD9C2F442}"/>
                    </a:ext>
                  </a:extLst>
                </p:cNvPr>
                <p:cNvSpPr/>
                <p:nvPr/>
              </p:nvSpPr>
              <p:spPr>
                <a:xfrm rot="-1200000">
                  <a:off x="3088" y="2842"/>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562;p27">
                  <a:extLst>
                    <a:ext uri="{FF2B5EF4-FFF2-40B4-BE49-F238E27FC236}">
                      <a16:creationId xmlns:a16="http://schemas.microsoft.com/office/drawing/2014/main" id="{39603CC9-527D-24CF-2808-D2D98F4B9FC3}"/>
                    </a:ext>
                  </a:extLst>
                </p:cNvPr>
                <p:cNvSpPr/>
                <p:nvPr/>
              </p:nvSpPr>
              <p:spPr>
                <a:xfrm>
                  <a:off x="2829" y="2777"/>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41" name="Google Shape;563;p27">
            <a:extLst>
              <a:ext uri="{FF2B5EF4-FFF2-40B4-BE49-F238E27FC236}">
                <a16:creationId xmlns:a16="http://schemas.microsoft.com/office/drawing/2014/main" id="{160A4EEE-A581-A4B8-1344-05AE5407A893}"/>
              </a:ext>
            </a:extLst>
          </p:cNvPr>
          <p:cNvGrpSpPr/>
          <p:nvPr/>
        </p:nvGrpSpPr>
        <p:grpSpPr>
          <a:xfrm>
            <a:off x="2719388" y="1133475"/>
            <a:ext cx="6642100" cy="5118100"/>
            <a:chOff x="753" y="714"/>
            <a:chExt cx="4184" cy="3224"/>
          </a:xfrm>
        </p:grpSpPr>
        <p:grpSp>
          <p:nvGrpSpPr>
            <p:cNvPr id="42" name="Google Shape;564;p27">
              <a:extLst>
                <a:ext uri="{FF2B5EF4-FFF2-40B4-BE49-F238E27FC236}">
                  <a16:creationId xmlns:a16="http://schemas.microsoft.com/office/drawing/2014/main" id="{8CF232AE-9926-7BA5-769E-99355B5F65F1}"/>
                </a:ext>
              </a:extLst>
            </p:cNvPr>
            <p:cNvGrpSpPr/>
            <p:nvPr/>
          </p:nvGrpSpPr>
          <p:grpSpPr>
            <a:xfrm>
              <a:off x="1145" y="714"/>
              <a:ext cx="3781" cy="3224"/>
              <a:chOff x="1145" y="714"/>
              <a:chExt cx="3781" cy="3224"/>
            </a:xfrm>
          </p:grpSpPr>
          <p:sp>
            <p:nvSpPr>
              <p:cNvPr id="52" name="Google Shape;565;p27">
                <a:extLst>
                  <a:ext uri="{FF2B5EF4-FFF2-40B4-BE49-F238E27FC236}">
                    <a16:creationId xmlns:a16="http://schemas.microsoft.com/office/drawing/2014/main" id="{B66F5F09-8333-78D6-CB95-A0936EA0C3E5}"/>
                  </a:ext>
                </a:extLst>
              </p:cNvPr>
              <p:cNvSpPr/>
              <p:nvPr/>
            </p:nvSpPr>
            <p:spPr>
              <a:xfrm>
                <a:off x="1145" y="206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3" name="Google Shape;566;p27">
                <a:extLst>
                  <a:ext uri="{FF2B5EF4-FFF2-40B4-BE49-F238E27FC236}">
                    <a16:creationId xmlns:a16="http://schemas.microsoft.com/office/drawing/2014/main" id="{3718514F-BEB5-C20C-8629-3DF54B3D3172}"/>
                  </a:ext>
                </a:extLst>
              </p:cNvPr>
              <p:cNvSpPr/>
              <p:nvPr/>
            </p:nvSpPr>
            <p:spPr>
              <a:xfrm>
                <a:off x="1145" y="71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43" name="Google Shape;567;p27">
              <a:extLst>
                <a:ext uri="{FF2B5EF4-FFF2-40B4-BE49-F238E27FC236}">
                  <a16:creationId xmlns:a16="http://schemas.microsoft.com/office/drawing/2014/main" id="{DBA4B34E-B339-1A85-908D-4D5BE001AC98}"/>
                </a:ext>
              </a:extLst>
            </p:cNvPr>
            <p:cNvGrpSpPr/>
            <p:nvPr/>
          </p:nvGrpSpPr>
          <p:grpSpPr>
            <a:xfrm>
              <a:off x="753" y="879"/>
              <a:ext cx="4184" cy="2942"/>
              <a:chOff x="753" y="879"/>
              <a:chExt cx="4184" cy="2942"/>
            </a:xfrm>
          </p:grpSpPr>
          <p:grpSp>
            <p:nvGrpSpPr>
              <p:cNvPr id="44" name="Google Shape;568;p27">
                <a:extLst>
                  <a:ext uri="{FF2B5EF4-FFF2-40B4-BE49-F238E27FC236}">
                    <a16:creationId xmlns:a16="http://schemas.microsoft.com/office/drawing/2014/main" id="{EAE4FD07-F49A-D902-CA72-47C657DAC2BD}"/>
                  </a:ext>
                </a:extLst>
              </p:cNvPr>
              <p:cNvGrpSpPr/>
              <p:nvPr/>
            </p:nvGrpSpPr>
            <p:grpSpPr>
              <a:xfrm>
                <a:off x="1152" y="879"/>
                <a:ext cx="3488" cy="2942"/>
                <a:chOff x="1152" y="879"/>
                <a:chExt cx="3488" cy="2942"/>
              </a:xfrm>
            </p:grpSpPr>
            <p:sp>
              <p:nvSpPr>
                <p:cNvPr id="50" name="Google Shape;569;p27">
                  <a:extLst>
                    <a:ext uri="{FF2B5EF4-FFF2-40B4-BE49-F238E27FC236}">
                      <a16:creationId xmlns:a16="http://schemas.microsoft.com/office/drawing/2014/main" id="{7AC39F70-29F7-5748-AF54-B1DFD25886BF}"/>
                    </a:ext>
                  </a:extLst>
                </p:cNvPr>
                <p:cNvSpPr/>
                <p:nvPr/>
              </p:nvSpPr>
              <p:spPr>
                <a:xfrm>
                  <a:off x="1152" y="1040"/>
                  <a:ext cx="3488" cy="2691"/>
                </a:xfrm>
                <a:custGeom>
                  <a:avLst/>
                  <a:gdLst/>
                  <a:ahLst/>
                  <a:cxnLst/>
                  <a:rect l="l" t="t" r="r" b="b"/>
                  <a:pathLst>
                    <a:path w="3488" h="2691" extrusionOk="0">
                      <a:moveTo>
                        <a:pt x="422" y="0"/>
                      </a:moveTo>
                      <a:lnTo>
                        <a:pt x="10" y="1342"/>
                      </a:lnTo>
                      <a:lnTo>
                        <a:pt x="0" y="1517"/>
                      </a:lnTo>
                      <a:lnTo>
                        <a:pt x="20" y="1617"/>
                      </a:lnTo>
                      <a:lnTo>
                        <a:pt x="70" y="1761"/>
                      </a:lnTo>
                      <a:lnTo>
                        <a:pt x="145" y="1891"/>
                      </a:lnTo>
                      <a:lnTo>
                        <a:pt x="280" y="2033"/>
                      </a:lnTo>
                      <a:lnTo>
                        <a:pt x="460" y="2152"/>
                      </a:lnTo>
                      <a:lnTo>
                        <a:pt x="689" y="2272"/>
                      </a:lnTo>
                      <a:lnTo>
                        <a:pt x="1009" y="2399"/>
                      </a:lnTo>
                      <a:lnTo>
                        <a:pt x="1651" y="2596"/>
                      </a:lnTo>
                      <a:lnTo>
                        <a:pt x="1984" y="2661"/>
                      </a:lnTo>
                      <a:lnTo>
                        <a:pt x="2241" y="2689"/>
                      </a:lnTo>
                      <a:lnTo>
                        <a:pt x="2500" y="2690"/>
                      </a:lnTo>
                      <a:lnTo>
                        <a:pt x="2722" y="2622"/>
                      </a:lnTo>
                      <a:lnTo>
                        <a:pt x="2844" y="2551"/>
                      </a:lnTo>
                      <a:lnTo>
                        <a:pt x="2964" y="2438"/>
                      </a:lnTo>
                      <a:lnTo>
                        <a:pt x="3050" y="2321"/>
                      </a:lnTo>
                      <a:lnTo>
                        <a:pt x="3112" y="2168"/>
                      </a:lnTo>
                      <a:lnTo>
                        <a:pt x="3138" y="2082"/>
                      </a:lnTo>
                      <a:lnTo>
                        <a:pt x="3487" y="937"/>
                      </a:lnTo>
                      <a:lnTo>
                        <a:pt x="42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1" name="Google Shape;570;p27">
                  <a:extLst>
                    <a:ext uri="{FF2B5EF4-FFF2-40B4-BE49-F238E27FC236}">
                      <a16:creationId xmlns:a16="http://schemas.microsoft.com/office/drawing/2014/main" id="{64A492C5-4EF9-218B-F4D6-830843934C46}"/>
                    </a:ext>
                  </a:extLst>
                </p:cNvPr>
                <p:cNvCxnSpPr/>
                <p:nvPr/>
              </p:nvCxnSpPr>
              <p:spPr>
                <a:xfrm flipH="1">
                  <a:off x="2441" y="879"/>
                  <a:ext cx="899" cy="2942"/>
                </a:xfrm>
                <a:prstGeom prst="straightConnector1">
                  <a:avLst/>
                </a:prstGeom>
                <a:noFill/>
                <a:ln w="12700" cap="flat" cmpd="sng">
                  <a:solidFill>
                    <a:srgbClr val="000000"/>
                  </a:solidFill>
                  <a:prstDash val="solid"/>
                  <a:round/>
                  <a:headEnd type="none" w="sm" len="sm"/>
                  <a:tailEnd type="none" w="sm" len="sm"/>
                </a:ln>
              </p:spPr>
            </p:cxnSp>
          </p:grpSp>
          <p:sp>
            <p:nvSpPr>
              <p:cNvPr id="45" name="Google Shape;571;p27">
                <a:extLst>
                  <a:ext uri="{FF2B5EF4-FFF2-40B4-BE49-F238E27FC236}">
                    <a16:creationId xmlns:a16="http://schemas.microsoft.com/office/drawing/2014/main" id="{5510D9E3-C770-5162-0245-B5345537CE77}"/>
                  </a:ext>
                </a:extLst>
              </p:cNvPr>
              <p:cNvSpPr/>
              <p:nvPr/>
            </p:nvSpPr>
            <p:spPr>
              <a:xfrm>
                <a:off x="807" y="1925"/>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46" name="Google Shape;572;p27">
                <a:extLst>
                  <a:ext uri="{FF2B5EF4-FFF2-40B4-BE49-F238E27FC236}">
                    <a16:creationId xmlns:a16="http://schemas.microsoft.com/office/drawing/2014/main" id="{6BE96E19-9675-B7F9-DA89-6378A30C3818}"/>
                  </a:ext>
                </a:extLst>
              </p:cNvPr>
              <p:cNvCxnSpPr/>
              <p:nvPr/>
            </p:nvCxnSpPr>
            <p:spPr>
              <a:xfrm>
                <a:off x="753" y="2133"/>
                <a:ext cx="4184" cy="0"/>
              </a:xfrm>
              <a:prstGeom prst="straightConnector1">
                <a:avLst/>
              </a:prstGeom>
              <a:noFill/>
              <a:ln w="12700" cap="flat" cmpd="sng">
                <a:solidFill>
                  <a:srgbClr val="000000"/>
                </a:solidFill>
                <a:prstDash val="solid"/>
                <a:round/>
                <a:headEnd type="none" w="sm" len="sm"/>
                <a:tailEnd type="none" w="sm" len="sm"/>
              </a:ln>
            </p:spPr>
          </p:cxnSp>
          <p:grpSp>
            <p:nvGrpSpPr>
              <p:cNvPr id="47" name="Google Shape;573;p27">
                <a:extLst>
                  <a:ext uri="{FF2B5EF4-FFF2-40B4-BE49-F238E27FC236}">
                    <a16:creationId xmlns:a16="http://schemas.microsoft.com/office/drawing/2014/main" id="{6A71DDD9-6674-554F-3011-374D6D6338AF}"/>
                  </a:ext>
                </a:extLst>
              </p:cNvPr>
              <p:cNvGrpSpPr/>
              <p:nvPr/>
            </p:nvGrpSpPr>
            <p:grpSpPr>
              <a:xfrm>
                <a:off x="2925" y="2798"/>
                <a:ext cx="360" cy="281"/>
                <a:chOff x="2925" y="2798"/>
                <a:chExt cx="360" cy="281"/>
              </a:xfrm>
            </p:grpSpPr>
            <p:sp>
              <p:nvSpPr>
                <p:cNvPr id="48" name="Google Shape;574;p27">
                  <a:extLst>
                    <a:ext uri="{FF2B5EF4-FFF2-40B4-BE49-F238E27FC236}">
                      <a16:creationId xmlns:a16="http://schemas.microsoft.com/office/drawing/2014/main" id="{83BB19EF-DEF6-1DAB-F4F4-5D79A3315F47}"/>
                    </a:ext>
                  </a:extLst>
                </p:cNvPr>
                <p:cNvSpPr/>
                <p:nvPr/>
              </p:nvSpPr>
              <p:spPr>
                <a:xfrm rot="-1200000">
                  <a:off x="3184" y="286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9" name="Google Shape;575;p27">
                  <a:extLst>
                    <a:ext uri="{FF2B5EF4-FFF2-40B4-BE49-F238E27FC236}">
                      <a16:creationId xmlns:a16="http://schemas.microsoft.com/office/drawing/2014/main" id="{6BBF98FE-A549-32FA-67C0-B272EFE427EB}"/>
                    </a:ext>
                  </a:extLst>
                </p:cNvPr>
                <p:cNvSpPr/>
                <p:nvPr/>
              </p:nvSpPr>
              <p:spPr>
                <a:xfrm>
                  <a:off x="2925" y="279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grpSp>
        <p:nvGrpSpPr>
          <p:cNvPr id="54" name="Google Shape;576;p27">
            <a:extLst>
              <a:ext uri="{FF2B5EF4-FFF2-40B4-BE49-F238E27FC236}">
                <a16:creationId xmlns:a16="http://schemas.microsoft.com/office/drawing/2014/main" id="{A490D6F1-1A6E-ACAA-2038-0B5E22FA80F1}"/>
              </a:ext>
            </a:extLst>
          </p:cNvPr>
          <p:cNvGrpSpPr/>
          <p:nvPr/>
        </p:nvGrpSpPr>
        <p:grpSpPr>
          <a:xfrm>
            <a:off x="2719388" y="1149350"/>
            <a:ext cx="6642100" cy="5118100"/>
            <a:chOff x="753" y="724"/>
            <a:chExt cx="4184" cy="3224"/>
          </a:xfrm>
        </p:grpSpPr>
        <p:grpSp>
          <p:nvGrpSpPr>
            <p:cNvPr id="55" name="Google Shape;577;p27">
              <a:extLst>
                <a:ext uri="{FF2B5EF4-FFF2-40B4-BE49-F238E27FC236}">
                  <a16:creationId xmlns:a16="http://schemas.microsoft.com/office/drawing/2014/main" id="{5668A901-7D01-5B4B-23CD-03BD17F39EA1}"/>
                </a:ext>
              </a:extLst>
            </p:cNvPr>
            <p:cNvGrpSpPr/>
            <p:nvPr/>
          </p:nvGrpSpPr>
          <p:grpSpPr>
            <a:xfrm>
              <a:off x="1145" y="724"/>
              <a:ext cx="3781" cy="3224"/>
              <a:chOff x="1145" y="724"/>
              <a:chExt cx="3781" cy="3224"/>
            </a:xfrm>
          </p:grpSpPr>
          <p:sp>
            <p:nvSpPr>
              <p:cNvPr id="65" name="Google Shape;578;p27">
                <a:extLst>
                  <a:ext uri="{FF2B5EF4-FFF2-40B4-BE49-F238E27FC236}">
                    <a16:creationId xmlns:a16="http://schemas.microsoft.com/office/drawing/2014/main" id="{44AC0C8F-DFBE-6537-99C3-8336C0B42AFF}"/>
                  </a:ext>
                </a:extLst>
              </p:cNvPr>
              <p:cNvSpPr/>
              <p:nvPr/>
            </p:nvSpPr>
            <p:spPr>
              <a:xfrm>
                <a:off x="1145" y="2074"/>
                <a:ext cx="3781" cy="1874"/>
              </a:xfrm>
              <a:prstGeom prst="rect">
                <a:avLst/>
              </a:prstGeom>
              <a:solidFill>
                <a:srgbClr val="3333FF"/>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6" name="Google Shape;579;p27">
                <a:extLst>
                  <a:ext uri="{FF2B5EF4-FFF2-40B4-BE49-F238E27FC236}">
                    <a16:creationId xmlns:a16="http://schemas.microsoft.com/office/drawing/2014/main" id="{1F0F0608-BA6E-DA9E-9EC3-A1F5784FA900}"/>
                  </a:ext>
                </a:extLst>
              </p:cNvPr>
              <p:cNvSpPr/>
              <p:nvPr/>
            </p:nvSpPr>
            <p:spPr>
              <a:xfrm>
                <a:off x="1145" y="724"/>
                <a:ext cx="3781" cy="1404"/>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56" name="Google Shape;580;p27">
              <a:extLst>
                <a:ext uri="{FF2B5EF4-FFF2-40B4-BE49-F238E27FC236}">
                  <a16:creationId xmlns:a16="http://schemas.microsoft.com/office/drawing/2014/main" id="{960824E1-FC7E-FF66-81B9-2FDA1806C669}"/>
                </a:ext>
              </a:extLst>
            </p:cNvPr>
            <p:cNvGrpSpPr/>
            <p:nvPr/>
          </p:nvGrpSpPr>
          <p:grpSpPr>
            <a:xfrm>
              <a:off x="753" y="921"/>
              <a:ext cx="4184" cy="2869"/>
              <a:chOff x="753" y="921"/>
              <a:chExt cx="4184" cy="2869"/>
            </a:xfrm>
          </p:grpSpPr>
          <p:grpSp>
            <p:nvGrpSpPr>
              <p:cNvPr id="57" name="Google Shape;581;p27">
                <a:extLst>
                  <a:ext uri="{FF2B5EF4-FFF2-40B4-BE49-F238E27FC236}">
                    <a16:creationId xmlns:a16="http://schemas.microsoft.com/office/drawing/2014/main" id="{FE734BA6-CDEC-CAB6-C221-39D834A7BE36}"/>
                  </a:ext>
                </a:extLst>
              </p:cNvPr>
              <p:cNvGrpSpPr/>
              <p:nvPr/>
            </p:nvGrpSpPr>
            <p:grpSpPr>
              <a:xfrm>
                <a:off x="1141" y="921"/>
                <a:ext cx="3525" cy="2869"/>
                <a:chOff x="1141" y="921"/>
                <a:chExt cx="3525" cy="2869"/>
              </a:xfrm>
            </p:grpSpPr>
            <p:sp>
              <p:nvSpPr>
                <p:cNvPr id="63" name="Google Shape;582;p27">
                  <a:extLst>
                    <a:ext uri="{FF2B5EF4-FFF2-40B4-BE49-F238E27FC236}">
                      <a16:creationId xmlns:a16="http://schemas.microsoft.com/office/drawing/2014/main" id="{989EFFA6-5469-D043-F017-B6A7937DFBCD}"/>
                    </a:ext>
                  </a:extLst>
                </p:cNvPr>
                <p:cNvSpPr/>
                <p:nvPr/>
              </p:nvSpPr>
              <p:spPr>
                <a:xfrm>
                  <a:off x="1141" y="928"/>
                  <a:ext cx="3525" cy="2862"/>
                </a:xfrm>
                <a:custGeom>
                  <a:avLst/>
                  <a:gdLst/>
                  <a:ahLst/>
                  <a:cxnLst/>
                  <a:rect l="l" t="t" r="r" b="b"/>
                  <a:pathLst>
                    <a:path w="3525" h="2862" extrusionOk="0">
                      <a:moveTo>
                        <a:pt x="552" y="0"/>
                      </a:moveTo>
                      <a:lnTo>
                        <a:pt x="25" y="1301"/>
                      </a:lnTo>
                      <a:lnTo>
                        <a:pt x="0" y="1474"/>
                      </a:lnTo>
                      <a:lnTo>
                        <a:pt x="11" y="1576"/>
                      </a:lnTo>
                      <a:lnTo>
                        <a:pt x="48" y="1724"/>
                      </a:lnTo>
                      <a:lnTo>
                        <a:pt x="111" y="1860"/>
                      </a:lnTo>
                      <a:lnTo>
                        <a:pt x="234" y="2013"/>
                      </a:lnTo>
                      <a:lnTo>
                        <a:pt x="403" y="2147"/>
                      </a:lnTo>
                      <a:lnTo>
                        <a:pt x="620" y="2286"/>
                      </a:lnTo>
                      <a:lnTo>
                        <a:pt x="928" y="2441"/>
                      </a:lnTo>
                      <a:lnTo>
                        <a:pt x="1550" y="2693"/>
                      </a:lnTo>
                      <a:lnTo>
                        <a:pt x="1876" y="2787"/>
                      </a:lnTo>
                      <a:lnTo>
                        <a:pt x="2130" y="2837"/>
                      </a:lnTo>
                      <a:lnTo>
                        <a:pt x="2388" y="2861"/>
                      </a:lnTo>
                      <a:lnTo>
                        <a:pt x="2615" y="2812"/>
                      </a:lnTo>
                      <a:lnTo>
                        <a:pt x="2743" y="2752"/>
                      </a:lnTo>
                      <a:lnTo>
                        <a:pt x="2872" y="2650"/>
                      </a:lnTo>
                      <a:lnTo>
                        <a:pt x="2968" y="2541"/>
                      </a:lnTo>
                      <a:lnTo>
                        <a:pt x="3043" y="2394"/>
                      </a:lnTo>
                      <a:lnTo>
                        <a:pt x="3076" y="2311"/>
                      </a:lnTo>
                      <a:lnTo>
                        <a:pt x="3524" y="1200"/>
                      </a:lnTo>
                      <a:lnTo>
                        <a:pt x="552" y="0"/>
                      </a:lnTo>
                    </a:path>
                  </a:pathLst>
                </a:custGeom>
                <a:solidFill>
                  <a:schemeClr val="lt1"/>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4" name="Google Shape;583;p27">
                  <a:extLst>
                    <a:ext uri="{FF2B5EF4-FFF2-40B4-BE49-F238E27FC236}">
                      <a16:creationId xmlns:a16="http://schemas.microsoft.com/office/drawing/2014/main" id="{CF75E786-B856-D7C6-4A47-6993A12462E6}"/>
                    </a:ext>
                  </a:extLst>
                </p:cNvPr>
                <p:cNvCxnSpPr/>
                <p:nvPr/>
              </p:nvCxnSpPr>
              <p:spPr>
                <a:xfrm flipH="1">
                  <a:off x="2315" y="921"/>
                  <a:ext cx="1151" cy="2853"/>
                </a:xfrm>
                <a:prstGeom prst="straightConnector1">
                  <a:avLst/>
                </a:prstGeom>
                <a:noFill/>
                <a:ln w="12700" cap="flat" cmpd="sng">
                  <a:solidFill>
                    <a:srgbClr val="000000"/>
                  </a:solidFill>
                  <a:prstDash val="solid"/>
                  <a:round/>
                  <a:headEnd type="none" w="sm" len="sm"/>
                  <a:tailEnd type="none" w="sm" len="sm"/>
                </a:ln>
              </p:spPr>
            </p:cxnSp>
          </p:grpSp>
          <p:sp>
            <p:nvSpPr>
              <p:cNvPr id="58" name="Google Shape;584;p27">
                <a:extLst>
                  <a:ext uri="{FF2B5EF4-FFF2-40B4-BE49-F238E27FC236}">
                    <a16:creationId xmlns:a16="http://schemas.microsoft.com/office/drawing/2014/main" id="{29F1BBD1-CC61-F9F7-6B5E-AC7A46BCEA51}"/>
                  </a:ext>
                </a:extLst>
              </p:cNvPr>
              <p:cNvSpPr/>
              <p:nvPr/>
            </p:nvSpPr>
            <p:spPr>
              <a:xfrm>
                <a:off x="807" y="1923"/>
                <a:ext cx="352" cy="215"/>
              </a:xfrm>
              <a:prstGeom prst="rect">
                <a:avLst/>
              </a:prstGeom>
              <a:noFill/>
              <a:ln>
                <a:noFill/>
              </a:ln>
            </p:spPr>
            <p:txBody>
              <a:bodyPr spcFirstLastPara="1" wrap="square" lIns="92075" tIns="46025" rIns="92075" bIns="46025" anchor="b" anchorCtr="0">
                <a:spAutoFit/>
              </a:bodyPr>
              <a:lstStyle/>
              <a:p>
                <a:pPr algn="ctr">
                  <a:lnSpc>
                    <a:spcPct val="85000"/>
                  </a:lnSpc>
                </a:pPr>
                <a:r>
                  <a:rPr lang="es-ES" sz="1900" b="1">
                    <a:solidFill>
                      <a:schemeClr val="dk1"/>
                    </a:solidFill>
                    <a:latin typeface="Arial"/>
                    <a:ea typeface="Arial"/>
                    <a:cs typeface="Arial"/>
                    <a:sym typeface="Arial"/>
                  </a:rPr>
                  <a:t>WL</a:t>
                </a:r>
                <a:endParaRPr/>
              </a:p>
            </p:txBody>
          </p:sp>
          <p:cxnSp>
            <p:nvCxnSpPr>
              <p:cNvPr id="59" name="Google Shape;585;p27">
                <a:extLst>
                  <a:ext uri="{FF2B5EF4-FFF2-40B4-BE49-F238E27FC236}">
                    <a16:creationId xmlns:a16="http://schemas.microsoft.com/office/drawing/2014/main" id="{04A80244-D0FE-C040-BC52-1CA3DA97A123}"/>
                  </a:ext>
                </a:extLst>
              </p:cNvPr>
              <p:cNvCxnSpPr/>
              <p:nvPr/>
            </p:nvCxnSpPr>
            <p:spPr>
              <a:xfrm>
                <a:off x="753" y="2131"/>
                <a:ext cx="4184" cy="0"/>
              </a:xfrm>
              <a:prstGeom prst="straightConnector1">
                <a:avLst/>
              </a:prstGeom>
              <a:noFill/>
              <a:ln w="12700" cap="flat" cmpd="sng">
                <a:solidFill>
                  <a:srgbClr val="000000"/>
                </a:solidFill>
                <a:prstDash val="solid"/>
                <a:round/>
                <a:headEnd type="none" w="sm" len="sm"/>
                <a:tailEnd type="none" w="sm" len="sm"/>
              </a:ln>
            </p:spPr>
          </p:cxnSp>
          <p:grpSp>
            <p:nvGrpSpPr>
              <p:cNvPr id="60" name="Google Shape;586;p27">
                <a:extLst>
                  <a:ext uri="{FF2B5EF4-FFF2-40B4-BE49-F238E27FC236}">
                    <a16:creationId xmlns:a16="http://schemas.microsoft.com/office/drawing/2014/main" id="{46BC2162-2D5D-4BA5-9289-4AC9E5D2BF9E}"/>
                  </a:ext>
                </a:extLst>
              </p:cNvPr>
              <p:cNvGrpSpPr/>
              <p:nvPr/>
            </p:nvGrpSpPr>
            <p:grpSpPr>
              <a:xfrm>
                <a:off x="3065" y="2828"/>
                <a:ext cx="360" cy="281"/>
                <a:chOff x="3065" y="2828"/>
                <a:chExt cx="360" cy="281"/>
              </a:xfrm>
            </p:grpSpPr>
            <p:sp>
              <p:nvSpPr>
                <p:cNvPr id="61" name="Google Shape;587;p27">
                  <a:extLst>
                    <a:ext uri="{FF2B5EF4-FFF2-40B4-BE49-F238E27FC236}">
                      <a16:creationId xmlns:a16="http://schemas.microsoft.com/office/drawing/2014/main" id="{714FF860-E8CE-4E5D-AFB4-296F06FC6757}"/>
                    </a:ext>
                  </a:extLst>
                </p:cNvPr>
                <p:cNvSpPr/>
                <p:nvPr/>
              </p:nvSpPr>
              <p:spPr>
                <a:xfrm rot="-1200000">
                  <a:off x="3324" y="2893"/>
                  <a:ext cx="101" cy="79"/>
                </a:xfrm>
                <a:prstGeom prst="ellipse">
                  <a:avLst/>
                </a:prstGeom>
                <a:solidFill>
                  <a:srgbClr val="FF0000"/>
                </a:solidFill>
                <a:ln w="127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 name="Google Shape;588;p27">
                  <a:extLst>
                    <a:ext uri="{FF2B5EF4-FFF2-40B4-BE49-F238E27FC236}">
                      <a16:creationId xmlns:a16="http://schemas.microsoft.com/office/drawing/2014/main" id="{E3FC0E84-449E-E7F0-C0F6-ACF52A6D9BE2}"/>
                    </a:ext>
                  </a:extLst>
                </p:cNvPr>
                <p:cNvSpPr/>
                <p:nvPr/>
              </p:nvSpPr>
              <p:spPr>
                <a:xfrm>
                  <a:off x="3065" y="2828"/>
                  <a:ext cx="272" cy="281"/>
                </a:xfrm>
                <a:prstGeom prst="rect">
                  <a:avLst/>
                </a:prstGeom>
                <a:noFill/>
                <a:ln>
                  <a:noFill/>
                </a:ln>
              </p:spPr>
              <p:txBody>
                <a:bodyPr spcFirstLastPara="1" wrap="square" lIns="92075" tIns="46025" rIns="92075" bIns="46025" anchor="b" anchorCtr="0">
                  <a:spAutoFit/>
                </a:bodyPr>
                <a:lstStyle/>
                <a:p>
                  <a:pPr algn="ctr">
                    <a:lnSpc>
                      <a:spcPct val="85000"/>
                    </a:lnSpc>
                  </a:pPr>
                  <a:r>
                    <a:rPr lang="es-ES" sz="2700" b="1">
                      <a:solidFill>
                        <a:srgbClr val="FF0000"/>
                      </a:solidFill>
                      <a:latin typeface="Arial"/>
                      <a:ea typeface="Arial"/>
                      <a:cs typeface="Arial"/>
                      <a:sym typeface="Arial"/>
                    </a:rPr>
                    <a:t>B</a:t>
                  </a:r>
                  <a:endParaRPr/>
                </a:p>
              </p:txBody>
            </p:sp>
          </p:grpSp>
        </p:grpSp>
      </p:grpSp>
    </p:spTree>
    <p:extLst>
      <p:ext uri="{BB962C8B-B14F-4D97-AF65-F5344CB8AC3E}">
        <p14:creationId xmlns:p14="http://schemas.microsoft.com/office/powerpoint/2010/main" val="420505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28"/>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41"/>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28"/>
          <p:cNvSpPr/>
          <p:nvPr/>
        </p:nvSpPr>
        <p:spPr>
          <a:xfrm>
            <a:off x="1525588" y="3922714"/>
            <a:ext cx="9142412" cy="2935287"/>
          </a:xfrm>
          <a:custGeom>
            <a:avLst/>
            <a:gdLst/>
            <a:ahLst/>
            <a:cxnLst/>
            <a:rect l="l" t="t" r="r" b="b"/>
            <a:pathLst>
              <a:path w="5759" h="1849" extrusionOk="0">
                <a:moveTo>
                  <a:pt x="0" y="0"/>
                </a:moveTo>
                <a:lnTo>
                  <a:pt x="0" y="1848"/>
                </a:lnTo>
                <a:lnTo>
                  <a:pt x="5758" y="1848"/>
                </a:lnTo>
                <a:lnTo>
                  <a:pt x="5758" y="0"/>
                </a:lnTo>
                <a:lnTo>
                  <a:pt x="0" y="0"/>
                </a:lnTo>
              </a:path>
            </a:pathLst>
          </a:custGeom>
          <a:solidFill>
            <a:srgbClr val="0000FF"/>
          </a:solidFill>
          <a:ln w="12700" cap="rnd" cmpd="sng">
            <a:solidFill>
              <a:srgbClr val="0000FF"/>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595" name="Google Shape;595;p28"/>
          <p:cNvSpPr/>
          <p:nvPr/>
        </p:nvSpPr>
        <p:spPr>
          <a:xfrm>
            <a:off x="3576639" y="2357439"/>
            <a:ext cx="4884737" cy="3235325"/>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596" name="Google Shape;596;p28"/>
          <p:cNvCxnSpPr/>
          <p:nvPr/>
        </p:nvCxnSpPr>
        <p:spPr>
          <a:xfrm>
            <a:off x="6007100" y="2114551"/>
            <a:ext cx="0" cy="3971925"/>
          </a:xfrm>
          <a:prstGeom prst="straightConnector1">
            <a:avLst/>
          </a:prstGeom>
          <a:noFill/>
          <a:ln w="25400" cap="flat" cmpd="sng">
            <a:solidFill>
              <a:srgbClr val="000000"/>
            </a:solidFill>
            <a:prstDash val="solid"/>
            <a:round/>
            <a:headEnd type="none" w="sm" len="sm"/>
            <a:tailEnd type="none" w="sm" len="sm"/>
          </a:ln>
        </p:spPr>
      </p:cxnSp>
      <p:grpSp>
        <p:nvGrpSpPr>
          <p:cNvPr id="597" name="Google Shape;597;p28"/>
          <p:cNvGrpSpPr/>
          <p:nvPr/>
        </p:nvGrpSpPr>
        <p:grpSpPr>
          <a:xfrm>
            <a:off x="5921376" y="4557721"/>
            <a:ext cx="652463" cy="328613"/>
            <a:chOff x="2770" y="2871"/>
            <a:chExt cx="411" cy="207"/>
          </a:xfrm>
        </p:grpSpPr>
        <p:sp>
          <p:nvSpPr>
            <p:cNvPr id="598" name="Google Shape;598;p28"/>
            <p:cNvSpPr/>
            <p:nvPr/>
          </p:nvSpPr>
          <p:spPr>
            <a:xfrm>
              <a:off x="2770" y="2936"/>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99" name="Google Shape;599;p28"/>
            <p:cNvSpPr/>
            <p:nvPr/>
          </p:nvSpPr>
          <p:spPr>
            <a:xfrm>
              <a:off x="2926" y="2871"/>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cxnSp>
        <p:nvCxnSpPr>
          <p:cNvPr id="600" name="Google Shape;600;p28"/>
          <p:cNvCxnSpPr/>
          <p:nvPr/>
        </p:nvCxnSpPr>
        <p:spPr>
          <a:xfrm>
            <a:off x="3609976" y="3925888"/>
            <a:ext cx="4803775" cy="0"/>
          </a:xfrm>
          <a:prstGeom prst="straightConnector1">
            <a:avLst/>
          </a:prstGeom>
          <a:noFill/>
          <a:ln w="12700" cap="flat" cmpd="sng">
            <a:solidFill>
              <a:srgbClr val="000000"/>
            </a:solidFill>
            <a:prstDash val="lgDash"/>
            <a:round/>
            <a:headEnd type="none" w="sm" len="sm"/>
            <a:tailEnd type="none" w="sm" len="sm"/>
          </a:ln>
        </p:spPr>
      </p:cxnSp>
      <p:sp>
        <p:nvSpPr>
          <p:cNvPr id="601" name="Google Shape;601;p28"/>
          <p:cNvSpPr/>
          <p:nvPr/>
        </p:nvSpPr>
        <p:spPr>
          <a:xfrm>
            <a:off x="1890713" y="92075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2" name="Google Shape;602;p28"/>
          <p:cNvSpPr/>
          <p:nvPr/>
        </p:nvSpPr>
        <p:spPr>
          <a:xfrm>
            <a:off x="1690689" y="811214"/>
            <a:ext cx="1768475" cy="1036637"/>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3" name="Google Shape;603;p28"/>
          <p:cNvSpPr/>
          <p:nvPr/>
        </p:nvSpPr>
        <p:spPr>
          <a:xfrm>
            <a:off x="2570163" y="1020764"/>
            <a:ext cx="1357312" cy="814387"/>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4" name="Google Shape;604;p28"/>
          <p:cNvSpPr/>
          <p:nvPr/>
        </p:nvSpPr>
        <p:spPr>
          <a:xfrm>
            <a:off x="3524242" y="1139825"/>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5" name="Google Shape;605;p28"/>
          <p:cNvSpPr/>
          <p:nvPr/>
        </p:nvSpPr>
        <p:spPr>
          <a:xfrm>
            <a:off x="3968751" y="1260475"/>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6" name="Google Shape;606;p28"/>
          <p:cNvSpPr/>
          <p:nvPr/>
        </p:nvSpPr>
        <p:spPr>
          <a:xfrm>
            <a:off x="4660901" y="1377950"/>
            <a:ext cx="1357313"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07" name="Google Shape;607;p28"/>
          <p:cNvSpPr/>
          <p:nvPr/>
        </p:nvSpPr>
        <p:spPr>
          <a:xfrm>
            <a:off x="5341938" y="1498600"/>
            <a:ext cx="1357312" cy="814388"/>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08" name="Google Shape;608;p28"/>
          <p:cNvGrpSpPr/>
          <p:nvPr/>
        </p:nvGrpSpPr>
        <p:grpSpPr>
          <a:xfrm>
            <a:off x="3527426" y="674688"/>
            <a:ext cx="4983163" cy="5581650"/>
            <a:chOff x="1262" y="425"/>
            <a:chExt cx="3139" cy="3516"/>
          </a:xfrm>
        </p:grpSpPr>
        <p:sp>
          <p:nvSpPr>
            <p:cNvPr id="609" name="Google Shape;609;p28"/>
            <p:cNvSpPr/>
            <p:nvPr/>
          </p:nvSpPr>
          <p:spPr>
            <a:xfrm>
              <a:off x="1262" y="425"/>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10" name="Google Shape;610;p28"/>
            <p:cNvGrpSpPr/>
            <p:nvPr/>
          </p:nvGrpSpPr>
          <p:grpSpPr>
            <a:xfrm>
              <a:off x="1293" y="1051"/>
              <a:ext cx="3077" cy="2890"/>
              <a:chOff x="1293" y="1051"/>
              <a:chExt cx="3077" cy="2890"/>
            </a:xfrm>
          </p:grpSpPr>
          <p:sp>
            <p:nvSpPr>
              <p:cNvPr id="611" name="Google Shape;611;p28"/>
              <p:cNvSpPr/>
              <p:nvPr/>
            </p:nvSpPr>
            <p:spPr>
              <a:xfrm>
                <a:off x="1293" y="1592"/>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12" name="Google Shape;612;p28"/>
              <p:cNvCxnSpPr/>
              <p:nvPr/>
            </p:nvCxnSpPr>
            <p:spPr>
              <a:xfrm>
                <a:off x="2824" y="1439"/>
                <a:ext cx="0" cy="2502"/>
              </a:xfrm>
              <a:prstGeom prst="straightConnector1">
                <a:avLst/>
              </a:prstGeom>
              <a:noFill/>
              <a:ln w="25400" cap="flat" cmpd="sng">
                <a:solidFill>
                  <a:srgbClr val="000000"/>
                </a:solidFill>
                <a:prstDash val="solid"/>
                <a:round/>
                <a:headEnd type="none" w="sm" len="sm"/>
                <a:tailEnd type="none" w="sm" len="sm"/>
              </a:ln>
            </p:spPr>
          </p:cxnSp>
          <p:sp>
            <p:nvSpPr>
              <p:cNvPr id="613" name="Google Shape;613;p28"/>
              <p:cNvSpPr/>
              <p:nvPr/>
            </p:nvSpPr>
            <p:spPr>
              <a:xfrm>
                <a:off x="2405" y="1051"/>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14" name="Google Shape;614;p28"/>
            <p:cNvCxnSpPr/>
            <p:nvPr/>
          </p:nvCxnSpPr>
          <p:spPr>
            <a:xfrm>
              <a:off x="1324" y="2462"/>
              <a:ext cx="3026" cy="0"/>
            </a:xfrm>
            <a:prstGeom prst="straightConnector1">
              <a:avLst/>
            </a:prstGeom>
            <a:noFill/>
            <a:ln w="12700" cap="flat" cmpd="sng">
              <a:solidFill>
                <a:srgbClr val="000000"/>
              </a:solidFill>
              <a:prstDash val="lgDash"/>
              <a:round/>
              <a:headEnd type="none" w="sm" len="sm"/>
              <a:tailEnd type="none" w="sm" len="sm"/>
            </a:ln>
          </p:spPr>
        </p:cxnSp>
        <p:grpSp>
          <p:nvGrpSpPr>
            <p:cNvPr id="615" name="Google Shape;615;p28"/>
            <p:cNvGrpSpPr/>
            <p:nvPr/>
          </p:nvGrpSpPr>
          <p:grpSpPr>
            <a:xfrm>
              <a:off x="2780" y="2968"/>
              <a:ext cx="411" cy="207"/>
              <a:chOff x="2780" y="2968"/>
              <a:chExt cx="411" cy="207"/>
            </a:xfrm>
          </p:grpSpPr>
          <p:sp>
            <p:nvSpPr>
              <p:cNvPr id="616" name="Google Shape;616;p28"/>
              <p:cNvSpPr/>
              <p:nvPr/>
            </p:nvSpPr>
            <p:spPr>
              <a:xfrm>
                <a:off x="2780" y="3033"/>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7" name="Google Shape;617;p28"/>
              <p:cNvSpPr/>
              <p:nvPr/>
            </p:nvSpPr>
            <p:spPr>
              <a:xfrm>
                <a:off x="2936" y="296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18" name="Google Shape;618;p28"/>
            <p:cNvGrpSpPr/>
            <p:nvPr/>
          </p:nvGrpSpPr>
          <p:grpSpPr>
            <a:xfrm>
              <a:off x="2781" y="2914"/>
              <a:ext cx="411" cy="207"/>
              <a:chOff x="2781" y="2914"/>
              <a:chExt cx="411" cy="207"/>
            </a:xfrm>
          </p:grpSpPr>
          <p:sp>
            <p:nvSpPr>
              <p:cNvPr id="619" name="Google Shape;619;p28"/>
              <p:cNvSpPr/>
              <p:nvPr/>
            </p:nvSpPr>
            <p:spPr>
              <a:xfrm>
                <a:off x="2781" y="2979"/>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20" name="Google Shape;620;p28"/>
              <p:cNvSpPr/>
              <p:nvPr/>
            </p:nvSpPr>
            <p:spPr>
              <a:xfrm>
                <a:off x="2937" y="2914"/>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21" name="Google Shape;621;p28"/>
          <p:cNvGrpSpPr/>
          <p:nvPr/>
        </p:nvGrpSpPr>
        <p:grpSpPr>
          <a:xfrm>
            <a:off x="3476625" y="676276"/>
            <a:ext cx="5018088" cy="5768975"/>
            <a:chOff x="1230" y="426"/>
            <a:chExt cx="3161" cy="3634"/>
          </a:xfrm>
        </p:grpSpPr>
        <p:sp>
          <p:nvSpPr>
            <p:cNvPr id="622" name="Google Shape;622;p28"/>
            <p:cNvSpPr/>
            <p:nvPr/>
          </p:nvSpPr>
          <p:spPr>
            <a:xfrm>
              <a:off x="1230" y="426"/>
              <a:ext cx="3161"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23" name="Google Shape;623;p28"/>
            <p:cNvGrpSpPr/>
            <p:nvPr/>
          </p:nvGrpSpPr>
          <p:grpSpPr>
            <a:xfrm>
              <a:off x="1282" y="1170"/>
              <a:ext cx="3077" cy="2890"/>
              <a:chOff x="1282" y="1170"/>
              <a:chExt cx="3077" cy="2890"/>
            </a:xfrm>
          </p:grpSpPr>
          <p:sp>
            <p:nvSpPr>
              <p:cNvPr id="624" name="Google Shape;624;p28"/>
              <p:cNvSpPr/>
              <p:nvPr/>
            </p:nvSpPr>
            <p:spPr>
              <a:xfrm>
                <a:off x="1282" y="1711"/>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25" name="Google Shape;625;p28"/>
              <p:cNvCxnSpPr/>
              <p:nvPr/>
            </p:nvCxnSpPr>
            <p:spPr>
              <a:xfrm>
                <a:off x="2813" y="1558"/>
                <a:ext cx="0" cy="2502"/>
              </a:xfrm>
              <a:prstGeom prst="straightConnector1">
                <a:avLst/>
              </a:prstGeom>
              <a:noFill/>
              <a:ln w="25400" cap="flat" cmpd="sng">
                <a:solidFill>
                  <a:srgbClr val="000000"/>
                </a:solidFill>
                <a:prstDash val="solid"/>
                <a:round/>
                <a:headEnd type="none" w="sm" len="sm"/>
                <a:tailEnd type="none" w="sm" len="sm"/>
              </a:ln>
            </p:spPr>
          </p:cxnSp>
          <p:sp>
            <p:nvSpPr>
              <p:cNvPr id="626" name="Google Shape;626;p28"/>
              <p:cNvSpPr/>
              <p:nvPr/>
            </p:nvSpPr>
            <p:spPr>
              <a:xfrm>
                <a:off x="2394" y="1170"/>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27" name="Google Shape;627;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28" name="Google Shape;628;p28"/>
            <p:cNvGrpSpPr/>
            <p:nvPr/>
          </p:nvGrpSpPr>
          <p:grpSpPr>
            <a:xfrm>
              <a:off x="2769" y="3087"/>
              <a:ext cx="411" cy="207"/>
              <a:chOff x="2769" y="3087"/>
              <a:chExt cx="411" cy="207"/>
            </a:xfrm>
          </p:grpSpPr>
          <p:sp>
            <p:nvSpPr>
              <p:cNvPr id="629" name="Google Shape;629;p28"/>
              <p:cNvSpPr/>
              <p:nvPr/>
            </p:nvSpPr>
            <p:spPr>
              <a:xfrm>
                <a:off x="2769" y="3152"/>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0" name="Google Shape;630;p28"/>
              <p:cNvSpPr/>
              <p:nvPr/>
            </p:nvSpPr>
            <p:spPr>
              <a:xfrm>
                <a:off x="2925" y="3087"/>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nvGrpSpPr>
            <p:cNvPr id="631" name="Google Shape;631;p28"/>
            <p:cNvGrpSpPr/>
            <p:nvPr/>
          </p:nvGrpSpPr>
          <p:grpSpPr>
            <a:xfrm>
              <a:off x="2770" y="2958"/>
              <a:ext cx="411" cy="207"/>
              <a:chOff x="2770" y="2958"/>
              <a:chExt cx="411" cy="207"/>
            </a:xfrm>
          </p:grpSpPr>
          <p:sp>
            <p:nvSpPr>
              <p:cNvPr id="632" name="Google Shape;632;p28"/>
              <p:cNvSpPr/>
              <p:nvPr/>
            </p:nvSpPr>
            <p:spPr>
              <a:xfrm>
                <a:off x="2770" y="3023"/>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33" name="Google Shape;633;p28"/>
              <p:cNvSpPr/>
              <p:nvPr/>
            </p:nvSpPr>
            <p:spPr>
              <a:xfrm>
                <a:off x="2926" y="2958"/>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grpSp>
        <p:nvGrpSpPr>
          <p:cNvPr id="634" name="Google Shape;634;p28"/>
          <p:cNvGrpSpPr/>
          <p:nvPr/>
        </p:nvGrpSpPr>
        <p:grpSpPr>
          <a:xfrm>
            <a:off x="3494088" y="676275"/>
            <a:ext cx="4983162" cy="5956300"/>
            <a:chOff x="1241" y="426"/>
            <a:chExt cx="3139" cy="3752"/>
          </a:xfrm>
        </p:grpSpPr>
        <p:sp>
          <p:nvSpPr>
            <p:cNvPr id="635" name="Google Shape;635;p28"/>
            <p:cNvSpPr/>
            <p:nvPr/>
          </p:nvSpPr>
          <p:spPr>
            <a:xfrm>
              <a:off x="1241" y="426"/>
              <a:ext cx="313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36" name="Google Shape;636;p28"/>
            <p:cNvGrpSpPr/>
            <p:nvPr/>
          </p:nvGrpSpPr>
          <p:grpSpPr>
            <a:xfrm>
              <a:off x="1283" y="1288"/>
              <a:ext cx="3077" cy="2890"/>
              <a:chOff x="1283" y="1288"/>
              <a:chExt cx="3077" cy="2890"/>
            </a:xfrm>
          </p:grpSpPr>
          <p:sp>
            <p:nvSpPr>
              <p:cNvPr id="637" name="Google Shape;637;p28"/>
              <p:cNvSpPr/>
              <p:nvPr/>
            </p:nvSpPr>
            <p:spPr>
              <a:xfrm>
                <a:off x="1283" y="1829"/>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38" name="Google Shape;638;p28"/>
              <p:cNvCxnSpPr/>
              <p:nvPr/>
            </p:nvCxnSpPr>
            <p:spPr>
              <a:xfrm>
                <a:off x="2814" y="1676"/>
                <a:ext cx="0" cy="2502"/>
              </a:xfrm>
              <a:prstGeom prst="straightConnector1">
                <a:avLst/>
              </a:prstGeom>
              <a:noFill/>
              <a:ln w="25400" cap="flat" cmpd="sng">
                <a:solidFill>
                  <a:srgbClr val="000000"/>
                </a:solidFill>
                <a:prstDash val="solid"/>
                <a:round/>
                <a:headEnd type="none" w="sm" len="sm"/>
                <a:tailEnd type="none" w="sm" len="sm"/>
              </a:ln>
            </p:spPr>
          </p:cxnSp>
          <p:sp>
            <p:nvSpPr>
              <p:cNvPr id="639" name="Google Shape;639;p28"/>
              <p:cNvSpPr/>
              <p:nvPr/>
            </p:nvSpPr>
            <p:spPr>
              <a:xfrm>
                <a:off x="2395" y="1288"/>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40" name="Google Shape;640;p28"/>
            <p:cNvCxnSpPr/>
            <p:nvPr/>
          </p:nvCxnSpPr>
          <p:spPr>
            <a:xfrm>
              <a:off x="1314"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41" name="Google Shape;641;p28"/>
            <p:cNvGrpSpPr/>
            <p:nvPr/>
          </p:nvGrpSpPr>
          <p:grpSpPr>
            <a:xfrm>
              <a:off x="2771" y="3012"/>
              <a:ext cx="411" cy="207"/>
              <a:chOff x="2771" y="3012"/>
              <a:chExt cx="411" cy="207"/>
            </a:xfrm>
          </p:grpSpPr>
          <p:sp>
            <p:nvSpPr>
              <p:cNvPr id="642" name="Google Shape;642;p28"/>
              <p:cNvSpPr/>
              <p:nvPr/>
            </p:nvSpPr>
            <p:spPr>
              <a:xfrm>
                <a:off x="2771" y="3077"/>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3" name="Google Shape;643;p28"/>
              <p:cNvSpPr/>
              <p:nvPr/>
            </p:nvSpPr>
            <p:spPr>
              <a:xfrm>
                <a:off x="2927" y="3012"/>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44" name="Google Shape;644;p28"/>
            <p:cNvGrpSpPr/>
            <p:nvPr/>
          </p:nvGrpSpPr>
          <p:grpSpPr>
            <a:xfrm>
              <a:off x="2770" y="3205"/>
              <a:ext cx="411" cy="207"/>
              <a:chOff x="2770" y="3205"/>
              <a:chExt cx="411" cy="207"/>
            </a:xfrm>
          </p:grpSpPr>
          <p:sp>
            <p:nvSpPr>
              <p:cNvPr id="645" name="Google Shape;645;p28"/>
              <p:cNvSpPr/>
              <p:nvPr/>
            </p:nvSpPr>
            <p:spPr>
              <a:xfrm>
                <a:off x="2770" y="327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6" name="Google Shape;646;p28"/>
              <p:cNvSpPr/>
              <p:nvPr/>
            </p:nvSpPr>
            <p:spPr>
              <a:xfrm>
                <a:off x="2926" y="320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grpSp>
        <p:nvGrpSpPr>
          <p:cNvPr id="647" name="Google Shape;647;p28"/>
          <p:cNvGrpSpPr/>
          <p:nvPr/>
        </p:nvGrpSpPr>
        <p:grpSpPr>
          <a:xfrm>
            <a:off x="3524232" y="676275"/>
            <a:ext cx="4970462" cy="6159500"/>
            <a:chOff x="1251" y="426"/>
            <a:chExt cx="3131" cy="3880"/>
          </a:xfrm>
        </p:grpSpPr>
        <p:sp>
          <p:nvSpPr>
            <p:cNvPr id="648" name="Google Shape;648;p28"/>
            <p:cNvSpPr/>
            <p:nvPr/>
          </p:nvSpPr>
          <p:spPr>
            <a:xfrm>
              <a:off x="1251" y="426"/>
              <a:ext cx="3129" cy="2035"/>
            </a:xfrm>
            <a:prstGeom prst="rect">
              <a:avLst/>
            </a:prstGeom>
            <a:solidFill>
              <a:schemeClr val="lt1"/>
            </a:solidFill>
            <a:ln>
              <a:noFill/>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649" name="Google Shape;649;p28"/>
            <p:cNvGrpSpPr/>
            <p:nvPr/>
          </p:nvGrpSpPr>
          <p:grpSpPr>
            <a:xfrm>
              <a:off x="1305" y="1416"/>
              <a:ext cx="3077" cy="2890"/>
              <a:chOff x="1305" y="1416"/>
              <a:chExt cx="3077" cy="2890"/>
            </a:xfrm>
          </p:grpSpPr>
          <p:sp>
            <p:nvSpPr>
              <p:cNvPr id="650" name="Google Shape;650;p28"/>
              <p:cNvSpPr/>
              <p:nvPr/>
            </p:nvSpPr>
            <p:spPr>
              <a:xfrm>
                <a:off x="1305" y="1957"/>
                <a:ext cx="3077" cy="2038"/>
              </a:xfrm>
              <a:custGeom>
                <a:avLst/>
                <a:gdLst/>
                <a:ahLst/>
                <a:cxnLst/>
                <a:rect l="l" t="t" r="r" b="b"/>
                <a:pathLst>
                  <a:path w="3077" h="2038" extrusionOk="0">
                    <a:moveTo>
                      <a:pt x="0" y="0"/>
                    </a:moveTo>
                    <a:lnTo>
                      <a:pt x="0" y="1314"/>
                    </a:lnTo>
                    <a:lnTo>
                      <a:pt x="27" y="1475"/>
                    </a:lnTo>
                    <a:lnTo>
                      <a:pt x="107" y="1609"/>
                    </a:lnTo>
                    <a:lnTo>
                      <a:pt x="221" y="1756"/>
                    </a:lnTo>
                    <a:lnTo>
                      <a:pt x="321" y="1843"/>
                    </a:lnTo>
                    <a:lnTo>
                      <a:pt x="442" y="1910"/>
                    </a:lnTo>
                    <a:lnTo>
                      <a:pt x="590" y="1957"/>
                    </a:lnTo>
                    <a:lnTo>
                      <a:pt x="717" y="1977"/>
                    </a:lnTo>
                    <a:lnTo>
                      <a:pt x="945" y="2017"/>
                    </a:lnTo>
                    <a:lnTo>
                      <a:pt x="1153" y="2037"/>
                    </a:lnTo>
                    <a:lnTo>
                      <a:pt x="1863" y="2037"/>
                    </a:lnTo>
                    <a:lnTo>
                      <a:pt x="2137" y="2011"/>
                    </a:lnTo>
                    <a:lnTo>
                      <a:pt x="2372" y="1977"/>
                    </a:lnTo>
                    <a:lnTo>
                      <a:pt x="2567" y="1930"/>
                    </a:lnTo>
                    <a:lnTo>
                      <a:pt x="2714" y="1863"/>
                    </a:lnTo>
                    <a:lnTo>
                      <a:pt x="2815" y="1789"/>
                    </a:lnTo>
                    <a:lnTo>
                      <a:pt x="2929" y="1682"/>
                    </a:lnTo>
                    <a:lnTo>
                      <a:pt x="3002" y="1575"/>
                    </a:lnTo>
                    <a:lnTo>
                      <a:pt x="3056" y="1428"/>
                    </a:lnTo>
                    <a:lnTo>
                      <a:pt x="3076" y="1247"/>
                    </a:lnTo>
                    <a:lnTo>
                      <a:pt x="3076" y="0"/>
                    </a:lnTo>
                    <a:lnTo>
                      <a:pt x="0" y="0"/>
                    </a:lnTo>
                  </a:path>
                </a:pathLst>
              </a:custGeom>
              <a:solidFill>
                <a:srgbClr val="FFFFFF"/>
              </a:solidFill>
              <a:ln w="76200" cap="rnd"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cxnSp>
            <p:nvCxnSpPr>
              <p:cNvPr id="651" name="Google Shape;651;p28"/>
              <p:cNvCxnSpPr/>
              <p:nvPr/>
            </p:nvCxnSpPr>
            <p:spPr>
              <a:xfrm>
                <a:off x="2813" y="1804"/>
                <a:ext cx="0" cy="2502"/>
              </a:xfrm>
              <a:prstGeom prst="straightConnector1">
                <a:avLst/>
              </a:prstGeom>
              <a:noFill/>
              <a:ln w="25400" cap="flat" cmpd="sng">
                <a:solidFill>
                  <a:srgbClr val="000000"/>
                </a:solidFill>
                <a:prstDash val="solid"/>
                <a:round/>
                <a:headEnd type="none" w="sm" len="sm"/>
                <a:tailEnd type="none" w="sm" len="sm"/>
              </a:ln>
            </p:spPr>
          </p:cxnSp>
          <p:sp>
            <p:nvSpPr>
              <p:cNvPr id="652" name="Google Shape;652;p28"/>
              <p:cNvSpPr/>
              <p:nvPr/>
            </p:nvSpPr>
            <p:spPr>
              <a:xfrm>
                <a:off x="2394" y="1416"/>
                <a:ext cx="855" cy="513"/>
              </a:xfrm>
              <a:prstGeom prst="rect">
                <a:avLst/>
              </a:prstGeom>
              <a:solidFill>
                <a:srgbClr val="555555"/>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653" name="Google Shape;653;p28"/>
            <p:cNvCxnSpPr/>
            <p:nvPr/>
          </p:nvCxnSpPr>
          <p:spPr>
            <a:xfrm>
              <a:off x="1313" y="2463"/>
              <a:ext cx="3026" cy="0"/>
            </a:xfrm>
            <a:prstGeom prst="straightConnector1">
              <a:avLst/>
            </a:prstGeom>
            <a:noFill/>
            <a:ln w="12700" cap="flat" cmpd="sng">
              <a:solidFill>
                <a:srgbClr val="000000"/>
              </a:solidFill>
              <a:prstDash val="lgDash"/>
              <a:round/>
              <a:headEnd type="none" w="sm" len="sm"/>
              <a:tailEnd type="none" w="sm" len="sm"/>
            </a:ln>
          </p:spPr>
        </p:cxnSp>
        <p:grpSp>
          <p:nvGrpSpPr>
            <p:cNvPr id="654" name="Google Shape;654;p28"/>
            <p:cNvGrpSpPr/>
            <p:nvPr/>
          </p:nvGrpSpPr>
          <p:grpSpPr>
            <a:xfrm>
              <a:off x="2770" y="3066"/>
              <a:ext cx="411" cy="207"/>
              <a:chOff x="2770" y="3066"/>
              <a:chExt cx="411" cy="207"/>
            </a:xfrm>
          </p:grpSpPr>
          <p:sp>
            <p:nvSpPr>
              <p:cNvPr id="655" name="Google Shape;655;p28"/>
              <p:cNvSpPr/>
              <p:nvPr/>
            </p:nvSpPr>
            <p:spPr>
              <a:xfrm>
                <a:off x="2770" y="3131"/>
                <a:ext cx="106" cy="96"/>
              </a:xfrm>
              <a:prstGeom prst="ellipse">
                <a:avLst/>
              </a:prstGeom>
              <a:solidFill>
                <a:srgbClr val="FF0000"/>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6" name="Google Shape;656;p28"/>
              <p:cNvSpPr/>
              <p:nvPr/>
            </p:nvSpPr>
            <p:spPr>
              <a:xfrm>
                <a:off x="2926" y="3066"/>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rgbClr val="FF0000"/>
                    </a:solidFill>
                    <a:latin typeface="Arial"/>
                    <a:ea typeface="Arial"/>
                    <a:cs typeface="Arial"/>
                    <a:sym typeface="Arial"/>
                  </a:rPr>
                  <a:t>B</a:t>
                </a:r>
                <a:endParaRPr/>
              </a:p>
            </p:txBody>
          </p:sp>
        </p:grpSp>
        <p:grpSp>
          <p:nvGrpSpPr>
            <p:cNvPr id="657" name="Google Shape;657;p28"/>
            <p:cNvGrpSpPr/>
            <p:nvPr/>
          </p:nvGrpSpPr>
          <p:grpSpPr>
            <a:xfrm>
              <a:off x="2769" y="3365"/>
              <a:ext cx="411" cy="207"/>
              <a:chOff x="2769" y="3365"/>
              <a:chExt cx="411" cy="207"/>
            </a:xfrm>
          </p:grpSpPr>
          <p:sp>
            <p:nvSpPr>
              <p:cNvPr id="658" name="Google Shape;658;p28"/>
              <p:cNvSpPr/>
              <p:nvPr/>
            </p:nvSpPr>
            <p:spPr>
              <a:xfrm>
                <a:off x="2769" y="3430"/>
                <a:ext cx="106" cy="96"/>
              </a:xfrm>
              <a:prstGeom prst="ellipse">
                <a:avLst/>
              </a:prstGeom>
              <a:solidFill>
                <a:schemeClr val="lt2"/>
              </a:solidFill>
              <a:ln w="25400" cap="flat"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59" name="Google Shape;659;p28"/>
              <p:cNvSpPr/>
              <p:nvPr/>
            </p:nvSpPr>
            <p:spPr>
              <a:xfrm>
                <a:off x="2925" y="3365"/>
                <a:ext cx="255" cy="207"/>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lt2"/>
                    </a:solidFill>
                    <a:latin typeface="Arial"/>
                    <a:ea typeface="Arial"/>
                    <a:cs typeface="Arial"/>
                    <a:sym typeface="Arial"/>
                  </a:rPr>
                  <a:t>B</a:t>
                </a:r>
                <a:endParaRPr/>
              </a:p>
            </p:txBody>
          </p:sp>
        </p:grpSp>
      </p:grpSp>
      <p:sp>
        <p:nvSpPr>
          <p:cNvPr id="660" name="Google Shape;660;p28"/>
          <p:cNvSpPr txBox="1">
            <a:spLocks noGrp="1"/>
          </p:cNvSpPr>
          <p:nvPr>
            <p:ph type="title"/>
          </p:nvPr>
        </p:nvSpPr>
        <p:spPr>
          <a:xfrm>
            <a:off x="881448" y="-59529"/>
            <a:ext cx="82296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Boyantez</a:t>
            </a:r>
            <a:endParaRPr dirty="0"/>
          </a:p>
        </p:txBody>
      </p:sp>
      <p:sp>
        <p:nvSpPr>
          <p:cNvPr id="2" name="Marcador de fecha 1">
            <a:extLst>
              <a:ext uri="{FF2B5EF4-FFF2-40B4-BE49-F238E27FC236}">
                <a16:creationId xmlns:a16="http://schemas.microsoft.com/office/drawing/2014/main" id="{85BA2129-A7BB-E6A6-DE3C-FB89B0EE0D69}"/>
              </a:ext>
            </a:extLst>
          </p:cNvPr>
          <p:cNvSpPr>
            <a:spLocks noGrp="1"/>
          </p:cNvSpPr>
          <p:nvPr>
            <p:ph type="dt" sz="half" idx="10"/>
          </p:nvPr>
        </p:nvSpPr>
        <p:spPr/>
        <p:txBody>
          <a:bodyPr/>
          <a:lstStyle/>
          <a:p>
            <a:pPr>
              <a:defRPr/>
            </a:pPr>
            <a:fld id="{D8EEFE75-A835-4DC9-AEAE-F91CFA2D5852}" type="datetime1">
              <a:rPr lang="es-CL" smtClean="0"/>
              <a:t>14-04-2024</a:t>
            </a:fld>
            <a:endParaRPr lang="es-ES"/>
          </a:p>
        </p:txBody>
      </p:sp>
      <p:sp>
        <p:nvSpPr>
          <p:cNvPr id="3" name="Marcador de número de diapositiva 2">
            <a:extLst>
              <a:ext uri="{FF2B5EF4-FFF2-40B4-BE49-F238E27FC236}">
                <a16:creationId xmlns:a16="http://schemas.microsoft.com/office/drawing/2014/main" id="{F7097BEC-2581-631B-A191-B95311F6EB4A}"/>
              </a:ext>
            </a:extLst>
          </p:cNvPr>
          <p:cNvSpPr>
            <a:spLocks noGrp="1"/>
          </p:cNvSpPr>
          <p:nvPr>
            <p:ph type="sldNum" sz="quarter" idx="12"/>
          </p:nvPr>
        </p:nvSpPr>
        <p:spPr/>
        <p:txBody>
          <a:bodyPr/>
          <a:lstStyle/>
          <a:p>
            <a:pPr>
              <a:defRPr/>
            </a:pPr>
            <a:fld id="{512A34C5-A7E8-4629-B921-404C04172488}" type="slidenum">
              <a:rPr lang="es-ES" smtClean="0"/>
              <a:pPr>
                <a:defRPr/>
              </a:pPr>
              <a:t>6</a:t>
            </a:fld>
            <a:endParaRPr lang="es-ES"/>
          </a:p>
        </p:txBody>
      </p:sp>
      <p:sp>
        <p:nvSpPr>
          <p:cNvPr id="4" name="Marcador de pie de página 3">
            <a:extLst>
              <a:ext uri="{FF2B5EF4-FFF2-40B4-BE49-F238E27FC236}">
                <a16:creationId xmlns:a16="http://schemas.microsoft.com/office/drawing/2014/main" id="{48AFB8EE-0A8D-A159-FFC1-0FF3BE296BE5}"/>
              </a:ext>
            </a:extLst>
          </p:cNvPr>
          <p:cNvSpPr>
            <a:spLocks noGrp="1"/>
          </p:cNvSpPr>
          <p:nvPr>
            <p:ph type="ftr" sz="quarter" idx="11"/>
          </p:nvPr>
        </p:nvSpPr>
        <p:spPr/>
        <p:txBody>
          <a:bodyPr/>
          <a:lstStyle/>
          <a:p>
            <a:pPr>
              <a:defRPr/>
            </a:pPr>
            <a:r>
              <a:rPr lang="es-ES"/>
              <a:t>Fundamentos de Estabildad UT 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0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634"/>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607"/>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0"/>
                                  </p:stCondLst>
                                  <p:childTnLst>
                                    <p:set>
                                      <p:cBhvr>
                                        <p:cTn id="15" dur="1" fill="hold">
                                          <p:stCondLst>
                                            <p:cond delay="0"/>
                                          </p:stCondLst>
                                        </p:cTn>
                                        <p:tgtEl>
                                          <p:spTgt spid="647"/>
                                        </p:tgtEl>
                                        <p:attrNameLst>
                                          <p:attrName>style.visibility</p:attrName>
                                        </p:attrNameLst>
                                      </p:cBhvr>
                                      <p:to>
                                        <p:strVal val="visible"/>
                                      </p:to>
                                    </p:set>
                                  </p:childTnLst>
                                </p:cTn>
                              </p:par>
                              <p:par>
                                <p:cTn id="16" presetID="10" presetClass="entr" presetSubtype="0" fill="hold" nodeType="withEffect">
                                  <p:stCondLst>
                                    <p:cond delay="0"/>
                                  </p:stCondLst>
                                  <p:childTnLst>
                                    <p:set>
                                      <p:cBhvr>
                                        <p:cTn id="17" dur="1" fill="hold">
                                          <p:stCondLst>
                                            <p:cond delay="0"/>
                                          </p:stCondLst>
                                        </p:cTn>
                                        <p:tgtEl>
                                          <p:spTgt spid="603"/>
                                        </p:tgtEl>
                                        <p:attrNameLst>
                                          <p:attrName>style.visibility</p:attrName>
                                        </p:attrNameLst>
                                      </p:cBhvr>
                                      <p:to>
                                        <p:strVal val="visible"/>
                                      </p:to>
                                    </p:set>
                                    <p:animEffect transition="in" filter="fade">
                                      <p:cBhvr>
                                        <p:cTn id="18" dur="75"/>
                                        <p:tgtEl>
                                          <p:spTgt spid="603"/>
                                        </p:tgtEl>
                                      </p:cBhvr>
                                    </p:animEffect>
                                  </p:childTnLst>
                                </p:cTn>
                              </p:par>
                            </p:childTnLst>
                          </p:cTn>
                        </p:par>
                        <p:par>
                          <p:cTn id="19" fill="hold">
                            <p:stCondLst>
                              <p:cond delay="1075"/>
                            </p:stCondLst>
                            <p:childTnLst>
                              <p:par>
                                <p:cTn id="20" presetID="10" presetClass="entr" presetSubtype="0" fill="hold" nodeType="afterEffect">
                                  <p:stCondLst>
                                    <p:cond delay="500"/>
                                  </p:stCondLst>
                                  <p:childTnLst>
                                    <p:set>
                                      <p:cBhvr>
                                        <p:cTn id="21" dur="1" fill="hold">
                                          <p:stCondLst>
                                            <p:cond delay="0"/>
                                          </p:stCondLst>
                                        </p:cTn>
                                        <p:tgtEl>
                                          <p:spTgt spid="604"/>
                                        </p:tgtEl>
                                        <p:attrNameLst>
                                          <p:attrName>style.visibility</p:attrName>
                                        </p:attrNameLst>
                                      </p:cBhvr>
                                      <p:to>
                                        <p:strVal val="visible"/>
                                      </p:to>
                                    </p:set>
                                    <p:animEffect transition="in" filter="fade">
                                      <p:cBhvr>
                                        <p:cTn id="22" dur="75"/>
                                        <p:tgtEl>
                                          <p:spTgt spid="604"/>
                                        </p:tgtEl>
                                      </p:cBhvr>
                                    </p:animEffect>
                                  </p:childTnLst>
                                </p:cTn>
                              </p:par>
                            </p:childTnLst>
                          </p:cTn>
                        </p:par>
                        <p:par>
                          <p:cTn id="23" fill="hold">
                            <p:stCondLst>
                              <p:cond delay="1650"/>
                            </p:stCondLst>
                            <p:childTnLst>
                              <p:par>
                                <p:cTn id="24" presetID="10" presetClass="entr" presetSubtype="0" fill="hold" nodeType="afterEffect">
                                  <p:stCondLst>
                                    <p:cond delay="500"/>
                                  </p:stCondLst>
                                  <p:childTnLst>
                                    <p:set>
                                      <p:cBhvr>
                                        <p:cTn id="25" dur="1" fill="hold">
                                          <p:stCondLst>
                                            <p:cond delay="0"/>
                                          </p:stCondLst>
                                        </p:cTn>
                                        <p:tgtEl>
                                          <p:spTgt spid="605"/>
                                        </p:tgtEl>
                                        <p:attrNameLst>
                                          <p:attrName>style.visibility</p:attrName>
                                        </p:attrNameLst>
                                      </p:cBhvr>
                                      <p:to>
                                        <p:strVal val="visible"/>
                                      </p:to>
                                    </p:set>
                                    <p:animEffect transition="in" filter="fade">
                                      <p:cBhvr>
                                        <p:cTn id="26" dur="75"/>
                                        <p:tgtEl>
                                          <p:spTgt spid="605"/>
                                        </p:tgtEl>
                                      </p:cBhvr>
                                    </p:animEffect>
                                  </p:childTnLst>
                                </p:cTn>
                              </p:par>
                            </p:childTnLst>
                          </p:cTn>
                        </p:par>
                        <p:par>
                          <p:cTn id="27" fill="hold">
                            <p:stCondLst>
                              <p:cond delay="2225"/>
                            </p:stCondLst>
                            <p:childTnLst>
                              <p:par>
                                <p:cTn id="28" presetID="10" presetClass="entr" presetSubtype="0" fill="hold" nodeType="afterEffect">
                                  <p:stCondLst>
                                    <p:cond delay="500"/>
                                  </p:stCondLst>
                                  <p:childTnLst>
                                    <p:set>
                                      <p:cBhvr>
                                        <p:cTn id="29" dur="1" fill="hold">
                                          <p:stCondLst>
                                            <p:cond delay="0"/>
                                          </p:stCondLst>
                                        </p:cTn>
                                        <p:tgtEl>
                                          <p:spTgt spid="606"/>
                                        </p:tgtEl>
                                        <p:attrNameLst>
                                          <p:attrName>style.visibility</p:attrName>
                                        </p:attrNameLst>
                                      </p:cBhvr>
                                      <p:to>
                                        <p:strVal val="visible"/>
                                      </p:to>
                                    </p:set>
                                    <p:animEffect transition="in" filter="fade">
                                      <p:cBhvr>
                                        <p:cTn id="30" dur="75"/>
                                        <p:tgtEl>
                                          <p:spTgt spid="606"/>
                                        </p:tgtEl>
                                      </p:cBhvr>
                                    </p:animEffect>
                                  </p:childTnLst>
                                </p:cTn>
                              </p:par>
                            </p:childTnLst>
                          </p:cTn>
                        </p:par>
                        <p:par>
                          <p:cTn id="31" fill="hold">
                            <p:stCondLst>
                              <p:cond delay="2800"/>
                            </p:stCondLst>
                            <p:childTnLst>
                              <p:par>
                                <p:cTn id="32" presetID="1" presetClass="entr" presetSubtype="0" fill="hold" nodeType="afterEffect">
                                  <p:stCondLst>
                                    <p:cond delay="500"/>
                                  </p:stCondLst>
                                  <p:childTnLst>
                                    <p:set>
                                      <p:cBhvr>
                                        <p:cTn id="33" dur="1" fill="hold">
                                          <p:stCondLst>
                                            <p:cond delay="0"/>
                                          </p:stCondLst>
                                        </p:cTn>
                                        <p:tgtEl>
                                          <p:spTgt spid="608"/>
                                        </p:tgtEl>
                                        <p:attrNameLst>
                                          <p:attrName>style.visibility</p:attrName>
                                        </p:attrNameLst>
                                      </p:cBhvr>
                                      <p:to>
                                        <p:strVal val="visible"/>
                                      </p:to>
                                    </p:set>
                                  </p:childTnLst>
                                </p:cTn>
                              </p:par>
                            </p:childTnLst>
                          </p:cTn>
                        </p:par>
                        <p:par>
                          <p:cTn id="34" fill="hold">
                            <p:stCondLst>
                              <p:cond delay="3300"/>
                            </p:stCondLst>
                            <p:childTnLst>
                              <p:par>
                                <p:cTn id="35" presetID="1" presetClass="entr" presetSubtype="0" fill="hold" nodeType="afterEffect">
                                  <p:stCondLst>
                                    <p:cond delay="500"/>
                                  </p:stCondLst>
                                  <p:childTnLst>
                                    <p:set>
                                      <p:cBhvr>
                                        <p:cTn id="36" dur="1" fill="hold">
                                          <p:stCondLst>
                                            <p:cond delay="0"/>
                                          </p:stCondLst>
                                        </p:cTn>
                                        <p:tgtEl>
                                          <p:spTgt spid="621"/>
                                        </p:tgtEl>
                                        <p:attrNameLst>
                                          <p:attrName>style.visibility</p:attrName>
                                        </p:attrNameLst>
                                      </p:cBhvr>
                                      <p:to>
                                        <p:strVal val="visible"/>
                                      </p:to>
                                    </p:set>
                                  </p:childTnLst>
                                </p:cTn>
                              </p:par>
                              <p:par>
                                <p:cTn id="37" presetID="1" presetClass="exit" presetSubtype="0" fill="hold" grpId="0" nodeType="withEffect">
                                  <p:stCondLst>
                                    <p:cond delay="500"/>
                                  </p:stCondLst>
                                  <p:childTnLst>
                                    <p:set>
                                      <p:cBhvr>
                                        <p:cTn id="38" dur="1" fill="hold">
                                          <p:stCondLst>
                                            <p:cond delay="0"/>
                                          </p:stCondLst>
                                        </p:cTn>
                                        <p:tgtEl>
                                          <p:spTgt spid="6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39"/>
        <p:cNvGrpSpPr/>
        <p:nvPr/>
      </p:nvGrpSpPr>
      <p:grpSpPr>
        <a:xfrm>
          <a:off x="0" y="0"/>
          <a:ext cx="0" cy="0"/>
          <a:chOff x="0" y="0"/>
          <a:chExt cx="0" cy="0"/>
        </a:xfrm>
      </p:grpSpPr>
      <p:sp>
        <p:nvSpPr>
          <p:cNvPr id="740" name="Google Shape;740;p31"/>
          <p:cNvSpPr txBox="1">
            <a:spLocks noGrp="1"/>
          </p:cNvSpPr>
          <p:nvPr>
            <p:ph type="title"/>
          </p:nvPr>
        </p:nvSpPr>
        <p:spPr>
          <a:xfrm>
            <a:off x="2034746" y="566822"/>
            <a:ext cx="7620000" cy="1143000"/>
          </a:xfrm>
          <a:prstGeom prst="rect">
            <a:avLst/>
          </a:prstGeom>
          <a:noFill/>
          <a:ln>
            <a:noFill/>
          </a:ln>
        </p:spPr>
        <p:txBody>
          <a:bodyPr spcFirstLastPara="1" vert="horz" wrap="square" lIns="91425" tIns="45700" rIns="91425" bIns="45700" rtlCol="0" anchor="ctr" anchorCtr="0">
            <a:normAutofit/>
          </a:bodyPr>
          <a:lstStyle/>
          <a:p>
            <a:pPr>
              <a:spcBef>
                <a:spcPts val="0"/>
              </a:spcBef>
              <a:buClr>
                <a:schemeClr val="dk2"/>
              </a:buClr>
              <a:buSzPct val="100000"/>
            </a:pPr>
            <a:r>
              <a:rPr lang="es-ES" dirty="0"/>
              <a:t>Centro de Gravedad</a:t>
            </a:r>
            <a:endParaRPr dirty="0"/>
          </a:p>
        </p:txBody>
      </p:sp>
      <p:sp>
        <p:nvSpPr>
          <p:cNvPr id="741" name="Google Shape;741;p31"/>
          <p:cNvSpPr txBox="1">
            <a:spLocks noGrp="1"/>
          </p:cNvSpPr>
          <p:nvPr>
            <p:ph type="body" idx="1"/>
          </p:nvPr>
        </p:nvSpPr>
        <p:spPr>
          <a:xfrm>
            <a:off x="1352551" y="1752600"/>
            <a:ext cx="4972049" cy="4114800"/>
          </a:xfrm>
          <a:prstGeom prst="rect">
            <a:avLst/>
          </a:prstGeom>
          <a:noFill/>
          <a:ln>
            <a:noFill/>
          </a:ln>
        </p:spPr>
        <p:txBody>
          <a:bodyPr spcFirstLastPara="1" vert="horz" wrap="square" lIns="91425" tIns="45700" rIns="91425" bIns="45700" rtlCol="0" anchor="t" anchorCtr="0">
            <a:normAutofit/>
          </a:bodyPr>
          <a:lstStyle/>
          <a:p>
            <a:pPr>
              <a:lnSpc>
                <a:spcPct val="120000"/>
              </a:lnSpc>
              <a:spcBef>
                <a:spcPts val="0"/>
              </a:spcBef>
            </a:pPr>
            <a:r>
              <a:rPr lang="es-ES" dirty="0"/>
              <a:t>El Centro de Gravedad (CG) de un cuerpo es el punto donde su masa se asume concentrada y se considera que la fuerza de gravedad actúa verticalmente hacia abajo y con una fuerza equivalente al peso del cuerpo.</a:t>
            </a:r>
            <a:endParaRPr dirty="0"/>
          </a:p>
          <a:p>
            <a:pPr>
              <a:lnSpc>
                <a:spcPct val="120000"/>
              </a:lnSpc>
            </a:pPr>
            <a:r>
              <a:rPr lang="es-ES" dirty="0"/>
              <a:t>El CG de un cuerpo homogéneo estará localizado en su centroide y en un bloque rectangular homogéneo estará ubicado a media distancia de todas sus dimensiones.</a:t>
            </a:r>
            <a:endParaRPr dirty="0"/>
          </a:p>
          <a:p>
            <a:pPr marL="365760" indent="-189103">
              <a:spcBef>
                <a:spcPts val="400"/>
              </a:spcBef>
              <a:buSzPct val="68000"/>
              <a:buNone/>
            </a:pPr>
            <a:endParaRPr dirty="0"/>
          </a:p>
        </p:txBody>
      </p:sp>
      <p:sp>
        <p:nvSpPr>
          <p:cNvPr id="742" name="Google Shape;742;p31"/>
          <p:cNvSpPr txBox="1">
            <a:spLocks noGrp="1"/>
          </p:cNvSpPr>
          <p:nvPr>
            <p:ph type="sldNum" idx="12"/>
          </p:nvPr>
        </p:nvSpPr>
        <p:spPr>
          <a:xfrm>
            <a:off x="8405813" y="6107113"/>
            <a:ext cx="1905000" cy="457200"/>
          </a:xfrm>
          <a:prstGeom prst="rect">
            <a:avLst/>
          </a:prstGeom>
          <a:noFill/>
          <a:ln>
            <a:noFill/>
          </a:ln>
        </p:spPr>
        <p:txBody>
          <a:bodyPr spcFirstLastPara="1" vert="horz" wrap="square" lIns="91425" tIns="45700" rIns="91425" bIns="45700" rtlCol="0" anchor="b" anchorCtr="0">
            <a:noAutofit/>
          </a:bodyPr>
          <a:lstStyle/>
          <a:p>
            <a:fld id="{00000000-1234-1234-1234-123412341234}" type="slidenum">
              <a:rPr lang="es-ES"/>
              <a:pPr/>
              <a:t>7</a:t>
            </a:fld>
            <a:endParaRPr/>
          </a:p>
        </p:txBody>
      </p:sp>
      <p:grpSp>
        <p:nvGrpSpPr>
          <p:cNvPr id="743" name="Google Shape;743;p31"/>
          <p:cNvGrpSpPr/>
          <p:nvPr/>
        </p:nvGrpSpPr>
        <p:grpSpPr>
          <a:xfrm>
            <a:off x="6477000" y="1509557"/>
            <a:ext cx="3733800" cy="4357842"/>
            <a:chOff x="1318" y="946"/>
            <a:chExt cx="3766" cy="2833"/>
          </a:xfrm>
        </p:grpSpPr>
        <p:cxnSp>
          <p:nvCxnSpPr>
            <p:cNvPr id="744" name="Google Shape;744;p31"/>
            <p:cNvCxnSpPr/>
            <p:nvPr/>
          </p:nvCxnSpPr>
          <p:spPr>
            <a:xfrm rot="10800000">
              <a:off x="3625" y="1405"/>
              <a:ext cx="0" cy="639"/>
            </a:xfrm>
            <a:prstGeom prst="straightConnector1">
              <a:avLst/>
            </a:prstGeom>
            <a:noFill/>
            <a:ln w="12700" cap="flat" cmpd="sng">
              <a:solidFill>
                <a:srgbClr val="000000"/>
              </a:solidFill>
              <a:prstDash val="solid"/>
              <a:round/>
              <a:headEnd type="none" w="sm" len="sm"/>
              <a:tailEnd type="none" w="sm" len="sm"/>
            </a:ln>
          </p:spPr>
        </p:cxnSp>
        <p:sp>
          <p:nvSpPr>
            <p:cNvPr id="745" name="Google Shape;745;p31"/>
            <p:cNvSpPr/>
            <p:nvPr/>
          </p:nvSpPr>
          <p:spPr>
            <a:xfrm>
              <a:off x="1958" y="2078"/>
              <a:ext cx="2956" cy="1701"/>
            </a:xfrm>
            <a:custGeom>
              <a:avLst/>
              <a:gdLst/>
              <a:ahLst/>
              <a:cxnLst/>
              <a:rect l="l" t="t" r="r" b="b"/>
              <a:pathLst>
                <a:path w="2956" h="1701" extrusionOk="0">
                  <a:moveTo>
                    <a:pt x="4" y="962"/>
                  </a:moveTo>
                  <a:lnTo>
                    <a:pt x="1273" y="1695"/>
                  </a:lnTo>
                  <a:lnTo>
                    <a:pt x="1275" y="1700"/>
                  </a:lnTo>
                  <a:lnTo>
                    <a:pt x="2955" y="737"/>
                  </a:lnTo>
                  <a:lnTo>
                    <a:pt x="2955" y="394"/>
                  </a:lnTo>
                  <a:lnTo>
                    <a:pt x="1673" y="18"/>
                  </a:lnTo>
                  <a:lnTo>
                    <a:pt x="1659" y="0"/>
                  </a:lnTo>
                  <a:lnTo>
                    <a:pt x="0" y="595"/>
                  </a:lnTo>
                  <a:lnTo>
                    <a:pt x="1" y="958"/>
                  </a:lnTo>
                  <a:lnTo>
                    <a:pt x="4"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46" name="Google Shape;746;p31"/>
            <p:cNvSpPr/>
            <p:nvPr/>
          </p:nvSpPr>
          <p:spPr>
            <a:xfrm>
              <a:off x="1964" y="1718"/>
              <a:ext cx="2942" cy="1702"/>
            </a:xfrm>
            <a:custGeom>
              <a:avLst/>
              <a:gdLst/>
              <a:ahLst/>
              <a:cxnLst/>
              <a:rect l="l" t="t" r="r" b="b"/>
              <a:pathLst>
                <a:path w="2942" h="1702" extrusionOk="0">
                  <a:moveTo>
                    <a:pt x="3" y="962"/>
                  </a:moveTo>
                  <a:lnTo>
                    <a:pt x="1272" y="1695"/>
                  </a:lnTo>
                  <a:lnTo>
                    <a:pt x="1274" y="1701"/>
                  </a:lnTo>
                  <a:lnTo>
                    <a:pt x="2933" y="743"/>
                  </a:lnTo>
                  <a:lnTo>
                    <a:pt x="2941" y="751"/>
                  </a:lnTo>
                  <a:lnTo>
                    <a:pt x="1672" y="18"/>
                  </a:lnTo>
                  <a:lnTo>
                    <a:pt x="1659" y="0"/>
                  </a:lnTo>
                  <a:lnTo>
                    <a:pt x="0" y="958"/>
                  </a:lnTo>
                  <a:lnTo>
                    <a:pt x="3" y="962"/>
                  </a:lnTo>
                </a:path>
              </a:pathLst>
            </a:custGeom>
            <a:solidFill>
              <a:srgbClr val="008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47" name="Google Shape;747;p31"/>
            <p:cNvSpPr/>
            <p:nvPr/>
          </p:nvSpPr>
          <p:spPr>
            <a:xfrm>
              <a:off x="1961" y="1396"/>
              <a:ext cx="2943" cy="1702"/>
            </a:xfrm>
            <a:custGeom>
              <a:avLst/>
              <a:gdLst/>
              <a:ahLst/>
              <a:cxnLst/>
              <a:rect l="l" t="t" r="r" b="b"/>
              <a:pathLst>
                <a:path w="2943" h="1702" extrusionOk="0">
                  <a:moveTo>
                    <a:pt x="4" y="963"/>
                  </a:moveTo>
                  <a:lnTo>
                    <a:pt x="1273" y="1695"/>
                  </a:lnTo>
                  <a:lnTo>
                    <a:pt x="1275" y="1701"/>
                  </a:lnTo>
                  <a:lnTo>
                    <a:pt x="2933" y="743"/>
                  </a:lnTo>
                  <a:lnTo>
                    <a:pt x="2942" y="751"/>
                  </a:lnTo>
                  <a:lnTo>
                    <a:pt x="1673" y="18"/>
                  </a:lnTo>
                  <a:lnTo>
                    <a:pt x="1659" y="0"/>
                  </a:lnTo>
                  <a:lnTo>
                    <a:pt x="0" y="958"/>
                  </a:lnTo>
                  <a:lnTo>
                    <a:pt x="4" y="9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rmAutofit/>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cxnSp>
          <p:nvCxnSpPr>
            <p:cNvPr id="748" name="Google Shape;748;p31"/>
            <p:cNvCxnSpPr/>
            <p:nvPr/>
          </p:nvCxnSpPr>
          <p:spPr>
            <a:xfrm rot="10800000">
              <a:off x="1958" y="2343"/>
              <a:ext cx="0" cy="639"/>
            </a:xfrm>
            <a:prstGeom prst="straightConnector1">
              <a:avLst/>
            </a:prstGeom>
            <a:noFill/>
            <a:ln w="12700" cap="flat" cmpd="sng">
              <a:solidFill>
                <a:srgbClr val="000000"/>
              </a:solidFill>
              <a:prstDash val="solid"/>
              <a:round/>
              <a:headEnd type="none" w="sm" len="sm"/>
              <a:tailEnd type="none" w="sm" len="sm"/>
            </a:ln>
          </p:spPr>
        </p:cxnSp>
        <p:cxnSp>
          <p:nvCxnSpPr>
            <p:cNvPr id="749" name="Google Shape;749;p31"/>
            <p:cNvCxnSpPr/>
            <p:nvPr/>
          </p:nvCxnSpPr>
          <p:spPr>
            <a:xfrm rot="10800000">
              <a:off x="3237" y="3103"/>
              <a:ext cx="0" cy="639"/>
            </a:xfrm>
            <a:prstGeom prst="straightConnector1">
              <a:avLst/>
            </a:prstGeom>
            <a:noFill/>
            <a:ln w="12700" cap="flat" cmpd="sng">
              <a:solidFill>
                <a:srgbClr val="000000"/>
              </a:solidFill>
              <a:prstDash val="solid"/>
              <a:round/>
              <a:headEnd type="none" w="sm" len="sm"/>
              <a:tailEnd type="none" w="sm" len="sm"/>
            </a:ln>
          </p:spPr>
        </p:cxnSp>
        <p:cxnSp>
          <p:nvCxnSpPr>
            <p:cNvPr id="750" name="Google Shape;750;p31"/>
            <p:cNvCxnSpPr/>
            <p:nvPr/>
          </p:nvCxnSpPr>
          <p:spPr>
            <a:xfrm rot="10800000">
              <a:off x="4918" y="2143"/>
              <a:ext cx="0" cy="638"/>
            </a:xfrm>
            <a:prstGeom prst="straightConnector1">
              <a:avLst/>
            </a:prstGeom>
            <a:noFill/>
            <a:ln w="12700" cap="flat" cmpd="sng">
              <a:solidFill>
                <a:srgbClr val="000000"/>
              </a:solidFill>
              <a:prstDash val="solid"/>
              <a:round/>
              <a:headEnd type="none" w="sm" len="sm"/>
              <a:tailEnd type="none" w="sm" len="sm"/>
            </a:ln>
          </p:spPr>
        </p:cxnSp>
        <p:sp>
          <p:nvSpPr>
            <p:cNvPr id="751" name="Google Shape;751;p31"/>
            <p:cNvSpPr/>
            <p:nvPr/>
          </p:nvSpPr>
          <p:spPr>
            <a:xfrm rot="1800000">
              <a:off x="4133" y="946"/>
              <a:ext cx="829" cy="91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dirty="0" err="1">
                  <a:solidFill>
                    <a:schemeClr val="dk1"/>
                  </a:solidFill>
                  <a:latin typeface="Arial"/>
                  <a:ea typeface="Arial"/>
                  <a:cs typeface="Arial"/>
                  <a:sym typeface="Arial"/>
                </a:rPr>
                <a:t>An</a:t>
              </a:r>
              <a:endParaRPr lang="es-ES" sz="2000" dirty="0">
                <a:solidFill>
                  <a:schemeClr val="dk1"/>
                </a:solidFill>
                <a:latin typeface="Arial"/>
                <a:ea typeface="Arial"/>
                <a:cs typeface="Arial"/>
                <a:sym typeface="Arial"/>
              </a:endParaRPr>
            </a:p>
            <a:p>
              <a:pPr marL="365760" indent="-256032">
                <a:lnSpc>
                  <a:spcPct val="85000"/>
                </a:lnSpc>
                <a:buClr>
                  <a:schemeClr val="accent1"/>
                </a:buClr>
                <a:buSzPts val="1360"/>
                <a:buFont typeface="Noto Sans Symbols"/>
                <a:buChar char="🞂"/>
              </a:pPr>
              <a:r>
                <a:rPr lang="es-ES" sz="2000" dirty="0">
                  <a:solidFill>
                    <a:schemeClr val="dk1"/>
                  </a:solidFill>
                  <a:latin typeface="Arial"/>
                  <a:ea typeface="Arial"/>
                  <a:cs typeface="Arial"/>
                  <a:sym typeface="Arial"/>
                </a:rPr>
                <a:t>c</a:t>
              </a:r>
            </a:p>
            <a:p>
              <a:pPr marL="365760" indent="-256032">
                <a:lnSpc>
                  <a:spcPct val="85000"/>
                </a:lnSpc>
                <a:buClr>
                  <a:schemeClr val="accent1"/>
                </a:buClr>
                <a:buSzPts val="1360"/>
                <a:buFont typeface="Noto Sans Symbols"/>
                <a:buChar char="🞂"/>
              </a:pPr>
              <a:r>
                <a:rPr lang="es-ES" sz="2000" dirty="0" err="1">
                  <a:solidFill>
                    <a:schemeClr val="dk1"/>
                  </a:solidFill>
                  <a:latin typeface="Arial"/>
                  <a:ea typeface="Arial"/>
                  <a:cs typeface="Arial"/>
                  <a:sym typeface="Arial"/>
                </a:rPr>
                <a:t>ho</a:t>
              </a:r>
              <a:endParaRPr dirty="0"/>
            </a:p>
          </p:txBody>
        </p:sp>
        <p:sp>
          <p:nvSpPr>
            <p:cNvPr id="752" name="Google Shape;752;p31"/>
            <p:cNvSpPr/>
            <p:nvPr/>
          </p:nvSpPr>
          <p:spPr>
            <a:xfrm rot="19800000">
              <a:off x="2226" y="1243"/>
              <a:ext cx="763" cy="91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Largo</a:t>
              </a:r>
              <a:endParaRPr/>
            </a:p>
          </p:txBody>
        </p:sp>
        <p:sp>
          <p:nvSpPr>
            <p:cNvPr id="753" name="Google Shape;753;p31"/>
            <p:cNvSpPr/>
            <p:nvPr/>
          </p:nvSpPr>
          <p:spPr>
            <a:xfrm>
              <a:off x="1318" y="2330"/>
              <a:ext cx="570" cy="74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Alto</a:t>
              </a:r>
              <a:endParaRPr/>
            </a:p>
          </p:txBody>
        </p:sp>
        <p:cxnSp>
          <p:nvCxnSpPr>
            <p:cNvPr id="754" name="Google Shape;754;p31"/>
            <p:cNvCxnSpPr/>
            <p:nvPr/>
          </p:nvCxnSpPr>
          <p:spPr>
            <a:xfrm rot="10800000">
              <a:off x="1569" y="2352"/>
              <a:ext cx="354" cy="0"/>
            </a:xfrm>
            <a:prstGeom prst="straightConnector1">
              <a:avLst/>
            </a:prstGeom>
            <a:noFill/>
            <a:ln w="12700" cap="flat" cmpd="sng">
              <a:solidFill>
                <a:srgbClr val="000000"/>
              </a:solidFill>
              <a:prstDash val="solid"/>
              <a:round/>
              <a:headEnd type="none" w="sm" len="sm"/>
              <a:tailEnd type="none" w="sm" len="sm"/>
            </a:ln>
          </p:spPr>
        </p:cxnSp>
        <p:cxnSp>
          <p:nvCxnSpPr>
            <p:cNvPr id="755" name="Google Shape;755;p31"/>
            <p:cNvCxnSpPr/>
            <p:nvPr/>
          </p:nvCxnSpPr>
          <p:spPr>
            <a:xfrm rot="10800000">
              <a:off x="1557" y="2995"/>
              <a:ext cx="366" cy="0"/>
            </a:xfrm>
            <a:prstGeom prst="straightConnector1">
              <a:avLst/>
            </a:prstGeom>
            <a:noFill/>
            <a:ln w="12700" cap="flat" cmpd="sng">
              <a:solidFill>
                <a:srgbClr val="000000"/>
              </a:solidFill>
              <a:prstDash val="solid"/>
              <a:round/>
              <a:headEnd type="none" w="sm" len="sm"/>
              <a:tailEnd type="none" w="sm" len="sm"/>
            </a:ln>
          </p:spPr>
        </p:cxnSp>
        <p:cxnSp>
          <p:nvCxnSpPr>
            <p:cNvPr id="756" name="Google Shape;756;p31"/>
            <p:cNvCxnSpPr/>
            <p:nvPr/>
          </p:nvCxnSpPr>
          <p:spPr>
            <a:xfrm rot="10800000">
              <a:off x="1781" y="2047"/>
              <a:ext cx="154" cy="267"/>
            </a:xfrm>
            <a:prstGeom prst="straightConnector1">
              <a:avLst/>
            </a:prstGeom>
            <a:noFill/>
            <a:ln w="12700" cap="flat" cmpd="sng">
              <a:solidFill>
                <a:srgbClr val="000000"/>
              </a:solidFill>
              <a:prstDash val="solid"/>
              <a:round/>
              <a:headEnd type="none" w="sm" len="sm"/>
              <a:tailEnd type="none" w="sm" len="sm"/>
            </a:ln>
          </p:spPr>
        </p:cxnSp>
        <p:cxnSp>
          <p:nvCxnSpPr>
            <p:cNvPr id="757" name="Google Shape;757;p31"/>
            <p:cNvCxnSpPr/>
            <p:nvPr/>
          </p:nvCxnSpPr>
          <p:spPr>
            <a:xfrm rot="10800000" flipH="1">
              <a:off x="3651" y="1104"/>
              <a:ext cx="154" cy="266"/>
            </a:xfrm>
            <a:prstGeom prst="straightConnector1">
              <a:avLst/>
            </a:prstGeom>
            <a:noFill/>
            <a:ln w="12700" cap="flat" cmpd="sng">
              <a:solidFill>
                <a:srgbClr val="000000"/>
              </a:solidFill>
              <a:prstDash val="solid"/>
              <a:round/>
              <a:headEnd type="none" w="sm" len="sm"/>
              <a:tailEnd type="none" w="sm" len="sm"/>
            </a:ln>
          </p:spPr>
        </p:cxnSp>
        <p:cxnSp>
          <p:nvCxnSpPr>
            <p:cNvPr id="758" name="Google Shape;758;p31"/>
            <p:cNvCxnSpPr/>
            <p:nvPr/>
          </p:nvCxnSpPr>
          <p:spPr>
            <a:xfrm rot="10800000" flipH="1">
              <a:off x="4930" y="1850"/>
              <a:ext cx="154" cy="267"/>
            </a:xfrm>
            <a:prstGeom prst="straightConnector1">
              <a:avLst/>
            </a:prstGeom>
            <a:noFill/>
            <a:ln w="12700" cap="flat" cmpd="sng">
              <a:solidFill>
                <a:srgbClr val="000000"/>
              </a:solidFill>
              <a:prstDash val="solid"/>
              <a:round/>
              <a:headEnd type="none" w="sm" len="sm"/>
              <a:tailEnd type="none" w="sm" len="sm"/>
            </a:ln>
          </p:spPr>
        </p:cxnSp>
        <p:cxnSp>
          <p:nvCxnSpPr>
            <p:cNvPr id="759" name="Google Shape;759;p31"/>
            <p:cNvCxnSpPr/>
            <p:nvPr/>
          </p:nvCxnSpPr>
          <p:spPr>
            <a:xfrm rot="10800000">
              <a:off x="3458" y="1132"/>
              <a:ext cx="145" cy="250"/>
            </a:xfrm>
            <a:prstGeom prst="straightConnector1">
              <a:avLst/>
            </a:prstGeom>
            <a:noFill/>
            <a:ln w="12700" cap="flat" cmpd="sng">
              <a:solidFill>
                <a:srgbClr val="000000"/>
              </a:solidFill>
              <a:prstDash val="solid"/>
              <a:round/>
              <a:headEnd type="none" w="sm" len="sm"/>
              <a:tailEnd type="none" w="sm" len="sm"/>
            </a:ln>
          </p:spPr>
        </p:cxnSp>
        <p:cxnSp>
          <p:nvCxnSpPr>
            <p:cNvPr id="760" name="Google Shape;760;p31"/>
            <p:cNvCxnSpPr/>
            <p:nvPr/>
          </p:nvCxnSpPr>
          <p:spPr>
            <a:xfrm flipH="1">
              <a:off x="1841" y="1864"/>
              <a:ext cx="471" cy="272"/>
            </a:xfrm>
            <a:prstGeom prst="straightConnector1">
              <a:avLst/>
            </a:prstGeom>
            <a:noFill/>
            <a:ln w="12700" cap="flat" cmpd="sng">
              <a:solidFill>
                <a:srgbClr val="000000"/>
              </a:solidFill>
              <a:prstDash val="solid"/>
              <a:round/>
              <a:headEnd type="none" w="sm" len="sm"/>
              <a:tailEnd type="stealth" w="med" len="med"/>
            </a:ln>
          </p:spPr>
        </p:cxnSp>
        <p:cxnSp>
          <p:nvCxnSpPr>
            <p:cNvPr id="761" name="Google Shape;761;p31"/>
            <p:cNvCxnSpPr/>
            <p:nvPr/>
          </p:nvCxnSpPr>
          <p:spPr>
            <a:xfrm rot="10800000" flipH="1">
              <a:off x="2902" y="1201"/>
              <a:ext cx="593" cy="343"/>
            </a:xfrm>
            <a:prstGeom prst="straightConnector1">
              <a:avLst/>
            </a:prstGeom>
            <a:noFill/>
            <a:ln w="12700" cap="flat" cmpd="sng">
              <a:solidFill>
                <a:srgbClr val="000000"/>
              </a:solidFill>
              <a:prstDash val="solid"/>
              <a:round/>
              <a:headEnd type="none" w="sm" len="sm"/>
              <a:tailEnd type="stealth" w="med" len="med"/>
            </a:ln>
          </p:spPr>
        </p:cxnSp>
        <p:cxnSp>
          <p:nvCxnSpPr>
            <p:cNvPr id="762" name="Google Shape;762;p31"/>
            <p:cNvCxnSpPr/>
            <p:nvPr/>
          </p:nvCxnSpPr>
          <p:spPr>
            <a:xfrm rot="10800000">
              <a:off x="1625" y="2352"/>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3" name="Google Shape;763;p31"/>
            <p:cNvCxnSpPr/>
            <p:nvPr/>
          </p:nvCxnSpPr>
          <p:spPr>
            <a:xfrm rot="10800000">
              <a:off x="3726" y="1211"/>
              <a:ext cx="399" cy="230"/>
            </a:xfrm>
            <a:prstGeom prst="straightConnector1">
              <a:avLst/>
            </a:prstGeom>
            <a:noFill/>
            <a:ln w="12700" cap="flat" cmpd="sng">
              <a:solidFill>
                <a:srgbClr val="000000"/>
              </a:solidFill>
              <a:prstDash val="solid"/>
              <a:round/>
              <a:headEnd type="none" w="sm" len="sm"/>
              <a:tailEnd type="stealth" w="med" len="med"/>
            </a:ln>
          </p:spPr>
        </p:cxnSp>
        <p:cxnSp>
          <p:nvCxnSpPr>
            <p:cNvPr id="764" name="Google Shape;764;p31"/>
            <p:cNvCxnSpPr/>
            <p:nvPr/>
          </p:nvCxnSpPr>
          <p:spPr>
            <a:xfrm>
              <a:off x="4663" y="1752"/>
              <a:ext cx="354" cy="209"/>
            </a:xfrm>
            <a:prstGeom prst="straightConnector1">
              <a:avLst/>
            </a:prstGeom>
            <a:noFill/>
            <a:ln w="12700" cap="flat" cmpd="sng">
              <a:solidFill>
                <a:srgbClr val="000000"/>
              </a:solidFill>
              <a:prstDash val="solid"/>
              <a:round/>
              <a:headEnd type="none" w="sm" len="sm"/>
              <a:tailEnd type="stealth" w="med" len="med"/>
            </a:ln>
          </p:spPr>
        </p:cxnSp>
        <p:cxnSp>
          <p:nvCxnSpPr>
            <p:cNvPr id="765" name="Google Shape;765;p31"/>
            <p:cNvCxnSpPr/>
            <p:nvPr/>
          </p:nvCxnSpPr>
          <p:spPr>
            <a:xfrm>
              <a:off x="1623" y="2745"/>
              <a:ext cx="0" cy="240"/>
            </a:xfrm>
            <a:prstGeom prst="straightConnector1">
              <a:avLst/>
            </a:prstGeom>
            <a:noFill/>
            <a:ln w="12700" cap="flat" cmpd="sng">
              <a:solidFill>
                <a:srgbClr val="000000"/>
              </a:solidFill>
              <a:prstDash val="solid"/>
              <a:round/>
              <a:headEnd type="none" w="sm" len="sm"/>
              <a:tailEnd type="stealth" w="med" len="med"/>
            </a:ln>
          </p:spPr>
        </p:cxnSp>
        <p:sp>
          <p:nvSpPr>
            <p:cNvPr id="766" name="Google Shape;766;p31"/>
            <p:cNvSpPr/>
            <p:nvPr/>
          </p:nvSpPr>
          <p:spPr>
            <a:xfrm>
              <a:off x="3408" y="2496"/>
              <a:ext cx="48" cy="48"/>
            </a:xfrm>
            <a:prstGeom prst="ellipse">
              <a:avLst/>
            </a:prstGeom>
            <a:solidFill>
              <a:srgbClr val="FF00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fontScale="25000" lnSpcReduction="20000"/>
            </a:bodyPr>
            <a:lstStyle/>
            <a:p>
              <a:pPr marL="365760" indent="-139446">
                <a:buClr>
                  <a:schemeClr val="accent1"/>
                </a:buClr>
                <a:buSzPts val="1836"/>
              </a:pPr>
              <a:endParaRPr sz="2700">
                <a:solidFill>
                  <a:schemeClr val="dk1"/>
                </a:solidFill>
                <a:latin typeface="Lucida Sans"/>
                <a:ea typeface="Lucida Sans"/>
                <a:cs typeface="Lucida Sans"/>
                <a:sym typeface="Lucida Sans"/>
              </a:endParaRPr>
            </a:p>
          </p:txBody>
        </p:sp>
        <p:sp>
          <p:nvSpPr>
            <p:cNvPr id="767" name="Google Shape;767;p31"/>
            <p:cNvSpPr/>
            <p:nvPr/>
          </p:nvSpPr>
          <p:spPr>
            <a:xfrm>
              <a:off x="2379" y="2936"/>
              <a:ext cx="491"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h/2</a:t>
              </a:r>
              <a:endParaRPr/>
            </a:p>
          </p:txBody>
        </p:sp>
        <p:cxnSp>
          <p:nvCxnSpPr>
            <p:cNvPr id="768" name="Google Shape;768;p31"/>
            <p:cNvCxnSpPr/>
            <p:nvPr/>
          </p:nvCxnSpPr>
          <p:spPr>
            <a:xfrm>
              <a:off x="2544" y="2784"/>
              <a:ext cx="7" cy="240"/>
            </a:xfrm>
            <a:prstGeom prst="straightConnector1">
              <a:avLst/>
            </a:prstGeom>
            <a:noFill/>
            <a:ln w="12700" cap="flat" cmpd="sng">
              <a:solidFill>
                <a:srgbClr val="000000"/>
              </a:solidFill>
              <a:prstDash val="solid"/>
              <a:round/>
              <a:headEnd type="none" w="sm" len="sm"/>
              <a:tailEnd type="stealth" w="med" len="med"/>
            </a:ln>
          </p:spPr>
        </p:cxnSp>
        <p:cxnSp>
          <p:nvCxnSpPr>
            <p:cNvPr id="769" name="Google Shape;769;p31"/>
            <p:cNvCxnSpPr/>
            <p:nvPr/>
          </p:nvCxnSpPr>
          <p:spPr>
            <a:xfrm rot="10800000">
              <a:off x="2544" y="3408"/>
              <a:ext cx="7" cy="240"/>
            </a:xfrm>
            <a:prstGeom prst="straightConnector1">
              <a:avLst/>
            </a:prstGeom>
            <a:noFill/>
            <a:ln w="12700" cap="flat" cmpd="sng">
              <a:solidFill>
                <a:srgbClr val="000000"/>
              </a:solidFill>
              <a:prstDash val="solid"/>
              <a:round/>
              <a:headEnd type="none" w="sm" len="sm"/>
              <a:tailEnd type="stealth" w="med" len="med"/>
            </a:ln>
          </p:spPr>
        </p:cxnSp>
        <p:sp>
          <p:nvSpPr>
            <p:cNvPr id="770" name="Google Shape;770;p31"/>
            <p:cNvSpPr txBox="1"/>
            <p:nvPr/>
          </p:nvSpPr>
          <p:spPr>
            <a:xfrm>
              <a:off x="3170" y="2448"/>
              <a:ext cx="334" cy="330"/>
            </a:xfrm>
            <a:prstGeom prst="rect">
              <a:avLst/>
            </a:prstGeom>
            <a:noFill/>
            <a:ln>
              <a:noFill/>
            </a:ln>
          </p:spPr>
          <p:txBody>
            <a:bodyPr spcFirstLastPara="1" wrap="square" lIns="91425" tIns="45700" rIns="91425" bIns="45700" anchor="t" anchorCtr="0">
              <a:spAutoFit/>
            </a:bodyPr>
            <a:lstStyle/>
            <a:p>
              <a:pPr marL="365760" indent="-256032">
                <a:buClr>
                  <a:schemeClr val="accent1"/>
                </a:buClr>
                <a:buSzPts val="1836"/>
                <a:buFont typeface="Noto Sans Symbols"/>
                <a:buChar char="🞂"/>
              </a:pPr>
              <a:r>
                <a:rPr lang="es-ES" sz="2700" dirty="0">
                  <a:solidFill>
                    <a:srgbClr val="FF3300"/>
                  </a:solidFill>
                  <a:latin typeface="Lucida Sans"/>
                  <a:ea typeface="Lucida Sans"/>
                  <a:cs typeface="Lucida Sans"/>
                  <a:sym typeface="Lucida Sans"/>
                </a:rPr>
                <a:t>G</a:t>
              </a:r>
              <a:endParaRPr dirty="0"/>
            </a:p>
          </p:txBody>
        </p:sp>
        <p:cxnSp>
          <p:nvCxnSpPr>
            <p:cNvPr id="771" name="Google Shape;771;p31"/>
            <p:cNvCxnSpPr/>
            <p:nvPr/>
          </p:nvCxnSpPr>
          <p:spPr>
            <a:xfrm flipH="1">
              <a:off x="3456" y="2352"/>
              <a:ext cx="288" cy="144"/>
            </a:xfrm>
            <a:prstGeom prst="straightConnector1">
              <a:avLst/>
            </a:prstGeom>
            <a:noFill/>
            <a:ln w="12700" cap="flat" cmpd="sng">
              <a:solidFill>
                <a:srgbClr val="000000"/>
              </a:solidFill>
              <a:prstDash val="solid"/>
              <a:round/>
              <a:headEnd type="none" w="sm" len="sm"/>
              <a:tailEnd type="stealth" w="med" len="med"/>
            </a:ln>
          </p:spPr>
        </p:cxnSp>
        <p:sp>
          <p:nvSpPr>
            <p:cNvPr id="772" name="Google Shape;772;p31"/>
            <p:cNvSpPr/>
            <p:nvPr/>
          </p:nvSpPr>
          <p:spPr>
            <a:xfrm>
              <a:off x="3696" y="1986"/>
              <a:ext cx="414"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l/2</a:t>
              </a:r>
              <a:endParaRPr/>
            </a:p>
          </p:txBody>
        </p:sp>
        <p:cxnSp>
          <p:nvCxnSpPr>
            <p:cNvPr id="773" name="Google Shape;773;p31"/>
            <p:cNvCxnSpPr/>
            <p:nvPr/>
          </p:nvCxnSpPr>
          <p:spPr>
            <a:xfrm rot="10800000" flipH="1">
              <a:off x="3984" y="2064"/>
              <a:ext cx="288" cy="151"/>
            </a:xfrm>
            <a:prstGeom prst="straightConnector1">
              <a:avLst/>
            </a:prstGeom>
            <a:noFill/>
            <a:ln w="12700" cap="flat" cmpd="sng">
              <a:solidFill>
                <a:srgbClr val="000000"/>
              </a:solidFill>
              <a:prstDash val="solid"/>
              <a:round/>
              <a:headEnd type="none" w="sm" len="sm"/>
              <a:tailEnd type="stealth" w="med" len="med"/>
            </a:ln>
          </p:spPr>
        </p:cxnSp>
        <p:sp>
          <p:nvSpPr>
            <p:cNvPr id="774" name="Google Shape;774;p31"/>
            <p:cNvSpPr/>
            <p:nvPr/>
          </p:nvSpPr>
          <p:spPr>
            <a:xfrm>
              <a:off x="2960" y="2023"/>
              <a:ext cx="492" cy="571"/>
            </a:xfrm>
            <a:prstGeom prst="rect">
              <a:avLst/>
            </a:prstGeom>
            <a:noFill/>
            <a:ln>
              <a:noFill/>
            </a:ln>
          </p:spPr>
          <p:txBody>
            <a:bodyPr spcFirstLastPara="1" wrap="square" lIns="92075" tIns="46025" rIns="92075" bIns="46025" anchor="ctr" anchorCtr="0">
              <a:spAutoFit/>
            </a:bodyPr>
            <a:lstStyle/>
            <a:p>
              <a:pPr marL="365760" indent="-256032">
                <a:lnSpc>
                  <a:spcPct val="85000"/>
                </a:lnSpc>
                <a:buClr>
                  <a:schemeClr val="accent1"/>
                </a:buClr>
                <a:buSzPts val="1360"/>
                <a:buFont typeface="Noto Sans Symbols"/>
                <a:buChar char="🞂"/>
              </a:pPr>
              <a:r>
                <a:rPr lang="es-ES" sz="2000">
                  <a:solidFill>
                    <a:schemeClr val="dk1"/>
                  </a:solidFill>
                  <a:latin typeface="Arial"/>
                  <a:ea typeface="Arial"/>
                  <a:cs typeface="Arial"/>
                  <a:sym typeface="Arial"/>
                </a:rPr>
                <a:t>a/2</a:t>
              </a:r>
              <a:endParaRPr/>
            </a:p>
          </p:txBody>
        </p:sp>
        <p:cxnSp>
          <p:nvCxnSpPr>
            <p:cNvPr id="775" name="Google Shape;775;p31"/>
            <p:cNvCxnSpPr/>
            <p:nvPr/>
          </p:nvCxnSpPr>
          <p:spPr>
            <a:xfrm rot="-882213">
              <a:off x="3264" y="2352"/>
              <a:ext cx="144" cy="144"/>
            </a:xfrm>
            <a:prstGeom prst="straightConnector1">
              <a:avLst/>
            </a:prstGeom>
            <a:noFill/>
            <a:ln w="12700" cap="flat" cmpd="sng">
              <a:solidFill>
                <a:srgbClr val="000000"/>
              </a:solidFill>
              <a:prstDash val="solid"/>
              <a:round/>
              <a:headEnd type="none" w="sm" len="sm"/>
              <a:tailEnd type="stealth" w="med" len="med"/>
            </a:ln>
          </p:spPr>
        </p:cxnSp>
        <p:cxnSp>
          <p:nvCxnSpPr>
            <p:cNvPr id="776" name="Google Shape;776;p31"/>
            <p:cNvCxnSpPr/>
            <p:nvPr/>
          </p:nvCxnSpPr>
          <p:spPr>
            <a:xfrm rot="4359379" flipH="1">
              <a:off x="2862" y="2130"/>
              <a:ext cx="144" cy="144"/>
            </a:xfrm>
            <a:prstGeom prst="straightConnector1">
              <a:avLst/>
            </a:prstGeom>
            <a:noFill/>
            <a:ln w="12700" cap="flat" cmpd="sng">
              <a:solidFill>
                <a:srgbClr val="000000"/>
              </a:solidFill>
              <a:prstDash val="solid"/>
              <a:round/>
              <a:headEnd type="none" w="sm" len="sm"/>
              <a:tailEnd type="stealth" w="med" len="med"/>
            </a:ln>
          </p:spPr>
        </p:cxnSp>
      </p:grpSp>
      <p:sp>
        <p:nvSpPr>
          <p:cNvPr id="2" name="Marcador de fecha 1">
            <a:extLst>
              <a:ext uri="{FF2B5EF4-FFF2-40B4-BE49-F238E27FC236}">
                <a16:creationId xmlns:a16="http://schemas.microsoft.com/office/drawing/2014/main" id="{2124E08E-10E9-C626-2C25-CC648723DDD2}"/>
              </a:ext>
            </a:extLst>
          </p:cNvPr>
          <p:cNvSpPr>
            <a:spLocks noGrp="1"/>
          </p:cNvSpPr>
          <p:nvPr>
            <p:ph type="dt" sz="half" idx="10"/>
          </p:nvPr>
        </p:nvSpPr>
        <p:spPr/>
        <p:txBody>
          <a:bodyPr/>
          <a:lstStyle/>
          <a:p>
            <a:fld id="{D93B60EE-DD9F-479B-99EE-AF2A04C9CAC4}" type="datetime1">
              <a:rPr lang="es-CL" smtClean="0"/>
              <a:t>14-04-2024</a:t>
            </a:fld>
            <a:endParaRPr lang="es-ES"/>
          </a:p>
        </p:txBody>
      </p:sp>
      <p:sp>
        <p:nvSpPr>
          <p:cNvPr id="3" name="Marcador de pie de página 2">
            <a:extLst>
              <a:ext uri="{FF2B5EF4-FFF2-40B4-BE49-F238E27FC236}">
                <a16:creationId xmlns:a16="http://schemas.microsoft.com/office/drawing/2014/main" id="{8DFA760E-08DE-CB81-86AE-461A009B22FA}"/>
              </a:ext>
            </a:extLst>
          </p:cNvPr>
          <p:cNvSpPr>
            <a:spLocks noGrp="1"/>
          </p:cNvSpPr>
          <p:nvPr>
            <p:ph type="ftr" sz="quarter" idx="11"/>
          </p:nvPr>
        </p:nvSpPr>
        <p:spPr/>
        <p:txBody>
          <a:bodyPr/>
          <a:lstStyle/>
          <a:p>
            <a:r>
              <a:rPr lang="es-ES"/>
              <a:t>Fundamentos de Estabildad UT 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lstStyle/>
          <a:p>
            <a:r>
              <a:rPr lang="es-MX" dirty="0"/>
              <a:t>Considerar una plancha homogénea de madera. </a:t>
            </a:r>
          </a:p>
          <a:p>
            <a:r>
              <a:rPr lang="es-MX" dirty="0"/>
              <a:t>Su Centro de Gravedad estará en su centro geométrico – a media distancia de su largo, de su ancho y altura. </a:t>
            </a:r>
          </a:p>
          <a:p>
            <a:r>
              <a:rPr lang="es-MX" dirty="0"/>
              <a:t>Asuma que la masa de la plancha de madera sea de “W” (kg) está soportada en su punto medio como se muestra en la figura, justo bajo su centro de Gravedad.</a:t>
            </a:r>
          </a:p>
          <a:p>
            <a:r>
              <a:rPr lang="es-MX" dirty="0"/>
              <a:t>La plancha está entonces en equilibrio</a:t>
            </a:r>
          </a:p>
          <a:p>
            <a:endParaRPr lang="es-CL" dirty="0"/>
          </a:p>
        </p:txBody>
      </p:sp>
      <p:pic>
        <p:nvPicPr>
          <p:cNvPr id="8" name="Marcador de contenido 7">
            <a:extLst>
              <a:ext uri="{FF2B5EF4-FFF2-40B4-BE49-F238E27FC236}">
                <a16:creationId xmlns:a16="http://schemas.microsoft.com/office/drawing/2014/main" id="{9CADB3BC-AF70-421A-9FD6-36CB3F4AC78B}"/>
              </a:ext>
            </a:extLst>
          </p:cNvPr>
          <p:cNvPicPr>
            <a:picLocks noGrp="1" noChangeAspect="1"/>
          </p:cNvPicPr>
          <p:nvPr>
            <p:ph sz="half" idx="2"/>
          </p:nvPr>
        </p:nvPicPr>
        <p:blipFill>
          <a:blip r:embed="rId2"/>
          <a:stretch>
            <a:fillRect/>
          </a:stretch>
        </p:blipFill>
        <p:spPr>
          <a:xfrm>
            <a:off x="6870788" y="3328862"/>
            <a:ext cx="3822523" cy="1444877"/>
          </a:xfrm>
          <a:prstGeom prst="rect">
            <a:avLst/>
          </a:prstGeom>
        </p:spPr>
      </p:pic>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8</a:t>
            </a:fld>
            <a:endParaRPr lang="en-US"/>
          </a:p>
        </p:txBody>
      </p:sp>
    </p:spTree>
    <p:extLst>
      <p:ext uri="{BB962C8B-B14F-4D97-AF65-F5344CB8AC3E}">
        <p14:creationId xmlns:p14="http://schemas.microsoft.com/office/powerpoint/2010/main" val="144414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fontScale="92500" lnSpcReduction="10000"/>
          </a:bodyPr>
          <a:lstStyle/>
          <a:p>
            <a:pPr marL="365760" indent="-256032">
              <a:lnSpc>
                <a:spcPct val="120000"/>
              </a:lnSpc>
              <a:spcBef>
                <a:spcPts val="0"/>
              </a:spcBef>
              <a:buSzPct val="68000"/>
              <a:buFont typeface="Wingdings 3"/>
              <a:buChar char=""/>
            </a:pPr>
            <a:r>
              <a:rPr lang="es-MX" sz="1900" dirty="0"/>
              <a:t>Ahora considere que a la plancha se le corta un trozo de uno de los extremos de masa “w” kg, cuyo centro de gravedad se encuentra a “d” del Centro de Gravedad de la plancha.</a:t>
            </a:r>
          </a:p>
          <a:p>
            <a:pPr marL="365760" indent="-256032">
              <a:lnSpc>
                <a:spcPct val="120000"/>
              </a:lnSpc>
              <a:spcBef>
                <a:spcPts val="0"/>
              </a:spcBef>
              <a:buSzPct val="68000"/>
              <a:buFont typeface="Wingdings 3"/>
              <a:buChar char=""/>
            </a:pPr>
            <a:r>
              <a:rPr lang="es-MX" sz="1900" dirty="0"/>
              <a:t>Después del corte, en el otro extremo de la plancha habrá una mayor masa que empujará el extremo más pesado hacia abajo.</a:t>
            </a:r>
          </a:p>
          <a:p>
            <a:pPr marL="365760" indent="-256032">
              <a:lnSpc>
                <a:spcPct val="120000"/>
              </a:lnSpc>
              <a:spcBef>
                <a:spcPts val="0"/>
              </a:spcBef>
              <a:buSzPct val="68000"/>
              <a:buFont typeface="Wingdings 3"/>
              <a:buChar char=""/>
            </a:pPr>
            <a:r>
              <a:rPr lang="es-MX" sz="1900" dirty="0"/>
              <a:t>La figura muestra que luego de que el trozo de plancha ha sido retirado, el momento resultante de w x d empuja en sentido anti reloj el extremo opuesto. </a:t>
            </a:r>
          </a:p>
          <a:p>
            <a:pPr marL="621792" lvl="1" indent="-228600">
              <a:lnSpc>
                <a:spcPct val="120000"/>
              </a:lnSpc>
              <a:spcAft>
                <a:spcPts val="600"/>
              </a:spcAft>
              <a:buSzPct val="100000"/>
            </a:pPr>
            <a:r>
              <a:rPr lang="es-MX" sz="1400" dirty="0"/>
              <a:t>Se produjo un desequilibrio respecto de “G”</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dirty="0" err="1"/>
              <a:t>Fundamentos</a:t>
            </a:r>
            <a:r>
              <a:rPr lang="en-US" dirty="0"/>
              <a:t> de </a:t>
            </a:r>
            <a:r>
              <a:rPr lang="en-US" dirty="0" err="1"/>
              <a:t>Estabildad</a:t>
            </a:r>
            <a:r>
              <a:rPr lang="en-US" dirty="0"/>
              <a:t> UT 2</a:t>
            </a:r>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9</a:t>
            </a:fld>
            <a:endParaRPr lang="en-US"/>
          </a:p>
        </p:txBody>
      </p:sp>
      <p:pic>
        <p:nvPicPr>
          <p:cNvPr id="10" name="Marcador de contenido 9">
            <a:extLst>
              <a:ext uri="{FF2B5EF4-FFF2-40B4-BE49-F238E27FC236}">
                <a16:creationId xmlns:a16="http://schemas.microsoft.com/office/drawing/2014/main" id="{305DE0CF-AB7E-4DC3-5B2A-3B30E30BFAA1}"/>
              </a:ext>
            </a:extLst>
          </p:cNvPr>
          <p:cNvPicPr>
            <a:picLocks noGrp="1" noChangeAspect="1"/>
          </p:cNvPicPr>
          <p:nvPr>
            <p:ph sz="half" idx="2"/>
          </p:nvPr>
        </p:nvPicPr>
        <p:blipFill>
          <a:blip r:embed="rId2"/>
          <a:stretch>
            <a:fillRect/>
          </a:stretch>
        </p:blipFill>
        <p:spPr>
          <a:xfrm>
            <a:off x="6870788" y="2993553"/>
            <a:ext cx="3822523" cy="2115495"/>
          </a:xfrm>
          <a:prstGeom prst="rect">
            <a:avLst/>
          </a:prstGeom>
        </p:spPr>
      </p:pic>
      <p:sp>
        <p:nvSpPr>
          <p:cNvPr id="11" name="Google Shape;811;p33">
            <a:extLst>
              <a:ext uri="{FF2B5EF4-FFF2-40B4-BE49-F238E27FC236}">
                <a16:creationId xmlns:a16="http://schemas.microsoft.com/office/drawing/2014/main" id="{11FD275E-84ED-B37A-7331-91F1B4DACAFD}"/>
              </a:ext>
            </a:extLst>
          </p:cNvPr>
          <p:cNvSpPr/>
          <p:nvPr/>
        </p:nvSpPr>
        <p:spPr>
          <a:xfrm rot="19084322" flipH="1">
            <a:off x="7516852" y="3428912"/>
            <a:ext cx="685800" cy="762000"/>
          </a:xfrm>
          <a:custGeom>
            <a:avLst/>
            <a:gdLst/>
            <a:ahLst/>
            <a:cxnLst/>
            <a:rect l="l" t="t" r="r" b="b"/>
            <a:pathLst>
              <a:path w="21600" h="21600" extrusionOk="0">
                <a:moveTo>
                  <a:pt x="17419" y="11729"/>
                </a:moveTo>
                <a:cubicBezTo>
                  <a:pt x="17463" y="11421"/>
                  <a:pt x="17485" y="11111"/>
                  <a:pt x="17485" y="10800"/>
                </a:cubicBezTo>
                <a:cubicBezTo>
                  <a:pt x="17485" y="7107"/>
                  <a:pt x="14492" y="4115"/>
                  <a:pt x="10800" y="4115"/>
                </a:cubicBezTo>
                <a:cubicBezTo>
                  <a:pt x="9656" y="4114"/>
                  <a:pt x="8531" y="4408"/>
                  <a:pt x="7533" y="4967"/>
                </a:cubicBezTo>
                <a:lnTo>
                  <a:pt x="5523" y="1376"/>
                </a:lnTo>
                <a:cubicBezTo>
                  <a:pt x="7135" y="474"/>
                  <a:pt x="8952" y="-1"/>
                  <a:pt x="10800" y="0"/>
                </a:cubicBezTo>
                <a:cubicBezTo>
                  <a:pt x="16764" y="0"/>
                  <a:pt x="21600" y="4835"/>
                  <a:pt x="21600" y="10800"/>
                </a:cubicBezTo>
                <a:cubicBezTo>
                  <a:pt x="21600" y="11302"/>
                  <a:pt x="21564" y="11804"/>
                  <a:pt x="21494" y="12302"/>
                </a:cubicBezTo>
                <a:lnTo>
                  <a:pt x="24168" y="12678"/>
                </a:lnTo>
                <a:lnTo>
                  <a:pt x="18795" y="16727"/>
                </a:lnTo>
                <a:lnTo>
                  <a:pt x="14746" y="11354"/>
                </a:lnTo>
                <a:lnTo>
                  <a:pt x="17419" y="11729"/>
                </a:lnTo>
                <a:close/>
              </a:path>
            </a:pathLst>
          </a:custGeom>
          <a:solidFill>
            <a:srgbClr val="33CCCC"/>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3567779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a:bodyPr>
          <a:lstStyle/>
          <a:p>
            <a:pPr marL="365760" indent="-256032">
              <a:lnSpc>
                <a:spcPct val="120000"/>
              </a:lnSpc>
              <a:spcBef>
                <a:spcPts val="0"/>
              </a:spcBef>
              <a:buSzPct val="68000"/>
              <a:buFont typeface="Wingdings 3"/>
              <a:buChar char=""/>
            </a:pPr>
            <a:r>
              <a:rPr lang="es-MX" sz="1900" dirty="0"/>
              <a:t>El Centro de Gravedad de la plancha se movió hacia la izquierda, hacia el nuevo centro geométrico; es decir, desde “G” a “G1”. (recordar que la plancha es homogénea)</a:t>
            </a:r>
          </a:p>
          <a:p>
            <a:pPr marL="365760" indent="-256032">
              <a:lnSpc>
                <a:spcPct val="120000"/>
              </a:lnSpc>
              <a:spcBef>
                <a:spcPts val="0"/>
              </a:spcBef>
              <a:buSzPct val="68000"/>
              <a:buFont typeface="Wingdings 3"/>
              <a:buChar char=""/>
            </a:pPr>
            <a:r>
              <a:rPr lang="es-MX" sz="1900" dirty="0"/>
              <a:t>La nueva masa de la plancha será (W – w) Kg.</a:t>
            </a:r>
          </a:p>
          <a:p>
            <a:pPr marL="365760" indent="-256032">
              <a:lnSpc>
                <a:spcPct val="120000"/>
              </a:lnSpc>
              <a:spcBef>
                <a:spcPts val="0"/>
              </a:spcBef>
              <a:buSzPct val="68000"/>
              <a:buFont typeface="Wingdings 3"/>
              <a:buChar char=""/>
            </a:pPr>
            <a:r>
              <a:rPr lang="es-MX" sz="1900" dirty="0"/>
              <a:t>El momento generado es </a:t>
            </a:r>
            <a:br>
              <a:rPr lang="es-MX" sz="1900" dirty="0"/>
            </a:br>
            <a:r>
              <a:rPr lang="es-MX" sz="1900" dirty="0"/>
              <a:t>(W – w) x GG</a:t>
            </a:r>
            <a:r>
              <a:rPr lang="es-MX" sz="1900" baseline="-25000" dirty="0"/>
              <a:t>1</a:t>
            </a:r>
            <a:r>
              <a:rPr lang="es-MX" sz="1900" dirty="0"/>
              <a:t> Kg - metro, respecto de “G”</a:t>
            </a:r>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10</a:t>
            </a:fld>
            <a:endParaRPr lang="en-US"/>
          </a:p>
        </p:txBody>
      </p:sp>
      <p:pic>
        <p:nvPicPr>
          <p:cNvPr id="14" name="Marcador de contenido 13">
            <a:extLst>
              <a:ext uri="{FF2B5EF4-FFF2-40B4-BE49-F238E27FC236}">
                <a16:creationId xmlns:a16="http://schemas.microsoft.com/office/drawing/2014/main" id="{1B624F12-091C-2E0F-17AB-E061EAB8074B}"/>
              </a:ext>
            </a:extLst>
          </p:cNvPr>
          <p:cNvPicPr>
            <a:picLocks noGrp="1" noChangeAspect="1"/>
          </p:cNvPicPr>
          <p:nvPr>
            <p:ph sz="half" idx="2"/>
          </p:nvPr>
        </p:nvPicPr>
        <p:blipFill>
          <a:blip r:embed="rId2"/>
          <a:stretch>
            <a:fillRect/>
          </a:stretch>
        </p:blipFill>
        <p:spPr>
          <a:xfrm>
            <a:off x="6921889" y="2128838"/>
            <a:ext cx="3720321" cy="3844925"/>
          </a:xfrm>
          <a:prstGeom prst="rect">
            <a:avLst/>
          </a:prstGeom>
        </p:spPr>
      </p:pic>
    </p:spTree>
    <p:extLst>
      <p:ext uri="{BB962C8B-B14F-4D97-AF65-F5344CB8AC3E}">
        <p14:creationId xmlns:p14="http://schemas.microsoft.com/office/powerpoint/2010/main" val="34282407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0"/>
                  </a:spcBef>
                  <a:spcAft>
                    <a:spcPts val="1800"/>
                  </a:spcAft>
                  <a:buSzPts val="1360"/>
                  <a:buFont typeface="Wingdings" panose="05000000000000000000" pitchFamily="2" charset="2"/>
                  <a:buChar char="Ø"/>
                </a:pPr>
                <a:r>
                  <a:rPr lang="es-ES" dirty="0"/>
                  <a:t>Existen dos formas para mostrar el mismo efecto:</a:t>
                </a:r>
              </a:p>
              <a:p>
                <a:pPr marL="446088" indent="0">
                  <a:lnSpc>
                    <a:spcPct val="90000"/>
                  </a:lnSpc>
                  <a:spcBef>
                    <a:spcPts val="1800"/>
                  </a:spcBef>
                  <a:spcAft>
                    <a:spcPts val="600"/>
                  </a:spcAft>
                  <a:buSzPts val="1360"/>
                  <a:buNone/>
                </a:pPr>
                <a14:m>
                  <m:oMathPara xmlns:m="http://schemas.openxmlformats.org/officeDocument/2006/math">
                    <m:oMathParaPr>
                      <m:jc m:val="centerGroup"/>
                    </m:oMathParaPr>
                    <m:oMath xmlns:m="http://schemas.openxmlformats.org/officeDocument/2006/math">
                      <m:d>
                        <m:dPr>
                          <m:ctrlPr>
                            <a:rPr lang="ar-AE" sz="2800" i="1">
                              <a:latin typeface="Cambria Math" panose="02040503050406030204" pitchFamily="18" charset="0"/>
                            </a:rPr>
                          </m:ctrlPr>
                        </m:dPr>
                        <m:e>
                          <m:r>
                            <a:rPr lang="ar-AE" sz="2800" i="1">
                              <a:latin typeface="Cambria Math" panose="02040503050406030204" pitchFamily="18" charset="0"/>
                            </a:rPr>
                            <m:t>𝑊</m:t>
                          </m:r>
                          <m:r>
                            <a:rPr lang="ar-AE" sz="2800" i="1">
                              <a:latin typeface="Cambria Math" panose="02040503050406030204" pitchFamily="18" charset="0"/>
                            </a:rPr>
                            <m:t>−</m:t>
                          </m:r>
                          <m:r>
                            <a:rPr lang="ar-AE" sz="2800" i="1">
                              <a:latin typeface="Cambria Math" panose="02040503050406030204" pitchFamily="18" charset="0"/>
                            </a:rPr>
                            <m:t>𝑤</m:t>
                          </m:r>
                        </m:e>
                      </m:d>
                      <m:r>
                        <a:rPr lang="ar-AE" sz="2800" i="1">
                          <a:latin typeface="Cambria Math" panose="02040503050406030204" pitchFamily="18" charset="0"/>
                          <a:ea typeface="Cambria Math" panose="02040503050406030204" pitchFamily="18" charset="0"/>
                        </a:rPr>
                        <m:t>×</m:t>
                      </m:r>
                      <m:r>
                        <a:rPr lang="ar-AE" sz="2800" i="1">
                          <a:latin typeface="Cambria Math" panose="02040503050406030204" pitchFamily="18" charset="0"/>
                          <a:ea typeface="Cambria Math" panose="02040503050406030204" pitchFamily="18" charset="0"/>
                        </a:rPr>
                        <m:t>𝐺</m:t>
                      </m:r>
                      <m:sSub>
                        <m:sSubPr>
                          <m:ctrlPr>
                            <a:rPr lang="ar-AE" sz="2800" i="1">
                              <a:latin typeface="Cambria Math" panose="02040503050406030204" pitchFamily="18" charset="0"/>
                              <a:ea typeface="Cambria Math" panose="02040503050406030204" pitchFamily="18" charset="0"/>
                            </a:rPr>
                          </m:ctrlPr>
                        </m:sSubPr>
                        <m:e>
                          <m:r>
                            <a:rPr lang="ar-AE" sz="2800" i="1">
                              <a:latin typeface="Cambria Math" panose="02040503050406030204" pitchFamily="18" charset="0"/>
                              <a:ea typeface="Cambria Math" panose="02040503050406030204" pitchFamily="18" charset="0"/>
                            </a:rPr>
                            <m:t>𝐺</m:t>
                          </m:r>
                        </m:e>
                        <m:sub>
                          <m:r>
                            <a:rPr lang="ar-AE" sz="2800" i="1">
                              <a:latin typeface="Cambria Math" panose="02040503050406030204" pitchFamily="18" charset="0"/>
                              <a:ea typeface="Cambria Math" panose="02040503050406030204" pitchFamily="18" charset="0"/>
                            </a:rPr>
                            <m:t>1</m:t>
                          </m:r>
                        </m:sub>
                      </m:sSub>
                      <m:r>
                        <a:rPr lang="ar-AE" sz="2800" i="1">
                          <a:latin typeface="Cambria Math" panose="02040503050406030204" pitchFamily="18" charset="0"/>
                          <a:ea typeface="Cambria Math" panose="02040503050406030204" pitchFamily="18" charset="0"/>
                        </a:rPr>
                        <m:t>=</m:t>
                      </m:r>
                      <m:r>
                        <a:rPr lang="ar-AE" sz="2800" i="1" dirty="0">
                          <a:latin typeface="Cambria Math" panose="02040503050406030204" pitchFamily="18" charset="0"/>
                        </a:rPr>
                        <m:t>𝑤</m:t>
                      </m:r>
                      <m:r>
                        <a:rPr lang="ar-AE" sz="2800" i="1" dirty="0">
                          <a:latin typeface="Cambria Math" panose="02040503050406030204" pitchFamily="18" charset="0"/>
                        </a:rPr>
                        <m:t> × </m:t>
                      </m:r>
                      <m:r>
                        <a:rPr lang="ar-AE" sz="2800" i="1" dirty="0">
                          <a:latin typeface="Cambria Math" panose="02040503050406030204" pitchFamily="18" charset="0"/>
                        </a:rPr>
                        <m:t>𝑑</m:t>
                      </m:r>
                    </m:oMath>
                  </m:oMathPara>
                </a14:m>
                <a:endParaRPr lang="es-CL" sz="2800" i="1" dirty="0">
                  <a:latin typeface="Cambria Math" panose="02040503050406030204" pitchFamily="18" charset="0"/>
                </a:endParaRPr>
              </a:p>
              <a:p>
                <a:pPr marL="446088" indent="0">
                  <a:lnSpc>
                    <a:spcPct val="90000"/>
                  </a:lnSpc>
                  <a:spcBef>
                    <a:spcPts val="1800"/>
                  </a:spcBef>
                  <a:spcAft>
                    <a:spcPts val="600"/>
                  </a:spcAft>
                  <a:buSzPts val="1360"/>
                  <a:buNone/>
                </a:pPr>
                <a:r>
                  <a:rPr lang="es-CL" sz="2800" i="1" dirty="0">
                    <a:latin typeface="Cambria Math" panose="02040503050406030204" pitchFamily="18" charset="0"/>
                  </a:rPr>
                  <a:t>o</a:t>
                </a:r>
                <a:endParaRPr lang="ar-AE" sz="2800" i="1" dirty="0">
                  <a:latin typeface="Cambria Math" panose="02040503050406030204" pitchFamily="18" charset="0"/>
                </a:endParaRPr>
              </a:p>
              <a:p>
                <a:pPr marL="446088" indent="0">
                  <a:lnSpc>
                    <a:spcPct val="90000"/>
                  </a:lnSpc>
                  <a:spcBef>
                    <a:spcPts val="1800"/>
                  </a:spcBef>
                  <a:spcAft>
                    <a:spcPts val="600"/>
                  </a:spcAft>
                  <a:buSzPts val="1360"/>
                  <a:buNone/>
                </a:pPr>
                <a14:m>
                  <m:oMathPara xmlns:m="http://schemas.openxmlformats.org/officeDocument/2006/math">
                    <m:oMathParaPr>
                      <m:jc m:val="centerGroup"/>
                    </m:oMathParaPr>
                    <m:oMath xmlns:m="http://schemas.openxmlformats.org/officeDocument/2006/math">
                      <m:r>
                        <a:rPr lang="ar-AE" sz="2800" i="1" dirty="0">
                          <a:latin typeface="Cambria Math" panose="02040503050406030204" pitchFamily="18" charset="0"/>
                          <a:ea typeface="Cambria Math" panose="02040503050406030204" pitchFamily="18" charset="0"/>
                        </a:rPr>
                        <m:t>𝐺</m:t>
                      </m:r>
                      <m:sSub>
                        <m:sSubPr>
                          <m:ctrlPr>
                            <a:rPr lang="ar-AE" sz="2800" i="1" dirty="0">
                              <a:latin typeface="Cambria Math" panose="02040503050406030204" pitchFamily="18" charset="0"/>
                              <a:ea typeface="Cambria Math" panose="02040503050406030204" pitchFamily="18" charset="0"/>
                            </a:rPr>
                          </m:ctrlPr>
                        </m:sSubPr>
                        <m:e>
                          <m:r>
                            <a:rPr lang="ar-AE" sz="2800" i="1" dirty="0">
                              <a:latin typeface="Cambria Math" panose="02040503050406030204" pitchFamily="18" charset="0"/>
                              <a:ea typeface="Cambria Math" panose="02040503050406030204" pitchFamily="18" charset="0"/>
                            </a:rPr>
                            <m:t>𝐺</m:t>
                          </m:r>
                        </m:e>
                        <m:sub>
                          <m:r>
                            <a:rPr lang="ar-AE" sz="2800" i="1" dirty="0">
                              <a:latin typeface="Cambria Math" panose="02040503050406030204" pitchFamily="18" charset="0"/>
                              <a:ea typeface="Cambria Math" panose="02040503050406030204" pitchFamily="18" charset="0"/>
                            </a:rPr>
                            <m:t>1</m:t>
                          </m:r>
                        </m:sub>
                      </m:sSub>
                      <m:r>
                        <a:rPr lang="ar-AE" sz="2800" i="1" dirty="0">
                          <a:latin typeface="Cambria Math" panose="02040503050406030204" pitchFamily="18" charset="0"/>
                          <a:ea typeface="Cambria Math" panose="02040503050406030204" pitchFamily="18" charset="0"/>
                        </a:rPr>
                        <m:t>=</m:t>
                      </m:r>
                      <m:f>
                        <m:fPr>
                          <m:ctrlPr>
                            <a:rPr lang="ar-AE" sz="2800" i="1" dirty="0">
                              <a:latin typeface="Cambria Math" panose="02040503050406030204" pitchFamily="18" charset="0"/>
                            </a:rPr>
                          </m:ctrlPr>
                        </m:fPr>
                        <m:num>
                          <m:r>
                            <a:rPr lang="ar-AE" sz="2800" i="1" dirty="0">
                              <a:latin typeface="Cambria Math" panose="02040503050406030204" pitchFamily="18" charset="0"/>
                            </a:rPr>
                            <m:t>𝑤</m:t>
                          </m:r>
                          <m:r>
                            <a:rPr lang="ar-AE" sz="2800" i="1" dirty="0">
                              <a:latin typeface="Cambria Math" panose="02040503050406030204" pitchFamily="18" charset="0"/>
                            </a:rPr>
                            <m:t> × </m:t>
                          </m:r>
                          <m:r>
                            <a:rPr lang="ar-AE" sz="2800" i="1" dirty="0">
                              <a:latin typeface="Cambria Math" panose="02040503050406030204" pitchFamily="18" charset="0"/>
                            </a:rPr>
                            <m:t>𝑑</m:t>
                          </m:r>
                        </m:num>
                        <m:den>
                          <m:r>
                            <a:rPr lang="ar-AE" sz="2800" i="1" dirty="0">
                              <a:latin typeface="Cambria Math" panose="02040503050406030204" pitchFamily="18" charset="0"/>
                            </a:rPr>
                            <m:t>(</m:t>
                          </m:r>
                          <m:r>
                            <a:rPr lang="ar-AE" sz="2800" i="1" dirty="0">
                              <a:latin typeface="Cambria Math" panose="02040503050406030204" pitchFamily="18" charset="0"/>
                            </a:rPr>
                            <m:t>𝑊</m:t>
                          </m:r>
                          <m:r>
                            <a:rPr lang="ar-AE" sz="2800" i="1" dirty="0">
                              <a:latin typeface="Cambria Math" panose="02040503050406030204" pitchFamily="18" charset="0"/>
                            </a:rPr>
                            <m:t> – </m:t>
                          </m:r>
                          <m:r>
                            <a:rPr lang="ar-AE" sz="2800" i="1" dirty="0">
                              <a:latin typeface="Cambria Math" panose="02040503050406030204" pitchFamily="18" charset="0"/>
                            </a:rPr>
                            <m:t>𝑤</m:t>
                          </m:r>
                          <m:r>
                            <a:rPr lang="ar-AE" sz="2800" i="1" dirty="0">
                              <a:latin typeface="Cambria Math" panose="02040503050406030204" pitchFamily="18" charset="0"/>
                            </a:rPr>
                            <m:t>)</m:t>
                          </m:r>
                          <m:r>
                            <m:rPr>
                              <m:nor/>
                            </m:rPr>
                            <a:rPr lang="ar-AE" sz="2800" dirty="0"/>
                            <m:t> </m:t>
                          </m:r>
                        </m:den>
                      </m:f>
                    </m:oMath>
                  </m:oMathPara>
                </a14:m>
                <a:br>
                  <a:rPr lang="ar-AE" dirty="0"/>
                </a:br>
                <a:endParaRPr lang="ar-AE"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114" t="-1675"/>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11</a:t>
            </a:fld>
            <a:endParaRPr lang="en-US"/>
          </a:p>
        </p:txBody>
      </p:sp>
    </p:spTree>
    <p:extLst>
      <p:ext uri="{BB962C8B-B14F-4D97-AF65-F5344CB8AC3E}">
        <p14:creationId xmlns:p14="http://schemas.microsoft.com/office/powerpoint/2010/main" val="40679570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quitar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600"/>
                  </a:spcBef>
                  <a:spcAft>
                    <a:spcPts val="600"/>
                  </a:spcAft>
                  <a:buSzPts val="1360"/>
                  <a:buFont typeface="Wingdings" panose="05000000000000000000" pitchFamily="2" charset="2"/>
                  <a:buChar char="Ø"/>
                </a:pPr>
                <a:r>
                  <a:rPr lang="es-ES" dirty="0"/>
                  <a:t>Se puede concluir que cuando se quita masa de un cuerpo, su centro de gravedad se mueve alejándose del centro de gravedad de la masa removida. La distancia que se mueve puede calcularse por la siguiente ecuación:</a:t>
                </a:r>
              </a:p>
              <a:p>
                <a:pPr marL="393192" lvl="1" indent="0">
                  <a:lnSpc>
                    <a:spcPct val="90000"/>
                  </a:lnSpc>
                  <a:buSzPts val="1800"/>
                  <a:buNone/>
                </a:pPr>
                <a:r>
                  <a:rPr lang="es-ES" dirty="0"/>
                  <a:t>		</a:t>
                </a:r>
                <a14:m>
                  <m:oMath xmlns:m="http://schemas.openxmlformats.org/officeDocument/2006/math">
                    <m:r>
                      <a:rPr lang="es-ES" sz="2600" i="1" dirty="0">
                        <a:latin typeface="Cambria Math" panose="02040503050406030204" pitchFamily="18" charset="0"/>
                      </a:rPr>
                      <m:t>𝐺𝐺</m:t>
                    </m:r>
                    <m:r>
                      <a:rPr lang="es-ES" sz="2600" i="1" baseline="-25000" dirty="0">
                        <a:latin typeface="Cambria Math" panose="02040503050406030204" pitchFamily="18" charset="0"/>
                      </a:rPr>
                      <m:t>1</m:t>
                    </m:r>
                    <m:r>
                      <a:rPr lang="es-ES" sz="2600" i="1" baseline="-25000" dirty="0">
                        <a:latin typeface="Cambria Math" panose="02040503050406030204" pitchFamily="18" charset="0"/>
                      </a:rPr>
                      <m:t>  =</m:t>
                    </m:r>
                    <m:f>
                      <m:fPr>
                        <m:ctrlPr>
                          <a:rPr lang="ar-AE" sz="2600" i="1" dirty="0">
                            <a:latin typeface="Cambria Math" panose="02040503050406030204" pitchFamily="18" charset="0"/>
                          </a:rPr>
                        </m:ctrlPr>
                      </m:fPr>
                      <m:num>
                        <m:r>
                          <a:rPr lang="ar-AE" sz="2600" i="1" dirty="0">
                            <a:latin typeface="Cambria Math" panose="02040503050406030204" pitchFamily="18" charset="0"/>
                          </a:rPr>
                          <m:t>𝑤</m:t>
                        </m:r>
                        <m:r>
                          <a:rPr lang="ar-AE" sz="2600" i="1" dirty="0">
                            <a:latin typeface="Cambria Math" panose="02040503050406030204" pitchFamily="18" charset="0"/>
                          </a:rPr>
                          <m:t> × </m:t>
                        </m:r>
                        <m:r>
                          <a:rPr lang="ar-AE" sz="2600" i="1" dirty="0">
                            <a:latin typeface="Cambria Math" panose="02040503050406030204" pitchFamily="18" charset="0"/>
                          </a:rPr>
                          <m:t>𝑑</m:t>
                        </m:r>
                      </m:num>
                      <m:den>
                        <m:r>
                          <a:rPr lang="ar-AE" sz="2600" i="1" dirty="0">
                            <a:latin typeface="Cambria Math" panose="02040503050406030204" pitchFamily="18" charset="0"/>
                          </a:rPr>
                          <m:t>𝑀𝑎𝑠𝑎</m:t>
                        </m:r>
                        <m:r>
                          <a:rPr lang="ar-AE" sz="2600" i="1" dirty="0">
                            <a:latin typeface="Cambria Math" panose="02040503050406030204" pitchFamily="18" charset="0"/>
                          </a:rPr>
                          <m:t> </m:t>
                        </m:r>
                        <m:r>
                          <a:rPr lang="ar-AE" sz="2600" i="1" dirty="0">
                            <a:latin typeface="Cambria Math" panose="02040503050406030204" pitchFamily="18" charset="0"/>
                          </a:rPr>
                          <m:t>𝑓𝑖𝑛𝑎𝑙</m:t>
                        </m:r>
                      </m:den>
                    </m:f>
                  </m:oMath>
                </a14:m>
                <a:r>
                  <a:rPr lang="es-CL" dirty="0"/>
                  <a:t> (Unidades de longitud)</a:t>
                </a:r>
                <a:endParaRPr lang="es-ES" dirty="0"/>
              </a:p>
              <a:p>
                <a:pPr marL="393192" lvl="1" indent="0">
                  <a:lnSpc>
                    <a:spcPct val="90000"/>
                  </a:lnSpc>
                  <a:spcBef>
                    <a:spcPts val="600"/>
                  </a:spcBef>
                  <a:spcAft>
                    <a:spcPts val="600"/>
                  </a:spcAft>
                  <a:buSzPts val="1800"/>
                  <a:buNone/>
                </a:pPr>
                <a:r>
                  <a:rPr lang="es-ES" sz="2000" dirty="0"/>
                  <a:t>Donde:</a:t>
                </a:r>
              </a:p>
              <a:p>
                <a:pPr marL="892175" lvl="1" indent="0">
                  <a:lnSpc>
                    <a:spcPct val="90000"/>
                  </a:lnSpc>
                  <a:spcBef>
                    <a:spcPts val="600"/>
                  </a:spcBef>
                  <a:spcAft>
                    <a:spcPts val="600"/>
                  </a:spcAft>
                  <a:buSzPts val="1800"/>
                  <a:buNone/>
                </a:pPr>
                <a:r>
                  <a:rPr lang="es-ES" sz="2000" dirty="0"/>
                  <a:t>	“GG</a:t>
                </a:r>
                <a:r>
                  <a:rPr lang="es-ES" sz="2000" baseline="-25000" dirty="0"/>
                  <a:t>1</a:t>
                </a:r>
                <a:r>
                  <a:rPr lang="es-ES" sz="2000" dirty="0"/>
                  <a:t>” es el movimiento del Centro de gravedad hacia su nueva posición, </a:t>
                </a:r>
              </a:p>
              <a:p>
                <a:pPr marL="393192" lvl="1" indent="0">
                  <a:lnSpc>
                    <a:spcPct val="90000"/>
                  </a:lnSpc>
                  <a:spcBef>
                    <a:spcPts val="600"/>
                  </a:spcBef>
                  <a:spcAft>
                    <a:spcPts val="600"/>
                  </a:spcAft>
                  <a:buSzPts val="1800"/>
                  <a:buNone/>
                </a:pPr>
                <a:r>
                  <a:rPr lang="es-ES" sz="2000" dirty="0"/>
                  <a:t>	“w” la masa removida </a:t>
                </a:r>
              </a:p>
              <a:p>
                <a:pPr marL="892175" lvl="1" indent="0">
                  <a:lnSpc>
                    <a:spcPct val="90000"/>
                  </a:lnSpc>
                  <a:spcBef>
                    <a:spcPts val="600"/>
                  </a:spcBef>
                  <a:spcAft>
                    <a:spcPts val="600"/>
                  </a:spcAft>
                  <a:buSzPts val="1800"/>
                  <a:buNone/>
                </a:pPr>
                <a:r>
                  <a:rPr lang="es-ES" sz="2100" dirty="0"/>
                  <a:t>“d” la distancia entre el centro de gravedad de la masa removida y el centro de gravedad del cuerpo. </a:t>
                </a:r>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114" t="-1675" b="-50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12</a:t>
            </a:fld>
            <a:endParaRPr lang="en-US"/>
          </a:p>
        </p:txBody>
      </p:sp>
    </p:spTree>
    <p:extLst>
      <p:ext uri="{BB962C8B-B14F-4D97-AF65-F5344CB8AC3E}">
        <p14:creationId xmlns:p14="http://schemas.microsoft.com/office/powerpoint/2010/main" val="3715952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lnSpcReduction="10000"/>
          </a:bodyPr>
          <a:lstStyle/>
          <a:p>
            <a:r>
              <a:rPr lang="es-MX" dirty="0"/>
              <a:t>En la figura adyacente “G” representa el Centro de Gravedad del buque al que se le retira un cuerpo de masa “w”, que se encontraba más abajo y a una distancia “d” de “G”.</a:t>
            </a:r>
          </a:p>
          <a:p>
            <a:r>
              <a:rPr lang="es-MX" dirty="0"/>
              <a:t>G a G1 representa el movimiento del centro de gravedad del buque debido a la masa que se quitó de a bordo.</a:t>
            </a:r>
          </a:p>
          <a:p>
            <a:r>
              <a:rPr lang="es-MX" dirty="0"/>
              <a:t>Como la masa se quitó bajo G en nuevo centro de gravedad se moverá verticalmente hacia arriba</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13</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69369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pPr>
            <a:r>
              <a:rPr lang="es-MX" dirty="0"/>
              <a:t>Ahora la figura muestra el efecto de retirar un cuerpo que se encuentra sobre el centro de gravedad del buque.</a:t>
            </a:r>
          </a:p>
          <a:p>
            <a:pPr>
              <a:lnSpc>
                <a:spcPct val="90000"/>
              </a:lnSpc>
            </a:pPr>
            <a:r>
              <a:rPr lang="es-MX" dirty="0"/>
              <a:t>En este caso en movimiento del centro de gravedad hacia su nueva posición será verticalmente hacia abajo, debido a que se concentró mayor masa en la parte baja del buque.</a:t>
            </a:r>
          </a:p>
          <a:p>
            <a:pPr>
              <a:lnSpc>
                <a:spcPct val="90000"/>
              </a:lnSpc>
            </a:pPr>
            <a:r>
              <a:rPr lang="es-MX" dirty="0"/>
              <a:t>G a G</a:t>
            </a:r>
            <a:r>
              <a:rPr lang="es-MX" baseline="-25000" dirty="0"/>
              <a:t>1</a:t>
            </a:r>
            <a:r>
              <a:rPr lang="es-MX" dirty="0"/>
              <a:t> representa el movimiento del centro de gravedad del buque debido a la masa que se quitó de a bordo.</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14</a:t>
            </a:fld>
            <a:endParaRPr lang="en-US"/>
          </a:p>
        </p:txBody>
      </p:sp>
      <p:grpSp>
        <p:nvGrpSpPr>
          <p:cNvPr id="3" name="Google Shape;885;p37">
            <a:extLst>
              <a:ext uri="{FF2B5EF4-FFF2-40B4-BE49-F238E27FC236}">
                <a16:creationId xmlns:a16="http://schemas.microsoft.com/office/drawing/2014/main" id="{4AF439CC-7588-8679-ED04-711F957BB90C}"/>
              </a:ext>
            </a:extLst>
          </p:cNvPr>
          <p:cNvGrpSpPr/>
          <p:nvPr/>
        </p:nvGrpSpPr>
        <p:grpSpPr>
          <a:xfrm>
            <a:off x="6700270" y="3048000"/>
            <a:ext cx="1917774" cy="1458476"/>
            <a:chOff x="3261" y="1920"/>
            <a:chExt cx="1208" cy="919"/>
          </a:xfrm>
        </p:grpSpPr>
        <p:cxnSp>
          <p:nvCxnSpPr>
            <p:cNvPr id="8" name="Google Shape;886;p37">
              <a:extLst>
                <a:ext uri="{FF2B5EF4-FFF2-40B4-BE49-F238E27FC236}">
                  <a16:creationId xmlns:a16="http://schemas.microsoft.com/office/drawing/2014/main" id="{F39D709F-2B42-469F-6FB4-0D02DB75F6D8}"/>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29" name="Google Shape;887;p37">
              <a:extLst>
                <a:ext uri="{FF2B5EF4-FFF2-40B4-BE49-F238E27FC236}">
                  <a16:creationId xmlns:a16="http://schemas.microsoft.com/office/drawing/2014/main" id="{277E1D5C-5572-F1F5-E715-DB324CFA2137}"/>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0" name="Google Shape;888;p37">
              <a:extLst>
                <a:ext uri="{FF2B5EF4-FFF2-40B4-BE49-F238E27FC236}">
                  <a16:creationId xmlns:a16="http://schemas.microsoft.com/office/drawing/2014/main" id="{63FD2197-2AAB-978C-58D6-4296638601BB}"/>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1" name="Google Shape;889;p37">
              <a:extLst>
                <a:ext uri="{FF2B5EF4-FFF2-40B4-BE49-F238E27FC236}">
                  <a16:creationId xmlns:a16="http://schemas.microsoft.com/office/drawing/2014/main" id="{EEEDB88E-54D9-88B8-5CE8-D0AAA5C711B4}"/>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2" name="Google Shape;890;p37">
              <a:extLst>
                <a:ext uri="{FF2B5EF4-FFF2-40B4-BE49-F238E27FC236}">
                  <a16:creationId xmlns:a16="http://schemas.microsoft.com/office/drawing/2014/main" id="{CC892135-FBC6-673E-E434-1A9469171795}"/>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3" name="Google Shape;891;p37">
              <a:extLst>
                <a:ext uri="{FF2B5EF4-FFF2-40B4-BE49-F238E27FC236}">
                  <a16:creationId xmlns:a16="http://schemas.microsoft.com/office/drawing/2014/main" id="{38F249FA-C81C-E410-4A3A-2B41E38ADB6A}"/>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4" name="Google Shape;892;p37">
              <a:extLst>
                <a:ext uri="{FF2B5EF4-FFF2-40B4-BE49-F238E27FC236}">
                  <a16:creationId xmlns:a16="http://schemas.microsoft.com/office/drawing/2014/main" id="{6A9583FC-94F9-AB58-EFDB-A819A2B212B7}"/>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35" name="Google Shape;893;p37">
            <a:extLst>
              <a:ext uri="{FF2B5EF4-FFF2-40B4-BE49-F238E27FC236}">
                <a16:creationId xmlns:a16="http://schemas.microsoft.com/office/drawing/2014/main" id="{90D862EC-8AB9-5451-0A4D-AD13E4BDD3D3}"/>
              </a:ext>
            </a:extLst>
          </p:cNvPr>
          <p:cNvGrpSpPr/>
          <p:nvPr/>
        </p:nvGrpSpPr>
        <p:grpSpPr>
          <a:xfrm>
            <a:off x="7391400" y="3138488"/>
            <a:ext cx="1066800" cy="366712"/>
            <a:chOff x="3696" y="3225"/>
            <a:chExt cx="672" cy="231"/>
          </a:xfrm>
        </p:grpSpPr>
        <p:sp>
          <p:nvSpPr>
            <p:cNvPr id="36" name="Google Shape;894;p37">
              <a:extLst>
                <a:ext uri="{FF2B5EF4-FFF2-40B4-BE49-F238E27FC236}">
                  <a16:creationId xmlns:a16="http://schemas.microsoft.com/office/drawing/2014/main" id="{ED079569-639E-9C93-5B20-F982A143D90A}"/>
                </a:ext>
              </a:extLst>
            </p:cNvPr>
            <p:cNvSpPr/>
            <p:nvPr/>
          </p:nvSpPr>
          <p:spPr>
            <a:xfrm>
              <a:off x="3696" y="3264"/>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7" name="Google Shape;895;p37">
              <a:extLst>
                <a:ext uri="{FF2B5EF4-FFF2-40B4-BE49-F238E27FC236}">
                  <a16:creationId xmlns:a16="http://schemas.microsoft.com/office/drawing/2014/main" id="{05C3BB6C-51CC-383B-EF66-C88E3E77D494}"/>
                </a:ext>
              </a:extLst>
            </p:cNvPr>
            <p:cNvSpPr txBox="1"/>
            <p:nvPr/>
          </p:nvSpPr>
          <p:spPr>
            <a:xfrm>
              <a:off x="4128"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cxnSp>
        <p:nvCxnSpPr>
          <p:cNvPr id="38" name="Google Shape;896;p37">
            <a:extLst>
              <a:ext uri="{FF2B5EF4-FFF2-40B4-BE49-F238E27FC236}">
                <a16:creationId xmlns:a16="http://schemas.microsoft.com/office/drawing/2014/main" id="{E7A60C33-6D6E-E969-C783-EFBF612147F7}"/>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39" name="Google Shape;897;p37">
            <a:extLst>
              <a:ext uri="{FF2B5EF4-FFF2-40B4-BE49-F238E27FC236}">
                <a16:creationId xmlns:a16="http://schemas.microsoft.com/office/drawing/2014/main" id="{1AAFB1BF-A144-7B1A-7FE6-BED5FA4FC74B}"/>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0" name="Google Shape;898;p37">
            <a:extLst>
              <a:ext uri="{FF2B5EF4-FFF2-40B4-BE49-F238E27FC236}">
                <a16:creationId xmlns:a16="http://schemas.microsoft.com/office/drawing/2014/main" id="{2BF8306C-ADB1-9FC7-9C48-7337A31D34F8}"/>
              </a:ext>
            </a:extLst>
          </p:cNvPr>
          <p:cNvCxnSpPr/>
          <p:nvPr/>
        </p:nvCxnSpPr>
        <p:spPr>
          <a:xfrm rot="10800000">
            <a:off x="6934200" y="33528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1" name="Google Shape;899;p37">
            <a:extLst>
              <a:ext uri="{FF2B5EF4-FFF2-40B4-BE49-F238E27FC236}">
                <a16:creationId xmlns:a16="http://schemas.microsoft.com/office/drawing/2014/main" id="{62A8F4C6-0AB0-DDBA-648D-FC8DEEA58C5D}"/>
              </a:ext>
            </a:extLst>
          </p:cNvPr>
          <p:cNvCxnSpPr/>
          <p:nvPr/>
        </p:nvCxnSpPr>
        <p:spPr>
          <a:xfrm>
            <a:off x="7086600" y="3352800"/>
            <a:ext cx="0" cy="304800"/>
          </a:xfrm>
          <a:prstGeom prst="straightConnector1">
            <a:avLst/>
          </a:prstGeom>
          <a:noFill/>
          <a:ln w="9525" cap="flat" cmpd="sng">
            <a:solidFill>
              <a:schemeClr val="dk1"/>
            </a:solidFill>
            <a:prstDash val="solid"/>
            <a:round/>
            <a:headEnd type="triangle" w="med" len="med"/>
            <a:tailEnd type="triangle" w="med" len="med"/>
          </a:ln>
        </p:spPr>
      </p:cxnSp>
      <p:sp>
        <p:nvSpPr>
          <p:cNvPr id="42" name="Google Shape;900;p37">
            <a:extLst>
              <a:ext uri="{FF2B5EF4-FFF2-40B4-BE49-F238E27FC236}">
                <a16:creationId xmlns:a16="http://schemas.microsoft.com/office/drawing/2014/main" id="{A65DC4E9-AB57-F7A5-1D26-6FE8DFBE00C5}"/>
              </a:ext>
            </a:extLst>
          </p:cNvPr>
          <p:cNvSpPr txBox="1"/>
          <p:nvPr/>
        </p:nvSpPr>
        <p:spPr>
          <a:xfrm>
            <a:off x="6781800" y="3352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43" name="Google Shape;901;p37">
            <a:extLst>
              <a:ext uri="{FF2B5EF4-FFF2-40B4-BE49-F238E27FC236}">
                <a16:creationId xmlns:a16="http://schemas.microsoft.com/office/drawing/2014/main" id="{BBFDDD72-BC2C-EA83-3E5E-BB44612A1D6C}"/>
              </a:ext>
            </a:extLst>
          </p:cNvPr>
          <p:cNvSpPr txBox="1"/>
          <p:nvPr/>
        </p:nvSpPr>
        <p:spPr>
          <a:xfrm>
            <a:off x="7748588" y="347662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44" name="Google Shape;902;p37">
            <a:extLst>
              <a:ext uri="{FF2B5EF4-FFF2-40B4-BE49-F238E27FC236}">
                <a16:creationId xmlns:a16="http://schemas.microsoft.com/office/drawing/2014/main" id="{7B8A739B-061E-974B-2497-D162340C9353}"/>
              </a:ext>
            </a:extLst>
          </p:cNvPr>
          <p:cNvSpPr txBox="1"/>
          <p:nvPr/>
        </p:nvSpPr>
        <p:spPr>
          <a:xfrm>
            <a:off x="7729539" y="3824288"/>
            <a:ext cx="485775" cy="366712"/>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r>
              <a:rPr lang="es-ES" baseline="-25000" dirty="0">
                <a:solidFill>
                  <a:schemeClr val="dk1"/>
                </a:solidFill>
                <a:latin typeface="Verdana"/>
                <a:ea typeface="Verdana"/>
                <a:cs typeface="Verdana"/>
                <a:sym typeface="Verdana"/>
              </a:rPr>
              <a:t>1</a:t>
            </a:r>
            <a:endParaRPr dirty="0"/>
          </a:p>
        </p:txBody>
      </p:sp>
      <p:cxnSp>
        <p:nvCxnSpPr>
          <p:cNvPr id="45" name="Google Shape;903;p37">
            <a:extLst>
              <a:ext uri="{FF2B5EF4-FFF2-40B4-BE49-F238E27FC236}">
                <a16:creationId xmlns:a16="http://schemas.microsoft.com/office/drawing/2014/main" id="{F6049E08-81F5-E1B5-FBAB-8314B61CBAB3}"/>
              </a:ext>
            </a:extLst>
          </p:cNvPr>
          <p:cNvCxnSpPr/>
          <p:nvPr/>
        </p:nvCxnSpPr>
        <p:spPr>
          <a:xfrm>
            <a:off x="7681913" y="3657600"/>
            <a:ext cx="0" cy="381000"/>
          </a:xfrm>
          <a:prstGeom prst="straightConnector1">
            <a:avLst/>
          </a:prstGeom>
          <a:noFill/>
          <a:ln w="28575" cap="flat" cmpd="sng">
            <a:solidFill>
              <a:schemeClr val="dk1"/>
            </a:solidFill>
            <a:prstDash val="solid"/>
            <a:round/>
            <a:headEnd type="none" w="med" len="med"/>
            <a:tailEnd type="triangle" w="med" len="med"/>
          </a:ln>
        </p:spPr>
      </p:cxnSp>
      <p:grpSp>
        <p:nvGrpSpPr>
          <p:cNvPr id="46" name="Google Shape;904;p37">
            <a:extLst>
              <a:ext uri="{FF2B5EF4-FFF2-40B4-BE49-F238E27FC236}">
                <a16:creationId xmlns:a16="http://schemas.microsoft.com/office/drawing/2014/main" id="{8B36D9B6-81A7-3206-0739-0F95A19EE16B}"/>
              </a:ext>
            </a:extLst>
          </p:cNvPr>
          <p:cNvGrpSpPr/>
          <p:nvPr/>
        </p:nvGrpSpPr>
        <p:grpSpPr>
          <a:xfrm>
            <a:off x="7391400" y="3143251"/>
            <a:ext cx="1066800" cy="366713"/>
            <a:chOff x="3696" y="3033"/>
            <a:chExt cx="672" cy="231"/>
          </a:xfrm>
        </p:grpSpPr>
        <p:sp>
          <p:nvSpPr>
            <p:cNvPr id="47" name="Google Shape;905;p37">
              <a:extLst>
                <a:ext uri="{FF2B5EF4-FFF2-40B4-BE49-F238E27FC236}">
                  <a16:creationId xmlns:a16="http://schemas.microsoft.com/office/drawing/2014/main" id="{9A3B7425-FF30-DFDD-AB64-2FA6E4C2CFE2}"/>
                </a:ext>
              </a:extLst>
            </p:cNvPr>
            <p:cNvSpPr/>
            <p:nvPr/>
          </p:nvSpPr>
          <p:spPr>
            <a:xfrm>
              <a:off x="3696" y="3072"/>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8" name="Google Shape;906;p37">
              <a:extLst>
                <a:ext uri="{FF2B5EF4-FFF2-40B4-BE49-F238E27FC236}">
                  <a16:creationId xmlns:a16="http://schemas.microsoft.com/office/drawing/2014/main" id="{1780FEB9-DF05-64E7-DAB8-22FDDF9B1BE7}"/>
                </a:ext>
              </a:extLst>
            </p:cNvPr>
            <p:cNvSpPr txBox="1"/>
            <p:nvPr/>
          </p:nvSpPr>
          <p:spPr>
            <a:xfrm>
              <a:off x="4128" y="3033"/>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sp>
        <p:nvSpPr>
          <p:cNvPr id="49" name="Google Shape;907;p37">
            <a:extLst>
              <a:ext uri="{FF2B5EF4-FFF2-40B4-BE49-F238E27FC236}">
                <a16:creationId xmlns:a16="http://schemas.microsoft.com/office/drawing/2014/main" id="{4F30B207-638D-A3CC-2A99-D57A7D0F7B4F}"/>
              </a:ext>
            </a:extLst>
          </p:cNvPr>
          <p:cNvSpPr txBox="1"/>
          <p:nvPr/>
        </p:nvSpPr>
        <p:spPr>
          <a:xfrm>
            <a:off x="7748600" y="3481387"/>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348671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3.7037E-6 L -0.00208 -0.22777 " pathEditMode="relative" rAng="0" ptsTypes="AA">
                                      <p:cBhvr>
                                        <p:cTn id="6" dur="2000" fill="hold"/>
                                        <p:tgtEl>
                                          <p:spTgt spid="46"/>
                                        </p:tgtEl>
                                        <p:attrNameLst>
                                          <p:attrName>ppt_x</p:attrName>
                                          <p:attrName>ppt_y</p:attrName>
                                        </p:attrNameLst>
                                      </p:cBhvr>
                                      <p:rCtr x="-104" y="-1138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fade">
                                      <p:cBhvr>
                                        <p:cTn id="10" dur="1000"/>
                                        <p:tgtEl>
                                          <p:spTgt spid="4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pPr>
            <a:r>
              <a:rPr lang="es-MX" dirty="0"/>
              <a:t>Si se retira un cuerpo que se encuentra a la derecha del centro de gravedad del buque.</a:t>
            </a:r>
          </a:p>
          <a:p>
            <a:pPr>
              <a:lnSpc>
                <a:spcPct val="90000"/>
              </a:lnSpc>
            </a:pPr>
            <a:r>
              <a:rPr lang="es-MX" dirty="0"/>
              <a:t>En este caso en movimiento del centro de gravedad hacia su nueva posición será lateralmente hacia la izquierda como lo muestra el movimiento de G a G</a:t>
            </a:r>
            <a:r>
              <a:rPr lang="es-MX" baseline="-25000" dirty="0"/>
              <a:t>1</a:t>
            </a:r>
            <a:r>
              <a:rPr lang="es-MX" dirty="0"/>
              <a:t> en la figura.</a:t>
            </a:r>
          </a:p>
          <a:p>
            <a:pPr>
              <a:lnSpc>
                <a:spcPct val="90000"/>
              </a:lnSpc>
            </a:pPr>
            <a:r>
              <a:rPr lang="es-MX" dirty="0"/>
              <a:t>G a G</a:t>
            </a:r>
            <a:r>
              <a:rPr lang="es-MX" baseline="-25000" dirty="0"/>
              <a:t>1</a:t>
            </a:r>
            <a:r>
              <a:rPr lang="es-MX" dirty="0"/>
              <a:t> representa el movimiento del centro de gravedad del buque debido a la masa que se quitó de a bordo.</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15</a:t>
            </a:fld>
            <a:endParaRPr lang="en-US"/>
          </a:p>
        </p:txBody>
      </p:sp>
      <p:grpSp>
        <p:nvGrpSpPr>
          <p:cNvPr id="9" name="Google Shape;915;p38">
            <a:extLst>
              <a:ext uri="{FF2B5EF4-FFF2-40B4-BE49-F238E27FC236}">
                <a16:creationId xmlns:a16="http://schemas.microsoft.com/office/drawing/2014/main" id="{AD7570E1-BE69-AAED-DDD9-8620B631D317}"/>
              </a:ext>
            </a:extLst>
          </p:cNvPr>
          <p:cNvGrpSpPr/>
          <p:nvPr/>
        </p:nvGrpSpPr>
        <p:grpSpPr>
          <a:xfrm>
            <a:off x="6700270" y="3048000"/>
            <a:ext cx="1917774" cy="1458476"/>
            <a:chOff x="3261" y="1920"/>
            <a:chExt cx="1208" cy="919"/>
          </a:xfrm>
        </p:grpSpPr>
        <p:cxnSp>
          <p:nvCxnSpPr>
            <p:cNvPr id="10" name="Google Shape;916;p38">
              <a:extLst>
                <a:ext uri="{FF2B5EF4-FFF2-40B4-BE49-F238E27FC236}">
                  <a16:creationId xmlns:a16="http://schemas.microsoft.com/office/drawing/2014/main" id="{89414E5B-8D2B-F4C6-71FD-30FAEF910B72}"/>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1" name="Google Shape;917;p38">
              <a:extLst>
                <a:ext uri="{FF2B5EF4-FFF2-40B4-BE49-F238E27FC236}">
                  <a16:creationId xmlns:a16="http://schemas.microsoft.com/office/drawing/2014/main" id="{009C2D6E-891B-4EDE-3A35-EFE980CB93F6}"/>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918;p38">
              <a:extLst>
                <a:ext uri="{FF2B5EF4-FFF2-40B4-BE49-F238E27FC236}">
                  <a16:creationId xmlns:a16="http://schemas.microsoft.com/office/drawing/2014/main" id="{D14FAD84-EFF7-17C3-55A8-B52C7E37EED3}"/>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3" name="Google Shape;919;p38">
              <a:extLst>
                <a:ext uri="{FF2B5EF4-FFF2-40B4-BE49-F238E27FC236}">
                  <a16:creationId xmlns:a16="http://schemas.microsoft.com/office/drawing/2014/main" id="{0DA4C8A1-3441-4824-553F-AEF84CC7EB2C}"/>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4" name="Google Shape;920;p38">
              <a:extLst>
                <a:ext uri="{FF2B5EF4-FFF2-40B4-BE49-F238E27FC236}">
                  <a16:creationId xmlns:a16="http://schemas.microsoft.com/office/drawing/2014/main" id="{ACD7E267-233C-9089-8DDD-35255CB2FFC4}"/>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921;p38">
              <a:extLst>
                <a:ext uri="{FF2B5EF4-FFF2-40B4-BE49-F238E27FC236}">
                  <a16:creationId xmlns:a16="http://schemas.microsoft.com/office/drawing/2014/main" id="{6F031DCF-44FE-2278-D854-1F239DB81666}"/>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922;p38">
              <a:extLst>
                <a:ext uri="{FF2B5EF4-FFF2-40B4-BE49-F238E27FC236}">
                  <a16:creationId xmlns:a16="http://schemas.microsoft.com/office/drawing/2014/main" id="{7F6EEDFC-BAAD-C09F-4F59-ADD5435DCF2B}"/>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grpSp>
        <p:nvGrpSpPr>
          <p:cNvPr id="17" name="Google Shape;923;p38">
            <a:extLst>
              <a:ext uri="{FF2B5EF4-FFF2-40B4-BE49-F238E27FC236}">
                <a16:creationId xmlns:a16="http://schemas.microsoft.com/office/drawing/2014/main" id="{112ACBA7-D311-B953-8932-DA88AE0200F9}"/>
              </a:ext>
            </a:extLst>
          </p:cNvPr>
          <p:cNvGrpSpPr/>
          <p:nvPr/>
        </p:nvGrpSpPr>
        <p:grpSpPr>
          <a:xfrm>
            <a:off x="7900306" y="3469143"/>
            <a:ext cx="1066800" cy="366712"/>
            <a:chOff x="4023" y="3561"/>
            <a:chExt cx="672" cy="231"/>
          </a:xfrm>
        </p:grpSpPr>
        <p:sp>
          <p:nvSpPr>
            <p:cNvPr id="18" name="Google Shape;924;p38">
              <a:extLst>
                <a:ext uri="{FF2B5EF4-FFF2-40B4-BE49-F238E27FC236}">
                  <a16:creationId xmlns:a16="http://schemas.microsoft.com/office/drawing/2014/main" id="{1E6C2A05-C4DC-4FAA-EF64-A9F2137B9793}"/>
                </a:ext>
              </a:extLst>
            </p:cNvPr>
            <p:cNvSpPr/>
            <p:nvPr/>
          </p:nvSpPr>
          <p:spPr>
            <a:xfrm>
              <a:off x="4023" y="3609"/>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925;p38">
              <a:extLst>
                <a:ext uri="{FF2B5EF4-FFF2-40B4-BE49-F238E27FC236}">
                  <a16:creationId xmlns:a16="http://schemas.microsoft.com/office/drawing/2014/main" id="{60EDC62F-1E21-8CE6-84ED-BBD45520BAB3}"/>
                </a:ext>
              </a:extLst>
            </p:cNvPr>
            <p:cNvSpPr txBox="1"/>
            <p:nvPr/>
          </p:nvSpPr>
          <p:spPr>
            <a:xfrm>
              <a:off x="4455" y="3561"/>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cxnSp>
        <p:nvCxnSpPr>
          <p:cNvPr id="20" name="Google Shape;926;p38">
            <a:extLst>
              <a:ext uri="{FF2B5EF4-FFF2-40B4-BE49-F238E27FC236}">
                <a16:creationId xmlns:a16="http://schemas.microsoft.com/office/drawing/2014/main" id="{ED67C5E1-B2DC-F9B7-35B3-6B0BFAA77BFC}"/>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927;p38">
            <a:extLst>
              <a:ext uri="{FF2B5EF4-FFF2-40B4-BE49-F238E27FC236}">
                <a16:creationId xmlns:a16="http://schemas.microsoft.com/office/drawing/2014/main" id="{31402A21-8408-0D28-AC4E-8E0B83E7A703}"/>
              </a:ext>
            </a:extLst>
          </p:cNvPr>
          <p:cNvCxnSpPr/>
          <p:nvPr/>
        </p:nvCxnSpPr>
        <p:spPr>
          <a:xfrm rot="5400000">
            <a:off x="7862888" y="41910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928;p38">
            <a:extLst>
              <a:ext uri="{FF2B5EF4-FFF2-40B4-BE49-F238E27FC236}">
                <a16:creationId xmlns:a16="http://schemas.microsoft.com/office/drawing/2014/main" id="{CD8EDCA0-0D13-15F0-05C9-DB9FDBA5CC6F}"/>
              </a:ext>
            </a:extLst>
          </p:cNvPr>
          <p:cNvCxnSpPr>
            <a:cxnSpLocks/>
            <a:stCxn id="24" idx="1"/>
          </p:cNvCxnSpPr>
          <p:nvPr/>
        </p:nvCxnSpPr>
        <p:spPr>
          <a:xfrm flipV="1">
            <a:off x="7634288" y="3679371"/>
            <a:ext cx="627969" cy="9187"/>
          </a:xfrm>
          <a:prstGeom prst="straightConnector1">
            <a:avLst/>
          </a:prstGeom>
          <a:noFill/>
          <a:ln w="9525" cap="flat" cmpd="sng">
            <a:solidFill>
              <a:schemeClr val="dk1"/>
            </a:solidFill>
            <a:prstDash val="solid"/>
            <a:round/>
            <a:headEnd type="triangle" w="med" len="med"/>
            <a:tailEnd type="triangle" w="med" len="med"/>
          </a:ln>
        </p:spPr>
      </p:cxnSp>
      <p:sp>
        <p:nvSpPr>
          <p:cNvPr id="23" name="Google Shape;929;p38">
            <a:extLst>
              <a:ext uri="{FF2B5EF4-FFF2-40B4-BE49-F238E27FC236}">
                <a16:creationId xmlns:a16="http://schemas.microsoft.com/office/drawing/2014/main" id="{6997BA27-34AC-3E2F-5330-91EE110EFDD6}"/>
              </a:ext>
            </a:extLst>
          </p:cNvPr>
          <p:cNvSpPr txBox="1"/>
          <p:nvPr/>
        </p:nvSpPr>
        <p:spPr>
          <a:xfrm>
            <a:off x="7815263" y="4205288"/>
            <a:ext cx="381000" cy="366712"/>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d</a:t>
            </a:r>
            <a:endParaRPr dirty="0"/>
          </a:p>
        </p:txBody>
      </p:sp>
      <p:sp>
        <p:nvSpPr>
          <p:cNvPr id="24" name="Google Shape;930;p38">
            <a:extLst>
              <a:ext uri="{FF2B5EF4-FFF2-40B4-BE49-F238E27FC236}">
                <a16:creationId xmlns:a16="http://schemas.microsoft.com/office/drawing/2014/main" id="{B30C4A29-DAE4-8C3E-99B2-8BEB8433AF64}"/>
              </a:ext>
            </a:extLst>
          </p:cNvPr>
          <p:cNvSpPr txBox="1"/>
          <p:nvPr/>
        </p:nvSpPr>
        <p:spPr>
          <a:xfrm>
            <a:off x="7634288" y="35052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5" name="Google Shape;931;p38">
            <a:extLst>
              <a:ext uri="{FF2B5EF4-FFF2-40B4-BE49-F238E27FC236}">
                <a16:creationId xmlns:a16="http://schemas.microsoft.com/office/drawing/2014/main" id="{0EE0B1D6-192D-8BB0-5108-F21A0BBA18F0}"/>
              </a:ext>
            </a:extLst>
          </p:cNvPr>
          <p:cNvSpPr txBox="1"/>
          <p:nvPr/>
        </p:nvSpPr>
        <p:spPr>
          <a:xfrm>
            <a:off x="7110424" y="3580630"/>
            <a:ext cx="485775" cy="276999"/>
          </a:xfrm>
          <a:prstGeom prst="rect">
            <a:avLst/>
          </a:prstGeom>
          <a:noFill/>
          <a:ln>
            <a:noFill/>
          </a:ln>
        </p:spPr>
        <p:txBody>
          <a:bodyPr spcFirstLastPara="1" wrap="square" lIns="91425" tIns="45700" rIns="91425" bIns="45700" anchor="t" anchorCtr="0">
            <a:spAutoFit/>
          </a:bodyPr>
          <a:lstStyle/>
          <a:p>
            <a:r>
              <a:rPr lang="es-ES" baseline="-25000" dirty="0">
                <a:solidFill>
                  <a:schemeClr val="dk1"/>
                </a:solidFill>
                <a:latin typeface="Verdana"/>
                <a:ea typeface="Verdana"/>
                <a:cs typeface="Verdana"/>
                <a:sym typeface="Verdana"/>
              </a:rPr>
              <a:t>1</a:t>
            </a:r>
            <a:endParaRPr baseline="-25000" dirty="0">
              <a:solidFill>
                <a:schemeClr val="dk1"/>
              </a:solidFill>
              <a:latin typeface="Verdana"/>
              <a:ea typeface="Verdana"/>
              <a:cs typeface="Verdana"/>
              <a:sym typeface="Verdana"/>
            </a:endParaRPr>
          </a:p>
        </p:txBody>
      </p:sp>
      <p:cxnSp>
        <p:nvCxnSpPr>
          <p:cNvPr id="26" name="Google Shape;932;p38">
            <a:extLst>
              <a:ext uri="{FF2B5EF4-FFF2-40B4-BE49-F238E27FC236}">
                <a16:creationId xmlns:a16="http://schemas.microsoft.com/office/drawing/2014/main" id="{5CD8CFEA-9EC0-4D59-05DF-DE15458A4202}"/>
              </a:ext>
            </a:extLst>
          </p:cNvPr>
          <p:cNvCxnSpPr>
            <a:cxnSpLocks/>
          </p:cNvCxnSpPr>
          <p:nvPr/>
        </p:nvCxnSpPr>
        <p:spPr>
          <a:xfrm flipH="1">
            <a:off x="7471352" y="3668486"/>
            <a:ext cx="197638" cy="16673"/>
          </a:xfrm>
          <a:prstGeom prst="straightConnector1">
            <a:avLst/>
          </a:prstGeom>
          <a:noFill/>
          <a:ln w="28575" cap="flat" cmpd="sng">
            <a:solidFill>
              <a:schemeClr val="dk1"/>
            </a:solidFill>
            <a:prstDash val="solid"/>
            <a:round/>
            <a:headEnd type="none" w="med" len="med"/>
            <a:tailEnd type="triangle" w="med" len="med"/>
          </a:ln>
        </p:spPr>
      </p:cxnSp>
      <p:grpSp>
        <p:nvGrpSpPr>
          <p:cNvPr id="27" name="Google Shape;933;p38">
            <a:extLst>
              <a:ext uri="{FF2B5EF4-FFF2-40B4-BE49-F238E27FC236}">
                <a16:creationId xmlns:a16="http://schemas.microsoft.com/office/drawing/2014/main" id="{05BDFDA6-F2A7-9A3B-D1D9-C2A57AFC81A4}"/>
              </a:ext>
            </a:extLst>
          </p:cNvPr>
          <p:cNvGrpSpPr/>
          <p:nvPr/>
        </p:nvGrpSpPr>
        <p:grpSpPr>
          <a:xfrm>
            <a:off x="7920048" y="3458469"/>
            <a:ext cx="1066800" cy="366712"/>
            <a:chOff x="4023" y="3225"/>
            <a:chExt cx="672" cy="231"/>
          </a:xfrm>
        </p:grpSpPr>
        <p:sp>
          <p:nvSpPr>
            <p:cNvPr id="28" name="Google Shape;934;p38">
              <a:extLst>
                <a:ext uri="{FF2B5EF4-FFF2-40B4-BE49-F238E27FC236}">
                  <a16:creationId xmlns:a16="http://schemas.microsoft.com/office/drawing/2014/main" id="{FF7337AF-D176-FA9C-BD65-7ACD06C02A61}"/>
                </a:ext>
              </a:extLst>
            </p:cNvPr>
            <p:cNvSpPr/>
            <p:nvPr/>
          </p:nvSpPr>
          <p:spPr>
            <a:xfrm>
              <a:off x="4023" y="3273"/>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50" name="Google Shape;935;p38">
              <a:extLst>
                <a:ext uri="{FF2B5EF4-FFF2-40B4-BE49-F238E27FC236}">
                  <a16:creationId xmlns:a16="http://schemas.microsoft.com/office/drawing/2014/main" id="{B0003CF6-B0B8-90C0-848C-BFE1AD4F73A5}"/>
                </a:ext>
              </a:extLst>
            </p:cNvPr>
            <p:cNvSpPr txBox="1"/>
            <p:nvPr/>
          </p:nvSpPr>
          <p:spPr>
            <a:xfrm>
              <a:off x="4455"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sp>
        <p:nvSpPr>
          <p:cNvPr id="51" name="Google Shape;936;p38">
            <a:extLst>
              <a:ext uri="{FF2B5EF4-FFF2-40B4-BE49-F238E27FC236}">
                <a16:creationId xmlns:a16="http://schemas.microsoft.com/office/drawing/2014/main" id="{A209A1B3-7378-D33E-B6AA-A800E85382D8}"/>
              </a:ext>
            </a:extLst>
          </p:cNvPr>
          <p:cNvSpPr txBox="1"/>
          <p:nvPr/>
        </p:nvSpPr>
        <p:spPr>
          <a:xfrm>
            <a:off x="7631752" y="3498613"/>
            <a:ext cx="485776"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351703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125E-6 2.59259E-6 L -0.0043 -0.15556 " pathEditMode="relative" rAng="0" ptsTypes="AA">
                                      <p:cBhvr>
                                        <p:cTn id="6" dur="2000" fill="hold"/>
                                        <p:tgtEl>
                                          <p:spTgt spid="17"/>
                                        </p:tgtEl>
                                        <p:attrNameLst>
                                          <p:attrName>ppt_x</p:attrName>
                                          <p:attrName>ppt_y</p:attrName>
                                        </p:attrNameLst>
                                      </p:cBhvr>
                                      <p:rCtr x="-221" y="-7778"/>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000"/>
                                        <p:tgtEl>
                                          <p:spTgt spid="26"/>
                                        </p:tgtEl>
                                      </p:cBhvr>
                                    </p:animEffect>
                                  </p:childTnLst>
                                </p:cTn>
                              </p:par>
                              <p:par>
                                <p:cTn id="11" presetID="42" presetClass="path" presetSubtype="0" accel="50000" decel="50000" fill="hold" grpId="0" nodeType="withEffect">
                                  <p:stCondLst>
                                    <p:cond delay="0"/>
                                  </p:stCondLst>
                                  <p:childTnLst>
                                    <p:animMotion origin="layout" path="M -3.33333E-6 4.44444E-6 L -0.05742 -0.00139 " pathEditMode="relative" rAng="0" ptsTypes="AA">
                                      <p:cBhvr>
                                        <p:cTn id="12" dur="2000" fill="hold"/>
                                        <p:tgtEl>
                                          <p:spTgt spid="51"/>
                                        </p:tgtEl>
                                        <p:attrNameLst>
                                          <p:attrName>ppt_x</p:attrName>
                                          <p:attrName>ppt_y</p:attrName>
                                        </p:attrNameLst>
                                      </p:cBhvr>
                                      <p:rCtr x="-2878" y="-69"/>
                                    </p:animMotion>
                                  </p:childTnLst>
                                </p:cTn>
                              </p:par>
                            </p:childTnLst>
                          </p:cTn>
                        </p:par>
                        <p:par>
                          <p:cTn id="13" fill="hold">
                            <p:stCondLst>
                              <p:cond delay="4000"/>
                            </p:stCondLst>
                            <p:childTnLst>
                              <p:par>
                                <p:cTn id="14" presetID="1" presetClass="entr" presetSubtype="0"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quitar masa a un cuerpo</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16</a:t>
            </a:fld>
            <a:endParaRPr lang="en-US"/>
          </a:p>
        </p:txBody>
      </p:sp>
      <p:sp>
        <p:nvSpPr>
          <p:cNvPr id="98" name="Google Shape;973;p40">
            <a:extLst>
              <a:ext uri="{FF2B5EF4-FFF2-40B4-BE49-F238E27FC236}">
                <a16:creationId xmlns:a16="http://schemas.microsoft.com/office/drawing/2014/main" id="{57C65C78-B28C-2E20-D2E7-09E517A6C1A2}"/>
              </a:ext>
            </a:extLst>
          </p:cNvPr>
          <p:cNvSpPr/>
          <p:nvPr/>
        </p:nvSpPr>
        <p:spPr>
          <a:xfrm>
            <a:off x="3157538" y="2199812"/>
            <a:ext cx="5884862" cy="3521075"/>
          </a:xfrm>
          <a:prstGeom prst="rect">
            <a:avLst/>
          </a:prstGeom>
          <a:no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99" name="Google Shape;974;p40">
            <a:extLst>
              <a:ext uri="{FF2B5EF4-FFF2-40B4-BE49-F238E27FC236}">
                <a16:creationId xmlns:a16="http://schemas.microsoft.com/office/drawing/2014/main" id="{B813C004-F895-C296-D76F-833D0038DFCA}"/>
              </a:ext>
            </a:extLst>
          </p:cNvPr>
          <p:cNvSpPr/>
          <p:nvPr/>
        </p:nvSpPr>
        <p:spPr>
          <a:xfrm>
            <a:off x="3524233" y="2674464"/>
            <a:ext cx="5868987" cy="3505200"/>
          </a:xfrm>
          <a:prstGeom prst="rect">
            <a:avLst/>
          </a:prstGeom>
          <a:solidFill>
            <a:srgbClr val="FEFDF0"/>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0" name="Google Shape;975;p40">
            <a:extLst>
              <a:ext uri="{FF2B5EF4-FFF2-40B4-BE49-F238E27FC236}">
                <a16:creationId xmlns:a16="http://schemas.microsoft.com/office/drawing/2014/main" id="{4E587403-6470-FA4B-9C30-A9C6F2F09421}"/>
              </a:ext>
            </a:extLst>
          </p:cNvPr>
          <p:cNvSpPr/>
          <p:nvPr/>
        </p:nvSpPr>
        <p:spPr>
          <a:xfrm>
            <a:off x="3165476" y="2207749"/>
            <a:ext cx="5876925" cy="3513138"/>
          </a:xfrm>
          <a:custGeom>
            <a:avLst/>
            <a:gdLst/>
            <a:ahLst/>
            <a:cxnLst/>
            <a:rect l="l" t="t" r="r" b="b"/>
            <a:pathLst>
              <a:path w="3702" h="2213" extrusionOk="0">
                <a:moveTo>
                  <a:pt x="0" y="0"/>
                </a:moveTo>
                <a:lnTo>
                  <a:pt x="3702" y="0"/>
                </a:lnTo>
                <a:lnTo>
                  <a:pt x="3702" y="2213"/>
                </a:lnTo>
                <a:lnTo>
                  <a:pt x="0" y="2213"/>
                </a:lnTo>
                <a:lnTo>
                  <a:pt x="0" y="0"/>
                </a:lnTo>
                <a:close/>
                <a:moveTo>
                  <a:pt x="5" y="2208"/>
                </a:moveTo>
                <a:lnTo>
                  <a:pt x="0" y="2208"/>
                </a:lnTo>
                <a:lnTo>
                  <a:pt x="3697" y="2208"/>
                </a:lnTo>
                <a:lnTo>
                  <a:pt x="3697" y="2208"/>
                </a:lnTo>
                <a:lnTo>
                  <a:pt x="3697" y="0"/>
                </a:lnTo>
                <a:lnTo>
                  <a:pt x="3697" y="5"/>
                </a:lnTo>
                <a:lnTo>
                  <a:pt x="0" y="5"/>
                </a:lnTo>
                <a:lnTo>
                  <a:pt x="5" y="0"/>
                </a:lnTo>
                <a:lnTo>
                  <a:pt x="5" y="22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1" name="Google Shape;976;p40">
            <a:extLst>
              <a:ext uri="{FF2B5EF4-FFF2-40B4-BE49-F238E27FC236}">
                <a16:creationId xmlns:a16="http://schemas.microsoft.com/office/drawing/2014/main" id="{4B93BF6E-D9F1-0DB0-0F9D-5A443B1E7AA9}"/>
              </a:ext>
            </a:extLst>
          </p:cNvPr>
          <p:cNvSpPr/>
          <p:nvPr/>
        </p:nvSpPr>
        <p:spPr>
          <a:xfrm>
            <a:off x="3289301" y="3784136"/>
            <a:ext cx="5559425" cy="1866900"/>
          </a:xfrm>
          <a:prstGeom prst="rect">
            <a:avLst/>
          </a:prstGeom>
          <a:solidFill>
            <a:srgbClr val="0000FF"/>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2" name="Google Shape;977;p40">
            <a:extLst>
              <a:ext uri="{FF2B5EF4-FFF2-40B4-BE49-F238E27FC236}">
                <a16:creationId xmlns:a16="http://schemas.microsoft.com/office/drawing/2014/main" id="{5D053378-8806-0B0B-3E6D-111BACAFBCB3}"/>
              </a:ext>
            </a:extLst>
          </p:cNvPr>
          <p:cNvSpPr/>
          <p:nvPr/>
        </p:nvSpPr>
        <p:spPr>
          <a:xfrm>
            <a:off x="3289300" y="3784136"/>
            <a:ext cx="5567362" cy="1874838"/>
          </a:xfrm>
          <a:custGeom>
            <a:avLst/>
            <a:gdLst/>
            <a:ahLst/>
            <a:cxnLst/>
            <a:rect l="l" t="t" r="r" b="b"/>
            <a:pathLst>
              <a:path w="3507" h="1181" extrusionOk="0">
                <a:moveTo>
                  <a:pt x="0" y="0"/>
                </a:moveTo>
                <a:lnTo>
                  <a:pt x="3507" y="0"/>
                </a:lnTo>
                <a:lnTo>
                  <a:pt x="3507" y="1181"/>
                </a:lnTo>
                <a:lnTo>
                  <a:pt x="0" y="1181"/>
                </a:lnTo>
                <a:lnTo>
                  <a:pt x="0" y="0"/>
                </a:lnTo>
                <a:close/>
                <a:moveTo>
                  <a:pt x="5" y="1176"/>
                </a:moveTo>
                <a:lnTo>
                  <a:pt x="0" y="1176"/>
                </a:lnTo>
                <a:lnTo>
                  <a:pt x="3502" y="1176"/>
                </a:lnTo>
                <a:lnTo>
                  <a:pt x="3502" y="1176"/>
                </a:lnTo>
                <a:lnTo>
                  <a:pt x="3502" y="0"/>
                </a:lnTo>
                <a:lnTo>
                  <a:pt x="3502" y="4"/>
                </a:lnTo>
                <a:lnTo>
                  <a:pt x="0" y="4"/>
                </a:lnTo>
                <a:lnTo>
                  <a:pt x="5" y="0"/>
                </a:lnTo>
                <a:lnTo>
                  <a:pt x="5" y="1176"/>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3" name="Google Shape;978;p40">
            <a:extLst>
              <a:ext uri="{FF2B5EF4-FFF2-40B4-BE49-F238E27FC236}">
                <a16:creationId xmlns:a16="http://schemas.microsoft.com/office/drawing/2014/main" id="{3CB95A1F-B7AB-BC47-4844-E6ECC9A98EC5}"/>
              </a:ext>
            </a:extLst>
          </p:cNvPr>
          <p:cNvSpPr/>
          <p:nvPr/>
        </p:nvSpPr>
        <p:spPr>
          <a:xfrm>
            <a:off x="3806826" y="2684000"/>
            <a:ext cx="3952875" cy="2606675"/>
          </a:xfrm>
          <a:custGeom>
            <a:avLst/>
            <a:gdLst/>
            <a:ahLst/>
            <a:cxnLst/>
            <a:rect l="l" t="t" r="r" b="b"/>
            <a:pathLst>
              <a:path w="2490" h="1642" extrusionOk="0">
                <a:moveTo>
                  <a:pt x="0" y="0"/>
                </a:moveTo>
                <a:lnTo>
                  <a:pt x="0" y="1061"/>
                </a:lnTo>
                <a:lnTo>
                  <a:pt x="19" y="1187"/>
                </a:lnTo>
                <a:lnTo>
                  <a:pt x="87" y="1298"/>
                </a:lnTo>
                <a:lnTo>
                  <a:pt x="175" y="1414"/>
                </a:lnTo>
                <a:lnTo>
                  <a:pt x="257" y="1487"/>
                </a:lnTo>
                <a:lnTo>
                  <a:pt x="355" y="1540"/>
                </a:lnTo>
                <a:lnTo>
                  <a:pt x="476" y="1579"/>
                </a:lnTo>
                <a:lnTo>
                  <a:pt x="579" y="1593"/>
                </a:lnTo>
                <a:lnTo>
                  <a:pt x="763" y="1627"/>
                </a:lnTo>
                <a:lnTo>
                  <a:pt x="934" y="1642"/>
                </a:lnTo>
                <a:lnTo>
                  <a:pt x="1508" y="1642"/>
                </a:lnTo>
                <a:lnTo>
                  <a:pt x="1732" y="1622"/>
                </a:lnTo>
                <a:lnTo>
                  <a:pt x="1921" y="1593"/>
                </a:lnTo>
                <a:lnTo>
                  <a:pt x="2082" y="1555"/>
                </a:lnTo>
                <a:lnTo>
                  <a:pt x="2199" y="1501"/>
                </a:lnTo>
                <a:lnTo>
                  <a:pt x="2281" y="1443"/>
                </a:lnTo>
                <a:lnTo>
                  <a:pt x="2374" y="1356"/>
                </a:lnTo>
                <a:lnTo>
                  <a:pt x="2432" y="1269"/>
                </a:lnTo>
                <a:lnTo>
                  <a:pt x="2476" y="1153"/>
                </a:lnTo>
                <a:lnTo>
                  <a:pt x="2490" y="1003"/>
                </a:lnTo>
                <a:lnTo>
                  <a:pt x="2490" y="0"/>
                </a:lnTo>
                <a:lnTo>
                  <a:pt x="0" y="0"/>
                </a:lnTo>
                <a:close/>
              </a:path>
            </a:pathLst>
          </a:cu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4" name="Google Shape;979;p40">
            <a:extLst>
              <a:ext uri="{FF2B5EF4-FFF2-40B4-BE49-F238E27FC236}">
                <a16:creationId xmlns:a16="http://schemas.microsoft.com/office/drawing/2014/main" id="{75E9B2AB-02C3-08F1-5F64-ED2638CA0D1A}"/>
              </a:ext>
            </a:extLst>
          </p:cNvPr>
          <p:cNvSpPr/>
          <p:nvPr/>
        </p:nvSpPr>
        <p:spPr>
          <a:xfrm>
            <a:off x="3775076" y="2653836"/>
            <a:ext cx="4016375" cy="2667000"/>
          </a:xfrm>
          <a:custGeom>
            <a:avLst/>
            <a:gdLst/>
            <a:ahLst/>
            <a:cxnLst/>
            <a:rect l="l" t="t" r="r" b="b"/>
            <a:pathLst>
              <a:path w="2530" h="1680" extrusionOk="0">
                <a:moveTo>
                  <a:pt x="39" y="19"/>
                </a:moveTo>
                <a:lnTo>
                  <a:pt x="39" y="1080"/>
                </a:lnTo>
                <a:lnTo>
                  <a:pt x="39" y="1075"/>
                </a:lnTo>
                <a:lnTo>
                  <a:pt x="59" y="1206"/>
                </a:lnTo>
                <a:lnTo>
                  <a:pt x="54" y="1196"/>
                </a:lnTo>
                <a:lnTo>
                  <a:pt x="122" y="1307"/>
                </a:lnTo>
                <a:lnTo>
                  <a:pt x="214" y="1424"/>
                </a:lnTo>
                <a:lnTo>
                  <a:pt x="209" y="1419"/>
                </a:lnTo>
                <a:lnTo>
                  <a:pt x="292" y="1491"/>
                </a:lnTo>
                <a:lnTo>
                  <a:pt x="287" y="1486"/>
                </a:lnTo>
                <a:lnTo>
                  <a:pt x="385" y="1545"/>
                </a:lnTo>
                <a:lnTo>
                  <a:pt x="385" y="1540"/>
                </a:lnTo>
                <a:lnTo>
                  <a:pt x="501" y="1578"/>
                </a:lnTo>
                <a:lnTo>
                  <a:pt x="501" y="1578"/>
                </a:lnTo>
                <a:lnTo>
                  <a:pt x="603" y="1593"/>
                </a:lnTo>
                <a:lnTo>
                  <a:pt x="788" y="1627"/>
                </a:lnTo>
                <a:lnTo>
                  <a:pt x="954" y="1641"/>
                </a:lnTo>
                <a:lnTo>
                  <a:pt x="1528" y="1641"/>
                </a:lnTo>
                <a:lnTo>
                  <a:pt x="1752" y="1622"/>
                </a:lnTo>
                <a:lnTo>
                  <a:pt x="1941" y="1593"/>
                </a:lnTo>
                <a:lnTo>
                  <a:pt x="2097" y="1554"/>
                </a:lnTo>
                <a:lnTo>
                  <a:pt x="2092" y="1559"/>
                </a:lnTo>
                <a:lnTo>
                  <a:pt x="2209" y="1506"/>
                </a:lnTo>
                <a:lnTo>
                  <a:pt x="2209" y="1506"/>
                </a:lnTo>
                <a:lnTo>
                  <a:pt x="2292" y="1448"/>
                </a:lnTo>
                <a:lnTo>
                  <a:pt x="2379" y="1361"/>
                </a:lnTo>
                <a:lnTo>
                  <a:pt x="2379" y="1365"/>
                </a:lnTo>
                <a:lnTo>
                  <a:pt x="2437" y="1278"/>
                </a:lnTo>
                <a:lnTo>
                  <a:pt x="2433" y="1283"/>
                </a:lnTo>
                <a:lnTo>
                  <a:pt x="2476" y="1162"/>
                </a:lnTo>
                <a:lnTo>
                  <a:pt x="2476" y="1167"/>
                </a:lnTo>
                <a:lnTo>
                  <a:pt x="2491" y="1022"/>
                </a:lnTo>
                <a:lnTo>
                  <a:pt x="2491" y="19"/>
                </a:lnTo>
                <a:lnTo>
                  <a:pt x="2510" y="38"/>
                </a:lnTo>
                <a:lnTo>
                  <a:pt x="20" y="38"/>
                </a:lnTo>
                <a:lnTo>
                  <a:pt x="5" y="29"/>
                </a:lnTo>
                <a:lnTo>
                  <a:pt x="0" y="19"/>
                </a:lnTo>
                <a:lnTo>
                  <a:pt x="5" y="5"/>
                </a:lnTo>
                <a:lnTo>
                  <a:pt x="20" y="0"/>
                </a:lnTo>
                <a:lnTo>
                  <a:pt x="2510" y="0"/>
                </a:lnTo>
                <a:lnTo>
                  <a:pt x="2525" y="5"/>
                </a:lnTo>
                <a:lnTo>
                  <a:pt x="2530" y="19"/>
                </a:lnTo>
                <a:lnTo>
                  <a:pt x="2530" y="1026"/>
                </a:lnTo>
                <a:lnTo>
                  <a:pt x="2515" y="1172"/>
                </a:lnTo>
                <a:lnTo>
                  <a:pt x="2515" y="1177"/>
                </a:lnTo>
                <a:lnTo>
                  <a:pt x="2472" y="1298"/>
                </a:lnTo>
                <a:lnTo>
                  <a:pt x="2472" y="1298"/>
                </a:lnTo>
                <a:lnTo>
                  <a:pt x="2408" y="1385"/>
                </a:lnTo>
                <a:lnTo>
                  <a:pt x="2408" y="1390"/>
                </a:lnTo>
                <a:lnTo>
                  <a:pt x="2311" y="1477"/>
                </a:lnTo>
                <a:lnTo>
                  <a:pt x="2228" y="1535"/>
                </a:lnTo>
                <a:lnTo>
                  <a:pt x="2228" y="1540"/>
                </a:lnTo>
                <a:lnTo>
                  <a:pt x="2107" y="1593"/>
                </a:lnTo>
                <a:lnTo>
                  <a:pt x="2102" y="1593"/>
                </a:lnTo>
                <a:lnTo>
                  <a:pt x="1946" y="1632"/>
                </a:lnTo>
                <a:lnTo>
                  <a:pt x="1752" y="1661"/>
                </a:lnTo>
                <a:lnTo>
                  <a:pt x="1528" y="1680"/>
                </a:lnTo>
                <a:lnTo>
                  <a:pt x="949" y="1680"/>
                </a:lnTo>
                <a:lnTo>
                  <a:pt x="779" y="1666"/>
                </a:lnTo>
                <a:lnTo>
                  <a:pt x="599" y="1632"/>
                </a:lnTo>
                <a:lnTo>
                  <a:pt x="492" y="1617"/>
                </a:lnTo>
                <a:lnTo>
                  <a:pt x="492" y="1617"/>
                </a:lnTo>
                <a:lnTo>
                  <a:pt x="370" y="1578"/>
                </a:lnTo>
                <a:lnTo>
                  <a:pt x="365" y="1578"/>
                </a:lnTo>
                <a:lnTo>
                  <a:pt x="268" y="1520"/>
                </a:lnTo>
                <a:lnTo>
                  <a:pt x="268" y="1520"/>
                </a:lnTo>
                <a:lnTo>
                  <a:pt x="185" y="1448"/>
                </a:lnTo>
                <a:lnTo>
                  <a:pt x="180" y="1448"/>
                </a:lnTo>
                <a:lnTo>
                  <a:pt x="88" y="1327"/>
                </a:lnTo>
                <a:lnTo>
                  <a:pt x="25" y="1220"/>
                </a:lnTo>
                <a:lnTo>
                  <a:pt x="20" y="1210"/>
                </a:lnTo>
                <a:lnTo>
                  <a:pt x="0" y="1080"/>
                </a:lnTo>
                <a:lnTo>
                  <a:pt x="0" y="1080"/>
                </a:lnTo>
                <a:lnTo>
                  <a:pt x="0" y="19"/>
                </a:lnTo>
                <a:lnTo>
                  <a:pt x="5" y="5"/>
                </a:lnTo>
                <a:lnTo>
                  <a:pt x="20" y="0"/>
                </a:lnTo>
                <a:lnTo>
                  <a:pt x="29" y="5"/>
                </a:lnTo>
                <a:lnTo>
                  <a:pt x="39" y="19"/>
                </a:lnTo>
                <a:lnTo>
                  <a:pt x="39" y="1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5" name="Google Shape;980;p40">
            <a:extLst>
              <a:ext uri="{FF2B5EF4-FFF2-40B4-BE49-F238E27FC236}">
                <a16:creationId xmlns:a16="http://schemas.microsoft.com/office/drawing/2014/main" id="{A370A0B8-1633-723D-2B82-102AE4FCD578}"/>
              </a:ext>
            </a:extLst>
          </p:cNvPr>
          <p:cNvSpPr/>
          <p:nvPr/>
        </p:nvSpPr>
        <p:spPr>
          <a:xfrm>
            <a:off x="6624638" y="4568361"/>
            <a:ext cx="673100" cy="444500"/>
          </a:xfrm>
          <a:custGeom>
            <a:avLst/>
            <a:gdLst/>
            <a:ahLst/>
            <a:cxnLst/>
            <a:rect l="l" t="t" r="r" b="b"/>
            <a:pathLst>
              <a:path w="424" h="280" extrusionOk="0">
                <a:moveTo>
                  <a:pt x="0" y="280"/>
                </a:moveTo>
                <a:lnTo>
                  <a:pt x="29" y="280"/>
                </a:lnTo>
                <a:lnTo>
                  <a:pt x="44" y="280"/>
                </a:lnTo>
                <a:lnTo>
                  <a:pt x="59" y="280"/>
                </a:lnTo>
                <a:lnTo>
                  <a:pt x="73" y="280"/>
                </a:lnTo>
                <a:lnTo>
                  <a:pt x="88" y="280"/>
                </a:lnTo>
                <a:lnTo>
                  <a:pt x="102" y="280"/>
                </a:lnTo>
                <a:lnTo>
                  <a:pt x="112" y="280"/>
                </a:lnTo>
                <a:lnTo>
                  <a:pt x="127" y="280"/>
                </a:lnTo>
                <a:lnTo>
                  <a:pt x="137" y="280"/>
                </a:lnTo>
                <a:lnTo>
                  <a:pt x="151" y="280"/>
                </a:lnTo>
                <a:lnTo>
                  <a:pt x="161" y="280"/>
                </a:lnTo>
                <a:lnTo>
                  <a:pt x="171" y="280"/>
                </a:lnTo>
                <a:lnTo>
                  <a:pt x="185" y="280"/>
                </a:lnTo>
                <a:lnTo>
                  <a:pt x="195" y="280"/>
                </a:lnTo>
                <a:lnTo>
                  <a:pt x="205" y="280"/>
                </a:lnTo>
                <a:lnTo>
                  <a:pt x="214" y="280"/>
                </a:lnTo>
                <a:lnTo>
                  <a:pt x="224" y="280"/>
                </a:lnTo>
                <a:lnTo>
                  <a:pt x="229" y="280"/>
                </a:lnTo>
                <a:lnTo>
                  <a:pt x="239" y="280"/>
                </a:lnTo>
                <a:lnTo>
                  <a:pt x="248" y="280"/>
                </a:lnTo>
                <a:lnTo>
                  <a:pt x="253" y="280"/>
                </a:lnTo>
                <a:lnTo>
                  <a:pt x="263" y="280"/>
                </a:lnTo>
                <a:lnTo>
                  <a:pt x="268" y="280"/>
                </a:lnTo>
                <a:lnTo>
                  <a:pt x="278" y="280"/>
                </a:lnTo>
                <a:lnTo>
                  <a:pt x="282" y="280"/>
                </a:lnTo>
                <a:lnTo>
                  <a:pt x="287" y="280"/>
                </a:lnTo>
                <a:lnTo>
                  <a:pt x="292" y="280"/>
                </a:lnTo>
                <a:lnTo>
                  <a:pt x="297" y="280"/>
                </a:lnTo>
                <a:lnTo>
                  <a:pt x="302" y="280"/>
                </a:lnTo>
                <a:lnTo>
                  <a:pt x="307" y="280"/>
                </a:lnTo>
                <a:lnTo>
                  <a:pt x="312" y="280"/>
                </a:lnTo>
                <a:lnTo>
                  <a:pt x="321" y="276"/>
                </a:lnTo>
                <a:lnTo>
                  <a:pt x="326" y="276"/>
                </a:lnTo>
                <a:lnTo>
                  <a:pt x="331" y="271"/>
                </a:lnTo>
                <a:lnTo>
                  <a:pt x="336" y="271"/>
                </a:lnTo>
                <a:lnTo>
                  <a:pt x="346" y="266"/>
                </a:lnTo>
                <a:lnTo>
                  <a:pt x="351" y="266"/>
                </a:lnTo>
                <a:lnTo>
                  <a:pt x="355" y="261"/>
                </a:lnTo>
                <a:lnTo>
                  <a:pt x="360" y="256"/>
                </a:lnTo>
                <a:lnTo>
                  <a:pt x="365" y="256"/>
                </a:lnTo>
                <a:lnTo>
                  <a:pt x="370" y="251"/>
                </a:lnTo>
                <a:lnTo>
                  <a:pt x="375" y="247"/>
                </a:lnTo>
                <a:lnTo>
                  <a:pt x="380" y="242"/>
                </a:lnTo>
                <a:lnTo>
                  <a:pt x="385" y="237"/>
                </a:lnTo>
                <a:lnTo>
                  <a:pt x="389" y="237"/>
                </a:lnTo>
                <a:lnTo>
                  <a:pt x="389" y="232"/>
                </a:lnTo>
                <a:lnTo>
                  <a:pt x="394" y="227"/>
                </a:lnTo>
                <a:lnTo>
                  <a:pt x="399" y="222"/>
                </a:lnTo>
                <a:lnTo>
                  <a:pt x="399" y="218"/>
                </a:lnTo>
                <a:lnTo>
                  <a:pt x="404" y="213"/>
                </a:lnTo>
                <a:lnTo>
                  <a:pt x="409" y="208"/>
                </a:lnTo>
                <a:lnTo>
                  <a:pt x="409" y="203"/>
                </a:lnTo>
                <a:lnTo>
                  <a:pt x="414" y="193"/>
                </a:lnTo>
                <a:lnTo>
                  <a:pt x="414" y="188"/>
                </a:lnTo>
                <a:lnTo>
                  <a:pt x="419" y="184"/>
                </a:lnTo>
                <a:lnTo>
                  <a:pt x="419" y="179"/>
                </a:lnTo>
                <a:lnTo>
                  <a:pt x="419" y="174"/>
                </a:lnTo>
                <a:lnTo>
                  <a:pt x="424" y="164"/>
                </a:lnTo>
                <a:lnTo>
                  <a:pt x="424" y="159"/>
                </a:lnTo>
                <a:lnTo>
                  <a:pt x="424" y="155"/>
                </a:lnTo>
                <a:lnTo>
                  <a:pt x="424" y="150"/>
                </a:lnTo>
                <a:lnTo>
                  <a:pt x="424" y="140"/>
                </a:lnTo>
                <a:lnTo>
                  <a:pt x="424" y="125"/>
                </a:lnTo>
                <a:lnTo>
                  <a:pt x="424" y="121"/>
                </a:lnTo>
                <a:lnTo>
                  <a:pt x="419" y="111"/>
                </a:lnTo>
                <a:lnTo>
                  <a:pt x="419" y="106"/>
                </a:lnTo>
                <a:lnTo>
                  <a:pt x="419" y="101"/>
                </a:lnTo>
                <a:lnTo>
                  <a:pt x="414" y="92"/>
                </a:lnTo>
                <a:lnTo>
                  <a:pt x="414" y="87"/>
                </a:lnTo>
                <a:lnTo>
                  <a:pt x="409" y="82"/>
                </a:lnTo>
                <a:lnTo>
                  <a:pt x="404" y="72"/>
                </a:lnTo>
                <a:lnTo>
                  <a:pt x="404" y="67"/>
                </a:lnTo>
                <a:lnTo>
                  <a:pt x="399" y="63"/>
                </a:lnTo>
                <a:lnTo>
                  <a:pt x="394" y="58"/>
                </a:lnTo>
                <a:lnTo>
                  <a:pt x="389" y="53"/>
                </a:lnTo>
                <a:lnTo>
                  <a:pt x="385" y="43"/>
                </a:lnTo>
                <a:lnTo>
                  <a:pt x="380" y="38"/>
                </a:lnTo>
                <a:lnTo>
                  <a:pt x="375" y="33"/>
                </a:lnTo>
                <a:lnTo>
                  <a:pt x="370" y="33"/>
                </a:lnTo>
                <a:lnTo>
                  <a:pt x="365" y="29"/>
                </a:lnTo>
                <a:lnTo>
                  <a:pt x="360" y="24"/>
                </a:lnTo>
                <a:lnTo>
                  <a:pt x="355" y="19"/>
                </a:lnTo>
                <a:lnTo>
                  <a:pt x="346" y="19"/>
                </a:lnTo>
                <a:lnTo>
                  <a:pt x="341" y="14"/>
                </a:lnTo>
                <a:lnTo>
                  <a:pt x="336" y="9"/>
                </a:lnTo>
                <a:lnTo>
                  <a:pt x="326" y="9"/>
                </a:lnTo>
                <a:lnTo>
                  <a:pt x="321" y="4"/>
                </a:lnTo>
                <a:lnTo>
                  <a:pt x="317" y="4"/>
                </a:lnTo>
                <a:lnTo>
                  <a:pt x="307" y="4"/>
                </a:lnTo>
                <a:lnTo>
                  <a:pt x="302" y="0"/>
                </a:lnTo>
                <a:lnTo>
                  <a:pt x="292" y="0"/>
                </a:lnTo>
                <a:lnTo>
                  <a:pt x="287" y="0"/>
                </a:lnTo>
                <a:lnTo>
                  <a:pt x="278" y="0"/>
                </a:lnTo>
                <a:lnTo>
                  <a:pt x="268" y="0"/>
                </a:lnTo>
                <a:lnTo>
                  <a:pt x="258" y="0"/>
                </a:lnTo>
                <a:lnTo>
                  <a:pt x="253" y="4"/>
                </a:lnTo>
                <a:lnTo>
                  <a:pt x="248" y="4"/>
                </a:lnTo>
                <a:lnTo>
                  <a:pt x="239" y="4"/>
                </a:lnTo>
                <a:lnTo>
                  <a:pt x="234" y="9"/>
                </a:lnTo>
                <a:lnTo>
                  <a:pt x="229" y="9"/>
                </a:lnTo>
                <a:lnTo>
                  <a:pt x="219" y="14"/>
                </a:lnTo>
                <a:lnTo>
                  <a:pt x="214" y="14"/>
                </a:lnTo>
                <a:lnTo>
                  <a:pt x="209" y="19"/>
                </a:lnTo>
                <a:lnTo>
                  <a:pt x="205" y="19"/>
                </a:lnTo>
                <a:lnTo>
                  <a:pt x="200" y="24"/>
                </a:lnTo>
                <a:lnTo>
                  <a:pt x="195" y="29"/>
                </a:lnTo>
                <a:lnTo>
                  <a:pt x="190" y="33"/>
                </a:lnTo>
                <a:lnTo>
                  <a:pt x="185" y="33"/>
                </a:lnTo>
                <a:lnTo>
                  <a:pt x="180" y="38"/>
                </a:lnTo>
                <a:lnTo>
                  <a:pt x="175" y="43"/>
                </a:lnTo>
                <a:lnTo>
                  <a:pt x="171" y="48"/>
                </a:lnTo>
                <a:lnTo>
                  <a:pt x="166" y="53"/>
                </a:lnTo>
                <a:lnTo>
                  <a:pt x="161" y="58"/>
                </a:lnTo>
                <a:lnTo>
                  <a:pt x="161" y="63"/>
                </a:lnTo>
                <a:lnTo>
                  <a:pt x="156" y="67"/>
                </a:lnTo>
                <a:lnTo>
                  <a:pt x="151" y="77"/>
                </a:lnTo>
                <a:lnTo>
                  <a:pt x="151" y="82"/>
                </a:lnTo>
                <a:lnTo>
                  <a:pt x="146" y="87"/>
                </a:lnTo>
                <a:lnTo>
                  <a:pt x="146" y="92"/>
                </a:lnTo>
                <a:lnTo>
                  <a:pt x="141" y="101"/>
                </a:lnTo>
                <a:lnTo>
                  <a:pt x="141" y="106"/>
                </a:lnTo>
                <a:lnTo>
                  <a:pt x="141" y="111"/>
                </a:lnTo>
                <a:lnTo>
                  <a:pt x="137" y="116"/>
                </a:lnTo>
                <a:lnTo>
                  <a:pt x="137" y="125"/>
                </a:lnTo>
                <a:lnTo>
                  <a:pt x="137" y="135"/>
                </a:lnTo>
                <a:lnTo>
                  <a:pt x="141" y="140"/>
                </a:lnTo>
                <a:lnTo>
                  <a:pt x="141" y="145"/>
                </a:lnTo>
                <a:lnTo>
                  <a:pt x="141" y="150"/>
                </a:lnTo>
                <a:lnTo>
                  <a:pt x="146" y="159"/>
                </a:lnTo>
                <a:lnTo>
                  <a:pt x="146" y="164"/>
                </a:lnTo>
                <a:lnTo>
                  <a:pt x="151" y="169"/>
                </a:lnTo>
                <a:lnTo>
                  <a:pt x="151" y="174"/>
                </a:lnTo>
                <a:lnTo>
                  <a:pt x="156" y="179"/>
                </a:lnTo>
                <a:lnTo>
                  <a:pt x="156" y="184"/>
                </a:lnTo>
                <a:lnTo>
                  <a:pt x="161" y="188"/>
                </a:lnTo>
                <a:lnTo>
                  <a:pt x="166" y="193"/>
                </a:lnTo>
                <a:lnTo>
                  <a:pt x="166" y="198"/>
                </a:lnTo>
                <a:lnTo>
                  <a:pt x="171" y="203"/>
                </a:lnTo>
                <a:lnTo>
                  <a:pt x="175" y="203"/>
                </a:lnTo>
                <a:lnTo>
                  <a:pt x="180" y="208"/>
                </a:lnTo>
                <a:lnTo>
                  <a:pt x="185" y="213"/>
                </a:lnTo>
                <a:lnTo>
                  <a:pt x="190" y="218"/>
                </a:lnTo>
                <a:lnTo>
                  <a:pt x="195" y="222"/>
                </a:lnTo>
                <a:lnTo>
                  <a:pt x="200" y="222"/>
                </a:lnTo>
                <a:lnTo>
                  <a:pt x="205" y="227"/>
                </a:lnTo>
                <a:lnTo>
                  <a:pt x="209" y="227"/>
                </a:lnTo>
                <a:lnTo>
                  <a:pt x="214" y="232"/>
                </a:lnTo>
                <a:lnTo>
                  <a:pt x="219" y="237"/>
                </a:lnTo>
                <a:lnTo>
                  <a:pt x="224" y="237"/>
                </a:lnTo>
                <a:lnTo>
                  <a:pt x="234" y="237"/>
                </a:lnTo>
                <a:lnTo>
                  <a:pt x="239" y="242"/>
                </a:lnTo>
                <a:lnTo>
                  <a:pt x="244" y="242"/>
                </a:lnTo>
                <a:lnTo>
                  <a:pt x="248" y="247"/>
                </a:lnTo>
                <a:lnTo>
                  <a:pt x="258" y="247"/>
                </a:lnTo>
                <a:lnTo>
                  <a:pt x="263" y="247"/>
                </a:lnTo>
                <a:lnTo>
                  <a:pt x="258" y="247"/>
                </a:lnTo>
                <a:lnTo>
                  <a:pt x="253" y="247"/>
                </a:lnTo>
                <a:lnTo>
                  <a:pt x="248" y="247"/>
                </a:lnTo>
                <a:lnTo>
                  <a:pt x="244" y="247"/>
                </a:lnTo>
                <a:lnTo>
                  <a:pt x="239" y="247"/>
                </a:lnTo>
                <a:lnTo>
                  <a:pt x="234" y="247"/>
                </a:lnTo>
                <a:lnTo>
                  <a:pt x="229" y="247"/>
                </a:lnTo>
                <a:lnTo>
                  <a:pt x="224" y="247"/>
                </a:lnTo>
                <a:lnTo>
                  <a:pt x="219" y="247"/>
                </a:lnTo>
                <a:lnTo>
                  <a:pt x="209" y="247"/>
                </a:lnTo>
                <a:lnTo>
                  <a:pt x="205" y="247"/>
                </a:lnTo>
                <a:lnTo>
                  <a:pt x="195" y="247"/>
                </a:lnTo>
                <a:lnTo>
                  <a:pt x="190" y="247"/>
                </a:lnTo>
                <a:lnTo>
                  <a:pt x="180" y="247"/>
                </a:lnTo>
                <a:lnTo>
                  <a:pt x="175" y="247"/>
                </a:lnTo>
                <a:lnTo>
                  <a:pt x="166" y="247"/>
                </a:lnTo>
                <a:lnTo>
                  <a:pt x="156" y="247"/>
                </a:lnTo>
                <a:lnTo>
                  <a:pt x="146" y="247"/>
                </a:lnTo>
                <a:lnTo>
                  <a:pt x="137" y="247"/>
                </a:lnTo>
                <a:lnTo>
                  <a:pt x="127" y="247"/>
                </a:lnTo>
                <a:lnTo>
                  <a:pt x="117" y="247"/>
                </a:lnTo>
                <a:lnTo>
                  <a:pt x="107" y="247"/>
                </a:lnTo>
                <a:lnTo>
                  <a:pt x="98" y="247"/>
                </a:lnTo>
                <a:lnTo>
                  <a:pt x="88" y="247"/>
                </a:lnTo>
                <a:lnTo>
                  <a:pt x="73" y="247"/>
                </a:lnTo>
                <a:lnTo>
                  <a:pt x="64" y="247"/>
                </a:lnTo>
                <a:lnTo>
                  <a:pt x="54" y="247"/>
                </a:lnTo>
                <a:lnTo>
                  <a:pt x="39" y="247"/>
                </a:lnTo>
                <a:lnTo>
                  <a:pt x="25" y="247"/>
                </a:lnTo>
                <a:lnTo>
                  <a:pt x="15" y="247"/>
                </a:lnTo>
                <a:lnTo>
                  <a:pt x="0" y="247"/>
                </a:lnTo>
                <a:lnTo>
                  <a:pt x="0" y="251"/>
                </a:lnTo>
                <a:lnTo>
                  <a:pt x="0" y="251"/>
                </a:lnTo>
                <a:lnTo>
                  <a:pt x="0" y="251"/>
                </a:lnTo>
                <a:lnTo>
                  <a:pt x="0" y="251"/>
                </a:lnTo>
                <a:lnTo>
                  <a:pt x="0" y="251"/>
                </a:lnTo>
                <a:lnTo>
                  <a:pt x="0" y="256"/>
                </a:lnTo>
                <a:lnTo>
                  <a:pt x="0" y="256"/>
                </a:lnTo>
                <a:lnTo>
                  <a:pt x="0" y="256"/>
                </a:lnTo>
                <a:lnTo>
                  <a:pt x="0" y="256"/>
                </a:lnTo>
                <a:lnTo>
                  <a:pt x="0" y="256"/>
                </a:lnTo>
                <a:lnTo>
                  <a:pt x="0" y="261"/>
                </a:lnTo>
                <a:lnTo>
                  <a:pt x="0" y="261"/>
                </a:lnTo>
                <a:lnTo>
                  <a:pt x="0" y="261"/>
                </a:lnTo>
                <a:lnTo>
                  <a:pt x="0" y="261"/>
                </a:lnTo>
                <a:lnTo>
                  <a:pt x="0" y="266"/>
                </a:lnTo>
                <a:lnTo>
                  <a:pt x="0" y="266"/>
                </a:lnTo>
                <a:lnTo>
                  <a:pt x="0" y="266"/>
                </a:lnTo>
                <a:lnTo>
                  <a:pt x="0" y="266"/>
                </a:lnTo>
                <a:lnTo>
                  <a:pt x="0" y="266"/>
                </a:lnTo>
                <a:lnTo>
                  <a:pt x="0" y="271"/>
                </a:lnTo>
                <a:lnTo>
                  <a:pt x="0" y="271"/>
                </a:lnTo>
                <a:lnTo>
                  <a:pt x="0" y="271"/>
                </a:lnTo>
                <a:lnTo>
                  <a:pt x="0" y="271"/>
                </a:lnTo>
                <a:lnTo>
                  <a:pt x="0" y="271"/>
                </a:lnTo>
                <a:lnTo>
                  <a:pt x="0" y="276"/>
                </a:lnTo>
                <a:lnTo>
                  <a:pt x="0" y="276"/>
                </a:lnTo>
                <a:lnTo>
                  <a:pt x="0" y="276"/>
                </a:lnTo>
                <a:lnTo>
                  <a:pt x="0" y="276"/>
                </a:lnTo>
                <a:lnTo>
                  <a:pt x="0" y="276"/>
                </a:lnTo>
                <a:lnTo>
                  <a:pt x="0" y="280"/>
                </a:lnTo>
                <a:lnTo>
                  <a:pt x="0" y="28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6" name="Google Shape;981;p40">
            <a:extLst>
              <a:ext uri="{FF2B5EF4-FFF2-40B4-BE49-F238E27FC236}">
                <a16:creationId xmlns:a16="http://schemas.microsoft.com/office/drawing/2014/main" id="{2C6EE390-80FD-F97E-C8E4-46310457B752}"/>
              </a:ext>
            </a:extLst>
          </p:cNvPr>
          <p:cNvSpPr/>
          <p:nvPr/>
        </p:nvSpPr>
        <p:spPr>
          <a:xfrm>
            <a:off x="6624638" y="4568361"/>
            <a:ext cx="673100" cy="444500"/>
          </a:xfrm>
          <a:custGeom>
            <a:avLst/>
            <a:gdLst/>
            <a:ahLst/>
            <a:cxnLst/>
            <a:rect l="l" t="t" r="r" b="b"/>
            <a:pathLst>
              <a:path w="424" h="280" extrusionOk="0">
                <a:moveTo>
                  <a:pt x="0" y="276"/>
                </a:moveTo>
                <a:lnTo>
                  <a:pt x="29" y="276"/>
                </a:lnTo>
                <a:lnTo>
                  <a:pt x="44" y="276"/>
                </a:lnTo>
                <a:lnTo>
                  <a:pt x="59" y="276"/>
                </a:lnTo>
                <a:lnTo>
                  <a:pt x="73" y="276"/>
                </a:lnTo>
                <a:lnTo>
                  <a:pt x="88" y="276"/>
                </a:lnTo>
                <a:lnTo>
                  <a:pt x="102" y="276"/>
                </a:lnTo>
                <a:lnTo>
                  <a:pt x="112" y="276"/>
                </a:lnTo>
                <a:lnTo>
                  <a:pt x="127" y="276"/>
                </a:lnTo>
                <a:lnTo>
                  <a:pt x="137" y="276"/>
                </a:lnTo>
                <a:lnTo>
                  <a:pt x="151" y="276"/>
                </a:lnTo>
                <a:lnTo>
                  <a:pt x="161" y="276"/>
                </a:lnTo>
                <a:lnTo>
                  <a:pt x="171" y="276"/>
                </a:lnTo>
                <a:lnTo>
                  <a:pt x="185" y="276"/>
                </a:lnTo>
                <a:lnTo>
                  <a:pt x="195" y="276"/>
                </a:lnTo>
                <a:lnTo>
                  <a:pt x="205" y="276"/>
                </a:lnTo>
                <a:lnTo>
                  <a:pt x="214" y="276"/>
                </a:lnTo>
                <a:lnTo>
                  <a:pt x="224" y="276"/>
                </a:lnTo>
                <a:lnTo>
                  <a:pt x="229" y="276"/>
                </a:lnTo>
                <a:lnTo>
                  <a:pt x="239" y="276"/>
                </a:lnTo>
                <a:lnTo>
                  <a:pt x="248" y="276"/>
                </a:lnTo>
                <a:lnTo>
                  <a:pt x="253" y="276"/>
                </a:lnTo>
                <a:lnTo>
                  <a:pt x="263" y="276"/>
                </a:lnTo>
                <a:lnTo>
                  <a:pt x="268" y="276"/>
                </a:lnTo>
                <a:lnTo>
                  <a:pt x="278" y="276"/>
                </a:lnTo>
                <a:lnTo>
                  <a:pt x="282" y="276"/>
                </a:lnTo>
                <a:lnTo>
                  <a:pt x="287" y="276"/>
                </a:lnTo>
                <a:lnTo>
                  <a:pt x="292" y="276"/>
                </a:lnTo>
                <a:lnTo>
                  <a:pt x="297" y="276"/>
                </a:lnTo>
                <a:lnTo>
                  <a:pt x="302" y="276"/>
                </a:lnTo>
                <a:lnTo>
                  <a:pt x="307" y="276"/>
                </a:lnTo>
                <a:lnTo>
                  <a:pt x="307" y="276"/>
                </a:lnTo>
                <a:lnTo>
                  <a:pt x="312" y="276"/>
                </a:lnTo>
                <a:lnTo>
                  <a:pt x="307" y="276"/>
                </a:lnTo>
                <a:lnTo>
                  <a:pt x="321" y="276"/>
                </a:lnTo>
                <a:lnTo>
                  <a:pt x="326" y="271"/>
                </a:lnTo>
                <a:lnTo>
                  <a:pt x="326" y="271"/>
                </a:lnTo>
                <a:lnTo>
                  <a:pt x="331" y="271"/>
                </a:lnTo>
                <a:lnTo>
                  <a:pt x="331" y="271"/>
                </a:lnTo>
                <a:lnTo>
                  <a:pt x="336" y="266"/>
                </a:lnTo>
                <a:lnTo>
                  <a:pt x="341" y="266"/>
                </a:lnTo>
                <a:lnTo>
                  <a:pt x="351" y="261"/>
                </a:lnTo>
                <a:lnTo>
                  <a:pt x="355" y="261"/>
                </a:lnTo>
                <a:lnTo>
                  <a:pt x="360" y="256"/>
                </a:lnTo>
                <a:lnTo>
                  <a:pt x="365" y="251"/>
                </a:lnTo>
                <a:lnTo>
                  <a:pt x="370" y="251"/>
                </a:lnTo>
                <a:lnTo>
                  <a:pt x="375" y="247"/>
                </a:lnTo>
                <a:lnTo>
                  <a:pt x="375" y="242"/>
                </a:lnTo>
                <a:lnTo>
                  <a:pt x="380" y="237"/>
                </a:lnTo>
                <a:lnTo>
                  <a:pt x="380" y="237"/>
                </a:lnTo>
                <a:lnTo>
                  <a:pt x="385" y="232"/>
                </a:lnTo>
                <a:lnTo>
                  <a:pt x="385" y="232"/>
                </a:lnTo>
                <a:lnTo>
                  <a:pt x="389" y="227"/>
                </a:lnTo>
                <a:lnTo>
                  <a:pt x="394" y="227"/>
                </a:lnTo>
                <a:lnTo>
                  <a:pt x="394" y="222"/>
                </a:lnTo>
                <a:lnTo>
                  <a:pt x="399" y="218"/>
                </a:lnTo>
                <a:lnTo>
                  <a:pt x="404" y="208"/>
                </a:lnTo>
                <a:lnTo>
                  <a:pt x="404" y="203"/>
                </a:lnTo>
                <a:lnTo>
                  <a:pt x="404" y="203"/>
                </a:lnTo>
                <a:lnTo>
                  <a:pt x="409" y="198"/>
                </a:lnTo>
                <a:lnTo>
                  <a:pt x="409" y="193"/>
                </a:lnTo>
                <a:lnTo>
                  <a:pt x="414" y="188"/>
                </a:lnTo>
                <a:lnTo>
                  <a:pt x="414" y="184"/>
                </a:lnTo>
                <a:lnTo>
                  <a:pt x="414" y="179"/>
                </a:lnTo>
                <a:lnTo>
                  <a:pt x="419" y="169"/>
                </a:lnTo>
                <a:lnTo>
                  <a:pt x="419" y="164"/>
                </a:lnTo>
                <a:lnTo>
                  <a:pt x="419" y="164"/>
                </a:lnTo>
                <a:lnTo>
                  <a:pt x="419" y="159"/>
                </a:lnTo>
                <a:lnTo>
                  <a:pt x="419" y="155"/>
                </a:lnTo>
                <a:lnTo>
                  <a:pt x="419" y="155"/>
                </a:lnTo>
                <a:lnTo>
                  <a:pt x="419" y="150"/>
                </a:lnTo>
                <a:lnTo>
                  <a:pt x="419" y="140"/>
                </a:lnTo>
                <a:lnTo>
                  <a:pt x="419" y="125"/>
                </a:lnTo>
                <a:lnTo>
                  <a:pt x="419" y="121"/>
                </a:lnTo>
                <a:lnTo>
                  <a:pt x="419" y="111"/>
                </a:lnTo>
                <a:lnTo>
                  <a:pt x="419" y="106"/>
                </a:lnTo>
                <a:lnTo>
                  <a:pt x="414" y="101"/>
                </a:lnTo>
                <a:lnTo>
                  <a:pt x="414" y="92"/>
                </a:lnTo>
                <a:lnTo>
                  <a:pt x="414" y="92"/>
                </a:lnTo>
                <a:lnTo>
                  <a:pt x="409" y="87"/>
                </a:lnTo>
                <a:lnTo>
                  <a:pt x="409" y="82"/>
                </a:lnTo>
                <a:lnTo>
                  <a:pt x="404" y="72"/>
                </a:lnTo>
                <a:lnTo>
                  <a:pt x="404" y="77"/>
                </a:lnTo>
                <a:lnTo>
                  <a:pt x="399" y="67"/>
                </a:lnTo>
                <a:lnTo>
                  <a:pt x="394" y="63"/>
                </a:lnTo>
                <a:lnTo>
                  <a:pt x="394" y="58"/>
                </a:lnTo>
                <a:lnTo>
                  <a:pt x="389" y="53"/>
                </a:lnTo>
                <a:lnTo>
                  <a:pt x="385" y="48"/>
                </a:lnTo>
                <a:lnTo>
                  <a:pt x="380" y="43"/>
                </a:lnTo>
                <a:lnTo>
                  <a:pt x="375" y="38"/>
                </a:lnTo>
                <a:lnTo>
                  <a:pt x="370" y="33"/>
                </a:lnTo>
                <a:lnTo>
                  <a:pt x="365" y="29"/>
                </a:lnTo>
                <a:lnTo>
                  <a:pt x="360" y="24"/>
                </a:lnTo>
                <a:lnTo>
                  <a:pt x="351" y="24"/>
                </a:lnTo>
                <a:lnTo>
                  <a:pt x="346" y="19"/>
                </a:lnTo>
                <a:lnTo>
                  <a:pt x="341" y="14"/>
                </a:lnTo>
                <a:lnTo>
                  <a:pt x="336" y="14"/>
                </a:lnTo>
                <a:lnTo>
                  <a:pt x="326" y="9"/>
                </a:lnTo>
                <a:lnTo>
                  <a:pt x="321" y="9"/>
                </a:lnTo>
                <a:lnTo>
                  <a:pt x="317" y="4"/>
                </a:lnTo>
                <a:lnTo>
                  <a:pt x="307" y="4"/>
                </a:lnTo>
                <a:lnTo>
                  <a:pt x="302" y="4"/>
                </a:lnTo>
                <a:lnTo>
                  <a:pt x="292" y="4"/>
                </a:lnTo>
                <a:lnTo>
                  <a:pt x="287" y="4"/>
                </a:lnTo>
                <a:lnTo>
                  <a:pt x="278" y="4"/>
                </a:lnTo>
                <a:lnTo>
                  <a:pt x="268" y="4"/>
                </a:lnTo>
                <a:lnTo>
                  <a:pt x="258" y="4"/>
                </a:lnTo>
                <a:lnTo>
                  <a:pt x="253" y="4"/>
                </a:lnTo>
                <a:lnTo>
                  <a:pt x="248" y="4"/>
                </a:lnTo>
                <a:lnTo>
                  <a:pt x="239" y="9"/>
                </a:lnTo>
                <a:lnTo>
                  <a:pt x="234" y="9"/>
                </a:lnTo>
                <a:lnTo>
                  <a:pt x="229" y="14"/>
                </a:lnTo>
                <a:lnTo>
                  <a:pt x="224" y="14"/>
                </a:lnTo>
                <a:lnTo>
                  <a:pt x="219" y="14"/>
                </a:lnTo>
                <a:lnTo>
                  <a:pt x="209" y="19"/>
                </a:lnTo>
                <a:lnTo>
                  <a:pt x="205" y="24"/>
                </a:lnTo>
                <a:lnTo>
                  <a:pt x="200" y="24"/>
                </a:lnTo>
                <a:lnTo>
                  <a:pt x="200" y="24"/>
                </a:lnTo>
                <a:lnTo>
                  <a:pt x="195" y="29"/>
                </a:lnTo>
                <a:lnTo>
                  <a:pt x="190" y="33"/>
                </a:lnTo>
                <a:lnTo>
                  <a:pt x="185" y="38"/>
                </a:lnTo>
                <a:lnTo>
                  <a:pt x="180" y="43"/>
                </a:lnTo>
                <a:lnTo>
                  <a:pt x="180" y="43"/>
                </a:lnTo>
                <a:lnTo>
                  <a:pt x="175" y="48"/>
                </a:lnTo>
                <a:lnTo>
                  <a:pt x="171" y="53"/>
                </a:lnTo>
                <a:lnTo>
                  <a:pt x="171" y="53"/>
                </a:lnTo>
                <a:lnTo>
                  <a:pt x="171" y="58"/>
                </a:lnTo>
                <a:lnTo>
                  <a:pt x="166" y="63"/>
                </a:lnTo>
                <a:lnTo>
                  <a:pt x="161" y="67"/>
                </a:lnTo>
                <a:lnTo>
                  <a:pt x="156" y="72"/>
                </a:lnTo>
                <a:lnTo>
                  <a:pt x="156" y="77"/>
                </a:lnTo>
                <a:lnTo>
                  <a:pt x="151" y="82"/>
                </a:lnTo>
                <a:lnTo>
                  <a:pt x="151" y="87"/>
                </a:lnTo>
                <a:lnTo>
                  <a:pt x="146" y="92"/>
                </a:lnTo>
                <a:lnTo>
                  <a:pt x="146" y="101"/>
                </a:lnTo>
                <a:lnTo>
                  <a:pt x="141" y="106"/>
                </a:lnTo>
                <a:lnTo>
                  <a:pt x="141" y="111"/>
                </a:lnTo>
                <a:lnTo>
                  <a:pt x="141" y="116"/>
                </a:lnTo>
                <a:lnTo>
                  <a:pt x="141" y="125"/>
                </a:lnTo>
                <a:lnTo>
                  <a:pt x="141" y="125"/>
                </a:lnTo>
                <a:lnTo>
                  <a:pt x="141" y="135"/>
                </a:lnTo>
                <a:lnTo>
                  <a:pt x="141" y="140"/>
                </a:lnTo>
                <a:lnTo>
                  <a:pt x="141" y="140"/>
                </a:lnTo>
                <a:lnTo>
                  <a:pt x="141" y="145"/>
                </a:lnTo>
                <a:lnTo>
                  <a:pt x="146" y="150"/>
                </a:lnTo>
                <a:lnTo>
                  <a:pt x="146" y="155"/>
                </a:lnTo>
                <a:lnTo>
                  <a:pt x="146" y="155"/>
                </a:lnTo>
                <a:lnTo>
                  <a:pt x="151" y="159"/>
                </a:lnTo>
                <a:lnTo>
                  <a:pt x="151" y="169"/>
                </a:lnTo>
                <a:lnTo>
                  <a:pt x="156" y="174"/>
                </a:lnTo>
                <a:lnTo>
                  <a:pt x="156" y="179"/>
                </a:lnTo>
                <a:lnTo>
                  <a:pt x="161" y="179"/>
                </a:lnTo>
                <a:lnTo>
                  <a:pt x="161" y="184"/>
                </a:lnTo>
                <a:lnTo>
                  <a:pt x="166" y="188"/>
                </a:lnTo>
                <a:lnTo>
                  <a:pt x="166" y="188"/>
                </a:lnTo>
                <a:lnTo>
                  <a:pt x="171" y="193"/>
                </a:lnTo>
                <a:lnTo>
                  <a:pt x="171" y="193"/>
                </a:lnTo>
                <a:lnTo>
                  <a:pt x="175" y="198"/>
                </a:lnTo>
                <a:lnTo>
                  <a:pt x="171" y="198"/>
                </a:lnTo>
                <a:lnTo>
                  <a:pt x="175" y="203"/>
                </a:lnTo>
                <a:lnTo>
                  <a:pt x="180" y="208"/>
                </a:lnTo>
                <a:lnTo>
                  <a:pt x="185" y="213"/>
                </a:lnTo>
                <a:lnTo>
                  <a:pt x="190" y="213"/>
                </a:lnTo>
                <a:lnTo>
                  <a:pt x="190" y="213"/>
                </a:lnTo>
                <a:lnTo>
                  <a:pt x="195" y="218"/>
                </a:lnTo>
                <a:lnTo>
                  <a:pt x="200" y="222"/>
                </a:lnTo>
                <a:lnTo>
                  <a:pt x="205" y="222"/>
                </a:lnTo>
                <a:lnTo>
                  <a:pt x="209" y="227"/>
                </a:lnTo>
                <a:lnTo>
                  <a:pt x="214" y="232"/>
                </a:lnTo>
                <a:lnTo>
                  <a:pt x="219" y="232"/>
                </a:lnTo>
                <a:lnTo>
                  <a:pt x="229" y="237"/>
                </a:lnTo>
                <a:lnTo>
                  <a:pt x="224" y="237"/>
                </a:lnTo>
                <a:lnTo>
                  <a:pt x="234" y="237"/>
                </a:lnTo>
                <a:lnTo>
                  <a:pt x="234" y="237"/>
                </a:lnTo>
                <a:lnTo>
                  <a:pt x="239" y="242"/>
                </a:lnTo>
                <a:lnTo>
                  <a:pt x="244" y="242"/>
                </a:lnTo>
                <a:lnTo>
                  <a:pt x="248" y="242"/>
                </a:lnTo>
                <a:lnTo>
                  <a:pt x="258" y="242"/>
                </a:lnTo>
                <a:lnTo>
                  <a:pt x="263" y="247"/>
                </a:lnTo>
                <a:lnTo>
                  <a:pt x="268" y="247"/>
                </a:lnTo>
                <a:lnTo>
                  <a:pt x="263" y="251"/>
                </a:lnTo>
                <a:lnTo>
                  <a:pt x="258" y="251"/>
                </a:lnTo>
                <a:lnTo>
                  <a:pt x="253" y="251"/>
                </a:lnTo>
                <a:lnTo>
                  <a:pt x="248" y="251"/>
                </a:lnTo>
                <a:lnTo>
                  <a:pt x="244" y="251"/>
                </a:lnTo>
                <a:lnTo>
                  <a:pt x="239" y="251"/>
                </a:lnTo>
                <a:lnTo>
                  <a:pt x="234" y="251"/>
                </a:lnTo>
                <a:lnTo>
                  <a:pt x="229" y="251"/>
                </a:lnTo>
                <a:lnTo>
                  <a:pt x="224" y="251"/>
                </a:lnTo>
                <a:lnTo>
                  <a:pt x="219" y="251"/>
                </a:lnTo>
                <a:lnTo>
                  <a:pt x="209" y="251"/>
                </a:lnTo>
                <a:lnTo>
                  <a:pt x="205" y="251"/>
                </a:lnTo>
                <a:lnTo>
                  <a:pt x="195" y="251"/>
                </a:lnTo>
                <a:lnTo>
                  <a:pt x="190" y="251"/>
                </a:lnTo>
                <a:lnTo>
                  <a:pt x="180" y="251"/>
                </a:lnTo>
                <a:lnTo>
                  <a:pt x="175" y="251"/>
                </a:lnTo>
                <a:lnTo>
                  <a:pt x="166" y="251"/>
                </a:lnTo>
                <a:lnTo>
                  <a:pt x="156" y="251"/>
                </a:lnTo>
                <a:lnTo>
                  <a:pt x="146" y="251"/>
                </a:lnTo>
                <a:lnTo>
                  <a:pt x="137" y="251"/>
                </a:lnTo>
                <a:lnTo>
                  <a:pt x="127" y="251"/>
                </a:lnTo>
                <a:lnTo>
                  <a:pt x="117" y="251"/>
                </a:lnTo>
                <a:lnTo>
                  <a:pt x="107" y="251"/>
                </a:lnTo>
                <a:lnTo>
                  <a:pt x="98" y="251"/>
                </a:lnTo>
                <a:lnTo>
                  <a:pt x="88" y="251"/>
                </a:lnTo>
                <a:lnTo>
                  <a:pt x="73" y="251"/>
                </a:lnTo>
                <a:lnTo>
                  <a:pt x="64" y="251"/>
                </a:lnTo>
                <a:lnTo>
                  <a:pt x="54" y="251"/>
                </a:lnTo>
                <a:lnTo>
                  <a:pt x="39" y="251"/>
                </a:lnTo>
                <a:lnTo>
                  <a:pt x="25" y="251"/>
                </a:lnTo>
                <a:lnTo>
                  <a:pt x="15" y="251"/>
                </a:lnTo>
                <a:lnTo>
                  <a:pt x="0" y="251"/>
                </a:lnTo>
                <a:lnTo>
                  <a:pt x="5" y="247"/>
                </a:lnTo>
                <a:lnTo>
                  <a:pt x="5" y="251"/>
                </a:lnTo>
                <a:lnTo>
                  <a:pt x="5" y="251"/>
                </a:lnTo>
                <a:lnTo>
                  <a:pt x="5" y="251"/>
                </a:lnTo>
                <a:lnTo>
                  <a:pt x="5" y="251"/>
                </a:lnTo>
                <a:lnTo>
                  <a:pt x="5" y="251"/>
                </a:lnTo>
                <a:lnTo>
                  <a:pt x="5" y="256"/>
                </a:lnTo>
                <a:lnTo>
                  <a:pt x="5" y="256"/>
                </a:lnTo>
                <a:lnTo>
                  <a:pt x="5" y="256"/>
                </a:lnTo>
                <a:lnTo>
                  <a:pt x="5" y="256"/>
                </a:lnTo>
                <a:lnTo>
                  <a:pt x="5" y="256"/>
                </a:lnTo>
                <a:lnTo>
                  <a:pt x="5" y="261"/>
                </a:lnTo>
                <a:lnTo>
                  <a:pt x="5" y="261"/>
                </a:lnTo>
                <a:lnTo>
                  <a:pt x="5" y="261"/>
                </a:lnTo>
                <a:lnTo>
                  <a:pt x="5" y="261"/>
                </a:lnTo>
                <a:lnTo>
                  <a:pt x="5" y="266"/>
                </a:lnTo>
                <a:lnTo>
                  <a:pt x="5" y="266"/>
                </a:lnTo>
                <a:lnTo>
                  <a:pt x="5" y="266"/>
                </a:lnTo>
                <a:lnTo>
                  <a:pt x="5" y="266"/>
                </a:lnTo>
                <a:lnTo>
                  <a:pt x="5" y="266"/>
                </a:lnTo>
                <a:lnTo>
                  <a:pt x="5" y="271"/>
                </a:lnTo>
                <a:lnTo>
                  <a:pt x="5" y="271"/>
                </a:lnTo>
                <a:lnTo>
                  <a:pt x="5" y="271"/>
                </a:lnTo>
                <a:lnTo>
                  <a:pt x="5" y="271"/>
                </a:lnTo>
                <a:lnTo>
                  <a:pt x="5" y="271"/>
                </a:lnTo>
                <a:lnTo>
                  <a:pt x="5" y="276"/>
                </a:lnTo>
                <a:lnTo>
                  <a:pt x="5" y="276"/>
                </a:lnTo>
                <a:lnTo>
                  <a:pt x="5" y="276"/>
                </a:lnTo>
                <a:lnTo>
                  <a:pt x="5" y="276"/>
                </a:lnTo>
                <a:lnTo>
                  <a:pt x="5" y="276"/>
                </a:lnTo>
                <a:lnTo>
                  <a:pt x="5" y="280"/>
                </a:lnTo>
                <a:lnTo>
                  <a:pt x="5" y="280"/>
                </a:lnTo>
                <a:lnTo>
                  <a:pt x="0" y="280"/>
                </a:lnTo>
                <a:lnTo>
                  <a:pt x="0" y="280"/>
                </a:lnTo>
                <a:lnTo>
                  <a:pt x="0" y="280"/>
                </a:lnTo>
                <a:lnTo>
                  <a:pt x="0" y="276"/>
                </a:lnTo>
                <a:lnTo>
                  <a:pt x="0" y="276"/>
                </a:lnTo>
                <a:lnTo>
                  <a:pt x="0" y="276"/>
                </a:lnTo>
                <a:lnTo>
                  <a:pt x="0" y="276"/>
                </a:lnTo>
                <a:lnTo>
                  <a:pt x="0" y="276"/>
                </a:lnTo>
                <a:lnTo>
                  <a:pt x="0" y="271"/>
                </a:lnTo>
                <a:lnTo>
                  <a:pt x="0" y="271"/>
                </a:lnTo>
                <a:lnTo>
                  <a:pt x="0" y="271"/>
                </a:lnTo>
                <a:lnTo>
                  <a:pt x="0" y="271"/>
                </a:lnTo>
                <a:lnTo>
                  <a:pt x="0" y="271"/>
                </a:lnTo>
                <a:lnTo>
                  <a:pt x="0" y="266"/>
                </a:lnTo>
                <a:lnTo>
                  <a:pt x="0" y="266"/>
                </a:lnTo>
                <a:lnTo>
                  <a:pt x="0" y="266"/>
                </a:lnTo>
                <a:lnTo>
                  <a:pt x="0" y="266"/>
                </a:lnTo>
                <a:lnTo>
                  <a:pt x="0" y="266"/>
                </a:lnTo>
                <a:lnTo>
                  <a:pt x="0" y="261"/>
                </a:lnTo>
                <a:lnTo>
                  <a:pt x="0" y="261"/>
                </a:lnTo>
                <a:lnTo>
                  <a:pt x="0" y="261"/>
                </a:lnTo>
                <a:lnTo>
                  <a:pt x="0" y="261"/>
                </a:lnTo>
                <a:lnTo>
                  <a:pt x="0" y="256"/>
                </a:lnTo>
                <a:lnTo>
                  <a:pt x="0" y="256"/>
                </a:lnTo>
                <a:lnTo>
                  <a:pt x="0" y="256"/>
                </a:lnTo>
                <a:lnTo>
                  <a:pt x="0" y="256"/>
                </a:lnTo>
                <a:lnTo>
                  <a:pt x="0" y="256"/>
                </a:lnTo>
                <a:lnTo>
                  <a:pt x="0" y="251"/>
                </a:lnTo>
                <a:lnTo>
                  <a:pt x="0" y="251"/>
                </a:lnTo>
                <a:lnTo>
                  <a:pt x="0" y="251"/>
                </a:lnTo>
                <a:lnTo>
                  <a:pt x="0" y="251"/>
                </a:lnTo>
                <a:lnTo>
                  <a:pt x="0" y="251"/>
                </a:lnTo>
                <a:lnTo>
                  <a:pt x="0" y="247"/>
                </a:lnTo>
                <a:lnTo>
                  <a:pt x="0" y="247"/>
                </a:lnTo>
                <a:lnTo>
                  <a:pt x="15" y="247"/>
                </a:lnTo>
                <a:lnTo>
                  <a:pt x="25" y="247"/>
                </a:lnTo>
                <a:lnTo>
                  <a:pt x="39" y="247"/>
                </a:lnTo>
                <a:lnTo>
                  <a:pt x="54" y="247"/>
                </a:lnTo>
                <a:lnTo>
                  <a:pt x="64" y="247"/>
                </a:lnTo>
                <a:lnTo>
                  <a:pt x="73" y="247"/>
                </a:lnTo>
                <a:lnTo>
                  <a:pt x="88" y="247"/>
                </a:lnTo>
                <a:lnTo>
                  <a:pt x="98" y="247"/>
                </a:lnTo>
                <a:lnTo>
                  <a:pt x="107" y="247"/>
                </a:lnTo>
                <a:lnTo>
                  <a:pt x="117" y="247"/>
                </a:lnTo>
                <a:lnTo>
                  <a:pt x="127" y="247"/>
                </a:lnTo>
                <a:lnTo>
                  <a:pt x="137" y="247"/>
                </a:lnTo>
                <a:lnTo>
                  <a:pt x="146" y="247"/>
                </a:lnTo>
                <a:lnTo>
                  <a:pt x="156" y="247"/>
                </a:lnTo>
                <a:lnTo>
                  <a:pt x="166" y="247"/>
                </a:lnTo>
                <a:lnTo>
                  <a:pt x="175" y="247"/>
                </a:lnTo>
                <a:lnTo>
                  <a:pt x="180" y="247"/>
                </a:lnTo>
                <a:lnTo>
                  <a:pt x="190" y="247"/>
                </a:lnTo>
                <a:lnTo>
                  <a:pt x="195" y="247"/>
                </a:lnTo>
                <a:lnTo>
                  <a:pt x="205" y="247"/>
                </a:lnTo>
                <a:lnTo>
                  <a:pt x="209" y="247"/>
                </a:lnTo>
                <a:lnTo>
                  <a:pt x="219" y="247"/>
                </a:lnTo>
                <a:lnTo>
                  <a:pt x="224" y="247"/>
                </a:lnTo>
                <a:lnTo>
                  <a:pt x="229" y="247"/>
                </a:lnTo>
                <a:lnTo>
                  <a:pt x="234" y="247"/>
                </a:lnTo>
                <a:lnTo>
                  <a:pt x="239" y="247"/>
                </a:lnTo>
                <a:lnTo>
                  <a:pt x="244" y="247"/>
                </a:lnTo>
                <a:lnTo>
                  <a:pt x="248" y="247"/>
                </a:lnTo>
                <a:lnTo>
                  <a:pt x="253" y="247"/>
                </a:lnTo>
                <a:lnTo>
                  <a:pt x="258" y="247"/>
                </a:lnTo>
                <a:lnTo>
                  <a:pt x="263" y="247"/>
                </a:lnTo>
                <a:lnTo>
                  <a:pt x="263" y="251"/>
                </a:lnTo>
                <a:lnTo>
                  <a:pt x="258" y="247"/>
                </a:lnTo>
                <a:lnTo>
                  <a:pt x="248" y="247"/>
                </a:lnTo>
                <a:lnTo>
                  <a:pt x="244" y="247"/>
                </a:lnTo>
                <a:lnTo>
                  <a:pt x="239" y="242"/>
                </a:lnTo>
                <a:lnTo>
                  <a:pt x="229" y="242"/>
                </a:lnTo>
                <a:lnTo>
                  <a:pt x="234" y="242"/>
                </a:lnTo>
                <a:lnTo>
                  <a:pt x="224" y="242"/>
                </a:lnTo>
                <a:lnTo>
                  <a:pt x="224" y="242"/>
                </a:lnTo>
                <a:lnTo>
                  <a:pt x="219" y="237"/>
                </a:lnTo>
                <a:lnTo>
                  <a:pt x="214" y="237"/>
                </a:lnTo>
                <a:lnTo>
                  <a:pt x="209" y="232"/>
                </a:lnTo>
                <a:lnTo>
                  <a:pt x="205" y="227"/>
                </a:lnTo>
                <a:lnTo>
                  <a:pt x="195" y="227"/>
                </a:lnTo>
                <a:lnTo>
                  <a:pt x="190" y="222"/>
                </a:lnTo>
                <a:lnTo>
                  <a:pt x="185" y="218"/>
                </a:lnTo>
                <a:lnTo>
                  <a:pt x="185" y="218"/>
                </a:lnTo>
                <a:lnTo>
                  <a:pt x="180" y="213"/>
                </a:lnTo>
                <a:lnTo>
                  <a:pt x="180" y="213"/>
                </a:lnTo>
                <a:lnTo>
                  <a:pt x="175" y="208"/>
                </a:lnTo>
                <a:lnTo>
                  <a:pt x="171" y="203"/>
                </a:lnTo>
                <a:lnTo>
                  <a:pt x="171" y="203"/>
                </a:lnTo>
                <a:lnTo>
                  <a:pt x="166" y="198"/>
                </a:lnTo>
                <a:lnTo>
                  <a:pt x="166" y="198"/>
                </a:lnTo>
                <a:lnTo>
                  <a:pt x="161" y="193"/>
                </a:lnTo>
                <a:lnTo>
                  <a:pt x="161" y="193"/>
                </a:lnTo>
                <a:lnTo>
                  <a:pt x="161" y="188"/>
                </a:lnTo>
                <a:lnTo>
                  <a:pt x="156" y="184"/>
                </a:lnTo>
                <a:lnTo>
                  <a:pt x="151" y="179"/>
                </a:lnTo>
                <a:lnTo>
                  <a:pt x="151" y="174"/>
                </a:lnTo>
                <a:lnTo>
                  <a:pt x="146" y="169"/>
                </a:lnTo>
                <a:lnTo>
                  <a:pt x="146" y="164"/>
                </a:lnTo>
                <a:lnTo>
                  <a:pt x="141" y="159"/>
                </a:lnTo>
                <a:lnTo>
                  <a:pt x="141" y="159"/>
                </a:lnTo>
                <a:lnTo>
                  <a:pt x="141" y="155"/>
                </a:lnTo>
                <a:lnTo>
                  <a:pt x="137" y="145"/>
                </a:lnTo>
                <a:lnTo>
                  <a:pt x="137" y="140"/>
                </a:lnTo>
                <a:lnTo>
                  <a:pt x="137" y="140"/>
                </a:lnTo>
                <a:lnTo>
                  <a:pt x="137" y="135"/>
                </a:lnTo>
                <a:lnTo>
                  <a:pt x="137" y="125"/>
                </a:lnTo>
                <a:lnTo>
                  <a:pt x="137" y="125"/>
                </a:lnTo>
                <a:lnTo>
                  <a:pt x="137" y="116"/>
                </a:lnTo>
                <a:lnTo>
                  <a:pt x="137" y="111"/>
                </a:lnTo>
                <a:lnTo>
                  <a:pt x="137" y="106"/>
                </a:lnTo>
                <a:lnTo>
                  <a:pt x="141" y="96"/>
                </a:lnTo>
                <a:lnTo>
                  <a:pt x="141" y="92"/>
                </a:lnTo>
                <a:lnTo>
                  <a:pt x="146" y="87"/>
                </a:lnTo>
                <a:lnTo>
                  <a:pt x="146" y="82"/>
                </a:lnTo>
                <a:lnTo>
                  <a:pt x="151" y="77"/>
                </a:lnTo>
                <a:lnTo>
                  <a:pt x="151" y="67"/>
                </a:lnTo>
                <a:lnTo>
                  <a:pt x="156" y="63"/>
                </a:lnTo>
                <a:lnTo>
                  <a:pt x="161" y="58"/>
                </a:lnTo>
                <a:lnTo>
                  <a:pt x="166" y="53"/>
                </a:lnTo>
                <a:lnTo>
                  <a:pt x="171" y="48"/>
                </a:lnTo>
                <a:lnTo>
                  <a:pt x="171" y="48"/>
                </a:lnTo>
                <a:lnTo>
                  <a:pt x="175" y="43"/>
                </a:lnTo>
                <a:lnTo>
                  <a:pt x="175" y="38"/>
                </a:lnTo>
                <a:lnTo>
                  <a:pt x="175" y="38"/>
                </a:lnTo>
                <a:lnTo>
                  <a:pt x="180" y="33"/>
                </a:lnTo>
                <a:lnTo>
                  <a:pt x="185" y="29"/>
                </a:lnTo>
                <a:lnTo>
                  <a:pt x="190" y="24"/>
                </a:lnTo>
                <a:lnTo>
                  <a:pt x="195" y="24"/>
                </a:lnTo>
                <a:lnTo>
                  <a:pt x="200" y="24"/>
                </a:lnTo>
                <a:lnTo>
                  <a:pt x="205" y="19"/>
                </a:lnTo>
                <a:lnTo>
                  <a:pt x="209" y="14"/>
                </a:lnTo>
                <a:lnTo>
                  <a:pt x="214" y="14"/>
                </a:lnTo>
                <a:lnTo>
                  <a:pt x="219" y="9"/>
                </a:lnTo>
                <a:lnTo>
                  <a:pt x="224" y="9"/>
                </a:lnTo>
                <a:lnTo>
                  <a:pt x="234" y="4"/>
                </a:lnTo>
                <a:lnTo>
                  <a:pt x="239" y="4"/>
                </a:lnTo>
                <a:lnTo>
                  <a:pt x="244" y="0"/>
                </a:lnTo>
                <a:lnTo>
                  <a:pt x="253" y="0"/>
                </a:lnTo>
                <a:lnTo>
                  <a:pt x="258" y="0"/>
                </a:lnTo>
                <a:lnTo>
                  <a:pt x="268" y="0"/>
                </a:lnTo>
                <a:lnTo>
                  <a:pt x="278" y="0"/>
                </a:lnTo>
                <a:lnTo>
                  <a:pt x="287" y="0"/>
                </a:lnTo>
                <a:lnTo>
                  <a:pt x="292" y="0"/>
                </a:lnTo>
                <a:lnTo>
                  <a:pt x="302" y="0"/>
                </a:lnTo>
                <a:lnTo>
                  <a:pt x="307" y="0"/>
                </a:lnTo>
                <a:lnTo>
                  <a:pt x="317" y="0"/>
                </a:lnTo>
                <a:lnTo>
                  <a:pt x="321" y="4"/>
                </a:lnTo>
                <a:lnTo>
                  <a:pt x="331" y="4"/>
                </a:lnTo>
                <a:lnTo>
                  <a:pt x="336" y="9"/>
                </a:lnTo>
                <a:lnTo>
                  <a:pt x="341" y="9"/>
                </a:lnTo>
                <a:lnTo>
                  <a:pt x="351" y="14"/>
                </a:lnTo>
                <a:lnTo>
                  <a:pt x="355" y="19"/>
                </a:lnTo>
                <a:lnTo>
                  <a:pt x="360" y="24"/>
                </a:lnTo>
                <a:lnTo>
                  <a:pt x="365" y="24"/>
                </a:lnTo>
                <a:lnTo>
                  <a:pt x="370" y="29"/>
                </a:lnTo>
                <a:lnTo>
                  <a:pt x="380" y="33"/>
                </a:lnTo>
                <a:lnTo>
                  <a:pt x="385" y="38"/>
                </a:lnTo>
                <a:lnTo>
                  <a:pt x="389" y="43"/>
                </a:lnTo>
                <a:lnTo>
                  <a:pt x="394" y="48"/>
                </a:lnTo>
                <a:lnTo>
                  <a:pt x="394" y="53"/>
                </a:lnTo>
                <a:lnTo>
                  <a:pt x="399" y="63"/>
                </a:lnTo>
                <a:lnTo>
                  <a:pt x="404" y="67"/>
                </a:lnTo>
                <a:lnTo>
                  <a:pt x="409" y="72"/>
                </a:lnTo>
                <a:lnTo>
                  <a:pt x="409" y="72"/>
                </a:lnTo>
                <a:lnTo>
                  <a:pt x="414" y="77"/>
                </a:lnTo>
                <a:lnTo>
                  <a:pt x="414" y="87"/>
                </a:lnTo>
                <a:lnTo>
                  <a:pt x="419" y="92"/>
                </a:lnTo>
                <a:lnTo>
                  <a:pt x="419" y="92"/>
                </a:lnTo>
                <a:lnTo>
                  <a:pt x="419" y="96"/>
                </a:lnTo>
                <a:lnTo>
                  <a:pt x="424" y="106"/>
                </a:lnTo>
                <a:lnTo>
                  <a:pt x="424" y="111"/>
                </a:lnTo>
                <a:lnTo>
                  <a:pt x="424" y="121"/>
                </a:lnTo>
                <a:lnTo>
                  <a:pt x="424" y="125"/>
                </a:lnTo>
                <a:lnTo>
                  <a:pt x="424" y="140"/>
                </a:lnTo>
                <a:lnTo>
                  <a:pt x="424" y="150"/>
                </a:lnTo>
                <a:lnTo>
                  <a:pt x="424" y="155"/>
                </a:lnTo>
                <a:lnTo>
                  <a:pt x="424" y="155"/>
                </a:lnTo>
                <a:lnTo>
                  <a:pt x="424" y="159"/>
                </a:lnTo>
                <a:lnTo>
                  <a:pt x="424" y="164"/>
                </a:lnTo>
                <a:lnTo>
                  <a:pt x="424" y="169"/>
                </a:lnTo>
                <a:lnTo>
                  <a:pt x="424" y="174"/>
                </a:lnTo>
                <a:lnTo>
                  <a:pt x="419" y="179"/>
                </a:lnTo>
                <a:lnTo>
                  <a:pt x="419" y="184"/>
                </a:lnTo>
                <a:lnTo>
                  <a:pt x="419" y="188"/>
                </a:lnTo>
                <a:lnTo>
                  <a:pt x="414" y="198"/>
                </a:lnTo>
                <a:lnTo>
                  <a:pt x="414" y="203"/>
                </a:lnTo>
                <a:lnTo>
                  <a:pt x="409" y="208"/>
                </a:lnTo>
                <a:lnTo>
                  <a:pt x="409" y="208"/>
                </a:lnTo>
                <a:lnTo>
                  <a:pt x="404" y="213"/>
                </a:lnTo>
                <a:lnTo>
                  <a:pt x="404" y="218"/>
                </a:lnTo>
                <a:lnTo>
                  <a:pt x="399" y="222"/>
                </a:lnTo>
                <a:lnTo>
                  <a:pt x="394" y="227"/>
                </a:lnTo>
                <a:lnTo>
                  <a:pt x="394" y="232"/>
                </a:lnTo>
                <a:lnTo>
                  <a:pt x="389" y="237"/>
                </a:lnTo>
                <a:lnTo>
                  <a:pt x="389" y="237"/>
                </a:lnTo>
                <a:lnTo>
                  <a:pt x="385" y="242"/>
                </a:lnTo>
                <a:lnTo>
                  <a:pt x="385" y="242"/>
                </a:lnTo>
                <a:lnTo>
                  <a:pt x="380" y="247"/>
                </a:lnTo>
                <a:lnTo>
                  <a:pt x="375" y="251"/>
                </a:lnTo>
                <a:lnTo>
                  <a:pt x="370" y="256"/>
                </a:lnTo>
                <a:lnTo>
                  <a:pt x="365" y="256"/>
                </a:lnTo>
                <a:lnTo>
                  <a:pt x="360" y="261"/>
                </a:lnTo>
                <a:lnTo>
                  <a:pt x="355" y="266"/>
                </a:lnTo>
                <a:lnTo>
                  <a:pt x="351" y="266"/>
                </a:lnTo>
                <a:lnTo>
                  <a:pt x="346" y="271"/>
                </a:lnTo>
                <a:lnTo>
                  <a:pt x="341" y="271"/>
                </a:lnTo>
                <a:lnTo>
                  <a:pt x="336" y="276"/>
                </a:lnTo>
                <a:lnTo>
                  <a:pt x="336" y="276"/>
                </a:lnTo>
                <a:lnTo>
                  <a:pt x="326" y="276"/>
                </a:lnTo>
                <a:lnTo>
                  <a:pt x="326" y="276"/>
                </a:lnTo>
                <a:lnTo>
                  <a:pt x="321" y="280"/>
                </a:lnTo>
                <a:lnTo>
                  <a:pt x="312" y="280"/>
                </a:lnTo>
                <a:lnTo>
                  <a:pt x="307" y="280"/>
                </a:lnTo>
                <a:lnTo>
                  <a:pt x="307" y="280"/>
                </a:lnTo>
                <a:lnTo>
                  <a:pt x="307" y="280"/>
                </a:lnTo>
                <a:lnTo>
                  <a:pt x="302" y="280"/>
                </a:lnTo>
                <a:lnTo>
                  <a:pt x="297" y="280"/>
                </a:lnTo>
                <a:lnTo>
                  <a:pt x="292" y="280"/>
                </a:lnTo>
                <a:lnTo>
                  <a:pt x="287" y="280"/>
                </a:lnTo>
                <a:lnTo>
                  <a:pt x="282" y="280"/>
                </a:lnTo>
                <a:lnTo>
                  <a:pt x="278" y="280"/>
                </a:lnTo>
                <a:lnTo>
                  <a:pt x="268" y="280"/>
                </a:lnTo>
                <a:lnTo>
                  <a:pt x="263" y="280"/>
                </a:lnTo>
                <a:lnTo>
                  <a:pt x="253" y="280"/>
                </a:lnTo>
                <a:lnTo>
                  <a:pt x="248" y="280"/>
                </a:lnTo>
                <a:lnTo>
                  <a:pt x="239" y="280"/>
                </a:lnTo>
                <a:lnTo>
                  <a:pt x="229" y="280"/>
                </a:lnTo>
                <a:lnTo>
                  <a:pt x="224" y="280"/>
                </a:lnTo>
                <a:lnTo>
                  <a:pt x="214" y="280"/>
                </a:lnTo>
                <a:lnTo>
                  <a:pt x="205" y="280"/>
                </a:lnTo>
                <a:lnTo>
                  <a:pt x="195" y="280"/>
                </a:lnTo>
                <a:lnTo>
                  <a:pt x="185" y="280"/>
                </a:lnTo>
                <a:lnTo>
                  <a:pt x="171" y="280"/>
                </a:lnTo>
                <a:lnTo>
                  <a:pt x="161" y="280"/>
                </a:lnTo>
                <a:lnTo>
                  <a:pt x="151" y="280"/>
                </a:lnTo>
                <a:lnTo>
                  <a:pt x="137" y="280"/>
                </a:lnTo>
                <a:lnTo>
                  <a:pt x="127" y="280"/>
                </a:lnTo>
                <a:lnTo>
                  <a:pt x="112" y="280"/>
                </a:lnTo>
                <a:lnTo>
                  <a:pt x="102" y="280"/>
                </a:lnTo>
                <a:lnTo>
                  <a:pt x="88" y="280"/>
                </a:lnTo>
                <a:lnTo>
                  <a:pt x="73" y="280"/>
                </a:lnTo>
                <a:lnTo>
                  <a:pt x="59" y="280"/>
                </a:lnTo>
                <a:lnTo>
                  <a:pt x="44" y="280"/>
                </a:lnTo>
                <a:lnTo>
                  <a:pt x="29" y="280"/>
                </a:lnTo>
                <a:lnTo>
                  <a:pt x="0" y="280"/>
                </a:lnTo>
                <a:lnTo>
                  <a:pt x="0" y="280"/>
                </a:lnTo>
                <a:lnTo>
                  <a:pt x="0" y="276"/>
                </a:lnTo>
                <a:lnTo>
                  <a:pt x="0" y="276"/>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7" name="Google Shape;982;p40">
            <a:extLst>
              <a:ext uri="{FF2B5EF4-FFF2-40B4-BE49-F238E27FC236}">
                <a16:creationId xmlns:a16="http://schemas.microsoft.com/office/drawing/2014/main" id="{A4BDE639-90C7-C198-B4CB-8B1842DFE58C}"/>
              </a:ext>
            </a:extLst>
          </p:cNvPr>
          <p:cNvSpPr/>
          <p:nvPr/>
        </p:nvSpPr>
        <p:spPr>
          <a:xfrm>
            <a:off x="7026275" y="4744574"/>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8" name="Google Shape;983;p40">
            <a:extLst>
              <a:ext uri="{FF2B5EF4-FFF2-40B4-BE49-F238E27FC236}">
                <a16:creationId xmlns:a16="http://schemas.microsoft.com/office/drawing/2014/main" id="{A8F8CCF6-A49C-CF83-2059-1C47F4F2E2F0}"/>
              </a:ext>
            </a:extLst>
          </p:cNvPr>
          <p:cNvSpPr/>
          <p:nvPr/>
        </p:nvSpPr>
        <p:spPr>
          <a:xfrm>
            <a:off x="7026276" y="4744574"/>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09" name="Google Shape;984;p40">
            <a:extLst>
              <a:ext uri="{FF2B5EF4-FFF2-40B4-BE49-F238E27FC236}">
                <a16:creationId xmlns:a16="http://schemas.microsoft.com/office/drawing/2014/main" id="{CEFF74FE-DD92-350A-5C9C-00125E6FBC6D}"/>
              </a:ext>
            </a:extLst>
          </p:cNvPr>
          <p:cNvSpPr/>
          <p:nvPr/>
        </p:nvSpPr>
        <p:spPr>
          <a:xfrm>
            <a:off x="7096126" y="2960225"/>
            <a:ext cx="695325" cy="1654175"/>
          </a:xfrm>
          <a:custGeom>
            <a:avLst/>
            <a:gdLst/>
            <a:ahLst/>
            <a:cxnLst/>
            <a:rect l="l" t="t" r="r" b="b"/>
            <a:pathLst>
              <a:path w="438" h="1042" extrusionOk="0">
                <a:moveTo>
                  <a:pt x="418" y="0"/>
                </a:moveTo>
                <a:lnTo>
                  <a:pt x="214" y="0"/>
                </a:lnTo>
                <a:lnTo>
                  <a:pt x="214" y="1008"/>
                </a:lnTo>
                <a:lnTo>
                  <a:pt x="209" y="1013"/>
                </a:lnTo>
                <a:lnTo>
                  <a:pt x="0" y="1013"/>
                </a:lnTo>
                <a:lnTo>
                  <a:pt x="0" y="1013"/>
                </a:lnTo>
                <a:lnTo>
                  <a:pt x="73" y="1042"/>
                </a:lnTo>
                <a:lnTo>
                  <a:pt x="68" y="1042"/>
                </a:lnTo>
                <a:lnTo>
                  <a:pt x="243" y="1042"/>
                </a:lnTo>
                <a:lnTo>
                  <a:pt x="243" y="1042"/>
                </a:lnTo>
                <a:lnTo>
                  <a:pt x="243" y="34"/>
                </a:lnTo>
                <a:lnTo>
                  <a:pt x="438" y="34"/>
                </a:lnTo>
                <a:lnTo>
                  <a:pt x="418"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0" name="Google Shape;985;p40">
            <a:extLst>
              <a:ext uri="{FF2B5EF4-FFF2-40B4-BE49-F238E27FC236}">
                <a16:creationId xmlns:a16="http://schemas.microsoft.com/office/drawing/2014/main" id="{FC658620-DA8D-58A4-FBA4-79513AAA9573}"/>
              </a:ext>
            </a:extLst>
          </p:cNvPr>
          <p:cNvSpPr/>
          <p:nvPr/>
        </p:nvSpPr>
        <p:spPr>
          <a:xfrm>
            <a:off x="7096126" y="2960225"/>
            <a:ext cx="695325" cy="1654175"/>
          </a:xfrm>
          <a:custGeom>
            <a:avLst/>
            <a:gdLst/>
            <a:ahLst/>
            <a:cxnLst/>
            <a:rect l="l" t="t" r="r" b="b"/>
            <a:pathLst>
              <a:path w="438" h="1042" extrusionOk="0">
                <a:moveTo>
                  <a:pt x="418" y="5"/>
                </a:moveTo>
                <a:lnTo>
                  <a:pt x="214" y="5"/>
                </a:lnTo>
                <a:lnTo>
                  <a:pt x="214" y="0"/>
                </a:lnTo>
                <a:lnTo>
                  <a:pt x="214" y="1008"/>
                </a:lnTo>
                <a:lnTo>
                  <a:pt x="214" y="1008"/>
                </a:lnTo>
                <a:lnTo>
                  <a:pt x="209" y="1013"/>
                </a:lnTo>
                <a:lnTo>
                  <a:pt x="209" y="1013"/>
                </a:lnTo>
                <a:lnTo>
                  <a:pt x="0" y="1013"/>
                </a:lnTo>
                <a:lnTo>
                  <a:pt x="0" y="1013"/>
                </a:lnTo>
                <a:lnTo>
                  <a:pt x="0" y="1008"/>
                </a:lnTo>
                <a:lnTo>
                  <a:pt x="0" y="1008"/>
                </a:lnTo>
                <a:lnTo>
                  <a:pt x="5" y="1008"/>
                </a:lnTo>
                <a:lnTo>
                  <a:pt x="73" y="1037"/>
                </a:lnTo>
                <a:lnTo>
                  <a:pt x="73" y="1042"/>
                </a:lnTo>
                <a:lnTo>
                  <a:pt x="73" y="1042"/>
                </a:lnTo>
                <a:lnTo>
                  <a:pt x="63" y="1042"/>
                </a:lnTo>
                <a:lnTo>
                  <a:pt x="63" y="1037"/>
                </a:lnTo>
                <a:lnTo>
                  <a:pt x="68" y="1037"/>
                </a:lnTo>
                <a:lnTo>
                  <a:pt x="243" y="1037"/>
                </a:lnTo>
                <a:lnTo>
                  <a:pt x="243" y="1037"/>
                </a:lnTo>
                <a:lnTo>
                  <a:pt x="243" y="1042"/>
                </a:lnTo>
                <a:lnTo>
                  <a:pt x="243" y="34"/>
                </a:lnTo>
                <a:lnTo>
                  <a:pt x="243" y="29"/>
                </a:lnTo>
                <a:lnTo>
                  <a:pt x="438" y="29"/>
                </a:lnTo>
                <a:lnTo>
                  <a:pt x="433" y="34"/>
                </a:lnTo>
                <a:lnTo>
                  <a:pt x="418" y="0"/>
                </a:lnTo>
                <a:lnTo>
                  <a:pt x="418" y="0"/>
                </a:lnTo>
                <a:lnTo>
                  <a:pt x="418" y="0"/>
                </a:lnTo>
                <a:lnTo>
                  <a:pt x="438" y="29"/>
                </a:lnTo>
                <a:lnTo>
                  <a:pt x="438" y="34"/>
                </a:lnTo>
                <a:lnTo>
                  <a:pt x="438" y="34"/>
                </a:lnTo>
                <a:lnTo>
                  <a:pt x="243" y="34"/>
                </a:lnTo>
                <a:lnTo>
                  <a:pt x="248" y="34"/>
                </a:lnTo>
                <a:lnTo>
                  <a:pt x="248" y="1042"/>
                </a:lnTo>
                <a:lnTo>
                  <a:pt x="243" y="1042"/>
                </a:lnTo>
                <a:lnTo>
                  <a:pt x="243" y="1042"/>
                </a:lnTo>
                <a:lnTo>
                  <a:pt x="68" y="1042"/>
                </a:lnTo>
                <a:lnTo>
                  <a:pt x="68" y="1037"/>
                </a:lnTo>
                <a:lnTo>
                  <a:pt x="73" y="1037"/>
                </a:lnTo>
                <a:lnTo>
                  <a:pt x="73" y="1042"/>
                </a:lnTo>
                <a:lnTo>
                  <a:pt x="0" y="1013"/>
                </a:lnTo>
                <a:lnTo>
                  <a:pt x="0" y="1013"/>
                </a:lnTo>
                <a:lnTo>
                  <a:pt x="0" y="1013"/>
                </a:lnTo>
                <a:lnTo>
                  <a:pt x="0" y="1008"/>
                </a:lnTo>
                <a:lnTo>
                  <a:pt x="209" y="1008"/>
                </a:lnTo>
                <a:lnTo>
                  <a:pt x="209" y="1008"/>
                </a:lnTo>
                <a:lnTo>
                  <a:pt x="209" y="1008"/>
                </a:lnTo>
                <a:lnTo>
                  <a:pt x="209" y="1008"/>
                </a:lnTo>
                <a:lnTo>
                  <a:pt x="209" y="0"/>
                </a:lnTo>
                <a:lnTo>
                  <a:pt x="214" y="0"/>
                </a:lnTo>
                <a:lnTo>
                  <a:pt x="418" y="0"/>
                </a:lnTo>
                <a:lnTo>
                  <a:pt x="423" y="0"/>
                </a:lnTo>
                <a:lnTo>
                  <a:pt x="418" y="5"/>
                </a:lnTo>
                <a:lnTo>
                  <a:pt x="418" y="5"/>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grpSp>
        <p:nvGrpSpPr>
          <p:cNvPr id="111" name="Google Shape;986;p40">
            <a:extLst>
              <a:ext uri="{FF2B5EF4-FFF2-40B4-BE49-F238E27FC236}">
                <a16:creationId xmlns:a16="http://schemas.microsoft.com/office/drawing/2014/main" id="{B2DA1078-9139-3446-2308-E7044AC511B7}"/>
              </a:ext>
            </a:extLst>
          </p:cNvPr>
          <p:cNvGrpSpPr/>
          <p:nvPr/>
        </p:nvGrpSpPr>
        <p:grpSpPr>
          <a:xfrm>
            <a:off x="7813676" y="2968161"/>
            <a:ext cx="557213" cy="822326"/>
            <a:chOff x="6289675" y="2436813"/>
            <a:chExt cx="557213" cy="822326"/>
          </a:xfrm>
        </p:grpSpPr>
        <p:sp>
          <p:nvSpPr>
            <p:cNvPr id="112" name="Google Shape;987;p40">
              <a:extLst>
                <a:ext uri="{FF2B5EF4-FFF2-40B4-BE49-F238E27FC236}">
                  <a16:creationId xmlns:a16="http://schemas.microsoft.com/office/drawing/2014/main" id="{BF9FF69C-37B3-86FC-7E45-C4E62A58968E}"/>
                </a:ext>
              </a:extLst>
            </p:cNvPr>
            <p:cNvSpPr/>
            <p:nvPr/>
          </p:nvSpPr>
          <p:spPr>
            <a:xfrm>
              <a:off x="6345238" y="2460626"/>
              <a:ext cx="254000" cy="798513"/>
            </a:xfrm>
            <a:custGeom>
              <a:avLst/>
              <a:gdLst/>
              <a:ahLst/>
              <a:cxnLst/>
              <a:rect l="l" t="t" r="r" b="b"/>
              <a:pathLst>
                <a:path w="160" h="503" extrusionOk="0">
                  <a:moveTo>
                    <a:pt x="0" y="0"/>
                  </a:moveTo>
                  <a:lnTo>
                    <a:pt x="19" y="19"/>
                  </a:lnTo>
                  <a:lnTo>
                    <a:pt x="24" y="29"/>
                  </a:lnTo>
                  <a:lnTo>
                    <a:pt x="34" y="39"/>
                  </a:lnTo>
                  <a:lnTo>
                    <a:pt x="43" y="48"/>
                  </a:lnTo>
                  <a:lnTo>
                    <a:pt x="53" y="58"/>
                  </a:lnTo>
                  <a:lnTo>
                    <a:pt x="58" y="68"/>
                  </a:lnTo>
                  <a:lnTo>
                    <a:pt x="68" y="77"/>
                  </a:lnTo>
                  <a:lnTo>
                    <a:pt x="73" y="87"/>
                  </a:lnTo>
                  <a:lnTo>
                    <a:pt x="77" y="102"/>
                  </a:lnTo>
                  <a:lnTo>
                    <a:pt x="87" y="111"/>
                  </a:lnTo>
                  <a:lnTo>
                    <a:pt x="92" y="121"/>
                  </a:lnTo>
                  <a:lnTo>
                    <a:pt x="102" y="135"/>
                  </a:lnTo>
                  <a:lnTo>
                    <a:pt x="107" y="145"/>
                  </a:lnTo>
                  <a:lnTo>
                    <a:pt x="111" y="155"/>
                  </a:lnTo>
                  <a:lnTo>
                    <a:pt x="116" y="169"/>
                  </a:lnTo>
                  <a:lnTo>
                    <a:pt x="121" y="179"/>
                  </a:lnTo>
                  <a:lnTo>
                    <a:pt x="126" y="194"/>
                  </a:lnTo>
                  <a:lnTo>
                    <a:pt x="131" y="208"/>
                  </a:lnTo>
                  <a:lnTo>
                    <a:pt x="136" y="218"/>
                  </a:lnTo>
                  <a:lnTo>
                    <a:pt x="136" y="232"/>
                  </a:lnTo>
                  <a:lnTo>
                    <a:pt x="141" y="242"/>
                  </a:lnTo>
                  <a:lnTo>
                    <a:pt x="145" y="256"/>
                  </a:lnTo>
                  <a:lnTo>
                    <a:pt x="150" y="271"/>
                  </a:lnTo>
                  <a:lnTo>
                    <a:pt x="150" y="286"/>
                  </a:lnTo>
                  <a:lnTo>
                    <a:pt x="155" y="295"/>
                  </a:lnTo>
                  <a:lnTo>
                    <a:pt x="155" y="310"/>
                  </a:lnTo>
                  <a:lnTo>
                    <a:pt x="155" y="324"/>
                  </a:lnTo>
                  <a:lnTo>
                    <a:pt x="160" y="339"/>
                  </a:lnTo>
                  <a:lnTo>
                    <a:pt x="160" y="353"/>
                  </a:lnTo>
                  <a:lnTo>
                    <a:pt x="160" y="368"/>
                  </a:lnTo>
                  <a:lnTo>
                    <a:pt x="160" y="382"/>
                  </a:lnTo>
                  <a:lnTo>
                    <a:pt x="160" y="387"/>
                  </a:lnTo>
                  <a:lnTo>
                    <a:pt x="160" y="392"/>
                  </a:lnTo>
                  <a:lnTo>
                    <a:pt x="160" y="397"/>
                  </a:lnTo>
                  <a:lnTo>
                    <a:pt x="160" y="402"/>
                  </a:lnTo>
                  <a:lnTo>
                    <a:pt x="160" y="407"/>
                  </a:lnTo>
                  <a:lnTo>
                    <a:pt x="160" y="407"/>
                  </a:lnTo>
                  <a:lnTo>
                    <a:pt x="160" y="411"/>
                  </a:lnTo>
                  <a:lnTo>
                    <a:pt x="160" y="416"/>
                  </a:lnTo>
                  <a:lnTo>
                    <a:pt x="160" y="421"/>
                  </a:lnTo>
                  <a:lnTo>
                    <a:pt x="160" y="426"/>
                  </a:lnTo>
                  <a:lnTo>
                    <a:pt x="155" y="426"/>
                  </a:lnTo>
                  <a:lnTo>
                    <a:pt x="155" y="431"/>
                  </a:lnTo>
                  <a:lnTo>
                    <a:pt x="155" y="436"/>
                  </a:lnTo>
                  <a:lnTo>
                    <a:pt x="155" y="441"/>
                  </a:lnTo>
                  <a:lnTo>
                    <a:pt x="155" y="445"/>
                  </a:lnTo>
                  <a:lnTo>
                    <a:pt x="155" y="445"/>
                  </a:lnTo>
                  <a:lnTo>
                    <a:pt x="155" y="450"/>
                  </a:lnTo>
                  <a:lnTo>
                    <a:pt x="155" y="455"/>
                  </a:lnTo>
                  <a:lnTo>
                    <a:pt x="155" y="460"/>
                  </a:lnTo>
                  <a:lnTo>
                    <a:pt x="155" y="460"/>
                  </a:lnTo>
                  <a:lnTo>
                    <a:pt x="155" y="465"/>
                  </a:lnTo>
                  <a:lnTo>
                    <a:pt x="150" y="470"/>
                  </a:lnTo>
                  <a:lnTo>
                    <a:pt x="150" y="474"/>
                  </a:lnTo>
                  <a:lnTo>
                    <a:pt x="150" y="479"/>
                  </a:lnTo>
                  <a:lnTo>
                    <a:pt x="150" y="479"/>
                  </a:lnTo>
                  <a:lnTo>
                    <a:pt x="150" y="484"/>
                  </a:lnTo>
                  <a:lnTo>
                    <a:pt x="150" y="489"/>
                  </a:lnTo>
                  <a:lnTo>
                    <a:pt x="150" y="494"/>
                  </a:lnTo>
                  <a:lnTo>
                    <a:pt x="145" y="494"/>
                  </a:lnTo>
                  <a:lnTo>
                    <a:pt x="145" y="499"/>
                  </a:lnTo>
                  <a:lnTo>
                    <a:pt x="145" y="503"/>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3" name="Google Shape;988;p40">
              <a:extLst>
                <a:ext uri="{FF2B5EF4-FFF2-40B4-BE49-F238E27FC236}">
                  <a16:creationId xmlns:a16="http://schemas.microsoft.com/office/drawing/2014/main" id="{C72ABFBB-59C5-DD6B-0A3A-44F564E0C00E}"/>
                </a:ext>
              </a:extLst>
            </p:cNvPr>
            <p:cNvSpPr/>
            <p:nvPr/>
          </p:nvSpPr>
          <p:spPr>
            <a:xfrm>
              <a:off x="6345238" y="2460626"/>
              <a:ext cx="254000" cy="798513"/>
            </a:xfrm>
            <a:custGeom>
              <a:avLst/>
              <a:gdLst/>
              <a:ahLst/>
              <a:cxnLst/>
              <a:rect l="l" t="t" r="r" b="b"/>
              <a:pathLst>
                <a:path w="160" h="503" extrusionOk="0">
                  <a:moveTo>
                    <a:pt x="0" y="0"/>
                  </a:moveTo>
                  <a:lnTo>
                    <a:pt x="19" y="14"/>
                  </a:lnTo>
                  <a:lnTo>
                    <a:pt x="29" y="24"/>
                  </a:lnTo>
                  <a:lnTo>
                    <a:pt x="38" y="34"/>
                  </a:lnTo>
                  <a:lnTo>
                    <a:pt x="43" y="43"/>
                  </a:lnTo>
                  <a:lnTo>
                    <a:pt x="53" y="53"/>
                  </a:lnTo>
                  <a:lnTo>
                    <a:pt x="58" y="68"/>
                  </a:lnTo>
                  <a:lnTo>
                    <a:pt x="68" y="77"/>
                  </a:lnTo>
                  <a:lnTo>
                    <a:pt x="77" y="87"/>
                  </a:lnTo>
                  <a:lnTo>
                    <a:pt x="82" y="97"/>
                  </a:lnTo>
                  <a:lnTo>
                    <a:pt x="87" y="106"/>
                  </a:lnTo>
                  <a:lnTo>
                    <a:pt x="87" y="111"/>
                  </a:lnTo>
                  <a:lnTo>
                    <a:pt x="97" y="121"/>
                  </a:lnTo>
                  <a:lnTo>
                    <a:pt x="102" y="131"/>
                  </a:lnTo>
                  <a:lnTo>
                    <a:pt x="107" y="145"/>
                  </a:lnTo>
                  <a:lnTo>
                    <a:pt x="111" y="155"/>
                  </a:lnTo>
                  <a:lnTo>
                    <a:pt x="116" y="169"/>
                  </a:lnTo>
                  <a:lnTo>
                    <a:pt x="126" y="179"/>
                  </a:lnTo>
                  <a:lnTo>
                    <a:pt x="126" y="194"/>
                  </a:lnTo>
                  <a:lnTo>
                    <a:pt x="131" y="203"/>
                  </a:lnTo>
                  <a:lnTo>
                    <a:pt x="136" y="218"/>
                  </a:lnTo>
                  <a:lnTo>
                    <a:pt x="141" y="232"/>
                  </a:lnTo>
                  <a:lnTo>
                    <a:pt x="145" y="242"/>
                  </a:lnTo>
                  <a:lnTo>
                    <a:pt x="150" y="256"/>
                  </a:lnTo>
                  <a:lnTo>
                    <a:pt x="150" y="271"/>
                  </a:lnTo>
                  <a:lnTo>
                    <a:pt x="155" y="281"/>
                  </a:lnTo>
                  <a:lnTo>
                    <a:pt x="155" y="295"/>
                  </a:lnTo>
                  <a:lnTo>
                    <a:pt x="155" y="310"/>
                  </a:lnTo>
                  <a:lnTo>
                    <a:pt x="160" y="324"/>
                  </a:lnTo>
                  <a:lnTo>
                    <a:pt x="160" y="339"/>
                  </a:lnTo>
                  <a:lnTo>
                    <a:pt x="160" y="353"/>
                  </a:lnTo>
                  <a:lnTo>
                    <a:pt x="160" y="368"/>
                  </a:lnTo>
                  <a:lnTo>
                    <a:pt x="160" y="382"/>
                  </a:lnTo>
                  <a:lnTo>
                    <a:pt x="160" y="387"/>
                  </a:lnTo>
                  <a:lnTo>
                    <a:pt x="160" y="392"/>
                  </a:lnTo>
                  <a:lnTo>
                    <a:pt x="160" y="397"/>
                  </a:lnTo>
                  <a:lnTo>
                    <a:pt x="160" y="397"/>
                  </a:lnTo>
                  <a:lnTo>
                    <a:pt x="160" y="402"/>
                  </a:lnTo>
                  <a:lnTo>
                    <a:pt x="160" y="402"/>
                  </a:lnTo>
                  <a:lnTo>
                    <a:pt x="160" y="407"/>
                  </a:lnTo>
                  <a:lnTo>
                    <a:pt x="160" y="407"/>
                  </a:lnTo>
                  <a:lnTo>
                    <a:pt x="160" y="411"/>
                  </a:lnTo>
                  <a:lnTo>
                    <a:pt x="160" y="411"/>
                  </a:lnTo>
                  <a:lnTo>
                    <a:pt x="160" y="416"/>
                  </a:lnTo>
                  <a:lnTo>
                    <a:pt x="160" y="416"/>
                  </a:lnTo>
                  <a:lnTo>
                    <a:pt x="160" y="421"/>
                  </a:lnTo>
                  <a:lnTo>
                    <a:pt x="160" y="426"/>
                  </a:lnTo>
                  <a:lnTo>
                    <a:pt x="160" y="426"/>
                  </a:lnTo>
                  <a:lnTo>
                    <a:pt x="160" y="426"/>
                  </a:lnTo>
                  <a:lnTo>
                    <a:pt x="160" y="426"/>
                  </a:lnTo>
                  <a:lnTo>
                    <a:pt x="160" y="431"/>
                  </a:lnTo>
                  <a:lnTo>
                    <a:pt x="160" y="431"/>
                  </a:lnTo>
                  <a:lnTo>
                    <a:pt x="160" y="436"/>
                  </a:lnTo>
                  <a:lnTo>
                    <a:pt x="160" y="436"/>
                  </a:lnTo>
                  <a:lnTo>
                    <a:pt x="160" y="441"/>
                  </a:lnTo>
                  <a:lnTo>
                    <a:pt x="160" y="445"/>
                  </a:lnTo>
                  <a:lnTo>
                    <a:pt x="160" y="445"/>
                  </a:lnTo>
                  <a:lnTo>
                    <a:pt x="160" y="445"/>
                  </a:lnTo>
                  <a:lnTo>
                    <a:pt x="155" y="450"/>
                  </a:lnTo>
                  <a:lnTo>
                    <a:pt x="155" y="450"/>
                  </a:lnTo>
                  <a:lnTo>
                    <a:pt x="155" y="455"/>
                  </a:lnTo>
                  <a:lnTo>
                    <a:pt x="155" y="455"/>
                  </a:lnTo>
                  <a:lnTo>
                    <a:pt x="155" y="460"/>
                  </a:lnTo>
                  <a:lnTo>
                    <a:pt x="155" y="460"/>
                  </a:lnTo>
                  <a:lnTo>
                    <a:pt x="155" y="460"/>
                  </a:lnTo>
                  <a:lnTo>
                    <a:pt x="155" y="465"/>
                  </a:lnTo>
                  <a:lnTo>
                    <a:pt x="155" y="465"/>
                  </a:lnTo>
                  <a:lnTo>
                    <a:pt x="155" y="470"/>
                  </a:lnTo>
                  <a:lnTo>
                    <a:pt x="155" y="474"/>
                  </a:lnTo>
                  <a:lnTo>
                    <a:pt x="155" y="479"/>
                  </a:lnTo>
                  <a:lnTo>
                    <a:pt x="150" y="479"/>
                  </a:lnTo>
                  <a:lnTo>
                    <a:pt x="150" y="479"/>
                  </a:lnTo>
                  <a:lnTo>
                    <a:pt x="150" y="484"/>
                  </a:lnTo>
                  <a:lnTo>
                    <a:pt x="150" y="484"/>
                  </a:lnTo>
                  <a:lnTo>
                    <a:pt x="150" y="489"/>
                  </a:lnTo>
                  <a:lnTo>
                    <a:pt x="150" y="494"/>
                  </a:lnTo>
                  <a:lnTo>
                    <a:pt x="150" y="494"/>
                  </a:lnTo>
                  <a:lnTo>
                    <a:pt x="150" y="499"/>
                  </a:lnTo>
                  <a:lnTo>
                    <a:pt x="150" y="503"/>
                  </a:lnTo>
                  <a:lnTo>
                    <a:pt x="145" y="503"/>
                  </a:lnTo>
                  <a:lnTo>
                    <a:pt x="145" y="503"/>
                  </a:lnTo>
                  <a:lnTo>
                    <a:pt x="145" y="499"/>
                  </a:lnTo>
                  <a:lnTo>
                    <a:pt x="145" y="494"/>
                  </a:lnTo>
                  <a:lnTo>
                    <a:pt x="145" y="489"/>
                  </a:lnTo>
                  <a:lnTo>
                    <a:pt x="145" y="489"/>
                  </a:lnTo>
                  <a:lnTo>
                    <a:pt x="145" y="484"/>
                  </a:lnTo>
                  <a:lnTo>
                    <a:pt x="145" y="484"/>
                  </a:lnTo>
                  <a:lnTo>
                    <a:pt x="145" y="479"/>
                  </a:lnTo>
                  <a:lnTo>
                    <a:pt x="145" y="479"/>
                  </a:lnTo>
                  <a:lnTo>
                    <a:pt x="150" y="474"/>
                  </a:lnTo>
                  <a:lnTo>
                    <a:pt x="150" y="474"/>
                  </a:lnTo>
                  <a:lnTo>
                    <a:pt x="150" y="470"/>
                  </a:lnTo>
                  <a:lnTo>
                    <a:pt x="150" y="465"/>
                  </a:lnTo>
                  <a:lnTo>
                    <a:pt x="150" y="465"/>
                  </a:lnTo>
                  <a:lnTo>
                    <a:pt x="150" y="460"/>
                  </a:lnTo>
                  <a:lnTo>
                    <a:pt x="150" y="460"/>
                  </a:lnTo>
                  <a:lnTo>
                    <a:pt x="150" y="455"/>
                  </a:lnTo>
                  <a:lnTo>
                    <a:pt x="150" y="455"/>
                  </a:lnTo>
                  <a:lnTo>
                    <a:pt x="150" y="455"/>
                  </a:lnTo>
                  <a:lnTo>
                    <a:pt x="150" y="450"/>
                  </a:lnTo>
                  <a:lnTo>
                    <a:pt x="150" y="450"/>
                  </a:lnTo>
                  <a:lnTo>
                    <a:pt x="155" y="445"/>
                  </a:lnTo>
                  <a:lnTo>
                    <a:pt x="155" y="441"/>
                  </a:lnTo>
                  <a:lnTo>
                    <a:pt x="155" y="445"/>
                  </a:lnTo>
                  <a:lnTo>
                    <a:pt x="155" y="441"/>
                  </a:lnTo>
                  <a:lnTo>
                    <a:pt x="155" y="436"/>
                  </a:lnTo>
                  <a:lnTo>
                    <a:pt x="155" y="436"/>
                  </a:lnTo>
                  <a:lnTo>
                    <a:pt x="155" y="431"/>
                  </a:lnTo>
                  <a:lnTo>
                    <a:pt x="155" y="431"/>
                  </a:lnTo>
                  <a:lnTo>
                    <a:pt x="155" y="426"/>
                  </a:lnTo>
                  <a:lnTo>
                    <a:pt x="155" y="426"/>
                  </a:lnTo>
                  <a:lnTo>
                    <a:pt x="155" y="421"/>
                  </a:lnTo>
                  <a:lnTo>
                    <a:pt x="155" y="426"/>
                  </a:lnTo>
                  <a:lnTo>
                    <a:pt x="155" y="421"/>
                  </a:lnTo>
                  <a:lnTo>
                    <a:pt x="155" y="416"/>
                  </a:lnTo>
                  <a:lnTo>
                    <a:pt x="155" y="416"/>
                  </a:lnTo>
                  <a:lnTo>
                    <a:pt x="155" y="411"/>
                  </a:lnTo>
                  <a:lnTo>
                    <a:pt x="155" y="411"/>
                  </a:lnTo>
                  <a:lnTo>
                    <a:pt x="155" y="407"/>
                  </a:lnTo>
                  <a:lnTo>
                    <a:pt x="155" y="407"/>
                  </a:lnTo>
                  <a:lnTo>
                    <a:pt x="155" y="402"/>
                  </a:lnTo>
                  <a:lnTo>
                    <a:pt x="155" y="402"/>
                  </a:lnTo>
                  <a:lnTo>
                    <a:pt x="155" y="397"/>
                  </a:lnTo>
                  <a:lnTo>
                    <a:pt x="155" y="397"/>
                  </a:lnTo>
                  <a:lnTo>
                    <a:pt x="155" y="392"/>
                  </a:lnTo>
                  <a:lnTo>
                    <a:pt x="155" y="387"/>
                  </a:lnTo>
                  <a:lnTo>
                    <a:pt x="155" y="382"/>
                  </a:lnTo>
                  <a:lnTo>
                    <a:pt x="155" y="368"/>
                  </a:lnTo>
                  <a:lnTo>
                    <a:pt x="155" y="353"/>
                  </a:lnTo>
                  <a:lnTo>
                    <a:pt x="155" y="339"/>
                  </a:lnTo>
                  <a:lnTo>
                    <a:pt x="155" y="324"/>
                  </a:lnTo>
                  <a:lnTo>
                    <a:pt x="150" y="310"/>
                  </a:lnTo>
                  <a:lnTo>
                    <a:pt x="150" y="295"/>
                  </a:lnTo>
                  <a:lnTo>
                    <a:pt x="150" y="286"/>
                  </a:lnTo>
                  <a:lnTo>
                    <a:pt x="145" y="271"/>
                  </a:lnTo>
                  <a:lnTo>
                    <a:pt x="145" y="256"/>
                  </a:lnTo>
                  <a:lnTo>
                    <a:pt x="141" y="247"/>
                  </a:lnTo>
                  <a:lnTo>
                    <a:pt x="136" y="232"/>
                  </a:lnTo>
                  <a:lnTo>
                    <a:pt x="131" y="218"/>
                  </a:lnTo>
                  <a:lnTo>
                    <a:pt x="131" y="208"/>
                  </a:lnTo>
                  <a:lnTo>
                    <a:pt x="121" y="194"/>
                  </a:lnTo>
                  <a:lnTo>
                    <a:pt x="121" y="184"/>
                  </a:lnTo>
                  <a:lnTo>
                    <a:pt x="111" y="169"/>
                  </a:lnTo>
                  <a:lnTo>
                    <a:pt x="107" y="160"/>
                  </a:lnTo>
                  <a:lnTo>
                    <a:pt x="102" y="145"/>
                  </a:lnTo>
                  <a:lnTo>
                    <a:pt x="97" y="135"/>
                  </a:lnTo>
                  <a:lnTo>
                    <a:pt x="92" y="121"/>
                  </a:lnTo>
                  <a:lnTo>
                    <a:pt x="87" y="111"/>
                  </a:lnTo>
                  <a:lnTo>
                    <a:pt x="87" y="111"/>
                  </a:lnTo>
                  <a:lnTo>
                    <a:pt x="77" y="102"/>
                  </a:lnTo>
                  <a:lnTo>
                    <a:pt x="73" y="92"/>
                  </a:lnTo>
                  <a:lnTo>
                    <a:pt x="63" y="77"/>
                  </a:lnTo>
                  <a:lnTo>
                    <a:pt x="58" y="68"/>
                  </a:lnTo>
                  <a:lnTo>
                    <a:pt x="48" y="58"/>
                  </a:lnTo>
                  <a:lnTo>
                    <a:pt x="38" y="48"/>
                  </a:lnTo>
                  <a:lnTo>
                    <a:pt x="34" y="39"/>
                  </a:lnTo>
                  <a:lnTo>
                    <a:pt x="24" y="29"/>
                  </a:lnTo>
                  <a:lnTo>
                    <a:pt x="14" y="19"/>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4" name="Google Shape;989;p40">
              <a:extLst>
                <a:ext uri="{FF2B5EF4-FFF2-40B4-BE49-F238E27FC236}">
                  <a16:creationId xmlns:a16="http://schemas.microsoft.com/office/drawing/2014/main" id="{60722E3F-D402-F1C0-CB11-AE2A4C45B56F}"/>
                </a:ext>
              </a:extLst>
            </p:cNvPr>
            <p:cNvSpPr/>
            <p:nvPr/>
          </p:nvSpPr>
          <p:spPr>
            <a:xfrm>
              <a:off x="6289675" y="2474913"/>
              <a:ext cx="517525" cy="762000"/>
            </a:xfrm>
            <a:custGeom>
              <a:avLst/>
              <a:gdLst/>
              <a:ahLst/>
              <a:cxnLst/>
              <a:rect l="l" t="t" r="r" b="b"/>
              <a:pathLst>
                <a:path w="326" h="480" extrusionOk="0">
                  <a:moveTo>
                    <a:pt x="0" y="0"/>
                  </a:moveTo>
                  <a:lnTo>
                    <a:pt x="35" y="15"/>
                  </a:lnTo>
                  <a:lnTo>
                    <a:pt x="49" y="20"/>
                  </a:lnTo>
                  <a:lnTo>
                    <a:pt x="64" y="30"/>
                  </a:lnTo>
                  <a:lnTo>
                    <a:pt x="78" y="39"/>
                  </a:lnTo>
                  <a:lnTo>
                    <a:pt x="93" y="49"/>
                  </a:lnTo>
                  <a:lnTo>
                    <a:pt x="108" y="59"/>
                  </a:lnTo>
                  <a:lnTo>
                    <a:pt x="122" y="73"/>
                  </a:lnTo>
                  <a:lnTo>
                    <a:pt x="137" y="83"/>
                  </a:lnTo>
                  <a:lnTo>
                    <a:pt x="151" y="97"/>
                  </a:lnTo>
                  <a:lnTo>
                    <a:pt x="166" y="112"/>
                  </a:lnTo>
                  <a:lnTo>
                    <a:pt x="176" y="122"/>
                  </a:lnTo>
                  <a:lnTo>
                    <a:pt x="190" y="141"/>
                  </a:lnTo>
                  <a:lnTo>
                    <a:pt x="205" y="155"/>
                  </a:lnTo>
                  <a:lnTo>
                    <a:pt x="215" y="170"/>
                  </a:lnTo>
                  <a:lnTo>
                    <a:pt x="224" y="185"/>
                  </a:lnTo>
                  <a:lnTo>
                    <a:pt x="239" y="204"/>
                  </a:lnTo>
                  <a:lnTo>
                    <a:pt x="249" y="218"/>
                  </a:lnTo>
                  <a:lnTo>
                    <a:pt x="258" y="238"/>
                  </a:lnTo>
                  <a:lnTo>
                    <a:pt x="268" y="252"/>
                  </a:lnTo>
                  <a:lnTo>
                    <a:pt x="273" y="272"/>
                  </a:lnTo>
                  <a:lnTo>
                    <a:pt x="283" y="291"/>
                  </a:lnTo>
                  <a:lnTo>
                    <a:pt x="292" y="310"/>
                  </a:lnTo>
                  <a:lnTo>
                    <a:pt x="297" y="325"/>
                  </a:lnTo>
                  <a:lnTo>
                    <a:pt x="302" y="344"/>
                  </a:lnTo>
                  <a:lnTo>
                    <a:pt x="312" y="364"/>
                  </a:lnTo>
                  <a:lnTo>
                    <a:pt x="317" y="383"/>
                  </a:lnTo>
                  <a:lnTo>
                    <a:pt x="317" y="402"/>
                  </a:lnTo>
                  <a:lnTo>
                    <a:pt x="322" y="422"/>
                  </a:lnTo>
                  <a:lnTo>
                    <a:pt x="322" y="441"/>
                  </a:lnTo>
                  <a:lnTo>
                    <a:pt x="326" y="461"/>
                  </a:lnTo>
                  <a:lnTo>
                    <a:pt x="326" y="480"/>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5" name="Google Shape;990;p40">
              <a:extLst>
                <a:ext uri="{FF2B5EF4-FFF2-40B4-BE49-F238E27FC236}">
                  <a16:creationId xmlns:a16="http://schemas.microsoft.com/office/drawing/2014/main" id="{56662D0D-690B-82D4-EE3A-2A4EAC14A37D}"/>
                </a:ext>
              </a:extLst>
            </p:cNvPr>
            <p:cNvSpPr/>
            <p:nvPr/>
          </p:nvSpPr>
          <p:spPr>
            <a:xfrm>
              <a:off x="6289675" y="2474913"/>
              <a:ext cx="517525" cy="762000"/>
            </a:xfrm>
            <a:custGeom>
              <a:avLst/>
              <a:gdLst/>
              <a:ahLst/>
              <a:cxnLst/>
              <a:rect l="l" t="t" r="r" b="b"/>
              <a:pathLst>
                <a:path w="326" h="480" extrusionOk="0">
                  <a:moveTo>
                    <a:pt x="0" y="0"/>
                  </a:moveTo>
                  <a:lnTo>
                    <a:pt x="35" y="10"/>
                  </a:lnTo>
                  <a:lnTo>
                    <a:pt x="49" y="20"/>
                  </a:lnTo>
                  <a:lnTo>
                    <a:pt x="64" y="25"/>
                  </a:lnTo>
                  <a:lnTo>
                    <a:pt x="78" y="34"/>
                  </a:lnTo>
                  <a:lnTo>
                    <a:pt x="93" y="44"/>
                  </a:lnTo>
                  <a:lnTo>
                    <a:pt x="108" y="59"/>
                  </a:lnTo>
                  <a:lnTo>
                    <a:pt x="122" y="68"/>
                  </a:lnTo>
                  <a:lnTo>
                    <a:pt x="137" y="83"/>
                  </a:lnTo>
                  <a:lnTo>
                    <a:pt x="151" y="93"/>
                  </a:lnTo>
                  <a:lnTo>
                    <a:pt x="166" y="107"/>
                  </a:lnTo>
                  <a:lnTo>
                    <a:pt x="180" y="122"/>
                  </a:lnTo>
                  <a:lnTo>
                    <a:pt x="190" y="136"/>
                  </a:lnTo>
                  <a:lnTo>
                    <a:pt x="205" y="151"/>
                  </a:lnTo>
                  <a:lnTo>
                    <a:pt x="215" y="170"/>
                  </a:lnTo>
                  <a:lnTo>
                    <a:pt x="229" y="185"/>
                  </a:lnTo>
                  <a:lnTo>
                    <a:pt x="239" y="199"/>
                  </a:lnTo>
                  <a:lnTo>
                    <a:pt x="249" y="218"/>
                  </a:lnTo>
                  <a:lnTo>
                    <a:pt x="258" y="233"/>
                  </a:lnTo>
                  <a:lnTo>
                    <a:pt x="268" y="252"/>
                  </a:lnTo>
                  <a:lnTo>
                    <a:pt x="278" y="272"/>
                  </a:lnTo>
                  <a:lnTo>
                    <a:pt x="288" y="291"/>
                  </a:lnTo>
                  <a:lnTo>
                    <a:pt x="292" y="306"/>
                  </a:lnTo>
                  <a:lnTo>
                    <a:pt x="302" y="325"/>
                  </a:lnTo>
                  <a:lnTo>
                    <a:pt x="307" y="344"/>
                  </a:lnTo>
                  <a:lnTo>
                    <a:pt x="312" y="364"/>
                  </a:lnTo>
                  <a:lnTo>
                    <a:pt x="317" y="383"/>
                  </a:lnTo>
                  <a:lnTo>
                    <a:pt x="322" y="402"/>
                  </a:lnTo>
                  <a:lnTo>
                    <a:pt x="322" y="422"/>
                  </a:lnTo>
                  <a:lnTo>
                    <a:pt x="326" y="441"/>
                  </a:lnTo>
                  <a:lnTo>
                    <a:pt x="326" y="461"/>
                  </a:lnTo>
                  <a:lnTo>
                    <a:pt x="326" y="480"/>
                  </a:lnTo>
                  <a:lnTo>
                    <a:pt x="326" y="480"/>
                  </a:lnTo>
                  <a:lnTo>
                    <a:pt x="322" y="480"/>
                  </a:lnTo>
                  <a:lnTo>
                    <a:pt x="322" y="461"/>
                  </a:lnTo>
                  <a:lnTo>
                    <a:pt x="322" y="441"/>
                  </a:lnTo>
                  <a:lnTo>
                    <a:pt x="317" y="422"/>
                  </a:lnTo>
                  <a:lnTo>
                    <a:pt x="317" y="402"/>
                  </a:lnTo>
                  <a:lnTo>
                    <a:pt x="312" y="383"/>
                  </a:lnTo>
                  <a:lnTo>
                    <a:pt x="307" y="364"/>
                  </a:lnTo>
                  <a:lnTo>
                    <a:pt x="302" y="349"/>
                  </a:lnTo>
                  <a:lnTo>
                    <a:pt x="297" y="330"/>
                  </a:lnTo>
                  <a:lnTo>
                    <a:pt x="288" y="310"/>
                  </a:lnTo>
                  <a:lnTo>
                    <a:pt x="283" y="291"/>
                  </a:lnTo>
                  <a:lnTo>
                    <a:pt x="273" y="272"/>
                  </a:lnTo>
                  <a:lnTo>
                    <a:pt x="263" y="257"/>
                  </a:lnTo>
                  <a:lnTo>
                    <a:pt x="253" y="238"/>
                  </a:lnTo>
                  <a:lnTo>
                    <a:pt x="244" y="218"/>
                  </a:lnTo>
                  <a:lnTo>
                    <a:pt x="234" y="204"/>
                  </a:lnTo>
                  <a:lnTo>
                    <a:pt x="224" y="185"/>
                  </a:lnTo>
                  <a:lnTo>
                    <a:pt x="210" y="170"/>
                  </a:lnTo>
                  <a:lnTo>
                    <a:pt x="200" y="155"/>
                  </a:lnTo>
                  <a:lnTo>
                    <a:pt x="190" y="141"/>
                  </a:lnTo>
                  <a:lnTo>
                    <a:pt x="176" y="126"/>
                  </a:lnTo>
                  <a:lnTo>
                    <a:pt x="161" y="112"/>
                  </a:lnTo>
                  <a:lnTo>
                    <a:pt x="151" y="97"/>
                  </a:lnTo>
                  <a:lnTo>
                    <a:pt x="137" y="83"/>
                  </a:lnTo>
                  <a:lnTo>
                    <a:pt x="122" y="73"/>
                  </a:lnTo>
                  <a:lnTo>
                    <a:pt x="108" y="63"/>
                  </a:lnTo>
                  <a:lnTo>
                    <a:pt x="93" y="49"/>
                  </a:lnTo>
                  <a:lnTo>
                    <a:pt x="78" y="39"/>
                  </a:lnTo>
                  <a:lnTo>
                    <a:pt x="64" y="30"/>
                  </a:lnTo>
                  <a:lnTo>
                    <a:pt x="44" y="25"/>
                  </a:lnTo>
                  <a:lnTo>
                    <a:pt x="30" y="15"/>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6" name="Google Shape;991;p40">
              <a:extLst>
                <a:ext uri="{FF2B5EF4-FFF2-40B4-BE49-F238E27FC236}">
                  <a16:creationId xmlns:a16="http://schemas.microsoft.com/office/drawing/2014/main" id="{20B7578E-853A-F80F-604F-563187FD933F}"/>
                </a:ext>
              </a:extLst>
            </p:cNvPr>
            <p:cNvSpPr/>
            <p:nvPr/>
          </p:nvSpPr>
          <p:spPr>
            <a:xfrm>
              <a:off x="6289675" y="2468563"/>
              <a:ext cx="457200" cy="768350"/>
            </a:xfrm>
            <a:custGeom>
              <a:avLst/>
              <a:gdLst/>
              <a:ahLst/>
              <a:cxnLst/>
              <a:rect l="l" t="t" r="r" b="b"/>
              <a:pathLst>
                <a:path w="288" h="484" extrusionOk="0">
                  <a:moveTo>
                    <a:pt x="0" y="0"/>
                  </a:moveTo>
                  <a:lnTo>
                    <a:pt x="25" y="9"/>
                  </a:lnTo>
                  <a:lnTo>
                    <a:pt x="35" y="14"/>
                  </a:lnTo>
                  <a:lnTo>
                    <a:pt x="49" y="24"/>
                  </a:lnTo>
                  <a:lnTo>
                    <a:pt x="59" y="29"/>
                  </a:lnTo>
                  <a:lnTo>
                    <a:pt x="73" y="38"/>
                  </a:lnTo>
                  <a:lnTo>
                    <a:pt x="83" y="43"/>
                  </a:lnTo>
                  <a:lnTo>
                    <a:pt x="98" y="53"/>
                  </a:lnTo>
                  <a:lnTo>
                    <a:pt x="108" y="63"/>
                  </a:lnTo>
                  <a:lnTo>
                    <a:pt x="122" y="72"/>
                  </a:lnTo>
                  <a:lnTo>
                    <a:pt x="132" y="82"/>
                  </a:lnTo>
                  <a:lnTo>
                    <a:pt x="146" y="97"/>
                  </a:lnTo>
                  <a:lnTo>
                    <a:pt x="156" y="106"/>
                  </a:lnTo>
                  <a:lnTo>
                    <a:pt x="166" y="121"/>
                  </a:lnTo>
                  <a:lnTo>
                    <a:pt x="180" y="130"/>
                  </a:lnTo>
                  <a:lnTo>
                    <a:pt x="190" y="145"/>
                  </a:lnTo>
                  <a:lnTo>
                    <a:pt x="200" y="159"/>
                  </a:lnTo>
                  <a:lnTo>
                    <a:pt x="210" y="169"/>
                  </a:lnTo>
                  <a:lnTo>
                    <a:pt x="219" y="184"/>
                  </a:lnTo>
                  <a:lnTo>
                    <a:pt x="229" y="198"/>
                  </a:lnTo>
                  <a:lnTo>
                    <a:pt x="239" y="213"/>
                  </a:lnTo>
                  <a:lnTo>
                    <a:pt x="244" y="227"/>
                  </a:lnTo>
                  <a:lnTo>
                    <a:pt x="253" y="242"/>
                  </a:lnTo>
                  <a:lnTo>
                    <a:pt x="258" y="256"/>
                  </a:lnTo>
                  <a:lnTo>
                    <a:pt x="263" y="271"/>
                  </a:lnTo>
                  <a:lnTo>
                    <a:pt x="273" y="285"/>
                  </a:lnTo>
                  <a:lnTo>
                    <a:pt x="278" y="300"/>
                  </a:lnTo>
                  <a:lnTo>
                    <a:pt x="278" y="314"/>
                  </a:lnTo>
                  <a:lnTo>
                    <a:pt x="283" y="324"/>
                  </a:lnTo>
                  <a:lnTo>
                    <a:pt x="283" y="339"/>
                  </a:lnTo>
                  <a:lnTo>
                    <a:pt x="288" y="353"/>
                  </a:lnTo>
                  <a:lnTo>
                    <a:pt x="288" y="368"/>
                  </a:lnTo>
                  <a:lnTo>
                    <a:pt x="288" y="377"/>
                  </a:lnTo>
                  <a:lnTo>
                    <a:pt x="288" y="382"/>
                  </a:lnTo>
                  <a:lnTo>
                    <a:pt x="288" y="382"/>
                  </a:lnTo>
                  <a:lnTo>
                    <a:pt x="288" y="387"/>
                  </a:lnTo>
                  <a:lnTo>
                    <a:pt x="288" y="392"/>
                  </a:lnTo>
                  <a:lnTo>
                    <a:pt x="288" y="392"/>
                  </a:lnTo>
                  <a:lnTo>
                    <a:pt x="288" y="397"/>
                  </a:lnTo>
                  <a:lnTo>
                    <a:pt x="283" y="402"/>
                  </a:lnTo>
                  <a:lnTo>
                    <a:pt x="283" y="406"/>
                  </a:lnTo>
                  <a:lnTo>
                    <a:pt x="283" y="411"/>
                  </a:lnTo>
                  <a:lnTo>
                    <a:pt x="283" y="411"/>
                  </a:lnTo>
                  <a:lnTo>
                    <a:pt x="283" y="416"/>
                  </a:lnTo>
                  <a:lnTo>
                    <a:pt x="283" y="421"/>
                  </a:lnTo>
                  <a:lnTo>
                    <a:pt x="283" y="426"/>
                  </a:lnTo>
                  <a:lnTo>
                    <a:pt x="283" y="426"/>
                  </a:lnTo>
                  <a:lnTo>
                    <a:pt x="283" y="431"/>
                  </a:lnTo>
                  <a:lnTo>
                    <a:pt x="283" y="436"/>
                  </a:lnTo>
                  <a:lnTo>
                    <a:pt x="278" y="440"/>
                  </a:lnTo>
                  <a:lnTo>
                    <a:pt x="278" y="440"/>
                  </a:lnTo>
                  <a:lnTo>
                    <a:pt x="278" y="445"/>
                  </a:lnTo>
                  <a:lnTo>
                    <a:pt x="278" y="450"/>
                  </a:lnTo>
                  <a:lnTo>
                    <a:pt x="278" y="450"/>
                  </a:lnTo>
                  <a:lnTo>
                    <a:pt x="278" y="455"/>
                  </a:lnTo>
                  <a:lnTo>
                    <a:pt x="273" y="460"/>
                  </a:lnTo>
                  <a:lnTo>
                    <a:pt x="273" y="465"/>
                  </a:lnTo>
                  <a:lnTo>
                    <a:pt x="273" y="465"/>
                  </a:lnTo>
                  <a:lnTo>
                    <a:pt x="273" y="469"/>
                  </a:lnTo>
                  <a:lnTo>
                    <a:pt x="273" y="474"/>
                  </a:lnTo>
                  <a:lnTo>
                    <a:pt x="268" y="474"/>
                  </a:lnTo>
                  <a:lnTo>
                    <a:pt x="268" y="479"/>
                  </a:lnTo>
                  <a:lnTo>
                    <a:pt x="268" y="484"/>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7" name="Google Shape;992;p40">
              <a:extLst>
                <a:ext uri="{FF2B5EF4-FFF2-40B4-BE49-F238E27FC236}">
                  <a16:creationId xmlns:a16="http://schemas.microsoft.com/office/drawing/2014/main" id="{9D3CCF86-7B43-5DE3-0F40-10F69E9B2FD7}"/>
                </a:ext>
              </a:extLst>
            </p:cNvPr>
            <p:cNvSpPr/>
            <p:nvPr/>
          </p:nvSpPr>
          <p:spPr>
            <a:xfrm>
              <a:off x="6289675" y="2468563"/>
              <a:ext cx="457200" cy="768350"/>
            </a:xfrm>
            <a:custGeom>
              <a:avLst/>
              <a:gdLst/>
              <a:ahLst/>
              <a:cxnLst/>
              <a:rect l="l" t="t" r="r" b="b"/>
              <a:pathLst>
                <a:path w="288" h="484" extrusionOk="0">
                  <a:moveTo>
                    <a:pt x="0" y="0"/>
                  </a:moveTo>
                  <a:lnTo>
                    <a:pt x="25" y="4"/>
                  </a:lnTo>
                  <a:lnTo>
                    <a:pt x="25" y="4"/>
                  </a:lnTo>
                  <a:lnTo>
                    <a:pt x="35" y="14"/>
                  </a:lnTo>
                  <a:lnTo>
                    <a:pt x="49" y="19"/>
                  </a:lnTo>
                  <a:lnTo>
                    <a:pt x="59" y="29"/>
                  </a:lnTo>
                  <a:lnTo>
                    <a:pt x="73" y="34"/>
                  </a:lnTo>
                  <a:lnTo>
                    <a:pt x="88" y="43"/>
                  </a:lnTo>
                  <a:lnTo>
                    <a:pt x="98" y="53"/>
                  </a:lnTo>
                  <a:lnTo>
                    <a:pt x="112" y="63"/>
                  </a:lnTo>
                  <a:lnTo>
                    <a:pt x="122" y="72"/>
                  </a:lnTo>
                  <a:lnTo>
                    <a:pt x="137" y="82"/>
                  </a:lnTo>
                  <a:lnTo>
                    <a:pt x="146" y="92"/>
                  </a:lnTo>
                  <a:lnTo>
                    <a:pt x="156" y="106"/>
                  </a:lnTo>
                  <a:lnTo>
                    <a:pt x="171" y="116"/>
                  </a:lnTo>
                  <a:lnTo>
                    <a:pt x="180" y="130"/>
                  </a:lnTo>
                  <a:lnTo>
                    <a:pt x="190" y="145"/>
                  </a:lnTo>
                  <a:lnTo>
                    <a:pt x="200" y="155"/>
                  </a:lnTo>
                  <a:lnTo>
                    <a:pt x="210" y="169"/>
                  </a:lnTo>
                  <a:lnTo>
                    <a:pt x="219" y="184"/>
                  </a:lnTo>
                  <a:lnTo>
                    <a:pt x="229" y="198"/>
                  </a:lnTo>
                  <a:lnTo>
                    <a:pt x="239" y="213"/>
                  </a:lnTo>
                  <a:lnTo>
                    <a:pt x="249" y="222"/>
                  </a:lnTo>
                  <a:lnTo>
                    <a:pt x="253" y="237"/>
                  </a:lnTo>
                  <a:lnTo>
                    <a:pt x="263" y="251"/>
                  </a:lnTo>
                  <a:lnTo>
                    <a:pt x="268" y="266"/>
                  </a:lnTo>
                  <a:lnTo>
                    <a:pt x="273" y="281"/>
                  </a:lnTo>
                  <a:lnTo>
                    <a:pt x="278" y="295"/>
                  </a:lnTo>
                  <a:lnTo>
                    <a:pt x="283" y="310"/>
                  </a:lnTo>
                  <a:lnTo>
                    <a:pt x="283" y="324"/>
                  </a:lnTo>
                  <a:lnTo>
                    <a:pt x="288" y="339"/>
                  </a:lnTo>
                  <a:lnTo>
                    <a:pt x="288" y="353"/>
                  </a:lnTo>
                  <a:lnTo>
                    <a:pt x="288" y="368"/>
                  </a:lnTo>
                  <a:lnTo>
                    <a:pt x="288" y="368"/>
                  </a:lnTo>
                  <a:lnTo>
                    <a:pt x="288" y="377"/>
                  </a:lnTo>
                  <a:lnTo>
                    <a:pt x="288" y="382"/>
                  </a:lnTo>
                  <a:lnTo>
                    <a:pt x="288" y="382"/>
                  </a:lnTo>
                  <a:lnTo>
                    <a:pt x="288" y="387"/>
                  </a:lnTo>
                  <a:lnTo>
                    <a:pt x="288" y="387"/>
                  </a:lnTo>
                  <a:lnTo>
                    <a:pt x="288" y="392"/>
                  </a:lnTo>
                  <a:lnTo>
                    <a:pt x="288" y="392"/>
                  </a:lnTo>
                  <a:lnTo>
                    <a:pt x="288" y="392"/>
                  </a:lnTo>
                  <a:lnTo>
                    <a:pt x="288" y="397"/>
                  </a:lnTo>
                  <a:lnTo>
                    <a:pt x="288" y="397"/>
                  </a:lnTo>
                  <a:lnTo>
                    <a:pt x="288" y="402"/>
                  </a:lnTo>
                  <a:lnTo>
                    <a:pt x="288" y="402"/>
                  </a:lnTo>
                  <a:lnTo>
                    <a:pt x="288" y="406"/>
                  </a:lnTo>
                  <a:lnTo>
                    <a:pt x="288" y="406"/>
                  </a:lnTo>
                  <a:lnTo>
                    <a:pt x="288" y="411"/>
                  </a:lnTo>
                  <a:lnTo>
                    <a:pt x="288" y="411"/>
                  </a:lnTo>
                  <a:lnTo>
                    <a:pt x="288" y="411"/>
                  </a:lnTo>
                  <a:lnTo>
                    <a:pt x="288" y="411"/>
                  </a:lnTo>
                  <a:lnTo>
                    <a:pt x="288" y="416"/>
                  </a:lnTo>
                  <a:lnTo>
                    <a:pt x="288" y="416"/>
                  </a:lnTo>
                  <a:lnTo>
                    <a:pt x="288" y="421"/>
                  </a:lnTo>
                  <a:lnTo>
                    <a:pt x="288" y="421"/>
                  </a:lnTo>
                  <a:lnTo>
                    <a:pt x="283" y="426"/>
                  </a:lnTo>
                  <a:lnTo>
                    <a:pt x="283" y="431"/>
                  </a:lnTo>
                  <a:lnTo>
                    <a:pt x="283" y="431"/>
                  </a:lnTo>
                  <a:lnTo>
                    <a:pt x="283" y="431"/>
                  </a:lnTo>
                  <a:lnTo>
                    <a:pt x="283" y="436"/>
                  </a:lnTo>
                  <a:lnTo>
                    <a:pt x="283" y="436"/>
                  </a:lnTo>
                  <a:lnTo>
                    <a:pt x="283" y="440"/>
                  </a:lnTo>
                  <a:lnTo>
                    <a:pt x="283" y="440"/>
                  </a:lnTo>
                  <a:lnTo>
                    <a:pt x="283" y="445"/>
                  </a:lnTo>
                  <a:lnTo>
                    <a:pt x="278" y="450"/>
                  </a:lnTo>
                  <a:lnTo>
                    <a:pt x="278" y="455"/>
                  </a:lnTo>
                  <a:lnTo>
                    <a:pt x="278" y="455"/>
                  </a:lnTo>
                  <a:lnTo>
                    <a:pt x="278" y="455"/>
                  </a:lnTo>
                  <a:lnTo>
                    <a:pt x="278" y="460"/>
                  </a:lnTo>
                  <a:lnTo>
                    <a:pt x="278" y="460"/>
                  </a:lnTo>
                  <a:lnTo>
                    <a:pt x="278" y="465"/>
                  </a:lnTo>
                  <a:lnTo>
                    <a:pt x="273" y="469"/>
                  </a:lnTo>
                  <a:lnTo>
                    <a:pt x="273" y="469"/>
                  </a:lnTo>
                  <a:lnTo>
                    <a:pt x="273" y="474"/>
                  </a:lnTo>
                  <a:lnTo>
                    <a:pt x="273" y="474"/>
                  </a:lnTo>
                  <a:lnTo>
                    <a:pt x="273" y="479"/>
                  </a:lnTo>
                  <a:lnTo>
                    <a:pt x="273" y="479"/>
                  </a:lnTo>
                  <a:lnTo>
                    <a:pt x="273" y="479"/>
                  </a:lnTo>
                  <a:lnTo>
                    <a:pt x="268" y="484"/>
                  </a:lnTo>
                  <a:lnTo>
                    <a:pt x="268" y="484"/>
                  </a:lnTo>
                  <a:lnTo>
                    <a:pt x="263" y="484"/>
                  </a:lnTo>
                  <a:lnTo>
                    <a:pt x="268" y="479"/>
                  </a:lnTo>
                  <a:lnTo>
                    <a:pt x="268" y="474"/>
                  </a:lnTo>
                  <a:lnTo>
                    <a:pt x="268" y="474"/>
                  </a:lnTo>
                  <a:lnTo>
                    <a:pt x="268" y="474"/>
                  </a:lnTo>
                  <a:lnTo>
                    <a:pt x="268" y="474"/>
                  </a:lnTo>
                  <a:lnTo>
                    <a:pt x="268" y="469"/>
                  </a:lnTo>
                  <a:lnTo>
                    <a:pt x="268" y="465"/>
                  </a:lnTo>
                  <a:lnTo>
                    <a:pt x="273" y="465"/>
                  </a:lnTo>
                  <a:lnTo>
                    <a:pt x="273" y="460"/>
                  </a:lnTo>
                  <a:lnTo>
                    <a:pt x="273" y="460"/>
                  </a:lnTo>
                  <a:lnTo>
                    <a:pt x="273" y="455"/>
                  </a:lnTo>
                  <a:lnTo>
                    <a:pt x="273" y="455"/>
                  </a:lnTo>
                  <a:lnTo>
                    <a:pt x="273" y="450"/>
                  </a:lnTo>
                  <a:lnTo>
                    <a:pt x="273" y="450"/>
                  </a:lnTo>
                  <a:lnTo>
                    <a:pt x="278" y="445"/>
                  </a:lnTo>
                  <a:lnTo>
                    <a:pt x="278" y="440"/>
                  </a:lnTo>
                  <a:lnTo>
                    <a:pt x="278" y="440"/>
                  </a:lnTo>
                  <a:lnTo>
                    <a:pt x="278" y="436"/>
                  </a:lnTo>
                  <a:lnTo>
                    <a:pt x="278" y="436"/>
                  </a:lnTo>
                  <a:lnTo>
                    <a:pt x="278" y="431"/>
                  </a:lnTo>
                  <a:lnTo>
                    <a:pt x="278" y="431"/>
                  </a:lnTo>
                  <a:lnTo>
                    <a:pt x="278" y="426"/>
                  </a:lnTo>
                  <a:lnTo>
                    <a:pt x="278" y="426"/>
                  </a:lnTo>
                  <a:lnTo>
                    <a:pt x="283" y="421"/>
                  </a:lnTo>
                  <a:lnTo>
                    <a:pt x="283" y="421"/>
                  </a:lnTo>
                  <a:lnTo>
                    <a:pt x="283" y="416"/>
                  </a:lnTo>
                  <a:lnTo>
                    <a:pt x="283" y="416"/>
                  </a:lnTo>
                  <a:lnTo>
                    <a:pt x="283" y="411"/>
                  </a:lnTo>
                  <a:lnTo>
                    <a:pt x="283" y="411"/>
                  </a:lnTo>
                  <a:lnTo>
                    <a:pt x="283" y="411"/>
                  </a:lnTo>
                  <a:lnTo>
                    <a:pt x="283" y="411"/>
                  </a:lnTo>
                  <a:lnTo>
                    <a:pt x="283" y="406"/>
                  </a:lnTo>
                  <a:lnTo>
                    <a:pt x="283" y="406"/>
                  </a:lnTo>
                  <a:lnTo>
                    <a:pt x="283" y="402"/>
                  </a:lnTo>
                  <a:lnTo>
                    <a:pt x="283" y="402"/>
                  </a:lnTo>
                  <a:lnTo>
                    <a:pt x="283" y="397"/>
                  </a:lnTo>
                  <a:lnTo>
                    <a:pt x="283" y="397"/>
                  </a:lnTo>
                  <a:lnTo>
                    <a:pt x="283" y="392"/>
                  </a:lnTo>
                  <a:lnTo>
                    <a:pt x="283" y="392"/>
                  </a:lnTo>
                  <a:lnTo>
                    <a:pt x="283" y="392"/>
                  </a:lnTo>
                  <a:lnTo>
                    <a:pt x="283" y="387"/>
                  </a:lnTo>
                  <a:lnTo>
                    <a:pt x="283" y="387"/>
                  </a:lnTo>
                  <a:lnTo>
                    <a:pt x="283" y="382"/>
                  </a:lnTo>
                  <a:lnTo>
                    <a:pt x="283" y="382"/>
                  </a:lnTo>
                  <a:lnTo>
                    <a:pt x="283" y="377"/>
                  </a:lnTo>
                  <a:lnTo>
                    <a:pt x="283" y="368"/>
                  </a:lnTo>
                  <a:lnTo>
                    <a:pt x="283" y="368"/>
                  </a:lnTo>
                  <a:lnTo>
                    <a:pt x="283" y="353"/>
                  </a:lnTo>
                  <a:lnTo>
                    <a:pt x="283" y="339"/>
                  </a:lnTo>
                  <a:lnTo>
                    <a:pt x="278" y="329"/>
                  </a:lnTo>
                  <a:lnTo>
                    <a:pt x="278" y="314"/>
                  </a:lnTo>
                  <a:lnTo>
                    <a:pt x="273" y="300"/>
                  </a:lnTo>
                  <a:lnTo>
                    <a:pt x="268" y="285"/>
                  </a:lnTo>
                  <a:lnTo>
                    <a:pt x="263" y="271"/>
                  </a:lnTo>
                  <a:lnTo>
                    <a:pt x="258" y="256"/>
                  </a:lnTo>
                  <a:lnTo>
                    <a:pt x="249" y="242"/>
                  </a:lnTo>
                  <a:lnTo>
                    <a:pt x="244" y="227"/>
                  </a:lnTo>
                  <a:lnTo>
                    <a:pt x="234" y="213"/>
                  </a:lnTo>
                  <a:lnTo>
                    <a:pt x="224" y="198"/>
                  </a:lnTo>
                  <a:lnTo>
                    <a:pt x="215" y="184"/>
                  </a:lnTo>
                  <a:lnTo>
                    <a:pt x="205" y="174"/>
                  </a:lnTo>
                  <a:lnTo>
                    <a:pt x="195" y="159"/>
                  </a:lnTo>
                  <a:lnTo>
                    <a:pt x="190" y="145"/>
                  </a:lnTo>
                  <a:lnTo>
                    <a:pt x="176" y="135"/>
                  </a:lnTo>
                  <a:lnTo>
                    <a:pt x="166" y="121"/>
                  </a:lnTo>
                  <a:lnTo>
                    <a:pt x="156" y="111"/>
                  </a:lnTo>
                  <a:lnTo>
                    <a:pt x="142" y="97"/>
                  </a:lnTo>
                  <a:lnTo>
                    <a:pt x="132" y="87"/>
                  </a:lnTo>
                  <a:lnTo>
                    <a:pt x="117" y="77"/>
                  </a:lnTo>
                  <a:lnTo>
                    <a:pt x="108" y="67"/>
                  </a:lnTo>
                  <a:lnTo>
                    <a:pt x="93" y="58"/>
                  </a:lnTo>
                  <a:lnTo>
                    <a:pt x="83" y="48"/>
                  </a:lnTo>
                  <a:lnTo>
                    <a:pt x="69" y="38"/>
                  </a:lnTo>
                  <a:lnTo>
                    <a:pt x="59" y="29"/>
                  </a:lnTo>
                  <a:lnTo>
                    <a:pt x="44" y="24"/>
                  </a:lnTo>
                  <a:lnTo>
                    <a:pt x="35" y="19"/>
                  </a:lnTo>
                  <a:lnTo>
                    <a:pt x="25" y="9"/>
                  </a:lnTo>
                  <a:lnTo>
                    <a:pt x="25" y="9"/>
                  </a:lnTo>
                  <a:lnTo>
                    <a:pt x="0" y="4"/>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8" name="Google Shape;993;p40">
              <a:extLst>
                <a:ext uri="{FF2B5EF4-FFF2-40B4-BE49-F238E27FC236}">
                  <a16:creationId xmlns:a16="http://schemas.microsoft.com/office/drawing/2014/main" id="{3E4A8122-0852-E6B3-4B97-909BF7946501}"/>
                </a:ext>
              </a:extLst>
            </p:cNvPr>
            <p:cNvSpPr/>
            <p:nvPr/>
          </p:nvSpPr>
          <p:spPr>
            <a:xfrm>
              <a:off x="6289675" y="2436813"/>
              <a:ext cx="433387" cy="800100"/>
            </a:xfrm>
            <a:custGeom>
              <a:avLst/>
              <a:gdLst/>
              <a:ahLst/>
              <a:cxnLst/>
              <a:rect l="l" t="t" r="r" b="b"/>
              <a:pathLst>
                <a:path w="273" h="504" extrusionOk="0">
                  <a:moveTo>
                    <a:pt x="0" y="0"/>
                  </a:moveTo>
                  <a:lnTo>
                    <a:pt x="30" y="10"/>
                  </a:lnTo>
                  <a:lnTo>
                    <a:pt x="44" y="15"/>
                  </a:lnTo>
                  <a:lnTo>
                    <a:pt x="59" y="20"/>
                  </a:lnTo>
                  <a:lnTo>
                    <a:pt x="69" y="24"/>
                  </a:lnTo>
                  <a:lnTo>
                    <a:pt x="83" y="29"/>
                  </a:lnTo>
                  <a:lnTo>
                    <a:pt x="98" y="34"/>
                  </a:lnTo>
                  <a:lnTo>
                    <a:pt x="108" y="44"/>
                  </a:lnTo>
                  <a:lnTo>
                    <a:pt x="122" y="49"/>
                  </a:lnTo>
                  <a:lnTo>
                    <a:pt x="132" y="58"/>
                  </a:lnTo>
                  <a:lnTo>
                    <a:pt x="142" y="68"/>
                  </a:lnTo>
                  <a:lnTo>
                    <a:pt x="156" y="78"/>
                  </a:lnTo>
                  <a:lnTo>
                    <a:pt x="166" y="87"/>
                  </a:lnTo>
                  <a:lnTo>
                    <a:pt x="176" y="97"/>
                  </a:lnTo>
                  <a:lnTo>
                    <a:pt x="185" y="107"/>
                  </a:lnTo>
                  <a:lnTo>
                    <a:pt x="195" y="117"/>
                  </a:lnTo>
                  <a:lnTo>
                    <a:pt x="205" y="131"/>
                  </a:lnTo>
                  <a:lnTo>
                    <a:pt x="215" y="141"/>
                  </a:lnTo>
                  <a:lnTo>
                    <a:pt x="219" y="155"/>
                  </a:lnTo>
                  <a:lnTo>
                    <a:pt x="229" y="165"/>
                  </a:lnTo>
                  <a:lnTo>
                    <a:pt x="234" y="179"/>
                  </a:lnTo>
                  <a:lnTo>
                    <a:pt x="239" y="194"/>
                  </a:lnTo>
                  <a:lnTo>
                    <a:pt x="249" y="204"/>
                  </a:lnTo>
                  <a:lnTo>
                    <a:pt x="253" y="218"/>
                  </a:lnTo>
                  <a:lnTo>
                    <a:pt x="258" y="233"/>
                  </a:lnTo>
                  <a:lnTo>
                    <a:pt x="258" y="247"/>
                  </a:lnTo>
                  <a:lnTo>
                    <a:pt x="263" y="267"/>
                  </a:lnTo>
                  <a:lnTo>
                    <a:pt x="268" y="281"/>
                  </a:lnTo>
                  <a:lnTo>
                    <a:pt x="268" y="296"/>
                  </a:lnTo>
                  <a:lnTo>
                    <a:pt x="273" y="310"/>
                  </a:lnTo>
                  <a:lnTo>
                    <a:pt x="273" y="330"/>
                  </a:lnTo>
                  <a:lnTo>
                    <a:pt x="273" y="344"/>
                  </a:lnTo>
                  <a:lnTo>
                    <a:pt x="273" y="354"/>
                  </a:lnTo>
                  <a:lnTo>
                    <a:pt x="273" y="359"/>
                  </a:lnTo>
                  <a:lnTo>
                    <a:pt x="273" y="368"/>
                  </a:lnTo>
                  <a:lnTo>
                    <a:pt x="273" y="373"/>
                  </a:lnTo>
                  <a:lnTo>
                    <a:pt x="273" y="378"/>
                  </a:lnTo>
                  <a:lnTo>
                    <a:pt x="268" y="383"/>
                  </a:lnTo>
                  <a:lnTo>
                    <a:pt x="268" y="388"/>
                  </a:lnTo>
                  <a:lnTo>
                    <a:pt x="268" y="393"/>
                  </a:lnTo>
                  <a:lnTo>
                    <a:pt x="268" y="397"/>
                  </a:lnTo>
                  <a:lnTo>
                    <a:pt x="268" y="402"/>
                  </a:lnTo>
                  <a:lnTo>
                    <a:pt x="268" y="407"/>
                  </a:lnTo>
                  <a:lnTo>
                    <a:pt x="268" y="412"/>
                  </a:lnTo>
                  <a:lnTo>
                    <a:pt x="263" y="417"/>
                  </a:lnTo>
                  <a:lnTo>
                    <a:pt x="263" y="422"/>
                  </a:lnTo>
                  <a:lnTo>
                    <a:pt x="263" y="426"/>
                  </a:lnTo>
                  <a:lnTo>
                    <a:pt x="263" y="431"/>
                  </a:lnTo>
                  <a:lnTo>
                    <a:pt x="263" y="436"/>
                  </a:lnTo>
                  <a:lnTo>
                    <a:pt x="258" y="441"/>
                  </a:lnTo>
                  <a:lnTo>
                    <a:pt x="258" y="446"/>
                  </a:lnTo>
                  <a:lnTo>
                    <a:pt x="258" y="451"/>
                  </a:lnTo>
                  <a:lnTo>
                    <a:pt x="258" y="456"/>
                  </a:lnTo>
                  <a:lnTo>
                    <a:pt x="253" y="460"/>
                  </a:lnTo>
                  <a:lnTo>
                    <a:pt x="253" y="465"/>
                  </a:lnTo>
                  <a:lnTo>
                    <a:pt x="253" y="470"/>
                  </a:lnTo>
                  <a:lnTo>
                    <a:pt x="249" y="475"/>
                  </a:lnTo>
                  <a:lnTo>
                    <a:pt x="249" y="480"/>
                  </a:lnTo>
                  <a:lnTo>
                    <a:pt x="249" y="485"/>
                  </a:lnTo>
                  <a:lnTo>
                    <a:pt x="244" y="489"/>
                  </a:lnTo>
                  <a:lnTo>
                    <a:pt x="244" y="494"/>
                  </a:lnTo>
                  <a:lnTo>
                    <a:pt x="239" y="499"/>
                  </a:lnTo>
                  <a:lnTo>
                    <a:pt x="239" y="504"/>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19" name="Google Shape;994;p40">
              <a:extLst>
                <a:ext uri="{FF2B5EF4-FFF2-40B4-BE49-F238E27FC236}">
                  <a16:creationId xmlns:a16="http://schemas.microsoft.com/office/drawing/2014/main" id="{D8C4EDE7-EA4B-B1AB-2D0C-D66D0DB0FC09}"/>
                </a:ext>
              </a:extLst>
            </p:cNvPr>
            <p:cNvSpPr/>
            <p:nvPr/>
          </p:nvSpPr>
          <p:spPr>
            <a:xfrm>
              <a:off x="6289675" y="2436813"/>
              <a:ext cx="433387" cy="800100"/>
            </a:xfrm>
            <a:custGeom>
              <a:avLst/>
              <a:gdLst/>
              <a:ahLst/>
              <a:cxnLst/>
              <a:rect l="l" t="t" r="r" b="b"/>
              <a:pathLst>
                <a:path w="273" h="504" extrusionOk="0">
                  <a:moveTo>
                    <a:pt x="0" y="0"/>
                  </a:moveTo>
                  <a:lnTo>
                    <a:pt x="30" y="5"/>
                  </a:lnTo>
                  <a:lnTo>
                    <a:pt x="44" y="10"/>
                  </a:lnTo>
                  <a:lnTo>
                    <a:pt x="59" y="15"/>
                  </a:lnTo>
                  <a:lnTo>
                    <a:pt x="69" y="20"/>
                  </a:lnTo>
                  <a:lnTo>
                    <a:pt x="83" y="29"/>
                  </a:lnTo>
                  <a:lnTo>
                    <a:pt x="98" y="34"/>
                  </a:lnTo>
                  <a:lnTo>
                    <a:pt x="112" y="39"/>
                  </a:lnTo>
                  <a:lnTo>
                    <a:pt x="122" y="49"/>
                  </a:lnTo>
                  <a:lnTo>
                    <a:pt x="132" y="58"/>
                  </a:lnTo>
                  <a:lnTo>
                    <a:pt x="146" y="68"/>
                  </a:lnTo>
                  <a:lnTo>
                    <a:pt x="156" y="73"/>
                  </a:lnTo>
                  <a:lnTo>
                    <a:pt x="166" y="83"/>
                  </a:lnTo>
                  <a:lnTo>
                    <a:pt x="176" y="97"/>
                  </a:lnTo>
                  <a:lnTo>
                    <a:pt x="185" y="107"/>
                  </a:lnTo>
                  <a:lnTo>
                    <a:pt x="195" y="117"/>
                  </a:lnTo>
                  <a:lnTo>
                    <a:pt x="205" y="126"/>
                  </a:lnTo>
                  <a:lnTo>
                    <a:pt x="215" y="141"/>
                  </a:lnTo>
                  <a:lnTo>
                    <a:pt x="219" y="150"/>
                  </a:lnTo>
                  <a:lnTo>
                    <a:pt x="229" y="165"/>
                  </a:lnTo>
                  <a:lnTo>
                    <a:pt x="234" y="179"/>
                  </a:lnTo>
                  <a:lnTo>
                    <a:pt x="244" y="189"/>
                  </a:lnTo>
                  <a:lnTo>
                    <a:pt x="249" y="204"/>
                  </a:lnTo>
                  <a:lnTo>
                    <a:pt x="253" y="218"/>
                  </a:lnTo>
                  <a:lnTo>
                    <a:pt x="258" y="233"/>
                  </a:lnTo>
                  <a:lnTo>
                    <a:pt x="263" y="247"/>
                  </a:lnTo>
                  <a:lnTo>
                    <a:pt x="268" y="262"/>
                  </a:lnTo>
                  <a:lnTo>
                    <a:pt x="268" y="281"/>
                  </a:lnTo>
                  <a:lnTo>
                    <a:pt x="273" y="296"/>
                  </a:lnTo>
                  <a:lnTo>
                    <a:pt x="273" y="310"/>
                  </a:lnTo>
                  <a:lnTo>
                    <a:pt x="273" y="330"/>
                  </a:lnTo>
                  <a:lnTo>
                    <a:pt x="273" y="344"/>
                  </a:lnTo>
                  <a:lnTo>
                    <a:pt x="273" y="354"/>
                  </a:lnTo>
                  <a:lnTo>
                    <a:pt x="273" y="359"/>
                  </a:lnTo>
                  <a:lnTo>
                    <a:pt x="273" y="368"/>
                  </a:lnTo>
                  <a:lnTo>
                    <a:pt x="273" y="373"/>
                  </a:lnTo>
                  <a:lnTo>
                    <a:pt x="273" y="373"/>
                  </a:lnTo>
                  <a:lnTo>
                    <a:pt x="273" y="378"/>
                  </a:lnTo>
                  <a:lnTo>
                    <a:pt x="273" y="383"/>
                  </a:lnTo>
                  <a:lnTo>
                    <a:pt x="273" y="383"/>
                  </a:lnTo>
                  <a:lnTo>
                    <a:pt x="273" y="388"/>
                  </a:lnTo>
                  <a:lnTo>
                    <a:pt x="273" y="388"/>
                  </a:lnTo>
                  <a:lnTo>
                    <a:pt x="273" y="393"/>
                  </a:lnTo>
                  <a:lnTo>
                    <a:pt x="273" y="397"/>
                  </a:lnTo>
                  <a:lnTo>
                    <a:pt x="273" y="397"/>
                  </a:lnTo>
                  <a:lnTo>
                    <a:pt x="273" y="402"/>
                  </a:lnTo>
                  <a:lnTo>
                    <a:pt x="273" y="402"/>
                  </a:lnTo>
                  <a:lnTo>
                    <a:pt x="268" y="407"/>
                  </a:lnTo>
                  <a:lnTo>
                    <a:pt x="268" y="412"/>
                  </a:lnTo>
                  <a:lnTo>
                    <a:pt x="268" y="412"/>
                  </a:lnTo>
                  <a:lnTo>
                    <a:pt x="268" y="417"/>
                  </a:lnTo>
                  <a:lnTo>
                    <a:pt x="268" y="417"/>
                  </a:lnTo>
                  <a:lnTo>
                    <a:pt x="268" y="422"/>
                  </a:lnTo>
                  <a:lnTo>
                    <a:pt x="268" y="426"/>
                  </a:lnTo>
                  <a:lnTo>
                    <a:pt x="263" y="431"/>
                  </a:lnTo>
                  <a:lnTo>
                    <a:pt x="263" y="431"/>
                  </a:lnTo>
                  <a:lnTo>
                    <a:pt x="263" y="436"/>
                  </a:lnTo>
                  <a:lnTo>
                    <a:pt x="263" y="436"/>
                  </a:lnTo>
                  <a:lnTo>
                    <a:pt x="263" y="441"/>
                  </a:lnTo>
                  <a:lnTo>
                    <a:pt x="263" y="441"/>
                  </a:lnTo>
                  <a:lnTo>
                    <a:pt x="263" y="446"/>
                  </a:lnTo>
                  <a:lnTo>
                    <a:pt x="263" y="446"/>
                  </a:lnTo>
                  <a:lnTo>
                    <a:pt x="258" y="451"/>
                  </a:lnTo>
                  <a:lnTo>
                    <a:pt x="258" y="451"/>
                  </a:lnTo>
                  <a:lnTo>
                    <a:pt x="258" y="456"/>
                  </a:lnTo>
                  <a:lnTo>
                    <a:pt x="258" y="460"/>
                  </a:lnTo>
                  <a:lnTo>
                    <a:pt x="253" y="465"/>
                  </a:lnTo>
                  <a:lnTo>
                    <a:pt x="253" y="470"/>
                  </a:lnTo>
                  <a:lnTo>
                    <a:pt x="253" y="475"/>
                  </a:lnTo>
                  <a:lnTo>
                    <a:pt x="249" y="480"/>
                  </a:lnTo>
                  <a:lnTo>
                    <a:pt x="249" y="485"/>
                  </a:lnTo>
                  <a:lnTo>
                    <a:pt x="249" y="489"/>
                  </a:lnTo>
                  <a:lnTo>
                    <a:pt x="244" y="494"/>
                  </a:lnTo>
                  <a:lnTo>
                    <a:pt x="244" y="494"/>
                  </a:lnTo>
                  <a:lnTo>
                    <a:pt x="244" y="499"/>
                  </a:lnTo>
                  <a:lnTo>
                    <a:pt x="244" y="499"/>
                  </a:lnTo>
                  <a:lnTo>
                    <a:pt x="244" y="504"/>
                  </a:lnTo>
                  <a:lnTo>
                    <a:pt x="239" y="504"/>
                  </a:lnTo>
                  <a:lnTo>
                    <a:pt x="239" y="504"/>
                  </a:lnTo>
                  <a:lnTo>
                    <a:pt x="239" y="499"/>
                  </a:lnTo>
                  <a:lnTo>
                    <a:pt x="239" y="499"/>
                  </a:lnTo>
                  <a:lnTo>
                    <a:pt x="239" y="494"/>
                  </a:lnTo>
                  <a:lnTo>
                    <a:pt x="239" y="494"/>
                  </a:lnTo>
                  <a:lnTo>
                    <a:pt x="244" y="489"/>
                  </a:lnTo>
                  <a:lnTo>
                    <a:pt x="244" y="485"/>
                  </a:lnTo>
                  <a:lnTo>
                    <a:pt x="244" y="480"/>
                  </a:lnTo>
                  <a:lnTo>
                    <a:pt x="249" y="475"/>
                  </a:lnTo>
                  <a:lnTo>
                    <a:pt x="249" y="470"/>
                  </a:lnTo>
                  <a:lnTo>
                    <a:pt x="249" y="465"/>
                  </a:lnTo>
                  <a:lnTo>
                    <a:pt x="253" y="460"/>
                  </a:lnTo>
                  <a:lnTo>
                    <a:pt x="253" y="456"/>
                  </a:lnTo>
                  <a:lnTo>
                    <a:pt x="253" y="451"/>
                  </a:lnTo>
                  <a:lnTo>
                    <a:pt x="253" y="451"/>
                  </a:lnTo>
                  <a:lnTo>
                    <a:pt x="258" y="446"/>
                  </a:lnTo>
                  <a:lnTo>
                    <a:pt x="258" y="446"/>
                  </a:lnTo>
                  <a:lnTo>
                    <a:pt x="258" y="441"/>
                  </a:lnTo>
                  <a:lnTo>
                    <a:pt x="258" y="441"/>
                  </a:lnTo>
                  <a:lnTo>
                    <a:pt x="258" y="436"/>
                  </a:lnTo>
                  <a:lnTo>
                    <a:pt x="258" y="436"/>
                  </a:lnTo>
                  <a:lnTo>
                    <a:pt x="258" y="431"/>
                  </a:lnTo>
                  <a:lnTo>
                    <a:pt x="258" y="431"/>
                  </a:lnTo>
                  <a:lnTo>
                    <a:pt x="263" y="426"/>
                  </a:lnTo>
                  <a:lnTo>
                    <a:pt x="263" y="422"/>
                  </a:lnTo>
                  <a:lnTo>
                    <a:pt x="263" y="417"/>
                  </a:lnTo>
                  <a:lnTo>
                    <a:pt x="263" y="417"/>
                  </a:lnTo>
                  <a:lnTo>
                    <a:pt x="263" y="412"/>
                  </a:lnTo>
                  <a:lnTo>
                    <a:pt x="263" y="412"/>
                  </a:lnTo>
                  <a:lnTo>
                    <a:pt x="263" y="407"/>
                  </a:lnTo>
                  <a:lnTo>
                    <a:pt x="268" y="402"/>
                  </a:lnTo>
                  <a:lnTo>
                    <a:pt x="268" y="402"/>
                  </a:lnTo>
                  <a:lnTo>
                    <a:pt x="268" y="397"/>
                  </a:lnTo>
                  <a:lnTo>
                    <a:pt x="268" y="397"/>
                  </a:lnTo>
                  <a:lnTo>
                    <a:pt x="268" y="393"/>
                  </a:lnTo>
                  <a:lnTo>
                    <a:pt x="268" y="388"/>
                  </a:lnTo>
                  <a:lnTo>
                    <a:pt x="268" y="388"/>
                  </a:lnTo>
                  <a:lnTo>
                    <a:pt x="268" y="383"/>
                  </a:lnTo>
                  <a:lnTo>
                    <a:pt x="268" y="383"/>
                  </a:lnTo>
                  <a:lnTo>
                    <a:pt x="268" y="373"/>
                  </a:lnTo>
                  <a:lnTo>
                    <a:pt x="268" y="368"/>
                  </a:lnTo>
                  <a:lnTo>
                    <a:pt x="268" y="373"/>
                  </a:lnTo>
                  <a:lnTo>
                    <a:pt x="268" y="368"/>
                  </a:lnTo>
                  <a:lnTo>
                    <a:pt x="268" y="359"/>
                  </a:lnTo>
                  <a:lnTo>
                    <a:pt x="268" y="354"/>
                  </a:lnTo>
                  <a:lnTo>
                    <a:pt x="268" y="344"/>
                  </a:lnTo>
                  <a:lnTo>
                    <a:pt x="268" y="330"/>
                  </a:lnTo>
                  <a:lnTo>
                    <a:pt x="268" y="310"/>
                  </a:lnTo>
                  <a:lnTo>
                    <a:pt x="268" y="296"/>
                  </a:lnTo>
                  <a:lnTo>
                    <a:pt x="263" y="281"/>
                  </a:lnTo>
                  <a:lnTo>
                    <a:pt x="263" y="267"/>
                  </a:lnTo>
                  <a:lnTo>
                    <a:pt x="258" y="252"/>
                  </a:lnTo>
                  <a:lnTo>
                    <a:pt x="253" y="238"/>
                  </a:lnTo>
                  <a:lnTo>
                    <a:pt x="249" y="223"/>
                  </a:lnTo>
                  <a:lnTo>
                    <a:pt x="244" y="209"/>
                  </a:lnTo>
                  <a:lnTo>
                    <a:pt x="239" y="194"/>
                  </a:lnTo>
                  <a:lnTo>
                    <a:pt x="234" y="179"/>
                  </a:lnTo>
                  <a:lnTo>
                    <a:pt x="224" y="165"/>
                  </a:lnTo>
                  <a:lnTo>
                    <a:pt x="219" y="155"/>
                  </a:lnTo>
                  <a:lnTo>
                    <a:pt x="210" y="146"/>
                  </a:lnTo>
                  <a:lnTo>
                    <a:pt x="200" y="131"/>
                  </a:lnTo>
                  <a:lnTo>
                    <a:pt x="195" y="121"/>
                  </a:lnTo>
                  <a:lnTo>
                    <a:pt x="185" y="107"/>
                  </a:lnTo>
                  <a:lnTo>
                    <a:pt x="176" y="97"/>
                  </a:lnTo>
                  <a:lnTo>
                    <a:pt x="166" y="87"/>
                  </a:lnTo>
                  <a:lnTo>
                    <a:pt x="156" y="78"/>
                  </a:lnTo>
                  <a:lnTo>
                    <a:pt x="142" y="68"/>
                  </a:lnTo>
                  <a:lnTo>
                    <a:pt x="132" y="63"/>
                  </a:lnTo>
                  <a:lnTo>
                    <a:pt x="122" y="54"/>
                  </a:lnTo>
                  <a:lnTo>
                    <a:pt x="108" y="44"/>
                  </a:lnTo>
                  <a:lnTo>
                    <a:pt x="93" y="39"/>
                  </a:lnTo>
                  <a:lnTo>
                    <a:pt x="83" y="29"/>
                  </a:lnTo>
                  <a:lnTo>
                    <a:pt x="69" y="24"/>
                  </a:lnTo>
                  <a:lnTo>
                    <a:pt x="54" y="20"/>
                  </a:lnTo>
                  <a:lnTo>
                    <a:pt x="44" y="15"/>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0" name="Google Shape;995;p40">
              <a:extLst>
                <a:ext uri="{FF2B5EF4-FFF2-40B4-BE49-F238E27FC236}">
                  <a16:creationId xmlns:a16="http://schemas.microsoft.com/office/drawing/2014/main" id="{80AD5923-2CF2-637A-FA23-967911BA1C57}"/>
                </a:ext>
              </a:extLst>
            </p:cNvPr>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69" y="19"/>
                  </a:lnTo>
                  <a:lnTo>
                    <a:pt x="83" y="29"/>
                  </a:lnTo>
                  <a:lnTo>
                    <a:pt x="98" y="34"/>
                  </a:lnTo>
                  <a:lnTo>
                    <a:pt x="112" y="44"/>
                  </a:lnTo>
                  <a:lnTo>
                    <a:pt x="122" y="48"/>
                  </a:lnTo>
                  <a:lnTo>
                    <a:pt x="137" y="58"/>
                  </a:lnTo>
                  <a:lnTo>
                    <a:pt x="146" y="68"/>
                  </a:lnTo>
                  <a:lnTo>
                    <a:pt x="161" y="82"/>
                  </a:lnTo>
                  <a:lnTo>
                    <a:pt x="171" y="92"/>
                  </a:lnTo>
                  <a:lnTo>
                    <a:pt x="180" y="102"/>
                  </a:lnTo>
                  <a:lnTo>
                    <a:pt x="195" y="116"/>
                  </a:lnTo>
                  <a:lnTo>
                    <a:pt x="205" y="126"/>
                  </a:lnTo>
                  <a:lnTo>
                    <a:pt x="215" y="140"/>
                  </a:lnTo>
                  <a:lnTo>
                    <a:pt x="224" y="150"/>
                  </a:lnTo>
                  <a:lnTo>
                    <a:pt x="234" y="165"/>
                  </a:lnTo>
                  <a:lnTo>
                    <a:pt x="239" y="179"/>
                  </a:lnTo>
                  <a:lnTo>
                    <a:pt x="249" y="194"/>
                  </a:lnTo>
                  <a:lnTo>
                    <a:pt x="253" y="208"/>
                  </a:lnTo>
                  <a:lnTo>
                    <a:pt x="263" y="223"/>
                  </a:lnTo>
                  <a:lnTo>
                    <a:pt x="268" y="237"/>
                  </a:lnTo>
                  <a:lnTo>
                    <a:pt x="273" y="252"/>
                  </a:lnTo>
                  <a:lnTo>
                    <a:pt x="278" y="271"/>
                  </a:lnTo>
                  <a:lnTo>
                    <a:pt x="283" y="286"/>
                  </a:lnTo>
                  <a:lnTo>
                    <a:pt x="288" y="300"/>
                  </a:lnTo>
                  <a:lnTo>
                    <a:pt x="288" y="320"/>
                  </a:lnTo>
                  <a:lnTo>
                    <a:pt x="292" y="334"/>
                  </a:lnTo>
                  <a:lnTo>
                    <a:pt x="292" y="353"/>
                  </a:lnTo>
                  <a:lnTo>
                    <a:pt x="292" y="368"/>
                  </a:lnTo>
                  <a:lnTo>
                    <a:pt x="292" y="378"/>
                  </a:lnTo>
                  <a:lnTo>
                    <a:pt x="292" y="383"/>
                  </a:lnTo>
                  <a:lnTo>
                    <a:pt x="292" y="387"/>
                  </a:lnTo>
                  <a:lnTo>
                    <a:pt x="292" y="392"/>
                  </a:lnTo>
                  <a:lnTo>
                    <a:pt x="292" y="397"/>
                  </a:lnTo>
                  <a:lnTo>
                    <a:pt x="292" y="402"/>
                  </a:lnTo>
                  <a:lnTo>
                    <a:pt x="292" y="407"/>
                  </a:lnTo>
                  <a:lnTo>
                    <a:pt x="292" y="412"/>
                  </a:lnTo>
                  <a:lnTo>
                    <a:pt x="288" y="412"/>
                  </a:lnTo>
                  <a:lnTo>
                    <a:pt x="288" y="416"/>
                  </a:lnTo>
                  <a:lnTo>
                    <a:pt x="288" y="421"/>
                  </a:lnTo>
                  <a:lnTo>
                    <a:pt x="288" y="426"/>
                  </a:lnTo>
                  <a:lnTo>
                    <a:pt x="288" y="431"/>
                  </a:lnTo>
                  <a:lnTo>
                    <a:pt x="288" y="436"/>
                  </a:lnTo>
                  <a:lnTo>
                    <a:pt x="288" y="441"/>
                  </a:lnTo>
                  <a:lnTo>
                    <a:pt x="283" y="446"/>
                  </a:lnTo>
                  <a:lnTo>
                    <a:pt x="283" y="450"/>
                  </a:lnTo>
                  <a:lnTo>
                    <a:pt x="283" y="455"/>
                  </a:lnTo>
                  <a:lnTo>
                    <a:pt x="283" y="455"/>
                  </a:lnTo>
                  <a:lnTo>
                    <a:pt x="283" y="460"/>
                  </a:lnTo>
                  <a:lnTo>
                    <a:pt x="278" y="465"/>
                  </a:lnTo>
                  <a:lnTo>
                    <a:pt x="278" y="470"/>
                  </a:lnTo>
                  <a:lnTo>
                    <a:pt x="278" y="475"/>
                  </a:lnTo>
                  <a:lnTo>
                    <a:pt x="278" y="479"/>
                  </a:lnTo>
                  <a:lnTo>
                    <a:pt x="273" y="484"/>
                  </a:lnTo>
                  <a:lnTo>
                    <a:pt x="273" y="489"/>
                  </a:lnTo>
                  <a:lnTo>
                    <a:pt x="273" y="494"/>
                  </a:lnTo>
                  <a:lnTo>
                    <a:pt x="268" y="494"/>
                  </a:lnTo>
                  <a:lnTo>
                    <a:pt x="268" y="499"/>
                  </a:lnTo>
                  <a:lnTo>
                    <a:pt x="268" y="504"/>
                  </a:lnTo>
                  <a:lnTo>
                    <a:pt x="268" y="508"/>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1" name="Google Shape;996;p40">
              <a:extLst>
                <a:ext uri="{FF2B5EF4-FFF2-40B4-BE49-F238E27FC236}">
                  <a16:creationId xmlns:a16="http://schemas.microsoft.com/office/drawing/2014/main" id="{FA6EA693-751C-8611-E2BD-D35314BCD3C3}"/>
                </a:ext>
              </a:extLst>
            </p:cNvPr>
            <p:cNvSpPr/>
            <p:nvPr/>
          </p:nvSpPr>
          <p:spPr>
            <a:xfrm>
              <a:off x="6289675" y="2452688"/>
              <a:ext cx="463550" cy="806450"/>
            </a:xfrm>
            <a:custGeom>
              <a:avLst/>
              <a:gdLst/>
              <a:ahLst/>
              <a:cxnLst/>
              <a:rect l="l" t="t" r="r" b="b"/>
              <a:pathLst>
                <a:path w="292" h="508" extrusionOk="0">
                  <a:moveTo>
                    <a:pt x="0" y="0"/>
                  </a:moveTo>
                  <a:lnTo>
                    <a:pt x="30" y="5"/>
                  </a:lnTo>
                  <a:lnTo>
                    <a:pt x="44" y="10"/>
                  </a:lnTo>
                  <a:lnTo>
                    <a:pt x="59" y="14"/>
                  </a:lnTo>
                  <a:lnTo>
                    <a:pt x="73" y="19"/>
                  </a:lnTo>
                  <a:lnTo>
                    <a:pt x="88" y="24"/>
                  </a:lnTo>
                  <a:lnTo>
                    <a:pt x="88" y="24"/>
                  </a:lnTo>
                  <a:lnTo>
                    <a:pt x="98" y="34"/>
                  </a:lnTo>
                  <a:lnTo>
                    <a:pt x="112" y="39"/>
                  </a:lnTo>
                  <a:lnTo>
                    <a:pt x="127" y="48"/>
                  </a:lnTo>
                  <a:lnTo>
                    <a:pt x="137" y="58"/>
                  </a:lnTo>
                  <a:lnTo>
                    <a:pt x="151" y="68"/>
                  </a:lnTo>
                  <a:lnTo>
                    <a:pt x="161" y="77"/>
                  </a:lnTo>
                  <a:lnTo>
                    <a:pt x="176" y="87"/>
                  </a:lnTo>
                  <a:lnTo>
                    <a:pt x="185" y="102"/>
                  </a:lnTo>
                  <a:lnTo>
                    <a:pt x="195" y="111"/>
                  </a:lnTo>
                  <a:lnTo>
                    <a:pt x="205" y="126"/>
                  </a:lnTo>
                  <a:lnTo>
                    <a:pt x="215" y="136"/>
                  </a:lnTo>
                  <a:lnTo>
                    <a:pt x="224" y="150"/>
                  </a:lnTo>
                  <a:lnTo>
                    <a:pt x="234" y="165"/>
                  </a:lnTo>
                  <a:lnTo>
                    <a:pt x="244" y="179"/>
                  </a:lnTo>
                  <a:lnTo>
                    <a:pt x="249" y="194"/>
                  </a:lnTo>
                  <a:lnTo>
                    <a:pt x="258" y="208"/>
                  </a:lnTo>
                  <a:lnTo>
                    <a:pt x="263" y="223"/>
                  </a:lnTo>
                  <a:lnTo>
                    <a:pt x="268" y="237"/>
                  </a:lnTo>
                  <a:lnTo>
                    <a:pt x="278" y="252"/>
                  </a:lnTo>
                  <a:lnTo>
                    <a:pt x="283" y="271"/>
                  </a:lnTo>
                  <a:lnTo>
                    <a:pt x="283" y="286"/>
                  </a:lnTo>
                  <a:lnTo>
                    <a:pt x="288" y="300"/>
                  </a:lnTo>
                  <a:lnTo>
                    <a:pt x="292" y="320"/>
                  </a:lnTo>
                  <a:lnTo>
                    <a:pt x="292" y="334"/>
                  </a:lnTo>
                  <a:lnTo>
                    <a:pt x="292" y="353"/>
                  </a:lnTo>
                  <a:lnTo>
                    <a:pt x="292" y="368"/>
                  </a:lnTo>
                  <a:lnTo>
                    <a:pt x="292" y="378"/>
                  </a:lnTo>
                  <a:lnTo>
                    <a:pt x="292" y="383"/>
                  </a:lnTo>
                  <a:lnTo>
                    <a:pt x="292" y="387"/>
                  </a:lnTo>
                  <a:lnTo>
                    <a:pt x="292" y="387"/>
                  </a:lnTo>
                  <a:lnTo>
                    <a:pt x="292" y="392"/>
                  </a:lnTo>
                  <a:lnTo>
                    <a:pt x="292" y="392"/>
                  </a:lnTo>
                  <a:lnTo>
                    <a:pt x="292" y="397"/>
                  </a:lnTo>
                  <a:lnTo>
                    <a:pt x="292" y="397"/>
                  </a:lnTo>
                  <a:lnTo>
                    <a:pt x="292" y="402"/>
                  </a:lnTo>
                  <a:lnTo>
                    <a:pt x="292" y="402"/>
                  </a:lnTo>
                  <a:lnTo>
                    <a:pt x="292" y="407"/>
                  </a:lnTo>
                  <a:lnTo>
                    <a:pt x="292" y="412"/>
                  </a:lnTo>
                  <a:lnTo>
                    <a:pt x="292" y="412"/>
                  </a:lnTo>
                  <a:lnTo>
                    <a:pt x="292" y="416"/>
                  </a:lnTo>
                  <a:lnTo>
                    <a:pt x="292" y="416"/>
                  </a:lnTo>
                  <a:lnTo>
                    <a:pt x="292" y="416"/>
                  </a:lnTo>
                  <a:lnTo>
                    <a:pt x="292" y="421"/>
                  </a:lnTo>
                  <a:lnTo>
                    <a:pt x="292" y="421"/>
                  </a:lnTo>
                  <a:lnTo>
                    <a:pt x="288" y="426"/>
                  </a:lnTo>
                  <a:lnTo>
                    <a:pt x="288" y="426"/>
                  </a:lnTo>
                  <a:lnTo>
                    <a:pt x="288" y="431"/>
                  </a:lnTo>
                  <a:lnTo>
                    <a:pt x="288" y="431"/>
                  </a:lnTo>
                  <a:lnTo>
                    <a:pt x="288" y="436"/>
                  </a:lnTo>
                  <a:lnTo>
                    <a:pt x="288" y="441"/>
                  </a:lnTo>
                  <a:lnTo>
                    <a:pt x="288" y="446"/>
                  </a:lnTo>
                  <a:lnTo>
                    <a:pt x="288" y="450"/>
                  </a:lnTo>
                  <a:lnTo>
                    <a:pt x="288" y="450"/>
                  </a:lnTo>
                  <a:lnTo>
                    <a:pt x="283" y="455"/>
                  </a:lnTo>
                  <a:lnTo>
                    <a:pt x="283" y="455"/>
                  </a:lnTo>
                  <a:lnTo>
                    <a:pt x="283" y="460"/>
                  </a:lnTo>
                  <a:lnTo>
                    <a:pt x="283" y="465"/>
                  </a:lnTo>
                  <a:lnTo>
                    <a:pt x="283" y="465"/>
                  </a:lnTo>
                  <a:lnTo>
                    <a:pt x="283" y="470"/>
                  </a:lnTo>
                  <a:lnTo>
                    <a:pt x="283" y="465"/>
                  </a:lnTo>
                  <a:lnTo>
                    <a:pt x="283" y="470"/>
                  </a:lnTo>
                  <a:lnTo>
                    <a:pt x="278" y="475"/>
                  </a:lnTo>
                  <a:lnTo>
                    <a:pt x="278" y="475"/>
                  </a:lnTo>
                  <a:lnTo>
                    <a:pt x="278" y="479"/>
                  </a:lnTo>
                  <a:lnTo>
                    <a:pt x="278" y="484"/>
                  </a:lnTo>
                  <a:lnTo>
                    <a:pt x="273" y="489"/>
                  </a:lnTo>
                  <a:lnTo>
                    <a:pt x="273" y="489"/>
                  </a:lnTo>
                  <a:lnTo>
                    <a:pt x="273" y="494"/>
                  </a:lnTo>
                  <a:lnTo>
                    <a:pt x="273" y="494"/>
                  </a:lnTo>
                  <a:lnTo>
                    <a:pt x="273" y="499"/>
                  </a:lnTo>
                  <a:lnTo>
                    <a:pt x="273" y="499"/>
                  </a:lnTo>
                  <a:lnTo>
                    <a:pt x="268" y="504"/>
                  </a:lnTo>
                  <a:lnTo>
                    <a:pt x="268" y="504"/>
                  </a:lnTo>
                  <a:lnTo>
                    <a:pt x="268" y="508"/>
                  </a:lnTo>
                  <a:lnTo>
                    <a:pt x="268" y="508"/>
                  </a:lnTo>
                  <a:lnTo>
                    <a:pt x="263" y="508"/>
                  </a:lnTo>
                  <a:lnTo>
                    <a:pt x="263" y="504"/>
                  </a:lnTo>
                  <a:lnTo>
                    <a:pt x="263" y="504"/>
                  </a:lnTo>
                  <a:lnTo>
                    <a:pt x="268" y="499"/>
                  </a:lnTo>
                  <a:lnTo>
                    <a:pt x="268" y="494"/>
                  </a:lnTo>
                  <a:lnTo>
                    <a:pt x="268" y="489"/>
                  </a:lnTo>
                  <a:lnTo>
                    <a:pt x="268" y="489"/>
                  </a:lnTo>
                  <a:lnTo>
                    <a:pt x="268" y="489"/>
                  </a:lnTo>
                  <a:lnTo>
                    <a:pt x="268" y="489"/>
                  </a:lnTo>
                  <a:lnTo>
                    <a:pt x="273" y="484"/>
                  </a:lnTo>
                  <a:lnTo>
                    <a:pt x="273" y="479"/>
                  </a:lnTo>
                  <a:lnTo>
                    <a:pt x="273" y="475"/>
                  </a:lnTo>
                  <a:lnTo>
                    <a:pt x="273" y="475"/>
                  </a:lnTo>
                  <a:lnTo>
                    <a:pt x="278" y="470"/>
                  </a:lnTo>
                  <a:lnTo>
                    <a:pt x="278" y="465"/>
                  </a:lnTo>
                  <a:lnTo>
                    <a:pt x="278" y="465"/>
                  </a:lnTo>
                  <a:lnTo>
                    <a:pt x="278" y="460"/>
                  </a:lnTo>
                  <a:lnTo>
                    <a:pt x="278" y="460"/>
                  </a:lnTo>
                  <a:lnTo>
                    <a:pt x="278" y="455"/>
                  </a:lnTo>
                  <a:lnTo>
                    <a:pt x="278" y="455"/>
                  </a:lnTo>
                  <a:lnTo>
                    <a:pt x="278" y="450"/>
                  </a:lnTo>
                  <a:lnTo>
                    <a:pt x="283" y="450"/>
                  </a:lnTo>
                  <a:lnTo>
                    <a:pt x="283" y="450"/>
                  </a:lnTo>
                  <a:lnTo>
                    <a:pt x="283" y="446"/>
                  </a:lnTo>
                  <a:lnTo>
                    <a:pt x="283" y="441"/>
                  </a:lnTo>
                  <a:lnTo>
                    <a:pt x="283" y="436"/>
                  </a:lnTo>
                  <a:lnTo>
                    <a:pt x="283" y="431"/>
                  </a:lnTo>
                  <a:lnTo>
                    <a:pt x="283" y="431"/>
                  </a:lnTo>
                  <a:lnTo>
                    <a:pt x="283" y="426"/>
                  </a:lnTo>
                  <a:lnTo>
                    <a:pt x="283" y="426"/>
                  </a:lnTo>
                  <a:lnTo>
                    <a:pt x="288" y="421"/>
                  </a:lnTo>
                  <a:lnTo>
                    <a:pt x="288" y="421"/>
                  </a:lnTo>
                  <a:lnTo>
                    <a:pt x="288" y="416"/>
                  </a:lnTo>
                  <a:lnTo>
                    <a:pt x="288" y="416"/>
                  </a:lnTo>
                  <a:lnTo>
                    <a:pt x="288" y="412"/>
                  </a:lnTo>
                  <a:lnTo>
                    <a:pt x="288" y="407"/>
                  </a:lnTo>
                  <a:lnTo>
                    <a:pt x="288" y="412"/>
                  </a:lnTo>
                  <a:lnTo>
                    <a:pt x="288" y="407"/>
                  </a:lnTo>
                  <a:lnTo>
                    <a:pt x="288" y="402"/>
                  </a:lnTo>
                  <a:lnTo>
                    <a:pt x="288" y="402"/>
                  </a:lnTo>
                  <a:lnTo>
                    <a:pt x="288" y="397"/>
                  </a:lnTo>
                  <a:lnTo>
                    <a:pt x="288" y="397"/>
                  </a:lnTo>
                  <a:lnTo>
                    <a:pt x="288" y="392"/>
                  </a:lnTo>
                  <a:lnTo>
                    <a:pt x="288" y="392"/>
                  </a:lnTo>
                  <a:lnTo>
                    <a:pt x="288" y="387"/>
                  </a:lnTo>
                  <a:lnTo>
                    <a:pt x="288" y="387"/>
                  </a:lnTo>
                  <a:lnTo>
                    <a:pt x="288" y="383"/>
                  </a:lnTo>
                  <a:lnTo>
                    <a:pt x="288" y="378"/>
                  </a:lnTo>
                  <a:lnTo>
                    <a:pt x="288" y="368"/>
                  </a:lnTo>
                  <a:lnTo>
                    <a:pt x="288" y="353"/>
                  </a:lnTo>
                  <a:lnTo>
                    <a:pt x="288" y="334"/>
                  </a:lnTo>
                  <a:lnTo>
                    <a:pt x="288" y="320"/>
                  </a:lnTo>
                  <a:lnTo>
                    <a:pt x="283" y="300"/>
                  </a:lnTo>
                  <a:lnTo>
                    <a:pt x="278" y="286"/>
                  </a:lnTo>
                  <a:lnTo>
                    <a:pt x="278" y="271"/>
                  </a:lnTo>
                  <a:lnTo>
                    <a:pt x="273" y="257"/>
                  </a:lnTo>
                  <a:lnTo>
                    <a:pt x="263" y="237"/>
                  </a:lnTo>
                  <a:lnTo>
                    <a:pt x="258" y="223"/>
                  </a:lnTo>
                  <a:lnTo>
                    <a:pt x="253" y="208"/>
                  </a:lnTo>
                  <a:lnTo>
                    <a:pt x="249" y="194"/>
                  </a:lnTo>
                  <a:lnTo>
                    <a:pt x="239" y="179"/>
                  </a:lnTo>
                  <a:lnTo>
                    <a:pt x="229" y="165"/>
                  </a:lnTo>
                  <a:lnTo>
                    <a:pt x="219" y="155"/>
                  </a:lnTo>
                  <a:lnTo>
                    <a:pt x="215" y="140"/>
                  </a:lnTo>
                  <a:lnTo>
                    <a:pt x="200" y="126"/>
                  </a:lnTo>
                  <a:lnTo>
                    <a:pt x="190" y="116"/>
                  </a:lnTo>
                  <a:lnTo>
                    <a:pt x="180" y="102"/>
                  </a:lnTo>
                  <a:lnTo>
                    <a:pt x="171" y="92"/>
                  </a:lnTo>
                  <a:lnTo>
                    <a:pt x="161" y="82"/>
                  </a:lnTo>
                  <a:lnTo>
                    <a:pt x="146" y="73"/>
                  </a:lnTo>
                  <a:lnTo>
                    <a:pt x="137" y="63"/>
                  </a:lnTo>
                  <a:lnTo>
                    <a:pt x="122" y="53"/>
                  </a:lnTo>
                  <a:lnTo>
                    <a:pt x="108" y="44"/>
                  </a:lnTo>
                  <a:lnTo>
                    <a:pt x="98" y="39"/>
                  </a:lnTo>
                  <a:lnTo>
                    <a:pt x="83" y="29"/>
                  </a:lnTo>
                  <a:lnTo>
                    <a:pt x="83" y="29"/>
                  </a:lnTo>
                  <a:lnTo>
                    <a:pt x="69" y="24"/>
                  </a:lnTo>
                  <a:lnTo>
                    <a:pt x="54" y="19"/>
                  </a:lnTo>
                  <a:lnTo>
                    <a:pt x="44" y="14"/>
                  </a:lnTo>
                  <a:lnTo>
                    <a:pt x="3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2" name="Google Shape;997;p40">
              <a:extLst>
                <a:ext uri="{FF2B5EF4-FFF2-40B4-BE49-F238E27FC236}">
                  <a16:creationId xmlns:a16="http://schemas.microsoft.com/office/drawing/2014/main" id="{7F312C71-0E9A-9D8A-C555-35BE8946CE7D}"/>
                </a:ext>
              </a:extLst>
            </p:cNvPr>
            <p:cNvSpPr/>
            <p:nvPr/>
          </p:nvSpPr>
          <p:spPr>
            <a:xfrm>
              <a:off x="6569075" y="2636838"/>
              <a:ext cx="153987" cy="530225"/>
            </a:xfrm>
            <a:custGeom>
              <a:avLst/>
              <a:gdLst/>
              <a:ahLst/>
              <a:cxnLst/>
              <a:rect l="l" t="t" r="r" b="b"/>
              <a:pathLst>
                <a:path w="97" h="334" extrusionOk="0">
                  <a:moveTo>
                    <a:pt x="4" y="0"/>
                  </a:moveTo>
                  <a:lnTo>
                    <a:pt x="97" y="334"/>
                  </a:lnTo>
                  <a:lnTo>
                    <a:pt x="92" y="334"/>
                  </a:lnTo>
                  <a:lnTo>
                    <a:pt x="0" y="0"/>
                  </a:lnTo>
                  <a:lnTo>
                    <a:pt x="4"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3" name="Google Shape;998;p40">
              <a:extLst>
                <a:ext uri="{FF2B5EF4-FFF2-40B4-BE49-F238E27FC236}">
                  <a16:creationId xmlns:a16="http://schemas.microsoft.com/office/drawing/2014/main" id="{C4CB0797-8B9C-36B7-9489-7C0C39C88B93}"/>
                </a:ext>
              </a:extLst>
            </p:cNvPr>
            <p:cNvSpPr/>
            <p:nvPr/>
          </p:nvSpPr>
          <p:spPr>
            <a:xfrm>
              <a:off x="6537325" y="2744788"/>
              <a:ext cx="69850" cy="500063"/>
            </a:xfrm>
            <a:custGeom>
              <a:avLst/>
              <a:gdLst/>
              <a:ahLst/>
              <a:cxnLst/>
              <a:rect l="l" t="t" r="r" b="b"/>
              <a:pathLst>
                <a:path w="44" h="315" extrusionOk="0">
                  <a:moveTo>
                    <a:pt x="5" y="0"/>
                  </a:moveTo>
                  <a:lnTo>
                    <a:pt x="44" y="315"/>
                  </a:lnTo>
                  <a:lnTo>
                    <a:pt x="39" y="315"/>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4" name="Google Shape;999;p40">
              <a:extLst>
                <a:ext uri="{FF2B5EF4-FFF2-40B4-BE49-F238E27FC236}">
                  <a16:creationId xmlns:a16="http://schemas.microsoft.com/office/drawing/2014/main" id="{39630302-6337-B5A7-28DB-7BE594A210AD}"/>
                </a:ext>
              </a:extLst>
            </p:cNvPr>
            <p:cNvSpPr/>
            <p:nvPr/>
          </p:nvSpPr>
          <p:spPr>
            <a:xfrm>
              <a:off x="6437313" y="2568576"/>
              <a:ext cx="369887" cy="684213"/>
            </a:xfrm>
            <a:custGeom>
              <a:avLst/>
              <a:gdLst/>
              <a:ahLst/>
              <a:cxnLst/>
              <a:rect l="l" t="t" r="r" b="b"/>
              <a:pathLst>
                <a:path w="233" h="431" extrusionOk="0">
                  <a:moveTo>
                    <a:pt x="5" y="0"/>
                  </a:moveTo>
                  <a:lnTo>
                    <a:pt x="233" y="431"/>
                  </a:lnTo>
                  <a:lnTo>
                    <a:pt x="229" y="431"/>
                  </a:lnTo>
                  <a:lnTo>
                    <a:pt x="0"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5" name="Google Shape;1000;p40">
              <a:extLst>
                <a:ext uri="{FF2B5EF4-FFF2-40B4-BE49-F238E27FC236}">
                  <a16:creationId xmlns:a16="http://schemas.microsoft.com/office/drawing/2014/main" id="{6A774E28-849C-6252-74DF-A2F64A0087E0}"/>
                </a:ext>
              </a:extLst>
            </p:cNvPr>
            <p:cNvSpPr/>
            <p:nvPr/>
          </p:nvSpPr>
          <p:spPr>
            <a:xfrm>
              <a:off x="6761163" y="3152776"/>
              <a:ext cx="85725" cy="84138"/>
            </a:xfrm>
            <a:custGeom>
              <a:avLst/>
              <a:gdLst/>
              <a:ahLst/>
              <a:cxnLst/>
              <a:rect l="l" t="t" r="r" b="b"/>
              <a:pathLst>
                <a:path w="54" h="53" extrusionOk="0">
                  <a:moveTo>
                    <a:pt x="0" y="0"/>
                  </a:moveTo>
                  <a:lnTo>
                    <a:pt x="54" y="53"/>
                  </a:lnTo>
                  <a:lnTo>
                    <a:pt x="54" y="53"/>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6" name="Google Shape;1001;p40">
              <a:extLst>
                <a:ext uri="{FF2B5EF4-FFF2-40B4-BE49-F238E27FC236}">
                  <a16:creationId xmlns:a16="http://schemas.microsoft.com/office/drawing/2014/main" id="{FC0908A6-67BA-C728-6F24-B887B3185696}"/>
                </a:ext>
              </a:extLst>
            </p:cNvPr>
            <p:cNvSpPr/>
            <p:nvPr/>
          </p:nvSpPr>
          <p:spPr>
            <a:xfrm>
              <a:off x="6329363" y="2474913"/>
              <a:ext cx="323850" cy="777875"/>
            </a:xfrm>
            <a:custGeom>
              <a:avLst/>
              <a:gdLst/>
              <a:ahLst/>
              <a:cxnLst/>
              <a:rect l="l" t="t" r="r" b="b"/>
              <a:pathLst>
                <a:path w="204" h="490" extrusionOk="0">
                  <a:moveTo>
                    <a:pt x="0" y="0"/>
                  </a:moveTo>
                  <a:lnTo>
                    <a:pt x="24" y="20"/>
                  </a:lnTo>
                  <a:lnTo>
                    <a:pt x="34" y="30"/>
                  </a:lnTo>
                  <a:lnTo>
                    <a:pt x="44" y="39"/>
                  </a:lnTo>
                  <a:lnTo>
                    <a:pt x="53" y="49"/>
                  </a:lnTo>
                  <a:lnTo>
                    <a:pt x="63" y="59"/>
                  </a:lnTo>
                  <a:lnTo>
                    <a:pt x="73" y="68"/>
                  </a:lnTo>
                  <a:lnTo>
                    <a:pt x="83" y="78"/>
                  </a:lnTo>
                  <a:lnTo>
                    <a:pt x="92" y="93"/>
                  </a:lnTo>
                  <a:lnTo>
                    <a:pt x="102" y="102"/>
                  </a:lnTo>
                  <a:lnTo>
                    <a:pt x="112" y="112"/>
                  </a:lnTo>
                  <a:lnTo>
                    <a:pt x="117" y="126"/>
                  </a:lnTo>
                  <a:lnTo>
                    <a:pt x="126" y="136"/>
                  </a:lnTo>
                  <a:lnTo>
                    <a:pt x="136" y="151"/>
                  </a:lnTo>
                  <a:lnTo>
                    <a:pt x="141" y="160"/>
                  </a:lnTo>
                  <a:lnTo>
                    <a:pt x="146" y="175"/>
                  </a:lnTo>
                  <a:lnTo>
                    <a:pt x="155" y="189"/>
                  </a:lnTo>
                  <a:lnTo>
                    <a:pt x="160" y="199"/>
                  </a:lnTo>
                  <a:lnTo>
                    <a:pt x="165" y="214"/>
                  </a:lnTo>
                  <a:lnTo>
                    <a:pt x="170" y="228"/>
                  </a:lnTo>
                  <a:lnTo>
                    <a:pt x="175" y="243"/>
                  </a:lnTo>
                  <a:lnTo>
                    <a:pt x="180" y="257"/>
                  </a:lnTo>
                  <a:lnTo>
                    <a:pt x="185" y="272"/>
                  </a:lnTo>
                  <a:lnTo>
                    <a:pt x="190" y="286"/>
                  </a:lnTo>
                  <a:lnTo>
                    <a:pt x="194" y="301"/>
                  </a:lnTo>
                  <a:lnTo>
                    <a:pt x="194" y="315"/>
                  </a:lnTo>
                  <a:lnTo>
                    <a:pt x="199" y="330"/>
                  </a:lnTo>
                  <a:lnTo>
                    <a:pt x="199" y="344"/>
                  </a:lnTo>
                  <a:lnTo>
                    <a:pt x="199" y="359"/>
                  </a:lnTo>
                  <a:lnTo>
                    <a:pt x="204" y="373"/>
                  </a:lnTo>
                  <a:lnTo>
                    <a:pt x="204" y="388"/>
                  </a:lnTo>
                  <a:lnTo>
                    <a:pt x="204" y="407"/>
                  </a:lnTo>
                  <a:lnTo>
                    <a:pt x="204" y="412"/>
                  </a:lnTo>
                  <a:lnTo>
                    <a:pt x="204" y="412"/>
                  </a:lnTo>
                  <a:lnTo>
                    <a:pt x="204" y="417"/>
                  </a:lnTo>
                  <a:lnTo>
                    <a:pt x="204" y="417"/>
                  </a:lnTo>
                  <a:lnTo>
                    <a:pt x="204" y="422"/>
                  </a:lnTo>
                  <a:lnTo>
                    <a:pt x="204" y="422"/>
                  </a:lnTo>
                  <a:lnTo>
                    <a:pt x="204" y="427"/>
                  </a:lnTo>
                  <a:lnTo>
                    <a:pt x="204" y="427"/>
                  </a:lnTo>
                  <a:lnTo>
                    <a:pt x="204" y="432"/>
                  </a:lnTo>
                  <a:lnTo>
                    <a:pt x="204" y="436"/>
                  </a:lnTo>
                  <a:lnTo>
                    <a:pt x="204" y="436"/>
                  </a:lnTo>
                  <a:lnTo>
                    <a:pt x="204" y="441"/>
                  </a:lnTo>
                  <a:lnTo>
                    <a:pt x="204" y="441"/>
                  </a:lnTo>
                  <a:lnTo>
                    <a:pt x="199" y="446"/>
                  </a:lnTo>
                  <a:lnTo>
                    <a:pt x="199" y="446"/>
                  </a:lnTo>
                  <a:lnTo>
                    <a:pt x="199" y="451"/>
                  </a:lnTo>
                  <a:lnTo>
                    <a:pt x="199" y="451"/>
                  </a:lnTo>
                  <a:lnTo>
                    <a:pt x="199" y="456"/>
                  </a:lnTo>
                  <a:lnTo>
                    <a:pt x="199" y="456"/>
                  </a:lnTo>
                  <a:lnTo>
                    <a:pt x="199" y="461"/>
                  </a:lnTo>
                  <a:lnTo>
                    <a:pt x="199" y="465"/>
                  </a:lnTo>
                  <a:lnTo>
                    <a:pt x="199" y="465"/>
                  </a:lnTo>
                  <a:lnTo>
                    <a:pt x="199" y="470"/>
                  </a:lnTo>
                  <a:lnTo>
                    <a:pt x="199" y="470"/>
                  </a:lnTo>
                  <a:lnTo>
                    <a:pt x="199" y="475"/>
                  </a:lnTo>
                  <a:lnTo>
                    <a:pt x="199" y="475"/>
                  </a:lnTo>
                  <a:lnTo>
                    <a:pt x="199" y="480"/>
                  </a:lnTo>
                  <a:lnTo>
                    <a:pt x="199" y="480"/>
                  </a:lnTo>
                  <a:lnTo>
                    <a:pt x="199" y="485"/>
                  </a:lnTo>
                  <a:lnTo>
                    <a:pt x="194" y="485"/>
                  </a:lnTo>
                  <a:lnTo>
                    <a:pt x="194" y="490"/>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7" name="Google Shape;1002;p40">
              <a:extLst>
                <a:ext uri="{FF2B5EF4-FFF2-40B4-BE49-F238E27FC236}">
                  <a16:creationId xmlns:a16="http://schemas.microsoft.com/office/drawing/2014/main" id="{6E536D1D-0252-6BDF-22A3-4A30C7C01828}"/>
                </a:ext>
              </a:extLst>
            </p:cNvPr>
            <p:cNvSpPr/>
            <p:nvPr/>
          </p:nvSpPr>
          <p:spPr>
            <a:xfrm>
              <a:off x="6329363" y="2474913"/>
              <a:ext cx="323850" cy="777875"/>
            </a:xfrm>
            <a:custGeom>
              <a:avLst/>
              <a:gdLst/>
              <a:ahLst/>
              <a:cxnLst/>
              <a:rect l="l" t="t" r="r" b="b"/>
              <a:pathLst>
                <a:path w="204" h="490" extrusionOk="0">
                  <a:moveTo>
                    <a:pt x="0" y="0"/>
                  </a:moveTo>
                  <a:lnTo>
                    <a:pt x="24" y="15"/>
                  </a:lnTo>
                  <a:lnTo>
                    <a:pt x="34" y="25"/>
                  </a:lnTo>
                  <a:lnTo>
                    <a:pt x="44" y="34"/>
                  </a:lnTo>
                  <a:lnTo>
                    <a:pt x="58" y="44"/>
                  </a:lnTo>
                  <a:lnTo>
                    <a:pt x="68" y="59"/>
                  </a:lnTo>
                  <a:lnTo>
                    <a:pt x="78" y="68"/>
                  </a:lnTo>
                  <a:lnTo>
                    <a:pt x="87" y="78"/>
                  </a:lnTo>
                  <a:lnTo>
                    <a:pt x="97" y="88"/>
                  </a:lnTo>
                  <a:lnTo>
                    <a:pt x="102" y="102"/>
                  </a:lnTo>
                  <a:lnTo>
                    <a:pt x="112" y="112"/>
                  </a:lnTo>
                  <a:lnTo>
                    <a:pt x="121" y="122"/>
                  </a:lnTo>
                  <a:lnTo>
                    <a:pt x="126" y="136"/>
                  </a:lnTo>
                  <a:lnTo>
                    <a:pt x="136" y="151"/>
                  </a:lnTo>
                  <a:lnTo>
                    <a:pt x="141" y="160"/>
                  </a:lnTo>
                  <a:lnTo>
                    <a:pt x="151" y="175"/>
                  </a:lnTo>
                  <a:lnTo>
                    <a:pt x="155" y="185"/>
                  </a:lnTo>
                  <a:lnTo>
                    <a:pt x="160" y="199"/>
                  </a:lnTo>
                  <a:lnTo>
                    <a:pt x="170" y="214"/>
                  </a:lnTo>
                  <a:lnTo>
                    <a:pt x="175" y="228"/>
                  </a:lnTo>
                  <a:lnTo>
                    <a:pt x="180" y="243"/>
                  </a:lnTo>
                  <a:lnTo>
                    <a:pt x="185" y="257"/>
                  </a:lnTo>
                  <a:lnTo>
                    <a:pt x="190" y="272"/>
                  </a:lnTo>
                  <a:lnTo>
                    <a:pt x="190" y="286"/>
                  </a:lnTo>
                  <a:lnTo>
                    <a:pt x="194" y="301"/>
                  </a:lnTo>
                  <a:lnTo>
                    <a:pt x="199" y="315"/>
                  </a:lnTo>
                  <a:lnTo>
                    <a:pt x="199" y="330"/>
                  </a:lnTo>
                  <a:lnTo>
                    <a:pt x="204" y="344"/>
                  </a:lnTo>
                  <a:lnTo>
                    <a:pt x="204" y="359"/>
                  </a:lnTo>
                  <a:lnTo>
                    <a:pt x="204" y="373"/>
                  </a:lnTo>
                  <a:lnTo>
                    <a:pt x="204" y="388"/>
                  </a:lnTo>
                  <a:lnTo>
                    <a:pt x="204" y="407"/>
                  </a:lnTo>
                  <a:lnTo>
                    <a:pt x="204" y="407"/>
                  </a:lnTo>
                  <a:lnTo>
                    <a:pt x="204" y="412"/>
                  </a:lnTo>
                  <a:lnTo>
                    <a:pt x="204" y="412"/>
                  </a:lnTo>
                  <a:lnTo>
                    <a:pt x="204" y="412"/>
                  </a:lnTo>
                  <a:lnTo>
                    <a:pt x="204" y="417"/>
                  </a:lnTo>
                  <a:lnTo>
                    <a:pt x="204" y="417"/>
                  </a:lnTo>
                  <a:lnTo>
                    <a:pt x="204" y="422"/>
                  </a:lnTo>
                  <a:lnTo>
                    <a:pt x="204" y="422"/>
                  </a:lnTo>
                  <a:lnTo>
                    <a:pt x="204" y="427"/>
                  </a:lnTo>
                  <a:lnTo>
                    <a:pt x="204" y="427"/>
                  </a:lnTo>
                  <a:lnTo>
                    <a:pt x="204" y="427"/>
                  </a:lnTo>
                  <a:lnTo>
                    <a:pt x="204" y="432"/>
                  </a:lnTo>
                  <a:lnTo>
                    <a:pt x="204" y="432"/>
                  </a:lnTo>
                  <a:lnTo>
                    <a:pt x="204" y="436"/>
                  </a:lnTo>
                  <a:lnTo>
                    <a:pt x="204" y="436"/>
                  </a:lnTo>
                  <a:lnTo>
                    <a:pt x="204" y="441"/>
                  </a:lnTo>
                  <a:lnTo>
                    <a:pt x="204" y="441"/>
                  </a:lnTo>
                  <a:lnTo>
                    <a:pt x="204" y="441"/>
                  </a:lnTo>
                  <a:lnTo>
                    <a:pt x="204" y="446"/>
                  </a:lnTo>
                  <a:lnTo>
                    <a:pt x="204" y="446"/>
                  </a:lnTo>
                  <a:lnTo>
                    <a:pt x="204" y="446"/>
                  </a:lnTo>
                  <a:lnTo>
                    <a:pt x="204" y="451"/>
                  </a:lnTo>
                  <a:lnTo>
                    <a:pt x="204" y="451"/>
                  </a:lnTo>
                  <a:lnTo>
                    <a:pt x="204" y="456"/>
                  </a:lnTo>
                  <a:lnTo>
                    <a:pt x="204" y="451"/>
                  </a:lnTo>
                  <a:lnTo>
                    <a:pt x="204" y="456"/>
                  </a:lnTo>
                  <a:lnTo>
                    <a:pt x="204" y="456"/>
                  </a:lnTo>
                  <a:lnTo>
                    <a:pt x="204" y="461"/>
                  </a:lnTo>
                  <a:lnTo>
                    <a:pt x="204" y="461"/>
                  </a:lnTo>
                  <a:lnTo>
                    <a:pt x="204" y="465"/>
                  </a:lnTo>
                  <a:lnTo>
                    <a:pt x="204" y="465"/>
                  </a:lnTo>
                  <a:lnTo>
                    <a:pt x="204" y="465"/>
                  </a:lnTo>
                  <a:lnTo>
                    <a:pt x="204" y="465"/>
                  </a:lnTo>
                  <a:lnTo>
                    <a:pt x="199" y="470"/>
                  </a:lnTo>
                  <a:lnTo>
                    <a:pt x="199" y="470"/>
                  </a:lnTo>
                  <a:lnTo>
                    <a:pt x="199" y="470"/>
                  </a:lnTo>
                  <a:lnTo>
                    <a:pt x="199" y="475"/>
                  </a:lnTo>
                  <a:lnTo>
                    <a:pt x="199" y="475"/>
                  </a:lnTo>
                  <a:lnTo>
                    <a:pt x="199" y="475"/>
                  </a:lnTo>
                  <a:lnTo>
                    <a:pt x="199" y="480"/>
                  </a:lnTo>
                  <a:lnTo>
                    <a:pt x="199" y="480"/>
                  </a:lnTo>
                  <a:lnTo>
                    <a:pt x="199" y="480"/>
                  </a:lnTo>
                  <a:lnTo>
                    <a:pt x="199" y="485"/>
                  </a:lnTo>
                  <a:lnTo>
                    <a:pt x="199" y="485"/>
                  </a:lnTo>
                  <a:lnTo>
                    <a:pt x="199" y="490"/>
                  </a:lnTo>
                  <a:lnTo>
                    <a:pt x="199" y="485"/>
                  </a:lnTo>
                  <a:lnTo>
                    <a:pt x="199" y="490"/>
                  </a:lnTo>
                  <a:lnTo>
                    <a:pt x="194" y="490"/>
                  </a:lnTo>
                  <a:lnTo>
                    <a:pt x="194" y="490"/>
                  </a:lnTo>
                  <a:lnTo>
                    <a:pt x="194" y="485"/>
                  </a:lnTo>
                  <a:lnTo>
                    <a:pt x="194" y="485"/>
                  </a:lnTo>
                  <a:lnTo>
                    <a:pt x="194" y="485"/>
                  </a:lnTo>
                  <a:lnTo>
                    <a:pt x="194" y="485"/>
                  </a:lnTo>
                  <a:lnTo>
                    <a:pt x="194" y="480"/>
                  </a:lnTo>
                  <a:lnTo>
                    <a:pt x="194" y="480"/>
                  </a:lnTo>
                  <a:lnTo>
                    <a:pt x="194" y="480"/>
                  </a:lnTo>
                  <a:lnTo>
                    <a:pt x="194" y="475"/>
                  </a:lnTo>
                  <a:lnTo>
                    <a:pt x="194" y="475"/>
                  </a:lnTo>
                  <a:lnTo>
                    <a:pt x="194" y="475"/>
                  </a:lnTo>
                  <a:lnTo>
                    <a:pt x="194" y="470"/>
                  </a:lnTo>
                  <a:lnTo>
                    <a:pt x="194" y="470"/>
                  </a:lnTo>
                  <a:lnTo>
                    <a:pt x="194" y="465"/>
                  </a:lnTo>
                  <a:lnTo>
                    <a:pt x="199" y="465"/>
                  </a:lnTo>
                  <a:lnTo>
                    <a:pt x="199" y="465"/>
                  </a:lnTo>
                  <a:lnTo>
                    <a:pt x="199" y="465"/>
                  </a:lnTo>
                  <a:lnTo>
                    <a:pt x="199" y="461"/>
                  </a:lnTo>
                  <a:lnTo>
                    <a:pt x="199" y="461"/>
                  </a:lnTo>
                  <a:lnTo>
                    <a:pt x="199" y="461"/>
                  </a:lnTo>
                  <a:lnTo>
                    <a:pt x="199" y="456"/>
                  </a:lnTo>
                  <a:lnTo>
                    <a:pt x="199" y="456"/>
                  </a:lnTo>
                  <a:lnTo>
                    <a:pt x="199" y="451"/>
                  </a:lnTo>
                  <a:lnTo>
                    <a:pt x="199" y="451"/>
                  </a:lnTo>
                  <a:lnTo>
                    <a:pt x="199" y="451"/>
                  </a:lnTo>
                  <a:lnTo>
                    <a:pt x="199" y="451"/>
                  </a:lnTo>
                  <a:lnTo>
                    <a:pt x="199" y="446"/>
                  </a:lnTo>
                  <a:lnTo>
                    <a:pt x="199" y="446"/>
                  </a:lnTo>
                  <a:lnTo>
                    <a:pt x="199" y="446"/>
                  </a:lnTo>
                  <a:lnTo>
                    <a:pt x="199" y="441"/>
                  </a:lnTo>
                  <a:lnTo>
                    <a:pt x="199" y="441"/>
                  </a:lnTo>
                  <a:lnTo>
                    <a:pt x="199" y="441"/>
                  </a:lnTo>
                  <a:lnTo>
                    <a:pt x="199" y="436"/>
                  </a:lnTo>
                  <a:lnTo>
                    <a:pt x="199" y="436"/>
                  </a:lnTo>
                  <a:lnTo>
                    <a:pt x="199" y="432"/>
                  </a:lnTo>
                  <a:lnTo>
                    <a:pt x="199" y="432"/>
                  </a:lnTo>
                  <a:lnTo>
                    <a:pt x="199" y="427"/>
                  </a:lnTo>
                  <a:lnTo>
                    <a:pt x="199" y="427"/>
                  </a:lnTo>
                  <a:lnTo>
                    <a:pt x="199" y="427"/>
                  </a:lnTo>
                  <a:lnTo>
                    <a:pt x="199" y="422"/>
                  </a:lnTo>
                  <a:lnTo>
                    <a:pt x="199" y="422"/>
                  </a:lnTo>
                  <a:lnTo>
                    <a:pt x="199" y="417"/>
                  </a:lnTo>
                  <a:lnTo>
                    <a:pt x="199" y="417"/>
                  </a:lnTo>
                  <a:lnTo>
                    <a:pt x="199" y="412"/>
                  </a:lnTo>
                  <a:lnTo>
                    <a:pt x="199" y="412"/>
                  </a:lnTo>
                  <a:lnTo>
                    <a:pt x="199" y="407"/>
                  </a:lnTo>
                  <a:lnTo>
                    <a:pt x="199" y="402"/>
                  </a:lnTo>
                  <a:lnTo>
                    <a:pt x="199" y="407"/>
                  </a:lnTo>
                  <a:lnTo>
                    <a:pt x="199" y="388"/>
                  </a:lnTo>
                  <a:lnTo>
                    <a:pt x="199" y="373"/>
                  </a:lnTo>
                  <a:lnTo>
                    <a:pt x="199" y="359"/>
                  </a:lnTo>
                  <a:lnTo>
                    <a:pt x="199" y="344"/>
                  </a:lnTo>
                  <a:lnTo>
                    <a:pt x="194" y="330"/>
                  </a:lnTo>
                  <a:lnTo>
                    <a:pt x="194" y="315"/>
                  </a:lnTo>
                  <a:lnTo>
                    <a:pt x="190" y="301"/>
                  </a:lnTo>
                  <a:lnTo>
                    <a:pt x="185" y="286"/>
                  </a:lnTo>
                  <a:lnTo>
                    <a:pt x="185" y="272"/>
                  </a:lnTo>
                  <a:lnTo>
                    <a:pt x="180" y="257"/>
                  </a:lnTo>
                  <a:lnTo>
                    <a:pt x="175" y="243"/>
                  </a:lnTo>
                  <a:lnTo>
                    <a:pt x="170" y="228"/>
                  </a:lnTo>
                  <a:lnTo>
                    <a:pt x="165" y="218"/>
                  </a:lnTo>
                  <a:lnTo>
                    <a:pt x="155" y="204"/>
                  </a:lnTo>
                  <a:lnTo>
                    <a:pt x="151" y="189"/>
                  </a:lnTo>
                  <a:lnTo>
                    <a:pt x="146" y="175"/>
                  </a:lnTo>
                  <a:lnTo>
                    <a:pt x="141" y="165"/>
                  </a:lnTo>
                  <a:lnTo>
                    <a:pt x="131" y="151"/>
                  </a:lnTo>
                  <a:lnTo>
                    <a:pt x="126" y="141"/>
                  </a:lnTo>
                  <a:lnTo>
                    <a:pt x="117" y="126"/>
                  </a:lnTo>
                  <a:lnTo>
                    <a:pt x="107" y="117"/>
                  </a:lnTo>
                  <a:lnTo>
                    <a:pt x="102" y="102"/>
                  </a:lnTo>
                  <a:lnTo>
                    <a:pt x="92" y="93"/>
                  </a:lnTo>
                  <a:lnTo>
                    <a:pt x="83" y="83"/>
                  </a:lnTo>
                  <a:lnTo>
                    <a:pt x="73" y="68"/>
                  </a:lnTo>
                  <a:lnTo>
                    <a:pt x="63" y="59"/>
                  </a:lnTo>
                  <a:lnTo>
                    <a:pt x="53" y="49"/>
                  </a:lnTo>
                  <a:lnTo>
                    <a:pt x="44" y="39"/>
                  </a:lnTo>
                  <a:lnTo>
                    <a:pt x="34" y="30"/>
                  </a:lnTo>
                  <a:lnTo>
                    <a:pt x="19" y="20"/>
                  </a:lnTo>
                  <a:lnTo>
                    <a:pt x="0" y="0"/>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8" name="Google Shape;1003;p40">
              <a:extLst>
                <a:ext uri="{FF2B5EF4-FFF2-40B4-BE49-F238E27FC236}">
                  <a16:creationId xmlns:a16="http://schemas.microsoft.com/office/drawing/2014/main" id="{EE735A67-4E36-EDC9-C334-78A64F3C5FD7}"/>
                </a:ext>
              </a:extLst>
            </p:cNvPr>
            <p:cNvSpPr/>
            <p:nvPr/>
          </p:nvSpPr>
          <p:spPr>
            <a:xfrm>
              <a:off x="6289675" y="2444751"/>
              <a:ext cx="355600" cy="430213"/>
            </a:xfrm>
            <a:custGeom>
              <a:avLst/>
              <a:gdLst/>
              <a:ahLst/>
              <a:cxnLst/>
              <a:rect l="l" t="t" r="r" b="b"/>
              <a:pathLst>
                <a:path w="224" h="271" extrusionOk="0">
                  <a:moveTo>
                    <a:pt x="0" y="0"/>
                  </a:moveTo>
                  <a:lnTo>
                    <a:pt x="20" y="10"/>
                  </a:lnTo>
                  <a:lnTo>
                    <a:pt x="35" y="15"/>
                  </a:lnTo>
                  <a:lnTo>
                    <a:pt x="44" y="19"/>
                  </a:lnTo>
                  <a:lnTo>
                    <a:pt x="54" y="24"/>
                  </a:lnTo>
                  <a:lnTo>
                    <a:pt x="64" y="29"/>
                  </a:lnTo>
                  <a:lnTo>
                    <a:pt x="73" y="34"/>
                  </a:lnTo>
                  <a:lnTo>
                    <a:pt x="83" y="44"/>
                  </a:lnTo>
                  <a:lnTo>
                    <a:pt x="93" y="49"/>
                  </a:lnTo>
                  <a:lnTo>
                    <a:pt x="98" y="53"/>
                  </a:lnTo>
                  <a:lnTo>
                    <a:pt x="108" y="63"/>
                  </a:lnTo>
                  <a:lnTo>
                    <a:pt x="117" y="68"/>
                  </a:lnTo>
                  <a:lnTo>
                    <a:pt x="127" y="78"/>
                  </a:lnTo>
                  <a:lnTo>
                    <a:pt x="132" y="87"/>
                  </a:lnTo>
                  <a:lnTo>
                    <a:pt x="142" y="97"/>
                  </a:lnTo>
                  <a:lnTo>
                    <a:pt x="146" y="102"/>
                  </a:lnTo>
                  <a:lnTo>
                    <a:pt x="156" y="112"/>
                  </a:lnTo>
                  <a:lnTo>
                    <a:pt x="161" y="121"/>
                  </a:lnTo>
                  <a:lnTo>
                    <a:pt x="171" y="131"/>
                  </a:lnTo>
                  <a:lnTo>
                    <a:pt x="176" y="141"/>
                  </a:lnTo>
                  <a:lnTo>
                    <a:pt x="180" y="150"/>
                  </a:lnTo>
                  <a:lnTo>
                    <a:pt x="185" y="160"/>
                  </a:lnTo>
                  <a:lnTo>
                    <a:pt x="190" y="170"/>
                  </a:lnTo>
                  <a:lnTo>
                    <a:pt x="195" y="179"/>
                  </a:lnTo>
                  <a:lnTo>
                    <a:pt x="200" y="189"/>
                  </a:lnTo>
                  <a:lnTo>
                    <a:pt x="205" y="204"/>
                  </a:lnTo>
                  <a:lnTo>
                    <a:pt x="210" y="213"/>
                  </a:lnTo>
                  <a:lnTo>
                    <a:pt x="215" y="223"/>
                  </a:lnTo>
                  <a:lnTo>
                    <a:pt x="215" y="237"/>
                  </a:lnTo>
                  <a:lnTo>
                    <a:pt x="219" y="247"/>
                  </a:lnTo>
                  <a:lnTo>
                    <a:pt x="219" y="262"/>
                  </a:lnTo>
                  <a:lnTo>
                    <a:pt x="224" y="271"/>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29" name="Google Shape;1004;p40">
              <a:extLst>
                <a:ext uri="{FF2B5EF4-FFF2-40B4-BE49-F238E27FC236}">
                  <a16:creationId xmlns:a16="http://schemas.microsoft.com/office/drawing/2014/main" id="{14F90505-8E24-4215-E2B2-91AD57A727F0}"/>
                </a:ext>
              </a:extLst>
            </p:cNvPr>
            <p:cNvSpPr/>
            <p:nvPr/>
          </p:nvSpPr>
          <p:spPr>
            <a:xfrm>
              <a:off x="6289675" y="2444751"/>
              <a:ext cx="355600" cy="430213"/>
            </a:xfrm>
            <a:custGeom>
              <a:avLst/>
              <a:gdLst/>
              <a:ahLst/>
              <a:cxnLst/>
              <a:rect l="l" t="t" r="r" b="b"/>
              <a:pathLst>
                <a:path w="224" h="271" extrusionOk="0">
                  <a:moveTo>
                    <a:pt x="0" y="0"/>
                  </a:moveTo>
                  <a:lnTo>
                    <a:pt x="25" y="5"/>
                  </a:lnTo>
                  <a:lnTo>
                    <a:pt x="35" y="10"/>
                  </a:lnTo>
                  <a:lnTo>
                    <a:pt x="44" y="15"/>
                  </a:lnTo>
                  <a:lnTo>
                    <a:pt x="54" y="19"/>
                  </a:lnTo>
                  <a:lnTo>
                    <a:pt x="64" y="29"/>
                  </a:lnTo>
                  <a:lnTo>
                    <a:pt x="73" y="34"/>
                  </a:lnTo>
                  <a:lnTo>
                    <a:pt x="83" y="39"/>
                  </a:lnTo>
                  <a:lnTo>
                    <a:pt x="93" y="44"/>
                  </a:lnTo>
                  <a:lnTo>
                    <a:pt x="103" y="53"/>
                  </a:lnTo>
                  <a:lnTo>
                    <a:pt x="112" y="63"/>
                  </a:lnTo>
                  <a:lnTo>
                    <a:pt x="117" y="68"/>
                  </a:lnTo>
                  <a:lnTo>
                    <a:pt x="127" y="78"/>
                  </a:lnTo>
                  <a:lnTo>
                    <a:pt x="137" y="82"/>
                  </a:lnTo>
                  <a:lnTo>
                    <a:pt x="137" y="82"/>
                  </a:lnTo>
                  <a:lnTo>
                    <a:pt x="142" y="92"/>
                  </a:lnTo>
                  <a:lnTo>
                    <a:pt x="151" y="102"/>
                  </a:lnTo>
                  <a:lnTo>
                    <a:pt x="156" y="112"/>
                  </a:lnTo>
                  <a:lnTo>
                    <a:pt x="166" y="121"/>
                  </a:lnTo>
                  <a:lnTo>
                    <a:pt x="171" y="131"/>
                  </a:lnTo>
                  <a:lnTo>
                    <a:pt x="180" y="141"/>
                  </a:lnTo>
                  <a:lnTo>
                    <a:pt x="185" y="150"/>
                  </a:lnTo>
                  <a:lnTo>
                    <a:pt x="190" y="160"/>
                  </a:lnTo>
                  <a:lnTo>
                    <a:pt x="195" y="170"/>
                  </a:lnTo>
                  <a:lnTo>
                    <a:pt x="200" y="179"/>
                  </a:lnTo>
                  <a:lnTo>
                    <a:pt x="205" y="189"/>
                  </a:lnTo>
                  <a:lnTo>
                    <a:pt x="210" y="204"/>
                  </a:lnTo>
                  <a:lnTo>
                    <a:pt x="215" y="213"/>
                  </a:lnTo>
                  <a:lnTo>
                    <a:pt x="215" y="223"/>
                  </a:lnTo>
                  <a:lnTo>
                    <a:pt x="219" y="237"/>
                  </a:lnTo>
                  <a:lnTo>
                    <a:pt x="219" y="247"/>
                  </a:lnTo>
                  <a:lnTo>
                    <a:pt x="224" y="257"/>
                  </a:lnTo>
                  <a:lnTo>
                    <a:pt x="224" y="271"/>
                  </a:lnTo>
                  <a:lnTo>
                    <a:pt x="224" y="271"/>
                  </a:lnTo>
                  <a:lnTo>
                    <a:pt x="219" y="271"/>
                  </a:lnTo>
                  <a:lnTo>
                    <a:pt x="219" y="262"/>
                  </a:lnTo>
                  <a:lnTo>
                    <a:pt x="215" y="247"/>
                  </a:lnTo>
                  <a:lnTo>
                    <a:pt x="215" y="237"/>
                  </a:lnTo>
                  <a:lnTo>
                    <a:pt x="210" y="228"/>
                  </a:lnTo>
                  <a:lnTo>
                    <a:pt x="210" y="213"/>
                  </a:lnTo>
                  <a:lnTo>
                    <a:pt x="205" y="204"/>
                  </a:lnTo>
                  <a:lnTo>
                    <a:pt x="200" y="194"/>
                  </a:lnTo>
                  <a:lnTo>
                    <a:pt x="195" y="179"/>
                  </a:lnTo>
                  <a:lnTo>
                    <a:pt x="190" y="170"/>
                  </a:lnTo>
                  <a:lnTo>
                    <a:pt x="185" y="160"/>
                  </a:lnTo>
                  <a:lnTo>
                    <a:pt x="180" y="150"/>
                  </a:lnTo>
                  <a:lnTo>
                    <a:pt x="176" y="141"/>
                  </a:lnTo>
                  <a:lnTo>
                    <a:pt x="166" y="131"/>
                  </a:lnTo>
                  <a:lnTo>
                    <a:pt x="161" y="121"/>
                  </a:lnTo>
                  <a:lnTo>
                    <a:pt x="156" y="112"/>
                  </a:lnTo>
                  <a:lnTo>
                    <a:pt x="146" y="107"/>
                  </a:lnTo>
                  <a:lnTo>
                    <a:pt x="142" y="97"/>
                  </a:lnTo>
                  <a:lnTo>
                    <a:pt x="132" y="87"/>
                  </a:lnTo>
                  <a:lnTo>
                    <a:pt x="132" y="87"/>
                  </a:lnTo>
                  <a:lnTo>
                    <a:pt x="122" y="78"/>
                  </a:lnTo>
                  <a:lnTo>
                    <a:pt x="117" y="73"/>
                  </a:lnTo>
                  <a:lnTo>
                    <a:pt x="108" y="63"/>
                  </a:lnTo>
                  <a:lnTo>
                    <a:pt x="98" y="58"/>
                  </a:lnTo>
                  <a:lnTo>
                    <a:pt x="88" y="49"/>
                  </a:lnTo>
                  <a:lnTo>
                    <a:pt x="83" y="44"/>
                  </a:lnTo>
                  <a:lnTo>
                    <a:pt x="73" y="39"/>
                  </a:lnTo>
                  <a:lnTo>
                    <a:pt x="64" y="29"/>
                  </a:lnTo>
                  <a:lnTo>
                    <a:pt x="54" y="24"/>
                  </a:lnTo>
                  <a:lnTo>
                    <a:pt x="39" y="19"/>
                  </a:lnTo>
                  <a:lnTo>
                    <a:pt x="30" y="15"/>
                  </a:lnTo>
                  <a:lnTo>
                    <a:pt x="20" y="10"/>
                  </a:lnTo>
                  <a:lnTo>
                    <a:pt x="0" y="5"/>
                  </a:lnTo>
                  <a:lnTo>
                    <a:pt x="0" y="0"/>
                  </a:lnTo>
                  <a:lnTo>
                    <a:pt x="0" y="0"/>
                  </a:lnTo>
                  <a:lnTo>
                    <a:pt x="0"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0" name="Google Shape;1005;p40">
              <a:extLst>
                <a:ext uri="{FF2B5EF4-FFF2-40B4-BE49-F238E27FC236}">
                  <a16:creationId xmlns:a16="http://schemas.microsoft.com/office/drawing/2014/main" id="{94B9B1D0-9495-7299-2307-178BCFBE9B7B}"/>
                </a:ext>
              </a:extLst>
            </p:cNvPr>
            <p:cNvSpPr/>
            <p:nvPr/>
          </p:nvSpPr>
          <p:spPr>
            <a:xfrm>
              <a:off x="6623050" y="2974976"/>
              <a:ext cx="14287" cy="284163"/>
            </a:xfrm>
            <a:custGeom>
              <a:avLst/>
              <a:gdLst/>
              <a:ahLst/>
              <a:cxnLst/>
              <a:rect l="l" t="t" r="r" b="b"/>
              <a:pathLst>
                <a:path w="9" h="179" extrusionOk="0">
                  <a:moveTo>
                    <a:pt x="0" y="0"/>
                  </a:moveTo>
                  <a:lnTo>
                    <a:pt x="0" y="5"/>
                  </a:lnTo>
                  <a:lnTo>
                    <a:pt x="0" y="10"/>
                  </a:lnTo>
                  <a:lnTo>
                    <a:pt x="0" y="15"/>
                  </a:lnTo>
                  <a:lnTo>
                    <a:pt x="0" y="15"/>
                  </a:lnTo>
                  <a:lnTo>
                    <a:pt x="5" y="20"/>
                  </a:lnTo>
                  <a:lnTo>
                    <a:pt x="5" y="24"/>
                  </a:lnTo>
                  <a:lnTo>
                    <a:pt x="5" y="24"/>
                  </a:lnTo>
                  <a:lnTo>
                    <a:pt x="5" y="29"/>
                  </a:lnTo>
                  <a:lnTo>
                    <a:pt x="5" y="34"/>
                  </a:lnTo>
                  <a:lnTo>
                    <a:pt x="5" y="34"/>
                  </a:lnTo>
                  <a:lnTo>
                    <a:pt x="5" y="39"/>
                  </a:lnTo>
                  <a:lnTo>
                    <a:pt x="5" y="44"/>
                  </a:lnTo>
                  <a:lnTo>
                    <a:pt x="5" y="44"/>
                  </a:lnTo>
                  <a:lnTo>
                    <a:pt x="5" y="49"/>
                  </a:lnTo>
                  <a:lnTo>
                    <a:pt x="5" y="54"/>
                  </a:lnTo>
                  <a:lnTo>
                    <a:pt x="5" y="54"/>
                  </a:lnTo>
                  <a:lnTo>
                    <a:pt x="5" y="58"/>
                  </a:lnTo>
                  <a:lnTo>
                    <a:pt x="5" y="63"/>
                  </a:lnTo>
                  <a:lnTo>
                    <a:pt x="5" y="63"/>
                  </a:lnTo>
                  <a:lnTo>
                    <a:pt x="5" y="68"/>
                  </a:lnTo>
                  <a:lnTo>
                    <a:pt x="5" y="68"/>
                  </a:lnTo>
                  <a:lnTo>
                    <a:pt x="5" y="73"/>
                  </a:lnTo>
                  <a:lnTo>
                    <a:pt x="5" y="78"/>
                  </a:lnTo>
                  <a:lnTo>
                    <a:pt x="5" y="78"/>
                  </a:lnTo>
                  <a:lnTo>
                    <a:pt x="5" y="83"/>
                  </a:lnTo>
                  <a:lnTo>
                    <a:pt x="5" y="87"/>
                  </a:lnTo>
                  <a:lnTo>
                    <a:pt x="5" y="87"/>
                  </a:lnTo>
                  <a:lnTo>
                    <a:pt x="5" y="92"/>
                  </a:lnTo>
                  <a:lnTo>
                    <a:pt x="5" y="97"/>
                  </a:lnTo>
                  <a:lnTo>
                    <a:pt x="5" y="97"/>
                  </a:lnTo>
                  <a:lnTo>
                    <a:pt x="9" y="102"/>
                  </a:lnTo>
                  <a:lnTo>
                    <a:pt x="5" y="107"/>
                  </a:lnTo>
                  <a:lnTo>
                    <a:pt x="5" y="112"/>
                  </a:lnTo>
                  <a:lnTo>
                    <a:pt x="5" y="112"/>
                  </a:lnTo>
                  <a:lnTo>
                    <a:pt x="5" y="117"/>
                  </a:lnTo>
                  <a:lnTo>
                    <a:pt x="5" y="117"/>
                  </a:lnTo>
                  <a:lnTo>
                    <a:pt x="5" y="121"/>
                  </a:lnTo>
                  <a:lnTo>
                    <a:pt x="5" y="121"/>
                  </a:lnTo>
                  <a:lnTo>
                    <a:pt x="5" y="126"/>
                  </a:lnTo>
                  <a:lnTo>
                    <a:pt x="5" y="126"/>
                  </a:lnTo>
                  <a:lnTo>
                    <a:pt x="5" y="131"/>
                  </a:lnTo>
                  <a:lnTo>
                    <a:pt x="5" y="131"/>
                  </a:lnTo>
                  <a:lnTo>
                    <a:pt x="5" y="136"/>
                  </a:lnTo>
                  <a:lnTo>
                    <a:pt x="5" y="136"/>
                  </a:lnTo>
                  <a:lnTo>
                    <a:pt x="5" y="141"/>
                  </a:lnTo>
                  <a:lnTo>
                    <a:pt x="5" y="141"/>
                  </a:lnTo>
                  <a:lnTo>
                    <a:pt x="5" y="146"/>
                  </a:lnTo>
                  <a:lnTo>
                    <a:pt x="5" y="146"/>
                  </a:lnTo>
                  <a:lnTo>
                    <a:pt x="5" y="150"/>
                  </a:lnTo>
                  <a:lnTo>
                    <a:pt x="5" y="150"/>
                  </a:lnTo>
                  <a:lnTo>
                    <a:pt x="5" y="155"/>
                  </a:lnTo>
                  <a:lnTo>
                    <a:pt x="5" y="155"/>
                  </a:lnTo>
                  <a:lnTo>
                    <a:pt x="5" y="155"/>
                  </a:lnTo>
                  <a:lnTo>
                    <a:pt x="5" y="160"/>
                  </a:lnTo>
                  <a:lnTo>
                    <a:pt x="5" y="160"/>
                  </a:lnTo>
                  <a:lnTo>
                    <a:pt x="5" y="165"/>
                  </a:lnTo>
                  <a:lnTo>
                    <a:pt x="5" y="165"/>
                  </a:lnTo>
                  <a:lnTo>
                    <a:pt x="5" y="170"/>
                  </a:lnTo>
                  <a:lnTo>
                    <a:pt x="5" y="170"/>
                  </a:lnTo>
                  <a:lnTo>
                    <a:pt x="5" y="175"/>
                  </a:lnTo>
                  <a:lnTo>
                    <a:pt x="5" y="175"/>
                  </a:lnTo>
                  <a:lnTo>
                    <a:pt x="5" y="179"/>
                  </a:lnTo>
                  <a:lnTo>
                    <a:pt x="0" y="0"/>
                  </a:lnTo>
                  <a:close/>
                </a:path>
              </a:pathLst>
            </a:cu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1" name="Google Shape;1006;p40">
              <a:extLst>
                <a:ext uri="{FF2B5EF4-FFF2-40B4-BE49-F238E27FC236}">
                  <a16:creationId xmlns:a16="http://schemas.microsoft.com/office/drawing/2014/main" id="{5003F5D8-8833-03F1-58E1-4F78F342F0FE}"/>
                </a:ext>
              </a:extLst>
            </p:cNvPr>
            <p:cNvSpPr/>
            <p:nvPr/>
          </p:nvSpPr>
          <p:spPr>
            <a:xfrm>
              <a:off x="6623050" y="2974976"/>
              <a:ext cx="14287" cy="284163"/>
            </a:xfrm>
            <a:custGeom>
              <a:avLst/>
              <a:gdLst/>
              <a:ahLst/>
              <a:cxnLst/>
              <a:rect l="l" t="t" r="r" b="b"/>
              <a:pathLst>
                <a:path w="9" h="179" extrusionOk="0">
                  <a:moveTo>
                    <a:pt x="5" y="0"/>
                  </a:moveTo>
                  <a:lnTo>
                    <a:pt x="5" y="5"/>
                  </a:lnTo>
                  <a:lnTo>
                    <a:pt x="5" y="5"/>
                  </a:lnTo>
                  <a:lnTo>
                    <a:pt x="5" y="10"/>
                  </a:lnTo>
                  <a:lnTo>
                    <a:pt x="5" y="10"/>
                  </a:lnTo>
                  <a:lnTo>
                    <a:pt x="5" y="15"/>
                  </a:lnTo>
                  <a:lnTo>
                    <a:pt x="5" y="15"/>
                  </a:lnTo>
                  <a:lnTo>
                    <a:pt x="5" y="15"/>
                  </a:lnTo>
                  <a:lnTo>
                    <a:pt x="5" y="20"/>
                  </a:lnTo>
                  <a:lnTo>
                    <a:pt x="5" y="20"/>
                  </a:lnTo>
                  <a:lnTo>
                    <a:pt x="5" y="24"/>
                  </a:lnTo>
                  <a:lnTo>
                    <a:pt x="5" y="24"/>
                  </a:lnTo>
                  <a:lnTo>
                    <a:pt x="5" y="29"/>
                  </a:lnTo>
                  <a:lnTo>
                    <a:pt x="5" y="34"/>
                  </a:lnTo>
                  <a:lnTo>
                    <a:pt x="5" y="34"/>
                  </a:lnTo>
                  <a:lnTo>
                    <a:pt x="5" y="34"/>
                  </a:lnTo>
                  <a:lnTo>
                    <a:pt x="9" y="39"/>
                  </a:lnTo>
                  <a:lnTo>
                    <a:pt x="9" y="39"/>
                  </a:lnTo>
                  <a:lnTo>
                    <a:pt x="9" y="44"/>
                  </a:lnTo>
                  <a:lnTo>
                    <a:pt x="9" y="44"/>
                  </a:lnTo>
                  <a:lnTo>
                    <a:pt x="9" y="49"/>
                  </a:lnTo>
                  <a:lnTo>
                    <a:pt x="9" y="49"/>
                  </a:lnTo>
                  <a:lnTo>
                    <a:pt x="9" y="49"/>
                  </a:lnTo>
                  <a:lnTo>
                    <a:pt x="9" y="54"/>
                  </a:lnTo>
                  <a:lnTo>
                    <a:pt x="9" y="54"/>
                  </a:lnTo>
                  <a:lnTo>
                    <a:pt x="9" y="58"/>
                  </a:lnTo>
                  <a:lnTo>
                    <a:pt x="9" y="63"/>
                  </a:lnTo>
                  <a:lnTo>
                    <a:pt x="9" y="63"/>
                  </a:lnTo>
                  <a:lnTo>
                    <a:pt x="9" y="68"/>
                  </a:lnTo>
                  <a:lnTo>
                    <a:pt x="9" y="68"/>
                  </a:lnTo>
                  <a:lnTo>
                    <a:pt x="9" y="73"/>
                  </a:lnTo>
                  <a:lnTo>
                    <a:pt x="9" y="78"/>
                  </a:lnTo>
                  <a:lnTo>
                    <a:pt x="9" y="78"/>
                  </a:lnTo>
                  <a:lnTo>
                    <a:pt x="9" y="83"/>
                  </a:lnTo>
                  <a:lnTo>
                    <a:pt x="9" y="87"/>
                  </a:lnTo>
                  <a:lnTo>
                    <a:pt x="9" y="87"/>
                  </a:lnTo>
                  <a:lnTo>
                    <a:pt x="9" y="92"/>
                  </a:lnTo>
                  <a:lnTo>
                    <a:pt x="9" y="97"/>
                  </a:lnTo>
                  <a:lnTo>
                    <a:pt x="9" y="97"/>
                  </a:lnTo>
                  <a:lnTo>
                    <a:pt x="9" y="97"/>
                  </a:lnTo>
                  <a:lnTo>
                    <a:pt x="9" y="102"/>
                  </a:lnTo>
                  <a:lnTo>
                    <a:pt x="9" y="102"/>
                  </a:lnTo>
                  <a:lnTo>
                    <a:pt x="9" y="107"/>
                  </a:lnTo>
                  <a:lnTo>
                    <a:pt x="9" y="107"/>
                  </a:lnTo>
                  <a:lnTo>
                    <a:pt x="9" y="112"/>
                  </a:lnTo>
                  <a:lnTo>
                    <a:pt x="9" y="112"/>
                  </a:lnTo>
                  <a:lnTo>
                    <a:pt x="9" y="117"/>
                  </a:lnTo>
                  <a:lnTo>
                    <a:pt x="9" y="117"/>
                  </a:lnTo>
                  <a:lnTo>
                    <a:pt x="9" y="121"/>
                  </a:lnTo>
                  <a:lnTo>
                    <a:pt x="9" y="121"/>
                  </a:lnTo>
                  <a:lnTo>
                    <a:pt x="9" y="126"/>
                  </a:lnTo>
                  <a:lnTo>
                    <a:pt x="9" y="126"/>
                  </a:lnTo>
                  <a:lnTo>
                    <a:pt x="9" y="131"/>
                  </a:lnTo>
                  <a:lnTo>
                    <a:pt x="9" y="131"/>
                  </a:lnTo>
                  <a:lnTo>
                    <a:pt x="9" y="136"/>
                  </a:lnTo>
                  <a:lnTo>
                    <a:pt x="9" y="136"/>
                  </a:lnTo>
                  <a:lnTo>
                    <a:pt x="9" y="141"/>
                  </a:lnTo>
                  <a:lnTo>
                    <a:pt x="9" y="141"/>
                  </a:lnTo>
                  <a:lnTo>
                    <a:pt x="9" y="146"/>
                  </a:lnTo>
                  <a:lnTo>
                    <a:pt x="9" y="146"/>
                  </a:lnTo>
                  <a:lnTo>
                    <a:pt x="9" y="150"/>
                  </a:lnTo>
                  <a:lnTo>
                    <a:pt x="9" y="150"/>
                  </a:lnTo>
                  <a:lnTo>
                    <a:pt x="9" y="155"/>
                  </a:lnTo>
                  <a:lnTo>
                    <a:pt x="9" y="155"/>
                  </a:lnTo>
                  <a:lnTo>
                    <a:pt x="9" y="155"/>
                  </a:lnTo>
                  <a:lnTo>
                    <a:pt x="5" y="160"/>
                  </a:lnTo>
                  <a:lnTo>
                    <a:pt x="9" y="155"/>
                  </a:lnTo>
                  <a:lnTo>
                    <a:pt x="9" y="160"/>
                  </a:lnTo>
                  <a:lnTo>
                    <a:pt x="9" y="160"/>
                  </a:lnTo>
                  <a:lnTo>
                    <a:pt x="9" y="165"/>
                  </a:lnTo>
                  <a:lnTo>
                    <a:pt x="9" y="165"/>
                  </a:lnTo>
                  <a:lnTo>
                    <a:pt x="9" y="170"/>
                  </a:lnTo>
                  <a:lnTo>
                    <a:pt x="9" y="170"/>
                  </a:lnTo>
                  <a:lnTo>
                    <a:pt x="9" y="175"/>
                  </a:lnTo>
                  <a:lnTo>
                    <a:pt x="5" y="175"/>
                  </a:lnTo>
                  <a:lnTo>
                    <a:pt x="5" y="175"/>
                  </a:lnTo>
                  <a:lnTo>
                    <a:pt x="5" y="175"/>
                  </a:lnTo>
                  <a:lnTo>
                    <a:pt x="5" y="179"/>
                  </a:lnTo>
                  <a:lnTo>
                    <a:pt x="5" y="179"/>
                  </a:lnTo>
                  <a:lnTo>
                    <a:pt x="0" y="179"/>
                  </a:lnTo>
                  <a:lnTo>
                    <a:pt x="0" y="175"/>
                  </a:lnTo>
                  <a:lnTo>
                    <a:pt x="0" y="175"/>
                  </a:lnTo>
                  <a:lnTo>
                    <a:pt x="0" y="175"/>
                  </a:lnTo>
                  <a:lnTo>
                    <a:pt x="5" y="170"/>
                  </a:lnTo>
                  <a:lnTo>
                    <a:pt x="5" y="170"/>
                  </a:lnTo>
                  <a:lnTo>
                    <a:pt x="5" y="170"/>
                  </a:lnTo>
                  <a:lnTo>
                    <a:pt x="5" y="165"/>
                  </a:lnTo>
                  <a:lnTo>
                    <a:pt x="5" y="165"/>
                  </a:lnTo>
                  <a:lnTo>
                    <a:pt x="5" y="160"/>
                  </a:lnTo>
                  <a:lnTo>
                    <a:pt x="5" y="160"/>
                  </a:lnTo>
                  <a:lnTo>
                    <a:pt x="5" y="155"/>
                  </a:lnTo>
                  <a:lnTo>
                    <a:pt x="5" y="155"/>
                  </a:lnTo>
                  <a:lnTo>
                    <a:pt x="5" y="155"/>
                  </a:lnTo>
                  <a:lnTo>
                    <a:pt x="5" y="155"/>
                  </a:lnTo>
                  <a:lnTo>
                    <a:pt x="5" y="155"/>
                  </a:lnTo>
                  <a:lnTo>
                    <a:pt x="5" y="150"/>
                  </a:lnTo>
                  <a:lnTo>
                    <a:pt x="5" y="150"/>
                  </a:lnTo>
                  <a:lnTo>
                    <a:pt x="5" y="146"/>
                  </a:lnTo>
                  <a:lnTo>
                    <a:pt x="5" y="146"/>
                  </a:lnTo>
                  <a:lnTo>
                    <a:pt x="5" y="141"/>
                  </a:lnTo>
                  <a:lnTo>
                    <a:pt x="5" y="141"/>
                  </a:lnTo>
                  <a:lnTo>
                    <a:pt x="5" y="136"/>
                  </a:lnTo>
                  <a:lnTo>
                    <a:pt x="5" y="136"/>
                  </a:lnTo>
                  <a:lnTo>
                    <a:pt x="5" y="131"/>
                  </a:lnTo>
                  <a:lnTo>
                    <a:pt x="5" y="131"/>
                  </a:lnTo>
                  <a:lnTo>
                    <a:pt x="5" y="126"/>
                  </a:lnTo>
                  <a:lnTo>
                    <a:pt x="5" y="126"/>
                  </a:lnTo>
                  <a:lnTo>
                    <a:pt x="5" y="121"/>
                  </a:lnTo>
                  <a:lnTo>
                    <a:pt x="5" y="121"/>
                  </a:lnTo>
                  <a:lnTo>
                    <a:pt x="5" y="117"/>
                  </a:lnTo>
                  <a:lnTo>
                    <a:pt x="5" y="117"/>
                  </a:lnTo>
                  <a:lnTo>
                    <a:pt x="5" y="112"/>
                  </a:lnTo>
                  <a:lnTo>
                    <a:pt x="5" y="112"/>
                  </a:lnTo>
                  <a:lnTo>
                    <a:pt x="5" y="107"/>
                  </a:lnTo>
                  <a:lnTo>
                    <a:pt x="5" y="107"/>
                  </a:lnTo>
                  <a:lnTo>
                    <a:pt x="5" y="102"/>
                  </a:lnTo>
                  <a:lnTo>
                    <a:pt x="9" y="102"/>
                  </a:lnTo>
                  <a:lnTo>
                    <a:pt x="5" y="102"/>
                  </a:lnTo>
                  <a:lnTo>
                    <a:pt x="5" y="97"/>
                  </a:lnTo>
                  <a:lnTo>
                    <a:pt x="5" y="97"/>
                  </a:lnTo>
                  <a:lnTo>
                    <a:pt x="5" y="92"/>
                  </a:lnTo>
                  <a:lnTo>
                    <a:pt x="5" y="87"/>
                  </a:lnTo>
                  <a:lnTo>
                    <a:pt x="5" y="87"/>
                  </a:lnTo>
                  <a:lnTo>
                    <a:pt x="5" y="83"/>
                  </a:lnTo>
                  <a:lnTo>
                    <a:pt x="5" y="78"/>
                  </a:lnTo>
                  <a:lnTo>
                    <a:pt x="5" y="78"/>
                  </a:lnTo>
                  <a:lnTo>
                    <a:pt x="5" y="73"/>
                  </a:lnTo>
                  <a:lnTo>
                    <a:pt x="5" y="68"/>
                  </a:lnTo>
                  <a:lnTo>
                    <a:pt x="5" y="68"/>
                  </a:lnTo>
                  <a:lnTo>
                    <a:pt x="5" y="63"/>
                  </a:lnTo>
                  <a:lnTo>
                    <a:pt x="5" y="63"/>
                  </a:lnTo>
                  <a:lnTo>
                    <a:pt x="5" y="58"/>
                  </a:lnTo>
                  <a:lnTo>
                    <a:pt x="5" y="54"/>
                  </a:lnTo>
                  <a:lnTo>
                    <a:pt x="5" y="54"/>
                  </a:lnTo>
                  <a:lnTo>
                    <a:pt x="5" y="54"/>
                  </a:lnTo>
                  <a:lnTo>
                    <a:pt x="5" y="49"/>
                  </a:lnTo>
                  <a:lnTo>
                    <a:pt x="5" y="49"/>
                  </a:lnTo>
                  <a:lnTo>
                    <a:pt x="5" y="44"/>
                  </a:lnTo>
                  <a:lnTo>
                    <a:pt x="5" y="44"/>
                  </a:lnTo>
                  <a:lnTo>
                    <a:pt x="5" y="39"/>
                  </a:lnTo>
                  <a:lnTo>
                    <a:pt x="5" y="39"/>
                  </a:lnTo>
                  <a:lnTo>
                    <a:pt x="0" y="34"/>
                  </a:lnTo>
                  <a:lnTo>
                    <a:pt x="0" y="34"/>
                  </a:lnTo>
                  <a:lnTo>
                    <a:pt x="0" y="34"/>
                  </a:lnTo>
                  <a:lnTo>
                    <a:pt x="0" y="29"/>
                  </a:lnTo>
                  <a:lnTo>
                    <a:pt x="0" y="24"/>
                  </a:lnTo>
                  <a:lnTo>
                    <a:pt x="0" y="24"/>
                  </a:lnTo>
                  <a:lnTo>
                    <a:pt x="0" y="20"/>
                  </a:lnTo>
                  <a:lnTo>
                    <a:pt x="0" y="20"/>
                  </a:lnTo>
                  <a:lnTo>
                    <a:pt x="0" y="20"/>
                  </a:lnTo>
                  <a:lnTo>
                    <a:pt x="0" y="15"/>
                  </a:lnTo>
                  <a:lnTo>
                    <a:pt x="0" y="15"/>
                  </a:lnTo>
                  <a:lnTo>
                    <a:pt x="0" y="10"/>
                  </a:lnTo>
                  <a:lnTo>
                    <a:pt x="0" y="10"/>
                  </a:lnTo>
                  <a:lnTo>
                    <a:pt x="0" y="10"/>
                  </a:lnTo>
                  <a:lnTo>
                    <a:pt x="0" y="5"/>
                  </a:lnTo>
                  <a:lnTo>
                    <a:pt x="0" y="0"/>
                  </a:lnTo>
                  <a:lnTo>
                    <a:pt x="0" y="0"/>
                  </a:lnTo>
                  <a:lnTo>
                    <a:pt x="5" y="0"/>
                  </a:lnTo>
                  <a:lnTo>
                    <a:pt x="5" y="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grpSp>
      <p:sp>
        <p:nvSpPr>
          <p:cNvPr id="132" name="Google Shape;1007;p40">
            <a:extLst>
              <a:ext uri="{FF2B5EF4-FFF2-40B4-BE49-F238E27FC236}">
                <a16:creationId xmlns:a16="http://schemas.microsoft.com/office/drawing/2014/main" id="{007D2999-F72A-6501-88DA-F9AF2BE19F6E}"/>
              </a:ext>
            </a:extLst>
          </p:cNvPr>
          <p:cNvSpPr/>
          <p:nvPr/>
        </p:nvSpPr>
        <p:spPr>
          <a:xfrm>
            <a:off x="5005392" y="4674724"/>
            <a:ext cx="1590675" cy="115888"/>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3" name="Google Shape;1008;p40">
            <a:extLst>
              <a:ext uri="{FF2B5EF4-FFF2-40B4-BE49-F238E27FC236}">
                <a16:creationId xmlns:a16="http://schemas.microsoft.com/office/drawing/2014/main" id="{E6D6C092-086D-33B3-65F2-5ABEFEE19B85}"/>
              </a:ext>
            </a:extLst>
          </p:cNvPr>
          <p:cNvSpPr/>
          <p:nvPr/>
        </p:nvSpPr>
        <p:spPr>
          <a:xfrm>
            <a:off x="5006977" y="4774736"/>
            <a:ext cx="1574800" cy="10795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4" name="Google Shape;1009;p40">
            <a:extLst>
              <a:ext uri="{FF2B5EF4-FFF2-40B4-BE49-F238E27FC236}">
                <a16:creationId xmlns:a16="http://schemas.microsoft.com/office/drawing/2014/main" id="{CC2421E6-B615-9A63-857C-7EFB56ACE7CC}"/>
              </a:ext>
            </a:extLst>
          </p:cNvPr>
          <p:cNvSpPr/>
          <p:nvPr/>
        </p:nvSpPr>
        <p:spPr>
          <a:xfrm>
            <a:off x="4995863" y="4866811"/>
            <a:ext cx="1574800" cy="10795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5" name="Google Shape;1010;p40">
            <a:extLst>
              <a:ext uri="{FF2B5EF4-FFF2-40B4-BE49-F238E27FC236}">
                <a16:creationId xmlns:a16="http://schemas.microsoft.com/office/drawing/2014/main" id="{0D4D0002-3887-9BA1-FB6D-439B38F6CB40}"/>
              </a:ext>
            </a:extLst>
          </p:cNvPr>
          <p:cNvSpPr/>
          <p:nvPr/>
        </p:nvSpPr>
        <p:spPr>
          <a:xfrm>
            <a:off x="5011740" y="4952536"/>
            <a:ext cx="1574800" cy="114300"/>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6" name="Google Shape;1011;p40">
            <a:extLst>
              <a:ext uri="{FF2B5EF4-FFF2-40B4-BE49-F238E27FC236}">
                <a16:creationId xmlns:a16="http://schemas.microsoft.com/office/drawing/2014/main" id="{62854593-AAAC-F256-7875-53EBAF3F5F24}"/>
              </a:ext>
            </a:extLst>
          </p:cNvPr>
          <p:cNvSpPr/>
          <p:nvPr/>
        </p:nvSpPr>
        <p:spPr>
          <a:xfrm>
            <a:off x="5011740" y="5052550"/>
            <a:ext cx="1574800" cy="106363"/>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7" name="Google Shape;1012;p40">
            <a:extLst>
              <a:ext uri="{FF2B5EF4-FFF2-40B4-BE49-F238E27FC236}">
                <a16:creationId xmlns:a16="http://schemas.microsoft.com/office/drawing/2014/main" id="{D9D478B6-A500-C4EB-5D10-9EEA7A6D2ECB}"/>
              </a:ext>
            </a:extLst>
          </p:cNvPr>
          <p:cNvSpPr/>
          <p:nvPr/>
        </p:nvSpPr>
        <p:spPr>
          <a:xfrm>
            <a:off x="4981571" y="5122408"/>
            <a:ext cx="1582737" cy="138113"/>
          </a:xfrm>
          <a:prstGeom prst="rect">
            <a:avLst/>
          </a:prstGeom>
          <a:solidFill>
            <a:schemeClr val="accent1"/>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8" name="Google Shape;1013;p40">
            <a:extLst>
              <a:ext uri="{FF2B5EF4-FFF2-40B4-BE49-F238E27FC236}">
                <a16:creationId xmlns:a16="http://schemas.microsoft.com/office/drawing/2014/main" id="{E329B855-7406-3246-883D-745EE76F8870}"/>
              </a:ext>
            </a:extLst>
          </p:cNvPr>
          <p:cNvSpPr/>
          <p:nvPr/>
        </p:nvSpPr>
        <p:spPr>
          <a:xfrm>
            <a:off x="7096126" y="2960224"/>
            <a:ext cx="663575" cy="1608138"/>
          </a:xfrm>
          <a:custGeom>
            <a:avLst/>
            <a:gdLst/>
            <a:ahLst/>
            <a:cxnLst/>
            <a:rect l="l" t="t" r="r" b="b"/>
            <a:pathLst>
              <a:path w="418" h="1013" extrusionOk="0">
                <a:moveTo>
                  <a:pt x="0" y="1008"/>
                </a:moveTo>
                <a:lnTo>
                  <a:pt x="209" y="1008"/>
                </a:lnTo>
                <a:lnTo>
                  <a:pt x="209" y="1008"/>
                </a:lnTo>
                <a:lnTo>
                  <a:pt x="209" y="1008"/>
                </a:lnTo>
                <a:lnTo>
                  <a:pt x="209" y="1008"/>
                </a:lnTo>
                <a:lnTo>
                  <a:pt x="209" y="0"/>
                </a:lnTo>
                <a:lnTo>
                  <a:pt x="214" y="0"/>
                </a:lnTo>
                <a:lnTo>
                  <a:pt x="418" y="0"/>
                </a:lnTo>
                <a:lnTo>
                  <a:pt x="418" y="0"/>
                </a:lnTo>
                <a:lnTo>
                  <a:pt x="418" y="5"/>
                </a:lnTo>
                <a:lnTo>
                  <a:pt x="214" y="5"/>
                </a:lnTo>
                <a:lnTo>
                  <a:pt x="214" y="0"/>
                </a:lnTo>
                <a:lnTo>
                  <a:pt x="214" y="1008"/>
                </a:lnTo>
                <a:lnTo>
                  <a:pt x="214" y="1013"/>
                </a:lnTo>
                <a:lnTo>
                  <a:pt x="209" y="1013"/>
                </a:lnTo>
                <a:lnTo>
                  <a:pt x="209" y="1013"/>
                </a:lnTo>
                <a:lnTo>
                  <a:pt x="0" y="1013"/>
                </a:lnTo>
                <a:lnTo>
                  <a:pt x="0" y="1013"/>
                </a:lnTo>
                <a:lnTo>
                  <a:pt x="0" y="1008"/>
                </a:lnTo>
                <a:lnTo>
                  <a:pt x="0" y="100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39" name="Google Shape;1014;p40">
            <a:extLst>
              <a:ext uri="{FF2B5EF4-FFF2-40B4-BE49-F238E27FC236}">
                <a16:creationId xmlns:a16="http://schemas.microsoft.com/office/drawing/2014/main" id="{57477ADA-C5FA-B71E-0E0D-2F93C8363AE6}"/>
              </a:ext>
            </a:extLst>
          </p:cNvPr>
          <p:cNvSpPr/>
          <p:nvPr/>
        </p:nvSpPr>
        <p:spPr>
          <a:xfrm>
            <a:off x="7204076" y="3014199"/>
            <a:ext cx="587375" cy="1600200"/>
          </a:xfrm>
          <a:custGeom>
            <a:avLst/>
            <a:gdLst/>
            <a:ahLst/>
            <a:cxnLst/>
            <a:rect l="l" t="t" r="r" b="b"/>
            <a:pathLst>
              <a:path w="370" h="1008" extrusionOk="0">
                <a:moveTo>
                  <a:pt x="0" y="1003"/>
                </a:moveTo>
                <a:lnTo>
                  <a:pt x="175" y="1003"/>
                </a:lnTo>
                <a:lnTo>
                  <a:pt x="180" y="1003"/>
                </a:lnTo>
                <a:lnTo>
                  <a:pt x="175" y="1008"/>
                </a:lnTo>
                <a:lnTo>
                  <a:pt x="175" y="0"/>
                </a:lnTo>
                <a:lnTo>
                  <a:pt x="180" y="0"/>
                </a:lnTo>
                <a:lnTo>
                  <a:pt x="370" y="0"/>
                </a:lnTo>
                <a:lnTo>
                  <a:pt x="370" y="0"/>
                </a:lnTo>
                <a:lnTo>
                  <a:pt x="370" y="5"/>
                </a:lnTo>
                <a:lnTo>
                  <a:pt x="180" y="5"/>
                </a:lnTo>
                <a:lnTo>
                  <a:pt x="180" y="0"/>
                </a:lnTo>
                <a:lnTo>
                  <a:pt x="180" y="1008"/>
                </a:lnTo>
                <a:lnTo>
                  <a:pt x="180" y="1008"/>
                </a:lnTo>
                <a:lnTo>
                  <a:pt x="175" y="1008"/>
                </a:lnTo>
                <a:lnTo>
                  <a:pt x="0" y="1008"/>
                </a:lnTo>
                <a:lnTo>
                  <a:pt x="0" y="1008"/>
                </a:lnTo>
                <a:lnTo>
                  <a:pt x="0" y="1003"/>
                </a:lnTo>
                <a:lnTo>
                  <a:pt x="0" y="1003"/>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0" name="Google Shape;1015;p40">
            <a:extLst>
              <a:ext uri="{FF2B5EF4-FFF2-40B4-BE49-F238E27FC236}">
                <a16:creationId xmlns:a16="http://schemas.microsoft.com/office/drawing/2014/main" id="{800E08CC-33E1-AFB4-E6B9-204692D81D84}"/>
              </a:ext>
            </a:extLst>
          </p:cNvPr>
          <p:cNvSpPr/>
          <p:nvPr/>
        </p:nvSpPr>
        <p:spPr>
          <a:xfrm>
            <a:off x="5705475" y="4560425"/>
            <a:ext cx="1592262" cy="684213"/>
          </a:xfrm>
          <a:custGeom>
            <a:avLst/>
            <a:gdLst/>
            <a:ahLst/>
            <a:cxnLst/>
            <a:rect l="l" t="t" r="r" b="b"/>
            <a:pathLst>
              <a:path w="1003" h="431" extrusionOk="0">
                <a:moveTo>
                  <a:pt x="39" y="431"/>
                </a:moveTo>
                <a:lnTo>
                  <a:pt x="39" y="426"/>
                </a:lnTo>
                <a:lnTo>
                  <a:pt x="39" y="426"/>
                </a:lnTo>
                <a:lnTo>
                  <a:pt x="39" y="421"/>
                </a:lnTo>
                <a:lnTo>
                  <a:pt x="39" y="421"/>
                </a:lnTo>
                <a:lnTo>
                  <a:pt x="39" y="416"/>
                </a:lnTo>
                <a:lnTo>
                  <a:pt x="39" y="416"/>
                </a:lnTo>
                <a:lnTo>
                  <a:pt x="39" y="411"/>
                </a:lnTo>
                <a:lnTo>
                  <a:pt x="39" y="407"/>
                </a:lnTo>
                <a:lnTo>
                  <a:pt x="39" y="402"/>
                </a:lnTo>
                <a:lnTo>
                  <a:pt x="39" y="397"/>
                </a:lnTo>
                <a:lnTo>
                  <a:pt x="39" y="392"/>
                </a:lnTo>
                <a:lnTo>
                  <a:pt x="39" y="387"/>
                </a:lnTo>
                <a:lnTo>
                  <a:pt x="39" y="377"/>
                </a:lnTo>
                <a:lnTo>
                  <a:pt x="34" y="373"/>
                </a:lnTo>
                <a:lnTo>
                  <a:pt x="34" y="368"/>
                </a:lnTo>
                <a:lnTo>
                  <a:pt x="34" y="358"/>
                </a:lnTo>
                <a:lnTo>
                  <a:pt x="34" y="353"/>
                </a:lnTo>
                <a:lnTo>
                  <a:pt x="34" y="348"/>
                </a:lnTo>
                <a:lnTo>
                  <a:pt x="34" y="339"/>
                </a:lnTo>
                <a:lnTo>
                  <a:pt x="34" y="334"/>
                </a:lnTo>
                <a:lnTo>
                  <a:pt x="34" y="329"/>
                </a:lnTo>
                <a:lnTo>
                  <a:pt x="34" y="324"/>
                </a:lnTo>
                <a:lnTo>
                  <a:pt x="34" y="319"/>
                </a:lnTo>
                <a:lnTo>
                  <a:pt x="39" y="310"/>
                </a:lnTo>
                <a:lnTo>
                  <a:pt x="39" y="305"/>
                </a:lnTo>
                <a:lnTo>
                  <a:pt x="39" y="305"/>
                </a:lnTo>
                <a:lnTo>
                  <a:pt x="39" y="300"/>
                </a:lnTo>
                <a:lnTo>
                  <a:pt x="39" y="300"/>
                </a:lnTo>
                <a:lnTo>
                  <a:pt x="39" y="300"/>
                </a:lnTo>
                <a:lnTo>
                  <a:pt x="39" y="295"/>
                </a:lnTo>
                <a:lnTo>
                  <a:pt x="39" y="295"/>
                </a:lnTo>
                <a:lnTo>
                  <a:pt x="39" y="290"/>
                </a:lnTo>
                <a:lnTo>
                  <a:pt x="39" y="290"/>
                </a:lnTo>
                <a:lnTo>
                  <a:pt x="39" y="290"/>
                </a:lnTo>
                <a:lnTo>
                  <a:pt x="39" y="285"/>
                </a:lnTo>
                <a:lnTo>
                  <a:pt x="44" y="285"/>
                </a:lnTo>
                <a:lnTo>
                  <a:pt x="39" y="285"/>
                </a:lnTo>
                <a:lnTo>
                  <a:pt x="39" y="285"/>
                </a:lnTo>
                <a:lnTo>
                  <a:pt x="44" y="285"/>
                </a:lnTo>
                <a:lnTo>
                  <a:pt x="44" y="285"/>
                </a:lnTo>
                <a:lnTo>
                  <a:pt x="88" y="281"/>
                </a:lnTo>
                <a:lnTo>
                  <a:pt x="112" y="281"/>
                </a:lnTo>
                <a:lnTo>
                  <a:pt x="137" y="281"/>
                </a:lnTo>
                <a:lnTo>
                  <a:pt x="161" y="281"/>
                </a:lnTo>
                <a:lnTo>
                  <a:pt x="190" y="281"/>
                </a:lnTo>
                <a:lnTo>
                  <a:pt x="219" y="281"/>
                </a:lnTo>
                <a:lnTo>
                  <a:pt x="249" y="281"/>
                </a:lnTo>
                <a:lnTo>
                  <a:pt x="283" y="281"/>
                </a:lnTo>
                <a:lnTo>
                  <a:pt x="312" y="281"/>
                </a:lnTo>
                <a:lnTo>
                  <a:pt x="346" y="281"/>
                </a:lnTo>
                <a:lnTo>
                  <a:pt x="380" y="281"/>
                </a:lnTo>
                <a:lnTo>
                  <a:pt x="414" y="281"/>
                </a:lnTo>
                <a:lnTo>
                  <a:pt x="448" y="281"/>
                </a:lnTo>
                <a:lnTo>
                  <a:pt x="482" y="281"/>
                </a:lnTo>
                <a:lnTo>
                  <a:pt x="511" y="281"/>
                </a:lnTo>
                <a:lnTo>
                  <a:pt x="545" y="281"/>
                </a:lnTo>
                <a:lnTo>
                  <a:pt x="579" y="281"/>
                </a:lnTo>
                <a:lnTo>
                  <a:pt x="608" y="281"/>
                </a:lnTo>
                <a:lnTo>
                  <a:pt x="643" y="281"/>
                </a:lnTo>
                <a:lnTo>
                  <a:pt x="672" y="281"/>
                </a:lnTo>
                <a:lnTo>
                  <a:pt x="701" y="281"/>
                </a:lnTo>
                <a:lnTo>
                  <a:pt x="725" y="281"/>
                </a:lnTo>
                <a:lnTo>
                  <a:pt x="754" y="281"/>
                </a:lnTo>
                <a:lnTo>
                  <a:pt x="779" y="281"/>
                </a:lnTo>
                <a:lnTo>
                  <a:pt x="798" y="281"/>
                </a:lnTo>
                <a:lnTo>
                  <a:pt x="823" y="281"/>
                </a:lnTo>
                <a:lnTo>
                  <a:pt x="842" y="281"/>
                </a:lnTo>
                <a:lnTo>
                  <a:pt x="857" y="281"/>
                </a:lnTo>
                <a:lnTo>
                  <a:pt x="871" y="281"/>
                </a:lnTo>
                <a:lnTo>
                  <a:pt x="881" y="281"/>
                </a:lnTo>
                <a:lnTo>
                  <a:pt x="891" y="281"/>
                </a:lnTo>
                <a:lnTo>
                  <a:pt x="891" y="281"/>
                </a:lnTo>
                <a:lnTo>
                  <a:pt x="900" y="281"/>
                </a:lnTo>
                <a:lnTo>
                  <a:pt x="905" y="276"/>
                </a:lnTo>
                <a:lnTo>
                  <a:pt x="905" y="276"/>
                </a:lnTo>
                <a:lnTo>
                  <a:pt x="910" y="276"/>
                </a:lnTo>
                <a:lnTo>
                  <a:pt x="910" y="276"/>
                </a:lnTo>
                <a:lnTo>
                  <a:pt x="915" y="271"/>
                </a:lnTo>
                <a:lnTo>
                  <a:pt x="925" y="271"/>
                </a:lnTo>
                <a:lnTo>
                  <a:pt x="930" y="266"/>
                </a:lnTo>
                <a:lnTo>
                  <a:pt x="934" y="266"/>
                </a:lnTo>
                <a:lnTo>
                  <a:pt x="939" y="261"/>
                </a:lnTo>
                <a:lnTo>
                  <a:pt x="944" y="256"/>
                </a:lnTo>
                <a:lnTo>
                  <a:pt x="949" y="256"/>
                </a:lnTo>
                <a:lnTo>
                  <a:pt x="954" y="252"/>
                </a:lnTo>
                <a:lnTo>
                  <a:pt x="954" y="247"/>
                </a:lnTo>
                <a:lnTo>
                  <a:pt x="959" y="242"/>
                </a:lnTo>
                <a:lnTo>
                  <a:pt x="959" y="242"/>
                </a:lnTo>
                <a:lnTo>
                  <a:pt x="964" y="237"/>
                </a:lnTo>
                <a:lnTo>
                  <a:pt x="964" y="237"/>
                </a:lnTo>
                <a:lnTo>
                  <a:pt x="968" y="232"/>
                </a:lnTo>
                <a:lnTo>
                  <a:pt x="973" y="227"/>
                </a:lnTo>
                <a:lnTo>
                  <a:pt x="973" y="223"/>
                </a:lnTo>
                <a:lnTo>
                  <a:pt x="978" y="218"/>
                </a:lnTo>
                <a:lnTo>
                  <a:pt x="983" y="213"/>
                </a:lnTo>
                <a:lnTo>
                  <a:pt x="983" y="208"/>
                </a:lnTo>
                <a:lnTo>
                  <a:pt x="983" y="208"/>
                </a:lnTo>
                <a:lnTo>
                  <a:pt x="988" y="203"/>
                </a:lnTo>
                <a:lnTo>
                  <a:pt x="988" y="198"/>
                </a:lnTo>
                <a:lnTo>
                  <a:pt x="993" y="193"/>
                </a:lnTo>
                <a:lnTo>
                  <a:pt x="993" y="189"/>
                </a:lnTo>
                <a:lnTo>
                  <a:pt x="993" y="179"/>
                </a:lnTo>
                <a:lnTo>
                  <a:pt x="998" y="174"/>
                </a:lnTo>
                <a:lnTo>
                  <a:pt x="998" y="169"/>
                </a:lnTo>
                <a:lnTo>
                  <a:pt x="998" y="169"/>
                </a:lnTo>
                <a:lnTo>
                  <a:pt x="998" y="164"/>
                </a:lnTo>
                <a:lnTo>
                  <a:pt x="998" y="155"/>
                </a:lnTo>
                <a:lnTo>
                  <a:pt x="998" y="150"/>
                </a:lnTo>
                <a:lnTo>
                  <a:pt x="998" y="145"/>
                </a:lnTo>
                <a:lnTo>
                  <a:pt x="998" y="130"/>
                </a:lnTo>
                <a:lnTo>
                  <a:pt x="998" y="121"/>
                </a:lnTo>
                <a:lnTo>
                  <a:pt x="998" y="116"/>
                </a:lnTo>
                <a:lnTo>
                  <a:pt x="998" y="111"/>
                </a:lnTo>
                <a:lnTo>
                  <a:pt x="993" y="101"/>
                </a:lnTo>
                <a:lnTo>
                  <a:pt x="993" y="97"/>
                </a:lnTo>
                <a:lnTo>
                  <a:pt x="993" y="97"/>
                </a:lnTo>
                <a:lnTo>
                  <a:pt x="988" y="87"/>
                </a:lnTo>
                <a:lnTo>
                  <a:pt x="988" y="82"/>
                </a:lnTo>
                <a:lnTo>
                  <a:pt x="983" y="77"/>
                </a:lnTo>
                <a:lnTo>
                  <a:pt x="983" y="77"/>
                </a:lnTo>
                <a:lnTo>
                  <a:pt x="978" y="72"/>
                </a:lnTo>
                <a:lnTo>
                  <a:pt x="973" y="63"/>
                </a:lnTo>
                <a:lnTo>
                  <a:pt x="973" y="58"/>
                </a:lnTo>
                <a:lnTo>
                  <a:pt x="968" y="53"/>
                </a:lnTo>
                <a:lnTo>
                  <a:pt x="964" y="48"/>
                </a:lnTo>
                <a:lnTo>
                  <a:pt x="959" y="43"/>
                </a:lnTo>
                <a:lnTo>
                  <a:pt x="954" y="38"/>
                </a:lnTo>
                <a:lnTo>
                  <a:pt x="949" y="34"/>
                </a:lnTo>
                <a:lnTo>
                  <a:pt x="944" y="29"/>
                </a:lnTo>
                <a:lnTo>
                  <a:pt x="939" y="29"/>
                </a:lnTo>
                <a:lnTo>
                  <a:pt x="930" y="24"/>
                </a:lnTo>
                <a:lnTo>
                  <a:pt x="925" y="19"/>
                </a:lnTo>
                <a:lnTo>
                  <a:pt x="920" y="14"/>
                </a:lnTo>
                <a:lnTo>
                  <a:pt x="915" y="14"/>
                </a:lnTo>
                <a:lnTo>
                  <a:pt x="905" y="9"/>
                </a:lnTo>
                <a:lnTo>
                  <a:pt x="900" y="9"/>
                </a:lnTo>
                <a:lnTo>
                  <a:pt x="896" y="5"/>
                </a:lnTo>
                <a:lnTo>
                  <a:pt x="886" y="5"/>
                </a:lnTo>
                <a:lnTo>
                  <a:pt x="881" y="5"/>
                </a:lnTo>
                <a:lnTo>
                  <a:pt x="871" y="5"/>
                </a:lnTo>
                <a:lnTo>
                  <a:pt x="866" y="5"/>
                </a:lnTo>
                <a:lnTo>
                  <a:pt x="861" y="5"/>
                </a:lnTo>
                <a:lnTo>
                  <a:pt x="847" y="5"/>
                </a:lnTo>
                <a:lnTo>
                  <a:pt x="837" y="5"/>
                </a:lnTo>
                <a:lnTo>
                  <a:pt x="832" y="5"/>
                </a:lnTo>
                <a:lnTo>
                  <a:pt x="827" y="5"/>
                </a:lnTo>
                <a:lnTo>
                  <a:pt x="818" y="9"/>
                </a:lnTo>
                <a:lnTo>
                  <a:pt x="813" y="9"/>
                </a:lnTo>
                <a:lnTo>
                  <a:pt x="808" y="14"/>
                </a:lnTo>
                <a:lnTo>
                  <a:pt x="803" y="14"/>
                </a:lnTo>
                <a:lnTo>
                  <a:pt x="798" y="19"/>
                </a:lnTo>
                <a:lnTo>
                  <a:pt x="793" y="19"/>
                </a:lnTo>
                <a:lnTo>
                  <a:pt x="784" y="24"/>
                </a:lnTo>
                <a:lnTo>
                  <a:pt x="779" y="29"/>
                </a:lnTo>
                <a:lnTo>
                  <a:pt x="779" y="24"/>
                </a:lnTo>
                <a:lnTo>
                  <a:pt x="774" y="29"/>
                </a:lnTo>
                <a:lnTo>
                  <a:pt x="769" y="34"/>
                </a:lnTo>
                <a:lnTo>
                  <a:pt x="764" y="38"/>
                </a:lnTo>
                <a:lnTo>
                  <a:pt x="759" y="43"/>
                </a:lnTo>
                <a:lnTo>
                  <a:pt x="759" y="43"/>
                </a:lnTo>
                <a:lnTo>
                  <a:pt x="759" y="48"/>
                </a:lnTo>
                <a:lnTo>
                  <a:pt x="750" y="53"/>
                </a:lnTo>
                <a:lnTo>
                  <a:pt x="754" y="53"/>
                </a:lnTo>
                <a:lnTo>
                  <a:pt x="750" y="58"/>
                </a:lnTo>
                <a:lnTo>
                  <a:pt x="745" y="63"/>
                </a:lnTo>
                <a:lnTo>
                  <a:pt x="740" y="68"/>
                </a:lnTo>
                <a:lnTo>
                  <a:pt x="740" y="72"/>
                </a:lnTo>
                <a:lnTo>
                  <a:pt x="735" y="77"/>
                </a:lnTo>
                <a:lnTo>
                  <a:pt x="730" y="82"/>
                </a:lnTo>
                <a:lnTo>
                  <a:pt x="730" y="92"/>
                </a:lnTo>
                <a:lnTo>
                  <a:pt x="725" y="97"/>
                </a:lnTo>
                <a:lnTo>
                  <a:pt x="725" y="101"/>
                </a:lnTo>
                <a:lnTo>
                  <a:pt x="725" y="106"/>
                </a:lnTo>
                <a:lnTo>
                  <a:pt x="720" y="116"/>
                </a:lnTo>
                <a:lnTo>
                  <a:pt x="720" y="121"/>
                </a:lnTo>
                <a:lnTo>
                  <a:pt x="720" y="126"/>
                </a:lnTo>
                <a:lnTo>
                  <a:pt x="720" y="126"/>
                </a:lnTo>
                <a:lnTo>
                  <a:pt x="720" y="135"/>
                </a:lnTo>
                <a:lnTo>
                  <a:pt x="720" y="145"/>
                </a:lnTo>
                <a:lnTo>
                  <a:pt x="720" y="145"/>
                </a:lnTo>
                <a:lnTo>
                  <a:pt x="725" y="150"/>
                </a:lnTo>
                <a:lnTo>
                  <a:pt x="725" y="155"/>
                </a:lnTo>
                <a:lnTo>
                  <a:pt x="725" y="160"/>
                </a:lnTo>
                <a:lnTo>
                  <a:pt x="725" y="160"/>
                </a:lnTo>
                <a:lnTo>
                  <a:pt x="730" y="164"/>
                </a:lnTo>
                <a:lnTo>
                  <a:pt x="730" y="169"/>
                </a:lnTo>
                <a:lnTo>
                  <a:pt x="735" y="174"/>
                </a:lnTo>
                <a:lnTo>
                  <a:pt x="735" y="179"/>
                </a:lnTo>
                <a:lnTo>
                  <a:pt x="740" y="184"/>
                </a:lnTo>
                <a:lnTo>
                  <a:pt x="745" y="189"/>
                </a:lnTo>
                <a:lnTo>
                  <a:pt x="745" y="193"/>
                </a:lnTo>
                <a:lnTo>
                  <a:pt x="745" y="193"/>
                </a:lnTo>
                <a:lnTo>
                  <a:pt x="750" y="198"/>
                </a:lnTo>
                <a:lnTo>
                  <a:pt x="750" y="198"/>
                </a:lnTo>
                <a:lnTo>
                  <a:pt x="754" y="203"/>
                </a:lnTo>
                <a:lnTo>
                  <a:pt x="754" y="203"/>
                </a:lnTo>
                <a:lnTo>
                  <a:pt x="754" y="208"/>
                </a:lnTo>
                <a:lnTo>
                  <a:pt x="759" y="213"/>
                </a:lnTo>
                <a:lnTo>
                  <a:pt x="764" y="213"/>
                </a:lnTo>
                <a:lnTo>
                  <a:pt x="769" y="218"/>
                </a:lnTo>
                <a:lnTo>
                  <a:pt x="769" y="218"/>
                </a:lnTo>
                <a:lnTo>
                  <a:pt x="774" y="223"/>
                </a:lnTo>
                <a:lnTo>
                  <a:pt x="779" y="223"/>
                </a:lnTo>
                <a:lnTo>
                  <a:pt x="784" y="227"/>
                </a:lnTo>
                <a:lnTo>
                  <a:pt x="788" y="232"/>
                </a:lnTo>
                <a:lnTo>
                  <a:pt x="793" y="232"/>
                </a:lnTo>
                <a:lnTo>
                  <a:pt x="803" y="237"/>
                </a:lnTo>
                <a:lnTo>
                  <a:pt x="808" y="237"/>
                </a:lnTo>
                <a:lnTo>
                  <a:pt x="808" y="237"/>
                </a:lnTo>
                <a:lnTo>
                  <a:pt x="813" y="242"/>
                </a:lnTo>
                <a:lnTo>
                  <a:pt x="813" y="242"/>
                </a:lnTo>
                <a:lnTo>
                  <a:pt x="818" y="242"/>
                </a:lnTo>
                <a:lnTo>
                  <a:pt x="823" y="247"/>
                </a:lnTo>
                <a:lnTo>
                  <a:pt x="832" y="247"/>
                </a:lnTo>
                <a:lnTo>
                  <a:pt x="837" y="247"/>
                </a:lnTo>
                <a:lnTo>
                  <a:pt x="842" y="252"/>
                </a:lnTo>
                <a:lnTo>
                  <a:pt x="847" y="252"/>
                </a:lnTo>
                <a:lnTo>
                  <a:pt x="842" y="256"/>
                </a:lnTo>
                <a:lnTo>
                  <a:pt x="823" y="256"/>
                </a:lnTo>
                <a:lnTo>
                  <a:pt x="808" y="256"/>
                </a:lnTo>
                <a:lnTo>
                  <a:pt x="788" y="256"/>
                </a:lnTo>
                <a:lnTo>
                  <a:pt x="769" y="256"/>
                </a:lnTo>
                <a:lnTo>
                  <a:pt x="750" y="256"/>
                </a:lnTo>
                <a:lnTo>
                  <a:pt x="725" y="256"/>
                </a:lnTo>
                <a:lnTo>
                  <a:pt x="701" y="256"/>
                </a:lnTo>
                <a:lnTo>
                  <a:pt x="672" y="256"/>
                </a:lnTo>
                <a:lnTo>
                  <a:pt x="643" y="256"/>
                </a:lnTo>
                <a:lnTo>
                  <a:pt x="613" y="256"/>
                </a:lnTo>
                <a:lnTo>
                  <a:pt x="584" y="256"/>
                </a:lnTo>
                <a:lnTo>
                  <a:pt x="550" y="256"/>
                </a:lnTo>
                <a:lnTo>
                  <a:pt x="521" y="256"/>
                </a:lnTo>
                <a:lnTo>
                  <a:pt x="487" y="256"/>
                </a:lnTo>
                <a:lnTo>
                  <a:pt x="453" y="256"/>
                </a:lnTo>
                <a:lnTo>
                  <a:pt x="419" y="256"/>
                </a:lnTo>
                <a:lnTo>
                  <a:pt x="385" y="256"/>
                </a:lnTo>
                <a:lnTo>
                  <a:pt x="351" y="256"/>
                </a:lnTo>
                <a:lnTo>
                  <a:pt x="317" y="256"/>
                </a:lnTo>
                <a:lnTo>
                  <a:pt x="283" y="256"/>
                </a:lnTo>
                <a:lnTo>
                  <a:pt x="249" y="256"/>
                </a:lnTo>
                <a:lnTo>
                  <a:pt x="219" y="256"/>
                </a:lnTo>
                <a:lnTo>
                  <a:pt x="190" y="256"/>
                </a:lnTo>
                <a:lnTo>
                  <a:pt x="161" y="256"/>
                </a:lnTo>
                <a:lnTo>
                  <a:pt x="132" y="256"/>
                </a:lnTo>
                <a:lnTo>
                  <a:pt x="107" y="256"/>
                </a:lnTo>
                <a:lnTo>
                  <a:pt x="83" y="256"/>
                </a:lnTo>
                <a:lnTo>
                  <a:pt x="59" y="256"/>
                </a:lnTo>
                <a:lnTo>
                  <a:pt x="39" y="256"/>
                </a:lnTo>
                <a:lnTo>
                  <a:pt x="20" y="256"/>
                </a:lnTo>
                <a:lnTo>
                  <a:pt x="5" y="256"/>
                </a:lnTo>
                <a:lnTo>
                  <a:pt x="5" y="252"/>
                </a:lnTo>
                <a:lnTo>
                  <a:pt x="5" y="256"/>
                </a:lnTo>
                <a:lnTo>
                  <a:pt x="5" y="252"/>
                </a:lnTo>
                <a:lnTo>
                  <a:pt x="5" y="252"/>
                </a:lnTo>
                <a:lnTo>
                  <a:pt x="5" y="256"/>
                </a:lnTo>
                <a:lnTo>
                  <a:pt x="5" y="256"/>
                </a:lnTo>
                <a:lnTo>
                  <a:pt x="5" y="256"/>
                </a:lnTo>
                <a:lnTo>
                  <a:pt x="5" y="256"/>
                </a:lnTo>
                <a:lnTo>
                  <a:pt x="5" y="256"/>
                </a:lnTo>
                <a:lnTo>
                  <a:pt x="5" y="256"/>
                </a:lnTo>
                <a:lnTo>
                  <a:pt x="5" y="256"/>
                </a:lnTo>
                <a:lnTo>
                  <a:pt x="5" y="261"/>
                </a:lnTo>
                <a:lnTo>
                  <a:pt x="5" y="261"/>
                </a:lnTo>
                <a:lnTo>
                  <a:pt x="5" y="261"/>
                </a:lnTo>
                <a:lnTo>
                  <a:pt x="5" y="266"/>
                </a:lnTo>
                <a:lnTo>
                  <a:pt x="5" y="261"/>
                </a:lnTo>
                <a:lnTo>
                  <a:pt x="5" y="266"/>
                </a:lnTo>
                <a:lnTo>
                  <a:pt x="5" y="266"/>
                </a:lnTo>
                <a:lnTo>
                  <a:pt x="5" y="266"/>
                </a:lnTo>
                <a:lnTo>
                  <a:pt x="5" y="271"/>
                </a:lnTo>
                <a:lnTo>
                  <a:pt x="5" y="271"/>
                </a:lnTo>
                <a:lnTo>
                  <a:pt x="5" y="271"/>
                </a:lnTo>
                <a:lnTo>
                  <a:pt x="5" y="271"/>
                </a:lnTo>
                <a:lnTo>
                  <a:pt x="5" y="271"/>
                </a:lnTo>
                <a:lnTo>
                  <a:pt x="5" y="276"/>
                </a:lnTo>
                <a:lnTo>
                  <a:pt x="5" y="276"/>
                </a:lnTo>
                <a:lnTo>
                  <a:pt x="5" y="281"/>
                </a:lnTo>
                <a:lnTo>
                  <a:pt x="5" y="281"/>
                </a:lnTo>
                <a:lnTo>
                  <a:pt x="5" y="285"/>
                </a:lnTo>
                <a:lnTo>
                  <a:pt x="5" y="285"/>
                </a:lnTo>
                <a:lnTo>
                  <a:pt x="5" y="290"/>
                </a:lnTo>
                <a:lnTo>
                  <a:pt x="5" y="295"/>
                </a:lnTo>
                <a:lnTo>
                  <a:pt x="5" y="295"/>
                </a:lnTo>
                <a:lnTo>
                  <a:pt x="5" y="300"/>
                </a:lnTo>
                <a:lnTo>
                  <a:pt x="5" y="300"/>
                </a:lnTo>
                <a:lnTo>
                  <a:pt x="5" y="305"/>
                </a:lnTo>
                <a:lnTo>
                  <a:pt x="5" y="315"/>
                </a:lnTo>
                <a:lnTo>
                  <a:pt x="5" y="319"/>
                </a:lnTo>
                <a:lnTo>
                  <a:pt x="5" y="329"/>
                </a:lnTo>
                <a:lnTo>
                  <a:pt x="5" y="334"/>
                </a:lnTo>
                <a:lnTo>
                  <a:pt x="5" y="334"/>
                </a:lnTo>
                <a:lnTo>
                  <a:pt x="5" y="339"/>
                </a:lnTo>
                <a:lnTo>
                  <a:pt x="5" y="344"/>
                </a:lnTo>
                <a:lnTo>
                  <a:pt x="5" y="348"/>
                </a:lnTo>
                <a:lnTo>
                  <a:pt x="5" y="353"/>
                </a:lnTo>
                <a:lnTo>
                  <a:pt x="5" y="358"/>
                </a:lnTo>
                <a:lnTo>
                  <a:pt x="5" y="358"/>
                </a:lnTo>
                <a:lnTo>
                  <a:pt x="5" y="363"/>
                </a:lnTo>
                <a:lnTo>
                  <a:pt x="5" y="368"/>
                </a:lnTo>
                <a:lnTo>
                  <a:pt x="5" y="373"/>
                </a:lnTo>
                <a:lnTo>
                  <a:pt x="5" y="373"/>
                </a:lnTo>
                <a:lnTo>
                  <a:pt x="5" y="377"/>
                </a:lnTo>
                <a:lnTo>
                  <a:pt x="5" y="377"/>
                </a:lnTo>
                <a:lnTo>
                  <a:pt x="5" y="382"/>
                </a:lnTo>
                <a:lnTo>
                  <a:pt x="5" y="387"/>
                </a:lnTo>
                <a:lnTo>
                  <a:pt x="5" y="387"/>
                </a:lnTo>
                <a:lnTo>
                  <a:pt x="5" y="392"/>
                </a:lnTo>
                <a:lnTo>
                  <a:pt x="5" y="397"/>
                </a:lnTo>
                <a:lnTo>
                  <a:pt x="5" y="402"/>
                </a:lnTo>
                <a:lnTo>
                  <a:pt x="5" y="402"/>
                </a:lnTo>
                <a:lnTo>
                  <a:pt x="5" y="407"/>
                </a:lnTo>
                <a:lnTo>
                  <a:pt x="5" y="411"/>
                </a:lnTo>
                <a:lnTo>
                  <a:pt x="5" y="411"/>
                </a:lnTo>
                <a:lnTo>
                  <a:pt x="5" y="416"/>
                </a:lnTo>
                <a:lnTo>
                  <a:pt x="5" y="421"/>
                </a:lnTo>
                <a:lnTo>
                  <a:pt x="5" y="426"/>
                </a:lnTo>
                <a:lnTo>
                  <a:pt x="5" y="426"/>
                </a:lnTo>
                <a:lnTo>
                  <a:pt x="5" y="431"/>
                </a:lnTo>
                <a:lnTo>
                  <a:pt x="0" y="426"/>
                </a:lnTo>
                <a:lnTo>
                  <a:pt x="5" y="426"/>
                </a:lnTo>
                <a:lnTo>
                  <a:pt x="5" y="426"/>
                </a:lnTo>
                <a:lnTo>
                  <a:pt x="5" y="426"/>
                </a:lnTo>
                <a:lnTo>
                  <a:pt x="5" y="426"/>
                </a:lnTo>
                <a:lnTo>
                  <a:pt x="10" y="426"/>
                </a:lnTo>
                <a:lnTo>
                  <a:pt x="10" y="426"/>
                </a:lnTo>
                <a:lnTo>
                  <a:pt x="10" y="426"/>
                </a:lnTo>
                <a:lnTo>
                  <a:pt x="10" y="426"/>
                </a:lnTo>
                <a:lnTo>
                  <a:pt x="15" y="426"/>
                </a:lnTo>
                <a:lnTo>
                  <a:pt x="15" y="426"/>
                </a:lnTo>
                <a:lnTo>
                  <a:pt x="15" y="426"/>
                </a:lnTo>
                <a:lnTo>
                  <a:pt x="20" y="426"/>
                </a:lnTo>
                <a:lnTo>
                  <a:pt x="20" y="426"/>
                </a:lnTo>
                <a:lnTo>
                  <a:pt x="20" y="426"/>
                </a:lnTo>
                <a:lnTo>
                  <a:pt x="20" y="426"/>
                </a:lnTo>
                <a:lnTo>
                  <a:pt x="25" y="426"/>
                </a:lnTo>
                <a:lnTo>
                  <a:pt x="25" y="426"/>
                </a:lnTo>
                <a:lnTo>
                  <a:pt x="25" y="426"/>
                </a:lnTo>
                <a:lnTo>
                  <a:pt x="25" y="426"/>
                </a:lnTo>
                <a:lnTo>
                  <a:pt x="30" y="426"/>
                </a:lnTo>
                <a:lnTo>
                  <a:pt x="30" y="426"/>
                </a:lnTo>
                <a:lnTo>
                  <a:pt x="30" y="426"/>
                </a:lnTo>
                <a:lnTo>
                  <a:pt x="34" y="426"/>
                </a:lnTo>
                <a:lnTo>
                  <a:pt x="34" y="426"/>
                </a:lnTo>
                <a:lnTo>
                  <a:pt x="34" y="426"/>
                </a:lnTo>
                <a:lnTo>
                  <a:pt x="34" y="426"/>
                </a:lnTo>
                <a:lnTo>
                  <a:pt x="39" y="426"/>
                </a:lnTo>
                <a:lnTo>
                  <a:pt x="39" y="426"/>
                </a:lnTo>
                <a:lnTo>
                  <a:pt x="39" y="426"/>
                </a:lnTo>
                <a:lnTo>
                  <a:pt x="39" y="426"/>
                </a:lnTo>
                <a:lnTo>
                  <a:pt x="39" y="426"/>
                </a:lnTo>
                <a:lnTo>
                  <a:pt x="44" y="431"/>
                </a:lnTo>
                <a:lnTo>
                  <a:pt x="39" y="431"/>
                </a:lnTo>
                <a:lnTo>
                  <a:pt x="39" y="431"/>
                </a:lnTo>
                <a:lnTo>
                  <a:pt x="39" y="431"/>
                </a:lnTo>
                <a:lnTo>
                  <a:pt x="39" y="431"/>
                </a:lnTo>
                <a:lnTo>
                  <a:pt x="39" y="431"/>
                </a:lnTo>
                <a:lnTo>
                  <a:pt x="34" y="431"/>
                </a:lnTo>
                <a:lnTo>
                  <a:pt x="34" y="431"/>
                </a:lnTo>
                <a:lnTo>
                  <a:pt x="34" y="431"/>
                </a:lnTo>
                <a:lnTo>
                  <a:pt x="34" y="431"/>
                </a:lnTo>
                <a:lnTo>
                  <a:pt x="30" y="431"/>
                </a:lnTo>
                <a:lnTo>
                  <a:pt x="30" y="431"/>
                </a:lnTo>
                <a:lnTo>
                  <a:pt x="30" y="431"/>
                </a:lnTo>
                <a:lnTo>
                  <a:pt x="25" y="431"/>
                </a:lnTo>
                <a:lnTo>
                  <a:pt x="25" y="431"/>
                </a:lnTo>
                <a:lnTo>
                  <a:pt x="25" y="431"/>
                </a:lnTo>
                <a:lnTo>
                  <a:pt x="25" y="431"/>
                </a:lnTo>
                <a:lnTo>
                  <a:pt x="20" y="431"/>
                </a:lnTo>
                <a:lnTo>
                  <a:pt x="20" y="431"/>
                </a:lnTo>
                <a:lnTo>
                  <a:pt x="20" y="431"/>
                </a:lnTo>
                <a:lnTo>
                  <a:pt x="20" y="431"/>
                </a:lnTo>
                <a:lnTo>
                  <a:pt x="15" y="431"/>
                </a:lnTo>
                <a:lnTo>
                  <a:pt x="15" y="431"/>
                </a:lnTo>
                <a:lnTo>
                  <a:pt x="15" y="431"/>
                </a:lnTo>
                <a:lnTo>
                  <a:pt x="10" y="431"/>
                </a:lnTo>
                <a:lnTo>
                  <a:pt x="10" y="431"/>
                </a:lnTo>
                <a:lnTo>
                  <a:pt x="10" y="431"/>
                </a:lnTo>
                <a:lnTo>
                  <a:pt x="10" y="431"/>
                </a:lnTo>
                <a:lnTo>
                  <a:pt x="5" y="431"/>
                </a:lnTo>
                <a:lnTo>
                  <a:pt x="5" y="431"/>
                </a:lnTo>
                <a:lnTo>
                  <a:pt x="5" y="431"/>
                </a:lnTo>
                <a:lnTo>
                  <a:pt x="5" y="431"/>
                </a:lnTo>
                <a:lnTo>
                  <a:pt x="0" y="431"/>
                </a:lnTo>
                <a:lnTo>
                  <a:pt x="0" y="431"/>
                </a:lnTo>
                <a:lnTo>
                  <a:pt x="0" y="426"/>
                </a:lnTo>
                <a:lnTo>
                  <a:pt x="0" y="426"/>
                </a:lnTo>
                <a:lnTo>
                  <a:pt x="0" y="421"/>
                </a:lnTo>
                <a:lnTo>
                  <a:pt x="0" y="416"/>
                </a:lnTo>
                <a:lnTo>
                  <a:pt x="0" y="411"/>
                </a:lnTo>
                <a:lnTo>
                  <a:pt x="0" y="411"/>
                </a:lnTo>
                <a:lnTo>
                  <a:pt x="0" y="407"/>
                </a:lnTo>
                <a:lnTo>
                  <a:pt x="0" y="402"/>
                </a:lnTo>
                <a:lnTo>
                  <a:pt x="0" y="402"/>
                </a:lnTo>
                <a:lnTo>
                  <a:pt x="0" y="397"/>
                </a:lnTo>
                <a:lnTo>
                  <a:pt x="0" y="392"/>
                </a:lnTo>
                <a:lnTo>
                  <a:pt x="0" y="387"/>
                </a:lnTo>
                <a:lnTo>
                  <a:pt x="0" y="387"/>
                </a:lnTo>
                <a:lnTo>
                  <a:pt x="0" y="382"/>
                </a:lnTo>
                <a:lnTo>
                  <a:pt x="0" y="377"/>
                </a:lnTo>
                <a:lnTo>
                  <a:pt x="0" y="377"/>
                </a:lnTo>
                <a:lnTo>
                  <a:pt x="0" y="373"/>
                </a:lnTo>
                <a:lnTo>
                  <a:pt x="0" y="373"/>
                </a:lnTo>
                <a:lnTo>
                  <a:pt x="0" y="368"/>
                </a:lnTo>
                <a:lnTo>
                  <a:pt x="0" y="363"/>
                </a:lnTo>
                <a:lnTo>
                  <a:pt x="0" y="358"/>
                </a:lnTo>
                <a:lnTo>
                  <a:pt x="0" y="358"/>
                </a:lnTo>
                <a:lnTo>
                  <a:pt x="0" y="353"/>
                </a:lnTo>
                <a:lnTo>
                  <a:pt x="0" y="348"/>
                </a:lnTo>
                <a:lnTo>
                  <a:pt x="0" y="344"/>
                </a:lnTo>
                <a:lnTo>
                  <a:pt x="0" y="339"/>
                </a:lnTo>
                <a:lnTo>
                  <a:pt x="0" y="334"/>
                </a:lnTo>
                <a:lnTo>
                  <a:pt x="0" y="334"/>
                </a:lnTo>
                <a:lnTo>
                  <a:pt x="0" y="329"/>
                </a:lnTo>
                <a:lnTo>
                  <a:pt x="0" y="319"/>
                </a:lnTo>
                <a:lnTo>
                  <a:pt x="0" y="315"/>
                </a:lnTo>
                <a:lnTo>
                  <a:pt x="0" y="305"/>
                </a:lnTo>
                <a:lnTo>
                  <a:pt x="0" y="300"/>
                </a:lnTo>
                <a:lnTo>
                  <a:pt x="0" y="300"/>
                </a:lnTo>
                <a:lnTo>
                  <a:pt x="0" y="295"/>
                </a:lnTo>
                <a:lnTo>
                  <a:pt x="0" y="295"/>
                </a:lnTo>
                <a:lnTo>
                  <a:pt x="0" y="290"/>
                </a:lnTo>
                <a:lnTo>
                  <a:pt x="0" y="285"/>
                </a:lnTo>
                <a:lnTo>
                  <a:pt x="0" y="285"/>
                </a:lnTo>
                <a:lnTo>
                  <a:pt x="0" y="281"/>
                </a:lnTo>
                <a:lnTo>
                  <a:pt x="0" y="281"/>
                </a:lnTo>
                <a:lnTo>
                  <a:pt x="0" y="276"/>
                </a:lnTo>
                <a:lnTo>
                  <a:pt x="0" y="276"/>
                </a:lnTo>
                <a:lnTo>
                  <a:pt x="0" y="271"/>
                </a:lnTo>
                <a:lnTo>
                  <a:pt x="0" y="271"/>
                </a:lnTo>
                <a:lnTo>
                  <a:pt x="0" y="271"/>
                </a:lnTo>
                <a:lnTo>
                  <a:pt x="0" y="266"/>
                </a:lnTo>
                <a:lnTo>
                  <a:pt x="0" y="271"/>
                </a:lnTo>
                <a:lnTo>
                  <a:pt x="0" y="266"/>
                </a:lnTo>
                <a:lnTo>
                  <a:pt x="0" y="266"/>
                </a:lnTo>
                <a:lnTo>
                  <a:pt x="0" y="266"/>
                </a:lnTo>
                <a:lnTo>
                  <a:pt x="0" y="261"/>
                </a:lnTo>
                <a:lnTo>
                  <a:pt x="0" y="261"/>
                </a:lnTo>
                <a:lnTo>
                  <a:pt x="0" y="261"/>
                </a:lnTo>
                <a:lnTo>
                  <a:pt x="0" y="261"/>
                </a:lnTo>
                <a:lnTo>
                  <a:pt x="0" y="261"/>
                </a:lnTo>
                <a:lnTo>
                  <a:pt x="0" y="256"/>
                </a:lnTo>
                <a:lnTo>
                  <a:pt x="0" y="256"/>
                </a:lnTo>
                <a:lnTo>
                  <a:pt x="0" y="256"/>
                </a:lnTo>
                <a:lnTo>
                  <a:pt x="0" y="256"/>
                </a:lnTo>
                <a:lnTo>
                  <a:pt x="5" y="252"/>
                </a:lnTo>
                <a:lnTo>
                  <a:pt x="5" y="252"/>
                </a:lnTo>
                <a:lnTo>
                  <a:pt x="0" y="256"/>
                </a:lnTo>
                <a:lnTo>
                  <a:pt x="0" y="252"/>
                </a:lnTo>
                <a:lnTo>
                  <a:pt x="0" y="252"/>
                </a:lnTo>
                <a:lnTo>
                  <a:pt x="0" y="252"/>
                </a:lnTo>
                <a:lnTo>
                  <a:pt x="5" y="252"/>
                </a:lnTo>
                <a:lnTo>
                  <a:pt x="5" y="252"/>
                </a:lnTo>
                <a:lnTo>
                  <a:pt x="20" y="252"/>
                </a:lnTo>
                <a:lnTo>
                  <a:pt x="39" y="252"/>
                </a:lnTo>
                <a:lnTo>
                  <a:pt x="59" y="252"/>
                </a:lnTo>
                <a:lnTo>
                  <a:pt x="83" y="252"/>
                </a:lnTo>
                <a:lnTo>
                  <a:pt x="107" y="252"/>
                </a:lnTo>
                <a:lnTo>
                  <a:pt x="132" y="252"/>
                </a:lnTo>
                <a:lnTo>
                  <a:pt x="161" y="252"/>
                </a:lnTo>
                <a:lnTo>
                  <a:pt x="190" y="252"/>
                </a:lnTo>
                <a:lnTo>
                  <a:pt x="219" y="252"/>
                </a:lnTo>
                <a:lnTo>
                  <a:pt x="249" y="252"/>
                </a:lnTo>
                <a:lnTo>
                  <a:pt x="283" y="252"/>
                </a:lnTo>
                <a:lnTo>
                  <a:pt x="317" y="252"/>
                </a:lnTo>
                <a:lnTo>
                  <a:pt x="351" y="252"/>
                </a:lnTo>
                <a:lnTo>
                  <a:pt x="385" y="252"/>
                </a:lnTo>
                <a:lnTo>
                  <a:pt x="419" y="252"/>
                </a:lnTo>
                <a:lnTo>
                  <a:pt x="453" y="252"/>
                </a:lnTo>
                <a:lnTo>
                  <a:pt x="487" y="252"/>
                </a:lnTo>
                <a:lnTo>
                  <a:pt x="521" y="252"/>
                </a:lnTo>
                <a:lnTo>
                  <a:pt x="550" y="252"/>
                </a:lnTo>
                <a:lnTo>
                  <a:pt x="584" y="252"/>
                </a:lnTo>
                <a:lnTo>
                  <a:pt x="613" y="252"/>
                </a:lnTo>
                <a:lnTo>
                  <a:pt x="643" y="252"/>
                </a:lnTo>
                <a:lnTo>
                  <a:pt x="672" y="252"/>
                </a:lnTo>
                <a:lnTo>
                  <a:pt x="701" y="252"/>
                </a:lnTo>
                <a:lnTo>
                  <a:pt x="725" y="252"/>
                </a:lnTo>
                <a:lnTo>
                  <a:pt x="750" y="252"/>
                </a:lnTo>
                <a:lnTo>
                  <a:pt x="769" y="252"/>
                </a:lnTo>
                <a:lnTo>
                  <a:pt x="788" y="252"/>
                </a:lnTo>
                <a:lnTo>
                  <a:pt x="808" y="252"/>
                </a:lnTo>
                <a:lnTo>
                  <a:pt x="823" y="252"/>
                </a:lnTo>
                <a:lnTo>
                  <a:pt x="842" y="252"/>
                </a:lnTo>
                <a:lnTo>
                  <a:pt x="842" y="256"/>
                </a:lnTo>
                <a:lnTo>
                  <a:pt x="837" y="252"/>
                </a:lnTo>
                <a:lnTo>
                  <a:pt x="827" y="252"/>
                </a:lnTo>
                <a:lnTo>
                  <a:pt x="823" y="252"/>
                </a:lnTo>
                <a:lnTo>
                  <a:pt x="818" y="247"/>
                </a:lnTo>
                <a:lnTo>
                  <a:pt x="813" y="247"/>
                </a:lnTo>
                <a:lnTo>
                  <a:pt x="813" y="247"/>
                </a:lnTo>
                <a:lnTo>
                  <a:pt x="803" y="242"/>
                </a:lnTo>
                <a:lnTo>
                  <a:pt x="803" y="242"/>
                </a:lnTo>
                <a:lnTo>
                  <a:pt x="798" y="242"/>
                </a:lnTo>
                <a:lnTo>
                  <a:pt x="793" y="237"/>
                </a:lnTo>
                <a:lnTo>
                  <a:pt x="788" y="237"/>
                </a:lnTo>
                <a:lnTo>
                  <a:pt x="784" y="232"/>
                </a:lnTo>
                <a:lnTo>
                  <a:pt x="779" y="227"/>
                </a:lnTo>
                <a:lnTo>
                  <a:pt x="774" y="227"/>
                </a:lnTo>
                <a:lnTo>
                  <a:pt x="769" y="223"/>
                </a:lnTo>
                <a:lnTo>
                  <a:pt x="764" y="223"/>
                </a:lnTo>
                <a:lnTo>
                  <a:pt x="764" y="218"/>
                </a:lnTo>
                <a:lnTo>
                  <a:pt x="759" y="213"/>
                </a:lnTo>
                <a:lnTo>
                  <a:pt x="754" y="208"/>
                </a:lnTo>
                <a:lnTo>
                  <a:pt x="750" y="208"/>
                </a:lnTo>
                <a:lnTo>
                  <a:pt x="750" y="203"/>
                </a:lnTo>
                <a:lnTo>
                  <a:pt x="745" y="198"/>
                </a:lnTo>
                <a:lnTo>
                  <a:pt x="745" y="203"/>
                </a:lnTo>
                <a:lnTo>
                  <a:pt x="740" y="198"/>
                </a:lnTo>
                <a:lnTo>
                  <a:pt x="740" y="198"/>
                </a:lnTo>
                <a:lnTo>
                  <a:pt x="740" y="193"/>
                </a:lnTo>
                <a:lnTo>
                  <a:pt x="735" y="189"/>
                </a:lnTo>
                <a:lnTo>
                  <a:pt x="730" y="184"/>
                </a:lnTo>
                <a:lnTo>
                  <a:pt x="730" y="179"/>
                </a:lnTo>
                <a:lnTo>
                  <a:pt x="725" y="174"/>
                </a:lnTo>
                <a:lnTo>
                  <a:pt x="725" y="164"/>
                </a:lnTo>
                <a:lnTo>
                  <a:pt x="720" y="160"/>
                </a:lnTo>
                <a:lnTo>
                  <a:pt x="720" y="160"/>
                </a:lnTo>
                <a:lnTo>
                  <a:pt x="720" y="155"/>
                </a:lnTo>
                <a:lnTo>
                  <a:pt x="720" y="150"/>
                </a:lnTo>
                <a:lnTo>
                  <a:pt x="716" y="145"/>
                </a:lnTo>
                <a:lnTo>
                  <a:pt x="716" y="145"/>
                </a:lnTo>
                <a:lnTo>
                  <a:pt x="716" y="140"/>
                </a:lnTo>
                <a:lnTo>
                  <a:pt x="716" y="126"/>
                </a:lnTo>
                <a:lnTo>
                  <a:pt x="716" y="126"/>
                </a:lnTo>
                <a:lnTo>
                  <a:pt x="716" y="121"/>
                </a:lnTo>
                <a:lnTo>
                  <a:pt x="716" y="111"/>
                </a:lnTo>
                <a:lnTo>
                  <a:pt x="720" y="106"/>
                </a:lnTo>
                <a:lnTo>
                  <a:pt x="720" y="101"/>
                </a:lnTo>
                <a:lnTo>
                  <a:pt x="725" y="92"/>
                </a:lnTo>
                <a:lnTo>
                  <a:pt x="725" y="87"/>
                </a:lnTo>
                <a:lnTo>
                  <a:pt x="730" y="82"/>
                </a:lnTo>
                <a:lnTo>
                  <a:pt x="730" y="77"/>
                </a:lnTo>
                <a:lnTo>
                  <a:pt x="735" y="68"/>
                </a:lnTo>
                <a:lnTo>
                  <a:pt x="735" y="63"/>
                </a:lnTo>
                <a:lnTo>
                  <a:pt x="740" y="58"/>
                </a:lnTo>
                <a:lnTo>
                  <a:pt x="745" y="53"/>
                </a:lnTo>
                <a:lnTo>
                  <a:pt x="750" y="48"/>
                </a:lnTo>
                <a:lnTo>
                  <a:pt x="750" y="48"/>
                </a:lnTo>
                <a:lnTo>
                  <a:pt x="754" y="43"/>
                </a:lnTo>
                <a:lnTo>
                  <a:pt x="759" y="38"/>
                </a:lnTo>
                <a:lnTo>
                  <a:pt x="759" y="38"/>
                </a:lnTo>
                <a:lnTo>
                  <a:pt x="764" y="34"/>
                </a:lnTo>
                <a:lnTo>
                  <a:pt x="769" y="29"/>
                </a:lnTo>
                <a:lnTo>
                  <a:pt x="774" y="29"/>
                </a:lnTo>
                <a:lnTo>
                  <a:pt x="779" y="24"/>
                </a:lnTo>
                <a:lnTo>
                  <a:pt x="779" y="24"/>
                </a:lnTo>
                <a:lnTo>
                  <a:pt x="784" y="19"/>
                </a:lnTo>
                <a:lnTo>
                  <a:pt x="788" y="14"/>
                </a:lnTo>
                <a:lnTo>
                  <a:pt x="793" y="14"/>
                </a:lnTo>
                <a:lnTo>
                  <a:pt x="798" y="9"/>
                </a:lnTo>
                <a:lnTo>
                  <a:pt x="808" y="9"/>
                </a:lnTo>
                <a:lnTo>
                  <a:pt x="813" y="5"/>
                </a:lnTo>
                <a:lnTo>
                  <a:pt x="818" y="5"/>
                </a:lnTo>
                <a:lnTo>
                  <a:pt x="827" y="0"/>
                </a:lnTo>
                <a:lnTo>
                  <a:pt x="832" y="0"/>
                </a:lnTo>
                <a:lnTo>
                  <a:pt x="837" y="0"/>
                </a:lnTo>
                <a:lnTo>
                  <a:pt x="847" y="0"/>
                </a:lnTo>
                <a:lnTo>
                  <a:pt x="861" y="0"/>
                </a:lnTo>
                <a:lnTo>
                  <a:pt x="866" y="0"/>
                </a:lnTo>
                <a:lnTo>
                  <a:pt x="876" y="0"/>
                </a:lnTo>
                <a:lnTo>
                  <a:pt x="881" y="0"/>
                </a:lnTo>
                <a:lnTo>
                  <a:pt x="886" y="0"/>
                </a:lnTo>
                <a:lnTo>
                  <a:pt x="896" y="0"/>
                </a:lnTo>
                <a:lnTo>
                  <a:pt x="900" y="5"/>
                </a:lnTo>
                <a:lnTo>
                  <a:pt x="910" y="5"/>
                </a:lnTo>
                <a:lnTo>
                  <a:pt x="915" y="9"/>
                </a:lnTo>
                <a:lnTo>
                  <a:pt x="920" y="9"/>
                </a:lnTo>
                <a:lnTo>
                  <a:pt x="930" y="14"/>
                </a:lnTo>
                <a:lnTo>
                  <a:pt x="934" y="19"/>
                </a:lnTo>
                <a:lnTo>
                  <a:pt x="939" y="24"/>
                </a:lnTo>
                <a:lnTo>
                  <a:pt x="944" y="29"/>
                </a:lnTo>
                <a:lnTo>
                  <a:pt x="954" y="29"/>
                </a:lnTo>
                <a:lnTo>
                  <a:pt x="959" y="34"/>
                </a:lnTo>
                <a:lnTo>
                  <a:pt x="964" y="38"/>
                </a:lnTo>
                <a:lnTo>
                  <a:pt x="968" y="43"/>
                </a:lnTo>
                <a:lnTo>
                  <a:pt x="973" y="53"/>
                </a:lnTo>
                <a:lnTo>
                  <a:pt x="973" y="58"/>
                </a:lnTo>
                <a:lnTo>
                  <a:pt x="978" y="63"/>
                </a:lnTo>
                <a:lnTo>
                  <a:pt x="983" y="68"/>
                </a:lnTo>
                <a:lnTo>
                  <a:pt x="988" y="72"/>
                </a:lnTo>
                <a:lnTo>
                  <a:pt x="988" y="72"/>
                </a:lnTo>
                <a:lnTo>
                  <a:pt x="993" y="82"/>
                </a:lnTo>
                <a:lnTo>
                  <a:pt x="993" y="87"/>
                </a:lnTo>
                <a:lnTo>
                  <a:pt x="998" y="92"/>
                </a:lnTo>
                <a:lnTo>
                  <a:pt x="998" y="92"/>
                </a:lnTo>
                <a:lnTo>
                  <a:pt x="998" y="101"/>
                </a:lnTo>
                <a:lnTo>
                  <a:pt x="1003" y="106"/>
                </a:lnTo>
                <a:lnTo>
                  <a:pt x="1003" y="116"/>
                </a:lnTo>
                <a:lnTo>
                  <a:pt x="1003" y="121"/>
                </a:lnTo>
                <a:lnTo>
                  <a:pt x="1003" y="130"/>
                </a:lnTo>
                <a:lnTo>
                  <a:pt x="1003" y="145"/>
                </a:lnTo>
                <a:lnTo>
                  <a:pt x="1003" y="150"/>
                </a:lnTo>
                <a:lnTo>
                  <a:pt x="1003" y="160"/>
                </a:lnTo>
                <a:lnTo>
                  <a:pt x="1003" y="164"/>
                </a:lnTo>
                <a:lnTo>
                  <a:pt x="1003" y="169"/>
                </a:lnTo>
                <a:lnTo>
                  <a:pt x="1003" y="169"/>
                </a:lnTo>
                <a:lnTo>
                  <a:pt x="1003" y="174"/>
                </a:lnTo>
                <a:lnTo>
                  <a:pt x="998" y="184"/>
                </a:lnTo>
                <a:lnTo>
                  <a:pt x="998" y="189"/>
                </a:lnTo>
                <a:lnTo>
                  <a:pt x="998" y="193"/>
                </a:lnTo>
                <a:lnTo>
                  <a:pt x="993" y="198"/>
                </a:lnTo>
                <a:lnTo>
                  <a:pt x="993" y="203"/>
                </a:lnTo>
                <a:lnTo>
                  <a:pt x="988" y="213"/>
                </a:lnTo>
                <a:lnTo>
                  <a:pt x="988" y="213"/>
                </a:lnTo>
                <a:lnTo>
                  <a:pt x="983" y="218"/>
                </a:lnTo>
                <a:lnTo>
                  <a:pt x="983" y="223"/>
                </a:lnTo>
                <a:lnTo>
                  <a:pt x="978" y="227"/>
                </a:lnTo>
                <a:lnTo>
                  <a:pt x="973" y="232"/>
                </a:lnTo>
                <a:lnTo>
                  <a:pt x="973" y="237"/>
                </a:lnTo>
                <a:lnTo>
                  <a:pt x="968" y="242"/>
                </a:lnTo>
                <a:lnTo>
                  <a:pt x="968" y="242"/>
                </a:lnTo>
                <a:lnTo>
                  <a:pt x="964" y="247"/>
                </a:lnTo>
                <a:lnTo>
                  <a:pt x="964" y="247"/>
                </a:lnTo>
                <a:lnTo>
                  <a:pt x="959" y="252"/>
                </a:lnTo>
                <a:lnTo>
                  <a:pt x="954" y="256"/>
                </a:lnTo>
                <a:lnTo>
                  <a:pt x="949" y="256"/>
                </a:lnTo>
                <a:lnTo>
                  <a:pt x="944" y="261"/>
                </a:lnTo>
                <a:lnTo>
                  <a:pt x="939" y="266"/>
                </a:lnTo>
                <a:lnTo>
                  <a:pt x="934" y="266"/>
                </a:lnTo>
                <a:lnTo>
                  <a:pt x="930" y="271"/>
                </a:lnTo>
                <a:lnTo>
                  <a:pt x="925" y="276"/>
                </a:lnTo>
                <a:lnTo>
                  <a:pt x="920" y="276"/>
                </a:lnTo>
                <a:lnTo>
                  <a:pt x="915" y="281"/>
                </a:lnTo>
                <a:lnTo>
                  <a:pt x="915" y="281"/>
                </a:lnTo>
                <a:lnTo>
                  <a:pt x="905" y="281"/>
                </a:lnTo>
                <a:lnTo>
                  <a:pt x="905" y="281"/>
                </a:lnTo>
                <a:lnTo>
                  <a:pt x="900" y="285"/>
                </a:lnTo>
                <a:lnTo>
                  <a:pt x="891" y="285"/>
                </a:lnTo>
                <a:lnTo>
                  <a:pt x="891" y="285"/>
                </a:lnTo>
                <a:lnTo>
                  <a:pt x="881" y="285"/>
                </a:lnTo>
                <a:lnTo>
                  <a:pt x="871" y="285"/>
                </a:lnTo>
                <a:lnTo>
                  <a:pt x="857" y="285"/>
                </a:lnTo>
                <a:lnTo>
                  <a:pt x="842" y="285"/>
                </a:lnTo>
                <a:lnTo>
                  <a:pt x="823" y="285"/>
                </a:lnTo>
                <a:lnTo>
                  <a:pt x="798" y="285"/>
                </a:lnTo>
                <a:lnTo>
                  <a:pt x="779" y="285"/>
                </a:lnTo>
                <a:lnTo>
                  <a:pt x="754" y="285"/>
                </a:lnTo>
                <a:lnTo>
                  <a:pt x="725" y="285"/>
                </a:lnTo>
                <a:lnTo>
                  <a:pt x="701" y="285"/>
                </a:lnTo>
                <a:lnTo>
                  <a:pt x="672" y="285"/>
                </a:lnTo>
                <a:lnTo>
                  <a:pt x="643" y="285"/>
                </a:lnTo>
                <a:lnTo>
                  <a:pt x="608" y="285"/>
                </a:lnTo>
                <a:lnTo>
                  <a:pt x="579" y="285"/>
                </a:lnTo>
                <a:lnTo>
                  <a:pt x="545" y="285"/>
                </a:lnTo>
                <a:lnTo>
                  <a:pt x="511" y="285"/>
                </a:lnTo>
                <a:lnTo>
                  <a:pt x="482" y="285"/>
                </a:lnTo>
                <a:lnTo>
                  <a:pt x="448" y="285"/>
                </a:lnTo>
                <a:lnTo>
                  <a:pt x="414" y="285"/>
                </a:lnTo>
                <a:lnTo>
                  <a:pt x="380" y="285"/>
                </a:lnTo>
                <a:lnTo>
                  <a:pt x="346" y="285"/>
                </a:lnTo>
                <a:lnTo>
                  <a:pt x="312" y="285"/>
                </a:lnTo>
                <a:lnTo>
                  <a:pt x="283" y="285"/>
                </a:lnTo>
                <a:lnTo>
                  <a:pt x="249" y="285"/>
                </a:lnTo>
                <a:lnTo>
                  <a:pt x="219" y="285"/>
                </a:lnTo>
                <a:lnTo>
                  <a:pt x="190" y="285"/>
                </a:lnTo>
                <a:lnTo>
                  <a:pt x="161" y="285"/>
                </a:lnTo>
                <a:lnTo>
                  <a:pt x="137" y="285"/>
                </a:lnTo>
                <a:lnTo>
                  <a:pt x="112" y="285"/>
                </a:lnTo>
                <a:lnTo>
                  <a:pt x="88" y="285"/>
                </a:lnTo>
                <a:lnTo>
                  <a:pt x="44" y="290"/>
                </a:lnTo>
                <a:lnTo>
                  <a:pt x="44" y="290"/>
                </a:lnTo>
                <a:lnTo>
                  <a:pt x="44" y="285"/>
                </a:lnTo>
                <a:lnTo>
                  <a:pt x="44" y="285"/>
                </a:lnTo>
                <a:lnTo>
                  <a:pt x="44" y="290"/>
                </a:lnTo>
                <a:lnTo>
                  <a:pt x="44" y="290"/>
                </a:lnTo>
                <a:lnTo>
                  <a:pt x="44" y="290"/>
                </a:lnTo>
                <a:lnTo>
                  <a:pt x="44" y="290"/>
                </a:lnTo>
                <a:lnTo>
                  <a:pt x="44" y="290"/>
                </a:lnTo>
                <a:lnTo>
                  <a:pt x="44" y="295"/>
                </a:lnTo>
                <a:lnTo>
                  <a:pt x="44" y="300"/>
                </a:lnTo>
                <a:lnTo>
                  <a:pt x="44" y="300"/>
                </a:lnTo>
                <a:lnTo>
                  <a:pt x="44" y="300"/>
                </a:lnTo>
                <a:lnTo>
                  <a:pt x="44" y="300"/>
                </a:lnTo>
                <a:lnTo>
                  <a:pt x="44" y="305"/>
                </a:lnTo>
                <a:lnTo>
                  <a:pt x="44" y="305"/>
                </a:lnTo>
                <a:lnTo>
                  <a:pt x="44" y="310"/>
                </a:lnTo>
                <a:lnTo>
                  <a:pt x="39" y="319"/>
                </a:lnTo>
                <a:lnTo>
                  <a:pt x="39" y="324"/>
                </a:lnTo>
                <a:lnTo>
                  <a:pt x="39" y="329"/>
                </a:lnTo>
                <a:lnTo>
                  <a:pt x="39" y="334"/>
                </a:lnTo>
                <a:lnTo>
                  <a:pt x="39" y="339"/>
                </a:lnTo>
                <a:lnTo>
                  <a:pt x="39" y="348"/>
                </a:lnTo>
                <a:lnTo>
                  <a:pt x="39" y="353"/>
                </a:lnTo>
                <a:lnTo>
                  <a:pt x="39" y="358"/>
                </a:lnTo>
                <a:lnTo>
                  <a:pt x="39" y="368"/>
                </a:lnTo>
                <a:lnTo>
                  <a:pt x="39" y="373"/>
                </a:lnTo>
                <a:lnTo>
                  <a:pt x="44" y="377"/>
                </a:lnTo>
                <a:lnTo>
                  <a:pt x="44" y="387"/>
                </a:lnTo>
                <a:lnTo>
                  <a:pt x="44" y="392"/>
                </a:lnTo>
                <a:lnTo>
                  <a:pt x="44" y="397"/>
                </a:lnTo>
                <a:lnTo>
                  <a:pt x="44" y="402"/>
                </a:lnTo>
                <a:lnTo>
                  <a:pt x="44" y="407"/>
                </a:lnTo>
                <a:lnTo>
                  <a:pt x="44" y="411"/>
                </a:lnTo>
                <a:lnTo>
                  <a:pt x="44" y="416"/>
                </a:lnTo>
                <a:lnTo>
                  <a:pt x="44" y="416"/>
                </a:lnTo>
                <a:lnTo>
                  <a:pt x="44" y="421"/>
                </a:lnTo>
                <a:lnTo>
                  <a:pt x="44" y="421"/>
                </a:lnTo>
                <a:lnTo>
                  <a:pt x="44" y="426"/>
                </a:lnTo>
                <a:lnTo>
                  <a:pt x="44" y="426"/>
                </a:lnTo>
                <a:lnTo>
                  <a:pt x="44" y="431"/>
                </a:lnTo>
                <a:lnTo>
                  <a:pt x="39" y="431"/>
                </a:lnTo>
                <a:lnTo>
                  <a:pt x="39" y="431"/>
                </a:lnTo>
                <a:lnTo>
                  <a:pt x="39" y="43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1" name="Google Shape;1016;p40">
            <a:extLst>
              <a:ext uri="{FF2B5EF4-FFF2-40B4-BE49-F238E27FC236}">
                <a16:creationId xmlns:a16="http://schemas.microsoft.com/office/drawing/2014/main" id="{A9CB2912-338D-9F4B-5D38-709D304B5862}"/>
              </a:ext>
            </a:extLst>
          </p:cNvPr>
          <p:cNvSpPr/>
          <p:nvPr/>
        </p:nvSpPr>
        <p:spPr>
          <a:xfrm>
            <a:off x="7026275" y="4744574"/>
            <a:ext cx="69850" cy="69850"/>
          </a:xfrm>
          <a:custGeom>
            <a:avLst/>
            <a:gdLst/>
            <a:ahLst/>
            <a:cxnLst/>
            <a:rect l="l" t="t" r="r" b="b"/>
            <a:pathLst>
              <a:path w="44" h="44" extrusionOk="0">
                <a:moveTo>
                  <a:pt x="0" y="24"/>
                </a:moveTo>
                <a:lnTo>
                  <a:pt x="5" y="5"/>
                </a:lnTo>
                <a:lnTo>
                  <a:pt x="25" y="0"/>
                </a:lnTo>
                <a:lnTo>
                  <a:pt x="25" y="0"/>
                </a:lnTo>
                <a:lnTo>
                  <a:pt x="25" y="0"/>
                </a:lnTo>
                <a:lnTo>
                  <a:pt x="39" y="5"/>
                </a:lnTo>
                <a:lnTo>
                  <a:pt x="44" y="24"/>
                </a:lnTo>
                <a:lnTo>
                  <a:pt x="44" y="24"/>
                </a:lnTo>
                <a:lnTo>
                  <a:pt x="44" y="24"/>
                </a:lnTo>
                <a:lnTo>
                  <a:pt x="39" y="39"/>
                </a:lnTo>
                <a:lnTo>
                  <a:pt x="25" y="44"/>
                </a:lnTo>
                <a:lnTo>
                  <a:pt x="25" y="44"/>
                </a:lnTo>
                <a:lnTo>
                  <a:pt x="25" y="44"/>
                </a:lnTo>
                <a:lnTo>
                  <a:pt x="5" y="39"/>
                </a:lnTo>
                <a:lnTo>
                  <a:pt x="0" y="24"/>
                </a:lnTo>
                <a:lnTo>
                  <a:pt x="0" y="24"/>
                </a:lnTo>
                <a:lnTo>
                  <a:pt x="0" y="24"/>
                </a:lnTo>
                <a:close/>
              </a:path>
            </a:pathLst>
          </a:custGeom>
          <a:solidFill>
            <a:srgbClr val="000000"/>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2" name="Google Shape;1017;p40">
            <a:extLst>
              <a:ext uri="{FF2B5EF4-FFF2-40B4-BE49-F238E27FC236}">
                <a16:creationId xmlns:a16="http://schemas.microsoft.com/office/drawing/2014/main" id="{A321E85D-0873-85C3-9CFB-3920F1D5FD9F}"/>
              </a:ext>
            </a:extLst>
          </p:cNvPr>
          <p:cNvSpPr/>
          <p:nvPr/>
        </p:nvSpPr>
        <p:spPr>
          <a:xfrm>
            <a:off x="7026276" y="4744574"/>
            <a:ext cx="77787" cy="76200"/>
          </a:xfrm>
          <a:custGeom>
            <a:avLst/>
            <a:gdLst/>
            <a:ahLst/>
            <a:cxnLst/>
            <a:rect l="l" t="t" r="r" b="b"/>
            <a:pathLst>
              <a:path w="49" h="48" extrusionOk="0">
                <a:moveTo>
                  <a:pt x="0" y="24"/>
                </a:moveTo>
                <a:lnTo>
                  <a:pt x="0" y="19"/>
                </a:lnTo>
                <a:lnTo>
                  <a:pt x="0" y="14"/>
                </a:lnTo>
                <a:lnTo>
                  <a:pt x="0" y="14"/>
                </a:lnTo>
                <a:lnTo>
                  <a:pt x="5" y="5"/>
                </a:lnTo>
                <a:lnTo>
                  <a:pt x="5" y="5"/>
                </a:lnTo>
                <a:lnTo>
                  <a:pt x="15" y="0"/>
                </a:lnTo>
                <a:lnTo>
                  <a:pt x="15" y="0"/>
                </a:lnTo>
                <a:lnTo>
                  <a:pt x="20" y="0"/>
                </a:lnTo>
                <a:lnTo>
                  <a:pt x="25" y="0"/>
                </a:lnTo>
                <a:lnTo>
                  <a:pt x="29" y="0"/>
                </a:lnTo>
                <a:lnTo>
                  <a:pt x="34" y="0"/>
                </a:lnTo>
                <a:lnTo>
                  <a:pt x="39" y="5"/>
                </a:lnTo>
                <a:lnTo>
                  <a:pt x="39" y="5"/>
                </a:lnTo>
                <a:lnTo>
                  <a:pt x="44" y="14"/>
                </a:lnTo>
                <a:lnTo>
                  <a:pt x="44" y="14"/>
                </a:lnTo>
                <a:lnTo>
                  <a:pt x="49" y="19"/>
                </a:lnTo>
                <a:lnTo>
                  <a:pt x="49" y="24"/>
                </a:lnTo>
                <a:lnTo>
                  <a:pt x="44" y="29"/>
                </a:lnTo>
                <a:lnTo>
                  <a:pt x="44" y="34"/>
                </a:lnTo>
                <a:lnTo>
                  <a:pt x="39" y="39"/>
                </a:lnTo>
                <a:lnTo>
                  <a:pt x="39" y="39"/>
                </a:lnTo>
                <a:lnTo>
                  <a:pt x="34" y="44"/>
                </a:lnTo>
                <a:lnTo>
                  <a:pt x="29" y="44"/>
                </a:lnTo>
                <a:lnTo>
                  <a:pt x="25" y="48"/>
                </a:lnTo>
                <a:lnTo>
                  <a:pt x="20" y="48"/>
                </a:lnTo>
                <a:lnTo>
                  <a:pt x="15" y="44"/>
                </a:lnTo>
                <a:lnTo>
                  <a:pt x="15" y="44"/>
                </a:lnTo>
                <a:lnTo>
                  <a:pt x="5" y="39"/>
                </a:lnTo>
                <a:lnTo>
                  <a:pt x="5" y="39"/>
                </a:lnTo>
                <a:lnTo>
                  <a:pt x="0" y="34"/>
                </a:lnTo>
                <a:lnTo>
                  <a:pt x="0" y="29"/>
                </a:lnTo>
                <a:lnTo>
                  <a:pt x="0" y="24"/>
                </a:lnTo>
                <a:close/>
                <a:moveTo>
                  <a:pt x="5" y="29"/>
                </a:moveTo>
                <a:lnTo>
                  <a:pt x="5" y="29"/>
                </a:lnTo>
                <a:lnTo>
                  <a:pt x="10" y="34"/>
                </a:lnTo>
                <a:lnTo>
                  <a:pt x="10" y="34"/>
                </a:lnTo>
                <a:lnTo>
                  <a:pt x="15" y="39"/>
                </a:lnTo>
                <a:lnTo>
                  <a:pt x="15" y="39"/>
                </a:lnTo>
                <a:lnTo>
                  <a:pt x="25" y="44"/>
                </a:lnTo>
                <a:lnTo>
                  <a:pt x="20" y="44"/>
                </a:lnTo>
                <a:lnTo>
                  <a:pt x="29" y="39"/>
                </a:lnTo>
                <a:lnTo>
                  <a:pt x="29" y="39"/>
                </a:lnTo>
                <a:lnTo>
                  <a:pt x="34" y="34"/>
                </a:lnTo>
                <a:lnTo>
                  <a:pt x="34" y="34"/>
                </a:lnTo>
                <a:lnTo>
                  <a:pt x="39" y="29"/>
                </a:lnTo>
                <a:lnTo>
                  <a:pt x="39" y="29"/>
                </a:lnTo>
                <a:lnTo>
                  <a:pt x="44" y="19"/>
                </a:lnTo>
                <a:lnTo>
                  <a:pt x="44" y="24"/>
                </a:lnTo>
                <a:lnTo>
                  <a:pt x="39" y="14"/>
                </a:lnTo>
                <a:lnTo>
                  <a:pt x="39" y="14"/>
                </a:lnTo>
                <a:lnTo>
                  <a:pt x="34" y="10"/>
                </a:lnTo>
                <a:lnTo>
                  <a:pt x="34" y="10"/>
                </a:lnTo>
                <a:lnTo>
                  <a:pt x="29" y="5"/>
                </a:lnTo>
                <a:lnTo>
                  <a:pt x="29" y="5"/>
                </a:lnTo>
                <a:lnTo>
                  <a:pt x="20" y="5"/>
                </a:lnTo>
                <a:lnTo>
                  <a:pt x="25" y="5"/>
                </a:lnTo>
                <a:lnTo>
                  <a:pt x="15" y="5"/>
                </a:lnTo>
                <a:lnTo>
                  <a:pt x="15" y="5"/>
                </a:lnTo>
                <a:lnTo>
                  <a:pt x="10" y="10"/>
                </a:lnTo>
                <a:lnTo>
                  <a:pt x="10" y="10"/>
                </a:lnTo>
                <a:lnTo>
                  <a:pt x="5" y="14"/>
                </a:lnTo>
                <a:lnTo>
                  <a:pt x="5" y="14"/>
                </a:lnTo>
                <a:lnTo>
                  <a:pt x="5" y="24"/>
                </a:lnTo>
                <a:lnTo>
                  <a:pt x="5" y="19"/>
                </a:lnTo>
                <a:lnTo>
                  <a:pt x="5" y="2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3" name="Google Shape;1018;p40">
            <a:extLst>
              <a:ext uri="{FF2B5EF4-FFF2-40B4-BE49-F238E27FC236}">
                <a16:creationId xmlns:a16="http://schemas.microsoft.com/office/drawing/2014/main" id="{3CD8D27A-5CAB-EE5B-C1BB-6ED1C9B06A62}"/>
              </a:ext>
            </a:extLst>
          </p:cNvPr>
          <p:cNvSpPr/>
          <p:nvPr/>
        </p:nvSpPr>
        <p:spPr>
          <a:xfrm>
            <a:off x="4941888" y="4552486"/>
            <a:ext cx="1682750" cy="730250"/>
          </a:xfrm>
          <a:custGeom>
            <a:avLst/>
            <a:gdLst/>
            <a:ahLst/>
            <a:cxnLst/>
            <a:rect l="l" t="t" r="r" b="b"/>
            <a:pathLst>
              <a:path w="1060" h="460" extrusionOk="0">
                <a:moveTo>
                  <a:pt x="0" y="441"/>
                </a:moveTo>
                <a:lnTo>
                  <a:pt x="0" y="19"/>
                </a:lnTo>
                <a:lnTo>
                  <a:pt x="5" y="5"/>
                </a:lnTo>
                <a:lnTo>
                  <a:pt x="19" y="0"/>
                </a:lnTo>
                <a:lnTo>
                  <a:pt x="1041" y="0"/>
                </a:lnTo>
                <a:lnTo>
                  <a:pt x="1055" y="5"/>
                </a:lnTo>
                <a:lnTo>
                  <a:pt x="1060" y="19"/>
                </a:lnTo>
                <a:lnTo>
                  <a:pt x="1060" y="441"/>
                </a:lnTo>
                <a:lnTo>
                  <a:pt x="1055" y="455"/>
                </a:lnTo>
                <a:lnTo>
                  <a:pt x="1041" y="460"/>
                </a:lnTo>
                <a:lnTo>
                  <a:pt x="1031" y="455"/>
                </a:lnTo>
                <a:lnTo>
                  <a:pt x="1021" y="441"/>
                </a:lnTo>
                <a:lnTo>
                  <a:pt x="1021" y="19"/>
                </a:lnTo>
                <a:lnTo>
                  <a:pt x="1041" y="39"/>
                </a:lnTo>
                <a:lnTo>
                  <a:pt x="19" y="39"/>
                </a:lnTo>
                <a:lnTo>
                  <a:pt x="39" y="19"/>
                </a:lnTo>
                <a:lnTo>
                  <a:pt x="39" y="441"/>
                </a:lnTo>
                <a:lnTo>
                  <a:pt x="34" y="455"/>
                </a:lnTo>
                <a:lnTo>
                  <a:pt x="19" y="460"/>
                </a:lnTo>
                <a:lnTo>
                  <a:pt x="5" y="455"/>
                </a:lnTo>
                <a:lnTo>
                  <a:pt x="0" y="441"/>
                </a:lnTo>
                <a:lnTo>
                  <a:pt x="0" y="441"/>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4" name="Google Shape;1019;p40">
            <a:extLst>
              <a:ext uri="{FF2B5EF4-FFF2-40B4-BE49-F238E27FC236}">
                <a16:creationId xmlns:a16="http://schemas.microsoft.com/office/drawing/2014/main" id="{6E7BCCBD-AF75-C3A8-8B52-AB192FABFED4}"/>
              </a:ext>
            </a:extLst>
          </p:cNvPr>
          <p:cNvSpPr/>
          <p:nvPr/>
        </p:nvSpPr>
        <p:spPr>
          <a:xfrm>
            <a:off x="5713414" y="4966825"/>
            <a:ext cx="53975" cy="269875"/>
          </a:xfrm>
          <a:prstGeom prst="rect">
            <a:avLst/>
          </a:pr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5" name="Google Shape;1020;p40">
            <a:extLst>
              <a:ext uri="{FF2B5EF4-FFF2-40B4-BE49-F238E27FC236}">
                <a16:creationId xmlns:a16="http://schemas.microsoft.com/office/drawing/2014/main" id="{CE4A6AF4-1F9C-E546-A7C5-29A968C4917D}"/>
              </a:ext>
            </a:extLst>
          </p:cNvPr>
          <p:cNvSpPr/>
          <p:nvPr/>
        </p:nvSpPr>
        <p:spPr>
          <a:xfrm>
            <a:off x="5721351" y="4966824"/>
            <a:ext cx="841375" cy="39688"/>
          </a:xfrm>
          <a:prstGeom prst="rect">
            <a:avLst/>
          </a:prstGeom>
          <a:solidFill>
            <a:srgbClr val="3694B6"/>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6" name="Google Shape;1021;p40">
            <a:extLst>
              <a:ext uri="{FF2B5EF4-FFF2-40B4-BE49-F238E27FC236}">
                <a16:creationId xmlns:a16="http://schemas.microsoft.com/office/drawing/2014/main" id="{8F89E351-7A20-D5AD-C8AB-74EBBFD10A74}"/>
              </a:ext>
            </a:extLst>
          </p:cNvPr>
          <p:cNvSpPr/>
          <p:nvPr/>
        </p:nvSpPr>
        <p:spPr>
          <a:xfrm>
            <a:off x="5675313" y="2830050"/>
            <a:ext cx="139700" cy="123825"/>
          </a:xfrm>
          <a:custGeom>
            <a:avLst/>
            <a:gdLst/>
            <a:ahLst/>
            <a:cxnLst/>
            <a:rect l="l" t="t" r="r" b="b"/>
            <a:pathLst>
              <a:path w="88" h="78" extrusionOk="0">
                <a:moveTo>
                  <a:pt x="0" y="39"/>
                </a:moveTo>
                <a:lnTo>
                  <a:pt x="5" y="24"/>
                </a:lnTo>
                <a:lnTo>
                  <a:pt x="15" y="10"/>
                </a:lnTo>
                <a:lnTo>
                  <a:pt x="29" y="5"/>
                </a:lnTo>
                <a:lnTo>
                  <a:pt x="44" y="0"/>
                </a:lnTo>
                <a:lnTo>
                  <a:pt x="44" y="0"/>
                </a:lnTo>
                <a:lnTo>
                  <a:pt x="44" y="0"/>
                </a:lnTo>
                <a:lnTo>
                  <a:pt x="63" y="5"/>
                </a:lnTo>
                <a:lnTo>
                  <a:pt x="73" y="10"/>
                </a:lnTo>
                <a:lnTo>
                  <a:pt x="83" y="24"/>
                </a:lnTo>
                <a:lnTo>
                  <a:pt x="88" y="39"/>
                </a:lnTo>
                <a:lnTo>
                  <a:pt x="88" y="39"/>
                </a:lnTo>
                <a:lnTo>
                  <a:pt x="88" y="39"/>
                </a:lnTo>
                <a:lnTo>
                  <a:pt x="83" y="53"/>
                </a:lnTo>
                <a:lnTo>
                  <a:pt x="73" y="68"/>
                </a:lnTo>
                <a:lnTo>
                  <a:pt x="63" y="73"/>
                </a:lnTo>
                <a:lnTo>
                  <a:pt x="44" y="78"/>
                </a:lnTo>
                <a:lnTo>
                  <a:pt x="44" y="78"/>
                </a:lnTo>
                <a:lnTo>
                  <a:pt x="44" y="78"/>
                </a:lnTo>
                <a:lnTo>
                  <a:pt x="29" y="73"/>
                </a:lnTo>
                <a:lnTo>
                  <a:pt x="15" y="68"/>
                </a:lnTo>
                <a:lnTo>
                  <a:pt x="5" y="53"/>
                </a:lnTo>
                <a:lnTo>
                  <a:pt x="0" y="39"/>
                </a:lnTo>
                <a:lnTo>
                  <a:pt x="0" y="39"/>
                </a:lnTo>
                <a:lnTo>
                  <a:pt x="0" y="39"/>
                </a:lnTo>
                <a:close/>
              </a:path>
            </a:pathLst>
          </a:cu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7" name="Google Shape;1022;p40">
            <a:extLst>
              <a:ext uri="{FF2B5EF4-FFF2-40B4-BE49-F238E27FC236}">
                <a16:creationId xmlns:a16="http://schemas.microsoft.com/office/drawing/2014/main" id="{7DE6266F-2176-CEBB-0B09-034257E4E378}"/>
              </a:ext>
            </a:extLst>
          </p:cNvPr>
          <p:cNvSpPr/>
          <p:nvPr/>
        </p:nvSpPr>
        <p:spPr>
          <a:xfrm>
            <a:off x="5667376" y="2885604"/>
            <a:ext cx="161925" cy="146050"/>
          </a:xfrm>
          <a:custGeom>
            <a:avLst/>
            <a:gdLst/>
            <a:ahLst/>
            <a:cxnLst/>
            <a:rect l="l" t="t" r="r" b="b"/>
            <a:pathLst>
              <a:path w="102" h="92" extrusionOk="0">
                <a:moveTo>
                  <a:pt x="0" y="44"/>
                </a:moveTo>
                <a:lnTo>
                  <a:pt x="0" y="44"/>
                </a:lnTo>
                <a:lnTo>
                  <a:pt x="0" y="34"/>
                </a:lnTo>
                <a:lnTo>
                  <a:pt x="0" y="34"/>
                </a:lnTo>
                <a:lnTo>
                  <a:pt x="0" y="24"/>
                </a:lnTo>
                <a:lnTo>
                  <a:pt x="5" y="24"/>
                </a:lnTo>
                <a:lnTo>
                  <a:pt x="10" y="15"/>
                </a:lnTo>
                <a:lnTo>
                  <a:pt x="15" y="10"/>
                </a:lnTo>
                <a:lnTo>
                  <a:pt x="29" y="0"/>
                </a:lnTo>
                <a:lnTo>
                  <a:pt x="29" y="0"/>
                </a:lnTo>
                <a:lnTo>
                  <a:pt x="49" y="0"/>
                </a:lnTo>
                <a:lnTo>
                  <a:pt x="49" y="0"/>
                </a:lnTo>
                <a:lnTo>
                  <a:pt x="68" y="0"/>
                </a:lnTo>
                <a:lnTo>
                  <a:pt x="68" y="0"/>
                </a:lnTo>
                <a:lnTo>
                  <a:pt x="83" y="10"/>
                </a:lnTo>
                <a:lnTo>
                  <a:pt x="88" y="15"/>
                </a:lnTo>
                <a:lnTo>
                  <a:pt x="97" y="24"/>
                </a:lnTo>
                <a:lnTo>
                  <a:pt x="97" y="29"/>
                </a:lnTo>
                <a:lnTo>
                  <a:pt x="102" y="44"/>
                </a:lnTo>
                <a:lnTo>
                  <a:pt x="102" y="44"/>
                </a:lnTo>
                <a:lnTo>
                  <a:pt x="97" y="63"/>
                </a:lnTo>
                <a:lnTo>
                  <a:pt x="97" y="63"/>
                </a:lnTo>
                <a:lnTo>
                  <a:pt x="88" y="78"/>
                </a:lnTo>
                <a:lnTo>
                  <a:pt x="83" y="78"/>
                </a:lnTo>
                <a:lnTo>
                  <a:pt x="68" y="87"/>
                </a:lnTo>
                <a:lnTo>
                  <a:pt x="68" y="87"/>
                </a:lnTo>
                <a:lnTo>
                  <a:pt x="49" y="92"/>
                </a:lnTo>
                <a:lnTo>
                  <a:pt x="49" y="92"/>
                </a:lnTo>
                <a:lnTo>
                  <a:pt x="29" y="87"/>
                </a:lnTo>
                <a:lnTo>
                  <a:pt x="29" y="87"/>
                </a:lnTo>
                <a:lnTo>
                  <a:pt x="15" y="78"/>
                </a:lnTo>
                <a:lnTo>
                  <a:pt x="10" y="78"/>
                </a:lnTo>
                <a:lnTo>
                  <a:pt x="5" y="63"/>
                </a:lnTo>
                <a:lnTo>
                  <a:pt x="0" y="63"/>
                </a:lnTo>
                <a:lnTo>
                  <a:pt x="0" y="54"/>
                </a:lnTo>
                <a:lnTo>
                  <a:pt x="0" y="54"/>
                </a:lnTo>
                <a:lnTo>
                  <a:pt x="0" y="44"/>
                </a:lnTo>
                <a:close/>
                <a:moveTo>
                  <a:pt x="15" y="54"/>
                </a:moveTo>
                <a:lnTo>
                  <a:pt x="15" y="49"/>
                </a:lnTo>
                <a:lnTo>
                  <a:pt x="15" y="58"/>
                </a:lnTo>
                <a:lnTo>
                  <a:pt x="15" y="54"/>
                </a:lnTo>
                <a:lnTo>
                  <a:pt x="24" y="68"/>
                </a:lnTo>
                <a:lnTo>
                  <a:pt x="20" y="63"/>
                </a:lnTo>
                <a:lnTo>
                  <a:pt x="34" y="73"/>
                </a:lnTo>
                <a:lnTo>
                  <a:pt x="34" y="73"/>
                </a:lnTo>
                <a:lnTo>
                  <a:pt x="49" y="78"/>
                </a:lnTo>
                <a:lnTo>
                  <a:pt x="49" y="78"/>
                </a:lnTo>
                <a:lnTo>
                  <a:pt x="63" y="73"/>
                </a:lnTo>
                <a:lnTo>
                  <a:pt x="63" y="73"/>
                </a:lnTo>
                <a:lnTo>
                  <a:pt x="78" y="63"/>
                </a:lnTo>
                <a:lnTo>
                  <a:pt x="73" y="68"/>
                </a:lnTo>
                <a:lnTo>
                  <a:pt x="83" y="54"/>
                </a:lnTo>
                <a:lnTo>
                  <a:pt x="83" y="58"/>
                </a:lnTo>
                <a:lnTo>
                  <a:pt x="88" y="44"/>
                </a:lnTo>
                <a:lnTo>
                  <a:pt x="88" y="44"/>
                </a:lnTo>
                <a:lnTo>
                  <a:pt x="83" y="29"/>
                </a:lnTo>
                <a:lnTo>
                  <a:pt x="83" y="34"/>
                </a:lnTo>
                <a:lnTo>
                  <a:pt x="73" y="20"/>
                </a:lnTo>
                <a:lnTo>
                  <a:pt x="78" y="24"/>
                </a:lnTo>
                <a:lnTo>
                  <a:pt x="63" y="15"/>
                </a:lnTo>
                <a:lnTo>
                  <a:pt x="63" y="15"/>
                </a:lnTo>
                <a:lnTo>
                  <a:pt x="49" y="15"/>
                </a:lnTo>
                <a:lnTo>
                  <a:pt x="49" y="15"/>
                </a:lnTo>
                <a:lnTo>
                  <a:pt x="34" y="15"/>
                </a:lnTo>
                <a:lnTo>
                  <a:pt x="34" y="15"/>
                </a:lnTo>
                <a:lnTo>
                  <a:pt x="20" y="24"/>
                </a:lnTo>
                <a:lnTo>
                  <a:pt x="24" y="20"/>
                </a:lnTo>
                <a:lnTo>
                  <a:pt x="15" y="34"/>
                </a:lnTo>
                <a:lnTo>
                  <a:pt x="15" y="29"/>
                </a:lnTo>
                <a:lnTo>
                  <a:pt x="15" y="39"/>
                </a:lnTo>
                <a:lnTo>
                  <a:pt x="15" y="39"/>
                </a:lnTo>
                <a:lnTo>
                  <a:pt x="15" y="44"/>
                </a:lnTo>
                <a:lnTo>
                  <a:pt x="15" y="44"/>
                </a:lnTo>
                <a:lnTo>
                  <a:pt x="15" y="54"/>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48" name="Google Shape;1023;p40">
            <a:extLst>
              <a:ext uri="{FF2B5EF4-FFF2-40B4-BE49-F238E27FC236}">
                <a16:creationId xmlns:a16="http://schemas.microsoft.com/office/drawing/2014/main" id="{5D9D02F0-0E82-3025-0C4B-D43047F37951}"/>
              </a:ext>
            </a:extLst>
          </p:cNvPr>
          <p:cNvSpPr/>
          <p:nvPr/>
        </p:nvSpPr>
        <p:spPr>
          <a:xfrm>
            <a:off x="6069014" y="2868149"/>
            <a:ext cx="131762" cy="153888"/>
          </a:xfrm>
          <a:prstGeom prst="rect">
            <a:avLst/>
          </a:prstGeom>
          <a:noFill/>
          <a:ln>
            <a:noFill/>
          </a:ln>
        </p:spPr>
        <p:txBody>
          <a:bodyPr spcFirstLastPara="1" wrap="square" lIns="0" tIns="0" rIns="0" bIns="0" anchor="t" anchorCtr="0">
            <a:spAutoFit/>
          </a:bodyPr>
          <a:lstStyle/>
          <a:p>
            <a:pPr>
              <a:buClr>
                <a:srgbClr val="000000"/>
              </a:buClr>
              <a:buSzPts val="1000"/>
            </a:pPr>
            <a:r>
              <a:rPr lang="es-ES" sz="1000" b="1">
                <a:solidFill>
                  <a:srgbClr val="000000"/>
                </a:solidFill>
                <a:latin typeface="Arial"/>
                <a:ea typeface="Arial"/>
                <a:cs typeface="Arial"/>
                <a:sym typeface="Arial"/>
              </a:rPr>
              <a:t>1</a:t>
            </a:r>
            <a:endParaRPr>
              <a:solidFill>
                <a:schemeClr val="dk1"/>
              </a:solidFill>
              <a:latin typeface="Arial"/>
              <a:ea typeface="Arial"/>
              <a:cs typeface="Arial"/>
              <a:sym typeface="Arial"/>
            </a:endParaRPr>
          </a:p>
        </p:txBody>
      </p:sp>
      <p:sp>
        <p:nvSpPr>
          <p:cNvPr id="149" name="Google Shape;1024;p40">
            <a:extLst>
              <a:ext uri="{FF2B5EF4-FFF2-40B4-BE49-F238E27FC236}">
                <a16:creationId xmlns:a16="http://schemas.microsoft.com/office/drawing/2014/main" id="{EE6E0994-4021-1F60-A88B-4EE532DF5018}"/>
              </a:ext>
            </a:extLst>
          </p:cNvPr>
          <p:cNvSpPr/>
          <p:nvPr/>
        </p:nvSpPr>
        <p:spPr>
          <a:xfrm>
            <a:off x="5999163" y="3944475"/>
            <a:ext cx="463550" cy="246063"/>
          </a:xfrm>
          <a:prstGeom prst="rect">
            <a:avLst/>
          </a:pr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0" name="Google Shape;1025;p40">
            <a:extLst>
              <a:ext uri="{FF2B5EF4-FFF2-40B4-BE49-F238E27FC236}">
                <a16:creationId xmlns:a16="http://schemas.microsoft.com/office/drawing/2014/main" id="{A71C01FE-F583-54F5-A999-850E5E819B73}"/>
              </a:ext>
            </a:extLst>
          </p:cNvPr>
          <p:cNvSpPr/>
          <p:nvPr/>
        </p:nvSpPr>
        <p:spPr>
          <a:xfrm>
            <a:off x="6076950" y="3968287"/>
            <a:ext cx="315912" cy="200055"/>
          </a:xfrm>
          <a:prstGeom prst="rect">
            <a:avLst/>
          </a:prstGeom>
          <a:noFill/>
          <a:ln>
            <a:noFill/>
          </a:ln>
        </p:spPr>
        <p:txBody>
          <a:bodyPr spcFirstLastPara="1" wrap="square" lIns="0" tIns="0" rIns="0" bIns="0" anchor="t" anchorCtr="0">
            <a:spAutoFit/>
          </a:bodyPr>
          <a:lstStyle/>
          <a:p>
            <a:pPr>
              <a:buClr>
                <a:srgbClr val="000000"/>
              </a:buClr>
              <a:buSzPts val="1300"/>
            </a:pPr>
            <a:r>
              <a:rPr lang="es-ES" sz="1300" b="1">
                <a:solidFill>
                  <a:srgbClr val="000000"/>
                </a:solidFill>
                <a:latin typeface="Arial"/>
                <a:ea typeface="Arial"/>
                <a:cs typeface="Arial"/>
                <a:sym typeface="Arial"/>
              </a:rPr>
              <a:t>KG</a:t>
            </a:r>
            <a:endParaRPr>
              <a:solidFill>
                <a:schemeClr val="dk1"/>
              </a:solidFill>
              <a:latin typeface="Arial"/>
              <a:ea typeface="Arial"/>
              <a:cs typeface="Arial"/>
              <a:sym typeface="Arial"/>
            </a:endParaRPr>
          </a:p>
        </p:txBody>
      </p:sp>
      <p:sp>
        <p:nvSpPr>
          <p:cNvPr id="151" name="Google Shape;1026;p40">
            <a:extLst>
              <a:ext uri="{FF2B5EF4-FFF2-40B4-BE49-F238E27FC236}">
                <a16:creationId xmlns:a16="http://schemas.microsoft.com/office/drawing/2014/main" id="{CBC0BC2C-CCE9-0728-EB14-A7EFBFF63741}"/>
              </a:ext>
            </a:extLst>
          </p:cNvPr>
          <p:cNvSpPr/>
          <p:nvPr/>
        </p:nvSpPr>
        <p:spPr>
          <a:xfrm>
            <a:off x="6316664" y="4044487"/>
            <a:ext cx="115887" cy="138499"/>
          </a:xfrm>
          <a:prstGeom prst="rect">
            <a:avLst/>
          </a:prstGeom>
          <a:noFill/>
          <a:ln>
            <a:noFill/>
          </a:ln>
        </p:spPr>
        <p:txBody>
          <a:bodyPr spcFirstLastPara="1" wrap="square" lIns="0" tIns="0" rIns="0" bIns="0" anchor="t" anchorCtr="0">
            <a:spAutoFit/>
          </a:bodyPr>
          <a:lstStyle/>
          <a:p>
            <a:pPr>
              <a:buClr>
                <a:srgbClr val="000000"/>
              </a:buClr>
              <a:buSzPts val="900"/>
            </a:pPr>
            <a:r>
              <a:rPr lang="es-ES" sz="900" b="1">
                <a:solidFill>
                  <a:srgbClr val="000000"/>
                </a:solidFill>
                <a:latin typeface="Arial"/>
                <a:ea typeface="Arial"/>
                <a:cs typeface="Arial"/>
                <a:sym typeface="Arial"/>
              </a:rPr>
              <a:t>1</a:t>
            </a:r>
            <a:endParaRPr>
              <a:solidFill>
                <a:schemeClr val="dk1"/>
              </a:solidFill>
              <a:latin typeface="Arial"/>
              <a:ea typeface="Arial"/>
              <a:cs typeface="Arial"/>
              <a:sym typeface="Arial"/>
            </a:endParaRPr>
          </a:p>
        </p:txBody>
      </p:sp>
      <p:sp>
        <p:nvSpPr>
          <p:cNvPr id="152" name="Google Shape;1027;p40">
            <a:extLst>
              <a:ext uri="{FF2B5EF4-FFF2-40B4-BE49-F238E27FC236}">
                <a16:creationId xmlns:a16="http://schemas.microsoft.com/office/drawing/2014/main" id="{625BE4B9-D90A-E369-E1A2-1E3C3741EA1F}"/>
              </a:ext>
            </a:extLst>
          </p:cNvPr>
          <p:cNvSpPr/>
          <p:nvPr/>
        </p:nvSpPr>
        <p:spPr>
          <a:xfrm>
            <a:off x="6140454" y="2899899"/>
            <a:ext cx="455612"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3" name="Google Shape;1028;p40">
            <a:extLst>
              <a:ext uri="{FF2B5EF4-FFF2-40B4-BE49-F238E27FC236}">
                <a16:creationId xmlns:a16="http://schemas.microsoft.com/office/drawing/2014/main" id="{AA86A005-C38B-B0BE-2EE6-04F91E18D8E0}"/>
              </a:ext>
            </a:extLst>
          </p:cNvPr>
          <p:cNvSpPr/>
          <p:nvPr/>
        </p:nvSpPr>
        <p:spPr>
          <a:xfrm>
            <a:off x="6154739" y="2930062"/>
            <a:ext cx="60325" cy="976313"/>
          </a:xfrm>
          <a:custGeom>
            <a:avLst/>
            <a:gdLst/>
            <a:ahLst/>
            <a:cxnLst/>
            <a:rect l="l" t="t" r="r" b="b"/>
            <a:pathLst>
              <a:path w="38" h="615" extrusionOk="0">
                <a:moveTo>
                  <a:pt x="19" y="615"/>
                </a:moveTo>
                <a:lnTo>
                  <a:pt x="19" y="39"/>
                </a:lnTo>
                <a:lnTo>
                  <a:pt x="24" y="39"/>
                </a:lnTo>
                <a:lnTo>
                  <a:pt x="24" y="615"/>
                </a:lnTo>
                <a:lnTo>
                  <a:pt x="19" y="61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4" name="Google Shape;1029;p40">
            <a:extLst>
              <a:ext uri="{FF2B5EF4-FFF2-40B4-BE49-F238E27FC236}">
                <a16:creationId xmlns:a16="http://schemas.microsoft.com/office/drawing/2014/main" id="{FBC207F0-3844-B950-161F-55AF68ADB052}"/>
              </a:ext>
            </a:extLst>
          </p:cNvPr>
          <p:cNvSpPr/>
          <p:nvPr/>
        </p:nvSpPr>
        <p:spPr>
          <a:xfrm>
            <a:off x="6154739" y="4190536"/>
            <a:ext cx="60325" cy="1062038"/>
          </a:xfrm>
          <a:custGeom>
            <a:avLst/>
            <a:gdLst/>
            <a:ahLst/>
            <a:cxnLst/>
            <a:rect l="l" t="t" r="r" b="b"/>
            <a:pathLst>
              <a:path w="38" h="669" extrusionOk="0">
                <a:moveTo>
                  <a:pt x="24" y="0"/>
                </a:moveTo>
                <a:lnTo>
                  <a:pt x="24" y="630"/>
                </a:lnTo>
                <a:lnTo>
                  <a:pt x="19" y="630"/>
                </a:lnTo>
                <a:lnTo>
                  <a:pt x="19" y="0"/>
                </a:lnTo>
                <a:lnTo>
                  <a:pt x="24" y="0"/>
                </a:lnTo>
                <a:close/>
                <a:moveTo>
                  <a:pt x="19" y="630"/>
                </a:moveTo>
                <a:lnTo>
                  <a:pt x="38" y="606"/>
                </a:lnTo>
                <a:lnTo>
                  <a:pt x="19" y="669"/>
                </a:lnTo>
                <a:lnTo>
                  <a:pt x="0" y="606"/>
                </a:lnTo>
                <a:lnTo>
                  <a:pt x="19" y="630"/>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5" name="Google Shape;1030;p40">
            <a:extLst>
              <a:ext uri="{FF2B5EF4-FFF2-40B4-BE49-F238E27FC236}">
                <a16:creationId xmlns:a16="http://schemas.microsoft.com/office/drawing/2014/main" id="{2312BB89-9702-09FA-33AC-72550284FADB}"/>
              </a:ext>
            </a:extLst>
          </p:cNvPr>
          <p:cNvSpPr/>
          <p:nvPr/>
        </p:nvSpPr>
        <p:spPr>
          <a:xfrm>
            <a:off x="5133975" y="4160375"/>
            <a:ext cx="463550" cy="238125"/>
          </a:xfrm>
          <a:prstGeom prst="rect">
            <a:avLst/>
          </a:prstGeom>
          <a:solidFill>
            <a:srgbClr val="CBBD83"/>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6" name="Google Shape;1031;p40">
            <a:extLst>
              <a:ext uri="{FF2B5EF4-FFF2-40B4-BE49-F238E27FC236}">
                <a16:creationId xmlns:a16="http://schemas.microsoft.com/office/drawing/2014/main" id="{19264F69-1C0F-3205-88AC-B3F938897F32}"/>
              </a:ext>
            </a:extLst>
          </p:cNvPr>
          <p:cNvSpPr/>
          <p:nvPr/>
        </p:nvSpPr>
        <p:spPr>
          <a:xfrm>
            <a:off x="5211763" y="4176250"/>
            <a:ext cx="315912" cy="200055"/>
          </a:xfrm>
          <a:prstGeom prst="rect">
            <a:avLst/>
          </a:prstGeom>
          <a:noFill/>
          <a:ln>
            <a:noFill/>
          </a:ln>
        </p:spPr>
        <p:txBody>
          <a:bodyPr spcFirstLastPara="1" wrap="square" lIns="0" tIns="0" rIns="0" bIns="0" anchor="t" anchorCtr="0">
            <a:spAutoFit/>
          </a:bodyPr>
          <a:lstStyle/>
          <a:p>
            <a:pPr>
              <a:buClr>
                <a:srgbClr val="000000"/>
              </a:buClr>
              <a:buSzPts val="1300"/>
            </a:pPr>
            <a:r>
              <a:rPr lang="es-ES" sz="1300" b="1">
                <a:solidFill>
                  <a:srgbClr val="000000"/>
                </a:solidFill>
                <a:latin typeface="Arial"/>
                <a:ea typeface="Arial"/>
                <a:cs typeface="Arial"/>
                <a:sym typeface="Arial"/>
              </a:rPr>
              <a:t>KG</a:t>
            </a:r>
            <a:endParaRPr>
              <a:solidFill>
                <a:schemeClr val="dk1"/>
              </a:solidFill>
              <a:latin typeface="Arial"/>
              <a:ea typeface="Arial"/>
              <a:cs typeface="Arial"/>
              <a:sym typeface="Arial"/>
            </a:endParaRPr>
          </a:p>
        </p:txBody>
      </p:sp>
      <p:sp>
        <p:nvSpPr>
          <p:cNvPr id="157" name="Google Shape;1032;p40">
            <a:extLst>
              <a:ext uri="{FF2B5EF4-FFF2-40B4-BE49-F238E27FC236}">
                <a16:creationId xmlns:a16="http://schemas.microsoft.com/office/drawing/2014/main" id="{1A65C031-BCEF-83CA-DB82-7B8E7EFDE18C}"/>
              </a:ext>
            </a:extLst>
          </p:cNvPr>
          <p:cNvSpPr/>
          <p:nvPr/>
        </p:nvSpPr>
        <p:spPr>
          <a:xfrm>
            <a:off x="5451476" y="4252450"/>
            <a:ext cx="123825" cy="138499"/>
          </a:xfrm>
          <a:prstGeom prst="rect">
            <a:avLst/>
          </a:prstGeom>
          <a:noFill/>
          <a:ln>
            <a:noFill/>
          </a:ln>
        </p:spPr>
        <p:txBody>
          <a:bodyPr spcFirstLastPara="1" wrap="square" lIns="0" tIns="0" rIns="0" bIns="0" anchor="t" anchorCtr="0">
            <a:spAutoFit/>
          </a:bodyPr>
          <a:lstStyle/>
          <a:p>
            <a:pPr>
              <a:buClr>
                <a:srgbClr val="000000"/>
              </a:buClr>
              <a:buSzPts val="900"/>
            </a:pPr>
            <a:r>
              <a:rPr lang="es-ES" sz="900" b="1">
                <a:solidFill>
                  <a:srgbClr val="000000"/>
                </a:solidFill>
                <a:latin typeface="Arial"/>
                <a:ea typeface="Arial"/>
                <a:cs typeface="Arial"/>
                <a:sym typeface="Arial"/>
              </a:rPr>
              <a:t>o</a:t>
            </a:r>
            <a:endParaRPr>
              <a:solidFill>
                <a:schemeClr val="dk1"/>
              </a:solidFill>
              <a:latin typeface="Arial"/>
              <a:ea typeface="Arial"/>
              <a:cs typeface="Arial"/>
              <a:sym typeface="Arial"/>
            </a:endParaRPr>
          </a:p>
        </p:txBody>
      </p:sp>
      <p:sp>
        <p:nvSpPr>
          <p:cNvPr id="158" name="Google Shape;1033;p40">
            <a:extLst>
              <a:ext uri="{FF2B5EF4-FFF2-40B4-BE49-F238E27FC236}">
                <a16:creationId xmlns:a16="http://schemas.microsoft.com/office/drawing/2014/main" id="{615E0595-E6A7-58D7-0B08-C42E2517506E}"/>
              </a:ext>
            </a:extLst>
          </p:cNvPr>
          <p:cNvSpPr/>
          <p:nvPr/>
        </p:nvSpPr>
        <p:spPr>
          <a:xfrm>
            <a:off x="5141913" y="3568236"/>
            <a:ext cx="501650" cy="7938"/>
          </a:xfrm>
          <a:prstGeom prst="rect">
            <a:avLst/>
          </a:prstGeom>
          <a:solidFill>
            <a:srgbClr val="000000"/>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59" name="Google Shape;1034;p40">
            <a:extLst>
              <a:ext uri="{FF2B5EF4-FFF2-40B4-BE49-F238E27FC236}">
                <a16:creationId xmlns:a16="http://schemas.microsoft.com/office/drawing/2014/main" id="{00E3A74C-FAB1-ECD6-2D4A-8AE7AE7530A4}"/>
              </a:ext>
            </a:extLst>
          </p:cNvPr>
          <p:cNvSpPr/>
          <p:nvPr/>
        </p:nvSpPr>
        <p:spPr>
          <a:xfrm>
            <a:off x="5297489" y="3622212"/>
            <a:ext cx="60325" cy="468313"/>
          </a:xfrm>
          <a:custGeom>
            <a:avLst/>
            <a:gdLst/>
            <a:ahLst/>
            <a:cxnLst/>
            <a:rect l="l" t="t" r="r" b="b"/>
            <a:pathLst>
              <a:path w="38" h="295" extrusionOk="0">
                <a:moveTo>
                  <a:pt x="19" y="295"/>
                </a:moveTo>
                <a:lnTo>
                  <a:pt x="19" y="39"/>
                </a:lnTo>
                <a:lnTo>
                  <a:pt x="24" y="39"/>
                </a:lnTo>
                <a:lnTo>
                  <a:pt x="24" y="295"/>
                </a:lnTo>
                <a:lnTo>
                  <a:pt x="19" y="295"/>
                </a:lnTo>
                <a:close/>
                <a:moveTo>
                  <a:pt x="19" y="39"/>
                </a:moveTo>
                <a:lnTo>
                  <a:pt x="0" y="63"/>
                </a:lnTo>
                <a:lnTo>
                  <a:pt x="19" y="0"/>
                </a:lnTo>
                <a:lnTo>
                  <a:pt x="38" y="63"/>
                </a:lnTo>
                <a:lnTo>
                  <a:pt x="19" y="39"/>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0" name="Google Shape;1035;p40">
            <a:extLst>
              <a:ext uri="{FF2B5EF4-FFF2-40B4-BE49-F238E27FC236}">
                <a16:creationId xmlns:a16="http://schemas.microsoft.com/office/drawing/2014/main" id="{90D98BC4-A58E-3BB2-DBC6-0AB0C70D3ECE}"/>
              </a:ext>
            </a:extLst>
          </p:cNvPr>
          <p:cNvSpPr/>
          <p:nvPr/>
        </p:nvSpPr>
        <p:spPr>
          <a:xfrm>
            <a:off x="5281613" y="4368336"/>
            <a:ext cx="61912" cy="884238"/>
          </a:xfrm>
          <a:custGeom>
            <a:avLst/>
            <a:gdLst/>
            <a:ahLst/>
            <a:cxnLst/>
            <a:rect l="l" t="t" r="r" b="b"/>
            <a:pathLst>
              <a:path w="39" h="557" extrusionOk="0">
                <a:moveTo>
                  <a:pt x="29" y="0"/>
                </a:moveTo>
                <a:lnTo>
                  <a:pt x="24" y="518"/>
                </a:lnTo>
                <a:lnTo>
                  <a:pt x="19" y="518"/>
                </a:lnTo>
                <a:lnTo>
                  <a:pt x="24" y="0"/>
                </a:lnTo>
                <a:lnTo>
                  <a:pt x="29" y="0"/>
                </a:lnTo>
                <a:close/>
                <a:moveTo>
                  <a:pt x="19" y="518"/>
                </a:moveTo>
                <a:lnTo>
                  <a:pt x="39" y="494"/>
                </a:lnTo>
                <a:lnTo>
                  <a:pt x="19" y="557"/>
                </a:lnTo>
                <a:lnTo>
                  <a:pt x="0" y="494"/>
                </a:lnTo>
                <a:lnTo>
                  <a:pt x="19" y="518"/>
                </a:lnTo>
                <a:close/>
              </a:path>
            </a:pathLst>
          </a:custGeom>
          <a:solidFill>
            <a:srgbClr val="000000"/>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1" name="Google Shape;1036;p40">
            <a:extLst>
              <a:ext uri="{FF2B5EF4-FFF2-40B4-BE49-F238E27FC236}">
                <a16:creationId xmlns:a16="http://schemas.microsoft.com/office/drawing/2014/main" id="{E5B74F34-E357-2C68-D5AA-5AA554035677}"/>
              </a:ext>
            </a:extLst>
          </p:cNvPr>
          <p:cNvSpPr/>
          <p:nvPr/>
        </p:nvSpPr>
        <p:spPr>
          <a:xfrm>
            <a:off x="5675313" y="3498387"/>
            <a:ext cx="139700" cy="123825"/>
          </a:xfrm>
          <a:custGeom>
            <a:avLst/>
            <a:gdLst/>
            <a:ahLst/>
            <a:cxnLst/>
            <a:rect l="l" t="t" r="r" b="b"/>
            <a:pathLst>
              <a:path w="88" h="78" extrusionOk="0">
                <a:moveTo>
                  <a:pt x="0" y="39"/>
                </a:moveTo>
                <a:lnTo>
                  <a:pt x="5" y="25"/>
                </a:lnTo>
                <a:lnTo>
                  <a:pt x="15" y="10"/>
                </a:lnTo>
                <a:lnTo>
                  <a:pt x="29" y="5"/>
                </a:lnTo>
                <a:lnTo>
                  <a:pt x="44" y="0"/>
                </a:lnTo>
                <a:lnTo>
                  <a:pt x="44" y="0"/>
                </a:lnTo>
                <a:lnTo>
                  <a:pt x="44" y="0"/>
                </a:lnTo>
                <a:lnTo>
                  <a:pt x="63" y="5"/>
                </a:lnTo>
                <a:lnTo>
                  <a:pt x="73" y="10"/>
                </a:lnTo>
                <a:lnTo>
                  <a:pt x="83" y="25"/>
                </a:lnTo>
                <a:lnTo>
                  <a:pt x="88" y="39"/>
                </a:lnTo>
                <a:lnTo>
                  <a:pt x="88" y="39"/>
                </a:lnTo>
                <a:lnTo>
                  <a:pt x="88" y="39"/>
                </a:lnTo>
                <a:lnTo>
                  <a:pt x="83" y="54"/>
                </a:lnTo>
                <a:lnTo>
                  <a:pt x="73" y="68"/>
                </a:lnTo>
                <a:lnTo>
                  <a:pt x="63" y="73"/>
                </a:lnTo>
                <a:lnTo>
                  <a:pt x="44" y="78"/>
                </a:lnTo>
                <a:lnTo>
                  <a:pt x="44" y="78"/>
                </a:lnTo>
                <a:lnTo>
                  <a:pt x="44" y="78"/>
                </a:lnTo>
                <a:lnTo>
                  <a:pt x="29" y="73"/>
                </a:lnTo>
                <a:lnTo>
                  <a:pt x="15" y="68"/>
                </a:lnTo>
                <a:lnTo>
                  <a:pt x="5" y="54"/>
                </a:lnTo>
                <a:lnTo>
                  <a:pt x="0" y="39"/>
                </a:lnTo>
                <a:lnTo>
                  <a:pt x="0" y="39"/>
                </a:lnTo>
                <a:lnTo>
                  <a:pt x="0" y="39"/>
                </a:lnTo>
                <a:close/>
              </a:path>
            </a:pathLst>
          </a:custGeom>
          <a:solidFill>
            <a:srgbClr val="0000FF"/>
          </a:solid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2" name="Google Shape;1037;p40">
            <a:extLst>
              <a:ext uri="{FF2B5EF4-FFF2-40B4-BE49-F238E27FC236}">
                <a16:creationId xmlns:a16="http://schemas.microsoft.com/office/drawing/2014/main" id="{620C91E4-1840-BF32-6929-A3DFF7097B37}"/>
              </a:ext>
            </a:extLst>
          </p:cNvPr>
          <p:cNvSpPr/>
          <p:nvPr/>
        </p:nvSpPr>
        <p:spPr>
          <a:xfrm>
            <a:off x="5667376" y="3492036"/>
            <a:ext cx="161925" cy="146050"/>
          </a:xfrm>
          <a:custGeom>
            <a:avLst/>
            <a:gdLst/>
            <a:ahLst/>
            <a:cxnLst/>
            <a:rect l="l" t="t" r="r" b="b"/>
            <a:pathLst>
              <a:path w="102" h="92" extrusionOk="0">
                <a:moveTo>
                  <a:pt x="0" y="43"/>
                </a:moveTo>
                <a:lnTo>
                  <a:pt x="0" y="43"/>
                </a:lnTo>
                <a:lnTo>
                  <a:pt x="0" y="33"/>
                </a:lnTo>
                <a:lnTo>
                  <a:pt x="0" y="33"/>
                </a:lnTo>
                <a:lnTo>
                  <a:pt x="0" y="24"/>
                </a:lnTo>
                <a:lnTo>
                  <a:pt x="5" y="24"/>
                </a:lnTo>
                <a:lnTo>
                  <a:pt x="10" y="14"/>
                </a:lnTo>
                <a:lnTo>
                  <a:pt x="15" y="9"/>
                </a:lnTo>
                <a:lnTo>
                  <a:pt x="29" y="0"/>
                </a:lnTo>
                <a:lnTo>
                  <a:pt x="29" y="0"/>
                </a:lnTo>
                <a:lnTo>
                  <a:pt x="49" y="0"/>
                </a:lnTo>
                <a:lnTo>
                  <a:pt x="49" y="0"/>
                </a:lnTo>
                <a:lnTo>
                  <a:pt x="68" y="0"/>
                </a:lnTo>
                <a:lnTo>
                  <a:pt x="68" y="0"/>
                </a:lnTo>
                <a:lnTo>
                  <a:pt x="83" y="9"/>
                </a:lnTo>
                <a:lnTo>
                  <a:pt x="88" y="14"/>
                </a:lnTo>
                <a:lnTo>
                  <a:pt x="97" y="24"/>
                </a:lnTo>
                <a:lnTo>
                  <a:pt x="97" y="29"/>
                </a:lnTo>
                <a:lnTo>
                  <a:pt x="102" y="43"/>
                </a:lnTo>
                <a:lnTo>
                  <a:pt x="102" y="43"/>
                </a:lnTo>
                <a:lnTo>
                  <a:pt x="97" y="63"/>
                </a:lnTo>
                <a:lnTo>
                  <a:pt x="97" y="63"/>
                </a:lnTo>
                <a:lnTo>
                  <a:pt x="88" y="77"/>
                </a:lnTo>
                <a:lnTo>
                  <a:pt x="83" y="77"/>
                </a:lnTo>
                <a:lnTo>
                  <a:pt x="68" y="87"/>
                </a:lnTo>
                <a:lnTo>
                  <a:pt x="68" y="87"/>
                </a:lnTo>
                <a:lnTo>
                  <a:pt x="49" y="92"/>
                </a:lnTo>
                <a:lnTo>
                  <a:pt x="49" y="92"/>
                </a:lnTo>
                <a:lnTo>
                  <a:pt x="29" y="87"/>
                </a:lnTo>
                <a:lnTo>
                  <a:pt x="29" y="87"/>
                </a:lnTo>
                <a:lnTo>
                  <a:pt x="15" y="77"/>
                </a:lnTo>
                <a:lnTo>
                  <a:pt x="10" y="77"/>
                </a:lnTo>
                <a:lnTo>
                  <a:pt x="5" y="63"/>
                </a:lnTo>
                <a:lnTo>
                  <a:pt x="0" y="63"/>
                </a:lnTo>
                <a:lnTo>
                  <a:pt x="0" y="53"/>
                </a:lnTo>
                <a:lnTo>
                  <a:pt x="0" y="53"/>
                </a:lnTo>
                <a:lnTo>
                  <a:pt x="0" y="43"/>
                </a:lnTo>
                <a:close/>
                <a:moveTo>
                  <a:pt x="15" y="53"/>
                </a:moveTo>
                <a:lnTo>
                  <a:pt x="15" y="48"/>
                </a:lnTo>
                <a:lnTo>
                  <a:pt x="15" y="58"/>
                </a:lnTo>
                <a:lnTo>
                  <a:pt x="15" y="53"/>
                </a:lnTo>
                <a:lnTo>
                  <a:pt x="24" y="67"/>
                </a:lnTo>
                <a:lnTo>
                  <a:pt x="20" y="63"/>
                </a:lnTo>
                <a:lnTo>
                  <a:pt x="34" y="72"/>
                </a:lnTo>
                <a:lnTo>
                  <a:pt x="34" y="72"/>
                </a:lnTo>
                <a:lnTo>
                  <a:pt x="49" y="77"/>
                </a:lnTo>
                <a:lnTo>
                  <a:pt x="49" y="77"/>
                </a:lnTo>
                <a:lnTo>
                  <a:pt x="63" y="72"/>
                </a:lnTo>
                <a:lnTo>
                  <a:pt x="63" y="72"/>
                </a:lnTo>
                <a:lnTo>
                  <a:pt x="78" y="63"/>
                </a:lnTo>
                <a:lnTo>
                  <a:pt x="73" y="67"/>
                </a:lnTo>
                <a:lnTo>
                  <a:pt x="83" y="53"/>
                </a:lnTo>
                <a:lnTo>
                  <a:pt x="83" y="58"/>
                </a:lnTo>
                <a:lnTo>
                  <a:pt x="88" y="43"/>
                </a:lnTo>
                <a:lnTo>
                  <a:pt x="88" y="43"/>
                </a:lnTo>
                <a:lnTo>
                  <a:pt x="83" y="29"/>
                </a:lnTo>
                <a:lnTo>
                  <a:pt x="83" y="33"/>
                </a:lnTo>
                <a:lnTo>
                  <a:pt x="73" y="19"/>
                </a:lnTo>
                <a:lnTo>
                  <a:pt x="78" y="24"/>
                </a:lnTo>
                <a:lnTo>
                  <a:pt x="63" y="14"/>
                </a:lnTo>
                <a:lnTo>
                  <a:pt x="63" y="14"/>
                </a:lnTo>
                <a:lnTo>
                  <a:pt x="49" y="14"/>
                </a:lnTo>
                <a:lnTo>
                  <a:pt x="49" y="14"/>
                </a:lnTo>
                <a:lnTo>
                  <a:pt x="34" y="14"/>
                </a:lnTo>
                <a:lnTo>
                  <a:pt x="34" y="14"/>
                </a:lnTo>
                <a:lnTo>
                  <a:pt x="20" y="24"/>
                </a:lnTo>
                <a:lnTo>
                  <a:pt x="24" y="19"/>
                </a:lnTo>
                <a:lnTo>
                  <a:pt x="15" y="33"/>
                </a:lnTo>
                <a:lnTo>
                  <a:pt x="15" y="29"/>
                </a:lnTo>
                <a:lnTo>
                  <a:pt x="15" y="38"/>
                </a:lnTo>
                <a:lnTo>
                  <a:pt x="15" y="38"/>
                </a:lnTo>
                <a:lnTo>
                  <a:pt x="15" y="43"/>
                </a:lnTo>
                <a:lnTo>
                  <a:pt x="15" y="43"/>
                </a:lnTo>
                <a:lnTo>
                  <a:pt x="15" y="53"/>
                </a:lnTo>
                <a:close/>
              </a:path>
            </a:pathLst>
          </a:custGeom>
          <a:solidFill>
            <a:srgbClr val="0000FF"/>
          </a:solidFill>
          <a:ln w="9525" cap="flat" cmpd="sng">
            <a:solidFill>
              <a:srgbClr val="0000FF"/>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163" name="Google Shape;1038;p40">
            <a:extLst>
              <a:ext uri="{FF2B5EF4-FFF2-40B4-BE49-F238E27FC236}">
                <a16:creationId xmlns:a16="http://schemas.microsoft.com/office/drawing/2014/main" id="{33BEBB16-0C85-9A02-A6FB-261D90976E8A}"/>
              </a:ext>
            </a:extLst>
          </p:cNvPr>
          <p:cNvSpPr/>
          <p:nvPr/>
        </p:nvSpPr>
        <p:spPr>
          <a:xfrm>
            <a:off x="5899150" y="3461874"/>
            <a:ext cx="149080" cy="230832"/>
          </a:xfrm>
          <a:prstGeom prst="rect">
            <a:avLst/>
          </a:prstGeom>
          <a:noFill/>
          <a:ln>
            <a:noFill/>
          </a:ln>
        </p:spPr>
        <p:txBody>
          <a:bodyPr spcFirstLastPara="1" wrap="square" lIns="0" tIns="0" rIns="0" bIns="0" anchor="t" anchorCtr="0">
            <a:spAutoFit/>
          </a:bodyPr>
          <a:lstStyle/>
          <a:p>
            <a:pPr>
              <a:buClr>
                <a:srgbClr val="000000"/>
              </a:buClr>
              <a:buSzPts val="1500"/>
            </a:pPr>
            <a:r>
              <a:rPr lang="es-ES" sz="1500" b="1">
                <a:solidFill>
                  <a:srgbClr val="000000"/>
                </a:solidFill>
                <a:latin typeface="Arial"/>
                <a:ea typeface="Arial"/>
                <a:cs typeface="Arial"/>
                <a:sym typeface="Arial"/>
              </a:rPr>
              <a:t>G</a:t>
            </a:r>
            <a:endParaRPr baseline="-25000">
              <a:solidFill>
                <a:schemeClr val="dk1"/>
              </a:solidFill>
              <a:latin typeface="Arial"/>
              <a:ea typeface="Arial"/>
              <a:cs typeface="Arial"/>
              <a:sym typeface="Arial"/>
            </a:endParaRPr>
          </a:p>
        </p:txBody>
      </p:sp>
      <p:sp>
        <p:nvSpPr>
          <p:cNvPr id="164" name="Google Shape;1039;p40">
            <a:extLst>
              <a:ext uri="{FF2B5EF4-FFF2-40B4-BE49-F238E27FC236}">
                <a16:creationId xmlns:a16="http://schemas.microsoft.com/office/drawing/2014/main" id="{4561DD46-E4A5-B4D4-037B-7D37C41EDBBF}"/>
              </a:ext>
            </a:extLst>
          </p:cNvPr>
          <p:cNvSpPr/>
          <p:nvPr/>
        </p:nvSpPr>
        <p:spPr>
          <a:xfrm>
            <a:off x="6043612" y="3520708"/>
            <a:ext cx="70532" cy="153888"/>
          </a:xfrm>
          <a:prstGeom prst="rect">
            <a:avLst/>
          </a:prstGeom>
          <a:noFill/>
          <a:ln>
            <a:noFill/>
          </a:ln>
        </p:spPr>
        <p:txBody>
          <a:bodyPr spcFirstLastPara="1" wrap="square" lIns="0" tIns="0" rIns="0" bIns="0" anchor="t" anchorCtr="0">
            <a:spAutoFit/>
          </a:bodyPr>
          <a:lstStyle/>
          <a:p>
            <a:pPr>
              <a:buClr>
                <a:srgbClr val="000000"/>
              </a:buClr>
              <a:buSzPts val="1000"/>
            </a:pPr>
            <a:r>
              <a:rPr lang="es-ES" sz="1000" b="1">
                <a:solidFill>
                  <a:srgbClr val="000000"/>
                </a:solidFill>
                <a:latin typeface="Arial"/>
                <a:ea typeface="Arial"/>
                <a:cs typeface="Arial"/>
                <a:sym typeface="Arial"/>
              </a:rPr>
              <a:t>0</a:t>
            </a:r>
            <a:endParaRPr>
              <a:solidFill>
                <a:schemeClr val="dk1"/>
              </a:solidFill>
              <a:latin typeface="Arial"/>
              <a:ea typeface="Arial"/>
              <a:cs typeface="Arial"/>
              <a:sym typeface="Arial"/>
            </a:endParaRPr>
          </a:p>
        </p:txBody>
      </p:sp>
      <p:sp>
        <p:nvSpPr>
          <p:cNvPr id="165" name="Google Shape;1040;p40">
            <a:extLst>
              <a:ext uri="{FF2B5EF4-FFF2-40B4-BE49-F238E27FC236}">
                <a16:creationId xmlns:a16="http://schemas.microsoft.com/office/drawing/2014/main" id="{B30FAA83-A091-21B9-78FA-2FBFA9CB217B}"/>
              </a:ext>
            </a:extLst>
          </p:cNvPr>
          <p:cNvSpPr/>
          <p:nvPr/>
        </p:nvSpPr>
        <p:spPr>
          <a:xfrm>
            <a:off x="5908675" y="3461874"/>
            <a:ext cx="149080" cy="230832"/>
          </a:xfrm>
          <a:prstGeom prst="rect">
            <a:avLst/>
          </a:prstGeom>
          <a:noFill/>
          <a:ln>
            <a:noFill/>
          </a:ln>
        </p:spPr>
        <p:txBody>
          <a:bodyPr spcFirstLastPara="1" wrap="square" lIns="0" tIns="0" rIns="0" bIns="0" anchor="t" anchorCtr="0">
            <a:spAutoFit/>
          </a:bodyPr>
          <a:lstStyle/>
          <a:p>
            <a:pPr>
              <a:buClr>
                <a:srgbClr val="000000"/>
              </a:buClr>
              <a:buSzPts val="1500"/>
            </a:pPr>
            <a:r>
              <a:rPr lang="es-ES" sz="1500" b="1" dirty="0">
                <a:solidFill>
                  <a:srgbClr val="000000"/>
                </a:solidFill>
                <a:latin typeface="Arial"/>
                <a:ea typeface="Arial"/>
                <a:cs typeface="Arial"/>
                <a:sym typeface="Arial"/>
              </a:rPr>
              <a:t>G</a:t>
            </a:r>
            <a:endParaRPr baseline="-250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43046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1"/>
                                        </p:tgtEl>
                                        <p:attrNameLst>
                                          <p:attrName>style.visibility</p:attrName>
                                        </p:attrNameLst>
                                      </p:cBhvr>
                                      <p:to>
                                        <p:strVal val="visible"/>
                                      </p:to>
                                    </p:set>
                                  </p:childTnLst>
                                </p:cTn>
                              </p:par>
                              <p:par>
                                <p:cTn id="7" presetID="10" presetClass="exit" presetSubtype="0" fill="hold" nodeType="withEffect">
                                  <p:stCondLst>
                                    <p:cond delay="0"/>
                                  </p:stCondLst>
                                  <p:childTnLst>
                                    <p:animEffect transition="out" filter="fade">
                                      <p:cBhvr>
                                        <p:cTn id="8" dur="1000"/>
                                        <p:tgtEl>
                                          <p:spTgt spid="132"/>
                                        </p:tgtEl>
                                      </p:cBhvr>
                                    </p:animEffect>
                                    <p:set>
                                      <p:cBhvr>
                                        <p:cTn id="9" dur="1" fill="hold">
                                          <p:stCondLst>
                                            <p:cond delay="1000"/>
                                          </p:stCondLst>
                                        </p:cTn>
                                        <p:tgtEl>
                                          <p:spTgt spid="132"/>
                                        </p:tgtEl>
                                        <p:attrNameLst>
                                          <p:attrName>style.visibility</p:attrName>
                                        </p:attrNameLst>
                                      </p:cBhvr>
                                      <p:to>
                                        <p:strVal val="hidden"/>
                                      </p:to>
                                    </p:set>
                                  </p:childTnLst>
                                </p:cTn>
                              </p:par>
                            </p:childTnLst>
                          </p:cTn>
                        </p:par>
                        <p:par>
                          <p:cTn id="10" fill="hold">
                            <p:stCondLst>
                              <p:cond delay="1001"/>
                            </p:stCondLst>
                            <p:childTnLst>
                              <p:par>
                                <p:cTn id="11" presetID="10" presetClass="exit" presetSubtype="0" fill="hold" nodeType="afterEffect">
                                  <p:stCondLst>
                                    <p:cond delay="0"/>
                                  </p:stCondLst>
                                  <p:childTnLst>
                                    <p:animEffect transition="out" filter="fade">
                                      <p:cBhvr>
                                        <p:cTn id="12" dur="1000"/>
                                        <p:tgtEl>
                                          <p:spTgt spid="133"/>
                                        </p:tgtEl>
                                      </p:cBhvr>
                                    </p:animEffect>
                                    <p:set>
                                      <p:cBhvr>
                                        <p:cTn id="13" dur="1" fill="hold">
                                          <p:stCondLst>
                                            <p:cond delay="1000"/>
                                          </p:stCondLst>
                                        </p:cTn>
                                        <p:tgtEl>
                                          <p:spTgt spid="133"/>
                                        </p:tgtEl>
                                        <p:attrNameLst>
                                          <p:attrName>style.visibility</p:attrName>
                                        </p:attrNameLst>
                                      </p:cBhvr>
                                      <p:to>
                                        <p:strVal val="hidden"/>
                                      </p:to>
                                    </p:set>
                                  </p:childTnLst>
                                </p:cTn>
                              </p:par>
                            </p:childTnLst>
                          </p:cTn>
                        </p:par>
                        <p:par>
                          <p:cTn id="14" fill="hold">
                            <p:stCondLst>
                              <p:cond delay="2002"/>
                            </p:stCondLst>
                            <p:childTnLst>
                              <p:par>
                                <p:cTn id="15" presetID="10" presetClass="exit" presetSubtype="0" fill="hold" nodeType="afterEffect">
                                  <p:stCondLst>
                                    <p:cond delay="0"/>
                                  </p:stCondLst>
                                  <p:childTnLst>
                                    <p:animEffect transition="out" filter="fade">
                                      <p:cBhvr>
                                        <p:cTn id="16" dur="1000"/>
                                        <p:tgtEl>
                                          <p:spTgt spid="134"/>
                                        </p:tgtEl>
                                      </p:cBhvr>
                                    </p:animEffect>
                                    <p:set>
                                      <p:cBhvr>
                                        <p:cTn id="17" dur="1" fill="hold">
                                          <p:stCondLst>
                                            <p:cond delay="1000"/>
                                          </p:stCondLst>
                                        </p:cTn>
                                        <p:tgtEl>
                                          <p:spTgt spid="134"/>
                                        </p:tgtEl>
                                        <p:attrNameLst>
                                          <p:attrName>style.visibility</p:attrName>
                                        </p:attrNameLst>
                                      </p:cBhvr>
                                      <p:to>
                                        <p:strVal val="hidden"/>
                                      </p:to>
                                    </p:set>
                                  </p:childTnLst>
                                </p:cTn>
                              </p:par>
                            </p:childTnLst>
                          </p:cTn>
                        </p:par>
                        <p:par>
                          <p:cTn id="18" fill="hold">
                            <p:stCondLst>
                              <p:cond delay="3003"/>
                            </p:stCondLst>
                            <p:childTnLst>
                              <p:par>
                                <p:cTn id="19" presetID="10" presetClass="exit" presetSubtype="0" fill="hold" nodeType="afterEffect">
                                  <p:stCondLst>
                                    <p:cond delay="0"/>
                                  </p:stCondLst>
                                  <p:childTnLst>
                                    <p:animEffect transition="out" filter="fade">
                                      <p:cBhvr>
                                        <p:cTn id="20" dur="1000"/>
                                        <p:tgtEl>
                                          <p:spTgt spid="135"/>
                                        </p:tgtEl>
                                      </p:cBhvr>
                                    </p:animEffect>
                                    <p:set>
                                      <p:cBhvr>
                                        <p:cTn id="21" dur="1" fill="hold">
                                          <p:stCondLst>
                                            <p:cond delay="1000"/>
                                          </p:stCondLst>
                                        </p:cTn>
                                        <p:tgtEl>
                                          <p:spTgt spid="135"/>
                                        </p:tgtEl>
                                        <p:attrNameLst>
                                          <p:attrName>style.visibility</p:attrName>
                                        </p:attrNameLst>
                                      </p:cBhvr>
                                      <p:to>
                                        <p:strVal val="hidden"/>
                                      </p:to>
                                    </p:set>
                                  </p:childTnLst>
                                </p:cTn>
                              </p:par>
                            </p:childTnLst>
                          </p:cTn>
                        </p:par>
                        <p:par>
                          <p:cTn id="22" fill="hold">
                            <p:stCondLst>
                              <p:cond delay="4004"/>
                            </p:stCondLst>
                            <p:childTnLst>
                              <p:par>
                                <p:cTn id="23" presetID="10" presetClass="exit" presetSubtype="0" fill="hold" nodeType="afterEffect">
                                  <p:stCondLst>
                                    <p:cond delay="0"/>
                                  </p:stCondLst>
                                  <p:childTnLst>
                                    <p:animEffect transition="out" filter="fade">
                                      <p:cBhvr>
                                        <p:cTn id="24" dur="1000"/>
                                        <p:tgtEl>
                                          <p:spTgt spid="136"/>
                                        </p:tgtEl>
                                      </p:cBhvr>
                                    </p:animEffect>
                                    <p:set>
                                      <p:cBhvr>
                                        <p:cTn id="25" dur="1" fill="hold">
                                          <p:stCondLst>
                                            <p:cond delay="1000"/>
                                          </p:stCondLst>
                                        </p:cTn>
                                        <p:tgtEl>
                                          <p:spTgt spid="136"/>
                                        </p:tgtEl>
                                        <p:attrNameLst>
                                          <p:attrName>style.visibility</p:attrName>
                                        </p:attrNameLst>
                                      </p:cBhvr>
                                      <p:to>
                                        <p:strVal val="hidden"/>
                                      </p:to>
                                    </p:set>
                                  </p:childTnLst>
                                </p:cTn>
                              </p:par>
                            </p:childTnLst>
                          </p:cTn>
                        </p:par>
                        <p:par>
                          <p:cTn id="26" fill="hold">
                            <p:stCondLst>
                              <p:cond delay="5005"/>
                            </p:stCondLst>
                            <p:childTnLst>
                              <p:par>
                                <p:cTn id="27" presetID="10" presetClass="exit" presetSubtype="0" fill="hold" nodeType="afterEffect">
                                  <p:stCondLst>
                                    <p:cond delay="0"/>
                                  </p:stCondLst>
                                  <p:childTnLst>
                                    <p:animEffect transition="out" filter="fade">
                                      <p:cBhvr>
                                        <p:cTn id="28" dur="2000"/>
                                        <p:tgtEl>
                                          <p:spTgt spid="137"/>
                                        </p:tgtEl>
                                      </p:cBhvr>
                                    </p:animEffect>
                                    <p:set>
                                      <p:cBhvr>
                                        <p:cTn id="29" dur="1" fill="hold">
                                          <p:stCondLst>
                                            <p:cond delay="2000"/>
                                          </p:stCondLst>
                                        </p:cTn>
                                        <p:tgtEl>
                                          <p:spTgt spid="137"/>
                                        </p:tgtEl>
                                        <p:attrNameLst>
                                          <p:attrName>style.visibility</p:attrName>
                                        </p:attrNameLst>
                                      </p:cBhvr>
                                      <p:to>
                                        <p:strVal val="hidden"/>
                                      </p:to>
                                    </p:set>
                                  </p:childTnLst>
                                </p:cTn>
                              </p:par>
                            </p:childTnLst>
                          </p:cTn>
                        </p:par>
                        <p:par>
                          <p:cTn id="30" fill="hold">
                            <p:stCondLst>
                              <p:cond delay="7006"/>
                            </p:stCondLst>
                            <p:childTnLst>
                              <p:par>
                                <p:cTn id="31" presetID="1" presetClass="entr" presetSubtype="0" fill="hold" nodeType="afterEffect">
                                  <p:stCondLst>
                                    <p:cond delay="0"/>
                                  </p:stCondLst>
                                  <p:childTnLst>
                                    <p:set>
                                      <p:cBhvr>
                                        <p:cTn id="32" dur="1" fill="hold">
                                          <p:stCondLst>
                                            <p:cond delay="0"/>
                                          </p:stCondLst>
                                        </p:cTn>
                                        <p:tgtEl>
                                          <p:spTgt spid="148"/>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4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3"/>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5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5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5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51"/>
                                        </p:tgtEl>
                                        <p:attrNameLst>
                                          <p:attrName>style.visibility</p:attrName>
                                        </p:attrNameLst>
                                      </p:cBhvr>
                                      <p:to>
                                        <p:strVal val="visible"/>
                                      </p:to>
                                    </p:set>
                                  </p:childTnLst>
                                </p:cTn>
                              </p:par>
                              <p:par>
                                <p:cTn id="45" presetID="10" presetClass="exit" presetSubtype="0" fill="hold" nodeType="withEffect">
                                  <p:stCondLst>
                                    <p:cond delay="0"/>
                                  </p:stCondLst>
                                  <p:childTnLst>
                                    <p:animEffect transition="out" filter="fade">
                                      <p:cBhvr>
                                        <p:cTn id="46" dur="1000"/>
                                        <p:tgtEl>
                                          <p:spTgt spid="111"/>
                                        </p:tgtEl>
                                      </p:cBhvr>
                                    </p:animEffect>
                                    <p:set>
                                      <p:cBhvr>
                                        <p:cTn id="47" dur="1" fill="hold">
                                          <p:stCondLst>
                                            <p:cond delay="1000"/>
                                          </p:stCondLst>
                                        </p:cTn>
                                        <p:tgtEl>
                                          <p:spTgt spid="111"/>
                                        </p:tgtEl>
                                        <p:attrNameLst>
                                          <p:attrName>style.visibility</p:attrName>
                                        </p:attrNameLst>
                                      </p:cBhvr>
                                      <p:to>
                                        <p:strVal val="hidden"/>
                                      </p:to>
                                    </p:set>
                                  </p:childTnLst>
                                </p:cTn>
                              </p:par>
                              <p:par>
                                <p:cTn id="48" presetID="42" presetClass="path" presetSubtype="0" accel="50000" decel="50000" fill="hold" grpId="0" nodeType="withEffect">
                                  <p:stCondLst>
                                    <p:cond delay="0"/>
                                  </p:stCondLst>
                                  <p:childTnLst>
                                    <p:animMotion origin="layout" path="M 4.79167E-6 2.22222E-6 L 0.00169 -0.10324 " pathEditMode="relative" rAng="0" ptsTypes="AA">
                                      <p:cBhvr>
                                        <p:cTn id="49" dur="2000" fill="hold"/>
                                        <p:tgtEl>
                                          <p:spTgt spid="165"/>
                                        </p:tgtEl>
                                        <p:attrNameLst>
                                          <p:attrName>ppt_x</p:attrName>
                                          <p:attrName>ppt_y</p:attrName>
                                        </p:attrNameLst>
                                      </p:cBhvr>
                                      <p:rCtr x="78" y="-51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lstStyle/>
          <a:p>
            <a:pPr marL="452628" indent="-342900">
              <a:lnSpc>
                <a:spcPct val="90000"/>
              </a:lnSpc>
              <a:spcBef>
                <a:spcPts val="0"/>
              </a:spcBef>
              <a:buSzPct val="68000"/>
              <a:buFont typeface="Wingdings" panose="05000000000000000000" pitchFamily="2" charset="2"/>
              <a:buChar char="Ø"/>
            </a:pPr>
            <a:r>
              <a:rPr lang="es-MX" dirty="0"/>
              <a:t>Nuevamente considere la plancha homogénea analizada anteriormente, pero ahora se le agregará un trozo de plancha  de masa w (kg) a una distancia de d metros del centro de gravedad como lo muestra la figura adyacente.</a:t>
            </a:r>
          </a:p>
          <a:p>
            <a:pPr marL="452628" indent="-342900">
              <a:lnSpc>
                <a:spcPct val="90000"/>
              </a:lnSpc>
              <a:buSzPct val="68000"/>
              <a:buFont typeface="Wingdings" panose="05000000000000000000" pitchFamily="2" charset="2"/>
              <a:buChar char="Ø"/>
            </a:pPr>
            <a:r>
              <a:rPr lang="es-MX" dirty="0"/>
              <a:t>El lado más pesado empujará el extremo derecho hacia abajo. Esto se debe a que al agregar la masa w a la distancia d de G, se generó un momento igual a: w x d kg-m respecto de G.</a:t>
            </a:r>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17</a:t>
            </a:fld>
            <a:endParaRPr lang="en-US"/>
          </a:p>
        </p:txBody>
      </p:sp>
      <p:pic>
        <p:nvPicPr>
          <p:cNvPr id="10" name="Marcador de contenido 9">
            <a:extLst>
              <a:ext uri="{FF2B5EF4-FFF2-40B4-BE49-F238E27FC236}">
                <a16:creationId xmlns:a16="http://schemas.microsoft.com/office/drawing/2014/main" id="{8CEC2251-0F53-EAE4-AE27-DF7BDACC6F72}"/>
              </a:ext>
            </a:extLst>
          </p:cNvPr>
          <p:cNvPicPr>
            <a:picLocks noGrp="1" noChangeAspect="1"/>
          </p:cNvPicPr>
          <p:nvPr>
            <p:ph sz="half" idx="2"/>
          </p:nvPr>
        </p:nvPicPr>
        <p:blipFill>
          <a:blip r:embed="rId2"/>
          <a:stretch>
            <a:fillRect/>
          </a:stretch>
        </p:blipFill>
        <p:spPr>
          <a:xfrm>
            <a:off x="6754954" y="3091097"/>
            <a:ext cx="4054191" cy="1920406"/>
          </a:xfrm>
          <a:prstGeom prst="rect">
            <a:avLst/>
          </a:prstGeom>
        </p:spPr>
      </p:pic>
    </p:spTree>
    <p:extLst>
      <p:ext uri="{BB962C8B-B14F-4D97-AF65-F5344CB8AC3E}">
        <p14:creationId xmlns:p14="http://schemas.microsoft.com/office/powerpoint/2010/main" val="4003220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sz="half" idx="1"/>
              </p:nvPr>
            </p:nvSpPr>
            <p:spPr/>
            <p:txBody>
              <a:bodyPr>
                <a:normAutofit fontScale="92500" lnSpcReduction="20000"/>
              </a:bodyPr>
              <a:lstStyle/>
              <a:p>
                <a:pPr marL="452628" indent="-342900">
                  <a:lnSpc>
                    <a:spcPct val="90000"/>
                  </a:lnSpc>
                  <a:spcBef>
                    <a:spcPts val="0"/>
                  </a:spcBef>
                  <a:buSzPct val="68000"/>
                  <a:buFont typeface="Wingdings" panose="05000000000000000000" pitchFamily="2" charset="2"/>
                  <a:buChar char="Ø"/>
                </a:pPr>
                <a:r>
                  <a:rPr lang="es-MX" dirty="0"/>
                  <a:t>El nuevo centro de gravedad estará nuevamente en el centro de la plancha y su masa será:</a:t>
                </a:r>
              </a:p>
              <a:p>
                <a:pPr marL="109728" indent="0">
                  <a:lnSpc>
                    <a:spcPct val="90000"/>
                  </a:lnSpc>
                  <a:spcBef>
                    <a:spcPts val="0"/>
                  </a:spcBef>
                  <a:buSzPct val="68000"/>
                  <a:buNone/>
                </a:pPr>
                <a:r>
                  <a:rPr lang="es-MX" dirty="0"/>
                  <a:t> </a:t>
                </a:r>
                <a:br>
                  <a:rPr lang="es-MX" dirty="0"/>
                </a:br>
                <a14:m>
                  <m:oMathPara xmlns:m="http://schemas.openxmlformats.org/officeDocument/2006/math">
                    <m:oMathParaPr>
                      <m:jc m:val="centerGroup"/>
                    </m:oMathParaPr>
                    <m:oMath xmlns:m="http://schemas.openxmlformats.org/officeDocument/2006/math">
                      <m:r>
                        <m:rPr>
                          <m:sty m:val="p"/>
                        </m:rPr>
                        <a:rPr lang="es-CL" b="0" i="0" dirty="0" smtClean="0">
                          <a:latin typeface="Cambria Math" panose="02040503050406030204" pitchFamily="18" charset="0"/>
                        </a:rPr>
                        <m:t>M</m:t>
                      </m:r>
                      <m:r>
                        <a:rPr lang="es-CL" b="0" i="1" dirty="0" smtClean="0">
                          <a:latin typeface="Cambria Math" panose="02040503050406030204" pitchFamily="18" charset="0"/>
                          <a:ea typeface="Cambria Math" panose="02040503050406030204" pitchFamily="18" charset="0"/>
                        </a:rPr>
                        <m:t>=</m:t>
                      </m:r>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d>
                        <m:dPr>
                          <m:ctrlPr>
                            <a:rPr lang="es-MX" i="1" dirty="0" smtClean="0">
                              <a:latin typeface="Cambria Math" panose="02040503050406030204" pitchFamily="18" charset="0"/>
                            </a:rPr>
                          </m:ctrlPr>
                        </m:dPr>
                        <m:e>
                          <m:r>
                            <a:rPr lang="es-CL" i="1" dirty="0">
                              <a:latin typeface="Cambria Math" panose="02040503050406030204" pitchFamily="18" charset="0"/>
                            </a:rPr>
                            <m:t>𝑘</m:t>
                          </m:r>
                          <m:r>
                            <a:rPr lang="es-MX" i="1" dirty="0">
                              <a:latin typeface="Cambria Math" panose="02040503050406030204" pitchFamily="18" charset="0"/>
                            </a:rPr>
                            <m:t>𝑔</m:t>
                          </m:r>
                        </m:e>
                      </m:d>
                    </m:oMath>
                  </m:oMathPara>
                </a14:m>
                <a:endParaRPr lang="es-MX" dirty="0"/>
              </a:p>
              <a:p>
                <a:pPr marL="452628" indent="-342900">
                  <a:lnSpc>
                    <a:spcPct val="90000"/>
                  </a:lnSpc>
                  <a:buSzPct val="68000"/>
                  <a:buFont typeface="Wingdings" panose="05000000000000000000" pitchFamily="2" charset="2"/>
                  <a:buChar char="Ø"/>
                </a:pPr>
                <a:r>
                  <a:rPr lang="es-MX" dirty="0"/>
                  <a:t>El momento generado será:</a:t>
                </a:r>
                <a:br>
                  <a:rPr lang="es-MX" dirty="0"/>
                </a:br>
                <a:endParaRPr lang="es-MX" dirty="0"/>
              </a:p>
              <a:p>
                <a:pPr marL="109728" indent="0">
                  <a:lnSpc>
                    <a:spcPct val="90000"/>
                  </a:lnSpc>
                  <a:buSzPct val="68000"/>
                  <a:buNone/>
                </a:pP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𝐺𝐺</m:t>
                      </m:r>
                      <m:r>
                        <a:rPr lang="es-MX" i="1" baseline="-25000" dirty="0" smtClean="0">
                          <a:latin typeface="Cambria Math" panose="02040503050406030204" pitchFamily="18" charset="0"/>
                        </a:rPr>
                        <m:t>1</m:t>
                      </m:r>
                      <m:r>
                        <a:rPr lang="es-MX" i="1" dirty="0" smtClean="0">
                          <a:latin typeface="Cambria Math" panose="02040503050406030204" pitchFamily="18" charset="0"/>
                        </a:rPr>
                        <m:t> </m:t>
                      </m:r>
                      <m:d>
                        <m:dPr>
                          <m:ctrlPr>
                            <a:rPr lang="es-MX" i="1" dirty="0" smtClean="0">
                              <a:latin typeface="Cambria Math" panose="02040503050406030204" pitchFamily="18" charset="0"/>
                            </a:rPr>
                          </m:ctrlPr>
                        </m:dPr>
                        <m:e>
                          <m:r>
                            <a:rPr lang="es-MX" i="1" dirty="0">
                              <a:latin typeface="Cambria Math" panose="02040503050406030204" pitchFamily="18" charset="0"/>
                            </a:rPr>
                            <m:t>𝑘𝑔</m:t>
                          </m:r>
                          <m:r>
                            <a:rPr lang="es-MX" i="1" dirty="0">
                              <a:latin typeface="Cambria Math" panose="02040503050406030204" pitchFamily="18" charset="0"/>
                            </a:rPr>
                            <m:t> − </m:t>
                          </m:r>
                          <m:r>
                            <a:rPr lang="es-MX" i="1" dirty="0">
                              <a:latin typeface="Cambria Math" panose="02040503050406030204" pitchFamily="18" charset="0"/>
                            </a:rPr>
                            <m:t>𝑚</m:t>
                          </m:r>
                        </m:e>
                      </m:d>
                      <m:r>
                        <a:rPr lang="es-MX" i="1" dirty="0" smtClean="0">
                          <a:latin typeface="Cambria Math" panose="02040503050406030204" pitchFamily="18" charset="0"/>
                        </a:rPr>
                        <m:t> </m:t>
                      </m:r>
                      <m:r>
                        <a:rPr lang="es-MX" i="1" dirty="0" smtClean="0">
                          <a:latin typeface="Cambria Math" panose="02040503050406030204" pitchFamily="18" charset="0"/>
                        </a:rPr>
                        <m:t>𝑟𝑒𝑠𝑝𝑒𝑐𝑡𝑜</m:t>
                      </m:r>
                      <m:r>
                        <a:rPr lang="es-MX" i="1" dirty="0" smtClean="0">
                          <a:latin typeface="Cambria Math" panose="02040503050406030204" pitchFamily="18" charset="0"/>
                        </a:rPr>
                        <m:t> </m:t>
                      </m:r>
                      <m:r>
                        <a:rPr lang="es-MX" i="1" dirty="0" smtClean="0">
                          <a:latin typeface="Cambria Math" panose="02040503050406030204" pitchFamily="18" charset="0"/>
                        </a:rPr>
                        <m:t>𝑑𝑒</m:t>
                      </m:r>
                      <m:r>
                        <a:rPr lang="es-MX" i="1" dirty="0" smtClean="0">
                          <a:latin typeface="Cambria Math" panose="02040503050406030204" pitchFamily="18" charset="0"/>
                        </a:rPr>
                        <m:t> </m:t>
                      </m:r>
                      <m:r>
                        <a:rPr lang="es-MX" i="1" dirty="0" smtClean="0">
                          <a:latin typeface="Cambria Math" panose="02040503050406030204" pitchFamily="18" charset="0"/>
                        </a:rPr>
                        <m:t>𝐺</m:t>
                      </m:r>
                      <m:r>
                        <a:rPr lang="es-MX" i="1" dirty="0" smtClean="0">
                          <a:latin typeface="Cambria Math" panose="02040503050406030204" pitchFamily="18" charset="0"/>
                        </a:rPr>
                        <m:t> </m:t>
                      </m:r>
                    </m:oMath>
                  </m:oMathPara>
                </a14:m>
                <a:endParaRPr lang="es-MX" dirty="0"/>
              </a:p>
              <a:p>
                <a:pPr marL="452628" indent="-342900">
                  <a:lnSpc>
                    <a:spcPct val="90000"/>
                  </a:lnSpc>
                  <a:buSzPct val="68000"/>
                  <a:buFont typeface="Wingdings" panose="05000000000000000000" pitchFamily="2" charset="2"/>
                  <a:buChar char="Ø"/>
                </a:pPr>
                <a:r>
                  <a:rPr lang="es-MX" dirty="0"/>
                  <a:t>El momento final generado se puede expresar como:</a:t>
                </a:r>
              </a:p>
              <a:p>
                <a:pPr marL="365760" indent="-256032">
                  <a:lnSpc>
                    <a:spcPct val="90000"/>
                  </a:lnSpc>
                  <a:buSzPct val="68000"/>
                  <a:buNone/>
                </a:pPr>
                <a:br>
                  <a:rPr lang="es-MX" dirty="0"/>
                </a:br>
                <a14:m>
                  <m:oMathPara xmlns:m="http://schemas.openxmlformats.org/officeDocument/2006/math">
                    <m:oMathParaPr>
                      <m:jc m:val="centerGroup"/>
                    </m:oMathParaPr>
                    <m:oMath xmlns:m="http://schemas.openxmlformats.org/officeDocument/2006/math">
                      <m:r>
                        <a:rPr lang="es-MX" i="1" dirty="0" smtClean="0">
                          <a:latin typeface="Cambria Math" panose="02040503050406030204" pitchFamily="18" charset="0"/>
                        </a:rPr>
                        <m:t>(</m:t>
                      </m:r>
                      <m:r>
                        <a:rPr lang="es-MX" i="1" dirty="0" smtClean="0">
                          <a:latin typeface="Cambria Math" panose="02040503050406030204" pitchFamily="18" charset="0"/>
                        </a:rPr>
                        <m:t>𝑊</m:t>
                      </m:r>
                      <m:r>
                        <a:rPr lang="es-MX" i="1" dirty="0" smtClean="0">
                          <a:latin typeface="Cambria Math" panose="02040503050406030204" pitchFamily="18" charset="0"/>
                        </a:rPr>
                        <m:t>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𝐺𝐺</m:t>
                      </m:r>
                      <m:r>
                        <a:rPr lang="es-MX" i="1" baseline="-25000" dirty="0" smtClean="0">
                          <a:latin typeface="Cambria Math" panose="02040503050406030204" pitchFamily="18" charset="0"/>
                        </a:rPr>
                        <m:t>1</m:t>
                      </m:r>
                      <m:r>
                        <a:rPr lang="es-MX" i="1" dirty="0" smtClean="0">
                          <a:latin typeface="Cambria Math" panose="02040503050406030204" pitchFamily="18" charset="0"/>
                        </a:rPr>
                        <m:t> = </m:t>
                      </m:r>
                      <m:r>
                        <a:rPr lang="es-MX" i="1" dirty="0" smtClean="0">
                          <a:latin typeface="Cambria Math" panose="02040503050406030204" pitchFamily="18" charset="0"/>
                        </a:rPr>
                        <m:t>𝑤</m:t>
                      </m:r>
                      <m:r>
                        <a:rPr lang="es-MX" i="1" dirty="0" smtClean="0">
                          <a:latin typeface="Cambria Math" panose="02040503050406030204" pitchFamily="18" charset="0"/>
                        </a:rPr>
                        <m:t> </m:t>
                      </m:r>
                      <m:r>
                        <a:rPr lang="es-MX" i="1" dirty="0" smtClean="0">
                          <a:latin typeface="Cambria Math" panose="02040503050406030204" pitchFamily="18" charset="0"/>
                        </a:rPr>
                        <m:t>𝑥</m:t>
                      </m:r>
                      <m:r>
                        <a:rPr lang="es-MX" i="1" dirty="0" smtClean="0">
                          <a:latin typeface="Cambria Math" panose="02040503050406030204" pitchFamily="18" charset="0"/>
                        </a:rPr>
                        <m:t> </m:t>
                      </m:r>
                      <m:r>
                        <a:rPr lang="es-MX" i="1" dirty="0" smtClean="0">
                          <a:latin typeface="Cambria Math" panose="02040503050406030204" pitchFamily="18" charset="0"/>
                        </a:rPr>
                        <m:t>𝑑</m:t>
                      </m:r>
                    </m:oMath>
                  </m:oMathPara>
                </a14:m>
                <a:br>
                  <a:rPr lang="es-MX" dirty="0"/>
                </a:br>
                <a:endParaRPr lang="es-MX" dirty="0"/>
              </a:p>
              <a:p>
                <a:pPr marL="365760" indent="-256032">
                  <a:lnSpc>
                    <a:spcPct val="90000"/>
                  </a:lnSpc>
                  <a:buSzPct val="68000"/>
                  <a:buNone/>
                </a:pPr>
                <a:r>
                  <a:rPr lang="es-MX" dirty="0"/>
                  <a:t>	o</a:t>
                </a:r>
              </a:p>
              <a:p>
                <a:pPr marL="365760" indent="-256032">
                  <a:lnSpc>
                    <a:spcPct val="90000"/>
                  </a:lnSpc>
                  <a:buSzPct val="68000"/>
                  <a:buNone/>
                </a:pPr>
                <a14:m>
                  <m:oMathPara xmlns:m="http://schemas.openxmlformats.org/officeDocument/2006/math">
                    <m:oMathParaPr>
                      <m:jc m:val="centerGroup"/>
                    </m:oMathParaPr>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𝑊</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𝑤</m:t>
                          </m:r>
                        </m:den>
                      </m:f>
                      <m:d>
                        <m:dPr>
                          <m:ctrlPr>
                            <a:rPr lang="es-MX"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m:t>
                          </m:r>
                        </m:e>
                      </m:d>
                    </m:oMath>
                  </m:oMathPara>
                </a14:m>
                <a:endParaRPr lang="es-CL"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sz="half" idx="1"/>
              </p:nvPr>
            </p:nvSpPr>
            <p:spPr>
              <a:blipFill>
                <a:blip r:embed="rId2"/>
                <a:stretch>
                  <a:fillRect t="-3011" r="-1837"/>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18</a:t>
            </a:fld>
            <a:endParaRPr lang="en-US"/>
          </a:p>
        </p:txBody>
      </p:sp>
      <p:pic>
        <p:nvPicPr>
          <p:cNvPr id="9" name="Marcador de contenido 8">
            <a:extLst>
              <a:ext uri="{FF2B5EF4-FFF2-40B4-BE49-F238E27FC236}">
                <a16:creationId xmlns:a16="http://schemas.microsoft.com/office/drawing/2014/main" id="{9F2FD4AD-6DC4-8BA7-D215-70A114E975EB}"/>
              </a:ext>
            </a:extLst>
          </p:cNvPr>
          <p:cNvPicPr>
            <a:picLocks noGrp="1" noChangeAspect="1"/>
          </p:cNvPicPr>
          <p:nvPr>
            <p:ph sz="half" idx="2"/>
          </p:nvPr>
        </p:nvPicPr>
        <p:blipFill>
          <a:blip r:embed="rId3"/>
          <a:stretch>
            <a:fillRect/>
          </a:stretch>
        </p:blipFill>
        <p:spPr>
          <a:xfrm>
            <a:off x="6754954" y="3136821"/>
            <a:ext cx="4054191" cy="1828959"/>
          </a:xfrm>
          <a:prstGeom prst="rect">
            <a:avLst/>
          </a:prstGeom>
        </p:spPr>
      </p:pic>
    </p:spTree>
    <p:extLst>
      <p:ext uri="{BB962C8B-B14F-4D97-AF65-F5344CB8AC3E}">
        <p14:creationId xmlns:p14="http://schemas.microsoft.com/office/powerpoint/2010/main" val="1115377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lstStyle/>
          <a:p>
            <a:r>
              <a:rPr lang="es-MX" dirty="0"/>
              <a:t>Efecto de agregar masa a un cuerpo</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A668C931-7176-90FE-540E-CBE94E89D7E9}"/>
                  </a:ext>
                </a:extLst>
              </p:cNvPr>
              <p:cNvSpPr>
                <a:spLocks noGrp="1"/>
              </p:cNvSpPr>
              <p:nvPr>
                <p:ph idx="1"/>
              </p:nvPr>
            </p:nvSpPr>
            <p:spPr/>
            <p:txBody>
              <a:bodyPr>
                <a:normAutofit/>
              </a:bodyPr>
              <a:lstStyle/>
              <a:p>
                <a:pPr>
                  <a:lnSpc>
                    <a:spcPct val="90000"/>
                  </a:lnSpc>
                  <a:spcBef>
                    <a:spcPts val="1200"/>
                  </a:spcBef>
                  <a:spcAft>
                    <a:spcPts val="1200"/>
                  </a:spcAft>
                  <a:buSzPts val="1632"/>
                </a:pPr>
                <a:r>
                  <a:rPr lang="es-MX" sz="2000" dirty="0"/>
                  <a:t>De lo expresado se puede concluir que cuando se agrega masa a un cuerpo, el centro de gravedad se moverá hacia el centro de gravedad de y la distancia que se mueve se puede calcular por la siguiente ecuación:</a:t>
                </a:r>
                <a:br>
                  <a:rPr lang="es-MX" sz="2000" dirty="0"/>
                </a:br>
                <a:endParaRPr lang="es-MX" sz="2000" dirty="0"/>
              </a:p>
              <a:p>
                <a:pPr marL="358775" indent="0">
                  <a:lnSpc>
                    <a:spcPct val="90000"/>
                  </a:lnSpc>
                  <a:spcBef>
                    <a:spcPts val="1200"/>
                  </a:spcBef>
                  <a:spcAft>
                    <a:spcPts val="1200"/>
                  </a:spcAft>
                  <a:buSzPts val="1632"/>
                  <a:buNone/>
                </a:pPr>
                <a14:m>
                  <m:oMathPara xmlns:m="http://schemas.openxmlformats.org/officeDocument/2006/math">
                    <m:oMathParaPr>
                      <m:jc m:val="centerGroup"/>
                    </m:oMathParaPr>
                    <m:oMath xmlns:m="http://schemas.openxmlformats.org/officeDocument/2006/math">
                      <m:r>
                        <a:rPr lang="es-MX" sz="2000" i="1" dirty="0" smtClean="0">
                          <a:latin typeface="Cambria Math" panose="02040503050406030204" pitchFamily="18" charset="0"/>
                        </a:rPr>
                        <m:t>𝐺𝐺</m:t>
                      </m:r>
                      <m:r>
                        <a:rPr lang="es-MX" sz="2000" i="1" baseline="-25000" dirty="0" smtClean="0">
                          <a:latin typeface="Cambria Math" panose="02040503050406030204" pitchFamily="18" charset="0"/>
                        </a:rPr>
                        <m:t>1</m:t>
                      </m:r>
                      <m:r>
                        <a:rPr lang="es-MX" sz="2000" i="1" baseline="-25000" dirty="0" smtClean="0">
                          <a:latin typeface="Cambria Math" panose="02040503050406030204" pitchFamily="18" charset="0"/>
                        </a:rPr>
                        <m:t>   =</m:t>
                      </m:r>
                      <m:f>
                        <m:fPr>
                          <m:ctrlPr>
                            <a:rPr lang="es-MX" sz="2000" i="1" dirty="0" smtClean="0">
                              <a:latin typeface="Cambria Math" panose="02040503050406030204" pitchFamily="18" charset="0"/>
                            </a:rPr>
                          </m:ctrlPr>
                        </m:fPr>
                        <m:num>
                          <m:r>
                            <a:rPr lang="es-CL" sz="2000" b="0" i="1" dirty="0" smtClean="0">
                              <a:latin typeface="Cambria Math" panose="02040503050406030204" pitchFamily="18" charset="0"/>
                            </a:rPr>
                            <m:t>𝑤</m:t>
                          </m:r>
                          <m:r>
                            <a:rPr lang="es-CL" sz="2000" b="0" i="1" dirty="0" smtClean="0">
                              <a:latin typeface="Cambria Math" panose="02040503050406030204" pitchFamily="18" charset="0"/>
                              <a:ea typeface="Cambria Math" panose="02040503050406030204" pitchFamily="18" charset="0"/>
                            </a:rPr>
                            <m:t>×</m:t>
                          </m:r>
                          <m:r>
                            <a:rPr lang="es-CL" sz="2000" b="0" i="1" dirty="0" smtClean="0">
                              <a:latin typeface="Cambria Math" panose="02040503050406030204" pitchFamily="18" charset="0"/>
                              <a:ea typeface="Cambria Math" panose="02040503050406030204" pitchFamily="18" charset="0"/>
                            </a:rPr>
                            <m:t>𝑑</m:t>
                          </m:r>
                        </m:num>
                        <m:den>
                          <m:r>
                            <a:rPr lang="es-CL" sz="2000" b="0" i="1" dirty="0" smtClean="0">
                              <a:latin typeface="Cambria Math" panose="02040503050406030204" pitchFamily="18" charset="0"/>
                            </a:rPr>
                            <m:t>𝑀𝑎𝑠𝑎</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𝑓𝑖𝑛𝑎𝑙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𝑑𝑒𝑙</m:t>
                          </m:r>
                          <m:r>
                            <a:rPr lang="es-CL" sz="2000" b="0" i="1" dirty="0" smtClean="0">
                              <a:latin typeface="Cambria Math" panose="02040503050406030204" pitchFamily="18" charset="0"/>
                            </a:rPr>
                            <m:t> </m:t>
                          </m:r>
                          <m:r>
                            <a:rPr lang="es-CL" sz="2000" b="0" i="1" dirty="0" smtClean="0">
                              <a:latin typeface="Cambria Math" panose="02040503050406030204" pitchFamily="18" charset="0"/>
                            </a:rPr>
                            <m:t>𝑐𝑢𝑒𝑟𝑝𝑜</m:t>
                          </m:r>
                          <m:r>
                            <a:rPr lang="es-CL" sz="2000" b="0" i="1" dirty="0" smtClean="0">
                              <a:latin typeface="Cambria Math" panose="02040503050406030204" pitchFamily="18" charset="0"/>
                            </a:rPr>
                            <m:t> </m:t>
                          </m:r>
                        </m:den>
                      </m:f>
                      <m:d>
                        <m:dPr>
                          <m:ctrlPr>
                            <a:rPr lang="es-MX" sz="2000" i="1" dirty="0" smtClean="0">
                              <a:latin typeface="Cambria Math" panose="02040503050406030204" pitchFamily="18" charset="0"/>
                            </a:rPr>
                          </m:ctrlPr>
                        </m:dPr>
                        <m:e>
                          <m:r>
                            <a:rPr lang="es-CL" sz="2000" b="0" i="1" dirty="0" smtClean="0">
                              <a:latin typeface="Cambria Math" panose="02040503050406030204" pitchFamily="18" charset="0"/>
                            </a:rPr>
                            <m:t>𝑚𝑒𝑡𝑟𝑜𝑠</m:t>
                          </m:r>
                        </m:e>
                      </m:d>
                    </m:oMath>
                  </m:oMathPara>
                </a14:m>
                <a:br>
                  <a:rPr lang="es-MX" sz="2000" dirty="0"/>
                </a:br>
                <a:r>
                  <a:rPr lang="es-MX" sz="2000" dirty="0"/>
                  <a:t>Donde “GG</a:t>
                </a:r>
                <a:r>
                  <a:rPr lang="es-MX" sz="2000" baseline="-25000" dirty="0"/>
                  <a:t>1</a:t>
                </a:r>
                <a:r>
                  <a:rPr lang="es-MX" sz="2000" dirty="0"/>
                  <a:t>” es el movimiento del centro de gravedad del cuerpo, “w” la masa agregada</a:t>
                </a:r>
                <a:br>
                  <a:rPr lang="es-MX" sz="2000" dirty="0"/>
                </a:br>
                <a:r>
                  <a:rPr lang="es-MX" sz="2000" dirty="0"/>
                  <a:t> “d” la distancia entre los centros de gravedad.</a:t>
                </a:r>
              </a:p>
              <a:p>
                <a:pPr marL="358775" indent="0">
                  <a:lnSpc>
                    <a:spcPct val="90000"/>
                  </a:lnSpc>
                  <a:spcBef>
                    <a:spcPts val="0"/>
                  </a:spcBef>
                  <a:buSzPts val="1632"/>
                  <a:buNone/>
                </a:pPr>
                <a:r>
                  <a:rPr lang="es-MX" sz="2000" dirty="0"/>
                  <a:t>La masa final = W + w</a:t>
                </a:r>
                <a:endParaRPr lang="es-MX" dirty="0"/>
              </a:p>
            </p:txBody>
          </p:sp>
        </mc:Choice>
        <mc:Fallback xmlns="">
          <p:sp>
            <p:nvSpPr>
              <p:cNvPr id="3" name="Marcador de contenido 2">
                <a:extLst>
                  <a:ext uri="{FF2B5EF4-FFF2-40B4-BE49-F238E27FC236}">
                    <a16:creationId xmlns:a16="http://schemas.microsoft.com/office/drawing/2014/main" id="{A668C931-7176-90FE-540E-CBE94E89D7E9}"/>
                  </a:ext>
                </a:extLst>
              </p:cNvPr>
              <p:cNvSpPr>
                <a:spLocks noGrp="1" noRot="1" noChangeAspect="1" noMove="1" noResize="1" noEditPoints="1" noAdjustHandles="1" noChangeArrowheads="1" noChangeShapeType="1" noTextEdit="1"/>
              </p:cNvSpPr>
              <p:nvPr>
                <p:ph idx="1"/>
              </p:nvPr>
            </p:nvSpPr>
            <p:spPr>
              <a:blipFill>
                <a:blip r:embed="rId2"/>
                <a:stretch>
                  <a:fillRect l="-228" t="-1675" r="-108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19</a:t>
            </a:fld>
            <a:endParaRPr lang="en-US"/>
          </a:p>
        </p:txBody>
      </p:sp>
    </p:spTree>
    <p:extLst>
      <p:ext uri="{BB962C8B-B14F-4D97-AF65-F5344CB8AC3E}">
        <p14:creationId xmlns:p14="http://schemas.microsoft.com/office/powerpoint/2010/main" val="773322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20</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1124215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21</a:t>
            </a:fld>
            <a:endParaRPr lang="en-US"/>
          </a:p>
        </p:txBody>
      </p:sp>
      <p:grpSp>
        <p:nvGrpSpPr>
          <p:cNvPr id="3" name="Google Shape;1092;p44">
            <a:extLst>
              <a:ext uri="{FF2B5EF4-FFF2-40B4-BE49-F238E27FC236}">
                <a16:creationId xmlns:a16="http://schemas.microsoft.com/office/drawing/2014/main" id="{3F521CC6-0262-ECAE-7673-50BAF7DC4336}"/>
              </a:ext>
            </a:extLst>
          </p:cNvPr>
          <p:cNvGrpSpPr/>
          <p:nvPr/>
        </p:nvGrpSpPr>
        <p:grpSpPr>
          <a:xfrm>
            <a:off x="7543800" y="2071678"/>
            <a:ext cx="1066800" cy="366712"/>
            <a:chOff x="3888" y="1056"/>
            <a:chExt cx="672" cy="231"/>
          </a:xfrm>
        </p:grpSpPr>
        <p:sp>
          <p:nvSpPr>
            <p:cNvPr id="8" name="Google Shape;1093;p44">
              <a:extLst>
                <a:ext uri="{FF2B5EF4-FFF2-40B4-BE49-F238E27FC236}">
                  <a16:creationId xmlns:a16="http://schemas.microsoft.com/office/drawing/2014/main" id="{C1FF0835-BD5F-BFE4-CC49-DF91EFC5553C}"/>
                </a:ext>
              </a:extLst>
            </p:cNvPr>
            <p:cNvSpPr/>
            <p:nvPr/>
          </p:nvSpPr>
          <p:spPr>
            <a:xfrm>
              <a:off x="3888" y="1095"/>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29" name="Google Shape;1094;p44">
              <a:extLst>
                <a:ext uri="{FF2B5EF4-FFF2-40B4-BE49-F238E27FC236}">
                  <a16:creationId xmlns:a16="http://schemas.microsoft.com/office/drawing/2014/main" id="{4E1C9BA3-4444-283C-BF2F-ED9FC0CF1AA5}"/>
                </a:ext>
              </a:extLst>
            </p:cNvPr>
            <p:cNvSpPr txBox="1"/>
            <p:nvPr/>
          </p:nvSpPr>
          <p:spPr>
            <a:xfrm>
              <a:off x="4320" y="1056"/>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grpSp>
        <p:nvGrpSpPr>
          <p:cNvPr id="30" name="Google Shape;1099;p44">
            <a:extLst>
              <a:ext uri="{FF2B5EF4-FFF2-40B4-BE49-F238E27FC236}">
                <a16:creationId xmlns:a16="http://schemas.microsoft.com/office/drawing/2014/main" id="{F3A7B77E-25C7-B263-51B5-93ECCAB60F59}"/>
              </a:ext>
            </a:extLst>
          </p:cNvPr>
          <p:cNvGrpSpPr/>
          <p:nvPr/>
        </p:nvGrpSpPr>
        <p:grpSpPr>
          <a:xfrm>
            <a:off x="6700270" y="3048000"/>
            <a:ext cx="1917774" cy="1458476"/>
            <a:chOff x="3261" y="1920"/>
            <a:chExt cx="1208" cy="919"/>
          </a:xfrm>
        </p:grpSpPr>
        <p:cxnSp>
          <p:nvCxnSpPr>
            <p:cNvPr id="31" name="Google Shape;1100;p44">
              <a:extLst>
                <a:ext uri="{FF2B5EF4-FFF2-40B4-BE49-F238E27FC236}">
                  <a16:creationId xmlns:a16="http://schemas.microsoft.com/office/drawing/2014/main" id="{199A7922-5B1F-6A88-CCB2-453DF9A32F71}"/>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2" name="Google Shape;1101;p44">
              <a:extLst>
                <a:ext uri="{FF2B5EF4-FFF2-40B4-BE49-F238E27FC236}">
                  <a16:creationId xmlns:a16="http://schemas.microsoft.com/office/drawing/2014/main" id="{BB19721F-1EA4-DF22-E621-FAFBDC4C9604}"/>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3" name="Google Shape;1102;p44">
              <a:extLst>
                <a:ext uri="{FF2B5EF4-FFF2-40B4-BE49-F238E27FC236}">
                  <a16:creationId xmlns:a16="http://schemas.microsoft.com/office/drawing/2014/main" id="{A7D77B4C-B8FD-0836-FB64-7201B369BC2E}"/>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4" name="Google Shape;1103;p44">
              <a:extLst>
                <a:ext uri="{FF2B5EF4-FFF2-40B4-BE49-F238E27FC236}">
                  <a16:creationId xmlns:a16="http://schemas.microsoft.com/office/drawing/2014/main" id="{9DB1304D-E78F-751E-4F46-8668795E88EE}"/>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5" name="Google Shape;1104;p44">
              <a:extLst>
                <a:ext uri="{FF2B5EF4-FFF2-40B4-BE49-F238E27FC236}">
                  <a16:creationId xmlns:a16="http://schemas.microsoft.com/office/drawing/2014/main" id="{37A33B62-03DD-E68E-73DC-F59E992198C4}"/>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6" name="Google Shape;1105;p44">
              <a:extLst>
                <a:ext uri="{FF2B5EF4-FFF2-40B4-BE49-F238E27FC236}">
                  <a16:creationId xmlns:a16="http://schemas.microsoft.com/office/drawing/2014/main" id="{3A8E6BA4-F9C1-60CB-DA5F-487DFF658881}"/>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7" name="Google Shape;1106;p44">
              <a:extLst>
                <a:ext uri="{FF2B5EF4-FFF2-40B4-BE49-F238E27FC236}">
                  <a16:creationId xmlns:a16="http://schemas.microsoft.com/office/drawing/2014/main" id="{46A7407B-26C0-6F9B-F027-1AC2DBDC4342}"/>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38" name="Google Shape;1107;p44">
            <a:extLst>
              <a:ext uri="{FF2B5EF4-FFF2-40B4-BE49-F238E27FC236}">
                <a16:creationId xmlns:a16="http://schemas.microsoft.com/office/drawing/2014/main" id="{492E84F5-F550-3300-0BE9-2EC73CEB42D0}"/>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39" name="Google Shape;1108;p44">
            <a:extLst>
              <a:ext uri="{FF2B5EF4-FFF2-40B4-BE49-F238E27FC236}">
                <a16:creationId xmlns:a16="http://schemas.microsoft.com/office/drawing/2014/main" id="{CB25E030-741B-BD04-F01F-651294F0853E}"/>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40" name="Google Shape;1109;p44">
            <a:extLst>
              <a:ext uri="{FF2B5EF4-FFF2-40B4-BE49-F238E27FC236}">
                <a16:creationId xmlns:a16="http://schemas.microsoft.com/office/drawing/2014/main" id="{5871C39F-CF10-3D3B-ED32-E1F21B4691FC}"/>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41" name="Google Shape;1110;p44">
            <a:extLst>
              <a:ext uri="{FF2B5EF4-FFF2-40B4-BE49-F238E27FC236}">
                <a16:creationId xmlns:a16="http://schemas.microsoft.com/office/drawing/2014/main" id="{CB2159E4-50AC-95D4-D6AD-95B57A2127A2}"/>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42" name="Google Shape;1111;p44">
            <a:extLst>
              <a:ext uri="{FF2B5EF4-FFF2-40B4-BE49-F238E27FC236}">
                <a16:creationId xmlns:a16="http://schemas.microsoft.com/office/drawing/2014/main" id="{42756032-AD21-3AAB-0CB1-1521DFE9F7A1}"/>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43" name="Google Shape;1112;p44">
            <a:extLst>
              <a:ext uri="{FF2B5EF4-FFF2-40B4-BE49-F238E27FC236}">
                <a16:creationId xmlns:a16="http://schemas.microsoft.com/office/drawing/2014/main" id="{EE055203-9338-DF74-A66D-24BD8CA7DFD2}"/>
              </a:ext>
            </a:extLst>
          </p:cNvPr>
          <p:cNvSpPr txBox="1"/>
          <p:nvPr/>
        </p:nvSpPr>
        <p:spPr>
          <a:xfrm>
            <a:off x="7748588" y="347662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44" name="Google Shape;1113;p44">
            <a:extLst>
              <a:ext uri="{FF2B5EF4-FFF2-40B4-BE49-F238E27FC236}">
                <a16:creationId xmlns:a16="http://schemas.microsoft.com/office/drawing/2014/main" id="{17B5CAA6-D6AB-9A5E-8B67-FA0F2BBC455A}"/>
              </a:ext>
            </a:extLst>
          </p:cNvPr>
          <p:cNvSpPr txBox="1"/>
          <p:nvPr/>
        </p:nvSpPr>
        <p:spPr>
          <a:xfrm>
            <a:off x="7741334" y="3483886"/>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cxnSp>
        <p:nvCxnSpPr>
          <p:cNvPr id="45" name="Google Shape;1114;p44">
            <a:extLst>
              <a:ext uri="{FF2B5EF4-FFF2-40B4-BE49-F238E27FC236}">
                <a16:creationId xmlns:a16="http://schemas.microsoft.com/office/drawing/2014/main" id="{079B40D3-9B50-3DCC-F865-07D235A78017}"/>
              </a:ext>
            </a:extLst>
          </p:cNvPr>
          <p:cNvCxnSpPr/>
          <p:nvPr/>
        </p:nvCxnSpPr>
        <p:spPr>
          <a:xfrm>
            <a:off x="7681914" y="3657600"/>
            <a:ext cx="14287" cy="457200"/>
          </a:xfrm>
          <a:prstGeom prst="straightConnector1">
            <a:avLst/>
          </a:prstGeom>
          <a:noFill/>
          <a:ln w="28575" cap="flat" cmpd="sng">
            <a:solidFill>
              <a:schemeClr val="dk1"/>
            </a:solidFill>
            <a:prstDash val="solid"/>
            <a:round/>
            <a:headEnd type="none" w="med" len="med"/>
            <a:tailEnd type="triangle" w="med" len="med"/>
          </a:ln>
        </p:spPr>
      </p:cxnSp>
      <p:sp>
        <p:nvSpPr>
          <p:cNvPr id="46" name="Google Shape;1115;p44">
            <a:extLst>
              <a:ext uri="{FF2B5EF4-FFF2-40B4-BE49-F238E27FC236}">
                <a16:creationId xmlns:a16="http://schemas.microsoft.com/office/drawing/2014/main" id="{8BB231A0-CB74-7553-04B4-17192D21C218}"/>
              </a:ext>
            </a:extLst>
          </p:cNvPr>
          <p:cNvSpPr/>
          <p:nvPr/>
        </p:nvSpPr>
        <p:spPr>
          <a:xfrm>
            <a:off x="7981109" y="3731586"/>
            <a:ext cx="282450" cy="369332"/>
          </a:xfrm>
          <a:prstGeom prst="rect">
            <a:avLst/>
          </a:prstGeom>
          <a:noFill/>
          <a:ln>
            <a:noFill/>
          </a:ln>
        </p:spPr>
        <p:txBody>
          <a:bodyPr spcFirstLastPara="1" wrap="square" lIns="91425" tIns="45700" rIns="91425" bIns="45700" anchor="t" anchorCtr="0">
            <a:spAutoFit/>
          </a:bodyPr>
          <a:lstStyle/>
          <a:p>
            <a:r>
              <a:rPr lang="es-ES" baseline="-25000" dirty="0">
                <a:solidFill>
                  <a:schemeClr val="dk1"/>
                </a:solidFill>
                <a:latin typeface="Verdana"/>
                <a:ea typeface="Verdana"/>
                <a:cs typeface="Verdana"/>
                <a:sym typeface="Verdana"/>
              </a:rPr>
              <a:t>1</a:t>
            </a:r>
            <a:endParaRPr dirty="0">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146577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33333E-6 -3.7037E-6 L -0.02726 0.27755 " pathEditMode="relative" rAng="0" ptsTypes="AA">
                                      <p:cBhvr>
                                        <p:cTn id="6" dur="2000" fill="hold"/>
                                        <p:tgtEl>
                                          <p:spTgt spid="3"/>
                                        </p:tgtEl>
                                        <p:attrNameLst>
                                          <p:attrName>ppt_x</p:attrName>
                                          <p:attrName>ppt_y</p:attrName>
                                        </p:attrNameLst>
                                      </p:cBhvr>
                                      <p:rCtr x="-1372" y="13866"/>
                                    </p:animMotion>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childTnLst>
                          </p:cTn>
                        </p:par>
                        <p:par>
                          <p:cTn id="9" fill="hold">
                            <p:stCondLst>
                              <p:cond delay="2000"/>
                            </p:stCondLst>
                            <p:childTnLst>
                              <p:par>
                                <p:cTn id="10" presetID="1" presetClass="entr" presetSubtype="0" fill="hold" nodeType="afterEffect">
                                  <p:stCondLst>
                                    <p:cond delay="0"/>
                                  </p:stCondLst>
                                  <p:childTnLst>
                                    <p:set>
                                      <p:cBhvr>
                                        <p:cTn id="11" dur="1" fill="hold">
                                          <p:stCondLst>
                                            <p:cond delay="0"/>
                                          </p:stCondLst>
                                        </p:cTn>
                                        <p:tgtEl>
                                          <p:spTgt spid="46"/>
                                        </p:tgtEl>
                                        <p:attrNameLst>
                                          <p:attrName>style.visibility</p:attrName>
                                        </p:attrNameLst>
                                      </p:cBhvr>
                                      <p:to>
                                        <p:strVal val="visible"/>
                                      </p:to>
                                    </p:set>
                                  </p:childTnLst>
                                </p:cTn>
                              </p:par>
                              <p:par>
                                <p:cTn id="12" presetID="42" presetClass="path" presetSubtype="0" accel="50000" decel="50000" fill="hold" grpId="0" nodeType="withEffect">
                                  <p:stCondLst>
                                    <p:cond delay="0"/>
                                  </p:stCondLst>
                                  <p:childTnLst>
                                    <p:animMotion origin="layout" path="M -8.33333E-7 -2.22222E-6 L -8.33333E-7 0.04306 " pathEditMode="relative" rAng="0" ptsTypes="AA">
                                      <p:cBhvr>
                                        <p:cTn id="13" dur="500" fill="hold"/>
                                        <p:tgtEl>
                                          <p:spTgt spid="44"/>
                                        </p:tgtEl>
                                        <p:attrNameLst>
                                          <p:attrName>ppt_x</p:attrName>
                                          <p:attrName>ppt_y</p:attrName>
                                        </p:attrNameLst>
                                      </p:cBhvr>
                                      <p:rCtr x="0" y="215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quitar masa a un cuerpo</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22</a:t>
            </a:fld>
            <a:endParaRPr lang="en-US"/>
          </a:p>
        </p:txBody>
      </p:sp>
      <p:sp>
        <p:nvSpPr>
          <p:cNvPr id="98" name="Google Shape;973;p40">
            <a:extLst>
              <a:ext uri="{FF2B5EF4-FFF2-40B4-BE49-F238E27FC236}">
                <a16:creationId xmlns:a16="http://schemas.microsoft.com/office/drawing/2014/main" id="{57C65C78-B28C-2E20-D2E7-09E517A6C1A2}"/>
              </a:ext>
            </a:extLst>
          </p:cNvPr>
          <p:cNvSpPr/>
          <p:nvPr/>
        </p:nvSpPr>
        <p:spPr>
          <a:xfrm>
            <a:off x="3157538" y="2199812"/>
            <a:ext cx="5884862" cy="3521075"/>
          </a:xfrm>
          <a:prstGeom prst="rect">
            <a:avLst/>
          </a:prstGeom>
          <a:noFill/>
          <a:ln>
            <a:noFill/>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3" name="Google Shape;1167;p46">
            <a:extLst>
              <a:ext uri="{FF2B5EF4-FFF2-40B4-BE49-F238E27FC236}">
                <a16:creationId xmlns:a16="http://schemas.microsoft.com/office/drawing/2014/main" id="{A4E3A04E-5A0F-ED3F-EDA2-FED79CF4753F}"/>
              </a:ext>
            </a:extLst>
          </p:cNvPr>
          <p:cNvSpPr/>
          <p:nvPr/>
        </p:nvSpPr>
        <p:spPr>
          <a:xfrm>
            <a:off x="3328789" y="3712101"/>
            <a:ext cx="3665538" cy="2206625"/>
          </a:xfrm>
          <a:custGeom>
            <a:avLst/>
            <a:gdLst/>
            <a:ahLst/>
            <a:cxnLst/>
            <a:rect l="l" t="t" r="r" b="b"/>
            <a:pathLst>
              <a:path w="3530" h="2261" extrusionOk="0">
                <a:moveTo>
                  <a:pt x="0" y="0"/>
                </a:moveTo>
                <a:lnTo>
                  <a:pt x="0" y="1457"/>
                </a:lnTo>
                <a:lnTo>
                  <a:pt x="30" y="1634"/>
                </a:lnTo>
                <a:lnTo>
                  <a:pt x="122" y="1783"/>
                </a:lnTo>
                <a:lnTo>
                  <a:pt x="253" y="1947"/>
                </a:lnTo>
                <a:lnTo>
                  <a:pt x="369" y="2043"/>
                </a:lnTo>
                <a:lnTo>
                  <a:pt x="507" y="2118"/>
                </a:lnTo>
                <a:lnTo>
                  <a:pt x="676" y="2170"/>
                </a:lnTo>
                <a:lnTo>
                  <a:pt x="822" y="2192"/>
                </a:lnTo>
                <a:lnTo>
                  <a:pt x="1084" y="2237"/>
                </a:lnTo>
                <a:lnTo>
                  <a:pt x="1322" y="2260"/>
                </a:lnTo>
                <a:lnTo>
                  <a:pt x="2137" y="2260"/>
                </a:lnTo>
                <a:lnTo>
                  <a:pt x="2452" y="2230"/>
                </a:lnTo>
                <a:lnTo>
                  <a:pt x="2721" y="2192"/>
                </a:lnTo>
                <a:lnTo>
                  <a:pt x="2945" y="2140"/>
                </a:lnTo>
                <a:lnTo>
                  <a:pt x="3113" y="2065"/>
                </a:lnTo>
                <a:lnTo>
                  <a:pt x="3229" y="1984"/>
                </a:lnTo>
                <a:lnTo>
                  <a:pt x="3359" y="1865"/>
                </a:lnTo>
                <a:lnTo>
                  <a:pt x="3444" y="1746"/>
                </a:lnTo>
                <a:lnTo>
                  <a:pt x="3506" y="1583"/>
                </a:lnTo>
                <a:lnTo>
                  <a:pt x="3529" y="1381"/>
                </a:lnTo>
                <a:lnTo>
                  <a:pt x="3529" y="0"/>
                </a:lnTo>
                <a:lnTo>
                  <a:pt x="0" y="0"/>
                </a:lnTo>
              </a:path>
            </a:pathLst>
          </a:custGeom>
          <a:solidFill>
            <a:srgbClr val="FFFFFF"/>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sp>
        <p:nvSpPr>
          <p:cNvPr id="4" name="Google Shape;1168;p46">
            <a:extLst>
              <a:ext uri="{FF2B5EF4-FFF2-40B4-BE49-F238E27FC236}">
                <a16:creationId xmlns:a16="http://schemas.microsoft.com/office/drawing/2014/main" id="{17C8F998-D3A0-3ABA-B154-E38814976B9A}"/>
              </a:ext>
            </a:extLst>
          </p:cNvPr>
          <p:cNvSpPr/>
          <p:nvPr/>
        </p:nvSpPr>
        <p:spPr>
          <a:xfrm>
            <a:off x="5085879" y="4575918"/>
            <a:ext cx="128587" cy="104775"/>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cxnSp>
        <p:nvCxnSpPr>
          <p:cNvPr id="8" name="Google Shape;1169;p46">
            <a:extLst>
              <a:ext uri="{FF2B5EF4-FFF2-40B4-BE49-F238E27FC236}">
                <a16:creationId xmlns:a16="http://schemas.microsoft.com/office/drawing/2014/main" id="{FED49220-D1DE-6BFF-3FB4-93FE179DA43B}"/>
              </a:ext>
            </a:extLst>
          </p:cNvPr>
          <p:cNvCxnSpPr/>
          <p:nvPr/>
        </p:nvCxnSpPr>
        <p:spPr>
          <a:xfrm rot="10800000">
            <a:off x="4979972" y="4626024"/>
            <a:ext cx="506413" cy="0"/>
          </a:xfrm>
          <a:prstGeom prst="straightConnector1">
            <a:avLst/>
          </a:prstGeom>
          <a:noFill/>
          <a:ln w="12700" cap="flat" cmpd="sng">
            <a:solidFill>
              <a:srgbClr val="000000"/>
            </a:solidFill>
            <a:prstDash val="solid"/>
            <a:round/>
            <a:headEnd type="none" w="sm" len="sm"/>
            <a:tailEnd type="none" w="sm" len="sm"/>
          </a:ln>
        </p:spPr>
      </p:cxnSp>
      <p:sp>
        <p:nvSpPr>
          <p:cNvPr id="9" name="Google Shape;1170;p46">
            <a:extLst>
              <a:ext uri="{FF2B5EF4-FFF2-40B4-BE49-F238E27FC236}">
                <a16:creationId xmlns:a16="http://schemas.microsoft.com/office/drawing/2014/main" id="{DA692BB3-84A1-6458-0771-8FF843164FCB}"/>
              </a:ext>
            </a:extLst>
          </p:cNvPr>
          <p:cNvSpPr/>
          <p:nvPr/>
        </p:nvSpPr>
        <p:spPr>
          <a:xfrm>
            <a:off x="4994260" y="5111800"/>
            <a:ext cx="574675" cy="300037"/>
          </a:xfrm>
          <a:prstGeom prst="rect">
            <a:avLst/>
          </a:prstGeom>
          <a:noFill/>
          <a:ln>
            <a:noFill/>
          </a:ln>
        </p:spPr>
        <p:txBody>
          <a:bodyPr spcFirstLastPara="1" wrap="square" lIns="92075" tIns="46025" rIns="92075" bIns="46025" anchor="ctr" anchorCtr="0">
            <a:spAutoFit/>
          </a:bodyPr>
          <a:lstStyle/>
          <a:p>
            <a:pPr>
              <a:lnSpc>
                <a:spcPct val="85000"/>
              </a:lnSpc>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o</a:t>
            </a:r>
            <a:endParaRPr/>
          </a:p>
        </p:txBody>
      </p:sp>
      <p:cxnSp>
        <p:nvCxnSpPr>
          <p:cNvPr id="10" name="Google Shape;1171;p46">
            <a:extLst>
              <a:ext uri="{FF2B5EF4-FFF2-40B4-BE49-F238E27FC236}">
                <a16:creationId xmlns:a16="http://schemas.microsoft.com/office/drawing/2014/main" id="{1C4AD4C4-0A71-1E08-2680-E893BF53C3E8}"/>
              </a:ext>
            </a:extLst>
          </p:cNvPr>
          <p:cNvCxnSpPr/>
          <p:nvPr/>
        </p:nvCxnSpPr>
        <p:spPr>
          <a:xfrm rot="10800000">
            <a:off x="5148246" y="4638724"/>
            <a:ext cx="0" cy="488950"/>
          </a:xfrm>
          <a:prstGeom prst="straightConnector1">
            <a:avLst/>
          </a:prstGeom>
          <a:noFill/>
          <a:ln w="12700" cap="flat" cmpd="sng">
            <a:solidFill>
              <a:srgbClr val="000000"/>
            </a:solidFill>
            <a:prstDash val="solid"/>
            <a:round/>
            <a:headEnd type="none" w="sm" len="sm"/>
            <a:tailEnd type="stealth" w="med" len="med"/>
          </a:ln>
        </p:spPr>
      </p:cxnSp>
      <p:cxnSp>
        <p:nvCxnSpPr>
          <p:cNvPr id="11" name="Google Shape;1172;p46">
            <a:extLst>
              <a:ext uri="{FF2B5EF4-FFF2-40B4-BE49-F238E27FC236}">
                <a16:creationId xmlns:a16="http://schemas.microsoft.com/office/drawing/2014/main" id="{A1E98557-5B95-C7EB-AE7F-E02AB31B543B}"/>
              </a:ext>
            </a:extLst>
          </p:cNvPr>
          <p:cNvCxnSpPr/>
          <p:nvPr/>
        </p:nvCxnSpPr>
        <p:spPr>
          <a:xfrm>
            <a:off x="5148246" y="5335636"/>
            <a:ext cx="0" cy="546100"/>
          </a:xfrm>
          <a:prstGeom prst="straightConnector1">
            <a:avLst/>
          </a:prstGeom>
          <a:noFill/>
          <a:ln w="12700" cap="flat" cmpd="sng">
            <a:solidFill>
              <a:srgbClr val="000000"/>
            </a:solidFill>
            <a:prstDash val="solid"/>
            <a:round/>
            <a:headEnd type="none" w="sm" len="sm"/>
            <a:tailEnd type="stealth" w="med" len="med"/>
          </a:ln>
        </p:spPr>
      </p:cxnSp>
      <p:grpSp>
        <p:nvGrpSpPr>
          <p:cNvPr id="12" name="Google Shape;1173;p46">
            <a:extLst>
              <a:ext uri="{FF2B5EF4-FFF2-40B4-BE49-F238E27FC236}">
                <a16:creationId xmlns:a16="http://schemas.microsoft.com/office/drawing/2014/main" id="{563BC056-C41E-D9E9-935C-A58FB27F8D72}"/>
              </a:ext>
            </a:extLst>
          </p:cNvPr>
          <p:cNvGrpSpPr/>
          <p:nvPr/>
        </p:nvGrpSpPr>
        <p:grpSpPr>
          <a:xfrm>
            <a:off x="5700697" y="4203749"/>
            <a:ext cx="639763" cy="1682750"/>
            <a:chOff x="2628" y="2375"/>
            <a:chExt cx="403" cy="1060"/>
          </a:xfrm>
        </p:grpSpPr>
        <p:cxnSp>
          <p:nvCxnSpPr>
            <p:cNvPr id="13" name="Google Shape;1174;p46">
              <a:extLst>
                <a:ext uri="{FF2B5EF4-FFF2-40B4-BE49-F238E27FC236}">
                  <a16:creationId xmlns:a16="http://schemas.microsoft.com/office/drawing/2014/main" id="{3213C2BC-039E-D887-6D17-793FDDD75DBA}"/>
                </a:ext>
              </a:extLst>
            </p:cNvPr>
            <p:cNvCxnSpPr/>
            <p:nvPr/>
          </p:nvCxnSpPr>
          <p:spPr>
            <a:xfrm rot="10800000" flipH="1">
              <a:off x="2628" y="2375"/>
              <a:ext cx="280" cy="1"/>
            </a:xfrm>
            <a:prstGeom prst="straightConnector1">
              <a:avLst/>
            </a:prstGeom>
            <a:noFill/>
            <a:ln w="12700" cap="flat" cmpd="sng">
              <a:solidFill>
                <a:srgbClr val="000000"/>
              </a:solidFill>
              <a:prstDash val="solid"/>
              <a:round/>
              <a:headEnd type="none" w="sm" len="sm"/>
              <a:tailEnd type="none" w="sm" len="sm"/>
            </a:ln>
          </p:spPr>
        </p:cxnSp>
        <p:sp>
          <p:nvSpPr>
            <p:cNvPr id="14" name="Google Shape;1175;p46">
              <a:extLst>
                <a:ext uri="{FF2B5EF4-FFF2-40B4-BE49-F238E27FC236}">
                  <a16:creationId xmlns:a16="http://schemas.microsoft.com/office/drawing/2014/main" id="{6696BB84-D826-1D2D-1ACB-6D8E890078CF}"/>
                </a:ext>
              </a:extLst>
            </p:cNvPr>
            <p:cNvSpPr/>
            <p:nvPr/>
          </p:nvSpPr>
          <p:spPr>
            <a:xfrm>
              <a:off x="2674" y="2845"/>
              <a:ext cx="357" cy="189"/>
            </a:xfrm>
            <a:prstGeom prst="rect">
              <a:avLst/>
            </a:prstGeom>
            <a:noFill/>
            <a:ln>
              <a:noFill/>
            </a:ln>
          </p:spPr>
          <p:txBody>
            <a:bodyPr spcFirstLastPara="1" wrap="square" lIns="92075" tIns="46025" rIns="92075" bIns="46025" anchor="ctr" anchorCtr="0">
              <a:spAutoFit/>
            </a:bodyPr>
            <a:lstStyle/>
            <a:p>
              <a:pPr>
                <a:lnSpc>
                  <a:spcPct val="85000"/>
                </a:lnSpc>
              </a:pPr>
              <a:r>
                <a:rPr lang="es-ES" sz="1600" b="1">
                  <a:solidFill>
                    <a:schemeClr val="dk1"/>
                  </a:solidFill>
                  <a:latin typeface="Arial"/>
                  <a:ea typeface="Arial"/>
                  <a:cs typeface="Arial"/>
                  <a:sym typeface="Arial"/>
                </a:rPr>
                <a:t>KG</a:t>
              </a:r>
              <a:r>
                <a:rPr lang="es-ES" sz="1600" b="1" baseline="-25000">
                  <a:solidFill>
                    <a:schemeClr val="dk1"/>
                  </a:solidFill>
                  <a:latin typeface="Arial"/>
                  <a:ea typeface="Arial"/>
                  <a:cs typeface="Arial"/>
                  <a:sym typeface="Arial"/>
                </a:rPr>
                <a:t>1</a:t>
              </a:r>
              <a:endParaRPr/>
            </a:p>
          </p:txBody>
        </p:sp>
        <p:cxnSp>
          <p:nvCxnSpPr>
            <p:cNvPr id="15" name="Google Shape;1176;p46">
              <a:extLst>
                <a:ext uri="{FF2B5EF4-FFF2-40B4-BE49-F238E27FC236}">
                  <a16:creationId xmlns:a16="http://schemas.microsoft.com/office/drawing/2014/main" id="{E2E49914-9023-4526-8B62-A51619587356}"/>
                </a:ext>
              </a:extLst>
            </p:cNvPr>
            <p:cNvCxnSpPr/>
            <p:nvPr/>
          </p:nvCxnSpPr>
          <p:spPr>
            <a:xfrm rot="10800000">
              <a:off x="2774" y="2391"/>
              <a:ext cx="1" cy="459"/>
            </a:xfrm>
            <a:prstGeom prst="straightConnector1">
              <a:avLst/>
            </a:prstGeom>
            <a:noFill/>
            <a:ln w="12700" cap="flat" cmpd="sng">
              <a:solidFill>
                <a:srgbClr val="000000"/>
              </a:solidFill>
              <a:prstDash val="solid"/>
              <a:round/>
              <a:headEnd type="none" w="sm" len="sm"/>
              <a:tailEnd type="stealth" w="med" len="med"/>
            </a:ln>
          </p:spPr>
        </p:cxnSp>
        <p:cxnSp>
          <p:nvCxnSpPr>
            <p:cNvPr id="16" name="Google Shape;1177;p46">
              <a:extLst>
                <a:ext uri="{FF2B5EF4-FFF2-40B4-BE49-F238E27FC236}">
                  <a16:creationId xmlns:a16="http://schemas.microsoft.com/office/drawing/2014/main" id="{4F2C2339-A6BB-13BA-E4F7-02105E18E2C4}"/>
                </a:ext>
              </a:extLst>
            </p:cNvPr>
            <p:cNvCxnSpPr/>
            <p:nvPr/>
          </p:nvCxnSpPr>
          <p:spPr>
            <a:xfrm>
              <a:off x="2775" y="3007"/>
              <a:ext cx="0" cy="428"/>
            </a:xfrm>
            <a:prstGeom prst="straightConnector1">
              <a:avLst/>
            </a:prstGeom>
            <a:noFill/>
            <a:ln w="12700" cap="flat" cmpd="sng">
              <a:solidFill>
                <a:srgbClr val="000000"/>
              </a:solidFill>
              <a:prstDash val="solid"/>
              <a:round/>
              <a:headEnd type="none" w="sm" len="sm"/>
              <a:tailEnd type="stealth" w="med" len="med"/>
            </a:ln>
          </p:spPr>
        </p:cxnSp>
      </p:grpSp>
      <p:grpSp>
        <p:nvGrpSpPr>
          <p:cNvPr id="17" name="Google Shape;1178;p46">
            <a:extLst>
              <a:ext uri="{FF2B5EF4-FFF2-40B4-BE49-F238E27FC236}">
                <a16:creationId xmlns:a16="http://schemas.microsoft.com/office/drawing/2014/main" id="{EF7C5054-C7FB-21CE-3FF3-0C8E3A6886AD}"/>
              </a:ext>
            </a:extLst>
          </p:cNvPr>
          <p:cNvGrpSpPr/>
          <p:nvPr/>
        </p:nvGrpSpPr>
        <p:grpSpPr>
          <a:xfrm>
            <a:off x="7167570" y="2141576"/>
            <a:ext cx="2357454" cy="813249"/>
            <a:chOff x="5643570" y="1857364"/>
            <a:chExt cx="2357454" cy="813249"/>
          </a:xfrm>
        </p:grpSpPr>
        <p:pic>
          <p:nvPicPr>
            <p:cNvPr id="18" name="Google Shape;1179;p46" descr="dauphin 1.jpg">
              <a:extLst>
                <a:ext uri="{FF2B5EF4-FFF2-40B4-BE49-F238E27FC236}">
                  <a16:creationId xmlns:a16="http://schemas.microsoft.com/office/drawing/2014/main" id="{F78754D0-8346-CE25-AEF7-47B7A8959076}"/>
                </a:ext>
              </a:extLst>
            </p:cNvPr>
            <p:cNvPicPr preferRelativeResize="0"/>
            <p:nvPr/>
          </p:nvPicPr>
          <p:blipFill rotWithShape="1">
            <a:blip r:embed="rId2">
              <a:alphaModFix/>
            </a:blip>
            <a:srcRect l="4885" t="19841" r="2069" b="36508"/>
            <a:stretch/>
          </p:blipFill>
          <p:spPr>
            <a:xfrm flipH="1">
              <a:off x="5643570" y="1857364"/>
              <a:ext cx="2357454" cy="785818"/>
            </a:xfrm>
            <a:prstGeom prst="rect">
              <a:avLst/>
            </a:prstGeom>
            <a:noFill/>
            <a:ln>
              <a:noFill/>
            </a:ln>
          </p:spPr>
        </p:pic>
        <p:sp>
          <p:nvSpPr>
            <p:cNvPr id="19" name="Google Shape;1180;p46">
              <a:extLst>
                <a:ext uri="{FF2B5EF4-FFF2-40B4-BE49-F238E27FC236}">
                  <a16:creationId xmlns:a16="http://schemas.microsoft.com/office/drawing/2014/main" id="{5BB5EFF6-D052-3C9E-6EF5-B33E44340EBE}"/>
                </a:ext>
              </a:extLst>
            </p:cNvPr>
            <p:cNvSpPr/>
            <p:nvPr/>
          </p:nvSpPr>
          <p:spPr>
            <a:xfrm flipH="1">
              <a:off x="6858015" y="2643182"/>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Verdana"/>
                <a:ea typeface="Verdana"/>
                <a:cs typeface="Verdana"/>
                <a:sym typeface="Verdana"/>
              </a:endParaRPr>
            </a:p>
          </p:txBody>
        </p:sp>
        <p:sp>
          <p:nvSpPr>
            <p:cNvPr id="20" name="Google Shape;1181;p46">
              <a:extLst>
                <a:ext uri="{FF2B5EF4-FFF2-40B4-BE49-F238E27FC236}">
                  <a16:creationId xmlns:a16="http://schemas.microsoft.com/office/drawing/2014/main" id="{2D1C19D4-DC17-F87B-2DF4-5BAAD1B1F491}"/>
                </a:ext>
              </a:extLst>
            </p:cNvPr>
            <p:cNvSpPr/>
            <p:nvPr/>
          </p:nvSpPr>
          <p:spPr>
            <a:xfrm flipH="1">
              <a:off x="6072212" y="2614627"/>
              <a:ext cx="27431" cy="27431"/>
            </a:xfrm>
            <a:prstGeom prst="ellipse">
              <a:avLst/>
            </a:prstGeom>
            <a:solidFill>
              <a:schemeClr val="dk1"/>
            </a:solidFill>
            <a:ln w="55000" cap="flat" cmpd="thickThin">
              <a:solidFill>
                <a:schemeClr val="dk1"/>
              </a:solidFill>
              <a:prstDash val="solid"/>
              <a:round/>
              <a:headEnd type="none" w="sm" len="sm"/>
              <a:tailEnd type="none" w="sm" len="sm"/>
            </a:ln>
          </p:spPr>
          <p:txBody>
            <a:bodyPr spcFirstLastPara="1" wrap="square" lIns="91425" tIns="45700" rIns="91425" bIns="45700" anchor="ctr" anchorCtr="0">
              <a:noAutofit/>
            </a:bodyPr>
            <a:lstStyle/>
            <a:p>
              <a:pPr algn="ctr"/>
              <a:endParaRPr>
                <a:solidFill>
                  <a:schemeClr val="lt1"/>
                </a:solidFill>
                <a:latin typeface="Verdana"/>
                <a:ea typeface="Verdana"/>
                <a:cs typeface="Verdana"/>
                <a:sym typeface="Verdana"/>
              </a:endParaRPr>
            </a:p>
          </p:txBody>
        </p:sp>
      </p:grpSp>
      <p:sp>
        <p:nvSpPr>
          <p:cNvPr id="21" name="Google Shape;1182;p46">
            <a:extLst>
              <a:ext uri="{FF2B5EF4-FFF2-40B4-BE49-F238E27FC236}">
                <a16:creationId xmlns:a16="http://schemas.microsoft.com/office/drawing/2014/main" id="{EE03A774-1C12-6297-3909-DC14B3435A0D}"/>
              </a:ext>
            </a:extLst>
          </p:cNvPr>
          <p:cNvSpPr/>
          <p:nvPr/>
        </p:nvSpPr>
        <p:spPr>
          <a:xfrm>
            <a:off x="5288644" y="3975026"/>
            <a:ext cx="269626" cy="369332"/>
          </a:xfrm>
          <a:prstGeom prst="rect">
            <a:avLst/>
          </a:prstGeom>
          <a:noFill/>
          <a:ln>
            <a:noFill/>
          </a:ln>
        </p:spPr>
        <p:txBody>
          <a:bodyPr spcFirstLastPara="1" wrap="square" lIns="91425" tIns="45700" rIns="91425" bIns="45700" anchor="t" anchorCtr="0">
            <a:spAutoFit/>
          </a:bodyPr>
          <a:lstStyle/>
          <a:p>
            <a:r>
              <a:rPr lang="es-ES" b="1" baseline="-25000">
                <a:solidFill>
                  <a:schemeClr val="dk1"/>
                </a:solidFill>
                <a:latin typeface="Arial"/>
                <a:ea typeface="Arial"/>
                <a:cs typeface="Arial"/>
                <a:sym typeface="Arial"/>
              </a:rPr>
              <a:t>1</a:t>
            </a:r>
            <a:endParaRPr>
              <a:solidFill>
                <a:schemeClr val="dk1"/>
              </a:solidFill>
              <a:latin typeface="Verdana"/>
              <a:ea typeface="Verdana"/>
              <a:cs typeface="Verdana"/>
              <a:sym typeface="Verdana"/>
            </a:endParaRPr>
          </a:p>
        </p:txBody>
      </p:sp>
      <p:sp>
        <p:nvSpPr>
          <p:cNvPr id="22" name="Google Shape;1183;p46">
            <a:extLst>
              <a:ext uri="{FF2B5EF4-FFF2-40B4-BE49-F238E27FC236}">
                <a16:creationId xmlns:a16="http://schemas.microsoft.com/office/drawing/2014/main" id="{B4F6DDA3-189D-215F-4B89-F4F30F1B720B}"/>
              </a:ext>
            </a:extLst>
          </p:cNvPr>
          <p:cNvSpPr/>
          <p:nvPr/>
        </p:nvSpPr>
        <p:spPr>
          <a:xfrm>
            <a:off x="5129643" y="4413532"/>
            <a:ext cx="365485" cy="328424"/>
          </a:xfrm>
          <a:prstGeom prst="rect">
            <a:avLst/>
          </a:prstGeom>
          <a:noFill/>
          <a:ln>
            <a:noFill/>
          </a:ln>
        </p:spPr>
        <p:txBody>
          <a:bodyPr spcFirstLastPara="1" wrap="square" lIns="92075" tIns="46025" rIns="92075" bIns="46025" anchor="ctr" anchorCtr="0">
            <a:spAutoFit/>
          </a:bodyPr>
          <a:lstStyle/>
          <a:p>
            <a:pPr>
              <a:lnSpc>
                <a:spcPct val="85000"/>
              </a:lnSpc>
            </a:pPr>
            <a:r>
              <a:rPr lang="es-ES" b="1">
                <a:solidFill>
                  <a:schemeClr val="dk1"/>
                </a:solidFill>
                <a:latin typeface="Arial"/>
                <a:ea typeface="Arial"/>
                <a:cs typeface="Arial"/>
                <a:sym typeface="Arial"/>
              </a:rPr>
              <a:t>G</a:t>
            </a:r>
            <a:endParaRPr b="1" baseline="-25000">
              <a:solidFill>
                <a:schemeClr val="dk1"/>
              </a:solidFill>
              <a:latin typeface="Arial"/>
              <a:ea typeface="Arial"/>
              <a:cs typeface="Arial"/>
              <a:sym typeface="Arial"/>
            </a:endParaRPr>
          </a:p>
        </p:txBody>
      </p:sp>
      <p:sp>
        <p:nvSpPr>
          <p:cNvPr id="23" name="Google Shape;1184;p46">
            <a:extLst>
              <a:ext uri="{FF2B5EF4-FFF2-40B4-BE49-F238E27FC236}">
                <a16:creationId xmlns:a16="http://schemas.microsoft.com/office/drawing/2014/main" id="{1656AD97-EE29-8C68-84BC-55BDA55785E8}"/>
              </a:ext>
            </a:extLst>
          </p:cNvPr>
          <p:cNvSpPr txBox="1"/>
          <p:nvPr/>
        </p:nvSpPr>
        <p:spPr>
          <a:xfrm>
            <a:off x="5314928" y="4429179"/>
            <a:ext cx="214314" cy="276999"/>
          </a:xfrm>
          <a:prstGeom prst="rect">
            <a:avLst/>
          </a:prstGeom>
          <a:noFill/>
          <a:ln>
            <a:noFill/>
          </a:ln>
        </p:spPr>
        <p:txBody>
          <a:bodyPr spcFirstLastPara="1" wrap="square" lIns="91425" tIns="45700" rIns="91425" bIns="45700" anchor="t" anchorCtr="0">
            <a:spAutoFit/>
          </a:bodyPr>
          <a:lstStyle/>
          <a:p>
            <a:r>
              <a:rPr lang="es-ES" b="1" baseline="-25000">
                <a:solidFill>
                  <a:schemeClr val="dk1"/>
                </a:solidFill>
                <a:latin typeface="Verdana"/>
                <a:ea typeface="Verdana"/>
                <a:cs typeface="Verdana"/>
                <a:sym typeface="Verdana"/>
              </a:rPr>
              <a:t>0</a:t>
            </a:r>
            <a:endParaRPr b="1" baseline="-25000">
              <a:solidFill>
                <a:schemeClr val="dk1"/>
              </a:solidFill>
              <a:latin typeface="Verdana"/>
              <a:ea typeface="Verdana"/>
              <a:cs typeface="Verdana"/>
              <a:sym typeface="Verdana"/>
            </a:endParaRPr>
          </a:p>
        </p:txBody>
      </p:sp>
      <p:sp>
        <p:nvSpPr>
          <p:cNvPr id="24" name="Google Shape;1185;p46">
            <a:extLst>
              <a:ext uri="{FF2B5EF4-FFF2-40B4-BE49-F238E27FC236}">
                <a16:creationId xmlns:a16="http://schemas.microsoft.com/office/drawing/2014/main" id="{DCA2A499-2FE9-3581-5B93-BEC16E6B715C}"/>
              </a:ext>
            </a:extLst>
          </p:cNvPr>
          <p:cNvSpPr/>
          <p:nvPr/>
        </p:nvSpPr>
        <p:spPr>
          <a:xfrm>
            <a:off x="5122389" y="4420792"/>
            <a:ext cx="365485" cy="328424"/>
          </a:xfrm>
          <a:prstGeom prst="rect">
            <a:avLst/>
          </a:prstGeom>
          <a:noFill/>
          <a:ln>
            <a:noFill/>
          </a:ln>
        </p:spPr>
        <p:txBody>
          <a:bodyPr spcFirstLastPara="1" wrap="square" lIns="92075" tIns="46025" rIns="92075" bIns="46025" anchor="ctr" anchorCtr="0">
            <a:spAutoFit/>
          </a:bodyPr>
          <a:lstStyle/>
          <a:p>
            <a:pPr>
              <a:lnSpc>
                <a:spcPct val="85000"/>
              </a:lnSpc>
            </a:pPr>
            <a:r>
              <a:rPr lang="es-ES" b="1" dirty="0">
                <a:solidFill>
                  <a:schemeClr val="dk1"/>
                </a:solidFill>
                <a:latin typeface="Arial"/>
                <a:ea typeface="Arial"/>
                <a:cs typeface="Arial"/>
                <a:sym typeface="Arial"/>
              </a:rPr>
              <a:t>G</a:t>
            </a:r>
            <a:endParaRPr b="1" baseline="-25000" dirty="0">
              <a:solidFill>
                <a:schemeClr val="dk1"/>
              </a:solidFill>
              <a:latin typeface="Arial"/>
              <a:ea typeface="Arial"/>
              <a:cs typeface="Arial"/>
              <a:sym typeface="Arial"/>
            </a:endParaRPr>
          </a:p>
        </p:txBody>
      </p:sp>
      <p:sp>
        <p:nvSpPr>
          <p:cNvPr id="25" name="Google Shape;1186;p46">
            <a:extLst>
              <a:ext uri="{FF2B5EF4-FFF2-40B4-BE49-F238E27FC236}">
                <a16:creationId xmlns:a16="http://schemas.microsoft.com/office/drawing/2014/main" id="{489B5505-6BDC-45A6-FF8C-F3DCA6BB0A00}"/>
              </a:ext>
            </a:extLst>
          </p:cNvPr>
          <p:cNvSpPr/>
          <p:nvPr/>
        </p:nvSpPr>
        <p:spPr>
          <a:xfrm>
            <a:off x="5092465" y="4584754"/>
            <a:ext cx="128588" cy="104775"/>
          </a:xfrm>
          <a:prstGeom prst="ellipse">
            <a:avLst/>
          </a:prstGeom>
          <a:solidFill>
            <a:srgbClr val="0000FF">
              <a:alpha val="50000"/>
            </a:srgbClr>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371881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79167E-6 2.22222E-6 L -0.26094 0.09861 " pathEditMode="relative" rAng="0" ptsTypes="AA">
                                      <p:cBhvr>
                                        <p:cTn id="6" dur="2000" fill="hold"/>
                                        <p:tgtEl>
                                          <p:spTgt spid="17"/>
                                        </p:tgtEl>
                                        <p:attrNameLst>
                                          <p:attrName>ppt_x</p:attrName>
                                          <p:attrName>ppt_y</p:attrName>
                                        </p:attrNameLst>
                                      </p:cBhvr>
                                      <p:rCtr x="-13047" y="4931"/>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21"/>
                                        </p:tgtEl>
                                        <p:attrNameLst>
                                          <p:attrName>style.visibility</p:attrName>
                                        </p:attrNameLst>
                                      </p:cBhvr>
                                      <p:to>
                                        <p:strVal val="visible"/>
                                      </p:to>
                                    </p:set>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childTnLst>
                                </p:cTn>
                              </p:par>
                              <p:par>
                                <p:cTn id="14" presetID="42" presetClass="path" presetSubtype="0" accel="50000" decel="50000" fill="hold" grpId="0" nodeType="withEffect">
                                  <p:stCondLst>
                                    <p:cond delay="0"/>
                                  </p:stCondLst>
                                  <p:childTnLst>
                                    <p:animMotion origin="layout" path="M 3.75E-6 1.48148E-6 L 3.75E-6 -0.06482 " pathEditMode="relative" rAng="0" ptsTypes="AA">
                                      <p:cBhvr>
                                        <p:cTn id="15" dur="2000" fill="hold"/>
                                        <p:tgtEl>
                                          <p:spTgt spid="24"/>
                                        </p:tgtEl>
                                        <p:attrNameLst>
                                          <p:attrName>ppt_x</p:attrName>
                                          <p:attrName>ppt_y</p:attrName>
                                        </p:attrNameLst>
                                      </p:cBhvr>
                                      <p:rCtr x="0" y="-3241"/>
                                    </p:animMotion>
                                  </p:childTnLst>
                                </p:cTn>
                              </p:par>
                              <p:par>
                                <p:cTn id="16" presetID="42" presetClass="path" presetSubtype="0" accel="50000" decel="50000" fill="hold" grpId="0" nodeType="withEffect">
                                  <p:stCondLst>
                                    <p:cond delay="0"/>
                                  </p:stCondLst>
                                  <p:childTnLst>
                                    <p:animMotion origin="layout" path="M 3.54167E-6 1.11111E-6 L -0.00026 -0.05579 " pathEditMode="relative" rAng="0" ptsTypes="AA">
                                      <p:cBhvr>
                                        <p:cTn id="17" dur="2000" fill="hold"/>
                                        <p:tgtEl>
                                          <p:spTgt spid="4"/>
                                        </p:tgtEl>
                                        <p:attrNameLst>
                                          <p:attrName>ppt_x</p:attrName>
                                          <p:attrName>ppt_y</p:attrName>
                                        </p:attrNameLst>
                                      </p:cBhvr>
                                      <p:rCtr x="-39" y="-287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a:lnSpc>
                    <a:spcPct val="90000"/>
                  </a:lnSpc>
                  <a:spcBef>
                    <a:spcPts val="0"/>
                  </a:spcBef>
                  <a:buSzPts val="1360"/>
                </a:pPr>
                <a:r>
                  <a:rPr lang="es-MX" dirty="0"/>
                  <a:t>En los siguientes ejemplos G representará el centro de gravedad de un buque antes de agregarse la masa de w toneladas. </a:t>
                </a:r>
              </a:p>
              <a:p>
                <a:pPr>
                  <a:lnSpc>
                    <a:spcPct val="90000"/>
                  </a:lnSpc>
                  <a:buSzPts val="1360"/>
                </a:pPr>
                <a:r>
                  <a:rPr lang="es-MX" dirty="0"/>
                  <a:t>Después se muestra como G se moverá hacia su nueva posición G</a:t>
                </a:r>
                <a:r>
                  <a:rPr lang="es-MX" baseline="-25000" dirty="0"/>
                  <a:t>1</a:t>
                </a:r>
                <a:r>
                  <a:rPr lang="es-MX" dirty="0"/>
                  <a:t>  directamente en la dirección del centro de gravedad de la masa agregada. (G hacia G</a:t>
                </a:r>
                <a:r>
                  <a:rPr lang="es-MX" baseline="-25000" dirty="0"/>
                  <a:t>1</a:t>
                </a:r>
                <a:r>
                  <a:rPr lang="es-MX" dirty="0"/>
                  <a:t> )</a:t>
                </a:r>
              </a:p>
              <a:p>
                <a:pPr>
                  <a:lnSpc>
                    <a:spcPct val="90000"/>
                  </a:lnSpc>
                  <a:buSzPts val="1360"/>
                </a:pPr>
                <a:r>
                  <a:rPr lang="es-MX" dirty="0"/>
                  <a:t>En cada caso se cumple que:</a:t>
                </a:r>
                <a:br>
                  <a:rPr lang="es-MX" dirty="0"/>
                </a:br>
                <a:br>
                  <a:rPr lang="es-MX" dirty="0"/>
                </a:br>
                <a14:m>
                  <m:oMath xmlns:m="http://schemas.openxmlformats.org/officeDocument/2006/math">
                    <m:r>
                      <m:rPr>
                        <m:sty m:val="p"/>
                      </m:rPr>
                      <a:rPr lang="es-CL">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1</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sSub>
                          <m:sSubPr>
                            <m:ctrlPr>
                              <a:rPr lang="es-MX" i="1" smtClean="0">
                                <a:latin typeface="Cambria Math" panose="02040503050406030204" pitchFamily="18" charset="0"/>
                                <a:ea typeface="Cambria Math" panose="02040503050406030204" pitchFamily="18" charset="0"/>
                              </a:rPr>
                            </m:ctrlPr>
                          </m:sSubPr>
                          <m:e>
                            <m:r>
                              <a:rPr lang="es-MX" i="1" smtClean="0">
                                <a:latin typeface="Cambria Math" panose="02040503050406030204" pitchFamily="18" charset="0"/>
                                <a:ea typeface="Cambria Math" panose="02040503050406030204" pitchFamily="18" charset="0"/>
                              </a:rPr>
                              <m:t>∆</m:t>
                            </m:r>
                          </m:e>
                          <m:sub>
                            <m:r>
                              <a:rPr lang="es-CL" b="0" i="1" smtClean="0">
                                <a:latin typeface="Cambria Math" panose="02040503050406030204" pitchFamily="18" charset="0"/>
                                <a:ea typeface="Cambria Math" panose="02040503050406030204" pitchFamily="18" charset="0"/>
                              </a:rPr>
                              <m:t>𝑓𝑖𝑛𝑎𝑙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𝑑𝑒𝑙</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𝑏𝑢𝑞𝑢𝑒</m:t>
                            </m:r>
                          </m:sub>
                        </m:sSub>
                      </m:den>
                    </m:f>
                  </m:oMath>
                </a14:m>
                <a:r>
                  <a:rPr lang="es-MX" dirty="0"/>
                  <a:t> (metros)</a:t>
                </a:r>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sz="half" idx="1"/>
              </p:nvPr>
            </p:nvSpPr>
            <p:spPr>
              <a:blipFill>
                <a:blip r:embed="rId2"/>
                <a:stretch>
                  <a:fillRect l="-115" t="-1585" r="-1263"/>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23</a:t>
            </a:fld>
            <a:endParaRPr lang="en-US"/>
          </a:p>
        </p:txBody>
      </p:sp>
      <p:sp>
        <p:nvSpPr>
          <p:cNvPr id="9" name="Google Shape;855;p36">
            <a:extLst>
              <a:ext uri="{FF2B5EF4-FFF2-40B4-BE49-F238E27FC236}">
                <a16:creationId xmlns:a16="http://schemas.microsoft.com/office/drawing/2014/main" id="{0F46B8BE-E426-2DD6-A048-A1FADDC3E5BA}"/>
              </a:ext>
            </a:extLst>
          </p:cNvPr>
          <p:cNvSpPr/>
          <p:nvPr/>
        </p:nvSpPr>
        <p:spPr>
          <a:xfrm>
            <a:off x="7315200" y="4038600"/>
            <a:ext cx="685800" cy="228600"/>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nvGrpSpPr>
          <p:cNvPr id="10" name="Google Shape;858;p36">
            <a:extLst>
              <a:ext uri="{FF2B5EF4-FFF2-40B4-BE49-F238E27FC236}">
                <a16:creationId xmlns:a16="http://schemas.microsoft.com/office/drawing/2014/main" id="{63A7622D-4F8B-30DD-C890-F4811C2344FF}"/>
              </a:ext>
            </a:extLst>
          </p:cNvPr>
          <p:cNvGrpSpPr/>
          <p:nvPr/>
        </p:nvGrpSpPr>
        <p:grpSpPr>
          <a:xfrm>
            <a:off x="6700270" y="3048000"/>
            <a:ext cx="1917774" cy="1458476"/>
            <a:chOff x="3261" y="1920"/>
            <a:chExt cx="1208" cy="919"/>
          </a:xfrm>
        </p:grpSpPr>
        <p:cxnSp>
          <p:nvCxnSpPr>
            <p:cNvPr id="11" name="Google Shape;859;p36">
              <a:extLst>
                <a:ext uri="{FF2B5EF4-FFF2-40B4-BE49-F238E27FC236}">
                  <a16:creationId xmlns:a16="http://schemas.microsoft.com/office/drawing/2014/main" id="{26A75FC9-E41B-7968-CCCE-9D83B1286B37}"/>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860;p36">
              <a:extLst>
                <a:ext uri="{FF2B5EF4-FFF2-40B4-BE49-F238E27FC236}">
                  <a16:creationId xmlns:a16="http://schemas.microsoft.com/office/drawing/2014/main" id="{1E4BE955-777C-6134-20E7-1E2B9889A871}"/>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861;p36">
              <a:extLst>
                <a:ext uri="{FF2B5EF4-FFF2-40B4-BE49-F238E27FC236}">
                  <a16:creationId xmlns:a16="http://schemas.microsoft.com/office/drawing/2014/main" id="{18025D2A-93A1-3C8C-6C47-42FB062FA9CA}"/>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14" name="Google Shape;862;p36">
              <a:extLst>
                <a:ext uri="{FF2B5EF4-FFF2-40B4-BE49-F238E27FC236}">
                  <a16:creationId xmlns:a16="http://schemas.microsoft.com/office/drawing/2014/main" id="{38FBD02B-340A-9F42-5476-2E78435E03A5}"/>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863;p36">
              <a:extLst>
                <a:ext uri="{FF2B5EF4-FFF2-40B4-BE49-F238E27FC236}">
                  <a16:creationId xmlns:a16="http://schemas.microsoft.com/office/drawing/2014/main" id="{D07864DB-C0EF-A172-B746-D6D376BCA182}"/>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6" name="Google Shape;864;p36">
              <a:extLst>
                <a:ext uri="{FF2B5EF4-FFF2-40B4-BE49-F238E27FC236}">
                  <a16:creationId xmlns:a16="http://schemas.microsoft.com/office/drawing/2014/main" id="{D73EB960-874A-5E34-AC98-3E7DDF82D043}"/>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7" name="Google Shape;865;p36">
              <a:extLst>
                <a:ext uri="{FF2B5EF4-FFF2-40B4-BE49-F238E27FC236}">
                  <a16:creationId xmlns:a16="http://schemas.microsoft.com/office/drawing/2014/main" id="{69947BE1-8800-4A2F-5922-0D62580D4B35}"/>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18" name="Google Shape;866;p36">
            <a:extLst>
              <a:ext uri="{FF2B5EF4-FFF2-40B4-BE49-F238E27FC236}">
                <a16:creationId xmlns:a16="http://schemas.microsoft.com/office/drawing/2014/main" id="{D1C6C289-348A-98B9-D259-E96C9EA230FF}"/>
              </a:ext>
            </a:extLst>
          </p:cNvPr>
          <p:cNvSpPr/>
          <p:nvPr/>
        </p:nvSpPr>
        <p:spPr>
          <a:xfrm>
            <a:off x="7315200" y="4038600"/>
            <a:ext cx="685800" cy="228600"/>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9" name="Google Shape;867;p36">
            <a:extLst>
              <a:ext uri="{FF2B5EF4-FFF2-40B4-BE49-F238E27FC236}">
                <a16:creationId xmlns:a16="http://schemas.microsoft.com/office/drawing/2014/main" id="{1041F053-42DC-6A75-5EEB-79B315618F3D}"/>
              </a:ext>
            </a:extLst>
          </p:cNvPr>
          <p:cNvSpPr txBox="1"/>
          <p:nvPr/>
        </p:nvSpPr>
        <p:spPr>
          <a:xfrm>
            <a:off x="8024826" y="3929067"/>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cxnSp>
        <p:nvCxnSpPr>
          <p:cNvPr id="20" name="Google Shape;868;p36">
            <a:extLst>
              <a:ext uri="{FF2B5EF4-FFF2-40B4-BE49-F238E27FC236}">
                <a16:creationId xmlns:a16="http://schemas.microsoft.com/office/drawing/2014/main" id="{FB4C4E61-0C85-846C-AF99-5B6077206272}"/>
              </a:ext>
            </a:extLst>
          </p:cNvPr>
          <p:cNvCxnSpPr/>
          <p:nvPr/>
        </p:nvCxnSpPr>
        <p:spPr>
          <a:xfrm>
            <a:off x="7677150" y="2819400"/>
            <a:ext cx="0" cy="1981200"/>
          </a:xfrm>
          <a:prstGeom prst="straightConnector1">
            <a:avLst/>
          </a:prstGeom>
          <a:noFill/>
          <a:ln w="9525" cap="flat" cmpd="sng">
            <a:solidFill>
              <a:schemeClr val="dk1"/>
            </a:solidFill>
            <a:prstDash val="dash"/>
            <a:round/>
            <a:headEnd type="none" w="med" len="med"/>
            <a:tailEnd type="none" w="med" len="med"/>
          </a:ln>
        </p:spPr>
      </p:cxnSp>
      <p:cxnSp>
        <p:nvCxnSpPr>
          <p:cNvPr id="21" name="Google Shape;869;p36">
            <a:extLst>
              <a:ext uri="{FF2B5EF4-FFF2-40B4-BE49-F238E27FC236}">
                <a16:creationId xmlns:a16="http://schemas.microsoft.com/office/drawing/2014/main" id="{484ACA8D-1A66-463B-18EB-5EF697F87DF3}"/>
              </a:ext>
            </a:extLst>
          </p:cNvPr>
          <p:cNvCxnSpPr/>
          <p:nvPr/>
        </p:nvCxnSpPr>
        <p:spPr>
          <a:xfrm rot="10800000">
            <a:off x="6934200" y="3657600"/>
            <a:ext cx="762000" cy="0"/>
          </a:xfrm>
          <a:prstGeom prst="straightConnector1">
            <a:avLst/>
          </a:prstGeom>
          <a:noFill/>
          <a:ln w="9525" cap="flat" cmpd="sng">
            <a:solidFill>
              <a:schemeClr val="dk1"/>
            </a:solidFill>
            <a:prstDash val="dash"/>
            <a:round/>
            <a:headEnd type="none" w="med" len="med"/>
            <a:tailEnd type="none" w="med" len="med"/>
          </a:ln>
        </p:spPr>
      </p:cxnSp>
      <p:cxnSp>
        <p:nvCxnSpPr>
          <p:cNvPr id="22" name="Google Shape;870;p36">
            <a:extLst>
              <a:ext uri="{FF2B5EF4-FFF2-40B4-BE49-F238E27FC236}">
                <a16:creationId xmlns:a16="http://schemas.microsoft.com/office/drawing/2014/main" id="{0FC9C272-9FEA-2B7D-3686-73871DBA8BBB}"/>
              </a:ext>
            </a:extLst>
          </p:cNvPr>
          <p:cNvCxnSpPr/>
          <p:nvPr/>
        </p:nvCxnSpPr>
        <p:spPr>
          <a:xfrm rot="10800000">
            <a:off x="6934200" y="4157663"/>
            <a:ext cx="762000" cy="0"/>
          </a:xfrm>
          <a:prstGeom prst="straightConnector1">
            <a:avLst/>
          </a:prstGeom>
          <a:noFill/>
          <a:ln w="9525" cap="flat" cmpd="sng">
            <a:solidFill>
              <a:schemeClr val="dk1"/>
            </a:solidFill>
            <a:prstDash val="dash"/>
            <a:round/>
            <a:headEnd type="none" w="med" len="med"/>
            <a:tailEnd type="none" w="med" len="med"/>
          </a:ln>
        </p:spPr>
      </p:cxnSp>
      <p:cxnSp>
        <p:nvCxnSpPr>
          <p:cNvPr id="23" name="Google Shape;871;p36">
            <a:extLst>
              <a:ext uri="{FF2B5EF4-FFF2-40B4-BE49-F238E27FC236}">
                <a16:creationId xmlns:a16="http://schemas.microsoft.com/office/drawing/2014/main" id="{602C4D20-DD4F-7602-48FC-DF125AF2388F}"/>
              </a:ext>
            </a:extLst>
          </p:cNvPr>
          <p:cNvCxnSpPr/>
          <p:nvPr/>
        </p:nvCxnSpPr>
        <p:spPr>
          <a:xfrm>
            <a:off x="7086600" y="3657600"/>
            <a:ext cx="0" cy="457200"/>
          </a:xfrm>
          <a:prstGeom prst="straightConnector1">
            <a:avLst/>
          </a:prstGeom>
          <a:noFill/>
          <a:ln w="9525" cap="flat" cmpd="sng">
            <a:solidFill>
              <a:schemeClr val="dk1"/>
            </a:solidFill>
            <a:prstDash val="solid"/>
            <a:round/>
            <a:headEnd type="triangle" w="med" len="med"/>
            <a:tailEnd type="triangle" w="med" len="med"/>
          </a:ln>
        </p:spPr>
      </p:cxnSp>
      <p:sp>
        <p:nvSpPr>
          <p:cNvPr id="24" name="Google Shape;872;p36">
            <a:extLst>
              <a:ext uri="{FF2B5EF4-FFF2-40B4-BE49-F238E27FC236}">
                <a16:creationId xmlns:a16="http://schemas.microsoft.com/office/drawing/2014/main" id="{A30E8C7D-87A7-8A49-A1FE-F6DEB2B56714}"/>
              </a:ext>
            </a:extLst>
          </p:cNvPr>
          <p:cNvSpPr txBox="1"/>
          <p:nvPr/>
        </p:nvSpPr>
        <p:spPr>
          <a:xfrm>
            <a:off x="6781800" y="3733801"/>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sp>
        <p:nvSpPr>
          <p:cNvPr id="25" name="Google Shape;873;p36">
            <a:extLst>
              <a:ext uri="{FF2B5EF4-FFF2-40B4-BE49-F238E27FC236}">
                <a16:creationId xmlns:a16="http://schemas.microsoft.com/office/drawing/2014/main" id="{41845CFC-976E-2DB7-5BAC-43BDF4A15500}"/>
              </a:ext>
            </a:extLst>
          </p:cNvPr>
          <p:cNvSpPr txBox="1"/>
          <p:nvPr/>
        </p:nvSpPr>
        <p:spPr>
          <a:xfrm>
            <a:off x="7748588" y="3490916"/>
            <a:ext cx="381000"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26" name="Google Shape;874;p36">
            <a:extLst>
              <a:ext uri="{FF2B5EF4-FFF2-40B4-BE49-F238E27FC236}">
                <a16:creationId xmlns:a16="http://schemas.microsoft.com/office/drawing/2014/main" id="{DDC33C13-A0F1-2B4E-461F-66C3CDA3008B}"/>
              </a:ext>
            </a:extLst>
          </p:cNvPr>
          <p:cNvSpPr txBox="1"/>
          <p:nvPr/>
        </p:nvSpPr>
        <p:spPr>
          <a:xfrm>
            <a:off x="7881951" y="3223440"/>
            <a:ext cx="485775" cy="276999"/>
          </a:xfrm>
          <a:prstGeom prst="rect">
            <a:avLst/>
          </a:prstGeom>
          <a:noFill/>
          <a:ln>
            <a:noFill/>
          </a:ln>
        </p:spPr>
        <p:txBody>
          <a:bodyPr spcFirstLastPara="1" wrap="square" lIns="91425" tIns="45700" rIns="91425" bIns="45700" anchor="t" anchorCtr="0">
            <a:spAutoFit/>
          </a:bodyPr>
          <a:lstStyle/>
          <a:p>
            <a:r>
              <a:rPr lang="es-ES" baseline="-25000">
                <a:solidFill>
                  <a:schemeClr val="dk1"/>
                </a:solidFill>
                <a:latin typeface="Verdana"/>
                <a:ea typeface="Verdana"/>
                <a:cs typeface="Verdana"/>
                <a:sym typeface="Verdana"/>
              </a:rPr>
              <a:t>1</a:t>
            </a:r>
            <a:endParaRPr baseline="-25000">
              <a:solidFill>
                <a:schemeClr val="dk1"/>
              </a:solidFill>
              <a:latin typeface="Verdana"/>
              <a:ea typeface="Verdana"/>
              <a:cs typeface="Verdana"/>
              <a:sym typeface="Verdana"/>
            </a:endParaRPr>
          </a:p>
        </p:txBody>
      </p:sp>
      <p:cxnSp>
        <p:nvCxnSpPr>
          <p:cNvPr id="27" name="Google Shape;875;p36">
            <a:extLst>
              <a:ext uri="{FF2B5EF4-FFF2-40B4-BE49-F238E27FC236}">
                <a16:creationId xmlns:a16="http://schemas.microsoft.com/office/drawing/2014/main" id="{4A417FF5-8DFC-D1E5-79FC-2045511AD5C4}"/>
              </a:ext>
            </a:extLst>
          </p:cNvPr>
          <p:cNvCxnSpPr/>
          <p:nvPr/>
        </p:nvCxnSpPr>
        <p:spPr>
          <a:xfrm rot="10800000">
            <a:off x="7696200" y="3276600"/>
            <a:ext cx="0" cy="381000"/>
          </a:xfrm>
          <a:prstGeom prst="straightConnector1">
            <a:avLst/>
          </a:prstGeom>
          <a:noFill/>
          <a:ln w="28575" cap="flat" cmpd="sng">
            <a:solidFill>
              <a:schemeClr val="dk1"/>
            </a:solidFill>
            <a:prstDash val="solid"/>
            <a:round/>
            <a:headEnd type="none" w="med" len="med"/>
            <a:tailEnd type="triangle" w="med" len="med"/>
          </a:ln>
        </p:spPr>
      </p:cxnSp>
      <p:sp>
        <p:nvSpPr>
          <p:cNvPr id="28" name="Google Shape;876;p36">
            <a:extLst>
              <a:ext uri="{FF2B5EF4-FFF2-40B4-BE49-F238E27FC236}">
                <a16:creationId xmlns:a16="http://schemas.microsoft.com/office/drawing/2014/main" id="{FD348217-1FF1-915D-8DEE-1717E61905E6}"/>
              </a:ext>
            </a:extLst>
          </p:cNvPr>
          <p:cNvSpPr txBox="1"/>
          <p:nvPr/>
        </p:nvSpPr>
        <p:spPr>
          <a:xfrm>
            <a:off x="7701505" y="3172375"/>
            <a:ext cx="381000" cy="366713"/>
          </a:xfrm>
          <a:prstGeom prst="rect">
            <a:avLst/>
          </a:prstGeom>
          <a:noFill/>
          <a:ln>
            <a:noFill/>
          </a:ln>
        </p:spPr>
        <p:txBody>
          <a:bodyPr spcFirstLastPara="1" wrap="square" lIns="91425" tIns="45700" rIns="91425" bIns="45700" anchor="t" anchorCtr="0">
            <a:spAutoFit/>
          </a:bodyPr>
          <a:lstStyle/>
          <a:p>
            <a:r>
              <a:rPr lang="es-ES" dirty="0">
                <a:solidFill>
                  <a:schemeClr val="dk1"/>
                </a:solidFill>
                <a:latin typeface="Verdana"/>
                <a:ea typeface="Verdana"/>
                <a:cs typeface="Verdana"/>
                <a:sym typeface="Verdana"/>
              </a:rPr>
              <a:t>G</a:t>
            </a:r>
            <a:endParaRPr dirty="0"/>
          </a:p>
        </p:txBody>
      </p:sp>
    </p:spTree>
    <p:extLst>
      <p:ext uri="{BB962C8B-B14F-4D97-AF65-F5344CB8AC3E}">
        <p14:creationId xmlns:p14="http://schemas.microsoft.com/office/powerpoint/2010/main" val="2985141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4.44444E-6 L -0.00182 -0.35116 " pathEditMode="relative" rAng="0" ptsTypes="AA">
                                      <p:cBhvr>
                                        <p:cTn id="6" dur="2000" fill="hold"/>
                                        <p:tgtEl>
                                          <p:spTgt spid="18"/>
                                        </p:tgtEl>
                                        <p:attrNameLst>
                                          <p:attrName>ppt_x</p:attrName>
                                          <p:attrName>ppt_y</p:attrName>
                                        </p:attrNameLst>
                                      </p:cBhvr>
                                      <p:rCtr x="-91" y="-1756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childTnLst>
                          </p:cTn>
                        </p:par>
                        <p:par>
                          <p:cTn id="11" fill="hold">
                            <p:stCondLst>
                              <p:cond delay="3000"/>
                            </p:stCondLst>
                            <p:childTnLst>
                              <p:par>
                                <p:cTn id="12" presetID="1" presetClass="entr" presetSubtype="0" fill="hold" nodeType="afterEffect">
                                  <p:stCondLst>
                                    <p:cond delay="0"/>
                                  </p:stCondLst>
                                  <p:childTnLst>
                                    <p:set>
                                      <p:cBhvr>
                                        <p:cTn id="13" dur="1" fill="hold">
                                          <p:stCondLst>
                                            <p:cond delay="0"/>
                                          </p:stCondLst>
                                        </p:cTn>
                                        <p:tgtEl>
                                          <p:spTgt spid="26"/>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quitar masa a un cuerpo</a:t>
            </a:r>
            <a:br>
              <a:rPr lang="es-MX" dirty="0"/>
            </a:br>
            <a:r>
              <a:rPr lang="es-ES" sz="3600" dirty="0"/>
              <a:t>Aplicaciones a buques</a:t>
            </a:r>
            <a:endParaRPr lang="es-CL" dirty="0"/>
          </a:p>
        </p:txBody>
      </p:sp>
      <p:sp>
        <p:nvSpPr>
          <p:cNvPr id="4" name="Marcador de contenido 3">
            <a:extLst>
              <a:ext uri="{FF2B5EF4-FFF2-40B4-BE49-F238E27FC236}">
                <a16:creationId xmlns:a16="http://schemas.microsoft.com/office/drawing/2014/main" id="{F570A127-7FCB-17B6-39E1-16A44BE46915}"/>
              </a:ext>
            </a:extLst>
          </p:cNvPr>
          <p:cNvSpPr>
            <a:spLocks noGrp="1"/>
          </p:cNvSpPr>
          <p:nvPr>
            <p:ph sz="half" idx="1"/>
          </p:nvPr>
        </p:nvSpPr>
        <p:spPr/>
        <p:txBody>
          <a:bodyPr>
            <a:normAutofit/>
          </a:bodyPr>
          <a:lstStyle/>
          <a:p>
            <a:pPr marL="395479" indent="-285750">
              <a:lnSpc>
                <a:spcPct val="90000"/>
              </a:lnSpc>
              <a:spcBef>
                <a:spcPts val="0"/>
              </a:spcBef>
            </a:pPr>
            <a:r>
              <a:rPr lang="es-MX" sz="2000" dirty="0"/>
              <a:t>En la figura adyacente, G representa el centro de gravedad de un buque con un peso de w toneladas en una cubierta inferior, en la banda de estribor, con su centro de gravedad g</a:t>
            </a:r>
            <a:r>
              <a:rPr lang="es-MX" sz="2000" baseline="-25000" dirty="0"/>
              <a:t>1</a:t>
            </a:r>
            <a:r>
              <a:rPr lang="es-MX" sz="2000" dirty="0"/>
              <a:t>.</a:t>
            </a:r>
            <a:endParaRPr lang="es-MX" dirty="0"/>
          </a:p>
          <a:p>
            <a:pPr marL="395479" indent="-285750">
              <a:lnSpc>
                <a:spcPct val="90000"/>
              </a:lnSpc>
            </a:pPr>
            <a:r>
              <a:rPr lang="es-MX" sz="2000" dirty="0"/>
              <a:t>Si el peso es descargado, el centro de gravedad del buque se moverá de G a G</a:t>
            </a:r>
            <a:r>
              <a:rPr lang="es-MX" sz="2000" baseline="-25000" dirty="0"/>
              <a:t>1</a:t>
            </a:r>
            <a:r>
              <a:rPr lang="es-MX" sz="2000" dirty="0"/>
              <a:t>, alejándose directamente de g</a:t>
            </a:r>
            <a:r>
              <a:rPr lang="es-MX" sz="2000" baseline="-25000" dirty="0"/>
              <a:t>1</a:t>
            </a:r>
            <a:r>
              <a:rPr lang="es-MX" sz="2000" dirty="0"/>
              <a:t>.</a:t>
            </a:r>
            <a:endParaRPr lang="es-MX" dirty="0"/>
          </a:p>
          <a:p>
            <a:pPr marL="395479" indent="-285750">
              <a:lnSpc>
                <a:spcPct val="90000"/>
              </a:lnSpc>
            </a:pPr>
            <a:r>
              <a:rPr lang="es-MX" sz="2000" dirty="0"/>
              <a:t>Si el mismo peso se vuelve a embarcar y se deja sobre la cubierta, con su centro de gravedad en g</a:t>
            </a:r>
            <a:r>
              <a:rPr lang="es-MX" sz="2000" baseline="-25000" dirty="0"/>
              <a:t>2</a:t>
            </a:r>
            <a:r>
              <a:rPr lang="es-MX" sz="2000" dirty="0"/>
              <a:t>, el centro de gravedad del buque se moverá desde G</a:t>
            </a:r>
            <a:r>
              <a:rPr lang="es-MX" sz="2000" baseline="-25000" dirty="0"/>
              <a:t>1</a:t>
            </a:r>
            <a:r>
              <a:rPr lang="es-MX" sz="2000" dirty="0"/>
              <a:t> a G</a:t>
            </a:r>
            <a:r>
              <a:rPr lang="es-MX" sz="2000" baseline="-25000" dirty="0"/>
              <a:t>2</a:t>
            </a:r>
            <a:r>
              <a:rPr lang="es-MX" sz="2000" dirty="0"/>
              <a:t>.</a:t>
            </a:r>
            <a:endParaRPr lang="es-MX" dirty="0"/>
          </a:p>
          <a:p>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24</a:t>
            </a:fld>
            <a:endParaRPr lang="en-US"/>
          </a:p>
        </p:txBody>
      </p:sp>
      <p:cxnSp>
        <p:nvCxnSpPr>
          <p:cNvPr id="3" name="Google Shape;1192;p47">
            <a:extLst>
              <a:ext uri="{FF2B5EF4-FFF2-40B4-BE49-F238E27FC236}">
                <a16:creationId xmlns:a16="http://schemas.microsoft.com/office/drawing/2014/main" id="{E93D1B25-65AB-E328-26DA-0DCABA107D78}"/>
              </a:ext>
            </a:extLst>
          </p:cNvPr>
          <p:cNvCxnSpPr/>
          <p:nvPr/>
        </p:nvCxnSpPr>
        <p:spPr>
          <a:xfrm rot="10800000">
            <a:off x="7819770" y="3739984"/>
            <a:ext cx="533400" cy="1295400"/>
          </a:xfrm>
          <a:prstGeom prst="straightConnector1">
            <a:avLst/>
          </a:prstGeom>
          <a:noFill/>
          <a:ln w="9525" cap="flat" cmpd="sng">
            <a:solidFill>
              <a:schemeClr val="dk1"/>
            </a:solidFill>
            <a:prstDash val="dash"/>
            <a:round/>
            <a:headEnd type="none" w="med" len="med"/>
            <a:tailEnd type="none" w="med" len="med"/>
          </a:ln>
        </p:spPr>
      </p:cxnSp>
      <p:grpSp>
        <p:nvGrpSpPr>
          <p:cNvPr id="8" name="Google Shape;1195;p47">
            <a:extLst>
              <a:ext uri="{FF2B5EF4-FFF2-40B4-BE49-F238E27FC236}">
                <a16:creationId xmlns:a16="http://schemas.microsoft.com/office/drawing/2014/main" id="{E4030853-AAF4-F374-017A-0E1774979509}"/>
              </a:ext>
            </a:extLst>
          </p:cNvPr>
          <p:cNvGrpSpPr/>
          <p:nvPr/>
        </p:nvGrpSpPr>
        <p:grpSpPr>
          <a:xfrm>
            <a:off x="6823840" y="3739984"/>
            <a:ext cx="1917774" cy="1458476"/>
            <a:chOff x="3261" y="1920"/>
            <a:chExt cx="1208" cy="919"/>
          </a:xfrm>
        </p:grpSpPr>
        <p:cxnSp>
          <p:nvCxnSpPr>
            <p:cNvPr id="29" name="Google Shape;1196;p47">
              <a:extLst>
                <a:ext uri="{FF2B5EF4-FFF2-40B4-BE49-F238E27FC236}">
                  <a16:creationId xmlns:a16="http://schemas.microsoft.com/office/drawing/2014/main" id="{53A195A1-7891-8593-39AB-3BD56E3BFD43}"/>
                </a:ext>
              </a:extLst>
            </p:cNvPr>
            <p:cNvCxnSpPr/>
            <p:nvPr/>
          </p:nvCxnSpPr>
          <p:spPr>
            <a:xfrm>
              <a:off x="32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0" name="Google Shape;1197;p47">
              <a:extLst>
                <a:ext uri="{FF2B5EF4-FFF2-40B4-BE49-F238E27FC236}">
                  <a16:creationId xmlns:a16="http://schemas.microsoft.com/office/drawing/2014/main" id="{B2EAD3A9-FADF-7D29-9A56-28CD73C7A6B6}"/>
                </a:ext>
              </a:extLst>
            </p:cNvPr>
            <p:cNvCxnSpPr/>
            <p:nvPr/>
          </p:nvCxnSpPr>
          <p:spPr>
            <a:xfrm>
              <a:off x="4464" y="2064"/>
              <a:ext cx="0" cy="672"/>
            </a:xfrm>
            <a:prstGeom prst="straightConnector1">
              <a:avLst/>
            </a:prstGeom>
            <a:noFill/>
            <a:ln w="9525" cap="flat" cmpd="sng">
              <a:solidFill>
                <a:schemeClr val="dk1"/>
              </a:solidFill>
              <a:prstDash val="solid"/>
              <a:round/>
              <a:headEnd type="none" w="med" len="med"/>
              <a:tailEnd type="none" w="med" len="med"/>
            </a:ln>
          </p:spPr>
        </p:cxnSp>
        <p:cxnSp>
          <p:nvCxnSpPr>
            <p:cNvPr id="31" name="Google Shape;1198;p47">
              <a:extLst>
                <a:ext uri="{FF2B5EF4-FFF2-40B4-BE49-F238E27FC236}">
                  <a16:creationId xmlns:a16="http://schemas.microsoft.com/office/drawing/2014/main" id="{D3981236-2A61-FD14-CB9A-3DF2AA8664C8}"/>
                </a:ext>
              </a:extLst>
            </p:cNvPr>
            <p:cNvCxnSpPr/>
            <p:nvPr/>
          </p:nvCxnSpPr>
          <p:spPr>
            <a:xfrm>
              <a:off x="3360" y="2832"/>
              <a:ext cx="1056" cy="0"/>
            </a:xfrm>
            <a:prstGeom prst="straightConnector1">
              <a:avLst/>
            </a:prstGeom>
            <a:noFill/>
            <a:ln w="9525" cap="flat" cmpd="sng">
              <a:solidFill>
                <a:schemeClr val="dk1"/>
              </a:solidFill>
              <a:prstDash val="solid"/>
              <a:round/>
              <a:headEnd type="none" w="med" len="med"/>
              <a:tailEnd type="none" w="med" len="med"/>
            </a:ln>
          </p:spPr>
        </p:cxnSp>
        <p:sp>
          <p:nvSpPr>
            <p:cNvPr id="32" name="Google Shape;1199;p47">
              <a:extLst>
                <a:ext uri="{FF2B5EF4-FFF2-40B4-BE49-F238E27FC236}">
                  <a16:creationId xmlns:a16="http://schemas.microsoft.com/office/drawing/2014/main" id="{82657175-DAFB-25F8-9330-97945EE2CA54}"/>
                </a:ext>
              </a:extLst>
            </p:cNvPr>
            <p:cNvSpPr/>
            <p:nvPr/>
          </p:nvSpPr>
          <p:spPr>
            <a:xfrm rot="10550222">
              <a:off x="3264" y="2736"/>
              <a:ext cx="96" cy="96"/>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3" name="Google Shape;1200;p47">
              <a:extLst>
                <a:ext uri="{FF2B5EF4-FFF2-40B4-BE49-F238E27FC236}">
                  <a16:creationId xmlns:a16="http://schemas.microsoft.com/office/drawing/2014/main" id="{71CC7645-6A6E-941A-BFAD-B773F9FCE3BE}"/>
                </a:ext>
              </a:extLst>
            </p:cNvPr>
            <p:cNvSpPr/>
            <p:nvPr/>
          </p:nvSpPr>
          <p:spPr>
            <a:xfrm rot="5049027">
              <a:off x="4377" y="2748"/>
              <a:ext cx="96" cy="78"/>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4" name="Google Shape;1201;p47">
              <a:extLst>
                <a:ext uri="{FF2B5EF4-FFF2-40B4-BE49-F238E27FC236}">
                  <a16:creationId xmlns:a16="http://schemas.microsoft.com/office/drawing/2014/main" id="{D5AA7B3C-9B05-52F9-5B13-AF758B8AADB0}"/>
                </a:ext>
              </a:extLst>
            </p:cNvPr>
            <p:cNvSpPr/>
            <p:nvPr/>
          </p:nvSpPr>
          <p:spPr>
            <a:xfrm flipH="1">
              <a:off x="3267"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35" name="Google Shape;1202;p47">
              <a:extLst>
                <a:ext uri="{FF2B5EF4-FFF2-40B4-BE49-F238E27FC236}">
                  <a16:creationId xmlns:a16="http://schemas.microsoft.com/office/drawing/2014/main" id="{9EB2C24F-404E-E728-E284-8E650645AE31}"/>
                </a:ext>
              </a:extLst>
            </p:cNvPr>
            <p:cNvSpPr/>
            <p:nvPr/>
          </p:nvSpPr>
          <p:spPr>
            <a:xfrm>
              <a:off x="3882" y="1920"/>
              <a:ext cx="582" cy="144"/>
            </a:xfrm>
            <a:custGeom>
              <a:avLst/>
              <a:gdLst/>
              <a:ahLst/>
              <a:cxnLst/>
              <a:rect l="l" t="t" r="r" b="b"/>
              <a:pathLst>
                <a:path w="21600" h="21600" fill="none" extrusionOk="0">
                  <a:moveTo>
                    <a:pt x="-1" y="0"/>
                  </a:moveTo>
                  <a:cubicBezTo>
                    <a:pt x="11929" y="0"/>
                    <a:pt x="21600" y="9670"/>
                    <a:pt x="21600" y="21600"/>
                  </a:cubicBezTo>
                </a:path>
                <a:path w="21600" h="21600" extrusionOk="0">
                  <a:moveTo>
                    <a:pt x="-1" y="0"/>
                  </a:moveTo>
                  <a:cubicBezTo>
                    <a:pt x="11929" y="0"/>
                    <a:pt x="21600" y="9670"/>
                    <a:pt x="21600" y="21600"/>
                  </a:cubicBezTo>
                  <a:lnTo>
                    <a:pt x="0" y="21600"/>
                  </a:lnTo>
                  <a:close/>
                </a:path>
              </a:pathLst>
            </a:cu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cxnSp>
        <p:nvCxnSpPr>
          <p:cNvPr id="36" name="Google Shape;1203;p47">
            <a:extLst>
              <a:ext uri="{FF2B5EF4-FFF2-40B4-BE49-F238E27FC236}">
                <a16:creationId xmlns:a16="http://schemas.microsoft.com/office/drawing/2014/main" id="{279F5C3D-2EBF-3921-DB4F-DD0C0C0C5D1C}"/>
              </a:ext>
            </a:extLst>
          </p:cNvPr>
          <p:cNvCxnSpPr/>
          <p:nvPr/>
        </p:nvCxnSpPr>
        <p:spPr>
          <a:xfrm rot="1482777" flipH="1">
            <a:off x="7218109" y="4765509"/>
            <a:ext cx="1082675" cy="25400"/>
          </a:xfrm>
          <a:prstGeom prst="straightConnector1">
            <a:avLst/>
          </a:prstGeom>
          <a:noFill/>
          <a:ln w="9525" cap="flat" cmpd="sng">
            <a:solidFill>
              <a:schemeClr val="dk1"/>
            </a:solidFill>
            <a:prstDash val="dash"/>
            <a:round/>
            <a:headEnd type="none" w="med" len="med"/>
            <a:tailEnd type="none" w="med" len="med"/>
          </a:ln>
        </p:spPr>
      </p:cxnSp>
      <p:sp>
        <p:nvSpPr>
          <p:cNvPr id="37" name="Google Shape;1204;p47">
            <a:extLst>
              <a:ext uri="{FF2B5EF4-FFF2-40B4-BE49-F238E27FC236}">
                <a16:creationId xmlns:a16="http://schemas.microsoft.com/office/drawing/2014/main" id="{2B46FEA0-89F6-79EB-A3BB-7C8395BE82ED}"/>
              </a:ext>
            </a:extLst>
          </p:cNvPr>
          <p:cNvSpPr txBox="1"/>
          <p:nvPr/>
        </p:nvSpPr>
        <p:spPr>
          <a:xfrm>
            <a:off x="7514970" y="4744872"/>
            <a:ext cx="381000"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a:p>
        </p:txBody>
      </p:sp>
      <p:sp>
        <p:nvSpPr>
          <p:cNvPr id="38" name="Google Shape;1205;p47">
            <a:extLst>
              <a:ext uri="{FF2B5EF4-FFF2-40B4-BE49-F238E27FC236}">
                <a16:creationId xmlns:a16="http://schemas.microsoft.com/office/drawing/2014/main" id="{4DBB9EA9-7605-6BE7-8325-C43C8D1465E4}"/>
              </a:ext>
            </a:extLst>
          </p:cNvPr>
          <p:cNvSpPr txBox="1"/>
          <p:nvPr/>
        </p:nvSpPr>
        <p:spPr>
          <a:xfrm>
            <a:off x="6981571" y="4440072"/>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
        <p:nvSpPr>
          <p:cNvPr id="39" name="Google Shape;1206;p47">
            <a:extLst>
              <a:ext uri="{FF2B5EF4-FFF2-40B4-BE49-F238E27FC236}">
                <a16:creationId xmlns:a16="http://schemas.microsoft.com/office/drawing/2014/main" id="{62E21ACE-DCDF-DB4F-6010-2B8A5C700295}"/>
              </a:ext>
            </a:extLst>
          </p:cNvPr>
          <p:cNvSpPr txBox="1"/>
          <p:nvPr/>
        </p:nvSpPr>
        <p:spPr>
          <a:xfrm>
            <a:off x="7133971" y="4544847"/>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
        <p:nvSpPr>
          <p:cNvPr id="40" name="Google Shape;1207;p47">
            <a:extLst>
              <a:ext uri="{FF2B5EF4-FFF2-40B4-BE49-F238E27FC236}">
                <a16:creationId xmlns:a16="http://schemas.microsoft.com/office/drawing/2014/main" id="{F3DB8702-56E3-51E9-0CBF-D1222795734C}"/>
              </a:ext>
            </a:extLst>
          </p:cNvPr>
          <p:cNvSpPr txBox="1"/>
          <p:nvPr/>
        </p:nvSpPr>
        <p:spPr>
          <a:xfrm>
            <a:off x="7348284" y="4668672"/>
            <a:ext cx="4857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cxnSp>
        <p:nvCxnSpPr>
          <p:cNvPr id="41" name="Google Shape;1208;p47">
            <a:extLst>
              <a:ext uri="{FF2B5EF4-FFF2-40B4-BE49-F238E27FC236}">
                <a16:creationId xmlns:a16="http://schemas.microsoft.com/office/drawing/2014/main" id="{0AD80120-A8C0-0733-DCFF-9DE9CE47CD41}"/>
              </a:ext>
            </a:extLst>
          </p:cNvPr>
          <p:cNvCxnSpPr/>
          <p:nvPr/>
        </p:nvCxnSpPr>
        <p:spPr>
          <a:xfrm rot="-10605903">
            <a:off x="7284783" y="4576598"/>
            <a:ext cx="538162" cy="211137"/>
          </a:xfrm>
          <a:prstGeom prst="straightConnector1">
            <a:avLst/>
          </a:prstGeom>
          <a:noFill/>
          <a:ln w="28575" cap="flat" cmpd="sng">
            <a:solidFill>
              <a:schemeClr val="dk1"/>
            </a:solidFill>
            <a:prstDash val="solid"/>
            <a:round/>
            <a:headEnd type="none" w="med" len="med"/>
            <a:tailEnd type="triangle" w="med" len="med"/>
          </a:ln>
        </p:spPr>
      </p:cxnSp>
      <p:grpSp>
        <p:nvGrpSpPr>
          <p:cNvPr id="42" name="Google Shape;1209;p47">
            <a:extLst>
              <a:ext uri="{FF2B5EF4-FFF2-40B4-BE49-F238E27FC236}">
                <a16:creationId xmlns:a16="http://schemas.microsoft.com/office/drawing/2014/main" id="{F144E2B8-2510-49AB-E310-1E6F83627747}"/>
              </a:ext>
            </a:extLst>
          </p:cNvPr>
          <p:cNvGrpSpPr/>
          <p:nvPr/>
        </p:nvGrpSpPr>
        <p:grpSpPr>
          <a:xfrm>
            <a:off x="7414958" y="3401848"/>
            <a:ext cx="990600" cy="414337"/>
            <a:chOff x="2880" y="3195"/>
            <a:chExt cx="624" cy="261"/>
          </a:xfrm>
        </p:grpSpPr>
        <p:sp>
          <p:nvSpPr>
            <p:cNvPr id="43" name="Google Shape;1210;p47">
              <a:extLst>
                <a:ext uri="{FF2B5EF4-FFF2-40B4-BE49-F238E27FC236}">
                  <a16:creationId xmlns:a16="http://schemas.microsoft.com/office/drawing/2014/main" id="{1894997D-F593-F9E3-A849-4F9ACD560FED}"/>
                </a:ext>
              </a:extLst>
            </p:cNvPr>
            <p:cNvSpPr/>
            <p:nvPr/>
          </p:nvSpPr>
          <p:spPr>
            <a:xfrm>
              <a:off x="2880" y="327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44" name="Google Shape;1211;p47">
              <a:extLst>
                <a:ext uri="{FF2B5EF4-FFF2-40B4-BE49-F238E27FC236}">
                  <a16:creationId xmlns:a16="http://schemas.microsoft.com/office/drawing/2014/main" id="{C765D30C-A9F4-C916-4D9C-7FF1C5EAF5E2}"/>
                </a:ext>
              </a:extLst>
            </p:cNvPr>
            <p:cNvSpPr txBox="1"/>
            <p:nvPr/>
          </p:nvSpPr>
          <p:spPr>
            <a:xfrm>
              <a:off x="3264" y="322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45" name="Google Shape;1212;p47">
              <a:extLst>
                <a:ext uri="{FF2B5EF4-FFF2-40B4-BE49-F238E27FC236}">
                  <a16:creationId xmlns:a16="http://schemas.microsoft.com/office/drawing/2014/main" id="{6FF552FA-7928-6A6A-58C7-C63FDBF51D7C}"/>
                </a:ext>
              </a:extLst>
            </p:cNvPr>
            <p:cNvSpPr txBox="1"/>
            <p:nvPr/>
          </p:nvSpPr>
          <p:spPr>
            <a:xfrm>
              <a:off x="2976" y="3195"/>
              <a:ext cx="321"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grpSp>
      <p:cxnSp>
        <p:nvCxnSpPr>
          <p:cNvPr id="46" name="Google Shape;1213;p47">
            <a:extLst>
              <a:ext uri="{FF2B5EF4-FFF2-40B4-BE49-F238E27FC236}">
                <a16:creationId xmlns:a16="http://schemas.microsoft.com/office/drawing/2014/main" id="{DA84F33A-DF75-01A1-8EE0-19785717F183}"/>
              </a:ext>
            </a:extLst>
          </p:cNvPr>
          <p:cNvCxnSpPr/>
          <p:nvPr/>
        </p:nvCxnSpPr>
        <p:spPr>
          <a:xfrm rot="10800000" flipH="1">
            <a:off x="7286370" y="3692356"/>
            <a:ext cx="504836" cy="885828"/>
          </a:xfrm>
          <a:prstGeom prst="straightConnector1">
            <a:avLst/>
          </a:prstGeom>
          <a:noFill/>
          <a:ln w="9525" cap="flat" cmpd="sng">
            <a:solidFill>
              <a:schemeClr val="dk1"/>
            </a:solidFill>
            <a:prstDash val="dash"/>
            <a:round/>
            <a:headEnd type="none" w="med" len="med"/>
            <a:tailEnd type="none" w="med" len="med"/>
          </a:ln>
        </p:spPr>
      </p:cxnSp>
      <p:cxnSp>
        <p:nvCxnSpPr>
          <p:cNvPr id="47" name="Google Shape;1214;p47">
            <a:extLst>
              <a:ext uri="{FF2B5EF4-FFF2-40B4-BE49-F238E27FC236}">
                <a16:creationId xmlns:a16="http://schemas.microsoft.com/office/drawing/2014/main" id="{505E4B7F-80D2-2BD9-6B44-33F28904EAAC}"/>
              </a:ext>
            </a:extLst>
          </p:cNvPr>
          <p:cNvCxnSpPr/>
          <p:nvPr/>
        </p:nvCxnSpPr>
        <p:spPr>
          <a:xfrm rot="10800000" flipH="1">
            <a:off x="7286370" y="4197184"/>
            <a:ext cx="228600" cy="381000"/>
          </a:xfrm>
          <a:prstGeom prst="straightConnector1">
            <a:avLst/>
          </a:prstGeom>
          <a:noFill/>
          <a:ln w="28575" cap="flat" cmpd="sng">
            <a:solidFill>
              <a:schemeClr val="dk1"/>
            </a:solidFill>
            <a:prstDash val="solid"/>
            <a:round/>
            <a:headEnd type="none" w="med" len="med"/>
            <a:tailEnd type="triangle" w="med" len="med"/>
          </a:ln>
        </p:spPr>
      </p:cxnSp>
      <p:sp>
        <p:nvSpPr>
          <p:cNvPr id="48" name="Google Shape;1215;p47">
            <a:extLst>
              <a:ext uri="{FF2B5EF4-FFF2-40B4-BE49-F238E27FC236}">
                <a16:creationId xmlns:a16="http://schemas.microsoft.com/office/drawing/2014/main" id="{10D048B9-ABA3-B2B0-E1A7-DFF4F2C127C7}"/>
              </a:ext>
            </a:extLst>
          </p:cNvPr>
          <p:cNvSpPr txBox="1"/>
          <p:nvPr/>
        </p:nvSpPr>
        <p:spPr>
          <a:xfrm>
            <a:off x="6905371" y="41971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sp>
        <p:nvSpPr>
          <p:cNvPr id="49" name="Google Shape;1216;p47">
            <a:extLst>
              <a:ext uri="{FF2B5EF4-FFF2-40B4-BE49-F238E27FC236}">
                <a16:creationId xmlns:a16="http://schemas.microsoft.com/office/drawing/2014/main" id="{07370928-AE5F-80CA-947F-6ACCBF5C894F}"/>
              </a:ext>
            </a:extLst>
          </p:cNvPr>
          <p:cNvSpPr txBox="1"/>
          <p:nvPr/>
        </p:nvSpPr>
        <p:spPr>
          <a:xfrm>
            <a:off x="7057771" y="40447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sp>
        <p:nvSpPr>
          <p:cNvPr id="50" name="Google Shape;1217;p47">
            <a:extLst>
              <a:ext uri="{FF2B5EF4-FFF2-40B4-BE49-F238E27FC236}">
                <a16:creationId xmlns:a16="http://schemas.microsoft.com/office/drawing/2014/main" id="{E7EAEB58-C5CC-D24B-AEF5-3226CA068948}"/>
              </a:ext>
            </a:extLst>
          </p:cNvPr>
          <p:cNvSpPr txBox="1"/>
          <p:nvPr/>
        </p:nvSpPr>
        <p:spPr>
          <a:xfrm>
            <a:off x="7133971" y="3892385"/>
            <a:ext cx="485775" cy="366713"/>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2</a:t>
            </a:r>
            <a:endParaRPr/>
          </a:p>
        </p:txBody>
      </p:sp>
      <p:cxnSp>
        <p:nvCxnSpPr>
          <p:cNvPr id="51" name="Google Shape;1218;p47">
            <a:extLst>
              <a:ext uri="{FF2B5EF4-FFF2-40B4-BE49-F238E27FC236}">
                <a16:creationId xmlns:a16="http://schemas.microsoft.com/office/drawing/2014/main" id="{A36368CB-B113-96C2-737B-F369BFB48A8A}"/>
              </a:ext>
            </a:extLst>
          </p:cNvPr>
          <p:cNvCxnSpPr/>
          <p:nvPr/>
        </p:nvCxnSpPr>
        <p:spPr>
          <a:xfrm rot="10800000">
            <a:off x="7514970" y="4197184"/>
            <a:ext cx="304800" cy="609600"/>
          </a:xfrm>
          <a:prstGeom prst="straightConnector1">
            <a:avLst/>
          </a:prstGeom>
          <a:noFill/>
          <a:ln w="28575" cap="flat" cmpd="sng">
            <a:solidFill>
              <a:srgbClr val="FF0000"/>
            </a:solidFill>
            <a:prstDash val="solid"/>
            <a:round/>
            <a:headEnd type="none" w="med" len="med"/>
            <a:tailEnd type="triangle" w="med" len="med"/>
          </a:ln>
        </p:spPr>
      </p:cxnSp>
      <p:grpSp>
        <p:nvGrpSpPr>
          <p:cNvPr id="52" name="Google Shape;1219;p47">
            <a:extLst>
              <a:ext uri="{FF2B5EF4-FFF2-40B4-BE49-F238E27FC236}">
                <a16:creationId xmlns:a16="http://schemas.microsoft.com/office/drawing/2014/main" id="{C476EC7F-805E-91B6-22DF-07BF8BE21F2F}"/>
              </a:ext>
            </a:extLst>
          </p:cNvPr>
          <p:cNvGrpSpPr/>
          <p:nvPr/>
        </p:nvGrpSpPr>
        <p:grpSpPr>
          <a:xfrm>
            <a:off x="7895971" y="2825584"/>
            <a:ext cx="2239073" cy="2209800"/>
            <a:chOff x="3936" y="1344"/>
            <a:chExt cx="1410" cy="1392"/>
          </a:xfrm>
        </p:grpSpPr>
        <p:sp>
          <p:nvSpPr>
            <p:cNvPr id="53" name="Google Shape;1220;p47">
              <a:extLst>
                <a:ext uri="{FF2B5EF4-FFF2-40B4-BE49-F238E27FC236}">
                  <a16:creationId xmlns:a16="http://schemas.microsoft.com/office/drawing/2014/main" id="{243FAD04-993C-5A66-0040-129F801D1067}"/>
                </a:ext>
              </a:extLst>
            </p:cNvPr>
            <p:cNvSpPr txBox="1"/>
            <p:nvPr/>
          </p:nvSpPr>
          <p:spPr>
            <a:xfrm>
              <a:off x="4992" y="1680"/>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d</a:t>
              </a:r>
              <a:endParaRPr/>
            </a:p>
          </p:txBody>
        </p:sp>
        <p:cxnSp>
          <p:nvCxnSpPr>
            <p:cNvPr id="54" name="Google Shape;1221;p47">
              <a:extLst>
                <a:ext uri="{FF2B5EF4-FFF2-40B4-BE49-F238E27FC236}">
                  <a16:creationId xmlns:a16="http://schemas.microsoft.com/office/drawing/2014/main" id="{1EF08C91-B131-AA3E-AEB9-24FE61B46F79}"/>
                </a:ext>
              </a:extLst>
            </p:cNvPr>
            <p:cNvCxnSpPr/>
            <p:nvPr/>
          </p:nvCxnSpPr>
          <p:spPr>
            <a:xfrm rot="10800000">
              <a:off x="4800" y="1392"/>
              <a:ext cx="192" cy="384"/>
            </a:xfrm>
            <a:prstGeom prst="straightConnector1">
              <a:avLst/>
            </a:prstGeom>
            <a:noFill/>
            <a:ln w="9525" cap="flat" cmpd="sng">
              <a:solidFill>
                <a:schemeClr val="dk1"/>
              </a:solidFill>
              <a:prstDash val="solid"/>
              <a:round/>
              <a:headEnd type="none" w="med" len="med"/>
              <a:tailEnd type="triangle" w="med" len="med"/>
            </a:ln>
          </p:spPr>
        </p:cxnSp>
        <p:cxnSp>
          <p:nvCxnSpPr>
            <p:cNvPr id="55" name="Google Shape;1222;p47">
              <a:extLst>
                <a:ext uri="{FF2B5EF4-FFF2-40B4-BE49-F238E27FC236}">
                  <a16:creationId xmlns:a16="http://schemas.microsoft.com/office/drawing/2014/main" id="{42686DBF-8AD1-2C29-6583-78D468D672F5}"/>
                </a:ext>
              </a:extLst>
            </p:cNvPr>
            <p:cNvCxnSpPr/>
            <p:nvPr/>
          </p:nvCxnSpPr>
          <p:spPr>
            <a:xfrm rot="10800000" flipH="1">
              <a:off x="4224" y="2256"/>
              <a:ext cx="960" cy="480"/>
            </a:xfrm>
            <a:prstGeom prst="straightConnector1">
              <a:avLst/>
            </a:prstGeom>
            <a:noFill/>
            <a:ln w="9525" cap="flat" cmpd="sng">
              <a:solidFill>
                <a:schemeClr val="dk1"/>
              </a:solidFill>
              <a:prstDash val="solid"/>
              <a:round/>
              <a:headEnd type="none" w="med" len="med"/>
              <a:tailEnd type="none" w="med" len="med"/>
            </a:ln>
          </p:spPr>
        </p:cxnSp>
        <p:cxnSp>
          <p:nvCxnSpPr>
            <p:cNvPr id="56" name="Google Shape;1223;p47">
              <a:extLst>
                <a:ext uri="{FF2B5EF4-FFF2-40B4-BE49-F238E27FC236}">
                  <a16:creationId xmlns:a16="http://schemas.microsoft.com/office/drawing/2014/main" id="{B1EA9274-F038-B8EB-9432-0E7666936457}"/>
                </a:ext>
              </a:extLst>
            </p:cNvPr>
            <p:cNvCxnSpPr/>
            <p:nvPr/>
          </p:nvCxnSpPr>
          <p:spPr>
            <a:xfrm rot="10800000" flipH="1">
              <a:off x="3936" y="1344"/>
              <a:ext cx="960" cy="480"/>
            </a:xfrm>
            <a:prstGeom prst="straightConnector1">
              <a:avLst/>
            </a:prstGeom>
            <a:noFill/>
            <a:ln w="9525" cap="flat" cmpd="sng">
              <a:solidFill>
                <a:schemeClr val="dk1"/>
              </a:solidFill>
              <a:prstDash val="solid"/>
              <a:round/>
              <a:headEnd type="none" w="med" len="med"/>
              <a:tailEnd type="none" w="med" len="med"/>
            </a:ln>
          </p:spPr>
        </p:cxnSp>
        <p:cxnSp>
          <p:nvCxnSpPr>
            <p:cNvPr id="57" name="Google Shape;1224;p47">
              <a:extLst>
                <a:ext uri="{FF2B5EF4-FFF2-40B4-BE49-F238E27FC236}">
                  <a16:creationId xmlns:a16="http://schemas.microsoft.com/office/drawing/2014/main" id="{7135A23E-5AC1-E350-636A-0943F9D3307F}"/>
                </a:ext>
              </a:extLst>
            </p:cNvPr>
            <p:cNvCxnSpPr/>
            <p:nvPr/>
          </p:nvCxnSpPr>
          <p:spPr>
            <a:xfrm rot="-3123086" flipH="1">
              <a:off x="5040" y="1872"/>
              <a:ext cx="192" cy="384"/>
            </a:xfrm>
            <a:prstGeom prst="straightConnector1">
              <a:avLst/>
            </a:prstGeom>
            <a:noFill/>
            <a:ln w="9525" cap="flat" cmpd="sng">
              <a:solidFill>
                <a:schemeClr val="dk1"/>
              </a:solidFill>
              <a:prstDash val="solid"/>
              <a:round/>
              <a:headEnd type="none" w="med" len="med"/>
              <a:tailEnd type="triangle" w="med" len="med"/>
            </a:ln>
          </p:spPr>
        </p:cxnSp>
      </p:grpSp>
      <p:grpSp>
        <p:nvGrpSpPr>
          <p:cNvPr id="58" name="Google Shape;1225;p47">
            <a:extLst>
              <a:ext uri="{FF2B5EF4-FFF2-40B4-BE49-F238E27FC236}">
                <a16:creationId xmlns:a16="http://schemas.microsoft.com/office/drawing/2014/main" id="{9B41CA24-B15C-5590-7ADB-73B211200306}"/>
              </a:ext>
            </a:extLst>
          </p:cNvPr>
          <p:cNvGrpSpPr/>
          <p:nvPr/>
        </p:nvGrpSpPr>
        <p:grpSpPr>
          <a:xfrm>
            <a:off x="7972170" y="4759160"/>
            <a:ext cx="1066800" cy="385763"/>
            <a:chOff x="3993" y="3069"/>
            <a:chExt cx="672" cy="243"/>
          </a:xfrm>
        </p:grpSpPr>
        <p:sp>
          <p:nvSpPr>
            <p:cNvPr id="59" name="Google Shape;1226;p47">
              <a:extLst>
                <a:ext uri="{FF2B5EF4-FFF2-40B4-BE49-F238E27FC236}">
                  <a16:creationId xmlns:a16="http://schemas.microsoft.com/office/drawing/2014/main" id="{731E6182-1272-894D-01B3-E4C48B122341}"/>
                </a:ext>
              </a:extLst>
            </p:cNvPr>
            <p:cNvSpPr txBox="1"/>
            <p:nvPr/>
          </p:nvSpPr>
          <p:spPr>
            <a:xfrm>
              <a:off x="4425" y="3069"/>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60" name="Google Shape;1227;p47">
              <a:extLst>
                <a:ext uri="{FF2B5EF4-FFF2-40B4-BE49-F238E27FC236}">
                  <a16:creationId xmlns:a16="http://schemas.microsoft.com/office/drawing/2014/main" id="{59A82FFD-1494-AE95-7D6E-9F0238400E2C}"/>
                </a:ext>
              </a:extLst>
            </p:cNvPr>
            <p:cNvSpPr/>
            <p:nvPr/>
          </p:nvSpPr>
          <p:spPr>
            <a:xfrm>
              <a:off x="3993" y="3147"/>
              <a:ext cx="432" cy="144"/>
            </a:xfrm>
            <a:prstGeom prst="rect">
              <a:avLst/>
            </a:prstGeom>
            <a:solidFill>
              <a:schemeClr val="accent1">
                <a:alpha val="49803"/>
              </a:schemeClr>
            </a:solidFill>
            <a:ln w="9525" cap="flat" cmpd="sng">
              <a:solidFill>
                <a:schemeClr val="dk1"/>
              </a:solidFill>
              <a:prstDash val="dot"/>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1" name="Google Shape;1228;p47">
              <a:extLst>
                <a:ext uri="{FF2B5EF4-FFF2-40B4-BE49-F238E27FC236}">
                  <a16:creationId xmlns:a16="http://schemas.microsoft.com/office/drawing/2014/main" id="{F28ABFB9-F7D2-70B9-2DA5-617832F56C80}"/>
                </a:ext>
              </a:extLst>
            </p:cNvPr>
            <p:cNvSpPr txBox="1"/>
            <p:nvPr/>
          </p:nvSpPr>
          <p:spPr>
            <a:xfrm>
              <a:off x="4137" y="3081"/>
              <a:ext cx="282"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endParaRPr baseline="-25000">
                <a:solidFill>
                  <a:schemeClr val="dk1"/>
                </a:solidFill>
                <a:latin typeface="Verdana"/>
                <a:ea typeface="Verdana"/>
                <a:cs typeface="Verdana"/>
                <a:sym typeface="Verdana"/>
              </a:endParaRPr>
            </a:p>
          </p:txBody>
        </p:sp>
      </p:grpSp>
      <p:grpSp>
        <p:nvGrpSpPr>
          <p:cNvPr id="62" name="Google Shape;1229;p47">
            <a:extLst>
              <a:ext uri="{FF2B5EF4-FFF2-40B4-BE49-F238E27FC236}">
                <a16:creationId xmlns:a16="http://schemas.microsoft.com/office/drawing/2014/main" id="{EA999C9A-A226-CBDE-5F02-2C6912B7541E}"/>
              </a:ext>
            </a:extLst>
          </p:cNvPr>
          <p:cNvGrpSpPr/>
          <p:nvPr/>
        </p:nvGrpSpPr>
        <p:grpSpPr>
          <a:xfrm>
            <a:off x="7976049" y="2496284"/>
            <a:ext cx="1033464" cy="366712"/>
            <a:chOff x="3957" y="1200"/>
            <a:chExt cx="651" cy="231"/>
          </a:xfrm>
        </p:grpSpPr>
        <p:sp>
          <p:nvSpPr>
            <p:cNvPr id="63" name="Google Shape;1230;p47">
              <a:extLst>
                <a:ext uri="{FF2B5EF4-FFF2-40B4-BE49-F238E27FC236}">
                  <a16:creationId xmlns:a16="http://schemas.microsoft.com/office/drawing/2014/main" id="{83C3F0B1-80A6-835B-C284-3DB402F2AFC1}"/>
                </a:ext>
              </a:extLst>
            </p:cNvPr>
            <p:cNvSpPr/>
            <p:nvPr/>
          </p:nvSpPr>
          <p:spPr>
            <a:xfrm>
              <a:off x="3957" y="1257"/>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64" name="Google Shape;1231;p47">
              <a:extLst>
                <a:ext uri="{FF2B5EF4-FFF2-40B4-BE49-F238E27FC236}">
                  <a16:creationId xmlns:a16="http://schemas.microsoft.com/office/drawing/2014/main" id="{9D4FC291-08BD-7CCC-3610-724DDE4DF84F}"/>
                </a:ext>
              </a:extLst>
            </p:cNvPr>
            <p:cNvSpPr txBox="1"/>
            <p:nvPr/>
          </p:nvSpPr>
          <p:spPr>
            <a:xfrm>
              <a:off x="4368" y="1200"/>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grpSp>
      <p:grpSp>
        <p:nvGrpSpPr>
          <p:cNvPr id="65" name="Google Shape;1232;p47">
            <a:extLst>
              <a:ext uri="{FF2B5EF4-FFF2-40B4-BE49-F238E27FC236}">
                <a16:creationId xmlns:a16="http://schemas.microsoft.com/office/drawing/2014/main" id="{E2CAB2E6-9CA0-C06A-D76F-CCE241ECC6F1}"/>
              </a:ext>
            </a:extLst>
          </p:cNvPr>
          <p:cNvGrpSpPr/>
          <p:nvPr/>
        </p:nvGrpSpPr>
        <p:grpSpPr>
          <a:xfrm>
            <a:off x="7966748" y="4763926"/>
            <a:ext cx="1066800" cy="366712"/>
            <a:chOff x="3984" y="3165"/>
            <a:chExt cx="672" cy="231"/>
          </a:xfrm>
        </p:grpSpPr>
        <p:sp>
          <p:nvSpPr>
            <p:cNvPr id="66" name="Google Shape;1233;p47">
              <a:extLst>
                <a:ext uri="{FF2B5EF4-FFF2-40B4-BE49-F238E27FC236}">
                  <a16:creationId xmlns:a16="http://schemas.microsoft.com/office/drawing/2014/main" id="{93B5E7F2-2E6B-1303-3DE9-4D326CAEF08D}"/>
                </a:ext>
              </a:extLst>
            </p:cNvPr>
            <p:cNvSpPr txBox="1"/>
            <p:nvPr/>
          </p:nvSpPr>
          <p:spPr>
            <a:xfrm>
              <a:off x="4416" y="3165"/>
              <a:ext cx="240" cy="231"/>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w</a:t>
              </a:r>
              <a:endParaRPr/>
            </a:p>
          </p:txBody>
        </p:sp>
        <p:sp>
          <p:nvSpPr>
            <p:cNvPr id="67" name="Google Shape;1234;p47">
              <a:extLst>
                <a:ext uri="{FF2B5EF4-FFF2-40B4-BE49-F238E27FC236}">
                  <a16:creationId xmlns:a16="http://schemas.microsoft.com/office/drawing/2014/main" id="{DEEC3FB7-EAA5-AB6B-C2AD-D8372294880E}"/>
                </a:ext>
              </a:extLst>
            </p:cNvPr>
            <p:cNvSpPr/>
            <p:nvPr/>
          </p:nvSpPr>
          <p:spPr>
            <a:xfrm>
              <a:off x="3984" y="3243"/>
              <a:ext cx="432" cy="144"/>
            </a:xfrm>
            <a:prstGeom prst="rect">
              <a:avLst/>
            </a:prstGeom>
            <a:solidFill>
              <a:schemeClr val="accent1"/>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grpSp>
      <p:sp>
        <p:nvSpPr>
          <p:cNvPr id="68" name="Google Shape;1235;p47">
            <a:extLst>
              <a:ext uri="{FF2B5EF4-FFF2-40B4-BE49-F238E27FC236}">
                <a16:creationId xmlns:a16="http://schemas.microsoft.com/office/drawing/2014/main" id="{14056266-4641-9FEE-FC83-9D20CA5194E4}"/>
              </a:ext>
            </a:extLst>
          </p:cNvPr>
          <p:cNvSpPr txBox="1"/>
          <p:nvPr/>
        </p:nvSpPr>
        <p:spPr>
          <a:xfrm>
            <a:off x="8057912" y="2468388"/>
            <a:ext cx="447675" cy="366712"/>
          </a:xfrm>
          <a:prstGeom prst="rect">
            <a:avLst/>
          </a:prstGeom>
          <a:noFill/>
          <a:ln>
            <a:noFill/>
          </a:ln>
        </p:spPr>
        <p:txBody>
          <a:bodyPr spcFirstLastPara="1" wrap="square" lIns="91425" tIns="45700" rIns="91425" bIns="45700" anchor="t" anchorCtr="0">
            <a:spAutoFit/>
          </a:bodyPr>
          <a:lstStyle/>
          <a:p>
            <a:r>
              <a:rPr lang="es-ES">
                <a:solidFill>
                  <a:schemeClr val="dk1"/>
                </a:solidFill>
                <a:latin typeface="Verdana"/>
                <a:ea typeface="Verdana"/>
                <a:cs typeface="Verdana"/>
                <a:sym typeface="Verdana"/>
              </a:rPr>
              <a:t>g</a:t>
            </a:r>
            <a:r>
              <a:rPr lang="es-ES" baseline="-25000">
                <a:solidFill>
                  <a:schemeClr val="dk1"/>
                </a:solidFill>
                <a:latin typeface="Verdana"/>
                <a:ea typeface="Verdana"/>
                <a:cs typeface="Verdana"/>
                <a:sym typeface="Verdana"/>
              </a:rPr>
              <a:t>1</a:t>
            </a:r>
            <a:endParaRPr/>
          </a:p>
        </p:txBody>
      </p:sp>
    </p:spTree>
    <p:extLst>
      <p:ext uri="{BB962C8B-B14F-4D97-AF65-F5344CB8AC3E}">
        <p14:creationId xmlns:p14="http://schemas.microsoft.com/office/powerpoint/2010/main" val="276734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41"/>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5"/>
                                        </p:tgtEl>
                                        <p:attrNameLst>
                                          <p:attrName>style.visibility</p:attrName>
                                        </p:attrNameLst>
                                      </p:cBhvr>
                                      <p:to>
                                        <p:strVal val="visible"/>
                                      </p:to>
                                    </p:set>
                                  </p:childTnLst>
                                </p:cTn>
                              </p:par>
                              <p:par>
                                <p:cTn id="21" presetID="10" presetClass="exit" presetSubtype="0" fill="hold" nodeType="withEffect">
                                  <p:stCondLst>
                                    <p:cond delay="0"/>
                                  </p:stCondLst>
                                  <p:childTnLst>
                                    <p:animEffect transition="out" filter="fade">
                                      <p:cBhvr>
                                        <p:cTn id="22" dur="2000"/>
                                        <p:tgtEl>
                                          <p:spTgt spid="68"/>
                                        </p:tgtEl>
                                      </p:cBhvr>
                                    </p:animEffect>
                                    <p:set>
                                      <p:cBhvr>
                                        <p:cTn id="23" dur="1" fill="hold">
                                          <p:stCondLst>
                                            <p:cond delay="2000"/>
                                          </p:stCondLst>
                                        </p:cTn>
                                        <p:tgtEl>
                                          <p:spTgt spid="68"/>
                                        </p:tgtEl>
                                        <p:attrNameLst>
                                          <p:attrName>style.visibility</p:attrName>
                                        </p:attrNameLst>
                                      </p:cBhvr>
                                      <p:to>
                                        <p:strVal val="hidden"/>
                                      </p:to>
                                    </p:set>
                                  </p:childTnLst>
                                </p:cTn>
                              </p:par>
                              <p:par>
                                <p:cTn id="24" presetID="1" presetClass="entr" presetSubtype="0" fill="hold" nodeType="withEffect">
                                  <p:stCondLst>
                                    <p:cond delay="0"/>
                                  </p:stCondLst>
                                  <p:childTnLst>
                                    <p:set>
                                      <p:cBhvr>
                                        <p:cTn id="25" dur="1" fill="hold">
                                          <p:stCondLst>
                                            <p:cond delay="0"/>
                                          </p:stCondLst>
                                        </p:cTn>
                                        <p:tgtEl>
                                          <p:spTgt spid="62"/>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62"/>
                                        </p:tgtEl>
                                        <p:attrNameLst>
                                          <p:attrName>style.visibility</p:attrName>
                                        </p:attrNameLst>
                                      </p:cBhvr>
                                      <p:to>
                                        <p:strVal val="visible"/>
                                      </p:to>
                                    </p:set>
                                  </p:childTnLst>
                                </p:cTn>
                              </p:par>
                            </p:childTnLst>
                          </p:cTn>
                        </p:par>
                        <p:par>
                          <p:cTn id="28" fill="hold">
                            <p:stCondLst>
                              <p:cond delay="2001"/>
                            </p:stCondLst>
                            <p:childTnLst>
                              <p:par>
                                <p:cTn id="29" presetID="1" presetClass="entr" presetSubtype="0"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childTnLst>
                                </p:cTn>
                              </p:par>
                            </p:childTnLst>
                          </p:cTn>
                        </p:par>
                        <p:par>
                          <p:cTn id="31" fill="hold">
                            <p:stCondLst>
                              <p:cond delay="2001"/>
                            </p:stCondLst>
                            <p:childTnLst>
                              <p:par>
                                <p:cTn id="32" presetID="1" presetClass="entr" presetSubtype="0" fill="hold" nodeType="afterEffect">
                                  <p:stCondLst>
                                    <p:cond delay="0"/>
                                  </p:stCondLst>
                                  <p:childTnLst>
                                    <p:set>
                                      <p:cBhvr>
                                        <p:cTn id="33" dur="1" fill="hold">
                                          <p:stCondLst>
                                            <p:cond delay="0"/>
                                          </p:stCondLst>
                                        </p:cTn>
                                        <p:tgtEl>
                                          <p:spTgt spid="42"/>
                                        </p:tgtEl>
                                        <p:attrNameLst>
                                          <p:attrName>style.visibility</p:attrName>
                                        </p:attrNameLst>
                                      </p:cBhvr>
                                      <p:to>
                                        <p:strVal val="visible"/>
                                      </p:to>
                                    </p:set>
                                  </p:childTnLst>
                                </p:cTn>
                              </p:par>
                            </p:childTnLst>
                          </p:cTn>
                        </p:par>
                        <p:par>
                          <p:cTn id="34" fill="hold">
                            <p:stCondLst>
                              <p:cond delay="2001"/>
                            </p:stCondLst>
                            <p:childTnLst>
                              <p:par>
                                <p:cTn id="35" presetID="1" presetClass="entr" presetSubtype="0"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childTnLst>
                                </p:cTn>
                              </p:par>
                            </p:childTnLst>
                          </p:cTn>
                        </p:par>
                        <p:par>
                          <p:cTn id="37" fill="hold">
                            <p:stCondLst>
                              <p:cond delay="2001"/>
                            </p:stCondLst>
                            <p:childTnLst>
                              <p:par>
                                <p:cTn id="38" presetID="1" presetClass="entr" presetSubtype="0" fill="hold" nodeType="afterEffect">
                                  <p:stCondLst>
                                    <p:cond delay="0"/>
                                  </p:stCondLst>
                                  <p:childTnLst>
                                    <p:set>
                                      <p:cBhvr>
                                        <p:cTn id="39" dur="1" fill="hold">
                                          <p:stCondLst>
                                            <p:cond delay="0"/>
                                          </p:stCondLst>
                                        </p:cTn>
                                        <p:tgtEl>
                                          <p:spTgt spid="48"/>
                                        </p:tgtEl>
                                        <p:attrNameLst>
                                          <p:attrName>style.visibility</p:attrName>
                                        </p:attrNameLst>
                                      </p:cBhvr>
                                      <p:to>
                                        <p:strVal val="visible"/>
                                      </p:to>
                                    </p:set>
                                  </p:childTnLst>
                                </p:cTn>
                              </p:par>
                            </p:childTnLst>
                          </p:cTn>
                        </p:par>
                        <p:par>
                          <p:cTn id="40" fill="hold">
                            <p:stCondLst>
                              <p:cond delay="2001"/>
                            </p:stCondLst>
                            <p:childTnLst>
                              <p:par>
                                <p:cTn id="41" presetID="1" presetClass="entr" presetSubtype="0" fill="hold" nodeType="afterEffect">
                                  <p:stCondLst>
                                    <p:cond delay="0"/>
                                  </p:stCondLst>
                                  <p:childTnLst>
                                    <p:set>
                                      <p:cBhvr>
                                        <p:cTn id="42" dur="1" fill="hold">
                                          <p:stCondLst>
                                            <p:cond delay="0"/>
                                          </p:stCondLst>
                                        </p:cTn>
                                        <p:tgtEl>
                                          <p:spTgt spid="49"/>
                                        </p:tgtEl>
                                        <p:attrNameLst>
                                          <p:attrName>style.visibility</p:attrName>
                                        </p:attrNameLst>
                                      </p:cBhvr>
                                      <p:to>
                                        <p:strVal val="visible"/>
                                      </p:to>
                                    </p:set>
                                  </p:childTnLst>
                                </p:cTn>
                              </p:par>
                            </p:childTnLst>
                          </p:cTn>
                        </p:par>
                        <p:par>
                          <p:cTn id="43" fill="hold">
                            <p:stCondLst>
                              <p:cond delay="2001"/>
                            </p:stCondLst>
                            <p:childTnLst>
                              <p:par>
                                <p:cTn id="44" presetID="1" presetClass="entr" presetSubtype="0"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childTnLst>
                                </p:cTn>
                              </p:par>
                            </p:childTnLst>
                          </p:cTn>
                        </p:par>
                        <p:par>
                          <p:cTn id="46" fill="hold">
                            <p:stCondLst>
                              <p:cond delay="2001"/>
                            </p:stCondLst>
                            <p:childTnLst>
                              <p:par>
                                <p:cTn id="47" presetID="1" presetClass="entr" presetSubtype="0"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childTnLst>
                                </p:cTn>
                              </p:par>
                            </p:childTnLst>
                          </p:cTn>
                        </p:par>
                        <p:par>
                          <p:cTn id="49" fill="hold">
                            <p:stCondLst>
                              <p:cond delay="2001"/>
                            </p:stCondLst>
                            <p:childTnLst>
                              <p:par>
                                <p:cTn id="50" presetID="1" presetClass="entr" presetSubtype="0" fill="hold" nodeType="afterEffect">
                                  <p:stCondLst>
                                    <p:cond delay="0"/>
                                  </p:stCondLst>
                                  <p:childTnLst>
                                    <p:set>
                                      <p:cBhvr>
                                        <p:cTn id="51"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mover masa</a:t>
            </a:r>
            <a:br>
              <a:rPr lang="es-MX" dirty="0"/>
            </a:br>
            <a:r>
              <a:rPr lang="es-ES" sz="3600" dirty="0"/>
              <a:t>Aplicaciones a buques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idx="1"/>
              </p:nvPr>
            </p:nvSpPr>
            <p:spPr/>
            <p:txBody>
              <a:bodyPr>
                <a:normAutofit/>
              </a:bodyPr>
              <a:lstStyle/>
              <a:p>
                <a:pPr>
                  <a:spcBef>
                    <a:spcPts val="0"/>
                  </a:spcBef>
                  <a:buSzPts val="1360"/>
                </a:pPr>
                <a:r>
                  <a:rPr lang="es-MX" dirty="0"/>
                  <a:t>Del ejercicio anterior, se puede visualizar que, si el peso se ha movido desde g</a:t>
                </a:r>
                <a:r>
                  <a:rPr lang="es-MX" baseline="-25000" dirty="0"/>
                  <a:t>1</a:t>
                </a:r>
                <a:r>
                  <a:rPr lang="es-MX" dirty="0"/>
                  <a:t> a g</a:t>
                </a:r>
                <a:r>
                  <a:rPr lang="es-MX" baseline="-25000" dirty="0"/>
                  <a:t>2</a:t>
                </a:r>
                <a:r>
                  <a:rPr lang="es-MX" dirty="0"/>
                  <a:t>, el centro de gravedad del buque se moverá proporcionalmente desde G a G</a:t>
                </a:r>
                <a:r>
                  <a:rPr lang="es-MX" baseline="-25000" dirty="0"/>
                  <a:t>2</a:t>
                </a:r>
                <a:r>
                  <a:rPr lang="es-MX" dirty="0"/>
                  <a:t>.</a:t>
                </a:r>
              </a:p>
              <a:p>
                <a:pPr>
                  <a:buSzPts val="1360"/>
                </a:pPr>
                <a:r>
                  <a:rPr lang="es-MX" dirty="0"/>
                  <a:t>Además, se puede ver que el movimiento de GG2 es paralelo al de g1 g2 y que:</a:t>
                </a:r>
                <a:br>
                  <a:rPr lang="es-MX" dirty="0"/>
                </a:br>
                <a:br>
                  <a:rPr lang="es-MX" dirty="0"/>
                </a:br>
                <a14:m>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2</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m:t>
                        </m:r>
                      </m:den>
                    </m:f>
                    <m:d>
                      <m:dPr>
                        <m:ctrlPr>
                          <a:rPr lang="es-MX"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𝑚𝑒𝑡𝑟𝑜𝑠</m:t>
                        </m:r>
                      </m:e>
                    </m:d>
                  </m:oMath>
                </a14:m>
                <a:endParaRPr lang="es-MX" dirty="0"/>
              </a:p>
              <a:p>
                <a:pPr marL="630238" indent="0">
                  <a:buSzPts val="1360"/>
                  <a:buNone/>
                </a:pPr>
                <a:r>
                  <a:rPr lang="es-MX" dirty="0"/>
                  <a:t>Donde “w” es la masa del cuerpo que se movió, “d” la distancia total de movimiento del cuerpo y “</a:t>
                </a:r>
                <a:r>
                  <a:rPr lang="es-MX" dirty="0">
                    <a:latin typeface="Cambria" panose="02040503050406030204" pitchFamily="18" charset="0"/>
                    <a:ea typeface="Cambria" panose="02040503050406030204" pitchFamily="18" charset="0"/>
                  </a:rPr>
                  <a:t>△</a:t>
                </a:r>
                <a:r>
                  <a:rPr lang="es-MX" dirty="0"/>
                  <a:t>” el desplazamiento del buque (El que permaneció constante porque para fines prácticos el cuerpo se mantuvo a bordo del buque)</a:t>
                </a:r>
                <a:r>
                  <a:rPr lang="es-MX" sz="2800" dirty="0"/>
                  <a:t>  </a:t>
                </a:r>
                <a:endParaRPr lang="es-MX" dirty="0"/>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idx="1"/>
              </p:nvPr>
            </p:nvSpPr>
            <p:spPr>
              <a:blipFill>
                <a:blip r:embed="rId2"/>
                <a:stretch>
                  <a:fillRect l="-114" t="-670" r="-855"/>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25</a:t>
            </a:fld>
            <a:endParaRPr lang="en-US"/>
          </a:p>
        </p:txBody>
      </p:sp>
    </p:spTree>
    <p:extLst>
      <p:ext uri="{BB962C8B-B14F-4D97-AF65-F5344CB8AC3E}">
        <p14:creationId xmlns:p14="http://schemas.microsoft.com/office/powerpoint/2010/main" val="3214573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MX" dirty="0"/>
              <a:t>Efecto de mover masa</a:t>
            </a:r>
            <a:br>
              <a:rPr lang="es-MX" dirty="0"/>
            </a:br>
            <a:r>
              <a:rPr lang="es-ES" sz="3600" dirty="0"/>
              <a:t>Aplicaciones a buques – caso práctico</a:t>
            </a:r>
            <a:endParaRPr lang="es-CL" dirty="0"/>
          </a:p>
        </p:txBody>
      </p:sp>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26</a:t>
            </a:fld>
            <a:endParaRPr lang="en-US"/>
          </a:p>
        </p:txBody>
      </p:sp>
      <p:sp>
        <p:nvSpPr>
          <p:cNvPr id="3" name="Google Shape;1250;p49">
            <a:extLst>
              <a:ext uri="{FF2B5EF4-FFF2-40B4-BE49-F238E27FC236}">
                <a16:creationId xmlns:a16="http://schemas.microsoft.com/office/drawing/2014/main" id="{368B154E-6365-5236-78C9-A924504CB88A}"/>
              </a:ext>
            </a:extLst>
          </p:cNvPr>
          <p:cNvSpPr/>
          <p:nvPr/>
        </p:nvSpPr>
        <p:spPr>
          <a:xfrm>
            <a:off x="3457171" y="2216094"/>
            <a:ext cx="5653087" cy="3865562"/>
          </a:xfrm>
          <a:custGeom>
            <a:avLst/>
            <a:gdLst/>
            <a:ahLst/>
            <a:cxnLst/>
            <a:rect l="l" t="t" r="r" b="b"/>
            <a:pathLst>
              <a:path w="4092" h="2710" extrusionOk="0">
                <a:moveTo>
                  <a:pt x="0" y="0"/>
                </a:moveTo>
                <a:lnTo>
                  <a:pt x="0" y="1746"/>
                </a:lnTo>
                <a:lnTo>
                  <a:pt x="35" y="1960"/>
                </a:lnTo>
                <a:lnTo>
                  <a:pt x="143" y="2138"/>
                </a:lnTo>
                <a:lnTo>
                  <a:pt x="295" y="2333"/>
                </a:lnTo>
                <a:lnTo>
                  <a:pt x="428" y="2449"/>
                </a:lnTo>
                <a:lnTo>
                  <a:pt x="589" y="2540"/>
                </a:lnTo>
                <a:lnTo>
                  <a:pt x="784" y="2601"/>
                </a:lnTo>
                <a:lnTo>
                  <a:pt x="954" y="2627"/>
                </a:lnTo>
                <a:lnTo>
                  <a:pt x="1258" y="2682"/>
                </a:lnTo>
                <a:lnTo>
                  <a:pt x="1533" y="2709"/>
                </a:lnTo>
                <a:lnTo>
                  <a:pt x="2479" y="2709"/>
                </a:lnTo>
                <a:lnTo>
                  <a:pt x="2843" y="2673"/>
                </a:lnTo>
                <a:lnTo>
                  <a:pt x="3156" y="2627"/>
                </a:lnTo>
                <a:lnTo>
                  <a:pt x="3414" y="2565"/>
                </a:lnTo>
                <a:lnTo>
                  <a:pt x="3610" y="2476"/>
                </a:lnTo>
                <a:lnTo>
                  <a:pt x="3743" y="2379"/>
                </a:lnTo>
                <a:lnTo>
                  <a:pt x="3895" y="2236"/>
                </a:lnTo>
                <a:lnTo>
                  <a:pt x="3993" y="2093"/>
                </a:lnTo>
                <a:lnTo>
                  <a:pt x="4064" y="1897"/>
                </a:lnTo>
                <a:lnTo>
                  <a:pt x="4091" y="1657"/>
                </a:lnTo>
                <a:lnTo>
                  <a:pt x="4091" y="0"/>
                </a:lnTo>
                <a:lnTo>
                  <a:pt x="0" y="0"/>
                </a:lnTo>
              </a:path>
            </a:pathLst>
          </a:custGeom>
          <a:solidFill>
            <a:schemeClr val="lt1"/>
          </a:solidFill>
          <a:ln w="762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endParaRPr>
              <a:solidFill>
                <a:schemeClr val="dk1"/>
              </a:solidFill>
              <a:latin typeface="Verdana"/>
              <a:ea typeface="Verdana"/>
              <a:cs typeface="Verdana"/>
              <a:sym typeface="Verdana"/>
            </a:endParaRPr>
          </a:p>
        </p:txBody>
      </p:sp>
      <p:pic>
        <p:nvPicPr>
          <p:cNvPr id="8" name="Google Shape;1251;p49">
            <a:extLst>
              <a:ext uri="{FF2B5EF4-FFF2-40B4-BE49-F238E27FC236}">
                <a16:creationId xmlns:a16="http://schemas.microsoft.com/office/drawing/2014/main" id="{AE5F0D78-59C5-D0EF-A521-143E4D9F9EED}"/>
              </a:ext>
            </a:extLst>
          </p:cNvPr>
          <p:cNvPicPr preferRelativeResize="0"/>
          <p:nvPr/>
        </p:nvPicPr>
        <p:blipFill rotWithShape="1">
          <a:blip r:embed="rId2">
            <a:alphaModFix/>
          </a:blip>
          <a:srcRect/>
          <a:stretch/>
        </p:blipFill>
        <p:spPr>
          <a:xfrm>
            <a:off x="3614738" y="3916197"/>
            <a:ext cx="1733550" cy="549275"/>
          </a:xfrm>
          <a:prstGeom prst="rect">
            <a:avLst/>
          </a:prstGeom>
          <a:noFill/>
          <a:ln>
            <a:noFill/>
          </a:ln>
        </p:spPr>
      </p:pic>
      <p:cxnSp>
        <p:nvCxnSpPr>
          <p:cNvPr id="9" name="Google Shape;1252;p49">
            <a:extLst>
              <a:ext uri="{FF2B5EF4-FFF2-40B4-BE49-F238E27FC236}">
                <a16:creationId xmlns:a16="http://schemas.microsoft.com/office/drawing/2014/main" id="{E11C3120-6B20-6D92-40F8-2D743A24EDE3}"/>
              </a:ext>
            </a:extLst>
          </p:cNvPr>
          <p:cNvCxnSpPr/>
          <p:nvPr/>
        </p:nvCxnSpPr>
        <p:spPr>
          <a:xfrm>
            <a:off x="3505201" y="4455946"/>
            <a:ext cx="5624513" cy="0"/>
          </a:xfrm>
          <a:prstGeom prst="straightConnector1">
            <a:avLst/>
          </a:prstGeom>
          <a:noFill/>
          <a:ln w="12700" cap="flat" cmpd="sng">
            <a:solidFill>
              <a:srgbClr val="000000"/>
            </a:solidFill>
            <a:prstDash val="solid"/>
            <a:round/>
            <a:headEnd type="none" w="sm" len="sm"/>
            <a:tailEnd type="none" w="sm" len="sm"/>
          </a:ln>
        </p:spPr>
      </p:cxnSp>
      <p:grpSp>
        <p:nvGrpSpPr>
          <p:cNvPr id="10" name="Google Shape;1253;p49">
            <a:extLst>
              <a:ext uri="{FF2B5EF4-FFF2-40B4-BE49-F238E27FC236}">
                <a16:creationId xmlns:a16="http://schemas.microsoft.com/office/drawing/2014/main" id="{08C6A8E5-FA58-7B19-6E16-7D79FA3A8515}"/>
              </a:ext>
            </a:extLst>
          </p:cNvPr>
          <p:cNvGrpSpPr/>
          <p:nvPr/>
        </p:nvGrpSpPr>
        <p:grpSpPr>
          <a:xfrm>
            <a:off x="6183314" y="3043071"/>
            <a:ext cx="554037" cy="366712"/>
            <a:chOff x="2750" y="1394"/>
            <a:chExt cx="401" cy="257"/>
          </a:xfrm>
        </p:grpSpPr>
        <p:sp>
          <p:nvSpPr>
            <p:cNvPr id="11" name="Google Shape;1254;p49">
              <a:extLst>
                <a:ext uri="{FF2B5EF4-FFF2-40B4-BE49-F238E27FC236}">
                  <a16:creationId xmlns:a16="http://schemas.microsoft.com/office/drawing/2014/main" id="{20B81E3B-A16D-0941-E193-C2D85732A987}"/>
                </a:ext>
              </a:extLst>
            </p:cNvPr>
            <p:cNvSpPr/>
            <p:nvPr/>
          </p:nvSpPr>
          <p:spPr>
            <a:xfrm>
              <a:off x="2750" y="1485"/>
              <a:ext cx="106" cy="96"/>
            </a:xfrm>
            <a:prstGeom prst="ellipse">
              <a:avLst/>
            </a:prstGeom>
            <a:solidFill>
              <a:srgbClr val="0000FF"/>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2" name="Google Shape;1255;p49">
              <a:extLst>
                <a:ext uri="{FF2B5EF4-FFF2-40B4-BE49-F238E27FC236}">
                  <a16:creationId xmlns:a16="http://schemas.microsoft.com/office/drawing/2014/main" id="{C9BB5D64-9F4A-989C-3B50-C039C60C5E6D}"/>
                </a:ext>
              </a:extLst>
            </p:cNvPr>
            <p:cNvSpPr/>
            <p:nvPr/>
          </p:nvSpPr>
          <p:spPr>
            <a:xfrm>
              <a:off x="2889" y="1394"/>
              <a:ext cx="262" cy="257"/>
            </a:xfrm>
            <a:prstGeom prst="rect">
              <a:avLst/>
            </a:prstGeom>
            <a:noFill/>
            <a:ln>
              <a:noFill/>
            </a:ln>
          </p:spPr>
          <p:txBody>
            <a:bodyPr spcFirstLastPara="1" wrap="square" lIns="92075" tIns="46025" rIns="92075" bIns="46025" anchor="ctr" anchorCtr="0">
              <a:spAutoFit/>
            </a:bodyPr>
            <a:lstStyle/>
            <a:p>
              <a:pPr algn="ctr"/>
              <a:r>
                <a:rPr lang="es-ES" b="1">
                  <a:solidFill>
                    <a:srgbClr val="0000FF"/>
                  </a:solidFill>
                  <a:latin typeface="Arial"/>
                  <a:ea typeface="Arial"/>
                  <a:cs typeface="Arial"/>
                  <a:sym typeface="Arial"/>
                </a:rPr>
                <a:t>G</a:t>
              </a:r>
              <a:endParaRPr/>
            </a:p>
          </p:txBody>
        </p:sp>
      </p:grpSp>
      <p:grpSp>
        <p:nvGrpSpPr>
          <p:cNvPr id="13" name="Google Shape;1256;p49">
            <a:extLst>
              <a:ext uri="{FF2B5EF4-FFF2-40B4-BE49-F238E27FC236}">
                <a16:creationId xmlns:a16="http://schemas.microsoft.com/office/drawing/2014/main" id="{471F52D0-FF2C-8681-C73A-3D3E7615FBEC}"/>
              </a:ext>
            </a:extLst>
          </p:cNvPr>
          <p:cNvGrpSpPr/>
          <p:nvPr/>
        </p:nvGrpSpPr>
        <p:grpSpPr>
          <a:xfrm>
            <a:off x="6891634" y="3041484"/>
            <a:ext cx="633127" cy="366373"/>
            <a:chOff x="3168" y="1393"/>
            <a:chExt cx="458" cy="257"/>
          </a:xfrm>
        </p:grpSpPr>
        <p:sp>
          <p:nvSpPr>
            <p:cNvPr id="14" name="Google Shape;1257;p49">
              <a:extLst>
                <a:ext uri="{FF2B5EF4-FFF2-40B4-BE49-F238E27FC236}">
                  <a16:creationId xmlns:a16="http://schemas.microsoft.com/office/drawing/2014/main" id="{630A5B5C-D132-9640-BF20-25531A0B6565}"/>
                </a:ext>
              </a:extLst>
            </p:cNvPr>
            <p:cNvSpPr/>
            <p:nvPr/>
          </p:nvSpPr>
          <p:spPr>
            <a:xfrm>
              <a:off x="3168" y="1484"/>
              <a:ext cx="106" cy="96"/>
            </a:xfrm>
            <a:prstGeom prst="ellipse">
              <a:avLst/>
            </a:prstGeom>
            <a:solidFill>
              <a:schemeClr val="lt2"/>
            </a:solidFill>
            <a:ln w="25400" cap="flat" cmpd="sng">
              <a:solidFill>
                <a:srgbClr val="0000FF"/>
              </a:solidFill>
              <a:prstDash val="solid"/>
              <a:round/>
              <a:headEnd type="none" w="sm" len="sm"/>
              <a:tailEnd type="none" w="sm" len="sm"/>
            </a:ln>
          </p:spPr>
          <p:txBody>
            <a:bodyPr spcFirstLastPara="1" wrap="square" lIns="91425" tIns="45700" rIns="91425" bIns="45700" anchor="ctr" anchorCtr="0">
              <a:noAutofit/>
            </a:bodyPr>
            <a:lstStyle/>
            <a:p>
              <a:endParaRPr>
                <a:solidFill>
                  <a:schemeClr val="dk1"/>
                </a:solidFill>
                <a:latin typeface="Verdana"/>
                <a:ea typeface="Verdana"/>
                <a:cs typeface="Verdana"/>
                <a:sym typeface="Verdana"/>
              </a:endParaRPr>
            </a:p>
          </p:txBody>
        </p:sp>
        <p:sp>
          <p:nvSpPr>
            <p:cNvPr id="15" name="Google Shape;1258;p49">
              <a:extLst>
                <a:ext uri="{FF2B5EF4-FFF2-40B4-BE49-F238E27FC236}">
                  <a16:creationId xmlns:a16="http://schemas.microsoft.com/office/drawing/2014/main" id="{69D5BB6E-6EF2-EB9B-D4FA-509DAD8E80D2}"/>
                </a:ext>
              </a:extLst>
            </p:cNvPr>
            <p:cNvSpPr/>
            <p:nvPr/>
          </p:nvSpPr>
          <p:spPr>
            <a:xfrm>
              <a:off x="3303" y="1393"/>
              <a:ext cx="323" cy="257"/>
            </a:xfrm>
            <a:prstGeom prst="rect">
              <a:avLst/>
            </a:prstGeom>
            <a:noFill/>
            <a:ln>
              <a:noFill/>
            </a:ln>
          </p:spPr>
          <p:txBody>
            <a:bodyPr spcFirstLastPara="1" wrap="square" lIns="92075" tIns="46025" rIns="92075" bIns="46025" anchor="ctr" anchorCtr="0">
              <a:spAutoFit/>
            </a:bodyPr>
            <a:lstStyle/>
            <a:p>
              <a:pPr algn="ctr"/>
              <a:r>
                <a:rPr lang="es-ES" b="1">
                  <a:solidFill>
                    <a:schemeClr val="dk1"/>
                  </a:solidFill>
                  <a:latin typeface="Arial"/>
                  <a:ea typeface="Arial"/>
                  <a:cs typeface="Arial"/>
                  <a:sym typeface="Arial"/>
                </a:rPr>
                <a:t>G</a:t>
              </a:r>
              <a:r>
                <a:rPr lang="es-ES" b="1" baseline="-25000">
                  <a:solidFill>
                    <a:schemeClr val="dk1"/>
                  </a:solidFill>
                  <a:latin typeface="Arial"/>
                  <a:ea typeface="Arial"/>
                  <a:cs typeface="Arial"/>
                  <a:sym typeface="Arial"/>
                </a:rPr>
                <a:t>2</a:t>
              </a:r>
              <a:endParaRPr/>
            </a:p>
          </p:txBody>
        </p:sp>
      </p:grpSp>
      <p:sp>
        <p:nvSpPr>
          <p:cNvPr id="16" name="Google Shape;1259;p49">
            <a:extLst>
              <a:ext uri="{FF2B5EF4-FFF2-40B4-BE49-F238E27FC236}">
                <a16:creationId xmlns:a16="http://schemas.microsoft.com/office/drawing/2014/main" id="{AA45BA9E-6E45-5204-4708-BCCD35D4D960}"/>
              </a:ext>
            </a:extLst>
          </p:cNvPr>
          <p:cNvSpPr/>
          <p:nvPr/>
        </p:nvSpPr>
        <p:spPr>
          <a:xfrm>
            <a:off x="4972050" y="4790908"/>
            <a:ext cx="3695718" cy="71120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r>
              <a:rPr lang="es-ES" sz="2000">
                <a:solidFill>
                  <a:schemeClr val="dk1"/>
                </a:solidFill>
                <a:latin typeface="Verdana"/>
                <a:ea typeface="Verdana"/>
                <a:cs typeface="Verdana"/>
                <a:sym typeface="Verdana"/>
              </a:rPr>
              <a:t>GG2  = </a:t>
            </a:r>
            <a:r>
              <a:rPr lang="es-ES" sz="2000" u="sng">
                <a:solidFill>
                  <a:schemeClr val="dk1"/>
                </a:solidFill>
                <a:latin typeface="Verdana"/>
                <a:ea typeface="Verdana"/>
                <a:cs typeface="Verdana"/>
                <a:sym typeface="Verdana"/>
              </a:rPr>
              <a:t> w x d </a:t>
            </a:r>
            <a:r>
              <a:rPr lang="es-ES" sz="2000">
                <a:solidFill>
                  <a:schemeClr val="dk1"/>
                </a:solidFill>
                <a:latin typeface="Verdana"/>
                <a:ea typeface="Verdana"/>
                <a:cs typeface="Verdana"/>
                <a:sym typeface="Verdana"/>
              </a:rPr>
              <a:t>     (metros)</a:t>
            </a:r>
            <a:br>
              <a:rPr lang="es-ES" sz="2000">
                <a:solidFill>
                  <a:schemeClr val="dk1"/>
                </a:solidFill>
                <a:latin typeface="Verdana"/>
                <a:ea typeface="Verdana"/>
                <a:cs typeface="Verdana"/>
                <a:sym typeface="Verdana"/>
              </a:rPr>
            </a:br>
            <a:r>
              <a:rPr lang="es-ES" sz="2000">
                <a:solidFill>
                  <a:schemeClr val="dk1"/>
                </a:solidFill>
                <a:latin typeface="Verdana"/>
                <a:ea typeface="Verdana"/>
                <a:cs typeface="Verdana"/>
                <a:sym typeface="Verdana"/>
              </a:rPr>
              <a:t>               W</a:t>
            </a:r>
            <a:endParaRPr sz="2000">
              <a:solidFill>
                <a:schemeClr val="dk1"/>
              </a:solidFill>
              <a:latin typeface="Verdana"/>
              <a:ea typeface="Verdana"/>
              <a:cs typeface="Verdana"/>
              <a:sym typeface="Verdana"/>
            </a:endParaRPr>
          </a:p>
        </p:txBody>
      </p:sp>
    </p:spTree>
    <p:extLst>
      <p:ext uri="{BB962C8B-B14F-4D97-AF65-F5344CB8AC3E}">
        <p14:creationId xmlns:p14="http://schemas.microsoft.com/office/powerpoint/2010/main" val="678583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0104 -1.11111E-6 L 0.30846 -0.00046 " pathEditMode="relative" rAng="0" ptsTypes="AA">
                                      <p:cBhvr>
                                        <p:cTn id="6" dur="2000" fill="hold"/>
                                        <p:tgtEl>
                                          <p:spTgt spid="8"/>
                                        </p:tgtEl>
                                        <p:attrNameLst>
                                          <p:attrName>ppt_x</p:attrName>
                                          <p:attrName>ppt_y</p:attrName>
                                        </p:attrNameLst>
                                      </p:cBhvr>
                                      <p:rCtr x="15469" y="-23"/>
                                    </p:animMotion>
                                  </p:childTnLst>
                                </p:cTn>
                              </p:par>
                            </p:childTnLst>
                          </p:cTn>
                        </p:par>
                        <p:par>
                          <p:cTn id="7" fill="hold">
                            <p:stCondLst>
                              <p:cond delay="2000"/>
                            </p:stCondLst>
                            <p:childTnLst>
                              <p:par>
                                <p:cTn id="8" presetID="1" presetClass="entr" presetSubtype="0" fill="hold" nodeType="afterEffect">
                                  <p:stCondLst>
                                    <p:cond delay="0"/>
                                  </p:stCondLst>
                                  <p:childTnLst>
                                    <p:set>
                                      <p:cBhvr>
                                        <p:cTn id="9" dur="1" fill="hold">
                                          <p:stCondLst>
                                            <p:cond delay="0"/>
                                          </p:stCondLst>
                                        </p:cTn>
                                        <p:tgtEl>
                                          <p:spTgt spid="16"/>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fontScale="90000"/>
          </a:bodyPr>
          <a:lstStyle/>
          <a:p>
            <a:r>
              <a:rPr lang="es-MX" dirty="0"/>
              <a:t>Efecto de suspender pesos en altura</a:t>
            </a:r>
            <a:br>
              <a:rPr lang="es-MX" dirty="0"/>
            </a:br>
            <a:r>
              <a:rPr lang="es-ES" sz="3600" dirty="0"/>
              <a:t>Aplicaciones a buques</a:t>
            </a:r>
            <a:endParaRPr lang="es-CL" dirty="0"/>
          </a:p>
        </p:txBody>
      </p:sp>
      <p:sp>
        <p:nvSpPr>
          <p:cNvPr id="3" name="Marcador de contenido 2">
            <a:extLst>
              <a:ext uri="{FF2B5EF4-FFF2-40B4-BE49-F238E27FC236}">
                <a16:creationId xmlns:a16="http://schemas.microsoft.com/office/drawing/2014/main" id="{C382883E-8585-AA61-0986-83B3C774DFB0}"/>
              </a:ext>
            </a:extLst>
          </p:cNvPr>
          <p:cNvSpPr>
            <a:spLocks noGrp="1"/>
          </p:cNvSpPr>
          <p:nvPr>
            <p:ph sz="half" idx="1"/>
          </p:nvPr>
        </p:nvSpPr>
        <p:spPr/>
        <p:txBody>
          <a:bodyPr>
            <a:normAutofit fontScale="92500" lnSpcReduction="10000"/>
          </a:bodyPr>
          <a:lstStyle/>
          <a:p>
            <a:r>
              <a:rPr lang="es-MX" dirty="0"/>
              <a:t>El centro de gravedad de un cuerpo es el punto a través del cual la fuerza de gravedad se considera que actúa verticalmente hacia abajo.</a:t>
            </a:r>
          </a:p>
          <a:p>
            <a:r>
              <a:rPr lang="es-MX" dirty="0"/>
              <a:t>En las figuras adyacentes se muestra el centro de gravedad de un peso suspendido por una pluma de un buque.</a:t>
            </a:r>
          </a:p>
          <a:p>
            <a:r>
              <a:rPr lang="es-MX" dirty="0"/>
              <a:t>Se puede apreciar en las figuras que cualquiera que sea la inclinación del buque, la fuerza de gravedad se considera siempre actuando verticalmente hacia abajo y que el centro de gravedad del peso está en el punto de suspensión.</a:t>
            </a:r>
          </a:p>
          <a:p>
            <a:endParaRPr lang="es-CL" dirty="0"/>
          </a:p>
        </p:txBody>
      </p:sp>
      <p:pic>
        <p:nvPicPr>
          <p:cNvPr id="9" name="Marcador de contenido 8">
            <a:extLst>
              <a:ext uri="{FF2B5EF4-FFF2-40B4-BE49-F238E27FC236}">
                <a16:creationId xmlns:a16="http://schemas.microsoft.com/office/drawing/2014/main" id="{9B41EB5D-D534-2172-7BCD-C413AC98168C}"/>
              </a:ext>
            </a:extLst>
          </p:cNvPr>
          <p:cNvPicPr>
            <a:picLocks noGrp="1" noChangeAspect="1"/>
          </p:cNvPicPr>
          <p:nvPr>
            <p:ph sz="half" idx="2"/>
          </p:nvPr>
        </p:nvPicPr>
        <p:blipFill>
          <a:blip r:embed="rId2"/>
          <a:stretch>
            <a:fillRect/>
          </a:stretch>
        </p:blipFill>
        <p:spPr>
          <a:xfrm>
            <a:off x="6770195" y="2173570"/>
            <a:ext cx="4023709" cy="3755461"/>
          </a:xfrm>
          <a:prstGeom prst="rect">
            <a:avLst/>
          </a:prstGeom>
        </p:spPr>
      </p:pic>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27</a:t>
            </a:fld>
            <a:endParaRPr lang="en-US"/>
          </a:p>
        </p:txBody>
      </p:sp>
    </p:spTree>
    <p:extLst>
      <p:ext uri="{BB962C8B-B14F-4D97-AF65-F5344CB8AC3E}">
        <p14:creationId xmlns:p14="http://schemas.microsoft.com/office/powerpoint/2010/main" val="1761709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A3AF9-05C2-2449-F897-DBE0215AF9AF}"/>
              </a:ext>
            </a:extLst>
          </p:cNvPr>
          <p:cNvSpPr>
            <a:spLocks noGrp="1"/>
          </p:cNvSpPr>
          <p:nvPr>
            <p:ph type="title"/>
          </p:nvPr>
        </p:nvSpPr>
        <p:spPr/>
        <p:txBody>
          <a:bodyPr>
            <a:normAutofit/>
          </a:bodyPr>
          <a:lstStyle/>
          <a:p>
            <a:r>
              <a:rPr lang="es-ES" sz="4000" dirty="0"/>
              <a:t>Conclusiones</a:t>
            </a:r>
            <a:endParaRPr lang="es-CL" dirty="0"/>
          </a:p>
        </p:txBody>
      </p:sp>
      <mc:AlternateContent xmlns:mc="http://schemas.openxmlformats.org/markup-compatibility/2006" xmlns:a14="http://schemas.microsoft.com/office/drawing/2010/main">
        <mc:Choice Requires="a14">
          <p:sp>
            <p:nvSpPr>
              <p:cNvPr id="4" name="Marcador de contenido 3">
                <a:extLst>
                  <a:ext uri="{FF2B5EF4-FFF2-40B4-BE49-F238E27FC236}">
                    <a16:creationId xmlns:a16="http://schemas.microsoft.com/office/drawing/2014/main" id="{F570A127-7FCB-17B6-39E1-16A44BE46915}"/>
                  </a:ext>
                </a:extLst>
              </p:cNvPr>
              <p:cNvSpPr>
                <a:spLocks noGrp="1"/>
              </p:cNvSpPr>
              <p:nvPr>
                <p:ph idx="1"/>
              </p:nvPr>
            </p:nvSpPr>
            <p:spPr/>
            <p:txBody>
              <a:bodyPr>
                <a:normAutofit fontScale="85000" lnSpcReduction="20000"/>
              </a:bodyPr>
              <a:lstStyle/>
              <a:p>
                <a:pPr marL="533400" indent="-533400">
                  <a:lnSpc>
                    <a:spcPct val="90000"/>
                  </a:lnSpc>
                  <a:spcBef>
                    <a:spcPts val="0"/>
                  </a:spcBef>
                  <a:buSzPct val="68000"/>
                  <a:buFont typeface="Lucida Sans"/>
                  <a:buAutoNum type="arabicPeriod"/>
                </a:pPr>
                <a:r>
                  <a:rPr lang="es-MX" sz="2000" dirty="0"/>
                  <a:t>El centro de gravedad de un cuerpo se moverá siempre directamente hacia el centro de gravedad de cualquier peso que se le agregue.</a:t>
                </a:r>
                <a:endParaRPr lang="es-MX" dirty="0"/>
              </a:p>
              <a:p>
                <a:pPr marL="533400" indent="-533400">
                  <a:lnSpc>
                    <a:spcPct val="90000"/>
                  </a:lnSpc>
                  <a:spcBef>
                    <a:spcPts val="400"/>
                  </a:spcBef>
                  <a:buSzPct val="68000"/>
                  <a:buFont typeface="Lucida Sans"/>
                  <a:buAutoNum type="arabicPeriod"/>
                </a:pPr>
                <a:r>
                  <a:rPr lang="es-MX" sz="2000" dirty="0"/>
                  <a:t>El centro de gravedad de un cuerpo se alejará siempre directamente del centro de gravedad de cualquier peso que se le quite.</a:t>
                </a:r>
                <a:endParaRPr lang="es-MX" dirty="0"/>
              </a:p>
              <a:p>
                <a:pPr marL="533400" indent="-533400">
                  <a:lnSpc>
                    <a:spcPct val="90000"/>
                  </a:lnSpc>
                  <a:spcBef>
                    <a:spcPts val="400"/>
                  </a:spcBef>
                  <a:buSzPct val="68000"/>
                  <a:buFont typeface="Lucida Sans"/>
                  <a:buAutoNum type="arabicPeriod"/>
                </a:pPr>
                <a:r>
                  <a:rPr lang="es-MX" sz="2000" dirty="0"/>
                  <a:t>El centro de gravedad de un cuerpo siempre se moverá paralelo al movimiento del centro de gravedad de cualquier peso que se mueva dentro del cuerpo.</a:t>
                </a:r>
                <a:endParaRPr lang="es-MX" dirty="0"/>
              </a:p>
              <a:p>
                <a:pPr marL="533400" indent="-533400">
                  <a:lnSpc>
                    <a:spcPct val="90000"/>
                  </a:lnSpc>
                  <a:spcBef>
                    <a:spcPts val="400"/>
                  </a:spcBef>
                  <a:buSzPct val="68000"/>
                  <a:buFont typeface="Lucida Sans"/>
                  <a:buAutoNum type="arabicPeriod"/>
                </a:pPr>
                <a:r>
                  <a:rPr lang="es-MX" sz="2000" dirty="0"/>
                  <a:t>El movimiento del centro de gravedad del cuerpo será en todos los casos igual a:</a:t>
                </a:r>
                <a:endParaRPr lang="es-MX" dirty="0"/>
              </a:p>
              <a:p>
                <a:pPr marL="533400" indent="-533400">
                  <a:lnSpc>
                    <a:spcPct val="90000"/>
                  </a:lnSpc>
                  <a:spcBef>
                    <a:spcPts val="400"/>
                  </a:spcBef>
                  <a:buSzPct val="68000"/>
                  <a:buNone/>
                </a:pPr>
                <a:br>
                  <a:rPr lang="es-MX" sz="2000" dirty="0"/>
                </a:br>
                <a14:m>
                  <m:oMathPara xmlns:m="http://schemas.openxmlformats.org/officeDocument/2006/math">
                    <m:oMathParaPr>
                      <m:jc m:val="centerGroup"/>
                    </m:oMathParaPr>
                    <m:oMath xmlns:m="http://schemas.openxmlformats.org/officeDocument/2006/math">
                      <m:r>
                        <m:rPr>
                          <m:sty m:val="p"/>
                        </m:rPr>
                        <a:rPr lang="es-CL" b="0" i="0" smtClean="0">
                          <a:latin typeface="Cambria Math" panose="02040503050406030204" pitchFamily="18" charset="0"/>
                        </a:rPr>
                        <m:t>G</m:t>
                      </m:r>
                      <m:sSub>
                        <m:sSubPr>
                          <m:ctrlPr>
                            <a:rPr lang="es-MX" i="1" smtClean="0">
                              <a:latin typeface="Cambria Math" panose="02040503050406030204" pitchFamily="18" charset="0"/>
                            </a:rPr>
                          </m:ctrlPr>
                        </m:sSubPr>
                        <m:e>
                          <m:r>
                            <a:rPr lang="es-CL" b="0" i="1" smtClean="0">
                              <a:latin typeface="Cambria Math" panose="02040503050406030204" pitchFamily="18" charset="0"/>
                            </a:rPr>
                            <m:t>𝐺</m:t>
                          </m:r>
                        </m:e>
                        <m:sub>
                          <m:r>
                            <a:rPr lang="es-CL" b="0" i="1" smtClean="0">
                              <a:latin typeface="Cambria Math" panose="02040503050406030204" pitchFamily="18" charset="0"/>
                            </a:rPr>
                            <m:t>2</m:t>
                          </m:r>
                        </m:sub>
                      </m:sSub>
                      <m:r>
                        <a:rPr lang="es-MX" i="1" smtClean="0">
                          <a:latin typeface="Cambria Math" panose="02040503050406030204" pitchFamily="18" charset="0"/>
                          <a:ea typeface="Cambria Math" panose="02040503050406030204" pitchFamily="18" charset="0"/>
                        </a:rPr>
                        <m:t>=</m:t>
                      </m:r>
                      <m:f>
                        <m:fPr>
                          <m:ctrlPr>
                            <a:rPr lang="es-MX"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𝑤</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𝑑</m:t>
                          </m:r>
                        </m:num>
                        <m:den>
                          <m:r>
                            <a:rPr lang="es-CL" b="0" i="1" smtClean="0">
                              <a:latin typeface="Cambria Math" panose="02040503050406030204" pitchFamily="18" charset="0"/>
                              <a:ea typeface="Cambria Math" panose="02040503050406030204" pitchFamily="18" charset="0"/>
                            </a:rPr>
                            <m:t>∆</m:t>
                          </m:r>
                        </m:den>
                      </m:f>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𝑚𝑒𝑡𝑟𝑜𝑠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𝑜</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𝑢𝑛𝑖𝑑𝑎𝑑𝑒𝑠</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𝑑𝑒</m:t>
                          </m:r>
                          <m:r>
                            <a:rPr lang="es-CL" b="0" i="1" smtClean="0">
                              <a:latin typeface="Cambria Math" panose="02040503050406030204" pitchFamily="18" charset="0"/>
                              <a:ea typeface="Cambria Math" panose="02040503050406030204" pitchFamily="18" charset="0"/>
                            </a:rPr>
                            <m:t> </m:t>
                          </m:r>
                          <m:r>
                            <a:rPr lang="es-CL" b="0" i="1" smtClean="0">
                              <a:latin typeface="Cambria Math" panose="02040503050406030204" pitchFamily="18" charset="0"/>
                              <a:ea typeface="Cambria Math" panose="02040503050406030204" pitchFamily="18" charset="0"/>
                            </a:rPr>
                            <m:t>𝑙𝑜𝑛𝑔𝑖𝑡𝑢𝑑</m:t>
                          </m:r>
                        </m:e>
                      </m:d>
                    </m:oMath>
                  </m:oMathPara>
                </a14:m>
                <a:endParaRPr lang="es-MX" sz="2000" dirty="0"/>
              </a:p>
              <a:p>
                <a:pPr marL="533400" indent="-533400">
                  <a:lnSpc>
                    <a:spcPct val="90000"/>
                  </a:lnSpc>
                  <a:spcBef>
                    <a:spcPts val="400"/>
                  </a:spcBef>
                  <a:buSzPct val="68000"/>
                  <a:buNone/>
                </a:pPr>
                <a:br>
                  <a:rPr lang="es-MX" sz="2000" dirty="0"/>
                </a:br>
                <a:r>
                  <a:rPr lang="es-MX" sz="2000" dirty="0"/>
                  <a:t>Donde:</a:t>
                </a:r>
                <a:endParaRPr lang="es-MX" dirty="0"/>
              </a:p>
              <a:p>
                <a:pPr marL="533400" indent="-533400">
                  <a:lnSpc>
                    <a:spcPct val="90000"/>
                  </a:lnSpc>
                  <a:spcBef>
                    <a:spcPts val="400"/>
                  </a:spcBef>
                  <a:buSzPct val="68000"/>
                  <a:buNone/>
                </a:pPr>
                <a:r>
                  <a:rPr lang="es-MX" sz="2000" dirty="0"/>
                  <a:t>        “w” es la masa del peso agregado, retirado o movido</a:t>
                </a:r>
                <a:br>
                  <a:rPr lang="es-MX" sz="2000" dirty="0"/>
                </a:br>
                <a:r>
                  <a:rPr lang="es-MX" sz="2000" dirty="0"/>
                  <a:t>“W” es la masa del buque</a:t>
                </a:r>
              </a:p>
              <a:p>
                <a:pPr marL="533400" indent="-533400">
                  <a:lnSpc>
                    <a:spcPct val="90000"/>
                  </a:lnSpc>
                  <a:spcBef>
                    <a:spcPts val="400"/>
                  </a:spcBef>
                  <a:buSzPct val="68000"/>
                  <a:buNone/>
                </a:pPr>
                <a:r>
                  <a:rPr lang="es-MX" sz="2000" dirty="0"/>
                  <a:t>        “d” es la distancia entre los centros de gravedad en la distancia que el peso se ha movido </a:t>
                </a:r>
                <a:endParaRPr lang="es-MX" dirty="0"/>
              </a:p>
              <a:p>
                <a:pPr marL="533400" indent="-533400">
                  <a:lnSpc>
                    <a:spcPct val="90000"/>
                  </a:lnSpc>
                  <a:spcBef>
                    <a:spcPts val="400"/>
                  </a:spcBef>
                  <a:buSzPct val="68000"/>
                  <a:buFont typeface="Lucida Sans"/>
                  <a:buAutoNum type="arabicPeriod" startAt="5"/>
                </a:pPr>
                <a:r>
                  <a:rPr lang="es-MX" sz="2000" dirty="0"/>
                  <a:t>Cuando se suspende un peso, su centro de gravedad se considera en el punto de suspensión.</a:t>
                </a:r>
                <a:endParaRPr lang="es-MX" dirty="0"/>
              </a:p>
              <a:p>
                <a:endParaRPr lang="es-CL" dirty="0"/>
              </a:p>
            </p:txBody>
          </p:sp>
        </mc:Choice>
        <mc:Fallback xmlns="">
          <p:sp>
            <p:nvSpPr>
              <p:cNvPr id="4" name="Marcador de contenido 3">
                <a:extLst>
                  <a:ext uri="{FF2B5EF4-FFF2-40B4-BE49-F238E27FC236}">
                    <a16:creationId xmlns:a16="http://schemas.microsoft.com/office/drawing/2014/main" id="{F570A127-7FCB-17B6-39E1-16A44BE46915}"/>
                  </a:ext>
                </a:extLst>
              </p:cNvPr>
              <p:cNvSpPr>
                <a:spLocks noGrp="1" noRot="1" noChangeAspect="1" noMove="1" noResize="1" noEditPoints="1" noAdjustHandles="1" noChangeArrowheads="1" noChangeShapeType="1" noTextEdit="1"/>
              </p:cNvSpPr>
              <p:nvPr>
                <p:ph idx="1"/>
              </p:nvPr>
            </p:nvSpPr>
            <p:spPr>
              <a:blipFill>
                <a:blip r:embed="rId2"/>
                <a:stretch>
                  <a:fillRect t="-2513" r="-399"/>
                </a:stretch>
              </a:blipFill>
            </p:spPr>
            <p:txBody>
              <a:bodyPr/>
              <a:lstStyle/>
              <a:p>
                <a:r>
                  <a:rPr lang="es-CL">
                    <a:noFill/>
                  </a:rPr>
                  <a:t> </a:t>
                </a:r>
              </a:p>
            </p:txBody>
          </p:sp>
        </mc:Fallback>
      </mc:AlternateContent>
      <p:sp>
        <p:nvSpPr>
          <p:cNvPr id="5" name="Marcador de fecha 4">
            <a:extLst>
              <a:ext uri="{FF2B5EF4-FFF2-40B4-BE49-F238E27FC236}">
                <a16:creationId xmlns:a16="http://schemas.microsoft.com/office/drawing/2014/main" id="{4868DC4E-099E-59C1-9F41-DE432CD69935}"/>
              </a:ext>
            </a:extLst>
          </p:cNvPr>
          <p:cNvSpPr>
            <a:spLocks noGrp="1"/>
          </p:cNvSpPr>
          <p:nvPr>
            <p:ph type="dt" sz="half" idx="10"/>
          </p:nvPr>
        </p:nvSpPr>
        <p:spPr/>
        <p:txBody>
          <a:bodyPr/>
          <a:lstStyle/>
          <a:p>
            <a:fld id="{72B52759-5E1D-4CC6-8AD8-82EB4ABAB4BE}" type="datetime1">
              <a:rPr lang="es-CL" smtClean="0"/>
              <a:t>14-04-2024</a:t>
            </a:fld>
            <a:endParaRPr lang="en-US"/>
          </a:p>
        </p:txBody>
      </p:sp>
      <p:sp>
        <p:nvSpPr>
          <p:cNvPr id="6" name="Marcador de pie de página 5">
            <a:extLst>
              <a:ext uri="{FF2B5EF4-FFF2-40B4-BE49-F238E27FC236}">
                <a16:creationId xmlns:a16="http://schemas.microsoft.com/office/drawing/2014/main" id="{5FD232D9-43E6-FE36-7027-1E68192DDC4C}"/>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263DE4AD-6831-D3C3-CC11-E68B4A478576}"/>
              </a:ext>
            </a:extLst>
          </p:cNvPr>
          <p:cNvSpPr>
            <a:spLocks noGrp="1"/>
          </p:cNvSpPr>
          <p:nvPr>
            <p:ph type="sldNum" sz="quarter" idx="12"/>
          </p:nvPr>
        </p:nvSpPr>
        <p:spPr/>
        <p:txBody>
          <a:bodyPr/>
          <a:lstStyle/>
          <a:p>
            <a:fld id="{87E7843D-FF13-4365-9478-9625B70A2705}" type="slidenum">
              <a:rPr lang="en-US" smtClean="0"/>
              <a:t>28</a:t>
            </a:fld>
            <a:endParaRPr lang="en-US"/>
          </a:p>
        </p:txBody>
      </p:sp>
    </p:spTree>
    <p:extLst>
      <p:ext uri="{BB962C8B-B14F-4D97-AF65-F5344CB8AC3E}">
        <p14:creationId xmlns:p14="http://schemas.microsoft.com/office/powerpoint/2010/main" val="14888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500"/>
                                        <p:tgtEl>
                                          <p:spTgt spid="4">
                                            <p:txEl>
                                              <p:pRg st="4" end="4"/>
                                            </p:txEl>
                                          </p:spTgt>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500"/>
                                        <p:tgtEl>
                                          <p:spTgt spid="4">
                                            <p:txEl>
                                              <p:pRg st="5" end="5"/>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fade">
                                      <p:cBhvr>
                                        <p:cTn id="35" dur="500"/>
                                        <p:tgtEl>
                                          <p:spTgt spid="4">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Effect transition="in" filter="fade">
                                      <p:cBhvr>
                                        <p:cTn id="40"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p:txBody>
          <a:bodyPr/>
          <a:lstStyle/>
          <a:p>
            <a:r>
              <a:rPr lang="es-ES" sz="4000" dirty="0"/>
              <a:t>Ejemplo 1</a:t>
            </a:r>
            <a:endParaRPr lang="es-CL" dirty="0"/>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idx="1"/>
          </p:nvPr>
        </p:nvSpPr>
        <p:spPr/>
        <p:txBody>
          <a:bodyPr/>
          <a:lstStyle/>
          <a:p>
            <a:pPr>
              <a:spcBef>
                <a:spcPts val="0"/>
              </a:spcBef>
              <a:buSzPts val="1904"/>
            </a:pPr>
            <a:r>
              <a:rPr lang="es-MX" sz="2800" dirty="0"/>
              <a:t>Una bodega de un buque se llena parcialmente con grano. </a:t>
            </a:r>
            <a:endParaRPr lang="es-MX" dirty="0"/>
          </a:p>
          <a:p>
            <a:pPr marL="621792" lvl="1">
              <a:spcBef>
                <a:spcPts val="324"/>
              </a:spcBef>
              <a:buSzPts val="2400"/>
              <a:buChar char="◦"/>
            </a:pPr>
            <a:r>
              <a:rPr lang="es-MX" sz="2400" dirty="0"/>
              <a:t>Durante el proceso de carga, el buque experimenta una escora y parte de la carga se desplaza en el sentido de la escora, de manera tal que la superficie de los granos permanece paralela a la línea de agua.</a:t>
            </a:r>
            <a:endParaRPr lang="es-MX" dirty="0"/>
          </a:p>
          <a:p>
            <a:pPr marL="621792" lvl="1">
              <a:spcBef>
                <a:spcPts val="324"/>
              </a:spcBef>
              <a:buSzPts val="2400"/>
              <a:buChar char="◦"/>
            </a:pPr>
            <a:r>
              <a:rPr lang="es-MX" sz="2400" dirty="0"/>
              <a:t>Mostrar el efecto mencionado en el centro de gravedad del buque</a:t>
            </a:r>
            <a:endParaRPr lang="es-MX" dirty="0"/>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p:txBody>
          <a:bodyPr/>
          <a:lstStyle/>
          <a:p>
            <a:fld id="{0972466C-7685-469A-A2A3-689DE6930871}" type="datetime1">
              <a:rPr lang="es-CL" smtClean="0"/>
              <a:t>14-04-2024</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p:txBody>
          <a:bodyPr/>
          <a:lstStyle/>
          <a:p>
            <a:fld id="{87E7843D-FF13-4365-9478-9625B70A2705}" type="slidenum">
              <a:rPr lang="en-US" smtClean="0"/>
              <a:t>29</a:t>
            </a:fld>
            <a:endParaRPr lang="en-US"/>
          </a:p>
        </p:txBody>
      </p:sp>
    </p:spTree>
    <p:extLst>
      <p:ext uri="{BB962C8B-B14F-4D97-AF65-F5344CB8AC3E}">
        <p14:creationId xmlns:p14="http://schemas.microsoft.com/office/powerpoint/2010/main" val="21198773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a:xfrm>
            <a:off x="704088" y="914400"/>
            <a:ext cx="5195889" cy="1307592"/>
          </a:xfrm>
        </p:spPr>
        <p:txBody>
          <a:bodyPr vert="horz" lIns="91440" tIns="45720" rIns="91440" bIns="45720" rtlCol="0" anchor="t">
            <a:normAutofit/>
          </a:bodyPr>
          <a:lstStyle/>
          <a:p>
            <a:r>
              <a:rPr lang="en-US" kern="1200" cap="all" spc="30" baseline="0">
                <a:solidFill>
                  <a:schemeClr val="tx1"/>
                </a:solidFill>
                <a:latin typeface="+mj-lt"/>
                <a:ea typeface="+mj-ea"/>
                <a:cs typeface="+mj-cs"/>
              </a:rPr>
              <a:t>Ejemplo 1 - Solución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DCBFC36-46AF-2BD6-3630-7D2ACE2CAA32}"/>
                  </a:ext>
                </a:extLst>
              </p:cNvPr>
              <p:cNvSpPr>
                <a:spLocks noGrp="1"/>
              </p:cNvSpPr>
              <p:nvPr>
                <p:ph sz="half" idx="1"/>
              </p:nvPr>
            </p:nvSpPr>
            <p:spPr>
              <a:xfrm>
                <a:off x="704088" y="2231136"/>
                <a:ext cx="5195889" cy="3931920"/>
              </a:xfrm>
            </p:spPr>
            <p:txBody>
              <a:bodyPr vert="horz" lIns="91440" tIns="45720" rIns="91440" bIns="45720" rtlCol="0">
                <a:normAutofit/>
              </a:bodyPr>
              <a:lstStyle/>
              <a:p>
                <a:pPr marL="395479">
                  <a:lnSpc>
                    <a:spcPct val="100000"/>
                  </a:lnSpc>
                  <a:spcBef>
                    <a:spcPts val="0"/>
                  </a:spcBef>
                </a:pPr>
                <a:r>
                  <a:rPr lang="en-US" sz="1500"/>
                  <a:t>La figura representa la posición original del centro de gravedad del buque cuando está adrizado. </a:t>
                </a:r>
              </a:p>
              <a:p>
                <a:pPr marL="621792" lvl="1">
                  <a:lnSpc>
                    <a:spcPct val="100000"/>
                  </a:lnSpc>
                  <a:spcBef>
                    <a:spcPts val="324"/>
                  </a:spcBef>
                  <a:buSzPct val="100000"/>
                </a:pPr>
                <a:r>
                  <a:rPr lang="en-US" sz="1500"/>
                  <a:t>“AB” representa la línea de agua del buque adrizado y “CD” la del mismo escorado.</a:t>
                </a:r>
              </a:p>
              <a:p>
                <a:pPr marL="395479">
                  <a:lnSpc>
                    <a:spcPct val="100000"/>
                  </a:lnSpc>
                </a:pPr>
                <a:r>
                  <a:rPr lang="en-US" sz="1500"/>
                  <a:t>La cuña de grano AOC, con centro de gravedad en “g”, se desplazó hacia ODB con su nuevo centro de gravedad en “g</a:t>
                </a:r>
                <a:r>
                  <a:rPr lang="en-US" sz="1500" baseline="-25000"/>
                  <a:t>1</a:t>
                </a:r>
                <a:r>
                  <a:rPr lang="en-US" sz="1500"/>
                  <a:t>”</a:t>
                </a:r>
              </a:p>
              <a:p>
                <a:pPr marL="395479">
                  <a:lnSpc>
                    <a:spcPct val="100000"/>
                  </a:lnSpc>
                </a:pPr>
                <a:r>
                  <a:rPr lang="en-US" sz="1500"/>
                  <a:t>El centro de gravedad del buque se desplazó desde G a G</a:t>
                </a:r>
                <a:r>
                  <a:rPr lang="en-US" sz="1500" baseline="-25000"/>
                  <a:t>1</a:t>
                </a:r>
                <a:r>
                  <a:rPr lang="en-US" sz="1500"/>
                  <a:t>, de tal manera que el movimiento fue paralelo a gg</a:t>
                </a:r>
                <a:r>
                  <a:rPr lang="en-US" sz="1500" baseline="-25000"/>
                  <a:t>1</a:t>
                </a:r>
                <a:r>
                  <a:rPr lang="en-US" sz="1500"/>
                  <a:t> y la distancia que se movió será:</a:t>
                </a:r>
                <a:br>
                  <a:rPr lang="en-US" sz="1500"/>
                </a:br>
                <a14:m>
                  <m:oMath xmlns:m="http://schemas.openxmlformats.org/officeDocument/2006/math">
                    <m:r>
                      <m:rPr>
                        <m:sty m:val="p"/>
                      </m:rPr>
                      <a:rPr lang="en-US" sz="1500" b="0" i="0">
                        <a:latin typeface="Cambria Math" panose="02040503050406030204" pitchFamily="18" charset="0"/>
                      </a:rPr>
                      <m:t>G</m:t>
                    </m:r>
                    <m:sSub>
                      <m:sSubPr>
                        <m:ctrlPr>
                          <a:rPr lang="en-US" sz="1500" i="1">
                            <a:latin typeface="Cambria Math" panose="02040503050406030204" pitchFamily="18" charset="0"/>
                          </a:rPr>
                        </m:ctrlPr>
                      </m:sSubPr>
                      <m:e>
                        <m:r>
                          <a:rPr lang="en-US" sz="1500" b="0" i="1">
                            <a:latin typeface="Cambria Math" panose="02040503050406030204" pitchFamily="18" charset="0"/>
                          </a:rPr>
                          <m:t>𝐺</m:t>
                        </m:r>
                      </m:e>
                      <m:sub>
                        <m:r>
                          <a:rPr lang="en-US" sz="1500" b="0" i="1">
                            <a:latin typeface="Cambria Math" panose="02040503050406030204" pitchFamily="18" charset="0"/>
                          </a:rPr>
                          <m:t>1</m:t>
                        </m:r>
                      </m:sub>
                    </m:sSub>
                    <m:r>
                      <a:rPr lang="en-US" sz="1500" i="1">
                        <a:latin typeface="Cambria Math" panose="02040503050406030204" pitchFamily="18" charset="0"/>
                      </a:rPr>
                      <m:t>=</m:t>
                    </m:r>
                    <m:f>
                      <m:fPr>
                        <m:ctrlPr>
                          <a:rPr lang="en-US" sz="1500" i="1">
                            <a:latin typeface="Cambria Math" panose="02040503050406030204" pitchFamily="18" charset="0"/>
                          </a:rPr>
                        </m:ctrlPr>
                      </m:fPr>
                      <m:num>
                        <m:r>
                          <a:rPr lang="en-US" sz="1500" b="0" i="1">
                            <a:latin typeface="Cambria Math" panose="02040503050406030204" pitchFamily="18" charset="0"/>
                          </a:rPr>
                          <m:t>𝑤</m:t>
                        </m:r>
                        <m:r>
                          <a:rPr lang="en-US" sz="1500" b="0" i="1">
                            <a:latin typeface="Cambria Math" panose="02040503050406030204" pitchFamily="18" charset="0"/>
                          </a:rPr>
                          <m:t>×</m:t>
                        </m:r>
                        <m:r>
                          <a:rPr lang="en-US" sz="1500" b="0" i="1">
                            <a:latin typeface="Cambria Math" panose="02040503050406030204" pitchFamily="18" charset="0"/>
                          </a:rPr>
                          <m:t>𝑑</m:t>
                        </m:r>
                      </m:num>
                      <m:den>
                        <m:r>
                          <a:rPr lang="en-US" sz="1500" i="1">
                            <a:latin typeface="Cambria Math" panose="02040503050406030204" pitchFamily="18" charset="0"/>
                          </a:rPr>
                          <m:t>∆</m:t>
                        </m:r>
                      </m:den>
                    </m:f>
                    <m:d>
                      <m:dPr>
                        <m:ctrlPr>
                          <a:rPr lang="en-US" sz="1500" i="1">
                            <a:latin typeface="Cambria Math" panose="02040503050406030204" pitchFamily="18" charset="0"/>
                          </a:rPr>
                        </m:ctrlPr>
                      </m:dPr>
                      <m:e>
                        <m:r>
                          <a:rPr lang="en-US" sz="1500" b="0" i="1">
                            <a:latin typeface="Cambria Math" panose="02040503050406030204" pitchFamily="18" charset="0"/>
                          </a:rPr>
                          <m:t>𝑢𝑛𝑜𝑑𝑎𝑑𝑒𝑠</m:t>
                        </m:r>
                        <m:r>
                          <a:rPr lang="en-US" sz="1500" b="0" i="1">
                            <a:latin typeface="Cambria Math" panose="02040503050406030204" pitchFamily="18" charset="0"/>
                          </a:rPr>
                          <m:t> </m:t>
                        </m:r>
                        <m:r>
                          <a:rPr lang="en-US" sz="1500" b="0" i="1">
                            <a:latin typeface="Cambria Math" panose="02040503050406030204" pitchFamily="18" charset="0"/>
                          </a:rPr>
                          <m:t>𝑙𝑖𝑛𝑒𝑎𝑙𝑒𝑠</m:t>
                        </m:r>
                      </m:e>
                    </m:d>
                  </m:oMath>
                </a14:m>
                <a:endParaRPr lang="en-US" sz="1500"/>
              </a:p>
            </p:txBody>
          </p:sp>
        </mc:Choice>
        <mc:Fallback xmlns="">
          <p:sp>
            <p:nvSpPr>
              <p:cNvPr id="3" name="Marcador de contenido 2">
                <a:extLst>
                  <a:ext uri="{FF2B5EF4-FFF2-40B4-BE49-F238E27FC236}">
                    <a16:creationId xmlns:a16="http://schemas.microsoft.com/office/drawing/2014/main" id="{2DCBFC36-46AF-2BD6-3630-7D2ACE2CAA32}"/>
                  </a:ext>
                </a:extLst>
              </p:cNvPr>
              <p:cNvSpPr>
                <a:spLocks noGrp="1" noRot="1" noChangeAspect="1" noMove="1" noResize="1" noEditPoints="1" noAdjustHandles="1" noChangeArrowheads="1" noChangeShapeType="1" noTextEdit="1"/>
              </p:cNvSpPr>
              <p:nvPr>
                <p:ph sz="half" idx="1"/>
              </p:nvPr>
            </p:nvSpPr>
            <p:spPr>
              <a:xfrm>
                <a:off x="704088" y="2231136"/>
                <a:ext cx="5195889" cy="3931920"/>
              </a:xfrm>
              <a:blipFill>
                <a:blip r:embed="rId2"/>
                <a:stretch>
                  <a:fillRect t="-310" r="-939"/>
                </a:stretch>
              </a:blipFill>
            </p:spPr>
            <p:txBody>
              <a:bodyPr/>
              <a:lstStyle/>
              <a:p>
                <a:r>
                  <a:rPr lang="es-CL">
                    <a:noFill/>
                  </a:rPr>
                  <a:t> </a:t>
                </a:r>
              </a:p>
            </p:txBody>
          </p:sp>
        </mc:Fallback>
      </mc:AlternateContent>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0972466C-7685-469A-A2A3-689DE6930871}" type="datetime1">
              <a:rPr lang="en-US" smtClean="0"/>
              <a:pPr>
                <a:spcAft>
                  <a:spcPts val="600"/>
                </a:spcAft>
              </a:pPr>
              <a:t>4/14/2024</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30</a:t>
            </a:fld>
            <a:endParaRPr lang="en-US"/>
          </a:p>
        </p:txBody>
      </p:sp>
      <p:pic>
        <p:nvPicPr>
          <p:cNvPr id="8" name="Marcador de contenido 7">
            <a:extLst>
              <a:ext uri="{FF2B5EF4-FFF2-40B4-BE49-F238E27FC236}">
                <a16:creationId xmlns:a16="http://schemas.microsoft.com/office/drawing/2014/main" id="{4519980D-5FC5-B75F-5E79-4D5BD3E0917B}"/>
              </a:ext>
            </a:extLst>
          </p:cNvPr>
          <p:cNvPicPr>
            <a:picLocks noGrp="1" noChangeAspect="1"/>
          </p:cNvPicPr>
          <p:nvPr>
            <p:ph sz="half" idx="2"/>
          </p:nvPr>
        </p:nvPicPr>
        <p:blipFill>
          <a:blip r:embed="rId3"/>
          <a:stretch>
            <a:fillRect/>
          </a:stretch>
        </p:blipFill>
        <p:spPr>
          <a:xfrm>
            <a:off x="6420752" y="1106058"/>
            <a:ext cx="5055865" cy="4673315"/>
          </a:xfrm>
          <a:prstGeom prst="rect">
            <a:avLst/>
          </a:prstGeom>
        </p:spPr>
      </p:pic>
    </p:spTree>
    <p:extLst>
      <p:ext uri="{BB962C8B-B14F-4D97-AF65-F5344CB8AC3E}">
        <p14:creationId xmlns:p14="http://schemas.microsoft.com/office/powerpoint/2010/main" val="1647976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p:txBody>
          <a:bodyPr/>
          <a:lstStyle/>
          <a:p>
            <a:r>
              <a:rPr lang="es-ES" sz="4000" dirty="0"/>
              <a:t>Ejemplo 2</a:t>
            </a:r>
            <a:endParaRPr lang="es-CL" dirty="0"/>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idx="1"/>
          </p:nvPr>
        </p:nvSpPr>
        <p:spPr/>
        <p:txBody>
          <a:bodyPr/>
          <a:lstStyle/>
          <a:p>
            <a:pPr>
              <a:lnSpc>
                <a:spcPct val="90000"/>
              </a:lnSpc>
              <a:spcBef>
                <a:spcPts val="0"/>
              </a:spcBef>
              <a:buSzPts val="1360"/>
            </a:pPr>
            <a:r>
              <a:rPr lang="es-MX" dirty="0"/>
              <a:t>Un buque está atracado por su banda de estribor a un muelle. Debe descargársele un peso que se encuentra en una cubierta inferior en la banda de babor utilizando su propia pluma. Describir el efecto en la posición del centro de gravedad durante toda la operación.</a:t>
            </a:r>
          </a:p>
          <a:p>
            <a:pPr>
              <a:lnSpc>
                <a:spcPct val="90000"/>
              </a:lnSpc>
              <a:buSzPts val="1360"/>
            </a:pPr>
            <a:r>
              <a:rPr lang="es-MX" dirty="0"/>
              <a:t>Nota: Cuando el peso es suspendido desde un punto, su centro de gravedad estará en el punto de suspensión, independientemente de la distancia entre el punto de suspensión y el cuerpo. </a:t>
            </a:r>
          </a:p>
          <a:p>
            <a:pPr marL="621792" lvl="1">
              <a:lnSpc>
                <a:spcPct val="90000"/>
              </a:lnSpc>
              <a:spcBef>
                <a:spcPts val="324"/>
              </a:spcBef>
              <a:buSzPts val="1600"/>
              <a:buChar char="◦"/>
            </a:pPr>
            <a:r>
              <a:rPr lang="es-MX" sz="1600" dirty="0"/>
              <a:t>Es decir; tan pronto el peso es levantado por la pluma y no esté en contacto con la cubierta, el centro de gravedad del peso se asume que está en el extremo de la pluma que lo está levantando, y no importa si es que el peso está a 0,6 metros de la cabeza de la pluma o a 6 metros sobre la cubierta, o si está siendo levantado o arriado. Su centro de gravedad estará en la cabeza de la pluma como lo muestra la figura de la diapositiva siguiente. </a:t>
            </a:r>
            <a:endParaRPr lang="es-MX" dirty="0"/>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p:txBody>
          <a:bodyPr/>
          <a:lstStyle/>
          <a:p>
            <a:fld id="{0972466C-7685-469A-A2A3-689DE6930871}" type="datetime1">
              <a:rPr lang="es-CL" smtClean="0"/>
              <a:t>14-04-2024</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p:txBody>
          <a:bodyPr/>
          <a:lstStyle/>
          <a:p>
            <a:r>
              <a:rPr lang="en-US"/>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p:txBody>
          <a:bodyPr/>
          <a:lstStyle/>
          <a:p>
            <a:fld id="{87E7843D-FF13-4365-9478-9625B70A2705}" type="slidenum">
              <a:rPr lang="en-US" smtClean="0"/>
              <a:t>31</a:t>
            </a:fld>
            <a:endParaRPr lang="en-US"/>
          </a:p>
        </p:txBody>
      </p:sp>
    </p:spTree>
    <p:extLst>
      <p:ext uri="{BB962C8B-B14F-4D97-AF65-F5344CB8AC3E}">
        <p14:creationId xmlns:p14="http://schemas.microsoft.com/office/powerpoint/2010/main" val="4061702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4583FD9E-C5A7-96F7-951D-7D292013CD5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ítulo 1">
            <a:extLst>
              <a:ext uri="{FF2B5EF4-FFF2-40B4-BE49-F238E27FC236}">
                <a16:creationId xmlns:a16="http://schemas.microsoft.com/office/drawing/2014/main" id="{7BF253AA-A4F6-D6DB-A1FB-57FA00217472}"/>
              </a:ext>
            </a:extLst>
          </p:cNvPr>
          <p:cNvSpPr>
            <a:spLocks noGrp="1"/>
          </p:cNvSpPr>
          <p:nvPr>
            <p:ph type="title"/>
          </p:nvPr>
        </p:nvSpPr>
        <p:spPr>
          <a:xfrm>
            <a:off x="704088" y="914400"/>
            <a:ext cx="5195889" cy="1307592"/>
          </a:xfrm>
        </p:spPr>
        <p:txBody>
          <a:bodyPr vert="horz" lIns="91440" tIns="45720" rIns="91440" bIns="45720" rtlCol="0" anchor="t">
            <a:normAutofit/>
          </a:bodyPr>
          <a:lstStyle/>
          <a:p>
            <a:r>
              <a:rPr lang="en-US" kern="1200" cap="all" spc="30" baseline="0">
                <a:solidFill>
                  <a:schemeClr val="tx1"/>
                </a:solidFill>
                <a:latin typeface="+mj-lt"/>
                <a:ea typeface="+mj-ea"/>
                <a:cs typeface="+mj-cs"/>
              </a:rPr>
              <a:t>Ejemplo 2 - solución</a:t>
            </a:r>
          </a:p>
        </p:txBody>
      </p:sp>
      <p:sp>
        <p:nvSpPr>
          <p:cNvPr id="3" name="Marcador de contenido 2">
            <a:extLst>
              <a:ext uri="{FF2B5EF4-FFF2-40B4-BE49-F238E27FC236}">
                <a16:creationId xmlns:a16="http://schemas.microsoft.com/office/drawing/2014/main" id="{2DCBFC36-46AF-2BD6-3630-7D2ACE2CAA32}"/>
              </a:ext>
            </a:extLst>
          </p:cNvPr>
          <p:cNvSpPr>
            <a:spLocks noGrp="1"/>
          </p:cNvSpPr>
          <p:nvPr>
            <p:ph sz="half" idx="1"/>
          </p:nvPr>
        </p:nvSpPr>
        <p:spPr>
          <a:xfrm>
            <a:off x="704088" y="2231136"/>
            <a:ext cx="5195889" cy="3931920"/>
          </a:xfrm>
        </p:spPr>
        <p:txBody>
          <a:bodyPr vert="horz" lIns="91440" tIns="45720" rIns="91440" bIns="45720" rtlCol="0">
            <a:normAutofit/>
          </a:bodyPr>
          <a:lstStyle/>
          <a:p>
            <a:pPr marL="395479">
              <a:lnSpc>
                <a:spcPct val="100000"/>
              </a:lnSpc>
              <a:spcBef>
                <a:spcPts val="0"/>
              </a:spcBef>
            </a:pPr>
            <a:r>
              <a:rPr lang="en-US" sz="1400"/>
              <a:t>La figura adyacente muestra la posición de “G” - inicial del centro de gravedad del buque y “g”, el centro de gravedad del peso que se encuentra en una cubierta inferior. </a:t>
            </a:r>
          </a:p>
          <a:p>
            <a:pPr marL="395479">
              <a:lnSpc>
                <a:spcPct val="100000"/>
              </a:lnSpc>
            </a:pPr>
            <a:r>
              <a:rPr lang="en-US" sz="1400"/>
              <a:t>Tan pronto como el peso es izado, su centro de gravedad se mueve hacia la cabeza de la pluma a su nueva posición “g</a:t>
            </a:r>
            <a:r>
              <a:rPr lang="en-US" sz="1400" baseline="-25000"/>
              <a:t>1</a:t>
            </a:r>
            <a:r>
              <a:rPr lang="en-US" sz="1400"/>
              <a:t>”. Esto provocará que el centro de gravedad del buque se mueva hacia su nueva posición “G</a:t>
            </a:r>
            <a:r>
              <a:rPr lang="en-US" sz="1400" baseline="-25000"/>
              <a:t>1</a:t>
            </a:r>
            <a:r>
              <a:rPr lang="en-US" sz="1400"/>
              <a:t>”, paralelo al movimiento “gg</a:t>
            </a:r>
            <a:r>
              <a:rPr lang="en-US" sz="1400" baseline="-25000"/>
              <a:t>1</a:t>
            </a:r>
            <a:r>
              <a:rPr lang="en-US" sz="1400"/>
              <a:t>”. </a:t>
            </a:r>
            <a:r>
              <a:rPr lang="en-US" sz="1400" b="1"/>
              <a:t>Los  centros de gravedad permanecerán en “G</a:t>
            </a:r>
            <a:r>
              <a:rPr lang="en-US" sz="1400" b="1" baseline="-25000"/>
              <a:t>1</a:t>
            </a:r>
            <a:r>
              <a:rPr lang="en-US" sz="1400" b="1"/>
              <a:t>” y “g</a:t>
            </a:r>
            <a:r>
              <a:rPr lang="en-US" sz="1400" b="1" baseline="-25000"/>
              <a:t>1</a:t>
            </a:r>
            <a:r>
              <a:rPr lang="en-US" sz="1400" b="1"/>
              <a:t>” durante todo el tiempo en que el peso esté siendo izado.</a:t>
            </a:r>
            <a:endParaRPr lang="en-US" sz="1400"/>
          </a:p>
          <a:p>
            <a:pPr marL="395479">
              <a:lnSpc>
                <a:spcPct val="100000"/>
              </a:lnSpc>
            </a:pPr>
            <a:r>
              <a:rPr lang="en-US" sz="1400"/>
              <a:t>Cuando el peso sea traspasado a la otra banda, su centro de gravedad se moverá de “g</a:t>
            </a:r>
            <a:r>
              <a:rPr lang="en-US" sz="1400" baseline="-25000"/>
              <a:t>1</a:t>
            </a:r>
            <a:r>
              <a:rPr lang="en-US" sz="1400"/>
              <a:t>” a “g</a:t>
            </a:r>
            <a:r>
              <a:rPr lang="en-US" sz="1400" baseline="-25000"/>
              <a:t>2</a:t>
            </a:r>
            <a:r>
              <a:rPr lang="en-US" sz="1400"/>
              <a:t>”, lo que causará que el centro de gravedad del buque se mueva desde “G</a:t>
            </a:r>
            <a:r>
              <a:rPr lang="en-US" sz="1400" baseline="-25000"/>
              <a:t>1</a:t>
            </a:r>
            <a:r>
              <a:rPr lang="en-US" sz="1400"/>
              <a:t>”, nuevamente en forma paralela al movimiento g</a:t>
            </a:r>
            <a:r>
              <a:rPr lang="en-US" sz="1400" baseline="-25000"/>
              <a:t>1</a:t>
            </a:r>
            <a:r>
              <a:rPr lang="en-US" sz="1400"/>
              <a:t>g</a:t>
            </a:r>
            <a:r>
              <a:rPr lang="en-US" sz="1400" baseline="-25000"/>
              <a:t>2</a:t>
            </a:r>
            <a:r>
              <a:rPr lang="en-US" sz="1400"/>
              <a:t>.</a:t>
            </a:r>
          </a:p>
        </p:txBody>
      </p:sp>
      <p:sp>
        <p:nvSpPr>
          <p:cNvPr id="4" name="Marcador de fecha 3">
            <a:extLst>
              <a:ext uri="{FF2B5EF4-FFF2-40B4-BE49-F238E27FC236}">
                <a16:creationId xmlns:a16="http://schemas.microsoft.com/office/drawing/2014/main" id="{E121BA65-4EB1-F579-0E29-371C950C4404}"/>
              </a:ext>
            </a:extLst>
          </p:cNvPr>
          <p:cNvSpPr>
            <a:spLocks noGrp="1"/>
          </p:cNvSpPr>
          <p:nvPr>
            <p:ph type="dt" sz="half" idx="10"/>
          </p:nvPr>
        </p:nvSpPr>
        <p:spPr>
          <a:xfrm>
            <a:off x="8369448" y="6356350"/>
            <a:ext cx="2592594" cy="365125"/>
          </a:xfrm>
        </p:spPr>
        <p:txBody>
          <a:bodyPr vert="horz" lIns="91440" tIns="45720" rIns="91440" bIns="45720" rtlCol="0" anchor="ctr">
            <a:normAutofit/>
          </a:bodyPr>
          <a:lstStyle/>
          <a:p>
            <a:pPr>
              <a:spcAft>
                <a:spcPts val="600"/>
              </a:spcAft>
            </a:pPr>
            <a:fld id="{0972466C-7685-469A-A2A3-689DE6930871}" type="datetime1">
              <a:rPr lang="en-US" smtClean="0"/>
              <a:pPr>
                <a:spcAft>
                  <a:spcPts val="600"/>
                </a:spcAft>
              </a:pPr>
              <a:t>4/14/2024</a:t>
            </a:fld>
            <a:endParaRPr lang="en-US"/>
          </a:p>
        </p:txBody>
      </p:sp>
      <p:sp>
        <p:nvSpPr>
          <p:cNvPr id="5" name="Marcador de pie de página 4">
            <a:extLst>
              <a:ext uri="{FF2B5EF4-FFF2-40B4-BE49-F238E27FC236}">
                <a16:creationId xmlns:a16="http://schemas.microsoft.com/office/drawing/2014/main" id="{8AC5E7FC-7FF9-2ABD-5607-F4D0F567064E}"/>
              </a:ext>
            </a:extLst>
          </p:cNvPr>
          <p:cNvSpPr>
            <a:spLocks noGrp="1"/>
          </p:cNvSpPr>
          <p:nvPr>
            <p:ph type="ftr" sz="quarter" idx="11"/>
          </p:nvPr>
        </p:nvSpPr>
        <p:spPr>
          <a:xfrm>
            <a:off x="715383" y="6356350"/>
            <a:ext cx="4539727" cy="365125"/>
          </a:xfrm>
        </p:spPr>
        <p:txBody>
          <a:bodyPr vert="horz" lIns="91440" tIns="45720" rIns="91440" bIns="45720" rtlCol="0" anchor="ctr">
            <a:normAutofit/>
          </a:bodyPr>
          <a:lstStyle/>
          <a:p>
            <a:pPr>
              <a:spcAft>
                <a:spcPts val="600"/>
              </a:spcAft>
            </a:pPr>
            <a:r>
              <a:rPr lang="en-US" kern="1200">
                <a:solidFill>
                  <a:schemeClr val="tx1"/>
                </a:solidFill>
                <a:latin typeface="+mj-lt"/>
                <a:ea typeface="+mn-ea"/>
                <a:cs typeface="+mn-cs"/>
              </a:rPr>
              <a:t>Fundamentos de Estabildad UT 2</a:t>
            </a:r>
          </a:p>
        </p:txBody>
      </p:sp>
      <p:sp>
        <p:nvSpPr>
          <p:cNvPr id="6" name="Marcador de número de diapositiva 5">
            <a:extLst>
              <a:ext uri="{FF2B5EF4-FFF2-40B4-BE49-F238E27FC236}">
                <a16:creationId xmlns:a16="http://schemas.microsoft.com/office/drawing/2014/main" id="{392CC406-9FF9-A030-9147-51AAEC9792A8}"/>
              </a:ext>
            </a:extLst>
          </p:cNvPr>
          <p:cNvSpPr>
            <a:spLocks noGrp="1"/>
          </p:cNvSpPr>
          <p:nvPr>
            <p:ph type="sldNum" sz="quarter" idx="12"/>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87E7843D-FF13-4365-9478-9625B70A2705}" type="slidenum">
              <a:rPr lang="en-US" smtClean="0"/>
              <a:pPr>
                <a:lnSpc>
                  <a:spcPct val="90000"/>
                </a:lnSpc>
                <a:spcAft>
                  <a:spcPts val="600"/>
                </a:spcAft>
              </a:pPr>
              <a:t>32</a:t>
            </a:fld>
            <a:endParaRPr lang="en-US"/>
          </a:p>
        </p:txBody>
      </p:sp>
      <p:pic>
        <p:nvPicPr>
          <p:cNvPr id="8" name="Marcador de contenido 7">
            <a:extLst>
              <a:ext uri="{FF2B5EF4-FFF2-40B4-BE49-F238E27FC236}">
                <a16:creationId xmlns:a16="http://schemas.microsoft.com/office/drawing/2014/main" id="{9922A6CB-2D97-5C2C-6ECC-8A6C8A79AACB}"/>
              </a:ext>
            </a:extLst>
          </p:cNvPr>
          <p:cNvPicPr>
            <a:picLocks noGrp="1" noChangeAspect="1"/>
          </p:cNvPicPr>
          <p:nvPr>
            <p:ph sz="half" idx="2"/>
          </p:nvPr>
        </p:nvPicPr>
        <p:blipFill>
          <a:blip r:embed="rId2"/>
          <a:stretch>
            <a:fillRect/>
          </a:stretch>
        </p:blipFill>
        <p:spPr>
          <a:xfrm>
            <a:off x="6420752" y="1189270"/>
            <a:ext cx="5055865" cy="4506891"/>
          </a:xfrm>
          <a:prstGeom prst="rect">
            <a:avLst/>
          </a:prstGeom>
        </p:spPr>
      </p:pic>
      <p:cxnSp>
        <p:nvCxnSpPr>
          <p:cNvPr id="10" name="Conector recto de flecha 9">
            <a:extLst>
              <a:ext uri="{FF2B5EF4-FFF2-40B4-BE49-F238E27FC236}">
                <a16:creationId xmlns:a16="http://schemas.microsoft.com/office/drawing/2014/main" id="{5125C8E1-5D70-484A-6701-97C35084B81F}"/>
              </a:ext>
            </a:extLst>
          </p:cNvPr>
          <p:cNvCxnSpPr>
            <a:cxnSpLocks/>
          </p:cNvCxnSpPr>
          <p:nvPr/>
        </p:nvCxnSpPr>
        <p:spPr>
          <a:xfrm>
            <a:off x="8284029" y="4637314"/>
            <a:ext cx="348342" cy="0"/>
          </a:xfrm>
          <a:prstGeom prst="straightConnector1">
            <a:avLst/>
          </a:prstGeom>
          <a:ln w="539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29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Estática</a:t>
            </a:r>
          </a:p>
        </p:txBody>
      </p:sp>
      <p:pic>
        <p:nvPicPr>
          <p:cNvPr id="6" name="Estabilidad Etapa 1 V1.1.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tretch>
            <a:fillRect/>
          </a:stretch>
        </p:blipFill>
        <p:spPr>
          <a:xfrm>
            <a:off x="4572000" y="2600325"/>
            <a:ext cx="3048000" cy="2286000"/>
          </a:xfrm>
          <a:prstGeom prst="rect">
            <a:avLst/>
          </a:prstGeom>
        </p:spPr>
      </p:pic>
      <p:sp>
        <p:nvSpPr>
          <p:cNvPr id="2" name="Marcador de fecha 1">
            <a:extLst>
              <a:ext uri="{FF2B5EF4-FFF2-40B4-BE49-F238E27FC236}">
                <a16:creationId xmlns:a16="http://schemas.microsoft.com/office/drawing/2014/main" id="{D32E2D4D-7E6A-AA7D-C296-701459C25745}"/>
              </a:ext>
            </a:extLst>
          </p:cNvPr>
          <p:cNvSpPr>
            <a:spLocks noGrp="1"/>
          </p:cNvSpPr>
          <p:nvPr>
            <p:ph type="dt" sz="half" idx="10"/>
          </p:nvPr>
        </p:nvSpPr>
        <p:spPr/>
        <p:txBody>
          <a:bodyPr/>
          <a:lstStyle/>
          <a:p>
            <a:pPr>
              <a:defRPr/>
            </a:pPr>
            <a:fld id="{C2933987-DFAF-4924-AC99-9774898EA366}" type="datetime1">
              <a:rPr lang="es-CL" smtClean="0"/>
              <a:t>14-04-2024</a:t>
            </a:fld>
            <a:endParaRPr lang="es-ES"/>
          </a:p>
        </p:txBody>
      </p:sp>
      <p:sp>
        <p:nvSpPr>
          <p:cNvPr id="4" name="Marcador de número de diapositiva 3">
            <a:extLst>
              <a:ext uri="{FF2B5EF4-FFF2-40B4-BE49-F238E27FC236}">
                <a16:creationId xmlns:a16="http://schemas.microsoft.com/office/drawing/2014/main" id="{A2529FF1-368B-16E0-AA15-590E0F359019}"/>
              </a:ext>
            </a:extLst>
          </p:cNvPr>
          <p:cNvSpPr>
            <a:spLocks noGrp="1"/>
          </p:cNvSpPr>
          <p:nvPr>
            <p:ph type="sldNum" sz="quarter" idx="12"/>
          </p:nvPr>
        </p:nvSpPr>
        <p:spPr/>
        <p:txBody>
          <a:bodyPr/>
          <a:lstStyle/>
          <a:p>
            <a:pPr>
              <a:defRPr/>
            </a:pPr>
            <a:fld id="{512A34C5-A7E8-4629-B921-404C04172488}" type="slidenum">
              <a:rPr lang="es-ES" smtClean="0"/>
              <a:pPr>
                <a:defRPr/>
              </a:pPr>
              <a:t>33</a:t>
            </a:fld>
            <a:endParaRPr lang="es-ES"/>
          </a:p>
        </p:txBody>
      </p:sp>
      <p:sp>
        <p:nvSpPr>
          <p:cNvPr id="5" name="Marcador de pie de página 4">
            <a:extLst>
              <a:ext uri="{FF2B5EF4-FFF2-40B4-BE49-F238E27FC236}">
                <a16:creationId xmlns:a16="http://schemas.microsoft.com/office/drawing/2014/main" id="{29386FF2-4E80-93DA-D47B-100E3ECF6E77}"/>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885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showWhenStopped="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1875606" y="764554"/>
            <a:ext cx="9751483" cy="1143000"/>
          </a:xfrm>
        </p:spPr>
        <p:txBody>
          <a:bodyPr/>
          <a:lstStyle/>
          <a:p>
            <a:r>
              <a:rPr lang="es-CL" dirty="0"/>
              <a:t>Repaso Equilibrio Estático</a:t>
            </a:r>
          </a:p>
        </p:txBody>
      </p:sp>
      <p:sp>
        <p:nvSpPr>
          <p:cNvPr id="10" name="9 Marcador de contenido"/>
          <p:cNvSpPr>
            <a:spLocks noGrp="1"/>
          </p:cNvSpPr>
          <p:nvPr>
            <p:ph sz="half" idx="1"/>
          </p:nvPr>
        </p:nvSpPr>
        <p:spPr/>
        <p:txBody>
          <a:bodyPr/>
          <a:lstStyle/>
          <a:p>
            <a:pPr marL="594360" lvl="1" indent="-457200">
              <a:spcBef>
                <a:spcPts val="400"/>
              </a:spcBef>
              <a:buSzPct val="68000"/>
              <a:buFont typeface="Wingdings 3"/>
              <a:buChar char=""/>
            </a:pPr>
            <a:r>
              <a:rPr lang="es-CL" sz="2700" dirty="0"/>
              <a:t>Condición 1:</a:t>
            </a:r>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Font typeface="Wingdings 3"/>
              <a:buChar char=""/>
            </a:pPr>
            <a:endParaRPr lang="es-CL" dirty="0"/>
          </a:p>
          <a:p>
            <a:pPr marL="365760" lvl="1" indent="-256032">
              <a:spcBef>
                <a:spcPts val="400"/>
              </a:spcBef>
              <a:buSzPct val="68000"/>
              <a:buNone/>
            </a:pPr>
            <a:r>
              <a:rPr lang="es-CL" dirty="0"/>
              <a:t>	Siendo </a:t>
            </a:r>
            <a:r>
              <a:rPr lang="es-CL" dirty="0">
                <a:latin typeface="Cambria" panose="02040503050406030204" pitchFamily="18" charset="0"/>
                <a:ea typeface="Cambria" panose="02040503050406030204" pitchFamily="18" charset="0"/>
              </a:rPr>
              <a:t>△</a:t>
            </a:r>
            <a:r>
              <a:rPr lang="es-CL" dirty="0"/>
              <a:t> el peso total del buque.</a:t>
            </a:r>
          </a:p>
        </p:txBody>
      </p:sp>
      <p:sp>
        <p:nvSpPr>
          <p:cNvPr id="2" name="1 Marcador de contenido"/>
          <p:cNvSpPr>
            <a:spLocks noGrp="1"/>
          </p:cNvSpPr>
          <p:nvPr>
            <p:ph type="body" sz="half" idx="2"/>
          </p:nvPr>
        </p:nvSpPr>
        <p:spPr/>
        <p:txBody>
          <a:bodyPr/>
          <a:lstStyle/>
          <a:p>
            <a:pPr marL="594360" indent="-457200"/>
            <a:r>
              <a:rPr lang="es-CL" dirty="0"/>
              <a:t>Condición 2: </a:t>
            </a:r>
          </a:p>
          <a:p>
            <a:pPr marL="850392" lvl="1" indent="-457200">
              <a:buNone/>
            </a:pPr>
            <a:endParaRPr lang="es-CL" dirty="0"/>
          </a:p>
          <a:p>
            <a:pPr marL="850392" lvl="1" indent="-457200">
              <a:buFont typeface="+mj-lt"/>
              <a:buAutoNum type="arabicPeriod"/>
            </a:pPr>
            <a:endParaRPr lang="es-CL" dirty="0"/>
          </a:p>
          <a:p>
            <a:pPr marL="850392" lvl="1" indent="-457200">
              <a:buNone/>
            </a:pPr>
            <a:endParaRPr lang="es-CL" dirty="0"/>
          </a:p>
          <a:p>
            <a:pPr marL="850392" lvl="1" indent="-457200">
              <a:buNone/>
            </a:pPr>
            <a:endParaRPr lang="es-CL" dirty="0"/>
          </a:p>
          <a:p>
            <a:pPr marL="850392" lvl="1" indent="-457200">
              <a:buNone/>
            </a:pPr>
            <a:endParaRPr lang="es-CL" dirty="0"/>
          </a:p>
          <a:p>
            <a:pPr marL="850392" lvl="1" indent="-457200">
              <a:buNone/>
            </a:pPr>
            <a:endParaRPr lang="es-CL" dirty="0"/>
          </a:p>
          <a:p>
            <a:pPr marL="850392" lvl="1" indent="-457200"/>
            <a:endParaRPr lang="es-CL" dirty="0"/>
          </a:p>
        </p:txBody>
      </p:sp>
      <p:graphicFrame>
        <p:nvGraphicFramePr>
          <p:cNvPr id="263171" name="Object 3"/>
          <p:cNvGraphicFramePr>
            <a:graphicFrameLocks noChangeAspect="1"/>
          </p:cNvGraphicFramePr>
          <p:nvPr/>
        </p:nvGraphicFramePr>
        <p:xfrm>
          <a:off x="3457568" y="2285993"/>
          <a:ext cx="1423987" cy="633413"/>
        </p:xfrm>
        <a:graphic>
          <a:graphicData uri="http://schemas.openxmlformats.org/presentationml/2006/ole">
            <mc:AlternateContent xmlns:mc="http://schemas.openxmlformats.org/markup-compatibility/2006">
              <mc:Choice xmlns:v="urn:schemas-microsoft-com:vml" Requires="v">
                <p:oleObj name="Ecuación" r:id="rId2" imgW="571320" imgH="253800" progId="Equation.3">
                  <p:embed/>
                </p:oleObj>
              </mc:Choice>
              <mc:Fallback>
                <p:oleObj name="Ecuación" r:id="rId2" imgW="571320" imgH="253800" progId="Equation.3">
                  <p:embed/>
                  <p:pic>
                    <p:nvPicPr>
                      <p:cNvPr id="263171" name="Object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7568" y="2285993"/>
                        <a:ext cx="1423987" cy="633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nvGraphicFramePr>
        <p:xfrm>
          <a:off x="3452794" y="3003556"/>
          <a:ext cx="1676400" cy="1139825"/>
        </p:xfrm>
        <a:graphic>
          <a:graphicData uri="http://schemas.openxmlformats.org/presentationml/2006/ole">
            <mc:AlternateContent xmlns:mc="http://schemas.openxmlformats.org/markup-compatibility/2006">
              <mc:Choice xmlns:v="urn:schemas-microsoft-com:vml" Requires="v">
                <p:oleObj name="Ecuación" r:id="rId4" imgW="672840" imgH="457200" progId="Equation.3">
                  <p:embed/>
                </p:oleObj>
              </mc:Choice>
              <mc:Fallback>
                <p:oleObj name="Ecuación" r:id="rId4" imgW="672840" imgH="457200" progId="Equation.3">
                  <p:embed/>
                  <p:pic>
                    <p:nvPicPr>
                      <p:cNvPr id="6"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2794" y="3003556"/>
                        <a:ext cx="1676400" cy="1139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3"/>
          <p:cNvGraphicFramePr>
            <a:graphicFrameLocks noChangeAspect="1"/>
          </p:cNvGraphicFramePr>
          <p:nvPr/>
        </p:nvGraphicFramePr>
        <p:xfrm>
          <a:off x="7381884" y="2357431"/>
          <a:ext cx="1771650" cy="633413"/>
        </p:xfrm>
        <a:graphic>
          <a:graphicData uri="http://schemas.openxmlformats.org/presentationml/2006/ole">
            <mc:AlternateContent xmlns:mc="http://schemas.openxmlformats.org/markup-compatibility/2006">
              <mc:Choice xmlns:v="urn:schemas-microsoft-com:vml" Requires="v">
                <p:oleObj name="Ecuación" r:id="rId6" imgW="711000" imgH="253800" progId="Equation.3">
                  <p:embed/>
                </p:oleObj>
              </mc:Choice>
              <mc:Fallback>
                <p:oleObj name="Ecuación" r:id="rId6" imgW="711000" imgH="253800" progId="Equation.3">
                  <p:embed/>
                  <p:pic>
                    <p:nvPicPr>
                      <p:cNvPr id="7"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81884" y="2357431"/>
                        <a:ext cx="1771650" cy="633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63175" name="Picture 7"/>
          <p:cNvPicPr>
            <a:picLocks noChangeAspect="1" noChangeArrowheads="1"/>
          </p:cNvPicPr>
          <p:nvPr/>
        </p:nvPicPr>
        <p:blipFill>
          <a:blip r:embed="rId8"/>
          <a:srcRect l="5943" t="22461" r="30698" b="10156"/>
          <a:stretch>
            <a:fillRect/>
          </a:stretch>
        </p:blipFill>
        <p:spPr bwMode="auto">
          <a:xfrm>
            <a:off x="6491416" y="3003556"/>
            <a:ext cx="4214842" cy="2500330"/>
          </a:xfrm>
          <a:prstGeom prst="rect">
            <a:avLst/>
          </a:prstGeom>
          <a:noFill/>
          <a:ln w="9525">
            <a:noFill/>
            <a:miter lim="800000"/>
            <a:headEnd/>
            <a:tailEnd/>
          </a:ln>
          <a:effectLst/>
        </p:spPr>
      </p:pic>
      <p:pic>
        <p:nvPicPr>
          <p:cNvPr id="263176" name="Picture 8"/>
          <p:cNvPicPr>
            <a:picLocks noChangeAspect="1" noChangeArrowheads="1"/>
          </p:cNvPicPr>
          <p:nvPr/>
        </p:nvPicPr>
        <p:blipFill>
          <a:blip r:embed="rId9"/>
          <a:srcRect l="4428" t="25391" r="33528" b="8984"/>
          <a:stretch>
            <a:fillRect/>
          </a:stretch>
        </p:blipFill>
        <p:spPr bwMode="auto">
          <a:xfrm>
            <a:off x="440269" y="1857364"/>
            <a:ext cx="5405716" cy="3214710"/>
          </a:xfrm>
          <a:prstGeom prst="rect">
            <a:avLst/>
          </a:prstGeom>
          <a:noFill/>
          <a:ln w="9525">
            <a:noFill/>
            <a:miter lim="800000"/>
            <a:headEnd/>
            <a:tailEnd/>
          </a:ln>
          <a:effectLst/>
        </p:spPr>
      </p:pic>
      <p:pic>
        <p:nvPicPr>
          <p:cNvPr id="263177" name="Picture 9"/>
          <p:cNvPicPr>
            <a:picLocks noChangeAspect="1" noChangeArrowheads="1"/>
          </p:cNvPicPr>
          <p:nvPr/>
        </p:nvPicPr>
        <p:blipFill>
          <a:blip r:embed="rId10"/>
          <a:srcRect l="2745" t="22461" r="29722" b="15039"/>
          <a:stretch>
            <a:fillRect/>
          </a:stretch>
        </p:blipFill>
        <p:spPr bwMode="auto">
          <a:xfrm>
            <a:off x="541869" y="1907554"/>
            <a:ext cx="5405716" cy="2812740"/>
          </a:xfrm>
          <a:prstGeom prst="rect">
            <a:avLst/>
          </a:prstGeom>
          <a:noFill/>
          <a:ln w="9525">
            <a:noFill/>
            <a:miter lim="800000"/>
            <a:headEnd/>
            <a:tailEnd/>
          </a:ln>
          <a:effectLst/>
        </p:spPr>
      </p:pic>
      <p:pic>
        <p:nvPicPr>
          <p:cNvPr id="14" name="Picture 3" descr="C:\Users\Alberto\Dropbox\Capturas de pantalla\Captura de pantalla 2018-05-04 20.01.37.png"/>
          <p:cNvPicPr>
            <a:picLocks noChangeAspect="1" noChangeArrowheads="1"/>
          </p:cNvPicPr>
          <p:nvPr/>
        </p:nvPicPr>
        <p:blipFill>
          <a:blip r:embed="rId11"/>
          <a:srcRect l="2669" t="25310" r="28776" b="8507"/>
          <a:stretch>
            <a:fillRect/>
          </a:stretch>
        </p:blipFill>
        <p:spPr bwMode="auto">
          <a:xfrm>
            <a:off x="566583" y="2030614"/>
            <a:ext cx="5405716" cy="2996161"/>
          </a:xfrm>
          <a:prstGeom prst="rect">
            <a:avLst/>
          </a:prstGeom>
          <a:noFill/>
        </p:spPr>
      </p:pic>
      <p:sp>
        <p:nvSpPr>
          <p:cNvPr id="4" name="Marcador de fecha 3">
            <a:extLst>
              <a:ext uri="{FF2B5EF4-FFF2-40B4-BE49-F238E27FC236}">
                <a16:creationId xmlns:a16="http://schemas.microsoft.com/office/drawing/2014/main" id="{039EB0D8-5660-1C95-1978-6CCFF7706F30}"/>
              </a:ext>
            </a:extLst>
          </p:cNvPr>
          <p:cNvSpPr>
            <a:spLocks noGrp="1"/>
          </p:cNvSpPr>
          <p:nvPr>
            <p:ph type="dt" sz="half" idx="10"/>
          </p:nvPr>
        </p:nvSpPr>
        <p:spPr/>
        <p:txBody>
          <a:bodyPr/>
          <a:lstStyle/>
          <a:p>
            <a:pPr>
              <a:defRPr/>
            </a:pPr>
            <a:fld id="{BDFBD59E-052A-4715-A083-A38DE5BB19AB}" type="datetime1">
              <a:rPr lang="es-CL" smtClean="0"/>
              <a:t>14-04-2024</a:t>
            </a:fld>
            <a:endParaRPr lang="es-ES" dirty="0"/>
          </a:p>
        </p:txBody>
      </p:sp>
      <p:sp>
        <p:nvSpPr>
          <p:cNvPr id="5" name="Marcador de número de diapositiva 4">
            <a:extLst>
              <a:ext uri="{FF2B5EF4-FFF2-40B4-BE49-F238E27FC236}">
                <a16:creationId xmlns:a16="http://schemas.microsoft.com/office/drawing/2014/main" id="{F2CFEBB6-3C85-7C2E-3905-ACDD602FDF83}"/>
              </a:ext>
            </a:extLst>
          </p:cNvPr>
          <p:cNvSpPr>
            <a:spLocks noGrp="1"/>
          </p:cNvSpPr>
          <p:nvPr>
            <p:ph type="sldNum" sz="quarter" idx="12"/>
          </p:nvPr>
        </p:nvSpPr>
        <p:spPr/>
        <p:txBody>
          <a:bodyPr/>
          <a:lstStyle/>
          <a:p>
            <a:pPr>
              <a:defRPr/>
            </a:pPr>
            <a:fld id="{1319301B-C8DD-4E2C-8C11-EA7AD44E6A18}" type="slidenum">
              <a:rPr lang="es-ES" smtClean="0"/>
              <a:pPr>
                <a:defRPr/>
              </a:pPr>
              <a:t>34</a:t>
            </a:fld>
            <a:endParaRPr lang="es-ES" dirty="0"/>
          </a:p>
        </p:txBody>
      </p:sp>
      <p:sp>
        <p:nvSpPr>
          <p:cNvPr id="8" name="Marcador de pie de página 7">
            <a:extLst>
              <a:ext uri="{FF2B5EF4-FFF2-40B4-BE49-F238E27FC236}">
                <a16:creationId xmlns:a16="http://schemas.microsoft.com/office/drawing/2014/main" id="{A08857D9-07B5-AFB2-4A58-03957DD21593}"/>
              </a:ext>
            </a:extLst>
          </p:cNvPr>
          <p:cNvSpPr>
            <a:spLocks noGrp="1"/>
          </p:cNvSpPr>
          <p:nvPr>
            <p:ph type="ftr" sz="quarter" idx="11"/>
          </p:nvPr>
        </p:nvSpPr>
        <p:spPr/>
        <p:txBody>
          <a:bodyPr/>
          <a:lstStyle/>
          <a:p>
            <a:pPr>
              <a:defRPr/>
            </a:pPr>
            <a:r>
              <a:rPr lang="es-ES"/>
              <a:t>Estabilidad y Estiba</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63171"/>
                                        </p:tgtEl>
                                        <p:attrNameLst>
                                          <p:attrName>style.visibility</p:attrName>
                                        </p:attrNameLst>
                                      </p:cBhvr>
                                      <p:to>
                                        <p:strVal val="visible"/>
                                      </p:to>
                                    </p:set>
                                    <p:anim calcmode="lin" valueType="num">
                                      <p:cBhvr>
                                        <p:cTn id="7" dur="1000" fill="hold"/>
                                        <p:tgtEl>
                                          <p:spTgt spid="263171"/>
                                        </p:tgtEl>
                                        <p:attrNameLst>
                                          <p:attrName>ppt_w</p:attrName>
                                        </p:attrNameLst>
                                      </p:cBhvr>
                                      <p:tavLst>
                                        <p:tav tm="0">
                                          <p:val>
                                            <p:strVal val="#ppt_w*0.70"/>
                                          </p:val>
                                        </p:tav>
                                        <p:tav tm="100000">
                                          <p:val>
                                            <p:strVal val="#ppt_w"/>
                                          </p:val>
                                        </p:tav>
                                      </p:tavLst>
                                    </p:anim>
                                    <p:anim calcmode="lin" valueType="num">
                                      <p:cBhvr>
                                        <p:cTn id="8" dur="1000" fill="hold"/>
                                        <p:tgtEl>
                                          <p:spTgt spid="263171"/>
                                        </p:tgtEl>
                                        <p:attrNameLst>
                                          <p:attrName>ppt_h</p:attrName>
                                        </p:attrNameLst>
                                      </p:cBhvr>
                                      <p:tavLst>
                                        <p:tav tm="0">
                                          <p:val>
                                            <p:strVal val="#ppt_h"/>
                                          </p:val>
                                        </p:tav>
                                        <p:tav tm="100000">
                                          <p:val>
                                            <p:strVal val="#ppt_h"/>
                                          </p:val>
                                        </p:tav>
                                      </p:tavLst>
                                    </p:anim>
                                    <p:animEffect transition="in" filter="fade">
                                      <p:cBhvr>
                                        <p:cTn id="9" dur="1000"/>
                                        <p:tgtEl>
                                          <p:spTgt spid="263171"/>
                                        </p:tgtEl>
                                      </p:cBhvr>
                                    </p:animEffect>
                                  </p:childTnLst>
                                </p:cTn>
                              </p:par>
                            </p:childTnLst>
                          </p:cTn>
                        </p:par>
                        <p:par>
                          <p:cTn id="10" fill="hold">
                            <p:stCondLst>
                              <p:cond delay="2000"/>
                            </p:stCondLst>
                            <p:childTnLst>
                              <p:par>
                                <p:cTn id="11" presetID="55"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strVal val="#ppt_w*0.7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animEffect transition="in" filter="fade">
                                      <p:cBhvr>
                                        <p:cTn id="15" dur="1000"/>
                                        <p:tgtEl>
                                          <p:spTgt spid="6"/>
                                        </p:tgtEl>
                                      </p:cBhvr>
                                    </p:animEffect>
                                  </p:childTnLst>
                                </p:cTn>
                              </p:par>
                            </p:childTnLst>
                          </p:cTn>
                        </p:par>
                        <p:par>
                          <p:cTn id="16" fill="hold">
                            <p:stCondLst>
                              <p:cond delay="3000"/>
                            </p:stCondLst>
                            <p:childTnLst>
                              <p:par>
                                <p:cTn id="17" presetID="55" presetClass="entr" presetSubtype="0" fill="hold" nodeType="after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anim calcmode="lin" valueType="num">
                                      <p:cBhvr>
                                        <p:cTn id="19" dur="1000" fill="hold"/>
                                        <p:tgtEl>
                                          <p:spTgt spid="10">
                                            <p:txEl>
                                              <p:pRg st="6" end="6"/>
                                            </p:txEl>
                                          </p:spTgt>
                                        </p:tgtEl>
                                        <p:attrNameLst>
                                          <p:attrName>ppt_w</p:attrName>
                                        </p:attrNameLst>
                                      </p:cBhvr>
                                      <p:tavLst>
                                        <p:tav tm="0">
                                          <p:val>
                                            <p:strVal val="#ppt_w*0.70"/>
                                          </p:val>
                                        </p:tav>
                                        <p:tav tm="100000">
                                          <p:val>
                                            <p:strVal val="#ppt_w"/>
                                          </p:val>
                                        </p:tav>
                                      </p:tavLst>
                                    </p:anim>
                                    <p:anim calcmode="lin" valueType="num">
                                      <p:cBhvr>
                                        <p:cTn id="20" dur="1000" fill="hold"/>
                                        <p:tgtEl>
                                          <p:spTgt spid="10">
                                            <p:txEl>
                                              <p:pRg st="6" end="6"/>
                                            </p:txEl>
                                          </p:spTgt>
                                        </p:tgtEl>
                                        <p:attrNameLst>
                                          <p:attrName>ppt_h</p:attrName>
                                        </p:attrNameLst>
                                      </p:cBhvr>
                                      <p:tavLst>
                                        <p:tav tm="0">
                                          <p:val>
                                            <p:strVal val="#ppt_h"/>
                                          </p:val>
                                        </p:tav>
                                        <p:tav tm="100000">
                                          <p:val>
                                            <p:strVal val="#ppt_h"/>
                                          </p:val>
                                        </p:tav>
                                      </p:tavLst>
                                    </p:anim>
                                    <p:animEffect transition="in" filter="fade">
                                      <p:cBhvr>
                                        <p:cTn id="21" dur="1000"/>
                                        <p:tgtEl>
                                          <p:spTgt spid="10">
                                            <p:txEl>
                                              <p:pRg st="6" end="6"/>
                                            </p:txEl>
                                          </p:spTgt>
                                        </p:tgtEl>
                                      </p:cBhvr>
                                    </p:animEffect>
                                  </p:childTnLst>
                                </p:cTn>
                              </p:par>
                              <p:par>
                                <p:cTn id="22" presetID="55" presetClass="entr" presetSubtype="0" fill="hold" nodeType="withEffect">
                                  <p:stCondLst>
                                    <p:cond delay="0"/>
                                  </p:stCondLst>
                                  <p:childTnLst>
                                    <p:set>
                                      <p:cBhvr>
                                        <p:cTn id="23" dur="1" fill="hold">
                                          <p:stCondLst>
                                            <p:cond delay="0"/>
                                          </p:stCondLst>
                                        </p:cTn>
                                        <p:tgtEl>
                                          <p:spTgt spid="263175"/>
                                        </p:tgtEl>
                                        <p:attrNameLst>
                                          <p:attrName>style.visibility</p:attrName>
                                        </p:attrNameLst>
                                      </p:cBhvr>
                                      <p:to>
                                        <p:strVal val="visible"/>
                                      </p:to>
                                    </p:set>
                                    <p:anim calcmode="lin" valueType="num">
                                      <p:cBhvr>
                                        <p:cTn id="24" dur="1000" fill="hold"/>
                                        <p:tgtEl>
                                          <p:spTgt spid="263175"/>
                                        </p:tgtEl>
                                        <p:attrNameLst>
                                          <p:attrName>ppt_w</p:attrName>
                                        </p:attrNameLst>
                                      </p:cBhvr>
                                      <p:tavLst>
                                        <p:tav tm="0">
                                          <p:val>
                                            <p:strVal val="#ppt_w*0.70"/>
                                          </p:val>
                                        </p:tav>
                                        <p:tav tm="100000">
                                          <p:val>
                                            <p:strVal val="#ppt_w"/>
                                          </p:val>
                                        </p:tav>
                                      </p:tavLst>
                                    </p:anim>
                                    <p:anim calcmode="lin" valueType="num">
                                      <p:cBhvr>
                                        <p:cTn id="25" dur="1000" fill="hold"/>
                                        <p:tgtEl>
                                          <p:spTgt spid="263175"/>
                                        </p:tgtEl>
                                        <p:attrNameLst>
                                          <p:attrName>ppt_h</p:attrName>
                                        </p:attrNameLst>
                                      </p:cBhvr>
                                      <p:tavLst>
                                        <p:tav tm="0">
                                          <p:val>
                                            <p:strVal val="#ppt_h"/>
                                          </p:val>
                                        </p:tav>
                                        <p:tav tm="100000">
                                          <p:val>
                                            <p:strVal val="#ppt_h"/>
                                          </p:val>
                                        </p:tav>
                                      </p:tavLst>
                                    </p:anim>
                                    <p:animEffect transition="in" filter="fade">
                                      <p:cBhvr>
                                        <p:cTn id="26" dur="1000"/>
                                        <p:tgtEl>
                                          <p:spTgt spid="263175"/>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1000" fill="hold"/>
                                        <p:tgtEl>
                                          <p:spTgt spid="7"/>
                                        </p:tgtEl>
                                        <p:attrNameLst>
                                          <p:attrName>ppt_w</p:attrName>
                                        </p:attrNameLst>
                                      </p:cBhvr>
                                      <p:tavLst>
                                        <p:tav tm="0">
                                          <p:val>
                                            <p:strVal val="#ppt_w*0.70"/>
                                          </p:val>
                                        </p:tav>
                                        <p:tav tm="100000">
                                          <p:val>
                                            <p:strVal val="#ppt_w"/>
                                          </p:val>
                                        </p:tav>
                                      </p:tavLst>
                                    </p:anim>
                                    <p:anim calcmode="lin" valueType="num">
                                      <p:cBhvr>
                                        <p:cTn id="32" dur="1000" fill="hold"/>
                                        <p:tgtEl>
                                          <p:spTgt spid="7"/>
                                        </p:tgtEl>
                                        <p:attrNameLst>
                                          <p:attrName>ppt_h</p:attrName>
                                        </p:attrNameLst>
                                      </p:cBhvr>
                                      <p:tavLst>
                                        <p:tav tm="0">
                                          <p:val>
                                            <p:strVal val="#ppt_h"/>
                                          </p:val>
                                        </p:tav>
                                        <p:tav tm="100000">
                                          <p:val>
                                            <p:strVal val="#ppt_h"/>
                                          </p:val>
                                        </p:tav>
                                      </p:tavLst>
                                    </p:anim>
                                    <p:animEffect transition="in" filter="fade">
                                      <p:cBhvr>
                                        <p:cTn id="33" dur="1000"/>
                                        <p:tgtEl>
                                          <p:spTgt spid="7"/>
                                        </p:tgtEl>
                                      </p:cBhvr>
                                    </p:animEffect>
                                  </p:childTnLst>
                                </p:cTn>
                              </p:par>
                              <p:par>
                                <p:cTn id="34" presetID="10" presetClass="exit" presetSubtype="0" fill="hold" nodeType="withEffect">
                                  <p:stCondLst>
                                    <p:cond delay="0"/>
                                  </p:stCondLst>
                                  <p:childTnLst>
                                    <p:animEffect transition="out" filter="fade">
                                      <p:cBhvr>
                                        <p:cTn id="35" dur="2000"/>
                                        <p:tgtEl>
                                          <p:spTgt spid="263175"/>
                                        </p:tgtEl>
                                      </p:cBhvr>
                                    </p:animEffect>
                                    <p:set>
                                      <p:cBhvr>
                                        <p:cTn id="36" dur="1" fill="hold">
                                          <p:stCondLst>
                                            <p:cond delay="1999"/>
                                          </p:stCondLst>
                                        </p:cTn>
                                        <p:tgtEl>
                                          <p:spTgt spid="263175"/>
                                        </p:tgtEl>
                                        <p:attrNameLst>
                                          <p:attrName>style.visibility</p:attrName>
                                        </p:attrNameLst>
                                      </p:cBhvr>
                                      <p:to>
                                        <p:strVal val="hidden"/>
                                      </p:to>
                                    </p:set>
                                  </p:childTnLst>
                                </p:cTn>
                              </p:par>
                            </p:childTnLst>
                          </p:cTn>
                        </p:par>
                        <p:par>
                          <p:cTn id="37" fill="hold">
                            <p:stCondLst>
                              <p:cond delay="2000"/>
                            </p:stCondLst>
                            <p:childTnLst>
                              <p:par>
                                <p:cTn id="38" presetID="55" presetClass="entr" presetSubtype="0" fill="hold" nodeType="afterEffect">
                                  <p:stCondLst>
                                    <p:cond delay="0"/>
                                  </p:stCondLst>
                                  <p:childTnLst>
                                    <p:set>
                                      <p:cBhvr>
                                        <p:cTn id="39" dur="1" fill="hold">
                                          <p:stCondLst>
                                            <p:cond delay="0"/>
                                          </p:stCondLst>
                                        </p:cTn>
                                        <p:tgtEl>
                                          <p:spTgt spid="263176"/>
                                        </p:tgtEl>
                                        <p:attrNameLst>
                                          <p:attrName>style.visibility</p:attrName>
                                        </p:attrNameLst>
                                      </p:cBhvr>
                                      <p:to>
                                        <p:strVal val="visible"/>
                                      </p:to>
                                    </p:set>
                                    <p:anim calcmode="lin" valueType="num">
                                      <p:cBhvr>
                                        <p:cTn id="40" dur="1000" fill="hold"/>
                                        <p:tgtEl>
                                          <p:spTgt spid="263176"/>
                                        </p:tgtEl>
                                        <p:attrNameLst>
                                          <p:attrName>ppt_w</p:attrName>
                                        </p:attrNameLst>
                                      </p:cBhvr>
                                      <p:tavLst>
                                        <p:tav tm="0">
                                          <p:val>
                                            <p:strVal val="#ppt_w*0.70"/>
                                          </p:val>
                                        </p:tav>
                                        <p:tav tm="100000">
                                          <p:val>
                                            <p:strVal val="#ppt_w"/>
                                          </p:val>
                                        </p:tav>
                                      </p:tavLst>
                                    </p:anim>
                                    <p:anim calcmode="lin" valueType="num">
                                      <p:cBhvr>
                                        <p:cTn id="41" dur="1000" fill="hold"/>
                                        <p:tgtEl>
                                          <p:spTgt spid="263176"/>
                                        </p:tgtEl>
                                        <p:attrNameLst>
                                          <p:attrName>ppt_h</p:attrName>
                                        </p:attrNameLst>
                                      </p:cBhvr>
                                      <p:tavLst>
                                        <p:tav tm="0">
                                          <p:val>
                                            <p:strVal val="#ppt_h"/>
                                          </p:val>
                                        </p:tav>
                                        <p:tav tm="100000">
                                          <p:val>
                                            <p:strVal val="#ppt_h"/>
                                          </p:val>
                                        </p:tav>
                                      </p:tavLst>
                                    </p:anim>
                                    <p:animEffect transition="in" filter="fade">
                                      <p:cBhvr>
                                        <p:cTn id="42" dur="1000"/>
                                        <p:tgtEl>
                                          <p:spTgt spid="263176"/>
                                        </p:tgtEl>
                                      </p:cBhvr>
                                    </p:animEffect>
                                  </p:childTnLst>
                                </p:cTn>
                              </p:par>
                            </p:childTnLst>
                          </p:cTn>
                        </p:par>
                      </p:childTnLst>
                    </p:cTn>
                  </p:par>
                  <p:par>
                    <p:cTn id="43" fill="hold">
                      <p:stCondLst>
                        <p:cond delay="indefinite"/>
                      </p:stCondLst>
                      <p:childTnLst>
                        <p:par>
                          <p:cTn id="44" fill="hold">
                            <p:stCondLst>
                              <p:cond delay="0"/>
                            </p:stCondLst>
                            <p:childTnLst>
                              <p:par>
                                <p:cTn id="45" presetID="55" presetClass="entr" presetSubtype="0" fill="hold" nodeType="clickEffect">
                                  <p:stCondLst>
                                    <p:cond delay="0"/>
                                  </p:stCondLst>
                                  <p:childTnLst>
                                    <p:set>
                                      <p:cBhvr>
                                        <p:cTn id="46" dur="1" fill="hold">
                                          <p:stCondLst>
                                            <p:cond delay="0"/>
                                          </p:stCondLst>
                                        </p:cTn>
                                        <p:tgtEl>
                                          <p:spTgt spid="263177"/>
                                        </p:tgtEl>
                                        <p:attrNameLst>
                                          <p:attrName>style.visibility</p:attrName>
                                        </p:attrNameLst>
                                      </p:cBhvr>
                                      <p:to>
                                        <p:strVal val="visible"/>
                                      </p:to>
                                    </p:set>
                                    <p:anim calcmode="lin" valueType="num">
                                      <p:cBhvr>
                                        <p:cTn id="47" dur="1000" fill="hold"/>
                                        <p:tgtEl>
                                          <p:spTgt spid="263177"/>
                                        </p:tgtEl>
                                        <p:attrNameLst>
                                          <p:attrName>ppt_w</p:attrName>
                                        </p:attrNameLst>
                                      </p:cBhvr>
                                      <p:tavLst>
                                        <p:tav tm="0">
                                          <p:val>
                                            <p:strVal val="#ppt_w*0.70"/>
                                          </p:val>
                                        </p:tav>
                                        <p:tav tm="100000">
                                          <p:val>
                                            <p:strVal val="#ppt_w"/>
                                          </p:val>
                                        </p:tav>
                                      </p:tavLst>
                                    </p:anim>
                                    <p:anim calcmode="lin" valueType="num">
                                      <p:cBhvr>
                                        <p:cTn id="48" dur="1000" fill="hold"/>
                                        <p:tgtEl>
                                          <p:spTgt spid="263177"/>
                                        </p:tgtEl>
                                        <p:attrNameLst>
                                          <p:attrName>ppt_h</p:attrName>
                                        </p:attrNameLst>
                                      </p:cBhvr>
                                      <p:tavLst>
                                        <p:tav tm="0">
                                          <p:val>
                                            <p:strVal val="#ppt_h"/>
                                          </p:val>
                                        </p:tav>
                                        <p:tav tm="100000">
                                          <p:val>
                                            <p:strVal val="#ppt_h"/>
                                          </p:val>
                                        </p:tav>
                                      </p:tavLst>
                                    </p:anim>
                                    <p:animEffect transition="in" filter="fade">
                                      <p:cBhvr>
                                        <p:cTn id="49" dur="1000"/>
                                        <p:tgtEl>
                                          <p:spTgt spid="263177"/>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14"/>
                                        </p:tgtEl>
                                        <p:attrNameLst>
                                          <p:attrName>style.visibility</p:attrName>
                                        </p:attrNameLst>
                                      </p:cBhvr>
                                      <p:to>
                                        <p:strVal val="visible"/>
                                      </p:to>
                                    </p:set>
                                  </p:childTnLst>
                                </p:cTn>
                              </p:par>
                              <p:par>
                                <p:cTn id="54" presetID="1" presetClass="exit" presetSubtype="0" fill="hold" nodeType="withEffect">
                                  <p:stCondLst>
                                    <p:cond delay="0"/>
                                  </p:stCondLst>
                                  <p:childTnLst>
                                    <p:set>
                                      <p:cBhvr>
                                        <p:cTn id="55" dur="1" fill="hold">
                                          <p:stCondLst>
                                            <p:cond delay="0"/>
                                          </p:stCondLst>
                                        </p:cTn>
                                        <p:tgtEl>
                                          <p:spTgt spid="2631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35244" y="642922"/>
            <a:ext cx="9751483" cy="1143000"/>
          </a:xfrm>
        </p:spPr>
        <p:txBody>
          <a:bodyPr>
            <a:normAutofit/>
          </a:bodyPr>
          <a:lstStyle/>
          <a:p>
            <a:r>
              <a:rPr lang="es-CL" dirty="0"/>
              <a:t>Repaso de equilibrio estático</a:t>
            </a:r>
          </a:p>
        </p:txBody>
      </p:sp>
      <p:pic>
        <p:nvPicPr>
          <p:cNvPr id="5" name="Picture 6" descr="C:\Users\Alberto\Dropbox\Capturas de pantalla\Captura de pantalla 2018-05-04 20.11.42.png"/>
          <p:cNvPicPr>
            <a:picLocks noChangeAspect="1" noChangeArrowheads="1"/>
          </p:cNvPicPr>
          <p:nvPr/>
        </p:nvPicPr>
        <p:blipFill>
          <a:blip r:embed="rId2">
            <a:clrChange>
              <a:clrFrom>
                <a:srgbClr val="20204B"/>
              </a:clrFrom>
              <a:clrTo>
                <a:srgbClr val="20204B">
                  <a:alpha val="0"/>
                </a:srgbClr>
              </a:clrTo>
            </a:clrChange>
          </a:blip>
          <a:srcRect l="12654" t="16779" r="38474" b="6057"/>
          <a:stretch>
            <a:fillRect/>
          </a:stretch>
        </p:blipFill>
        <p:spPr bwMode="auto">
          <a:xfrm>
            <a:off x="3214871" y="1579547"/>
            <a:ext cx="4539728" cy="4029629"/>
          </a:xfrm>
          <a:prstGeom prst="rect">
            <a:avLst/>
          </a:prstGeom>
          <a:noFill/>
        </p:spPr>
      </p:pic>
      <p:pic>
        <p:nvPicPr>
          <p:cNvPr id="6" name="Picture 6" descr="C:\Users\Alberto\Dropbox\Capturas de pantalla\Captura de pantalla 2018-05-04 20.11.42.png"/>
          <p:cNvPicPr>
            <a:picLocks noChangeAspect="1" noChangeArrowheads="1"/>
          </p:cNvPicPr>
          <p:nvPr/>
        </p:nvPicPr>
        <p:blipFill>
          <a:blip r:embed="rId2"/>
          <a:srcRect l="61526" t="19709" r="28041" b="54895"/>
          <a:stretch>
            <a:fillRect/>
          </a:stretch>
        </p:blipFill>
        <p:spPr bwMode="auto">
          <a:xfrm>
            <a:off x="8925233" y="2213748"/>
            <a:ext cx="1357322" cy="1857388"/>
          </a:xfrm>
          <a:prstGeom prst="rect">
            <a:avLst/>
          </a:prstGeom>
          <a:noFill/>
        </p:spPr>
      </p:pic>
      <p:sp>
        <p:nvSpPr>
          <p:cNvPr id="3" name="Marcador de fecha 2">
            <a:extLst>
              <a:ext uri="{FF2B5EF4-FFF2-40B4-BE49-F238E27FC236}">
                <a16:creationId xmlns:a16="http://schemas.microsoft.com/office/drawing/2014/main" id="{F9ED3A74-609C-8164-370D-8BB2653B4735}"/>
              </a:ext>
            </a:extLst>
          </p:cNvPr>
          <p:cNvSpPr>
            <a:spLocks noGrp="1"/>
          </p:cNvSpPr>
          <p:nvPr>
            <p:ph type="dt" sz="half" idx="10"/>
          </p:nvPr>
        </p:nvSpPr>
        <p:spPr/>
        <p:txBody>
          <a:bodyPr/>
          <a:lstStyle/>
          <a:p>
            <a:pPr>
              <a:defRPr/>
            </a:pPr>
            <a:fld id="{728A6DEF-0ABA-43D4-BE03-EEC2CBDE1DA4}" type="datetime1">
              <a:rPr lang="es-CL" smtClean="0"/>
              <a:t>14-04-2024</a:t>
            </a:fld>
            <a:endParaRPr lang="es-ES" dirty="0"/>
          </a:p>
        </p:txBody>
      </p:sp>
      <p:sp>
        <p:nvSpPr>
          <p:cNvPr id="4" name="Marcador de número de diapositiva 3">
            <a:extLst>
              <a:ext uri="{FF2B5EF4-FFF2-40B4-BE49-F238E27FC236}">
                <a16:creationId xmlns:a16="http://schemas.microsoft.com/office/drawing/2014/main" id="{99A04A6D-2892-1267-EFE9-248A8122528B}"/>
              </a:ext>
            </a:extLst>
          </p:cNvPr>
          <p:cNvSpPr>
            <a:spLocks noGrp="1"/>
          </p:cNvSpPr>
          <p:nvPr>
            <p:ph type="sldNum" sz="quarter" idx="12"/>
          </p:nvPr>
        </p:nvSpPr>
        <p:spPr/>
        <p:txBody>
          <a:bodyPr/>
          <a:lstStyle/>
          <a:p>
            <a:pPr>
              <a:defRPr/>
            </a:pPr>
            <a:fld id="{1319301B-C8DD-4E2C-8C11-EA7AD44E6A18}" type="slidenum">
              <a:rPr lang="es-ES" smtClean="0"/>
              <a:pPr>
                <a:defRPr/>
              </a:pPr>
              <a:t>35</a:t>
            </a:fld>
            <a:endParaRPr lang="es-ES" dirty="0"/>
          </a:p>
        </p:txBody>
      </p:sp>
      <p:sp>
        <p:nvSpPr>
          <p:cNvPr id="7" name="Marcador de pie de página 6">
            <a:extLst>
              <a:ext uri="{FF2B5EF4-FFF2-40B4-BE49-F238E27FC236}">
                <a16:creationId xmlns:a16="http://schemas.microsoft.com/office/drawing/2014/main" id="{648938B4-1F10-75CA-FF98-14A45A264BA0}"/>
              </a:ext>
            </a:extLst>
          </p:cNvPr>
          <p:cNvSpPr>
            <a:spLocks noGrp="1"/>
          </p:cNvSpPr>
          <p:nvPr>
            <p:ph type="ftr" sz="quarter" idx="11"/>
          </p:nvPr>
        </p:nvSpPr>
        <p:spPr/>
        <p:txBody>
          <a:bodyPr/>
          <a:lstStyle/>
          <a:p>
            <a:pPr>
              <a:defRPr/>
            </a:pPr>
            <a:r>
              <a:rPr lang="es-ES"/>
              <a:t>Estabilidad y Estiba</a:t>
            </a:r>
            <a:endParaRPr lang="es-E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es-CL" dirty="0"/>
              <a:t>Equilibrio Estático sin escora</a:t>
            </a:r>
          </a:p>
        </p:txBody>
      </p:sp>
      <p:pic>
        <p:nvPicPr>
          <p:cNvPr id="266242" name="Picture 2" descr="C:\Users\Alberto\Dropbox\Capturas de pantalla\Captura de pantalla 2018-05-04 20.11.58.png"/>
          <p:cNvPicPr>
            <a:picLocks noGrp="1" noChangeAspect="1" noChangeArrowheads="1"/>
          </p:cNvPicPr>
          <p:nvPr>
            <p:ph idx="1"/>
          </p:nvPr>
        </p:nvPicPr>
        <p:blipFill>
          <a:blip r:embed="rId2"/>
          <a:srcRect l="4742" t="22518" r="33139" b="11189"/>
          <a:stretch>
            <a:fillRect/>
          </a:stretch>
        </p:blipFill>
        <p:spPr bwMode="auto">
          <a:xfrm>
            <a:off x="2809852" y="1857364"/>
            <a:ext cx="6786610" cy="4071966"/>
          </a:xfrm>
          <a:prstGeom prst="rect">
            <a:avLst/>
          </a:prstGeom>
          <a:noFill/>
        </p:spPr>
      </p:pic>
      <p:sp>
        <p:nvSpPr>
          <p:cNvPr id="8" name="7 CuadroTexto"/>
          <p:cNvSpPr txBox="1"/>
          <p:nvPr/>
        </p:nvSpPr>
        <p:spPr>
          <a:xfrm>
            <a:off x="2952728" y="5572140"/>
            <a:ext cx="3571900" cy="369332"/>
          </a:xfrm>
          <a:prstGeom prst="rect">
            <a:avLst/>
          </a:prstGeom>
          <a:noFill/>
        </p:spPr>
        <p:txBody>
          <a:bodyPr wrap="square" rtlCol="0">
            <a:spAutoFit/>
          </a:bodyPr>
          <a:lstStyle/>
          <a:p>
            <a:r>
              <a:rPr lang="es-CL" dirty="0"/>
              <a:t>Se asume </a:t>
            </a:r>
            <a:r>
              <a:rPr lang="es-CL" dirty="0" err="1"/>
              <a:t>Eb</a:t>
            </a:r>
            <a:r>
              <a:rPr lang="es-CL" dirty="0"/>
              <a:t> y </a:t>
            </a:r>
            <a:r>
              <a:rPr lang="es-CL" dirty="0" err="1"/>
              <a:t>Bb</a:t>
            </a:r>
            <a:r>
              <a:rPr lang="es-CL" dirty="0"/>
              <a:t> simétrico </a:t>
            </a:r>
          </a:p>
        </p:txBody>
      </p:sp>
      <p:sp>
        <p:nvSpPr>
          <p:cNvPr id="9" name="8 CuadroTexto"/>
          <p:cNvSpPr txBox="1"/>
          <p:nvPr/>
        </p:nvSpPr>
        <p:spPr>
          <a:xfrm>
            <a:off x="7039208" y="5643579"/>
            <a:ext cx="3214710" cy="276999"/>
          </a:xfrm>
          <a:prstGeom prst="rect">
            <a:avLst/>
          </a:prstGeom>
          <a:solidFill>
            <a:schemeClr val="bg1"/>
          </a:solidFill>
        </p:spPr>
        <p:txBody>
          <a:bodyPr wrap="square" rtlCol="0">
            <a:spAutoFit/>
          </a:bodyPr>
          <a:lstStyle/>
          <a:p>
            <a:r>
              <a:rPr lang="es-CL" sz="1200" dirty="0"/>
              <a:t>K: es la intersección de la quilla y</a:t>
            </a:r>
          </a:p>
        </p:txBody>
      </p:sp>
      <p:pic>
        <p:nvPicPr>
          <p:cNvPr id="12" name="11 Imagen" descr="Símbolo crujía.png"/>
          <p:cNvPicPr>
            <a:picLocks noChangeAspect="1"/>
          </p:cNvPicPr>
          <p:nvPr/>
        </p:nvPicPr>
        <p:blipFill>
          <a:blip r:embed="rId3"/>
          <a:stretch>
            <a:fillRect/>
          </a:stretch>
        </p:blipFill>
        <p:spPr>
          <a:xfrm>
            <a:off x="9310034" y="5672606"/>
            <a:ext cx="214314" cy="214314"/>
          </a:xfrm>
          <a:prstGeom prst="rect">
            <a:avLst/>
          </a:prstGeom>
        </p:spPr>
      </p:pic>
      <p:sp>
        <p:nvSpPr>
          <p:cNvPr id="2" name="Marcador de fecha 1">
            <a:extLst>
              <a:ext uri="{FF2B5EF4-FFF2-40B4-BE49-F238E27FC236}">
                <a16:creationId xmlns:a16="http://schemas.microsoft.com/office/drawing/2014/main" id="{00CDD3E9-2D4B-3BDC-7650-1D75FC580FEA}"/>
              </a:ext>
            </a:extLst>
          </p:cNvPr>
          <p:cNvSpPr>
            <a:spLocks noGrp="1"/>
          </p:cNvSpPr>
          <p:nvPr>
            <p:ph type="dt" sz="half" idx="10"/>
          </p:nvPr>
        </p:nvSpPr>
        <p:spPr/>
        <p:txBody>
          <a:bodyPr/>
          <a:lstStyle/>
          <a:p>
            <a:pPr>
              <a:defRPr/>
            </a:pPr>
            <a:fld id="{C1A143AF-C6C4-4466-A8D6-E8CDB4F118F4}" type="datetime1">
              <a:rPr lang="es-CL" smtClean="0"/>
              <a:t>14-04-2024</a:t>
            </a:fld>
            <a:endParaRPr lang="es-ES"/>
          </a:p>
        </p:txBody>
      </p:sp>
      <p:sp>
        <p:nvSpPr>
          <p:cNvPr id="3" name="Marcador de número de diapositiva 2">
            <a:extLst>
              <a:ext uri="{FF2B5EF4-FFF2-40B4-BE49-F238E27FC236}">
                <a16:creationId xmlns:a16="http://schemas.microsoft.com/office/drawing/2014/main" id="{E911DB56-F494-AFF5-B068-18EFE925C0DD}"/>
              </a:ext>
            </a:extLst>
          </p:cNvPr>
          <p:cNvSpPr>
            <a:spLocks noGrp="1"/>
          </p:cNvSpPr>
          <p:nvPr>
            <p:ph type="sldNum" sz="quarter" idx="12"/>
          </p:nvPr>
        </p:nvSpPr>
        <p:spPr/>
        <p:txBody>
          <a:bodyPr/>
          <a:lstStyle/>
          <a:p>
            <a:pPr>
              <a:defRPr/>
            </a:pPr>
            <a:fld id="{512A34C5-A7E8-4629-B921-404C04172488}" type="slidenum">
              <a:rPr lang="es-ES" smtClean="0"/>
              <a:pPr>
                <a:defRPr/>
              </a:pPr>
              <a:t>36</a:t>
            </a:fld>
            <a:endParaRPr lang="es-ES"/>
          </a:p>
        </p:txBody>
      </p:sp>
      <p:sp>
        <p:nvSpPr>
          <p:cNvPr id="4" name="Marcador de pie de página 3">
            <a:extLst>
              <a:ext uri="{FF2B5EF4-FFF2-40B4-BE49-F238E27FC236}">
                <a16:creationId xmlns:a16="http://schemas.microsoft.com/office/drawing/2014/main" id="{4AE6597E-3884-E9BF-5467-988150A511C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El equilibrio estático no es suficiente para evaluar la estabilidad de un buque.</a:t>
            </a:r>
          </a:p>
          <a:p>
            <a:pPr lvl="1"/>
            <a:r>
              <a:rPr lang="es-CL" dirty="0"/>
              <a:t>¿Qué ocurre cuando un buque es inclinado por una fuerza externa?</a:t>
            </a:r>
          </a:p>
        </p:txBody>
      </p:sp>
      <p:sp>
        <p:nvSpPr>
          <p:cNvPr id="3" name="2 Título"/>
          <p:cNvSpPr>
            <a:spLocks noGrp="1"/>
          </p:cNvSpPr>
          <p:nvPr>
            <p:ph type="title"/>
          </p:nvPr>
        </p:nvSpPr>
        <p:spPr/>
        <p:txBody>
          <a:bodyPr/>
          <a:lstStyle/>
          <a:p>
            <a:r>
              <a:rPr lang="es-CL" dirty="0"/>
              <a:t>Aplicación a Buques </a:t>
            </a:r>
          </a:p>
        </p:txBody>
      </p:sp>
      <p:pic>
        <p:nvPicPr>
          <p:cNvPr id="267266" name="Picture 2" descr="C:\Users\Alberto\Dropbox\Capturas de pantalla\Captura de pantalla 2018-05-05 18.21.44.png"/>
          <p:cNvPicPr>
            <a:picLocks noChangeAspect="1" noChangeArrowheads="1"/>
          </p:cNvPicPr>
          <p:nvPr/>
        </p:nvPicPr>
        <p:blipFill>
          <a:blip r:embed="rId2"/>
          <a:srcRect l="2770" t="40221" r="25845" b="9963"/>
          <a:stretch>
            <a:fillRect/>
          </a:stretch>
        </p:blipFill>
        <p:spPr bwMode="auto">
          <a:xfrm>
            <a:off x="3024167" y="3286124"/>
            <a:ext cx="6919681" cy="2714644"/>
          </a:xfrm>
          <a:prstGeom prst="rect">
            <a:avLst/>
          </a:prstGeom>
          <a:noFill/>
        </p:spPr>
      </p:pic>
      <p:sp>
        <p:nvSpPr>
          <p:cNvPr id="4" name="Marcador de fecha 3">
            <a:extLst>
              <a:ext uri="{FF2B5EF4-FFF2-40B4-BE49-F238E27FC236}">
                <a16:creationId xmlns:a16="http://schemas.microsoft.com/office/drawing/2014/main" id="{50AEDA12-7863-0F6C-7C5D-1F93904B832B}"/>
              </a:ext>
            </a:extLst>
          </p:cNvPr>
          <p:cNvSpPr>
            <a:spLocks noGrp="1"/>
          </p:cNvSpPr>
          <p:nvPr>
            <p:ph type="dt" sz="half" idx="10"/>
          </p:nvPr>
        </p:nvSpPr>
        <p:spPr/>
        <p:txBody>
          <a:bodyPr/>
          <a:lstStyle/>
          <a:p>
            <a:pPr>
              <a:defRPr/>
            </a:pPr>
            <a:fld id="{97942DC8-DAB3-4D13-B18D-6A208B1BF5FE}" type="datetime1">
              <a:rPr lang="es-CL" smtClean="0"/>
              <a:t>14-04-2024</a:t>
            </a:fld>
            <a:endParaRPr lang="es-ES"/>
          </a:p>
        </p:txBody>
      </p:sp>
      <p:sp>
        <p:nvSpPr>
          <p:cNvPr id="5" name="Marcador de número de diapositiva 4">
            <a:extLst>
              <a:ext uri="{FF2B5EF4-FFF2-40B4-BE49-F238E27FC236}">
                <a16:creationId xmlns:a16="http://schemas.microsoft.com/office/drawing/2014/main" id="{AD42B6F8-DC8A-DB5F-CEAC-FC58AFB88639}"/>
              </a:ext>
            </a:extLst>
          </p:cNvPr>
          <p:cNvSpPr>
            <a:spLocks noGrp="1"/>
          </p:cNvSpPr>
          <p:nvPr>
            <p:ph type="sldNum" sz="quarter" idx="12"/>
          </p:nvPr>
        </p:nvSpPr>
        <p:spPr/>
        <p:txBody>
          <a:bodyPr/>
          <a:lstStyle/>
          <a:p>
            <a:pPr>
              <a:defRPr/>
            </a:pPr>
            <a:fld id="{512A34C5-A7E8-4629-B921-404C04172488}" type="slidenum">
              <a:rPr lang="es-ES" smtClean="0"/>
              <a:pPr>
                <a:defRPr/>
              </a:pPr>
              <a:t>37</a:t>
            </a:fld>
            <a:endParaRPr lang="es-ES"/>
          </a:p>
        </p:txBody>
      </p:sp>
      <p:sp>
        <p:nvSpPr>
          <p:cNvPr id="6" name="Marcador de pie de página 5">
            <a:extLst>
              <a:ext uri="{FF2B5EF4-FFF2-40B4-BE49-F238E27FC236}">
                <a16:creationId xmlns:a16="http://schemas.microsoft.com/office/drawing/2014/main" id="{DBFE849A-B43B-50FB-F3E7-DEF562005095}"/>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67266"/>
                                        </p:tgtEl>
                                        <p:attrNameLst>
                                          <p:attrName>style.visibility</p:attrName>
                                        </p:attrNameLst>
                                      </p:cBhvr>
                                      <p:to>
                                        <p:strVal val="visible"/>
                                      </p:to>
                                    </p:set>
                                    <p:anim calcmode="lin" valueType="num">
                                      <p:cBhvr>
                                        <p:cTn id="14" dur="1000" fill="hold"/>
                                        <p:tgtEl>
                                          <p:spTgt spid="267266"/>
                                        </p:tgtEl>
                                        <p:attrNameLst>
                                          <p:attrName>ppt_w</p:attrName>
                                        </p:attrNameLst>
                                      </p:cBhvr>
                                      <p:tavLst>
                                        <p:tav tm="0">
                                          <p:val>
                                            <p:strVal val="#ppt_w*0.70"/>
                                          </p:val>
                                        </p:tav>
                                        <p:tav tm="100000">
                                          <p:val>
                                            <p:strVal val="#ppt_w"/>
                                          </p:val>
                                        </p:tav>
                                      </p:tavLst>
                                    </p:anim>
                                    <p:anim calcmode="lin" valueType="num">
                                      <p:cBhvr>
                                        <p:cTn id="15" dur="1000" fill="hold"/>
                                        <p:tgtEl>
                                          <p:spTgt spid="267266"/>
                                        </p:tgtEl>
                                        <p:attrNameLst>
                                          <p:attrName>ppt_h</p:attrName>
                                        </p:attrNameLst>
                                      </p:cBhvr>
                                      <p:tavLst>
                                        <p:tav tm="0">
                                          <p:val>
                                            <p:strVal val="#ppt_h"/>
                                          </p:val>
                                        </p:tav>
                                        <p:tav tm="100000">
                                          <p:val>
                                            <p:strVal val="#ppt_h"/>
                                          </p:val>
                                        </p:tav>
                                      </p:tavLst>
                                    </p:anim>
                                    <p:animEffect transition="in" filter="fade">
                                      <p:cBhvr>
                                        <p:cTn id="16" dur="1000"/>
                                        <p:tgtEl>
                                          <p:spTgt spid="267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p:txBody>
          <a:bodyPr/>
          <a:lstStyle/>
          <a:p>
            <a:r>
              <a:rPr lang="es-CL" dirty="0"/>
              <a:t>Veamos lo que ocurre transversalmente cuando se inclina un buque </a:t>
            </a:r>
          </a:p>
        </p:txBody>
      </p:sp>
      <p:pic>
        <p:nvPicPr>
          <p:cNvPr id="6" name="Picture 2" descr="C:\Users\Alberto\Dropbox\Capturas de pantalla\Captura de pantalla 2018-05-05 18.27.06.png"/>
          <p:cNvPicPr>
            <a:picLocks noChangeAspect="1" noChangeArrowheads="1"/>
          </p:cNvPicPr>
          <p:nvPr/>
        </p:nvPicPr>
        <p:blipFill>
          <a:blip r:embed="rId2"/>
          <a:srcRect l="8291" t="30410" r="33282" b="8405"/>
          <a:stretch>
            <a:fillRect/>
          </a:stretch>
        </p:blipFill>
        <p:spPr bwMode="auto">
          <a:xfrm>
            <a:off x="3546389" y="2946454"/>
            <a:ext cx="5121380" cy="3015308"/>
          </a:xfrm>
          <a:prstGeom prst="rect">
            <a:avLst/>
          </a:prstGeom>
          <a:noFill/>
        </p:spPr>
      </p:pic>
      <p:sp>
        <p:nvSpPr>
          <p:cNvPr id="2" name="Marcador de fecha 1">
            <a:extLst>
              <a:ext uri="{FF2B5EF4-FFF2-40B4-BE49-F238E27FC236}">
                <a16:creationId xmlns:a16="http://schemas.microsoft.com/office/drawing/2014/main" id="{A22EA65A-40C6-B082-659E-63FB51F78EC6}"/>
              </a:ext>
            </a:extLst>
          </p:cNvPr>
          <p:cNvSpPr>
            <a:spLocks noGrp="1"/>
          </p:cNvSpPr>
          <p:nvPr>
            <p:ph type="dt" sz="half" idx="10"/>
          </p:nvPr>
        </p:nvSpPr>
        <p:spPr/>
        <p:txBody>
          <a:bodyPr/>
          <a:lstStyle/>
          <a:p>
            <a:pPr>
              <a:defRPr/>
            </a:pPr>
            <a:fld id="{E45BB6B4-553C-4078-8375-73E03E222FE1}" type="datetime1">
              <a:rPr lang="es-CL" smtClean="0"/>
              <a:t>14-04-2024</a:t>
            </a:fld>
            <a:endParaRPr lang="es-ES"/>
          </a:p>
        </p:txBody>
      </p:sp>
      <p:sp>
        <p:nvSpPr>
          <p:cNvPr id="4" name="Marcador de número de diapositiva 3">
            <a:extLst>
              <a:ext uri="{FF2B5EF4-FFF2-40B4-BE49-F238E27FC236}">
                <a16:creationId xmlns:a16="http://schemas.microsoft.com/office/drawing/2014/main" id="{BBF17A79-9D89-DF4D-84A3-E492445B884E}"/>
              </a:ext>
            </a:extLst>
          </p:cNvPr>
          <p:cNvSpPr>
            <a:spLocks noGrp="1"/>
          </p:cNvSpPr>
          <p:nvPr>
            <p:ph type="sldNum" sz="quarter" idx="12"/>
          </p:nvPr>
        </p:nvSpPr>
        <p:spPr/>
        <p:txBody>
          <a:bodyPr/>
          <a:lstStyle/>
          <a:p>
            <a:pPr>
              <a:defRPr/>
            </a:pPr>
            <a:fld id="{512A34C5-A7E8-4629-B921-404C04172488}" type="slidenum">
              <a:rPr lang="es-ES" smtClean="0"/>
              <a:pPr>
                <a:defRPr/>
              </a:pPr>
              <a:t>38</a:t>
            </a:fld>
            <a:endParaRPr lang="es-ES"/>
          </a:p>
        </p:txBody>
      </p:sp>
      <p:sp>
        <p:nvSpPr>
          <p:cNvPr id="7" name="Marcador de pie de página 6">
            <a:extLst>
              <a:ext uri="{FF2B5EF4-FFF2-40B4-BE49-F238E27FC236}">
                <a16:creationId xmlns:a16="http://schemas.microsoft.com/office/drawing/2014/main" id="{E07F20BD-C615-993E-F317-78A0F1A7E8B3}"/>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sz="half" idx="1"/>
          </p:nvPr>
        </p:nvSpPr>
        <p:spPr/>
        <p:txBody>
          <a:bodyPr/>
          <a:lstStyle/>
          <a:p>
            <a:r>
              <a:rPr lang="es-CL" dirty="0"/>
              <a:t>Analicemos primero un bloque de volumen rectangular:</a:t>
            </a:r>
          </a:p>
        </p:txBody>
      </p:sp>
      <p:pic>
        <p:nvPicPr>
          <p:cNvPr id="13" name="Marcador de contenido 12">
            <a:extLst>
              <a:ext uri="{FF2B5EF4-FFF2-40B4-BE49-F238E27FC236}">
                <a16:creationId xmlns:a16="http://schemas.microsoft.com/office/drawing/2014/main" id="{97EAFD18-5896-3035-6E2B-D4B2A8B9D962}"/>
              </a:ext>
            </a:extLst>
          </p:cNvPr>
          <p:cNvPicPr>
            <a:picLocks noGrp="1" noChangeAspect="1"/>
          </p:cNvPicPr>
          <p:nvPr>
            <p:ph sz="half" idx="2"/>
          </p:nvPr>
        </p:nvPicPr>
        <p:blipFill>
          <a:blip r:embed="rId2"/>
          <a:stretch>
            <a:fillRect/>
          </a:stretch>
        </p:blipFill>
        <p:spPr>
          <a:xfrm>
            <a:off x="6172200" y="2617059"/>
            <a:ext cx="5219700" cy="2868483"/>
          </a:xfrm>
          <a:prstGeom prst="rect">
            <a:avLst/>
          </a:prstGeom>
        </p:spPr>
      </p:pic>
      <p:sp>
        <p:nvSpPr>
          <p:cNvPr id="2" name="Marcador de fecha 1">
            <a:extLst>
              <a:ext uri="{FF2B5EF4-FFF2-40B4-BE49-F238E27FC236}">
                <a16:creationId xmlns:a16="http://schemas.microsoft.com/office/drawing/2014/main" id="{3B9C7EB7-E75A-D3D0-19D1-DE2E1BE51877}"/>
              </a:ext>
            </a:extLst>
          </p:cNvPr>
          <p:cNvSpPr>
            <a:spLocks noGrp="1"/>
          </p:cNvSpPr>
          <p:nvPr>
            <p:ph type="dt" sz="half" idx="10"/>
          </p:nvPr>
        </p:nvSpPr>
        <p:spPr/>
        <p:txBody>
          <a:bodyPr/>
          <a:lstStyle/>
          <a:p>
            <a:pPr>
              <a:defRPr/>
            </a:pPr>
            <a:fld id="{A68C3A1C-FB3D-45E2-87E3-F404F225B7D7}" type="datetime1">
              <a:rPr lang="es-CL" smtClean="0"/>
              <a:t>14-04-2024</a:t>
            </a:fld>
            <a:endParaRPr lang="es-ES"/>
          </a:p>
        </p:txBody>
      </p:sp>
      <p:sp>
        <p:nvSpPr>
          <p:cNvPr id="6" name="Marcador de pie de página 5">
            <a:extLst>
              <a:ext uri="{FF2B5EF4-FFF2-40B4-BE49-F238E27FC236}">
                <a16:creationId xmlns:a16="http://schemas.microsoft.com/office/drawing/2014/main" id="{8F09CD3A-D61F-838F-8C39-A4106589F74E}"/>
              </a:ext>
            </a:extLst>
          </p:cNvPr>
          <p:cNvSpPr>
            <a:spLocks noGrp="1"/>
          </p:cNvSpPr>
          <p:nvPr>
            <p:ph type="ftr" sz="quarter" idx="11"/>
          </p:nvPr>
        </p:nvSpPr>
        <p:spPr/>
        <p:txBody>
          <a:bodyPr/>
          <a:lstStyle/>
          <a:p>
            <a:pPr>
              <a:defRPr/>
            </a:pPr>
            <a:r>
              <a:rPr lang="es-ES"/>
              <a:t>Estabilidad y Estiba</a:t>
            </a:r>
          </a:p>
        </p:txBody>
      </p:sp>
      <p:sp>
        <p:nvSpPr>
          <p:cNvPr id="4" name="Marcador de número de diapositiva 3">
            <a:extLst>
              <a:ext uri="{FF2B5EF4-FFF2-40B4-BE49-F238E27FC236}">
                <a16:creationId xmlns:a16="http://schemas.microsoft.com/office/drawing/2014/main" id="{433AB603-F8B4-D09B-E768-596FB626DEBD}"/>
              </a:ext>
            </a:extLst>
          </p:cNvPr>
          <p:cNvSpPr>
            <a:spLocks noGrp="1"/>
          </p:cNvSpPr>
          <p:nvPr>
            <p:ph type="sldNum" sz="quarter" idx="12"/>
          </p:nvPr>
        </p:nvSpPr>
        <p:spPr/>
        <p:txBody>
          <a:bodyPr/>
          <a:lstStyle/>
          <a:p>
            <a:pPr>
              <a:defRPr/>
            </a:pPr>
            <a:fld id="{512A34C5-A7E8-4629-B921-404C04172488}" type="slidenum">
              <a:rPr lang="es-ES" smtClean="0"/>
              <a:pPr>
                <a:defRPr/>
              </a:pPr>
              <a:t>39</a:t>
            </a:fld>
            <a:endParaRPr lang="es-ES"/>
          </a:p>
        </p:txBody>
      </p:sp>
      <p:pic>
        <p:nvPicPr>
          <p:cNvPr id="8" name="Picture 3" descr="C:\Users\Alberto\Dropbox\Capturas de pantalla\Captura de pantalla 2018-05-05 18.31.53.png"/>
          <p:cNvPicPr>
            <a:picLocks noChangeAspect="1" noChangeArrowheads="1"/>
          </p:cNvPicPr>
          <p:nvPr/>
        </p:nvPicPr>
        <p:blipFill rotWithShape="1">
          <a:blip r:embed="rId3"/>
          <a:srcRect l="2086" t="16205" r="61204" b="28597"/>
          <a:stretch/>
        </p:blipFill>
        <p:spPr bwMode="auto">
          <a:xfrm>
            <a:off x="6956855" y="2700274"/>
            <a:ext cx="2965622" cy="2514676"/>
          </a:xfrm>
          <a:prstGeom prst="rect">
            <a:avLst/>
          </a:prstGeom>
          <a:noFill/>
        </p:spPr>
      </p:pic>
      <p:pic>
        <p:nvPicPr>
          <p:cNvPr id="9" name="Picture 4" descr="C:\Users\Alberto\Dropbox\Capturas de pantalla\Captura de pantalla 2018-05-05 18.32.06.png"/>
          <p:cNvPicPr>
            <a:picLocks noChangeAspect="1" noChangeArrowheads="1"/>
          </p:cNvPicPr>
          <p:nvPr/>
        </p:nvPicPr>
        <p:blipFill>
          <a:blip r:embed="rId4"/>
          <a:srcRect l="2079" t="16205" r="26040" b="21889"/>
          <a:stretch>
            <a:fillRect/>
          </a:stretch>
        </p:blipFill>
        <p:spPr bwMode="auto">
          <a:xfrm>
            <a:off x="6082983" y="1746251"/>
            <a:ext cx="5924041" cy="2868483"/>
          </a:xfrm>
          <a:prstGeom prst="rect">
            <a:avLst/>
          </a:prstGeom>
          <a:noFill/>
        </p:spPr>
      </p:pic>
      <p:pic>
        <p:nvPicPr>
          <p:cNvPr id="10" name="Picture 5" descr="C:\Users\Alberto\Dropbox\Capturas de pantalla\Captura de pantalla 2018-05-05 18.32.21.png"/>
          <p:cNvPicPr>
            <a:picLocks noChangeAspect="1" noChangeArrowheads="1"/>
          </p:cNvPicPr>
          <p:nvPr/>
        </p:nvPicPr>
        <p:blipFill>
          <a:blip r:embed="rId5"/>
          <a:srcRect l="21602" t="66713" r="45563" b="3297"/>
          <a:stretch>
            <a:fillRect/>
          </a:stretch>
        </p:blipFill>
        <p:spPr bwMode="auto">
          <a:xfrm>
            <a:off x="7327107" y="4227106"/>
            <a:ext cx="3199670" cy="1643074"/>
          </a:xfrm>
          <a:prstGeom prst="rect">
            <a:avLst/>
          </a:prstGeom>
          <a:noFill/>
        </p:spPr>
      </p:pic>
      <p:sp>
        <p:nvSpPr>
          <p:cNvPr id="11" name="10 CuadroTexto"/>
          <p:cNvSpPr txBox="1"/>
          <p:nvPr/>
        </p:nvSpPr>
        <p:spPr>
          <a:xfrm>
            <a:off x="7423158" y="5843813"/>
            <a:ext cx="2357454" cy="369332"/>
          </a:xfrm>
          <a:prstGeom prst="rect">
            <a:avLst/>
          </a:prstGeom>
          <a:noFill/>
        </p:spPr>
        <p:txBody>
          <a:bodyPr wrap="square" rtlCol="0">
            <a:spAutoFit/>
          </a:bodyPr>
          <a:lstStyle/>
          <a:p>
            <a:r>
              <a:rPr lang="es-CL" dirty="0"/>
              <a:t>¡¡Es estable…!!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0"/>
                            </p:stCondLst>
                            <p:childTnLst>
                              <p:par>
                                <p:cTn id="12" presetID="55"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fill="hold"/>
                                        <p:tgtEl>
                                          <p:spTgt spid="11"/>
                                        </p:tgtEl>
                                        <p:attrNameLst>
                                          <p:attrName>ppt_w</p:attrName>
                                        </p:attrNameLst>
                                      </p:cBhvr>
                                      <p:tavLst>
                                        <p:tav tm="0">
                                          <p:val>
                                            <p:strVal val="#ppt_w*0.70"/>
                                          </p:val>
                                        </p:tav>
                                        <p:tav tm="100000">
                                          <p:val>
                                            <p:strVal val="#ppt_w"/>
                                          </p:val>
                                        </p:tav>
                                      </p:tavLst>
                                    </p:anim>
                                    <p:anim calcmode="lin" valueType="num">
                                      <p:cBhvr>
                                        <p:cTn id="15" dur="1000" fill="hold"/>
                                        <p:tgtEl>
                                          <p:spTgt spid="11"/>
                                        </p:tgtEl>
                                        <p:attrNameLst>
                                          <p:attrName>ppt_h</p:attrName>
                                        </p:attrNameLst>
                                      </p:cBhvr>
                                      <p:tavLst>
                                        <p:tav tm="0">
                                          <p:val>
                                            <p:strVal val="#ppt_h"/>
                                          </p:val>
                                        </p:tav>
                                        <p:tav tm="100000">
                                          <p:val>
                                            <p:strVal val="#ppt_h"/>
                                          </p:val>
                                        </p:tav>
                                      </p:tavLst>
                                    </p:anim>
                                    <p:animEffect transition="in" filter="fade">
                                      <p:cBhvr>
                                        <p:cTn id="16" dur="1000"/>
                                        <p:tgtEl>
                                          <p:spTgt spid="11"/>
                                        </p:tgtEl>
                                      </p:cBhvr>
                                    </p:animEffect>
                                  </p:childTnLst>
                                </p:cTn>
                              </p:par>
                              <p:par>
                                <p:cTn id="17" presetID="55"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strVal val="#ppt_w*0.70"/>
                                          </p:val>
                                        </p:tav>
                                        <p:tav tm="100000">
                                          <p:val>
                                            <p:strVal val="#ppt_w"/>
                                          </p:val>
                                        </p:tav>
                                      </p:tavLst>
                                    </p:anim>
                                    <p:anim calcmode="lin" valueType="num">
                                      <p:cBhvr>
                                        <p:cTn id="20" dur="1000" fill="hold"/>
                                        <p:tgtEl>
                                          <p:spTgt spid="10"/>
                                        </p:tgtEl>
                                        <p:attrNameLst>
                                          <p:attrName>ppt_h</p:attrName>
                                        </p:attrNameLst>
                                      </p:cBhvr>
                                      <p:tavLst>
                                        <p:tav tm="0">
                                          <p:val>
                                            <p:strVal val="#ppt_h"/>
                                          </p:val>
                                        </p:tav>
                                        <p:tav tm="100000">
                                          <p:val>
                                            <p:strVal val="#ppt_h"/>
                                          </p:val>
                                        </p:tav>
                                      </p:tavLst>
                                    </p:anim>
                                    <p:animEffect transition="in" filter="fade">
                                      <p:cBhvr>
                                        <p:cTn id="2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a:xfrm>
            <a:off x="715383" y="2021277"/>
            <a:ext cx="10691265" cy="3636088"/>
          </a:xfrm>
        </p:spPr>
        <p:txBody>
          <a:bodyPr/>
          <a:lstStyle/>
          <a:p>
            <a:r>
              <a:rPr lang="es-CL" dirty="0"/>
              <a:t>Comparémoslo con un bloque de volumen rectangular alargado:</a:t>
            </a:r>
          </a:p>
        </p:txBody>
      </p:sp>
      <p:pic>
        <p:nvPicPr>
          <p:cNvPr id="270338" name="Picture 2" descr="C:\Users\Alberto\Dropbox\Capturas de pantalla\Captura de pantalla 2018-05-05 18.34.39.png"/>
          <p:cNvPicPr>
            <a:picLocks noChangeAspect="1" noChangeArrowheads="1"/>
          </p:cNvPicPr>
          <p:nvPr/>
        </p:nvPicPr>
        <p:blipFill>
          <a:blip r:embed="rId2"/>
          <a:srcRect l="29128" t="15802" r="56693" b="3126"/>
          <a:stretch>
            <a:fillRect/>
          </a:stretch>
        </p:blipFill>
        <p:spPr bwMode="auto">
          <a:xfrm>
            <a:off x="4952992" y="2439074"/>
            <a:ext cx="1285884" cy="4133199"/>
          </a:xfrm>
          <a:prstGeom prst="rect">
            <a:avLst/>
          </a:prstGeom>
          <a:noFill/>
        </p:spPr>
      </p:pic>
      <p:pic>
        <p:nvPicPr>
          <p:cNvPr id="12" name="Picture 2" descr="C:\Users\Alberto\Dropbox\Capturas de pantalla\Captura de pantalla 2018-05-05 18.32.56.png"/>
          <p:cNvPicPr>
            <a:picLocks noChangeAspect="1" noChangeArrowheads="1"/>
          </p:cNvPicPr>
          <p:nvPr/>
        </p:nvPicPr>
        <p:blipFill>
          <a:blip r:embed="rId3"/>
          <a:srcRect l="20715" t="16204" r="63310" b="5489"/>
          <a:stretch>
            <a:fillRect/>
          </a:stretch>
        </p:blipFill>
        <p:spPr bwMode="auto">
          <a:xfrm>
            <a:off x="4881554" y="2428868"/>
            <a:ext cx="1500198" cy="4134754"/>
          </a:xfrm>
          <a:prstGeom prst="rect">
            <a:avLst/>
          </a:prstGeom>
          <a:noFill/>
        </p:spPr>
      </p:pic>
      <p:pic>
        <p:nvPicPr>
          <p:cNvPr id="13" name="Picture 2" descr="C:\Users\Alberto\Dropbox\Capturas de pantalla\Captura de pantalla 2018-05-05 18.32.56.png"/>
          <p:cNvPicPr>
            <a:picLocks noChangeAspect="1" noChangeArrowheads="1"/>
          </p:cNvPicPr>
          <p:nvPr/>
        </p:nvPicPr>
        <p:blipFill>
          <a:blip r:embed="rId3"/>
          <a:srcRect l="38464" t="17782" r="26038" b="14345"/>
          <a:stretch>
            <a:fillRect/>
          </a:stretch>
        </p:blipFill>
        <p:spPr bwMode="auto">
          <a:xfrm>
            <a:off x="6569484" y="2550313"/>
            <a:ext cx="3741359" cy="4021960"/>
          </a:xfrm>
          <a:prstGeom prst="rect">
            <a:avLst/>
          </a:prstGeom>
          <a:noFill/>
        </p:spPr>
      </p:pic>
      <p:sp>
        <p:nvSpPr>
          <p:cNvPr id="14" name="13 CuadroTexto"/>
          <p:cNvSpPr txBox="1"/>
          <p:nvPr/>
        </p:nvSpPr>
        <p:spPr>
          <a:xfrm>
            <a:off x="8310578" y="4000504"/>
            <a:ext cx="2143140" cy="369332"/>
          </a:xfrm>
          <a:prstGeom prst="rect">
            <a:avLst/>
          </a:prstGeom>
          <a:solidFill>
            <a:schemeClr val="bg1"/>
          </a:solidFill>
        </p:spPr>
        <p:txBody>
          <a:bodyPr wrap="square" rtlCol="0">
            <a:spAutoFit/>
          </a:bodyPr>
          <a:lstStyle/>
          <a:p>
            <a:r>
              <a:rPr lang="es-CL" dirty="0"/>
              <a:t>¡¡Es inestable…!!</a:t>
            </a:r>
          </a:p>
        </p:txBody>
      </p:sp>
      <p:sp>
        <p:nvSpPr>
          <p:cNvPr id="2" name="Marcador de fecha 1">
            <a:extLst>
              <a:ext uri="{FF2B5EF4-FFF2-40B4-BE49-F238E27FC236}">
                <a16:creationId xmlns:a16="http://schemas.microsoft.com/office/drawing/2014/main" id="{4CD1E5DA-9BAF-F65A-20C6-4F720A6E2CC9}"/>
              </a:ext>
            </a:extLst>
          </p:cNvPr>
          <p:cNvSpPr>
            <a:spLocks noGrp="1"/>
          </p:cNvSpPr>
          <p:nvPr>
            <p:ph type="dt" sz="half" idx="10"/>
          </p:nvPr>
        </p:nvSpPr>
        <p:spPr/>
        <p:txBody>
          <a:bodyPr/>
          <a:lstStyle/>
          <a:p>
            <a:pPr>
              <a:defRPr/>
            </a:pPr>
            <a:fld id="{2346DFBE-5367-449C-82BC-246CF6B2F9F0}" type="datetime1">
              <a:rPr lang="es-CL" smtClean="0"/>
              <a:t>14-04-2024</a:t>
            </a:fld>
            <a:endParaRPr lang="es-ES"/>
          </a:p>
        </p:txBody>
      </p:sp>
      <p:sp>
        <p:nvSpPr>
          <p:cNvPr id="4" name="Marcador de número de diapositiva 3">
            <a:extLst>
              <a:ext uri="{FF2B5EF4-FFF2-40B4-BE49-F238E27FC236}">
                <a16:creationId xmlns:a16="http://schemas.microsoft.com/office/drawing/2014/main" id="{521F31E8-76D4-DBB2-5E12-D756ADDE70FB}"/>
              </a:ext>
            </a:extLst>
          </p:cNvPr>
          <p:cNvSpPr>
            <a:spLocks noGrp="1"/>
          </p:cNvSpPr>
          <p:nvPr>
            <p:ph type="sldNum" sz="quarter" idx="12"/>
          </p:nvPr>
        </p:nvSpPr>
        <p:spPr/>
        <p:txBody>
          <a:bodyPr/>
          <a:lstStyle/>
          <a:p>
            <a:pPr>
              <a:defRPr/>
            </a:pPr>
            <a:fld id="{512A34C5-A7E8-4629-B921-404C04172488}" type="slidenum">
              <a:rPr lang="es-ES" smtClean="0"/>
              <a:pPr>
                <a:defRPr/>
              </a:pPr>
              <a:t>40</a:t>
            </a:fld>
            <a:endParaRPr lang="es-ES"/>
          </a:p>
        </p:txBody>
      </p:sp>
      <p:sp>
        <p:nvSpPr>
          <p:cNvPr id="6" name="Marcador de pie de página 5">
            <a:extLst>
              <a:ext uri="{FF2B5EF4-FFF2-40B4-BE49-F238E27FC236}">
                <a16:creationId xmlns:a16="http://schemas.microsoft.com/office/drawing/2014/main" id="{45E8D86C-A603-58CD-C607-3CA5F1000B6A}"/>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0  L -0.25 0  E" pathEditMode="relative" ptsTypes="">
                                      <p:cBhvr>
                                        <p:cTn id="6" dur="2000" fill="hold"/>
                                        <p:tgtEl>
                                          <p:spTgt spid="270338"/>
                                        </p:tgtEl>
                                        <p:attrNameLst>
                                          <p:attrName>ppt_x</p:attrName>
                                          <p:attrName>ppt_y</p:attrName>
                                        </p:attrNameLst>
                                      </p:cBhvr>
                                    </p:animMotion>
                                  </p:childTnLst>
                                </p:cTn>
                              </p:par>
                            </p:childTnLst>
                          </p:cTn>
                        </p:par>
                        <p:par>
                          <p:cTn id="7" fill="hold">
                            <p:stCondLst>
                              <p:cond delay="2000"/>
                            </p:stCondLst>
                            <p:childTnLst>
                              <p:par>
                                <p:cTn id="8" presetID="55" presetClass="entr" presetSubtype="0" fill="hold" nodeType="after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ppt_w</p:attrName>
                                        </p:attrNameLst>
                                      </p:cBhvr>
                                      <p:tavLst>
                                        <p:tav tm="0">
                                          <p:val>
                                            <p:strVal val="#ppt_w*0.70"/>
                                          </p:val>
                                        </p:tav>
                                        <p:tav tm="100000">
                                          <p:val>
                                            <p:strVal val="#ppt_w"/>
                                          </p:val>
                                        </p:tav>
                                      </p:tavLst>
                                    </p:anim>
                                    <p:anim calcmode="lin" valueType="num">
                                      <p:cBhvr>
                                        <p:cTn id="11" dur="1000" fill="hold"/>
                                        <p:tgtEl>
                                          <p:spTgt spid="12"/>
                                        </p:tgtEl>
                                        <p:attrNameLst>
                                          <p:attrName>ppt_h</p:attrName>
                                        </p:attrNameLst>
                                      </p:cBhvr>
                                      <p:tavLst>
                                        <p:tav tm="0">
                                          <p:val>
                                            <p:strVal val="#ppt_h"/>
                                          </p:val>
                                        </p:tav>
                                        <p:tav tm="100000">
                                          <p:val>
                                            <p:strVal val="#ppt_h"/>
                                          </p:val>
                                        </p:tav>
                                      </p:tavLst>
                                    </p:anim>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strVal val="#ppt_w*0.70"/>
                                          </p:val>
                                        </p:tav>
                                        <p:tav tm="100000">
                                          <p:val>
                                            <p:strVal val="#ppt_w"/>
                                          </p:val>
                                        </p:tav>
                                      </p:tavLst>
                                    </p:anim>
                                    <p:anim calcmode="lin" valueType="num">
                                      <p:cBhvr>
                                        <p:cTn id="18" dur="1000" fill="hold"/>
                                        <p:tgtEl>
                                          <p:spTgt spid="13"/>
                                        </p:tgtEl>
                                        <p:attrNameLst>
                                          <p:attrName>ppt_h</p:attrName>
                                        </p:attrNameLst>
                                      </p:cBhvr>
                                      <p:tavLst>
                                        <p:tav tm="0">
                                          <p:val>
                                            <p:strVal val="#ppt_h"/>
                                          </p:val>
                                        </p:tav>
                                        <p:tav tm="100000">
                                          <p:val>
                                            <p:strVal val="#ppt_h"/>
                                          </p:val>
                                        </p:tav>
                                      </p:tavLst>
                                    </p:anim>
                                    <p:animEffect transition="in" filter="fade">
                                      <p:cBhvr>
                                        <p:cTn id="19" dur="1000"/>
                                        <p:tgtEl>
                                          <p:spTgt spid="13"/>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strVal val="#ppt_w*0.70"/>
                                          </p:val>
                                        </p:tav>
                                        <p:tav tm="100000">
                                          <p:val>
                                            <p:strVal val="#ppt_w"/>
                                          </p:val>
                                        </p:tav>
                                      </p:tavLst>
                                    </p:anim>
                                    <p:anim calcmode="lin" valueType="num">
                                      <p:cBhvr>
                                        <p:cTn id="23" dur="1000" fill="hold"/>
                                        <p:tgtEl>
                                          <p:spTgt spid="14"/>
                                        </p:tgtEl>
                                        <p:attrNameLst>
                                          <p:attrName>ppt_h</p:attrName>
                                        </p:attrNameLst>
                                      </p:cBhvr>
                                      <p:tavLst>
                                        <p:tav tm="0">
                                          <p:val>
                                            <p:strVal val="#ppt_h"/>
                                          </p:val>
                                        </p:tav>
                                        <p:tav tm="100000">
                                          <p:val>
                                            <p:strVal val="#ppt_h"/>
                                          </p:val>
                                        </p:tav>
                                      </p:tavLst>
                                    </p:anim>
                                    <p:animEffect transition="in" filter="fade">
                                      <p:cBhvr>
                                        <p:cTn id="24"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a:t>
            </a:r>
          </a:p>
        </p:txBody>
      </p:sp>
      <p:sp>
        <p:nvSpPr>
          <p:cNvPr id="5" name="4 Marcador de contenido"/>
          <p:cNvSpPr>
            <a:spLocks noGrp="1"/>
          </p:cNvSpPr>
          <p:nvPr>
            <p:ph idx="1"/>
          </p:nvPr>
        </p:nvSpPr>
        <p:spPr/>
        <p:txBody>
          <a:bodyPr/>
          <a:lstStyle/>
          <a:p>
            <a:r>
              <a:rPr lang="es-CL" dirty="0"/>
              <a:t>Lo mismo ocurre con un buque</a:t>
            </a:r>
          </a:p>
        </p:txBody>
      </p:sp>
      <p:pic>
        <p:nvPicPr>
          <p:cNvPr id="6" name="Picture 6" descr="C:\Users\Alberto\Dropbox\Capturas de pantalla\Captura de pantalla 2018-05-05 19.45.56.png"/>
          <p:cNvPicPr>
            <a:picLocks noChangeAspect="1" noChangeArrowheads="1"/>
          </p:cNvPicPr>
          <p:nvPr/>
        </p:nvPicPr>
        <p:blipFill>
          <a:blip r:embed="rId2"/>
          <a:srcRect l="16278" t="22518" r="43111" b="30130"/>
          <a:stretch>
            <a:fillRect/>
          </a:stretch>
        </p:blipFill>
        <p:spPr bwMode="auto">
          <a:xfrm>
            <a:off x="3381356" y="2500306"/>
            <a:ext cx="5286412" cy="3465503"/>
          </a:xfrm>
          <a:prstGeom prst="rect">
            <a:avLst/>
          </a:prstGeom>
          <a:noFill/>
        </p:spPr>
      </p:pic>
      <p:pic>
        <p:nvPicPr>
          <p:cNvPr id="7" name="Picture 7" descr="C:\Users\Alberto\Dropbox\Capturas de pantalla\Captura de pantalla 2018-05-05 19.46.06.png"/>
          <p:cNvPicPr>
            <a:picLocks noChangeAspect="1" noChangeArrowheads="1"/>
          </p:cNvPicPr>
          <p:nvPr/>
        </p:nvPicPr>
        <p:blipFill>
          <a:blip r:embed="rId3"/>
          <a:srcRect l="3854" t="19361" r="64199" b="39600"/>
          <a:stretch>
            <a:fillRect/>
          </a:stretch>
        </p:blipFill>
        <p:spPr bwMode="auto">
          <a:xfrm>
            <a:off x="2381224" y="2357430"/>
            <a:ext cx="2571768" cy="1857388"/>
          </a:xfrm>
          <a:prstGeom prst="rect">
            <a:avLst/>
          </a:prstGeom>
          <a:noFill/>
        </p:spPr>
      </p:pic>
      <p:pic>
        <p:nvPicPr>
          <p:cNvPr id="8" name="Picture 8" descr="C:\Users\Alberto\Dropbox\Capturas de pantalla\Captura de pantalla 2018-05-05 21.00.07.png"/>
          <p:cNvPicPr>
            <a:picLocks noChangeAspect="1" noChangeArrowheads="1"/>
          </p:cNvPicPr>
          <p:nvPr/>
        </p:nvPicPr>
        <p:blipFill>
          <a:blip r:embed="rId4"/>
          <a:srcRect l="40238" t="17783" r="27815" b="30130"/>
          <a:stretch>
            <a:fillRect/>
          </a:stretch>
        </p:blipFill>
        <p:spPr bwMode="auto">
          <a:xfrm>
            <a:off x="6381752" y="2285992"/>
            <a:ext cx="2571768" cy="2357454"/>
          </a:xfrm>
          <a:prstGeom prst="rect">
            <a:avLst/>
          </a:prstGeom>
          <a:noFill/>
        </p:spPr>
      </p:pic>
      <p:pic>
        <p:nvPicPr>
          <p:cNvPr id="9" name="Picture 8" descr="C:\Users\Alberto\Dropbox\Capturas de pantalla\Captura de pantalla 2018-05-05 21.00.07.png"/>
          <p:cNvPicPr>
            <a:picLocks noChangeAspect="1" noChangeArrowheads="1"/>
          </p:cNvPicPr>
          <p:nvPr/>
        </p:nvPicPr>
        <p:blipFill>
          <a:blip r:embed="rId4"/>
          <a:srcRect l="16278" t="68292" r="42901" b="1719"/>
          <a:stretch>
            <a:fillRect/>
          </a:stretch>
        </p:blipFill>
        <p:spPr bwMode="auto">
          <a:xfrm>
            <a:off x="4452926" y="4786322"/>
            <a:ext cx="3286148" cy="1357322"/>
          </a:xfrm>
          <a:prstGeom prst="rect">
            <a:avLst/>
          </a:prstGeom>
          <a:noFill/>
        </p:spPr>
      </p:pic>
      <p:sp>
        <p:nvSpPr>
          <p:cNvPr id="10" name="9 CuadroTexto"/>
          <p:cNvSpPr txBox="1"/>
          <p:nvPr/>
        </p:nvSpPr>
        <p:spPr>
          <a:xfrm>
            <a:off x="2809852" y="4857760"/>
            <a:ext cx="2357454" cy="369332"/>
          </a:xfrm>
          <a:prstGeom prst="rect">
            <a:avLst/>
          </a:prstGeom>
          <a:solidFill>
            <a:schemeClr val="bg1"/>
          </a:solidFill>
        </p:spPr>
        <p:txBody>
          <a:bodyPr wrap="square" rtlCol="0">
            <a:spAutoFit/>
          </a:bodyPr>
          <a:lstStyle/>
          <a:p>
            <a:r>
              <a:rPr lang="es-CL" dirty="0"/>
              <a:t>¡¡Es estable…!!</a:t>
            </a:r>
          </a:p>
        </p:txBody>
      </p:sp>
      <p:sp>
        <p:nvSpPr>
          <p:cNvPr id="11" name="10 Rectángulo"/>
          <p:cNvSpPr/>
          <p:nvPr/>
        </p:nvSpPr>
        <p:spPr>
          <a:xfrm rot="19476663">
            <a:off x="3309044" y="3780302"/>
            <a:ext cx="5582169" cy="400110"/>
          </a:xfrm>
          <a:prstGeom prst="rect">
            <a:avLst/>
          </a:prstGeom>
          <a:solidFill>
            <a:schemeClr val="bg1"/>
          </a:solidFill>
        </p:spPr>
        <p:txBody>
          <a:bodyPr wrap="none" lIns="91440" tIns="45720" rIns="91440" bIns="45720">
            <a:spAutoFit/>
          </a:bodyPr>
          <a:lstStyle/>
          <a:p>
            <a:pPr algn="ctr"/>
            <a:r>
              <a:rPr lang="es-ES" sz="2000" b="1" dirty="0">
                <a:ln w="18000">
                  <a:solidFill>
                    <a:schemeClr val="accent2">
                      <a:satMod val="140000"/>
                    </a:schemeClr>
                  </a:solidFill>
                  <a:prstDash val="solid"/>
                  <a:miter lim="800000"/>
                </a:ln>
                <a:noFill/>
                <a:effectLst>
                  <a:outerShdw blurRad="25500" dist="23000" dir="7020000" algn="tl">
                    <a:srgbClr val="000000">
                      <a:alpha val="50000"/>
                    </a:srgbClr>
                  </a:outerShdw>
                </a:effectLst>
              </a:rPr>
              <a:t>Pero no es suficiente para conocer su estabilidad</a:t>
            </a:r>
            <a:endParaRPr lang="es-ES" sz="5400"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2" name="Marcador de fecha 1">
            <a:extLst>
              <a:ext uri="{FF2B5EF4-FFF2-40B4-BE49-F238E27FC236}">
                <a16:creationId xmlns:a16="http://schemas.microsoft.com/office/drawing/2014/main" id="{04F1C3D3-D115-2A5F-3A2E-49AC3A43AD05}"/>
              </a:ext>
            </a:extLst>
          </p:cNvPr>
          <p:cNvSpPr>
            <a:spLocks noGrp="1"/>
          </p:cNvSpPr>
          <p:nvPr>
            <p:ph type="dt" sz="half" idx="10"/>
          </p:nvPr>
        </p:nvSpPr>
        <p:spPr/>
        <p:txBody>
          <a:bodyPr/>
          <a:lstStyle/>
          <a:p>
            <a:pPr>
              <a:defRPr/>
            </a:pPr>
            <a:fld id="{833B38FF-C602-4E9F-B013-802250A29B61}" type="datetime1">
              <a:rPr lang="es-CL" smtClean="0"/>
              <a:t>14-04-2024</a:t>
            </a:fld>
            <a:endParaRPr lang="es-ES"/>
          </a:p>
        </p:txBody>
      </p:sp>
      <p:sp>
        <p:nvSpPr>
          <p:cNvPr id="4" name="Marcador de número de diapositiva 3">
            <a:extLst>
              <a:ext uri="{FF2B5EF4-FFF2-40B4-BE49-F238E27FC236}">
                <a16:creationId xmlns:a16="http://schemas.microsoft.com/office/drawing/2014/main" id="{6AEB3BFE-E47B-B2B8-C156-CE57BE3A55E1}"/>
              </a:ext>
            </a:extLst>
          </p:cNvPr>
          <p:cNvSpPr>
            <a:spLocks noGrp="1"/>
          </p:cNvSpPr>
          <p:nvPr>
            <p:ph type="sldNum" sz="quarter" idx="12"/>
          </p:nvPr>
        </p:nvSpPr>
        <p:spPr/>
        <p:txBody>
          <a:bodyPr/>
          <a:lstStyle/>
          <a:p>
            <a:pPr>
              <a:defRPr/>
            </a:pPr>
            <a:fld id="{512A34C5-A7E8-4629-B921-404C04172488}" type="slidenum">
              <a:rPr lang="es-ES" smtClean="0"/>
              <a:pPr>
                <a:defRPr/>
              </a:pPr>
              <a:t>41</a:t>
            </a:fld>
            <a:endParaRPr lang="es-ES"/>
          </a:p>
        </p:txBody>
      </p:sp>
      <p:sp>
        <p:nvSpPr>
          <p:cNvPr id="12" name="Marcador de pie de página 11">
            <a:extLst>
              <a:ext uri="{FF2B5EF4-FFF2-40B4-BE49-F238E27FC236}">
                <a16:creationId xmlns:a16="http://schemas.microsoft.com/office/drawing/2014/main" id="{2DBABE13-0EE7-282A-879D-EBD8EC677C1E}"/>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par>
                          <p:cTn id="17" fill="hold">
                            <p:stCondLst>
                              <p:cond delay="1000"/>
                            </p:stCondLst>
                            <p:childTnLst>
                              <p:par>
                                <p:cTn id="18" presetID="55"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strVal val="#ppt_w*0.70"/>
                                          </p:val>
                                        </p:tav>
                                        <p:tav tm="100000">
                                          <p:val>
                                            <p:strVal val="#ppt_w"/>
                                          </p:val>
                                        </p:tav>
                                      </p:tavLst>
                                    </p:anim>
                                    <p:anim calcmode="lin" valueType="num">
                                      <p:cBhvr>
                                        <p:cTn id="21" dur="1000" fill="hold"/>
                                        <p:tgtEl>
                                          <p:spTgt spid="8"/>
                                        </p:tgtEl>
                                        <p:attrNameLst>
                                          <p:attrName>ppt_h</p:attrName>
                                        </p:attrNameLst>
                                      </p:cBhvr>
                                      <p:tavLst>
                                        <p:tav tm="0">
                                          <p:val>
                                            <p:strVal val="#ppt_h"/>
                                          </p:val>
                                        </p:tav>
                                        <p:tav tm="100000">
                                          <p:val>
                                            <p:strVal val="#ppt_h"/>
                                          </p:val>
                                        </p:tav>
                                      </p:tavLst>
                                    </p:anim>
                                    <p:animEffect transition="in" filter="fade">
                                      <p:cBhvr>
                                        <p:cTn id="22" dur="1000"/>
                                        <p:tgtEl>
                                          <p:spTgt spid="8"/>
                                        </p:tgtEl>
                                      </p:cBhvr>
                                    </p:animEffect>
                                  </p:childTnLst>
                                </p:cTn>
                              </p:par>
                            </p:childTnLst>
                          </p:cTn>
                        </p:par>
                        <p:par>
                          <p:cTn id="23" fill="hold">
                            <p:stCondLst>
                              <p:cond delay="2000"/>
                            </p:stCondLst>
                            <p:childTnLst>
                              <p:par>
                                <p:cTn id="24" presetID="10" presetClass="exit" presetSubtype="0" fill="hold" nodeType="afterEffect">
                                  <p:stCondLst>
                                    <p:cond delay="0"/>
                                  </p:stCondLst>
                                  <p:childTnLst>
                                    <p:animEffect transition="out" filter="fade">
                                      <p:cBhvr>
                                        <p:cTn id="25" dur="2000"/>
                                        <p:tgtEl>
                                          <p:spTgt spid="6"/>
                                        </p:tgtEl>
                                      </p:cBhvr>
                                    </p:animEffect>
                                    <p:set>
                                      <p:cBhvr>
                                        <p:cTn id="26" dur="1" fill="hold">
                                          <p:stCondLst>
                                            <p:cond delay="1999"/>
                                          </p:stCondLst>
                                        </p:cTn>
                                        <p:tgtEl>
                                          <p:spTgt spid="6"/>
                                        </p:tgtEl>
                                        <p:attrNameLst>
                                          <p:attrName>style.visibility</p:attrName>
                                        </p:attrNameLst>
                                      </p:cBhvr>
                                      <p:to>
                                        <p:strVal val="hidden"/>
                                      </p:to>
                                    </p:set>
                                  </p:childTnLst>
                                </p:cTn>
                              </p:par>
                            </p:childTnLst>
                          </p:cTn>
                        </p:par>
                        <p:par>
                          <p:cTn id="27" fill="hold">
                            <p:stCondLst>
                              <p:cond delay="4000"/>
                            </p:stCondLst>
                            <p:childTnLst>
                              <p:par>
                                <p:cTn id="28" presetID="55" presetClass="entr" presetSubtype="0"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strVal val="#ppt_w*0.70"/>
                                          </p:val>
                                        </p:tav>
                                        <p:tav tm="100000">
                                          <p:val>
                                            <p:strVal val="#ppt_w"/>
                                          </p:val>
                                        </p:tav>
                                      </p:tavLst>
                                    </p:anim>
                                    <p:anim calcmode="lin" valueType="num">
                                      <p:cBhvr>
                                        <p:cTn id="31" dur="1000" fill="hold"/>
                                        <p:tgtEl>
                                          <p:spTgt spid="10"/>
                                        </p:tgtEl>
                                        <p:attrNameLst>
                                          <p:attrName>ppt_h</p:attrName>
                                        </p:attrNameLst>
                                      </p:cBhvr>
                                      <p:tavLst>
                                        <p:tav tm="0">
                                          <p:val>
                                            <p:strVal val="#ppt_h"/>
                                          </p:val>
                                        </p:tav>
                                        <p:tav tm="100000">
                                          <p:val>
                                            <p:strVal val="#ppt_h"/>
                                          </p:val>
                                        </p:tav>
                                      </p:tavLst>
                                    </p:anim>
                                    <p:animEffect transition="in" filter="fade">
                                      <p:cBhvr>
                                        <p:cTn id="32" dur="1000"/>
                                        <p:tgtEl>
                                          <p:spTgt spid="10"/>
                                        </p:tgtEl>
                                      </p:cBhvr>
                                    </p:animEffect>
                                  </p:childTnLst>
                                </p:cTn>
                              </p:par>
                              <p:par>
                                <p:cTn id="33" presetID="55" presetClass="entr" presetSubtype="0" fill="hold" grpId="1"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strVal val="#ppt_w*0.70"/>
                                          </p:val>
                                        </p:tav>
                                        <p:tav tm="100000">
                                          <p:val>
                                            <p:strVal val="#ppt_w"/>
                                          </p:val>
                                        </p:tav>
                                      </p:tavLst>
                                    </p:anim>
                                    <p:anim calcmode="lin" valueType="num">
                                      <p:cBhvr>
                                        <p:cTn id="36" dur="1000" fill="hold"/>
                                        <p:tgtEl>
                                          <p:spTgt spid="10"/>
                                        </p:tgtEl>
                                        <p:attrNameLst>
                                          <p:attrName>ppt_h</p:attrName>
                                        </p:attrNameLst>
                                      </p:cBhvr>
                                      <p:tavLst>
                                        <p:tav tm="0">
                                          <p:val>
                                            <p:strVal val="#ppt_h"/>
                                          </p:val>
                                        </p:tav>
                                        <p:tav tm="100000">
                                          <p:val>
                                            <p:strVal val="#ppt_h"/>
                                          </p:val>
                                        </p:tav>
                                      </p:tavLst>
                                    </p:anim>
                                    <p:animEffect transition="in" filter="fade">
                                      <p:cBhvr>
                                        <p:cTn id="37" dur="1000"/>
                                        <p:tgtEl>
                                          <p:spTgt spid="10"/>
                                        </p:tgtEl>
                                      </p:cBhvr>
                                    </p:animEffect>
                                  </p:childTnLst>
                                </p:cTn>
                              </p:par>
                              <p:par>
                                <p:cTn id="38" presetID="55"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1000" fill="hold"/>
                                        <p:tgtEl>
                                          <p:spTgt spid="9"/>
                                        </p:tgtEl>
                                        <p:attrNameLst>
                                          <p:attrName>ppt_w</p:attrName>
                                        </p:attrNameLst>
                                      </p:cBhvr>
                                      <p:tavLst>
                                        <p:tav tm="0">
                                          <p:val>
                                            <p:strVal val="#ppt_w*0.70"/>
                                          </p:val>
                                        </p:tav>
                                        <p:tav tm="100000">
                                          <p:val>
                                            <p:strVal val="#ppt_w"/>
                                          </p:val>
                                        </p:tav>
                                      </p:tavLst>
                                    </p:anim>
                                    <p:anim calcmode="lin" valueType="num">
                                      <p:cBhvr>
                                        <p:cTn id="41" dur="1000" fill="hold"/>
                                        <p:tgtEl>
                                          <p:spTgt spid="9"/>
                                        </p:tgtEl>
                                        <p:attrNameLst>
                                          <p:attrName>ppt_h</p:attrName>
                                        </p:attrNameLst>
                                      </p:cBhvr>
                                      <p:tavLst>
                                        <p:tav tm="0">
                                          <p:val>
                                            <p:strVal val="#ppt_h"/>
                                          </p:val>
                                        </p:tav>
                                        <p:tav tm="100000">
                                          <p:val>
                                            <p:strVal val="#ppt_h"/>
                                          </p:val>
                                        </p:tav>
                                      </p:tavLst>
                                    </p:anim>
                                    <p:animEffect transition="in" filter="fade">
                                      <p:cBhvr>
                                        <p:cTn id="42" dur="1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51"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770" decel="100000"/>
                                        <p:tgtEl>
                                          <p:spTgt spid="11"/>
                                        </p:tgtEl>
                                      </p:cBhvr>
                                    </p:animEffect>
                                    <p:animScale>
                                      <p:cBhvr>
                                        <p:cTn id="48" dur="770" decel="100000"/>
                                        <p:tgtEl>
                                          <p:spTgt spid="11"/>
                                        </p:tgtEl>
                                      </p:cBhvr>
                                      <p:from x="10000" y="10000"/>
                                      <p:to x="200000" y="450000"/>
                                    </p:animScale>
                                    <p:animScale>
                                      <p:cBhvr>
                                        <p:cTn id="49" dur="1230" accel="100000" fill="hold">
                                          <p:stCondLst>
                                            <p:cond delay="770"/>
                                          </p:stCondLst>
                                        </p:cTn>
                                        <p:tgtEl>
                                          <p:spTgt spid="11"/>
                                        </p:tgtEl>
                                      </p:cBhvr>
                                      <p:from x="200000" y="450000"/>
                                      <p:to x="100000" y="100000"/>
                                    </p:animScale>
                                    <p:set>
                                      <p:cBhvr>
                                        <p:cTn id="50" dur="770" fill="hold"/>
                                        <p:tgtEl>
                                          <p:spTgt spid="11"/>
                                        </p:tgtEl>
                                        <p:attrNameLst>
                                          <p:attrName>ppt_x</p:attrName>
                                        </p:attrNameLst>
                                      </p:cBhvr>
                                      <p:to>
                                        <p:strVal val="(0.5)"/>
                                      </p:to>
                                    </p:set>
                                    <p:anim from="(0.5)" to="(#ppt_x)" calcmode="lin" valueType="num">
                                      <p:cBhvr>
                                        <p:cTn id="51" dur="1230" accel="100000" fill="hold">
                                          <p:stCondLst>
                                            <p:cond delay="770"/>
                                          </p:stCondLst>
                                        </p:cTn>
                                        <p:tgtEl>
                                          <p:spTgt spid="11"/>
                                        </p:tgtEl>
                                        <p:attrNameLst>
                                          <p:attrName>ppt_x</p:attrName>
                                        </p:attrNameLst>
                                      </p:cBhvr>
                                    </p:anim>
                                    <p:set>
                                      <p:cBhvr>
                                        <p:cTn id="52" dur="770" fill="hold"/>
                                        <p:tgtEl>
                                          <p:spTgt spid="11"/>
                                        </p:tgtEl>
                                        <p:attrNameLst>
                                          <p:attrName>ppt_y</p:attrName>
                                        </p:attrNameLst>
                                      </p:cBhvr>
                                      <p:to>
                                        <p:strVal val="(#ppt_y+0.4)"/>
                                      </p:to>
                                    </p:set>
                                    <p:anim from="(#ppt_y+0.4)" to="(#ppt_y)" calcmode="lin" valueType="num">
                                      <p:cBhvr>
                                        <p:cTn id="53" dur="1230" accel="100000" fill="hold">
                                          <p:stCondLst>
                                            <p:cond delay="770"/>
                                          </p:stCondLst>
                                        </p:cTn>
                                        <p:tgtEl>
                                          <p:spTgt spid="1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345514" y="714820"/>
            <a:ext cx="10160000" cy="1143000"/>
          </a:xfrm>
        </p:spPr>
        <p:txBody>
          <a:bodyPr/>
          <a:lstStyle/>
          <a:p>
            <a:r>
              <a:rPr lang="es-CL" dirty="0"/>
              <a:t>Metacentro</a:t>
            </a:r>
          </a:p>
        </p:txBody>
      </p:sp>
      <p:sp>
        <p:nvSpPr>
          <p:cNvPr id="5" name="4 Marcador de texto"/>
          <p:cNvSpPr>
            <a:spLocks noGrp="1"/>
          </p:cNvSpPr>
          <p:nvPr>
            <p:ph type="body" sz="half" idx="1"/>
          </p:nvPr>
        </p:nvSpPr>
        <p:spPr/>
        <p:txBody>
          <a:bodyPr/>
          <a:lstStyle/>
          <a:p>
            <a:r>
              <a:rPr lang="es-CL" dirty="0"/>
              <a:t>En UT 1 Vimos los conceptos de:</a:t>
            </a:r>
          </a:p>
          <a:p>
            <a:pPr lvl="1"/>
            <a:r>
              <a:rPr lang="es-CL" dirty="0"/>
              <a:t>Centro de Gravedad</a:t>
            </a:r>
          </a:p>
          <a:p>
            <a:pPr lvl="1"/>
            <a:r>
              <a:rPr lang="es-CL" dirty="0"/>
              <a:t>Centro de </a:t>
            </a:r>
            <a:r>
              <a:rPr lang="es-CL" dirty="0" err="1"/>
              <a:t>Boyantéz</a:t>
            </a:r>
            <a:endParaRPr lang="es-CL" dirty="0"/>
          </a:p>
          <a:p>
            <a:pPr lvl="1"/>
            <a:r>
              <a:rPr lang="es-CL" dirty="0"/>
              <a:t>Todos medidos desde la quilla (K)</a:t>
            </a:r>
          </a:p>
          <a:p>
            <a:r>
              <a:rPr lang="es-CL" dirty="0"/>
              <a:t>Veamos ahora el Metacentro</a:t>
            </a:r>
          </a:p>
        </p:txBody>
      </p:sp>
      <p:sp>
        <p:nvSpPr>
          <p:cNvPr id="7" name="Freeform 62"/>
          <p:cNvSpPr>
            <a:spLocks/>
          </p:cNvSpPr>
          <p:nvPr/>
        </p:nvSpPr>
        <p:spPr bwMode="auto">
          <a:xfrm>
            <a:off x="6781800" y="2249488"/>
            <a:ext cx="2952750" cy="2222500"/>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39"/>
              </a:cxn>
              <a:cxn ang="0">
                <a:pos x="2139" y="2339"/>
              </a:cxn>
              <a:cxn ang="0">
                <a:pos x="2454" y="2309"/>
              </a:cxn>
              <a:cxn ang="0">
                <a:pos x="2724" y="2270"/>
              </a:cxn>
              <a:cxn ang="0">
                <a:pos x="2947" y="2216"/>
              </a:cxn>
              <a:cxn ang="0">
                <a:pos x="3116" y="2139"/>
              </a:cxn>
              <a:cxn ang="0">
                <a:pos x="3231" y="2055"/>
              </a:cxn>
              <a:cxn ang="0">
                <a:pos x="3362" y="1931"/>
              </a:cxn>
              <a:cxn ang="0">
                <a:pos x="3447" y="1808"/>
              </a:cxn>
              <a:cxn ang="0">
                <a:pos x="3509" y="1639"/>
              </a:cxn>
              <a:cxn ang="0">
                <a:pos x="3532" y="1431"/>
              </a:cxn>
              <a:cxn ang="0">
                <a:pos x="3532" y="0"/>
              </a:cxn>
              <a:cxn ang="0">
                <a:pos x="0" y="0"/>
              </a:cxn>
            </a:cxnLst>
            <a:rect l="0" t="0" r="r" b="b"/>
            <a:pathLst>
              <a:path w="3533" h="2340">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39"/>
                </a:lnTo>
                <a:lnTo>
                  <a:pt x="2139" y="2339"/>
                </a:lnTo>
                <a:lnTo>
                  <a:pt x="2454" y="2309"/>
                </a:lnTo>
                <a:lnTo>
                  <a:pt x="2724" y="2270"/>
                </a:lnTo>
                <a:lnTo>
                  <a:pt x="2947" y="2216"/>
                </a:lnTo>
                <a:lnTo>
                  <a:pt x="3116" y="2139"/>
                </a:lnTo>
                <a:lnTo>
                  <a:pt x="3231" y="2055"/>
                </a:lnTo>
                <a:lnTo>
                  <a:pt x="3362" y="1931"/>
                </a:lnTo>
                <a:lnTo>
                  <a:pt x="3447" y="1808"/>
                </a:lnTo>
                <a:lnTo>
                  <a:pt x="3509" y="1639"/>
                </a:lnTo>
                <a:lnTo>
                  <a:pt x="3532" y="1431"/>
                </a:lnTo>
                <a:lnTo>
                  <a:pt x="3532" y="0"/>
                </a:lnTo>
                <a:lnTo>
                  <a:pt x="0" y="0"/>
                </a:lnTo>
              </a:path>
            </a:pathLst>
          </a:custGeom>
          <a:noFill/>
          <a:ln w="101600" cap="rnd" cmpd="sng">
            <a:solidFill>
              <a:srgbClr val="000000"/>
            </a:solidFill>
            <a:prstDash val="solid"/>
            <a:round/>
            <a:headEnd type="none" w="sm" len="sm"/>
            <a:tailEnd type="none" w="sm" len="sm"/>
          </a:ln>
          <a:effectLst/>
        </p:spPr>
        <p:txBody>
          <a:bodyPr/>
          <a:lstStyle/>
          <a:p>
            <a:endParaRPr lang="es-CL"/>
          </a:p>
        </p:txBody>
      </p:sp>
      <p:sp>
        <p:nvSpPr>
          <p:cNvPr id="8" name="Line 63"/>
          <p:cNvSpPr>
            <a:spLocks noChangeShapeType="1"/>
          </p:cNvSpPr>
          <p:nvPr/>
        </p:nvSpPr>
        <p:spPr bwMode="auto">
          <a:xfrm>
            <a:off x="8237538" y="1676400"/>
            <a:ext cx="0" cy="3208338"/>
          </a:xfrm>
          <a:prstGeom prst="line">
            <a:avLst/>
          </a:prstGeom>
          <a:noFill/>
          <a:ln w="12700">
            <a:solidFill>
              <a:srgbClr val="000000"/>
            </a:solidFill>
            <a:round/>
            <a:headEnd type="none" w="sm" len="sm"/>
            <a:tailEnd type="none" w="sm" len="sm"/>
          </a:ln>
          <a:effectLst/>
        </p:spPr>
        <p:txBody>
          <a:bodyPr/>
          <a:lstStyle/>
          <a:p>
            <a:endParaRPr lang="es-CL"/>
          </a:p>
        </p:txBody>
      </p:sp>
      <p:sp>
        <p:nvSpPr>
          <p:cNvPr id="9" name="Rectangle 64"/>
          <p:cNvSpPr>
            <a:spLocks noChangeArrowheads="1"/>
          </p:cNvSpPr>
          <p:nvPr/>
        </p:nvSpPr>
        <p:spPr bwMode="auto">
          <a:xfrm>
            <a:off x="8081964" y="4856290"/>
            <a:ext cx="546625" cy="380746"/>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sz="2200">
                <a:latin typeface="Arial" charset="0"/>
              </a:rPr>
              <a:t>CL</a:t>
            </a:r>
          </a:p>
        </p:txBody>
      </p:sp>
      <p:sp>
        <p:nvSpPr>
          <p:cNvPr id="10" name="Oval 66"/>
          <p:cNvSpPr>
            <a:spLocks noChangeArrowheads="1"/>
          </p:cNvSpPr>
          <p:nvPr/>
        </p:nvSpPr>
        <p:spPr bwMode="auto">
          <a:xfrm>
            <a:off x="8175626" y="2990851"/>
            <a:ext cx="123825" cy="111125"/>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11" name="Oval 67"/>
          <p:cNvSpPr>
            <a:spLocks noChangeArrowheads="1"/>
          </p:cNvSpPr>
          <p:nvPr/>
        </p:nvSpPr>
        <p:spPr bwMode="auto">
          <a:xfrm>
            <a:off x="8175626" y="3576639"/>
            <a:ext cx="123825" cy="10953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12" name="Oval 68"/>
          <p:cNvSpPr>
            <a:spLocks noChangeArrowheads="1"/>
          </p:cNvSpPr>
          <p:nvPr/>
        </p:nvSpPr>
        <p:spPr bwMode="auto">
          <a:xfrm>
            <a:off x="8175626" y="4483101"/>
            <a:ext cx="123825" cy="111125"/>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13" name="Rectangle 70"/>
          <p:cNvSpPr>
            <a:spLocks noChangeArrowheads="1"/>
          </p:cNvSpPr>
          <p:nvPr/>
        </p:nvSpPr>
        <p:spPr bwMode="auto">
          <a:xfrm>
            <a:off x="8305801" y="2910775"/>
            <a:ext cx="365485"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a:solidFill>
                  <a:srgbClr val="0000FF"/>
                </a:solidFill>
                <a:latin typeface="Arial" charset="0"/>
              </a:rPr>
              <a:t>G</a:t>
            </a:r>
          </a:p>
        </p:txBody>
      </p:sp>
      <p:sp>
        <p:nvSpPr>
          <p:cNvPr id="14" name="Rectangle 71"/>
          <p:cNvSpPr>
            <a:spLocks noChangeArrowheads="1"/>
          </p:cNvSpPr>
          <p:nvPr/>
        </p:nvSpPr>
        <p:spPr bwMode="auto">
          <a:xfrm>
            <a:off x="8315326" y="3483863"/>
            <a:ext cx="339837"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a:solidFill>
                  <a:srgbClr val="FF0000"/>
                </a:solidFill>
                <a:latin typeface="Arial" charset="0"/>
              </a:rPr>
              <a:t>B</a:t>
            </a:r>
          </a:p>
        </p:txBody>
      </p:sp>
      <p:sp>
        <p:nvSpPr>
          <p:cNvPr id="15" name="Rectangle 72"/>
          <p:cNvSpPr>
            <a:spLocks noChangeArrowheads="1"/>
          </p:cNvSpPr>
          <p:nvPr/>
        </p:nvSpPr>
        <p:spPr bwMode="auto">
          <a:xfrm>
            <a:off x="8315326" y="4450650"/>
            <a:ext cx="365485"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a:latin typeface="Arial" charset="0"/>
              </a:rPr>
              <a:t>Q</a:t>
            </a:r>
            <a:endParaRPr lang="es-ES">
              <a:latin typeface="Arial" charset="0"/>
            </a:endParaRPr>
          </a:p>
        </p:txBody>
      </p:sp>
      <p:sp>
        <p:nvSpPr>
          <p:cNvPr id="16" name="Oval 65"/>
          <p:cNvSpPr>
            <a:spLocks noChangeArrowheads="1"/>
          </p:cNvSpPr>
          <p:nvPr/>
        </p:nvSpPr>
        <p:spPr bwMode="auto">
          <a:xfrm>
            <a:off x="8175626" y="1906589"/>
            <a:ext cx="123825" cy="109537"/>
          </a:xfrm>
          <a:prstGeom prst="ellipse">
            <a:avLst/>
          </a:prstGeom>
          <a:solidFill>
            <a:srgbClr val="009900"/>
          </a:solidFill>
          <a:ln w="12700">
            <a:solidFill>
              <a:srgbClr val="009900"/>
            </a:solidFill>
            <a:round/>
            <a:headEnd/>
            <a:tailEnd/>
          </a:ln>
          <a:effectLst/>
        </p:spPr>
        <p:txBody>
          <a:bodyPr wrap="none" anchor="ctr"/>
          <a:lstStyle/>
          <a:p>
            <a:endParaRPr lang="es-CL"/>
          </a:p>
        </p:txBody>
      </p:sp>
      <p:sp>
        <p:nvSpPr>
          <p:cNvPr id="17" name="Rectangle 69"/>
          <p:cNvSpPr>
            <a:spLocks noChangeArrowheads="1"/>
          </p:cNvSpPr>
          <p:nvPr/>
        </p:nvSpPr>
        <p:spPr bwMode="auto">
          <a:xfrm>
            <a:off x="8289926" y="1809050"/>
            <a:ext cx="378309"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a:solidFill>
                  <a:srgbClr val="009900"/>
                </a:solidFill>
                <a:latin typeface="Arial" charset="0"/>
              </a:rPr>
              <a:t>M</a:t>
            </a:r>
          </a:p>
        </p:txBody>
      </p:sp>
      <p:sp>
        <p:nvSpPr>
          <p:cNvPr id="18" name="Rectangle 73"/>
          <p:cNvSpPr>
            <a:spLocks noChangeArrowheads="1"/>
          </p:cNvSpPr>
          <p:nvPr/>
        </p:nvSpPr>
        <p:spPr bwMode="auto">
          <a:xfrm>
            <a:off x="8497914" y="1813813"/>
            <a:ext cx="1147750"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err="1">
                <a:solidFill>
                  <a:srgbClr val="009900"/>
                </a:solidFill>
                <a:latin typeface="Arial" charset="0"/>
              </a:rPr>
              <a:t>etace</a:t>
            </a:r>
            <a:r>
              <a:rPr lang="en-US" dirty="0" err="1">
                <a:solidFill>
                  <a:srgbClr val="009900"/>
                </a:solidFill>
                <a:latin typeface="Arial" charset="0"/>
              </a:rPr>
              <a:t>ntro</a:t>
            </a:r>
            <a:endParaRPr lang="es-ES" dirty="0">
              <a:solidFill>
                <a:srgbClr val="009900"/>
              </a:solidFill>
              <a:latin typeface="Arial" charset="0"/>
            </a:endParaRPr>
          </a:p>
        </p:txBody>
      </p:sp>
      <p:sp>
        <p:nvSpPr>
          <p:cNvPr id="19" name="Rectangle 74"/>
          <p:cNvSpPr>
            <a:spLocks noChangeArrowheads="1"/>
          </p:cNvSpPr>
          <p:nvPr/>
        </p:nvSpPr>
        <p:spPr bwMode="auto">
          <a:xfrm>
            <a:off x="8495874" y="2909410"/>
            <a:ext cx="1019510"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s-ES" dirty="0" err="1">
                <a:solidFill>
                  <a:srgbClr val="0000FF"/>
                </a:solidFill>
                <a:latin typeface="Arial" charset="0"/>
              </a:rPr>
              <a:t>rav</a:t>
            </a:r>
            <a:r>
              <a:rPr lang="en-US" dirty="0" err="1">
                <a:solidFill>
                  <a:srgbClr val="0000FF"/>
                </a:solidFill>
                <a:latin typeface="Arial" charset="0"/>
              </a:rPr>
              <a:t>edad</a:t>
            </a:r>
            <a:endParaRPr lang="es-ES" dirty="0">
              <a:solidFill>
                <a:srgbClr val="0000FF"/>
              </a:solidFill>
              <a:latin typeface="Arial" charset="0"/>
            </a:endParaRPr>
          </a:p>
        </p:txBody>
      </p:sp>
      <p:sp>
        <p:nvSpPr>
          <p:cNvPr id="20" name="Rectangle 75"/>
          <p:cNvSpPr>
            <a:spLocks noChangeArrowheads="1"/>
          </p:cNvSpPr>
          <p:nvPr/>
        </p:nvSpPr>
        <p:spPr bwMode="auto">
          <a:xfrm>
            <a:off x="8473874" y="3472542"/>
            <a:ext cx="993862"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dirty="0" err="1">
                <a:solidFill>
                  <a:srgbClr val="FF0000"/>
                </a:solidFill>
                <a:latin typeface="Arial" charset="0"/>
              </a:rPr>
              <a:t>oyantéz</a:t>
            </a:r>
            <a:endParaRPr lang="es-ES" dirty="0">
              <a:solidFill>
                <a:srgbClr val="FF0000"/>
              </a:solidFill>
              <a:latin typeface="Arial" charset="0"/>
            </a:endParaRPr>
          </a:p>
        </p:txBody>
      </p:sp>
      <p:sp>
        <p:nvSpPr>
          <p:cNvPr id="21" name="Rectangle 76"/>
          <p:cNvSpPr>
            <a:spLocks noChangeArrowheads="1"/>
          </p:cNvSpPr>
          <p:nvPr/>
        </p:nvSpPr>
        <p:spPr bwMode="auto">
          <a:xfrm>
            <a:off x="8482482" y="4453825"/>
            <a:ext cx="1032334" cy="328424"/>
          </a:xfrm>
          <a:prstGeom prst="rect">
            <a:avLst/>
          </a:prstGeom>
          <a:noFill/>
          <a:ln w="9525">
            <a:noFill/>
            <a:miter lim="800000"/>
            <a:headEnd/>
            <a:tailEnd/>
          </a:ln>
          <a:effectLst/>
        </p:spPr>
        <p:txBody>
          <a:bodyPr wrap="none" lIns="92075" tIns="46038" rIns="92075" bIns="46038" anchor="ctr">
            <a:spAutoFit/>
          </a:bodyPr>
          <a:lstStyle/>
          <a:p>
            <a:pPr eaLnBrk="0" hangingPunct="0">
              <a:lnSpc>
                <a:spcPct val="85000"/>
              </a:lnSpc>
              <a:spcBef>
                <a:spcPct val="30000"/>
              </a:spcBef>
            </a:pPr>
            <a:r>
              <a:rPr lang="en-US" dirty="0" err="1">
                <a:latin typeface="Arial" charset="0"/>
              </a:rPr>
              <a:t>uilla</a:t>
            </a:r>
            <a:r>
              <a:rPr lang="en-US" dirty="0">
                <a:latin typeface="Arial" charset="0"/>
              </a:rPr>
              <a:t> (K) </a:t>
            </a:r>
            <a:endParaRPr lang="es-ES" dirty="0">
              <a:latin typeface="Arial" charset="0"/>
            </a:endParaRPr>
          </a:p>
        </p:txBody>
      </p:sp>
      <p:sp>
        <p:nvSpPr>
          <p:cNvPr id="2" name="Marcador de fecha 1">
            <a:extLst>
              <a:ext uri="{FF2B5EF4-FFF2-40B4-BE49-F238E27FC236}">
                <a16:creationId xmlns:a16="http://schemas.microsoft.com/office/drawing/2014/main" id="{6690DA4B-CABA-6B14-AD77-ECD55773B8DD}"/>
              </a:ext>
            </a:extLst>
          </p:cNvPr>
          <p:cNvSpPr>
            <a:spLocks noGrp="1"/>
          </p:cNvSpPr>
          <p:nvPr>
            <p:ph type="dt" sz="half" idx="10"/>
          </p:nvPr>
        </p:nvSpPr>
        <p:spPr/>
        <p:txBody>
          <a:bodyPr/>
          <a:lstStyle/>
          <a:p>
            <a:fld id="{9DD4A9E1-CDA4-40FD-97B8-BFED50B6E861}" type="datetime1">
              <a:rPr lang="es-CL" smtClean="0"/>
              <a:t>14-04-2024</a:t>
            </a:fld>
            <a:endParaRPr lang="es-ES"/>
          </a:p>
        </p:txBody>
      </p:sp>
      <p:sp>
        <p:nvSpPr>
          <p:cNvPr id="3" name="Marcador de número de diapositiva 2">
            <a:extLst>
              <a:ext uri="{FF2B5EF4-FFF2-40B4-BE49-F238E27FC236}">
                <a16:creationId xmlns:a16="http://schemas.microsoft.com/office/drawing/2014/main" id="{FA72ED27-E6ED-C0B4-C3E7-47617A456FAF}"/>
              </a:ext>
            </a:extLst>
          </p:cNvPr>
          <p:cNvSpPr>
            <a:spLocks noGrp="1"/>
          </p:cNvSpPr>
          <p:nvPr>
            <p:ph type="sldNum" sz="quarter" idx="12"/>
          </p:nvPr>
        </p:nvSpPr>
        <p:spPr/>
        <p:txBody>
          <a:bodyPr/>
          <a:lstStyle/>
          <a:p>
            <a:fld id="{85CA58BB-6083-40E6-B52A-C93F0778D315}" type="slidenum">
              <a:rPr lang="es-ES" smtClean="0"/>
              <a:pPr/>
              <a:t>42</a:t>
            </a:fld>
            <a:endParaRPr lang="es-ES"/>
          </a:p>
        </p:txBody>
      </p:sp>
      <p:sp>
        <p:nvSpPr>
          <p:cNvPr id="6" name="Marcador de pie de página 5">
            <a:extLst>
              <a:ext uri="{FF2B5EF4-FFF2-40B4-BE49-F238E27FC236}">
                <a16:creationId xmlns:a16="http://schemas.microsoft.com/office/drawing/2014/main" id="{E8A4BBC0-1432-DFC5-D40F-7476007D51E7}"/>
              </a:ext>
            </a:extLst>
          </p:cNvPr>
          <p:cNvSpPr>
            <a:spLocks noGrp="1"/>
          </p:cNvSpPr>
          <p:nvPr>
            <p:ph type="ftr" sz="quarter" idx="11"/>
          </p:nvPr>
        </p:nvSpPr>
        <p:spPr/>
        <p:txBody>
          <a:bodyPr/>
          <a:lstStyle/>
          <a:p>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1000" fill="hold"/>
                                        <p:tgtEl>
                                          <p:spTgt spid="5">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5">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5">
                                            <p:txEl>
                                              <p:pRg st="1" end="1"/>
                                            </p:txEl>
                                          </p:spTgt>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nodeType="click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p:cTn id="18" dur="1000" fill="hold"/>
                                        <p:tgtEl>
                                          <p:spTgt spid="5">
                                            <p:txEl>
                                              <p:pRg st="2" end="2"/>
                                            </p:txEl>
                                          </p:spTgt>
                                        </p:tgtEl>
                                        <p:attrNameLst>
                                          <p:attrName>ppt_w</p:attrName>
                                        </p:attrNameLst>
                                      </p:cBhvr>
                                      <p:tavLst>
                                        <p:tav tm="0">
                                          <p:val>
                                            <p:strVal val="#ppt_w*0.70"/>
                                          </p:val>
                                        </p:tav>
                                        <p:tav tm="100000">
                                          <p:val>
                                            <p:strVal val="#ppt_w"/>
                                          </p:val>
                                        </p:tav>
                                      </p:tavLst>
                                    </p:anim>
                                    <p:anim calcmode="lin" valueType="num">
                                      <p:cBhvr>
                                        <p:cTn id="19" dur="1000" fill="hold"/>
                                        <p:tgtEl>
                                          <p:spTgt spid="5">
                                            <p:txEl>
                                              <p:pRg st="2" end="2"/>
                                            </p:txEl>
                                          </p:spTgt>
                                        </p:tgtEl>
                                        <p:attrNameLst>
                                          <p:attrName>ppt_h</p:attrName>
                                        </p:attrNameLst>
                                      </p:cBhvr>
                                      <p:tavLst>
                                        <p:tav tm="0">
                                          <p:val>
                                            <p:strVal val="#ppt_h"/>
                                          </p:val>
                                        </p:tav>
                                        <p:tav tm="100000">
                                          <p:val>
                                            <p:strVal val="#ppt_h"/>
                                          </p:val>
                                        </p:tav>
                                      </p:tavLst>
                                    </p:anim>
                                    <p:animEffect transition="in" filter="fade">
                                      <p:cBhvr>
                                        <p:cTn id="20" dur="1000"/>
                                        <p:tgtEl>
                                          <p:spTgt spid="5">
                                            <p:txEl>
                                              <p:pRg st="2" end="2"/>
                                            </p:txEl>
                                          </p:spTgt>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childTnLst>
                    </p:cTn>
                  </p:par>
                  <p:par>
                    <p:cTn id="25" fill="hold">
                      <p:stCondLst>
                        <p:cond delay="indefinite"/>
                      </p:stCondLst>
                      <p:childTnLst>
                        <p:par>
                          <p:cTn id="26" fill="hold">
                            <p:stCondLst>
                              <p:cond delay="0"/>
                            </p:stCondLst>
                            <p:childTnLst>
                              <p:par>
                                <p:cTn id="27" presetID="55" presetClass="entr" presetSubtype="0"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 calcmode="lin" valueType="num">
                                      <p:cBhvr>
                                        <p:cTn id="29" dur="1000" fill="hold"/>
                                        <p:tgtEl>
                                          <p:spTgt spid="5">
                                            <p:txEl>
                                              <p:pRg st="3" end="3"/>
                                            </p:txEl>
                                          </p:spTgt>
                                        </p:tgtEl>
                                        <p:attrNameLst>
                                          <p:attrName>ppt_w</p:attrName>
                                        </p:attrNameLst>
                                      </p:cBhvr>
                                      <p:tavLst>
                                        <p:tav tm="0">
                                          <p:val>
                                            <p:strVal val="#ppt_w*0.70"/>
                                          </p:val>
                                        </p:tav>
                                        <p:tav tm="100000">
                                          <p:val>
                                            <p:strVal val="#ppt_w"/>
                                          </p:val>
                                        </p:tav>
                                      </p:tavLst>
                                    </p:anim>
                                    <p:anim calcmode="lin" valueType="num">
                                      <p:cBhvr>
                                        <p:cTn id="30" dur="1000" fill="hold"/>
                                        <p:tgtEl>
                                          <p:spTgt spid="5">
                                            <p:txEl>
                                              <p:pRg st="3" end="3"/>
                                            </p:txEl>
                                          </p:spTgt>
                                        </p:tgtEl>
                                        <p:attrNameLst>
                                          <p:attrName>ppt_h</p:attrName>
                                        </p:attrNameLst>
                                      </p:cBhvr>
                                      <p:tavLst>
                                        <p:tav tm="0">
                                          <p:val>
                                            <p:strVal val="#ppt_h"/>
                                          </p:val>
                                        </p:tav>
                                        <p:tav tm="100000">
                                          <p:val>
                                            <p:strVal val="#ppt_h"/>
                                          </p:val>
                                        </p:tav>
                                      </p:tavLst>
                                    </p:anim>
                                    <p:animEffect transition="in" filter="fade">
                                      <p:cBhvr>
                                        <p:cTn id="31" dur="1000"/>
                                        <p:tgtEl>
                                          <p:spTgt spid="5">
                                            <p:txEl>
                                              <p:pRg st="3" end="3"/>
                                            </p:txEl>
                                          </p:spTgt>
                                        </p:tgtEl>
                                      </p:cBhvr>
                                    </p:animEffect>
                                  </p:childTnLst>
                                </p:cTn>
                              </p:par>
                            </p:childTnLst>
                          </p:cTn>
                        </p:par>
                        <p:par>
                          <p:cTn id="32" fill="hold">
                            <p:stCondLst>
                              <p:cond delay="1000"/>
                            </p:stCondLst>
                            <p:childTnLst>
                              <p:par>
                                <p:cTn id="33" presetID="22" presetClass="entr" presetSubtype="8"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55" presetClass="entr" presetSubtype="0" fill="hold" nodeType="clickEffect">
                                  <p:stCondLst>
                                    <p:cond delay="0"/>
                                  </p:stCondLst>
                                  <p:childTnLst>
                                    <p:set>
                                      <p:cBhvr>
                                        <p:cTn id="39" dur="1" fill="hold">
                                          <p:stCondLst>
                                            <p:cond delay="0"/>
                                          </p:stCondLst>
                                        </p:cTn>
                                        <p:tgtEl>
                                          <p:spTgt spid="5">
                                            <p:txEl>
                                              <p:pRg st="4" end="4"/>
                                            </p:txEl>
                                          </p:spTgt>
                                        </p:tgtEl>
                                        <p:attrNameLst>
                                          <p:attrName>style.visibility</p:attrName>
                                        </p:attrNameLst>
                                      </p:cBhvr>
                                      <p:to>
                                        <p:strVal val="visible"/>
                                      </p:to>
                                    </p:set>
                                    <p:anim calcmode="lin" valueType="num">
                                      <p:cBhvr>
                                        <p:cTn id="40" dur="1000" fill="hold"/>
                                        <p:tgtEl>
                                          <p:spTgt spid="5">
                                            <p:txEl>
                                              <p:pRg st="4" end="4"/>
                                            </p:txEl>
                                          </p:spTgt>
                                        </p:tgtEl>
                                        <p:attrNameLst>
                                          <p:attrName>ppt_w</p:attrName>
                                        </p:attrNameLst>
                                      </p:cBhvr>
                                      <p:tavLst>
                                        <p:tav tm="0">
                                          <p:val>
                                            <p:strVal val="#ppt_w*0.70"/>
                                          </p:val>
                                        </p:tav>
                                        <p:tav tm="100000">
                                          <p:val>
                                            <p:strVal val="#ppt_w"/>
                                          </p:val>
                                        </p:tav>
                                      </p:tavLst>
                                    </p:anim>
                                    <p:anim calcmode="lin" valueType="num">
                                      <p:cBhvr>
                                        <p:cTn id="41" dur="1000" fill="hold"/>
                                        <p:tgtEl>
                                          <p:spTgt spid="5">
                                            <p:txEl>
                                              <p:pRg st="4" end="4"/>
                                            </p:txEl>
                                          </p:spTgt>
                                        </p:tgtEl>
                                        <p:attrNameLst>
                                          <p:attrName>ppt_h</p:attrName>
                                        </p:attrNameLst>
                                      </p:cBhvr>
                                      <p:tavLst>
                                        <p:tav tm="0">
                                          <p:val>
                                            <p:strVal val="#ppt_h"/>
                                          </p:val>
                                        </p:tav>
                                        <p:tav tm="100000">
                                          <p:val>
                                            <p:strVal val="#ppt_h"/>
                                          </p:val>
                                        </p:tav>
                                      </p:tavLst>
                                    </p:anim>
                                    <p:animEffect transition="in" filter="fade">
                                      <p:cBhvr>
                                        <p:cTn id="42" dur="1000"/>
                                        <p:tgtEl>
                                          <p:spTgt spid="5">
                                            <p:txEl>
                                              <p:pRg st="4" end="4"/>
                                            </p:txEl>
                                          </p:spTgt>
                                        </p:tgtEl>
                                      </p:cBhvr>
                                    </p:animEffect>
                                  </p:childTnLst>
                                </p:cTn>
                              </p:par>
                            </p:childTnLst>
                          </p:cTn>
                        </p:par>
                        <p:par>
                          <p:cTn id="43" fill="hold">
                            <p:stCondLst>
                              <p:cond delay="1000"/>
                            </p:stCondLst>
                            <p:childTnLst>
                              <p:par>
                                <p:cTn id="44" presetID="22" presetClass="entr" presetSubtype="8"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utoUpdateAnimBg="0"/>
      <p:bldP spid="19" grpId="0" autoUpdateAnimBg="0"/>
      <p:bldP spid="20" grpId="0" autoUpdateAnimBg="0"/>
      <p:bldP spid="21"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ChangeArrowheads="1"/>
          </p:cNvSpPr>
          <p:nvPr/>
        </p:nvSpPr>
        <p:spPr bwMode="auto">
          <a:xfrm>
            <a:off x="5434193" y="1021533"/>
            <a:ext cx="4558940" cy="773161"/>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s-CL" sz="5200" b="1">
                <a:latin typeface="Arial" charset="0"/>
              </a:rPr>
              <a:t>El Metacentro</a:t>
            </a:r>
          </a:p>
        </p:txBody>
      </p:sp>
      <p:sp>
        <p:nvSpPr>
          <p:cNvPr id="90115" name="Rectangle 3"/>
          <p:cNvSpPr>
            <a:spLocks noChangeArrowheads="1"/>
          </p:cNvSpPr>
          <p:nvPr/>
        </p:nvSpPr>
        <p:spPr bwMode="auto">
          <a:xfrm>
            <a:off x="5743575" y="3843120"/>
            <a:ext cx="4783138" cy="204470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0116" name="Freeform 4"/>
          <p:cNvSpPr>
            <a:spLocks/>
          </p:cNvSpPr>
          <p:nvPr/>
        </p:nvSpPr>
        <p:spPr bwMode="auto">
          <a:xfrm>
            <a:off x="6704014" y="2285784"/>
            <a:ext cx="2695575" cy="3354387"/>
          </a:xfrm>
          <a:custGeom>
            <a:avLst/>
            <a:gdLst/>
            <a:ahLst/>
            <a:cxnLst>
              <a:cxn ang="0">
                <a:pos x="1035" y="0"/>
              </a:cxn>
              <a:cxn ang="0">
                <a:pos x="236" y="291"/>
              </a:cxn>
              <a:cxn ang="0">
                <a:pos x="147" y="349"/>
              </a:cxn>
              <a:cxn ang="0">
                <a:pos x="107" y="395"/>
              </a:cxn>
              <a:cxn ang="0">
                <a:pos x="55" y="471"/>
              </a:cxn>
              <a:cxn ang="0">
                <a:pos x="19" y="555"/>
              </a:cxn>
              <a:cxn ang="0">
                <a:pos x="0" y="672"/>
              </a:cxn>
              <a:cxn ang="0">
                <a:pos x="7" y="801"/>
              </a:cxn>
              <a:cxn ang="0">
                <a:pos x="33" y="955"/>
              </a:cxn>
              <a:cxn ang="0">
                <a:pos x="88" y="1156"/>
              </a:cxn>
              <a:cxn ang="0">
                <a:pos x="227" y="1537"/>
              </a:cxn>
              <a:cxn ang="0">
                <a:pos x="316" y="1721"/>
              </a:cxn>
              <a:cxn ang="0">
                <a:pos x="395" y="1855"/>
              </a:cxn>
              <a:cxn ang="0">
                <a:pos x="489" y="1980"/>
              </a:cxn>
              <a:cxn ang="0">
                <a:pos x="603" y="2062"/>
              </a:cxn>
              <a:cxn ang="0">
                <a:pos x="681" y="2095"/>
              </a:cxn>
              <a:cxn ang="0">
                <a:pos x="780" y="2112"/>
              </a:cxn>
              <a:cxn ang="0">
                <a:pos x="868" y="2111"/>
              </a:cxn>
              <a:cxn ang="0">
                <a:pos x="965" y="2085"/>
              </a:cxn>
              <a:cxn ang="0">
                <a:pos x="1015" y="2066"/>
              </a:cxn>
              <a:cxn ang="0">
                <a:pos x="1697" y="1818"/>
              </a:cxn>
              <a:cxn ang="0">
                <a:pos x="1035" y="0"/>
              </a:cxn>
            </a:cxnLst>
            <a:rect l="0" t="0" r="r" b="b"/>
            <a:pathLst>
              <a:path w="1698" h="2113">
                <a:moveTo>
                  <a:pt x="1035" y="0"/>
                </a:moveTo>
                <a:lnTo>
                  <a:pt x="236" y="291"/>
                </a:lnTo>
                <a:lnTo>
                  <a:pt x="147" y="349"/>
                </a:lnTo>
                <a:lnTo>
                  <a:pt x="107" y="395"/>
                </a:lnTo>
                <a:lnTo>
                  <a:pt x="55" y="471"/>
                </a:lnTo>
                <a:lnTo>
                  <a:pt x="19" y="555"/>
                </a:lnTo>
                <a:lnTo>
                  <a:pt x="0" y="672"/>
                </a:lnTo>
                <a:lnTo>
                  <a:pt x="7" y="801"/>
                </a:lnTo>
                <a:lnTo>
                  <a:pt x="33" y="955"/>
                </a:lnTo>
                <a:lnTo>
                  <a:pt x="88" y="1156"/>
                </a:lnTo>
                <a:lnTo>
                  <a:pt x="227" y="1537"/>
                </a:lnTo>
                <a:lnTo>
                  <a:pt x="316" y="1721"/>
                </a:lnTo>
                <a:lnTo>
                  <a:pt x="395" y="1855"/>
                </a:lnTo>
                <a:lnTo>
                  <a:pt x="489" y="1980"/>
                </a:lnTo>
                <a:lnTo>
                  <a:pt x="603" y="2062"/>
                </a:lnTo>
                <a:lnTo>
                  <a:pt x="681" y="2095"/>
                </a:lnTo>
                <a:lnTo>
                  <a:pt x="780" y="2112"/>
                </a:lnTo>
                <a:lnTo>
                  <a:pt x="868" y="2111"/>
                </a:lnTo>
                <a:lnTo>
                  <a:pt x="965" y="2085"/>
                </a:lnTo>
                <a:lnTo>
                  <a:pt x="1015" y="2066"/>
                </a:lnTo>
                <a:lnTo>
                  <a:pt x="1697" y="1818"/>
                </a:lnTo>
                <a:lnTo>
                  <a:pt x="1035"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90117" name="Line 5"/>
          <p:cNvSpPr>
            <a:spLocks noChangeShapeType="1"/>
          </p:cNvSpPr>
          <p:nvPr/>
        </p:nvSpPr>
        <p:spPr bwMode="auto">
          <a:xfrm flipH="1">
            <a:off x="6591301" y="3663734"/>
            <a:ext cx="2411413" cy="87788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18" name="Rectangle 6"/>
          <p:cNvSpPr>
            <a:spLocks noChangeArrowheads="1"/>
          </p:cNvSpPr>
          <p:nvPr/>
        </p:nvSpPr>
        <p:spPr bwMode="auto">
          <a:xfrm rot="4200000">
            <a:off x="6250782" y="4451927"/>
            <a:ext cx="379413" cy="24765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a:latin typeface="Arial" charset="0"/>
              </a:rPr>
              <a:t>CL</a:t>
            </a:r>
          </a:p>
        </p:txBody>
      </p:sp>
      <p:sp>
        <p:nvSpPr>
          <p:cNvPr id="90119" name="Oval 7"/>
          <p:cNvSpPr>
            <a:spLocks noChangeArrowheads="1"/>
          </p:cNvSpPr>
          <p:nvPr/>
        </p:nvSpPr>
        <p:spPr bwMode="auto">
          <a:xfrm rot="4200000">
            <a:off x="8564564" y="3768509"/>
            <a:ext cx="66675"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0" name="Line 8"/>
          <p:cNvSpPr>
            <a:spLocks noChangeShapeType="1"/>
          </p:cNvSpPr>
          <p:nvPr/>
        </p:nvSpPr>
        <p:spPr bwMode="auto">
          <a:xfrm>
            <a:off x="7688263" y="2301658"/>
            <a:ext cx="1173162" cy="3217862"/>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0121" name="Oval 9"/>
          <p:cNvSpPr>
            <a:spLocks noChangeArrowheads="1"/>
          </p:cNvSpPr>
          <p:nvPr/>
        </p:nvSpPr>
        <p:spPr bwMode="auto">
          <a:xfrm rot="3000000">
            <a:off x="7610476" y="4124108"/>
            <a:ext cx="66675" cy="698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2" name="Oval 10"/>
          <p:cNvSpPr>
            <a:spLocks noChangeArrowheads="1"/>
          </p:cNvSpPr>
          <p:nvPr/>
        </p:nvSpPr>
        <p:spPr bwMode="auto">
          <a:xfrm rot="3000000">
            <a:off x="7699376" y="4379696"/>
            <a:ext cx="66675" cy="698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3" name="Oval 11"/>
          <p:cNvSpPr>
            <a:spLocks noChangeArrowheads="1"/>
          </p:cNvSpPr>
          <p:nvPr/>
        </p:nvSpPr>
        <p:spPr bwMode="auto">
          <a:xfrm rot="3000000">
            <a:off x="7933532" y="4550352"/>
            <a:ext cx="68262"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24" name="Oval 12"/>
          <p:cNvSpPr>
            <a:spLocks noChangeArrowheads="1"/>
          </p:cNvSpPr>
          <p:nvPr/>
        </p:nvSpPr>
        <p:spPr bwMode="auto">
          <a:xfrm rot="3000000">
            <a:off x="8790782" y="345974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5" name="Oval 13"/>
          <p:cNvSpPr>
            <a:spLocks noChangeArrowheads="1"/>
          </p:cNvSpPr>
          <p:nvPr/>
        </p:nvSpPr>
        <p:spPr bwMode="auto">
          <a:xfrm rot="3000000">
            <a:off x="8376445" y="363754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6" name="Oval 14"/>
          <p:cNvSpPr>
            <a:spLocks noChangeArrowheads="1"/>
          </p:cNvSpPr>
          <p:nvPr/>
        </p:nvSpPr>
        <p:spPr bwMode="auto">
          <a:xfrm rot="3000000">
            <a:off x="8138320" y="3974090"/>
            <a:ext cx="68263" cy="666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0127" name="Freeform 15"/>
          <p:cNvSpPr>
            <a:spLocks/>
          </p:cNvSpPr>
          <p:nvPr/>
        </p:nvSpPr>
        <p:spPr bwMode="auto">
          <a:xfrm>
            <a:off x="8591550" y="3501809"/>
            <a:ext cx="228600" cy="314325"/>
          </a:xfrm>
          <a:custGeom>
            <a:avLst/>
            <a:gdLst/>
            <a:ahLst/>
            <a:cxnLst>
              <a:cxn ang="0">
                <a:pos x="143" y="0"/>
              </a:cxn>
              <a:cxn ang="0">
                <a:pos x="131" y="11"/>
              </a:cxn>
              <a:cxn ang="0">
                <a:pos x="126" y="16"/>
              </a:cxn>
              <a:cxn ang="0">
                <a:pos x="120" y="22"/>
              </a:cxn>
              <a:cxn ang="0">
                <a:pos x="114" y="27"/>
              </a:cxn>
              <a:cxn ang="0">
                <a:pos x="109" y="33"/>
              </a:cxn>
              <a:cxn ang="0">
                <a:pos x="104" y="39"/>
              </a:cxn>
              <a:cxn ang="0">
                <a:pos x="98" y="44"/>
              </a:cxn>
              <a:cxn ang="0">
                <a:pos x="93" y="50"/>
              </a:cxn>
              <a:cxn ang="0">
                <a:pos x="88" y="56"/>
              </a:cxn>
              <a:cxn ang="0">
                <a:pos x="83" y="62"/>
              </a:cxn>
              <a:cxn ang="0">
                <a:pos x="78" y="68"/>
              </a:cxn>
              <a:cxn ang="0">
                <a:pos x="74" y="74"/>
              </a:cxn>
              <a:cxn ang="0">
                <a:pos x="69" y="80"/>
              </a:cxn>
              <a:cxn ang="0">
                <a:pos x="64" y="86"/>
              </a:cxn>
              <a:cxn ang="0">
                <a:pos x="60" y="92"/>
              </a:cxn>
              <a:cxn ang="0">
                <a:pos x="55" y="99"/>
              </a:cxn>
              <a:cxn ang="0">
                <a:pos x="51" y="105"/>
              </a:cxn>
              <a:cxn ang="0">
                <a:pos x="47" y="111"/>
              </a:cxn>
              <a:cxn ang="0">
                <a:pos x="43" y="117"/>
              </a:cxn>
              <a:cxn ang="0">
                <a:pos x="38" y="124"/>
              </a:cxn>
              <a:cxn ang="0">
                <a:pos x="35" y="130"/>
              </a:cxn>
              <a:cxn ang="0">
                <a:pos x="31" y="137"/>
              </a:cxn>
              <a:cxn ang="0">
                <a:pos x="27" y="143"/>
              </a:cxn>
              <a:cxn ang="0">
                <a:pos x="23" y="150"/>
              </a:cxn>
              <a:cxn ang="0">
                <a:pos x="20" y="157"/>
              </a:cxn>
              <a:cxn ang="0">
                <a:pos x="16" y="163"/>
              </a:cxn>
              <a:cxn ang="0">
                <a:pos x="13" y="170"/>
              </a:cxn>
              <a:cxn ang="0">
                <a:pos x="9" y="177"/>
              </a:cxn>
              <a:cxn ang="0">
                <a:pos x="6" y="183"/>
              </a:cxn>
              <a:cxn ang="0">
                <a:pos x="3" y="190"/>
              </a:cxn>
              <a:cxn ang="0">
                <a:pos x="0" y="197"/>
              </a:cxn>
            </a:cxnLst>
            <a:rect l="0" t="0" r="r" b="b"/>
            <a:pathLst>
              <a:path w="144" h="198">
                <a:moveTo>
                  <a:pt x="143" y="0"/>
                </a:moveTo>
                <a:lnTo>
                  <a:pt x="131" y="11"/>
                </a:lnTo>
                <a:lnTo>
                  <a:pt x="126" y="16"/>
                </a:lnTo>
                <a:lnTo>
                  <a:pt x="120" y="22"/>
                </a:lnTo>
                <a:lnTo>
                  <a:pt x="114" y="27"/>
                </a:lnTo>
                <a:lnTo>
                  <a:pt x="109" y="33"/>
                </a:lnTo>
                <a:lnTo>
                  <a:pt x="104" y="39"/>
                </a:lnTo>
                <a:lnTo>
                  <a:pt x="98" y="44"/>
                </a:lnTo>
                <a:lnTo>
                  <a:pt x="93" y="50"/>
                </a:lnTo>
                <a:lnTo>
                  <a:pt x="88" y="56"/>
                </a:lnTo>
                <a:lnTo>
                  <a:pt x="83" y="62"/>
                </a:lnTo>
                <a:lnTo>
                  <a:pt x="78" y="68"/>
                </a:lnTo>
                <a:lnTo>
                  <a:pt x="74" y="74"/>
                </a:lnTo>
                <a:lnTo>
                  <a:pt x="69" y="80"/>
                </a:lnTo>
                <a:lnTo>
                  <a:pt x="64" y="86"/>
                </a:lnTo>
                <a:lnTo>
                  <a:pt x="60" y="92"/>
                </a:lnTo>
                <a:lnTo>
                  <a:pt x="55" y="99"/>
                </a:lnTo>
                <a:lnTo>
                  <a:pt x="51" y="105"/>
                </a:lnTo>
                <a:lnTo>
                  <a:pt x="47" y="111"/>
                </a:lnTo>
                <a:lnTo>
                  <a:pt x="43" y="117"/>
                </a:lnTo>
                <a:lnTo>
                  <a:pt x="38" y="124"/>
                </a:lnTo>
                <a:lnTo>
                  <a:pt x="35" y="130"/>
                </a:lnTo>
                <a:lnTo>
                  <a:pt x="31" y="137"/>
                </a:lnTo>
                <a:lnTo>
                  <a:pt x="27" y="143"/>
                </a:lnTo>
                <a:lnTo>
                  <a:pt x="23" y="150"/>
                </a:lnTo>
                <a:lnTo>
                  <a:pt x="20" y="157"/>
                </a:lnTo>
                <a:lnTo>
                  <a:pt x="16" y="163"/>
                </a:lnTo>
                <a:lnTo>
                  <a:pt x="13" y="170"/>
                </a:lnTo>
                <a:lnTo>
                  <a:pt x="9" y="177"/>
                </a:lnTo>
                <a:lnTo>
                  <a:pt x="6" y="183"/>
                </a:lnTo>
                <a:lnTo>
                  <a:pt x="3" y="190"/>
                </a:lnTo>
                <a:lnTo>
                  <a:pt x="0" y="197"/>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28" name="Freeform 16"/>
          <p:cNvSpPr>
            <a:spLocks/>
          </p:cNvSpPr>
          <p:nvPr/>
        </p:nvSpPr>
        <p:spPr bwMode="auto">
          <a:xfrm>
            <a:off x="7642226" y="4162208"/>
            <a:ext cx="98425" cy="247650"/>
          </a:xfrm>
          <a:custGeom>
            <a:avLst/>
            <a:gdLst/>
            <a:ahLst/>
            <a:cxnLst>
              <a:cxn ang="0">
                <a:pos x="0" y="0"/>
              </a:cxn>
              <a:cxn ang="0">
                <a:pos x="2" y="10"/>
              </a:cxn>
              <a:cxn ang="0">
                <a:pos x="3" y="15"/>
              </a:cxn>
              <a:cxn ang="0">
                <a:pos x="4" y="20"/>
              </a:cxn>
              <a:cxn ang="0">
                <a:pos x="5" y="25"/>
              </a:cxn>
              <a:cxn ang="0">
                <a:pos x="6" y="30"/>
              </a:cxn>
              <a:cxn ang="0">
                <a:pos x="8" y="35"/>
              </a:cxn>
              <a:cxn ang="0">
                <a:pos x="9" y="40"/>
              </a:cxn>
              <a:cxn ang="0">
                <a:pos x="10" y="45"/>
              </a:cxn>
              <a:cxn ang="0">
                <a:pos x="12" y="50"/>
              </a:cxn>
              <a:cxn ang="0">
                <a:pos x="13" y="55"/>
              </a:cxn>
              <a:cxn ang="0">
                <a:pos x="15" y="60"/>
              </a:cxn>
              <a:cxn ang="0">
                <a:pos x="16" y="65"/>
              </a:cxn>
              <a:cxn ang="0">
                <a:pos x="18" y="70"/>
              </a:cxn>
              <a:cxn ang="0">
                <a:pos x="20" y="75"/>
              </a:cxn>
              <a:cxn ang="0">
                <a:pos x="22" y="79"/>
              </a:cxn>
              <a:cxn ang="0">
                <a:pos x="24" y="84"/>
              </a:cxn>
              <a:cxn ang="0">
                <a:pos x="26" y="89"/>
              </a:cxn>
              <a:cxn ang="0">
                <a:pos x="28" y="94"/>
              </a:cxn>
              <a:cxn ang="0">
                <a:pos x="30" y="99"/>
              </a:cxn>
              <a:cxn ang="0">
                <a:pos x="32" y="103"/>
              </a:cxn>
              <a:cxn ang="0">
                <a:pos x="35" y="108"/>
              </a:cxn>
              <a:cxn ang="0">
                <a:pos x="37" y="113"/>
              </a:cxn>
              <a:cxn ang="0">
                <a:pos x="40" y="118"/>
              </a:cxn>
              <a:cxn ang="0">
                <a:pos x="42" y="122"/>
              </a:cxn>
              <a:cxn ang="0">
                <a:pos x="44" y="127"/>
              </a:cxn>
              <a:cxn ang="0">
                <a:pos x="47" y="131"/>
              </a:cxn>
              <a:cxn ang="0">
                <a:pos x="50" y="136"/>
              </a:cxn>
              <a:cxn ang="0">
                <a:pos x="52" y="141"/>
              </a:cxn>
              <a:cxn ang="0">
                <a:pos x="55" y="145"/>
              </a:cxn>
              <a:cxn ang="0">
                <a:pos x="58" y="150"/>
              </a:cxn>
              <a:cxn ang="0">
                <a:pos x="61" y="155"/>
              </a:cxn>
            </a:cxnLst>
            <a:rect l="0" t="0" r="r" b="b"/>
            <a:pathLst>
              <a:path w="62" h="156">
                <a:moveTo>
                  <a:pt x="0" y="0"/>
                </a:moveTo>
                <a:lnTo>
                  <a:pt x="2" y="10"/>
                </a:lnTo>
                <a:lnTo>
                  <a:pt x="3" y="15"/>
                </a:lnTo>
                <a:lnTo>
                  <a:pt x="4" y="20"/>
                </a:lnTo>
                <a:lnTo>
                  <a:pt x="5" y="25"/>
                </a:lnTo>
                <a:lnTo>
                  <a:pt x="6" y="30"/>
                </a:lnTo>
                <a:lnTo>
                  <a:pt x="8" y="35"/>
                </a:lnTo>
                <a:lnTo>
                  <a:pt x="9" y="40"/>
                </a:lnTo>
                <a:lnTo>
                  <a:pt x="10" y="45"/>
                </a:lnTo>
                <a:lnTo>
                  <a:pt x="12" y="50"/>
                </a:lnTo>
                <a:lnTo>
                  <a:pt x="13" y="55"/>
                </a:lnTo>
                <a:lnTo>
                  <a:pt x="15" y="60"/>
                </a:lnTo>
                <a:lnTo>
                  <a:pt x="16" y="65"/>
                </a:lnTo>
                <a:lnTo>
                  <a:pt x="18" y="70"/>
                </a:lnTo>
                <a:lnTo>
                  <a:pt x="20" y="75"/>
                </a:lnTo>
                <a:lnTo>
                  <a:pt x="22" y="79"/>
                </a:lnTo>
                <a:lnTo>
                  <a:pt x="24" y="84"/>
                </a:lnTo>
                <a:lnTo>
                  <a:pt x="26" y="89"/>
                </a:lnTo>
                <a:lnTo>
                  <a:pt x="28" y="94"/>
                </a:lnTo>
                <a:lnTo>
                  <a:pt x="30" y="99"/>
                </a:lnTo>
                <a:lnTo>
                  <a:pt x="32" y="103"/>
                </a:lnTo>
                <a:lnTo>
                  <a:pt x="35" y="108"/>
                </a:lnTo>
                <a:lnTo>
                  <a:pt x="37" y="113"/>
                </a:lnTo>
                <a:lnTo>
                  <a:pt x="40" y="118"/>
                </a:lnTo>
                <a:lnTo>
                  <a:pt x="42" y="122"/>
                </a:lnTo>
                <a:lnTo>
                  <a:pt x="44" y="127"/>
                </a:lnTo>
                <a:lnTo>
                  <a:pt x="47" y="131"/>
                </a:lnTo>
                <a:lnTo>
                  <a:pt x="50" y="136"/>
                </a:lnTo>
                <a:lnTo>
                  <a:pt x="52" y="141"/>
                </a:lnTo>
                <a:lnTo>
                  <a:pt x="55" y="145"/>
                </a:lnTo>
                <a:lnTo>
                  <a:pt x="58" y="150"/>
                </a:lnTo>
                <a:lnTo>
                  <a:pt x="61" y="155"/>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29" name="Freeform 17"/>
          <p:cNvSpPr>
            <a:spLocks/>
          </p:cNvSpPr>
          <p:nvPr/>
        </p:nvSpPr>
        <p:spPr bwMode="auto">
          <a:xfrm>
            <a:off x="7735888" y="4419384"/>
            <a:ext cx="234950" cy="168275"/>
          </a:xfrm>
          <a:custGeom>
            <a:avLst/>
            <a:gdLst/>
            <a:ahLst/>
            <a:cxnLst>
              <a:cxn ang="0">
                <a:pos x="0" y="0"/>
              </a:cxn>
              <a:cxn ang="0">
                <a:pos x="5" y="7"/>
              </a:cxn>
              <a:cxn ang="0">
                <a:pos x="7" y="10"/>
              </a:cxn>
              <a:cxn ang="0">
                <a:pos x="10" y="13"/>
              </a:cxn>
              <a:cxn ang="0">
                <a:pos x="12" y="17"/>
              </a:cxn>
              <a:cxn ang="0">
                <a:pos x="15" y="20"/>
              </a:cxn>
              <a:cxn ang="0">
                <a:pos x="18" y="23"/>
              </a:cxn>
              <a:cxn ang="0">
                <a:pos x="21" y="27"/>
              </a:cxn>
              <a:cxn ang="0">
                <a:pos x="23" y="30"/>
              </a:cxn>
              <a:cxn ang="0">
                <a:pos x="26" y="33"/>
              </a:cxn>
              <a:cxn ang="0">
                <a:pos x="29" y="36"/>
              </a:cxn>
              <a:cxn ang="0">
                <a:pos x="32" y="39"/>
              </a:cxn>
              <a:cxn ang="0">
                <a:pos x="35" y="42"/>
              </a:cxn>
              <a:cxn ang="0">
                <a:pos x="38" y="45"/>
              </a:cxn>
              <a:cxn ang="0">
                <a:pos x="41" y="48"/>
              </a:cxn>
              <a:cxn ang="0">
                <a:pos x="45" y="51"/>
              </a:cxn>
              <a:cxn ang="0">
                <a:pos x="48" y="53"/>
              </a:cxn>
              <a:cxn ang="0">
                <a:pos x="51" y="56"/>
              </a:cxn>
              <a:cxn ang="0">
                <a:pos x="55" y="59"/>
              </a:cxn>
              <a:cxn ang="0">
                <a:pos x="58" y="62"/>
              </a:cxn>
              <a:cxn ang="0">
                <a:pos x="61" y="64"/>
              </a:cxn>
              <a:cxn ang="0">
                <a:pos x="65" y="67"/>
              </a:cxn>
              <a:cxn ang="0">
                <a:pos x="69" y="69"/>
              </a:cxn>
              <a:cxn ang="0">
                <a:pos x="72" y="72"/>
              </a:cxn>
              <a:cxn ang="0">
                <a:pos x="76" y="74"/>
              </a:cxn>
              <a:cxn ang="0">
                <a:pos x="80" y="76"/>
              </a:cxn>
              <a:cxn ang="0">
                <a:pos x="83" y="79"/>
              </a:cxn>
              <a:cxn ang="0">
                <a:pos x="87" y="81"/>
              </a:cxn>
              <a:cxn ang="0">
                <a:pos x="91" y="83"/>
              </a:cxn>
              <a:cxn ang="0">
                <a:pos x="95" y="85"/>
              </a:cxn>
              <a:cxn ang="0">
                <a:pos x="99" y="87"/>
              </a:cxn>
              <a:cxn ang="0">
                <a:pos x="103" y="89"/>
              </a:cxn>
              <a:cxn ang="0">
                <a:pos x="106" y="90"/>
              </a:cxn>
              <a:cxn ang="0">
                <a:pos x="107" y="91"/>
              </a:cxn>
              <a:cxn ang="0">
                <a:pos x="109" y="91"/>
              </a:cxn>
              <a:cxn ang="0">
                <a:pos x="110" y="92"/>
              </a:cxn>
              <a:cxn ang="0">
                <a:pos x="111" y="93"/>
              </a:cxn>
              <a:cxn ang="0">
                <a:pos x="113" y="93"/>
              </a:cxn>
              <a:cxn ang="0">
                <a:pos x="114" y="94"/>
              </a:cxn>
              <a:cxn ang="0">
                <a:pos x="115" y="94"/>
              </a:cxn>
              <a:cxn ang="0">
                <a:pos x="117" y="95"/>
              </a:cxn>
              <a:cxn ang="0">
                <a:pos x="118" y="95"/>
              </a:cxn>
              <a:cxn ang="0">
                <a:pos x="119" y="96"/>
              </a:cxn>
              <a:cxn ang="0">
                <a:pos x="121" y="96"/>
              </a:cxn>
              <a:cxn ang="0">
                <a:pos x="122" y="97"/>
              </a:cxn>
              <a:cxn ang="0">
                <a:pos x="123" y="97"/>
              </a:cxn>
              <a:cxn ang="0">
                <a:pos x="125" y="98"/>
              </a:cxn>
              <a:cxn ang="0">
                <a:pos x="126" y="98"/>
              </a:cxn>
              <a:cxn ang="0">
                <a:pos x="127" y="99"/>
              </a:cxn>
              <a:cxn ang="0">
                <a:pos x="129" y="99"/>
              </a:cxn>
              <a:cxn ang="0">
                <a:pos x="130" y="100"/>
              </a:cxn>
              <a:cxn ang="0">
                <a:pos x="132" y="100"/>
              </a:cxn>
              <a:cxn ang="0">
                <a:pos x="133" y="101"/>
              </a:cxn>
              <a:cxn ang="0">
                <a:pos x="134" y="101"/>
              </a:cxn>
              <a:cxn ang="0">
                <a:pos x="136" y="101"/>
              </a:cxn>
              <a:cxn ang="0">
                <a:pos x="137" y="102"/>
              </a:cxn>
              <a:cxn ang="0">
                <a:pos x="139" y="102"/>
              </a:cxn>
              <a:cxn ang="0">
                <a:pos x="140" y="103"/>
              </a:cxn>
              <a:cxn ang="0">
                <a:pos x="141" y="103"/>
              </a:cxn>
              <a:cxn ang="0">
                <a:pos x="143" y="103"/>
              </a:cxn>
              <a:cxn ang="0">
                <a:pos x="144" y="104"/>
              </a:cxn>
              <a:cxn ang="0">
                <a:pos x="145" y="104"/>
              </a:cxn>
              <a:cxn ang="0">
                <a:pos x="147" y="105"/>
              </a:cxn>
            </a:cxnLst>
            <a:rect l="0" t="0" r="r" b="b"/>
            <a:pathLst>
              <a:path w="148" h="106">
                <a:moveTo>
                  <a:pt x="0" y="0"/>
                </a:moveTo>
                <a:lnTo>
                  <a:pt x="5" y="7"/>
                </a:lnTo>
                <a:lnTo>
                  <a:pt x="7" y="10"/>
                </a:lnTo>
                <a:lnTo>
                  <a:pt x="10" y="13"/>
                </a:lnTo>
                <a:lnTo>
                  <a:pt x="12" y="17"/>
                </a:lnTo>
                <a:lnTo>
                  <a:pt x="15" y="20"/>
                </a:lnTo>
                <a:lnTo>
                  <a:pt x="18" y="23"/>
                </a:lnTo>
                <a:lnTo>
                  <a:pt x="21" y="27"/>
                </a:lnTo>
                <a:lnTo>
                  <a:pt x="23" y="30"/>
                </a:lnTo>
                <a:lnTo>
                  <a:pt x="26" y="33"/>
                </a:lnTo>
                <a:lnTo>
                  <a:pt x="29" y="36"/>
                </a:lnTo>
                <a:lnTo>
                  <a:pt x="32" y="39"/>
                </a:lnTo>
                <a:lnTo>
                  <a:pt x="35" y="42"/>
                </a:lnTo>
                <a:lnTo>
                  <a:pt x="38" y="45"/>
                </a:lnTo>
                <a:lnTo>
                  <a:pt x="41" y="48"/>
                </a:lnTo>
                <a:lnTo>
                  <a:pt x="45" y="51"/>
                </a:lnTo>
                <a:lnTo>
                  <a:pt x="48" y="53"/>
                </a:lnTo>
                <a:lnTo>
                  <a:pt x="51" y="56"/>
                </a:lnTo>
                <a:lnTo>
                  <a:pt x="55" y="59"/>
                </a:lnTo>
                <a:lnTo>
                  <a:pt x="58" y="62"/>
                </a:lnTo>
                <a:lnTo>
                  <a:pt x="61" y="64"/>
                </a:lnTo>
                <a:lnTo>
                  <a:pt x="65" y="67"/>
                </a:lnTo>
                <a:lnTo>
                  <a:pt x="69" y="69"/>
                </a:lnTo>
                <a:lnTo>
                  <a:pt x="72" y="72"/>
                </a:lnTo>
                <a:lnTo>
                  <a:pt x="76" y="74"/>
                </a:lnTo>
                <a:lnTo>
                  <a:pt x="80" y="76"/>
                </a:lnTo>
                <a:lnTo>
                  <a:pt x="83" y="79"/>
                </a:lnTo>
                <a:lnTo>
                  <a:pt x="87" y="81"/>
                </a:lnTo>
                <a:lnTo>
                  <a:pt x="91" y="83"/>
                </a:lnTo>
                <a:lnTo>
                  <a:pt x="95" y="85"/>
                </a:lnTo>
                <a:lnTo>
                  <a:pt x="99" y="87"/>
                </a:lnTo>
                <a:lnTo>
                  <a:pt x="103" y="89"/>
                </a:lnTo>
                <a:lnTo>
                  <a:pt x="106" y="90"/>
                </a:lnTo>
                <a:lnTo>
                  <a:pt x="107" y="91"/>
                </a:lnTo>
                <a:lnTo>
                  <a:pt x="109" y="91"/>
                </a:lnTo>
                <a:lnTo>
                  <a:pt x="110" y="92"/>
                </a:lnTo>
                <a:lnTo>
                  <a:pt x="111" y="93"/>
                </a:lnTo>
                <a:lnTo>
                  <a:pt x="113" y="93"/>
                </a:lnTo>
                <a:lnTo>
                  <a:pt x="114" y="94"/>
                </a:lnTo>
                <a:lnTo>
                  <a:pt x="115" y="94"/>
                </a:lnTo>
                <a:lnTo>
                  <a:pt x="117" y="95"/>
                </a:lnTo>
                <a:lnTo>
                  <a:pt x="118" y="95"/>
                </a:lnTo>
                <a:lnTo>
                  <a:pt x="119" y="96"/>
                </a:lnTo>
                <a:lnTo>
                  <a:pt x="121" y="96"/>
                </a:lnTo>
                <a:lnTo>
                  <a:pt x="122" y="97"/>
                </a:lnTo>
                <a:lnTo>
                  <a:pt x="123" y="97"/>
                </a:lnTo>
                <a:lnTo>
                  <a:pt x="125" y="98"/>
                </a:lnTo>
                <a:lnTo>
                  <a:pt x="126" y="98"/>
                </a:lnTo>
                <a:lnTo>
                  <a:pt x="127" y="99"/>
                </a:lnTo>
                <a:lnTo>
                  <a:pt x="129" y="99"/>
                </a:lnTo>
                <a:lnTo>
                  <a:pt x="130" y="100"/>
                </a:lnTo>
                <a:lnTo>
                  <a:pt x="132" y="100"/>
                </a:lnTo>
                <a:lnTo>
                  <a:pt x="133" y="101"/>
                </a:lnTo>
                <a:lnTo>
                  <a:pt x="134" y="101"/>
                </a:lnTo>
                <a:lnTo>
                  <a:pt x="136" y="101"/>
                </a:lnTo>
                <a:lnTo>
                  <a:pt x="137" y="102"/>
                </a:lnTo>
                <a:lnTo>
                  <a:pt x="139" y="102"/>
                </a:lnTo>
                <a:lnTo>
                  <a:pt x="140" y="103"/>
                </a:lnTo>
                <a:lnTo>
                  <a:pt x="141" y="103"/>
                </a:lnTo>
                <a:lnTo>
                  <a:pt x="143" y="103"/>
                </a:lnTo>
                <a:lnTo>
                  <a:pt x="144" y="104"/>
                </a:lnTo>
                <a:lnTo>
                  <a:pt x="145" y="104"/>
                </a:lnTo>
                <a:lnTo>
                  <a:pt x="147" y="105"/>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30" name="Freeform 18"/>
          <p:cNvSpPr>
            <a:spLocks/>
          </p:cNvSpPr>
          <p:nvPr/>
        </p:nvSpPr>
        <p:spPr bwMode="auto">
          <a:xfrm>
            <a:off x="8407400" y="3487520"/>
            <a:ext cx="420688" cy="185738"/>
          </a:xfrm>
          <a:custGeom>
            <a:avLst/>
            <a:gdLst/>
            <a:ahLst/>
            <a:cxnLst>
              <a:cxn ang="0">
                <a:pos x="0" y="116"/>
              </a:cxn>
              <a:cxn ang="0">
                <a:pos x="13" y="103"/>
              </a:cxn>
              <a:cxn ang="0">
                <a:pos x="20" y="97"/>
              </a:cxn>
              <a:cxn ang="0">
                <a:pos x="27" y="91"/>
              </a:cxn>
              <a:cxn ang="0">
                <a:pos x="34" y="85"/>
              </a:cxn>
              <a:cxn ang="0">
                <a:pos x="42" y="80"/>
              </a:cxn>
              <a:cxn ang="0">
                <a:pos x="49" y="74"/>
              </a:cxn>
              <a:cxn ang="0">
                <a:pos x="56" y="69"/>
              </a:cxn>
              <a:cxn ang="0">
                <a:pos x="64" y="64"/>
              </a:cxn>
              <a:cxn ang="0">
                <a:pos x="72" y="59"/>
              </a:cxn>
              <a:cxn ang="0">
                <a:pos x="80" y="54"/>
              </a:cxn>
              <a:cxn ang="0">
                <a:pos x="88" y="50"/>
              </a:cxn>
              <a:cxn ang="0">
                <a:pos x="96" y="45"/>
              </a:cxn>
              <a:cxn ang="0">
                <a:pos x="104" y="41"/>
              </a:cxn>
              <a:cxn ang="0">
                <a:pos x="112" y="37"/>
              </a:cxn>
              <a:cxn ang="0">
                <a:pos x="121" y="33"/>
              </a:cxn>
              <a:cxn ang="0">
                <a:pos x="129" y="30"/>
              </a:cxn>
              <a:cxn ang="0">
                <a:pos x="138" y="26"/>
              </a:cxn>
              <a:cxn ang="0">
                <a:pos x="146" y="23"/>
              </a:cxn>
              <a:cxn ang="0">
                <a:pos x="155" y="20"/>
              </a:cxn>
              <a:cxn ang="0">
                <a:pos x="164" y="17"/>
              </a:cxn>
              <a:cxn ang="0">
                <a:pos x="173" y="14"/>
              </a:cxn>
              <a:cxn ang="0">
                <a:pos x="182" y="12"/>
              </a:cxn>
              <a:cxn ang="0">
                <a:pos x="191" y="10"/>
              </a:cxn>
              <a:cxn ang="0">
                <a:pos x="200" y="8"/>
              </a:cxn>
              <a:cxn ang="0">
                <a:pos x="209" y="6"/>
              </a:cxn>
              <a:cxn ang="0">
                <a:pos x="218" y="5"/>
              </a:cxn>
              <a:cxn ang="0">
                <a:pos x="227" y="4"/>
              </a:cxn>
              <a:cxn ang="0">
                <a:pos x="236" y="2"/>
              </a:cxn>
              <a:cxn ang="0">
                <a:pos x="245" y="1"/>
              </a:cxn>
              <a:cxn ang="0">
                <a:pos x="254" y="1"/>
              </a:cxn>
              <a:cxn ang="0">
                <a:pos x="264" y="0"/>
              </a:cxn>
            </a:cxnLst>
            <a:rect l="0" t="0" r="r" b="b"/>
            <a:pathLst>
              <a:path w="265" h="117">
                <a:moveTo>
                  <a:pt x="0" y="116"/>
                </a:moveTo>
                <a:lnTo>
                  <a:pt x="13" y="103"/>
                </a:lnTo>
                <a:lnTo>
                  <a:pt x="20" y="97"/>
                </a:lnTo>
                <a:lnTo>
                  <a:pt x="27" y="91"/>
                </a:lnTo>
                <a:lnTo>
                  <a:pt x="34" y="85"/>
                </a:lnTo>
                <a:lnTo>
                  <a:pt x="42" y="80"/>
                </a:lnTo>
                <a:lnTo>
                  <a:pt x="49" y="74"/>
                </a:lnTo>
                <a:lnTo>
                  <a:pt x="56" y="69"/>
                </a:lnTo>
                <a:lnTo>
                  <a:pt x="64" y="64"/>
                </a:lnTo>
                <a:lnTo>
                  <a:pt x="72" y="59"/>
                </a:lnTo>
                <a:lnTo>
                  <a:pt x="80" y="54"/>
                </a:lnTo>
                <a:lnTo>
                  <a:pt x="88" y="50"/>
                </a:lnTo>
                <a:lnTo>
                  <a:pt x="96" y="45"/>
                </a:lnTo>
                <a:lnTo>
                  <a:pt x="104" y="41"/>
                </a:lnTo>
                <a:lnTo>
                  <a:pt x="112" y="37"/>
                </a:lnTo>
                <a:lnTo>
                  <a:pt x="121" y="33"/>
                </a:lnTo>
                <a:lnTo>
                  <a:pt x="129" y="30"/>
                </a:lnTo>
                <a:lnTo>
                  <a:pt x="138" y="26"/>
                </a:lnTo>
                <a:lnTo>
                  <a:pt x="146" y="23"/>
                </a:lnTo>
                <a:lnTo>
                  <a:pt x="155" y="20"/>
                </a:lnTo>
                <a:lnTo>
                  <a:pt x="164" y="17"/>
                </a:lnTo>
                <a:lnTo>
                  <a:pt x="173" y="14"/>
                </a:lnTo>
                <a:lnTo>
                  <a:pt x="182" y="12"/>
                </a:lnTo>
                <a:lnTo>
                  <a:pt x="191" y="10"/>
                </a:lnTo>
                <a:lnTo>
                  <a:pt x="200" y="8"/>
                </a:lnTo>
                <a:lnTo>
                  <a:pt x="209" y="6"/>
                </a:lnTo>
                <a:lnTo>
                  <a:pt x="218" y="5"/>
                </a:lnTo>
                <a:lnTo>
                  <a:pt x="227" y="4"/>
                </a:lnTo>
                <a:lnTo>
                  <a:pt x="236" y="2"/>
                </a:lnTo>
                <a:lnTo>
                  <a:pt x="245" y="1"/>
                </a:lnTo>
                <a:lnTo>
                  <a:pt x="254" y="1"/>
                </a:lnTo>
                <a:lnTo>
                  <a:pt x="264"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31" name="Oval 19"/>
          <p:cNvSpPr>
            <a:spLocks noChangeArrowheads="1"/>
          </p:cNvSpPr>
          <p:nvPr/>
        </p:nvSpPr>
        <p:spPr bwMode="auto">
          <a:xfrm rot="1500000">
            <a:off x="8131176" y="4576546"/>
            <a:ext cx="6667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32" name="Line 20"/>
          <p:cNvSpPr>
            <a:spLocks noChangeShapeType="1"/>
          </p:cNvSpPr>
          <p:nvPr/>
        </p:nvSpPr>
        <p:spPr bwMode="auto">
          <a:xfrm flipV="1">
            <a:off x="8166100" y="4662271"/>
            <a:ext cx="0" cy="981075"/>
          </a:xfrm>
          <a:prstGeom prst="line">
            <a:avLst/>
          </a:prstGeom>
          <a:noFill/>
          <a:ln w="127000">
            <a:solidFill>
              <a:srgbClr val="FF0000"/>
            </a:solidFill>
            <a:round/>
            <a:headEnd type="none" w="sm" len="sm"/>
            <a:tailEnd type="stealth" w="med" len="lg"/>
          </a:ln>
          <a:effectLst/>
        </p:spPr>
        <p:txBody>
          <a:bodyPr wrap="none" anchor="ctr"/>
          <a:lstStyle/>
          <a:p>
            <a:endParaRPr lang="es-CL"/>
          </a:p>
        </p:txBody>
      </p:sp>
      <p:grpSp>
        <p:nvGrpSpPr>
          <p:cNvPr id="2" name="Group 21"/>
          <p:cNvGrpSpPr>
            <a:grpSpLocks/>
          </p:cNvGrpSpPr>
          <p:nvPr/>
        </p:nvGrpSpPr>
        <p:grpSpPr bwMode="auto">
          <a:xfrm>
            <a:off x="7389814" y="3938368"/>
            <a:ext cx="706437" cy="806449"/>
            <a:chOff x="3695" y="3088"/>
            <a:chExt cx="445" cy="508"/>
          </a:xfrm>
        </p:grpSpPr>
        <p:sp>
          <p:nvSpPr>
            <p:cNvPr id="90134" name="Rectangle 22"/>
            <p:cNvSpPr>
              <a:spLocks noChangeArrowheads="1"/>
            </p:cNvSpPr>
            <p:nvPr/>
          </p:nvSpPr>
          <p:spPr bwMode="auto">
            <a:xfrm>
              <a:off x="3695" y="3088"/>
              <a:ext cx="187"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p>
          </p:txBody>
        </p:sp>
        <p:sp>
          <p:nvSpPr>
            <p:cNvPr id="90135" name="Rectangle 23"/>
            <p:cNvSpPr>
              <a:spLocks noChangeArrowheads="1"/>
            </p:cNvSpPr>
            <p:nvPr/>
          </p:nvSpPr>
          <p:spPr bwMode="auto">
            <a:xfrm>
              <a:off x="3741" y="3346"/>
              <a:ext cx="260"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20</a:t>
              </a:r>
            </a:p>
          </p:txBody>
        </p:sp>
        <p:sp>
          <p:nvSpPr>
            <p:cNvPr id="90136" name="Rectangle 24"/>
            <p:cNvSpPr>
              <a:spLocks noChangeArrowheads="1"/>
            </p:cNvSpPr>
            <p:nvPr/>
          </p:nvSpPr>
          <p:spPr bwMode="auto">
            <a:xfrm>
              <a:off x="3880" y="3439"/>
              <a:ext cx="260" cy="15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45</a:t>
              </a:r>
            </a:p>
          </p:txBody>
        </p:sp>
      </p:grpSp>
      <p:sp>
        <p:nvSpPr>
          <p:cNvPr id="90137" name="Line 25"/>
          <p:cNvSpPr>
            <a:spLocks noChangeShapeType="1"/>
          </p:cNvSpPr>
          <p:nvPr/>
        </p:nvSpPr>
        <p:spPr bwMode="auto">
          <a:xfrm>
            <a:off x="8166100" y="3398621"/>
            <a:ext cx="0" cy="224472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38" name="Freeform 26"/>
          <p:cNvSpPr>
            <a:spLocks/>
          </p:cNvSpPr>
          <p:nvPr/>
        </p:nvSpPr>
        <p:spPr bwMode="auto">
          <a:xfrm>
            <a:off x="8166100" y="3670083"/>
            <a:ext cx="241300" cy="336550"/>
          </a:xfrm>
          <a:custGeom>
            <a:avLst/>
            <a:gdLst/>
            <a:ahLst/>
            <a:cxnLst>
              <a:cxn ang="0">
                <a:pos x="151" y="0"/>
              </a:cxn>
              <a:cxn ang="0">
                <a:pos x="136" y="8"/>
              </a:cxn>
              <a:cxn ang="0">
                <a:pos x="129" y="13"/>
              </a:cxn>
              <a:cxn ang="0">
                <a:pos x="122" y="17"/>
              </a:cxn>
              <a:cxn ang="0">
                <a:pos x="115" y="22"/>
              </a:cxn>
              <a:cxn ang="0">
                <a:pos x="109" y="27"/>
              </a:cxn>
              <a:cxn ang="0">
                <a:pos x="102" y="32"/>
              </a:cxn>
              <a:cxn ang="0">
                <a:pos x="96" y="37"/>
              </a:cxn>
              <a:cxn ang="0">
                <a:pos x="90" y="43"/>
              </a:cxn>
              <a:cxn ang="0">
                <a:pos x="84" y="49"/>
              </a:cxn>
              <a:cxn ang="0">
                <a:pos x="78" y="54"/>
              </a:cxn>
              <a:cxn ang="0">
                <a:pos x="72" y="61"/>
              </a:cxn>
              <a:cxn ang="0">
                <a:pos x="66" y="67"/>
              </a:cxn>
              <a:cxn ang="0">
                <a:pos x="61" y="73"/>
              </a:cxn>
              <a:cxn ang="0">
                <a:pos x="56" y="79"/>
              </a:cxn>
              <a:cxn ang="0">
                <a:pos x="51" y="86"/>
              </a:cxn>
              <a:cxn ang="0">
                <a:pos x="46" y="93"/>
              </a:cxn>
              <a:cxn ang="0">
                <a:pos x="42" y="100"/>
              </a:cxn>
              <a:cxn ang="0">
                <a:pos x="37" y="107"/>
              </a:cxn>
              <a:cxn ang="0">
                <a:pos x="33" y="114"/>
              </a:cxn>
              <a:cxn ang="0">
                <a:pos x="29" y="121"/>
              </a:cxn>
              <a:cxn ang="0">
                <a:pos x="25" y="129"/>
              </a:cxn>
              <a:cxn ang="0">
                <a:pos x="22" y="137"/>
              </a:cxn>
              <a:cxn ang="0">
                <a:pos x="18" y="145"/>
              </a:cxn>
              <a:cxn ang="0">
                <a:pos x="15" y="152"/>
              </a:cxn>
              <a:cxn ang="0">
                <a:pos x="12" y="160"/>
              </a:cxn>
              <a:cxn ang="0">
                <a:pos x="10" y="169"/>
              </a:cxn>
              <a:cxn ang="0">
                <a:pos x="7" y="177"/>
              </a:cxn>
              <a:cxn ang="0">
                <a:pos x="5" y="185"/>
              </a:cxn>
              <a:cxn ang="0">
                <a:pos x="3" y="193"/>
              </a:cxn>
              <a:cxn ang="0">
                <a:pos x="2" y="202"/>
              </a:cxn>
              <a:cxn ang="0">
                <a:pos x="0" y="211"/>
              </a:cxn>
            </a:cxnLst>
            <a:rect l="0" t="0" r="r" b="b"/>
            <a:pathLst>
              <a:path w="152" h="212">
                <a:moveTo>
                  <a:pt x="151" y="0"/>
                </a:moveTo>
                <a:lnTo>
                  <a:pt x="136" y="8"/>
                </a:lnTo>
                <a:lnTo>
                  <a:pt x="129" y="13"/>
                </a:lnTo>
                <a:lnTo>
                  <a:pt x="122" y="17"/>
                </a:lnTo>
                <a:lnTo>
                  <a:pt x="115" y="22"/>
                </a:lnTo>
                <a:lnTo>
                  <a:pt x="109" y="27"/>
                </a:lnTo>
                <a:lnTo>
                  <a:pt x="102" y="32"/>
                </a:lnTo>
                <a:lnTo>
                  <a:pt x="96" y="37"/>
                </a:lnTo>
                <a:lnTo>
                  <a:pt x="90" y="43"/>
                </a:lnTo>
                <a:lnTo>
                  <a:pt x="84" y="49"/>
                </a:lnTo>
                <a:lnTo>
                  <a:pt x="78" y="54"/>
                </a:lnTo>
                <a:lnTo>
                  <a:pt x="72" y="61"/>
                </a:lnTo>
                <a:lnTo>
                  <a:pt x="66" y="67"/>
                </a:lnTo>
                <a:lnTo>
                  <a:pt x="61" y="73"/>
                </a:lnTo>
                <a:lnTo>
                  <a:pt x="56" y="79"/>
                </a:lnTo>
                <a:lnTo>
                  <a:pt x="51" y="86"/>
                </a:lnTo>
                <a:lnTo>
                  <a:pt x="46" y="93"/>
                </a:lnTo>
                <a:lnTo>
                  <a:pt x="42" y="100"/>
                </a:lnTo>
                <a:lnTo>
                  <a:pt x="37" y="107"/>
                </a:lnTo>
                <a:lnTo>
                  <a:pt x="33" y="114"/>
                </a:lnTo>
                <a:lnTo>
                  <a:pt x="29" y="121"/>
                </a:lnTo>
                <a:lnTo>
                  <a:pt x="25" y="129"/>
                </a:lnTo>
                <a:lnTo>
                  <a:pt x="22" y="137"/>
                </a:lnTo>
                <a:lnTo>
                  <a:pt x="18" y="145"/>
                </a:lnTo>
                <a:lnTo>
                  <a:pt x="15" y="152"/>
                </a:lnTo>
                <a:lnTo>
                  <a:pt x="12" y="160"/>
                </a:lnTo>
                <a:lnTo>
                  <a:pt x="10" y="169"/>
                </a:lnTo>
                <a:lnTo>
                  <a:pt x="7" y="177"/>
                </a:lnTo>
                <a:lnTo>
                  <a:pt x="5" y="185"/>
                </a:lnTo>
                <a:lnTo>
                  <a:pt x="3" y="193"/>
                </a:lnTo>
                <a:lnTo>
                  <a:pt x="2" y="202"/>
                </a:lnTo>
                <a:lnTo>
                  <a:pt x="0" y="211"/>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0139" name="Freeform 27"/>
          <p:cNvSpPr>
            <a:spLocks/>
          </p:cNvSpPr>
          <p:nvPr/>
        </p:nvSpPr>
        <p:spPr bwMode="auto">
          <a:xfrm>
            <a:off x="7969250" y="4589245"/>
            <a:ext cx="198438" cy="26988"/>
          </a:xfrm>
          <a:custGeom>
            <a:avLst/>
            <a:gdLst/>
            <a:ahLst/>
            <a:cxnLst>
              <a:cxn ang="0">
                <a:pos x="0" y="0"/>
              </a:cxn>
              <a:cxn ang="0">
                <a:pos x="7" y="0"/>
              </a:cxn>
              <a:cxn ang="0">
                <a:pos x="11" y="1"/>
              </a:cxn>
              <a:cxn ang="0">
                <a:pos x="15" y="1"/>
              </a:cxn>
              <a:cxn ang="0">
                <a:pos x="19" y="2"/>
              </a:cxn>
              <a:cxn ang="0">
                <a:pos x="23" y="2"/>
              </a:cxn>
              <a:cxn ang="0">
                <a:pos x="27" y="2"/>
              </a:cxn>
              <a:cxn ang="0">
                <a:pos x="31" y="2"/>
              </a:cxn>
              <a:cxn ang="0">
                <a:pos x="34" y="3"/>
              </a:cxn>
              <a:cxn ang="0">
                <a:pos x="38" y="3"/>
              </a:cxn>
              <a:cxn ang="0">
                <a:pos x="42" y="4"/>
              </a:cxn>
              <a:cxn ang="0">
                <a:pos x="46" y="4"/>
              </a:cxn>
              <a:cxn ang="0">
                <a:pos x="50" y="4"/>
              </a:cxn>
              <a:cxn ang="0">
                <a:pos x="54" y="6"/>
              </a:cxn>
              <a:cxn ang="0">
                <a:pos x="58" y="6"/>
              </a:cxn>
              <a:cxn ang="0">
                <a:pos x="62" y="7"/>
              </a:cxn>
              <a:cxn ang="0">
                <a:pos x="66" y="7"/>
              </a:cxn>
              <a:cxn ang="0">
                <a:pos x="70" y="7"/>
              </a:cxn>
              <a:cxn ang="0">
                <a:pos x="74" y="8"/>
              </a:cxn>
              <a:cxn ang="0">
                <a:pos x="78" y="8"/>
              </a:cxn>
              <a:cxn ang="0">
                <a:pos x="81" y="9"/>
              </a:cxn>
              <a:cxn ang="0">
                <a:pos x="85" y="9"/>
              </a:cxn>
              <a:cxn ang="0">
                <a:pos x="89" y="11"/>
              </a:cxn>
              <a:cxn ang="0">
                <a:pos x="93" y="11"/>
              </a:cxn>
              <a:cxn ang="0">
                <a:pos x="97" y="12"/>
              </a:cxn>
              <a:cxn ang="0">
                <a:pos x="101" y="12"/>
              </a:cxn>
              <a:cxn ang="0">
                <a:pos x="105" y="12"/>
              </a:cxn>
              <a:cxn ang="0">
                <a:pos x="109" y="13"/>
              </a:cxn>
              <a:cxn ang="0">
                <a:pos x="112" y="14"/>
              </a:cxn>
              <a:cxn ang="0">
                <a:pos x="116" y="14"/>
              </a:cxn>
              <a:cxn ang="0">
                <a:pos x="120" y="14"/>
              </a:cxn>
              <a:cxn ang="0">
                <a:pos x="124" y="16"/>
              </a:cxn>
            </a:cxnLst>
            <a:rect l="0" t="0" r="r" b="b"/>
            <a:pathLst>
              <a:path w="125" h="17">
                <a:moveTo>
                  <a:pt x="0" y="0"/>
                </a:moveTo>
                <a:lnTo>
                  <a:pt x="7" y="0"/>
                </a:lnTo>
                <a:lnTo>
                  <a:pt x="11" y="1"/>
                </a:lnTo>
                <a:lnTo>
                  <a:pt x="15" y="1"/>
                </a:lnTo>
                <a:lnTo>
                  <a:pt x="19" y="2"/>
                </a:lnTo>
                <a:lnTo>
                  <a:pt x="23" y="2"/>
                </a:lnTo>
                <a:lnTo>
                  <a:pt x="27" y="2"/>
                </a:lnTo>
                <a:lnTo>
                  <a:pt x="31" y="2"/>
                </a:lnTo>
                <a:lnTo>
                  <a:pt x="34" y="3"/>
                </a:lnTo>
                <a:lnTo>
                  <a:pt x="38" y="3"/>
                </a:lnTo>
                <a:lnTo>
                  <a:pt x="42" y="4"/>
                </a:lnTo>
                <a:lnTo>
                  <a:pt x="46" y="4"/>
                </a:lnTo>
                <a:lnTo>
                  <a:pt x="50" y="4"/>
                </a:lnTo>
                <a:lnTo>
                  <a:pt x="54" y="6"/>
                </a:lnTo>
                <a:lnTo>
                  <a:pt x="58" y="6"/>
                </a:lnTo>
                <a:lnTo>
                  <a:pt x="62" y="7"/>
                </a:lnTo>
                <a:lnTo>
                  <a:pt x="66" y="7"/>
                </a:lnTo>
                <a:lnTo>
                  <a:pt x="70" y="7"/>
                </a:lnTo>
                <a:lnTo>
                  <a:pt x="74" y="8"/>
                </a:lnTo>
                <a:lnTo>
                  <a:pt x="78" y="8"/>
                </a:lnTo>
                <a:lnTo>
                  <a:pt x="81" y="9"/>
                </a:lnTo>
                <a:lnTo>
                  <a:pt x="85" y="9"/>
                </a:lnTo>
                <a:lnTo>
                  <a:pt x="89" y="11"/>
                </a:lnTo>
                <a:lnTo>
                  <a:pt x="93" y="11"/>
                </a:lnTo>
                <a:lnTo>
                  <a:pt x="97" y="12"/>
                </a:lnTo>
                <a:lnTo>
                  <a:pt x="101" y="12"/>
                </a:lnTo>
                <a:lnTo>
                  <a:pt x="105" y="12"/>
                </a:lnTo>
                <a:lnTo>
                  <a:pt x="109" y="13"/>
                </a:lnTo>
                <a:lnTo>
                  <a:pt x="112" y="14"/>
                </a:lnTo>
                <a:lnTo>
                  <a:pt x="116" y="14"/>
                </a:lnTo>
                <a:lnTo>
                  <a:pt x="120" y="14"/>
                </a:lnTo>
                <a:lnTo>
                  <a:pt x="124" y="16"/>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0140" name="Rectangle 28"/>
          <p:cNvSpPr>
            <a:spLocks noChangeArrowheads="1"/>
          </p:cNvSpPr>
          <p:nvPr/>
        </p:nvSpPr>
        <p:spPr bwMode="auto">
          <a:xfrm>
            <a:off x="8605839" y="3654209"/>
            <a:ext cx="3206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p>
        </p:txBody>
      </p:sp>
      <p:sp>
        <p:nvSpPr>
          <p:cNvPr id="90141" name="Rectangle 29"/>
          <p:cNvSpPr>
            <a:spLocks noChangeArrowheads="1"/>
          </p:cNvSpPr>
          <p:nvPr/>
        </p:nvSpPr>
        <p:spPr bwMode="auto">
          <a:xfrm>
            <a:off x="8689976" y="31843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20</a:t>
            </a:r>
          </a:p>
        </p:txBody>
      </p:sp>
      <p:sp>
        <p:nvSpPr>
          <p:cNvPr id="90142" name="Rectangle 30"/>
          <p:cNvSpPr>
            <a:spLocks noChangeArrowheads="1"/>
          </p:cNvSpPr>
          <p:nvPr/>
        </p:nvSpPr>
        <p:spPr bwMode="auto">
          <a:xfrm>
            <a:off x="8139114" y="33748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45</a:t>
            </a:r>
          </a:p>
        </p:txBody>
      </p:sp>
      <p:sp>
        <p:nvSpPr>
          <p:cNvPr id="90143" name="Rectangle 31"/>
          <p:cNvSpPr>
            <a:spLocks noChangeArrowheads="1"/>
          </p:cNvSpPr>
          <p:nvPr/>
        </p:nvSpPr>
        <p:spPr bwMode="auto">
          <a:xfrm>
            <a:off x="7807326" y="3730409"/>
            <a:ext cx="434975" cy="257175"/>
          </a:xfrm>
          <a:prstGeom prst="rect">
            <a:avLst/>
          </a:prstGeom>
          <a:noFill/>
          <a:ln w="9525">
            <a:solidFill>
              <a:schemeClr val="accent1"/>
            </a:solidFill>
            <a:miter lim="800000"/>
            <a:headEnd/>
            <a:tailEnd/>
          </a:ln>
          <a:effectLst/>
        </p:spPr>
        <p:txBody>
          <a:bodyPr wrap="none" lIns="92075" tIns="46038" rIns="92075" bIns="46038" anchor="ctr">
            <a:spAutoFit/>
          </a:bodyPr>
          <a:lstStyle/>
          <a:p>
            <a:pPr>
              <a:lnSpc>
                <a:spcPct val="85000"/>
              </a:lnSpc>
              <a:spcBef>
                <a:spcPct val="30000"/>
              </a:spcBef>
            </a:pPr>
            <a:r>
              <a:rPr lang="en-US" sz="1200" b="1">
                <a:latin typeface="Arial" charset="0"/>
              </a:rPr>
              <a:t>M</a:t>
            </a:r>
            <a:r>
              <a:rPr lang="en-US" sz="1200" b="1" baseline="-25000">
                <a:latin typeface="Arial" charset="0"/>
              </a:rPr>
              <a:t>70</a:t>
            </a:r>
          </a:p>
        </p:txBody>
      </p:sp>
      <p:sp>
        <p:nvSpPr>
          <p:cNvPr id="90144" name="Rectangle 32"/>
          <p:cNvSpPr>
            <a:spLocks noChangeArrowheads="1"/>
          </p:cNvSpPr>
          <p:nvPr/>
        </p:nvSpPr>
        <p:spPr bwMode="auto">
          <a:xfrm>
            <a:off x="8124825" y="4415064"/>
            <a:ext cx="411972" cy="24994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200" b="1">
                <a:solidFill>
                  <a:srgbClr val="FF0000"/>
                </a:solidFill>
                <a:latin typeface="Arial" charset="0"/>
              </a:rPr>
              <a:t>B</a:t>
            </a:r>
            <a:r>
              <a:rPr lang="en-US" sz="1200" b="1" baseline="-25000">
                <a:solidFill>
                  <a:srgbClr val="FF0000"/>
                </a:solidFill>
                <a:latin typeface="Arial" charset="0"/>
              </a:rPr>
              <a:t>70</a:t>
            </a:r>
          </a:p>
        </p:txBody>
      </p:sp>
      <p:sp>
        <p:nvSpPr>
          <p:cNvPr id="90145" name="Freeform 33"/>
          <p:cNvSpPr>
            <a:spLocks/>
          </p:cNvSpPr>
          <p:nvPr/>
        </p:nvSpPr>
        <p:spPr bwMode="auto">
          <a:xfrm>
            <a:off x="1831975" y="2451100"/>
            <a:ext cx="2990850" cy="1747838"/>
          </a:xfrm>
          <a:custGeom>
            <a:avLst/>
            <a:gdLst/>
            <a:ahLst/>
            <a:cxnLst>
              <a:cxn ang="0">
                <a:pos x="221" y="0"/>
              </a:cxn>
              <a:cxn ang="0">
                <a:pos x="188" y="193"/>
              </a:cxn>
              <a:cxn ang="0">
                <a:pos x="224" y="348"/>
              </a:cxn>
              <a:cxn ang="0">
                <a:pos x="323" y="480"/>
              </a:cxn>
              <a:cxn ang="0">
                <a:pos x="418" y="538"/>
              </a:cxn>
              <a:cxn ang="0">
                <a:pos x="549" y="598"/>
              </a:cxn>
              <a:cxn ang="0">
                <a:pos x="669" y="640"/>
              </a:cxn>
              <a:cxn ang="0">
                <a:pos x="771" y="680"/>
              </a:cxn>
              <a:cxn ang="0">
                <a:pos x="1079" y="740"/>
              </a:cxn>
              <a:cxn ang="0">
                <a:pos x="1298" y="743"/>
              </a:cxn>
              <a:cxn ang="0">
                <a:pos x="1464" y="668"/>
              </a:cxn>
              <a:cxn ang="0">
                <a:pos x="1545" y="550"/>
              </a:cxn>
              <a:cxn ang="0">
                <a:pos x="1581" y="442"/>
              </a:cxn>
              <a:cxn ang="0">
                <a:pos x="1598" y="367"/>
              </a:cxn>
              <a:cxn ang="0">
                <a:pos x="1644" y="182"/>
              </a:cxn>
              <a:cxn ang="0">
                <a:pos x="1693" y="0"/>
              </a:cxn>
              <a:cxn ang="0">
                <a:pos x="1883" y="0"/>
              </a:cxn>
              <a:cxn ang="0">
                <a:pos x="1883" y="1100"/>
              </a:cxn>
              <a:cxn ang="0">
                <a:pos x="0" y="1100"/>
              </a:cxn>
              <a:cxn ang="0">
                <a:pos x="0" y="0"/>
              </a:cxn>
              <a:cxn ang="0">
                <a:pos x="221" y="0"/>
              </a:cxn>
            </a:cxnLst>
            <a:rect l="0" t="0" r="r" b="b"/>
            <a:pathLst>
              <a:path w="1884" h="1101">
                <a:moveTo>
                  <a:pt x="221" y="0"/>
                </a:moveTo>
                <a:lnTo>
                  <a:pt x="188" y="193"/>
                </a:lnTo>
                <a:lnTo>
                  <a:pt x="224" y="348"/>
                </a:lnTo>
                <a:lnTo>
                  <a:pt x="323" y="480"/>
                </a:lnTo>
                <a:lnTo>
                  <a:pt x="418" y="538"/>
                </a:lnTo>
                <a:lnTo>
                  <a:pt x="549" y="598"/>
                </a:lnTo>
                <a:lnTo>
                  <a:pt x="669" y="640"/>
                </a:lnTo>
                <a:lnTo>
                  <a:pt x="771" y="680"/>
                </a:lnTo>
                <a:lnTo>
                  <a:pt x="1079" y="740"/>
                </a:lnTo>
                <a:lnTo>
                  <a:pt x="1298" y="743"/>
                </a:lnTo>
                <a:lnTo>
                  <a:pt x="1464" y="668"/>
                </a:lnTo>
                <a:lnTo>
                  <a:pt x="1545" y="550"/>
                </a:lnTo>
                <a:lnTo>
                  <a:pt x="1581" y="442"/>
                </a:lnTo>
                <a:lnTo>
                  <a:pt x="1598" y="367"/>
                </a:lnTo>
                <a:lnTo>
                  <a:pt x="1644" y="182"/>
                </a:lnTo>
                <a:lnTo>
                  <a:pt x="1693" y="0"/>
                </a:lnTo>
                <a:lnTo>
                  <a:pt x="1883" y="0"/>
                </a:lnTo>
                <a:lnTo>
                  <a:pt x="1883" y="1100"/>
                </a:lnTo>
                <a:lnTo>
                  <a:pt x="0" y="1100"/>
                </a:lnTo>
                <a:lnTo>
                  <a:pt x="0" y="0"/>
                </a:lnTo>
                <a:lnTo>
                  <a:pt x="221" y="0"/>
                </a:lnTo>
              </a:path>
            </a:pathLst>
          </a:custGeom>
          <a:solidFill>
            <a:srgbClr val="0080FF"/>
          </a:solidFill>
          <a:ln w="12700" cap="rnd" cmpd="sng">
            <a:solidFill>
              <a:srgbClr val="000000"/>
            </a:solidFill>
            <a:prstDash val="solid"/>
            <a:round/>
            <a:headEnd/>
            <a:tailEnd/>
          </a:ln>
          <a:effectLst/>
        </p:spPr>
        <p:txBody>
          <a:bodyPr/>
          <a:lstStyle/>
          <a:p>
            <a:endParaRPr lang="es-CL"/>
          </a:p>
        </p:txBody>
      </p:sp>
      <p:sp>
        <p:nvSpPr>
          <p:cNvPr id="90146" name="Freeform 34"/>
          <p:cNvSpPr>
            <a:spLocks/>
          </p:cNvSpPr>
          <p:nvPr/>
        </p:nvSpPr>
        <p:spPr bwMode="auto">
          <a:xfrm>
            <a:off x="2138363" y="1716089"/>
            <a:ext cx="2406650" cy="1920875"/>
          </a:xfrm>
          <a:custGeom>
            <a:avLst/>
            <a:gdLst/>
            <a:ahLst/>
            <a:cxnLst>
              <a:cxn ang="0">
                <a:pos x="160" y="0"/>
              </a:cxn>
              <a:cxn ang="0">
                <a:pos x="1" y="624"/>
              </a:cxn>
              <a:cxn ang="0">
                <a:pos x="0" y="705"/>
              </a:cxn>
              <a:cxn ang="0">
                <a:pos x="9" y="751"/>
              </a:cxn>
              <a:cxn ang="0">
                <a:pos x="33" y="816"/>
              </a:cxn>
              <a:cxn ang="0">
                <a:pos x="68" y="874"/>
              </a:cxn>
              <a:cxn ang="0">
                <a:pos x="129" y="938"/>
              </a:cxn>
              <a:cxn ang="0">
                <a:pos x="209" y="990"/>
              </a:cxn>
              <a:cxn ang="0">
                <a:pos x="312" y="1041"/>
              </a:cxn>
              <a:cxn ang="0">
                <a:pos x="453" y="1094"/>
              </a:cxn>
              <a:cxn ang="0">
                <a:pos x="737" y="1174"/>
              </a:cxn>
              <a:cxn ang="0">
                <a:pos x="884" y="1200"/>
              </a:cxn>
              <a:cxn ang="0">
                <a:pos x="997" y="1209"/>
              </a:cxn>
              <a:cxn ang="0">
                <a:pos x="1110" y="1204"/>
              </a:cxn>
              <a:cxn ang="0">
                <a:pos x="1206" y="1170"/>
              </a:cxn>
              <a:cxn ang="0">
                <a:pos x="1257" y="1135"/>
              </a:cxn>
              <a:cxn ang="0">
                <a:pos x="1309" y="1081"/>
              </a:cxn>
              <a:cxn ang="0">
                <a:pos x="1345" y="1026"/>
              </a:cxn>
              <a:cxn ang="0">
                <a:pos x="1369" y="954"/>
              </a:cxn>
              <a:cxn ang="0">
                <a:pos x="1380" y="915"/>
              </a:cxn>
              <a:cxn ang="0">
                <a:pos x="1515" y="382"/>
              </a:cxn>
              <a:cxn ang="0">
                <a:pos x="160" y="0"/>
              </a:cxn>
            </a:cxnLst>
            <a:rect l="0" t="0" r="r" b="b"/>
            <a:pathLst>
              <a:path w="1516" h="1210">
                <a:moveTo>
                  <a:pt x="160" y="0"/>
                </a:moveTo>
                <a:lnTo>
                  <a:pt x="1" y="624"/>
                </a:lnTo>
                <a:lnTo>
                  <a:pt x="0" y="705"/>
                </a:lnTo>
                <a:lnTo>
                  <a:pt x="9" y="751"/>
                </a:lnTo>
                <a:lnTo>
                  <a:pt x="33" y="816"/>
                </a:lnTo>
                <a:lnTo>
                  <a:pt x="68" y="874"/>
                </a:lnTo>
                <a:lnTo>
                  <a:pt x="129" y="938"/>
                </a:lnTo>
                <a:lnTo>
                  <a:pt x="209" y="990"/>
                </a:lnTo>
                <a:lnTo>
                  <a:pt x="312" y="1041"/>
                </a:lnTo>
                <a:lnTo>
                  <a:pt x="453" y="1094"/>
                </a:lnTo>
                <a:lnTo>
                  <a:pt x="737" y="1174"/>
                </a:lnTo>
                <a:lnTo>
                  <a:pt x="884" y="1200"/>
                </a:lnTo>
                <a:lnTo>
                  <a:pt x="997" y="1209"/>
                </a:lnTo>
                <a:lnTo>
                  <a:pt x="1110" y="1204"/>
                </a:lnTo>
                <a:lnTo>
                  <a:pt x="1206" y="1170"/>
                </a:lnTo>
                <a:lnTo>
                  <a:pt x="1257" y="1135"/>
                </a:lnTo>
                <a:lnTo>
                  <a:pt x="1309" y="1081"/>
                </a:lnTo>
                <a:lnTo>
                  <a:pt x="1345" y="1026"/>
                </a:lnTo>
                <a:lnTo>
                  <a:pt x="1369" y="954"/>
                </a:lnTo>
                <a:lnTo>
                  <a:pt x="1380" y="915"/>
                </a:lnTo>
                <a:lnTo>
                  <a:pt x="1515" y="382"/>
                </a:lnTo>
                <a:lnTo>
                  <a:pt x="160"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90147" name="Line 35"/>
          <p:cNvSpPr>
            <a:spLocks noChangeShapeType="1"/>
          </p:cNvSpPr>
          <p:nvPr/>
        </p:nvSpPr>
        <p:spPr bwMode="auto">
          <a:xfrm>
            <a:off x="1781175" y="2012950"/>
            <a:ext cx="3155950" cy="890588"/>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48" name="Line 36"/>
          <p:cNvSpPr>
            <a:spLocks noChangeShapeType="1"/>
          </p:cNvSpPr>
          <p:nvPr/>
        </p:nvSpPr>
        <p:spPr bwMode="auto">
          <a:xfrm flipH="1">
            <a:off x="3187701" y="1217614"/>
            <a:ext cx="454025" cy="340042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49" name="Line 37"/>
          <p:cNvSpPr>
            <a:spLocks noChangeShapeType="1"/>
          </p:cNvSpPr>
          <p:nvPr/>
        </p:nvSpPr>
        <p:spPr bwMode="auto">
          <a:xfrm flipV="1">
            <a:off x="3590925" y="3649663"/>
            <a:ext cx="0" cy="900112"/>
          </a:xfrm>
          <a:prstGeom prst="line">
            <a:avLst/>
          </a:prstGeom>
          <a:noFill/>
          <a:ln w="127000">
            <a:solidFill>
              <a:srgbClr val="FF0000"/>
            </a:solidFill>
            <a:round/>
            <a:headEnd type="none" w="sm" len="sm"/>
            <a:tailEnd type="stealth" w="med" len="med"/>
          </a:ln>
          <a:effectLst/>
        </p:spPr>
        <p:txBody>
          <a:bodyPr wrap="none" anchor="ctr"/>
          <a:lstStyle/>
          <a:p>
            <a:endParaRPr lang="es-CL"/>
          </a:p>
        </p:txBody>
      </p:sp>
      <p:sp>
        <p:nvSpPr>
          <p:cNvPr id="90150" name="Line 38"/>
          <p:cNvSpPr>
            <a:spLocks noChangeShapeType="1"/>
          </p:cNvSpPr>
          <p:nvPr/>
        </p:nvSpPr>
        <p:spPr bwMode="auto">
          <a:xfrm flipV="1">
            <a:off x="2865438" y="3548063"/>
            <a:ext cx="220662" cy="868362"/>
          </a:xfrm>
          <a:prstGeom prst="line">
            <a:avLst/>
          </a:prstGeom>
          <a:noFill/>
          <a:ln w="127000">
            <a:solidFill>
              <a:srgbClr val="FF0000"/>
            </a:solidFill>
            <a:round/>
            <a:headEnd type="none" w="sm" len="sm"/>
            <a:tailEnd type="stealth" w="med" len="med"/>
          </a:ln>
          <a:effectLst/>
        </p:spPr>
        <p:txBody>
          <a:bodyPr wrap="none" anchor="ctr"/>
          <a:lstStyle/>
          <a:p>
            <a:endParaRPr lang="es-CL"/>
          </a:p>
        </p:txBody>
      </p:sp>
      <p:sp>
        <p:nvSpPr>
          <p:cNvPr id="90151" name="Line 39"/>
          <p:cNvSpPr>
            <a:spLocks noChangeShapeType="1"/>
          </p:cNvSpPr>
          <p:nvPr/>
        </p:nvSpPr>
        <p:spPr bwMode="auto">
          <a:xfrm flipH="1">
            <a:off x="2855913" y="1223963"/>
            <a:ext cx="819150" cy="3224212"/>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2" name="Line 40"/>
          <p:cNvSpPr>
            <a:spLocks noChangeShapeType="1"/>
          </p:cNvSpPr>
          <p:nvPr/>
        </p:nvSpPr>
        <p:spPr bwMode="auto">
          <a:xfrm>
            <a:off x="3590925" y="1220789"/>
            <a:ext cx="0" cy="337978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3" name="Line 41"/>
          <p:cNvSpPr>
            <a:spLocks noChangeShapeType="1"/>
          </p:cNvSpPr>
          <p:nvPr/>
        </p:nvSpPr>
        <p:spPr bwMode="auto">
          <a:xfrm>
            <a:off x="4841876" y="2447925"/>
            <a:ext cx="163513"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0154" name="Oval 42"/>
          <p:cNvSpPr>
            <a:spLocks noChangeArrowheads="1"/>
          </p:cNvSpPr>
          <p:nvPr/>
        </p:nvSpPr>
        <p:spPr bwMode="auto">
          <a:xfrm rot="834068">
            <a:off x="2452689" y="1538288"/>
            <a:ext cx="1952625" cy="1447800"/>
          </a:xfrm>
          <a:prstGeom prst="ellipse">
            <a:avLst/>
          </a:prstGeom>
          <a:noFill/>
          <a:ln w="12700">
            <a:solidFill>
              <a:srgbClr val="FF0000"/>
            </a:solidFill>
            <a:prstDash val="dash"/>
            <a:round/>
            <a:headEnd/>
            <a:tailEnd/>
          </a:ln>
          <a:effectLst/>
        </p:spPr>
        <p:txBody>
          <a:bodyPr wrap="none" anchor="ctr"/>
          <a:lstStyle/>
          <a:p>
            <a:endParaRPr lang="es-CL"/>
          </a:p>
        </p:txBody>
      </p:sp>
      <p:sp>
        <p:nvSpPr>
          <p:cNvPr id="90155" name="Rectangle 43"/>
          <p:cNvSpPr>
            <a:spLocks noChangeArrowheads="1"/>
          </p:cNvSpPr>
          <p:nvPr/>
        </p:nvSpPr>
        <p:spPr bwMode="auto">
          <a:xfrm>
            <a:off x="2850980" y="1049270"/>
            <a:ext cx="1553310" cy="35458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000" b="1">
                <a:latin typeface="Arial" charset="0"/>
              </a:rPr>
              <a:t>Metacentro</a:t>
            </a:r>
          </a:p>
        </p:txBody>
      </p:sp>
      <p:sp>
        <p:nvSpPr>
          <p:cNvPr id="90156" name="Oval 44"/>
          <p:cNvSpPr>
            <a:spLocks noChangeArrowheads="1"/>
          </p:cNvSpPr>
          <p:nvPr/>
        </p:nvSpPr>
        <p:spPr bwMode="auto">
          <a:xfrm rot="900000">
            <a:off x="3562351" y="1538289"/>
            <a:ext cx="61913"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90157" name="Rectangle 45"/>
          <p:cNvSpPr>
            <a:spLocks noChangeArrowheads="1"/>
          </p:cNvSpPr>
          <p:nvPr/>
        </p:nvSpPr>
        <p:spPr bwMode="auto">
          <a:xfrm>
            <a:off x="3552826" y="1463894"/>
            <a:ext cx="282129"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FF"/>
                </a:solidFill>
                <a:latin typeface="Arial" charset="0"/>
              </a:rPr>
              <a:t>M</a:t>
            </a:r>
          </a:p>
        </p:txBody>
      </p:sp>
      <p:sp>
        <p:nvSpPr>
          <p:cNvPr id="90158" name="Oval 46"/>
          <p:cNvSpPr>
            <a:spLocks noChangeArrowheads="1"/>
          </p:cNvSpPr>
          <p:nvPr/>
        </p:nvSpPr>
        <p:spPr bwMode="auto">
          <a:xfrm rot="900000">
            <a:off x="3205164" y="2932114"/>
            <a:ext cx="6032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59" name="Oval 47"/>
          <p:cNvSpPr>
            <a:spLocks noChangeArrowheads="1"/>
          </p:cNvSpPr>
          <p:nvPr/>
        </p:nvSpPr>
        <p:spPr bwMode="auto">
          <a:xfrm rot="900000">
            <a:off x="3562351" y="2971801"/>
            <a:ext cx="61913"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60" name="Oval 48"/>
          <p:cNvSpPr>
            <a:spLocks noChangeArrowheads="1"/>
          </p:cNvSpPr>
          <p:nvPr/>
        </p:nvSpPr>
        <p:spPr bwMode="auto">
          <a:xfrm rot="900000">
            <a:off x="3375026" y="2965451"/>
            <a:ext cx="60325"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0161" name="Rectangle 49"/>
          <p:cNvSpPr>
            <a:spLocks noChangeArrowheads="1"/>
          </p:cNvSpPr>
          <p:nvPr/>
        </p:nvSpPr>
        <p:spPr bwMode="auto">
          <a:xfrm>
            <a:off x="2995613" y="2921219"/>
            <a:ext cx="262892"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p>
        </p:txBody>
      </p:sp>
      <p:sp>
        <p:nvSpPr>
          <p:cNvPr id="90162" name="Rectangle 50"/>
          <p:cNvSpPr>
            <a:spLocks noChangeArrowheads="1"/>
          </p:cNvSpPr>
          <p:nvPr/>
        </p:nvSpPr>
        <p:spPr bwMode="auto">
          <a:xfrm>
            <a:off x="3317875" y="2984719"/>
            <a:ext cx="306174"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r>
              <a:rPr lang="en-US" sz="900" baseline="-25000">
                <a:solidFill>
                  <a:srgbClr val="FF0000"/>
                </a:solidFill>
                <a:latin typeface="Arial" charset="0"/>
              </a:rPr>
              <a:t>1</a:t>
            </a:r>
          </a:p>
        </p:txBody>
      </p:sp>
      <p:sp>
        <p:nvSpPr>
          <p:cNvPr id="90163" name="Rectangle 51"/>
          <p:cNvSpPr>
            <a:spLocks noChangeArrowheads="1"/>
          </p:cNvSpPr>
          <p:nvPr/>
        </p:nvSpPr>
        <p:spPr bwMode="auto">
          <a:xfrm>
            <a:off x="3527425" y="2981544"/>
            <a:ext cx="306174" cy="2107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900">
                <a:solidFill>
                  <a:srgbClr val="FF0000"/>
                </a:solidFill>
                <a:latin typeface="Arial" charset="0"/>
              </a:rPr>
              <a:t>B</a:t>
            </a:r>
            <a:r>
              <a:rPr lang="en-US" sz="900" baseline="-25000">
                <a:solidFill>
                  <a:srgbClr val="FF0000"/>
                </a:solidFill>
                <a:latin typeface="Arial" charset="0"/>
              </a:rPr>
              <a:t>2</a:t>
            </a:r>
          </a:p>
        </p:txBody>
      </p:sp>
      <p:sp>
        <p:nvSpPr>
          <p:cNvPr id="3" name="Marcador de fecha 2">
            <a:extLst>
              <a:ext uri="{FF2B5EF4-FFF2-40B4-BE49-F238E27FC236}">
                <a16:creationId xmlns:a16="http://schemas.microsoft.com/office/drawing/2014/main" id="{6BE24BC7-FFB3-7371-50BA-7E50C650FDD4}"/>
              </a:ext>
            </a:extLst>
          </p:cNvPr>
          <p:cNvSpPr>
            <a:spLocks noGrp="1"/>
          </p:cNvSpPr>
          <p:nvPr>
            <p:ph type="dt" sz="half" idx="10"/>
          </p:nvPr>
        </p:nvSpPr>
        <p:spPr/>
        <p:txBody>
          <a:bodyPr/>
          <a:lstStyle/>
          <a:p>
            <a:pPr>
              <a:defRPr/>
            </a:pPr>
            <a:fld id="{689B12EF-DA40-4C0C-AEA3-A0BF92B282D4}" type="datetime1">
              <a:rPr lang="es-CL" smtClean="0"/>
              <a:t>14-04-2024</a:t>
            </a:fld>
            <a:endParaRPr lang="es-ES"/>
          </a:p>
        </p:txBody>
      </p:sp>
      <p:sp>
        <p:nvSpPr>
          <p:cNvPr id="4" name="Marcador de número de diapositiva 3">
            <a:extLst>
              <a:ext uri="{FF2B5EF4-FFF2-40B4-BE49-F238E27FC236}">
                <a16:creationId xmlns:a16="http://schemas.microsoft.com/office/drawing/2014/main" id="{44BFED87-CBB6-B7EF-D8BB-52428816DB12}"/>
              </a:ext>
            </a:extLst>
          </p:cNvPr>
          <p:cNvSpPr>
            <a:spLocks noGrp="1"/>
          </p:cNvSpPr>
          <p:nvPr>
            <p:ph type="sldNum" sz="quarter" idx="12"/>
          </p:nvPr>
        </p:nvSpPr>
        <p:spPr/>
        <p:txBody>
          <a:bodyPr/>
          <a:lstStyle/>
          <a:p>
            <a:pPr>
              <a:defRPr/>
            </a:pPr>
            <a:fld id="{512A34C5-A7E8-4629-B921-404C04172488}" type="slidenum">
              <a:rPr lang="es-ES" smtClean="0"/>
              <a:pPr>
                <a:defRPr/>
              </a:pPr>
              <a:t>43</a:t>
            </a:fld>
            <a:endParaRPr lang="es-ES"/>
          </a:p>
        </p:txBody>
      </p:sp>
      <p:sp>
        <p:nvSpPr>
          <p:cNvPr id="5" name="Marcador de pie de página 4">
            <a:extLst>
              <a:ext uri="{FF2B5EF4-FFF2-40B4-BE49-F238E27FC236}">
                <a16:creationId xmlns:a16="http://schemas.microsoft.com/office/drawing/2014/main" id="{F7E69D43-1AA4-EA63-E36D-7D14799EEA18}"/>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p:cNvSpPr>
          <p:nvPr/>
        </p:nvSpPr>
        <p:spPr bwMode="auto">
          <a:xfrm>
            <a:off x="4041775" y="158751"/>
            <a:ext cx="3196388" cy="66851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4400" b="1" dirty="0" err="1">
                <a:latin typeface="Arial" charset="0"/>
              </a:rPr>
              <a:t>Metacentro</a:t>
            </a:r>
            <a:endParaRPr lang="en-US" sz="4400" b="1" dirty="0">
              <a:latin typeface="Arial" charset="0"/>
            </a:endParaRPr>
          </a:p>
        </p:txBody>
      </p:sp>
      <p:sp>
        <p:nvSpPr>
          <p:cNvPr id="91139" name="Rectangle 3"/>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 name="Group 4"/>
          <p:cNvGrpSpPr>
            <a:grpSpLocks/>
          </p:cNvGrpSpPr>
          <p:nvPr/>
        </p:nvGrpSpPr>
        <p:grpSpPr bwMode="auto">
          <a:xfrm>
            <a:off x="3409950" y="1562100"/>
            <a:ext cx="4884738" cy="4414838"/>
            <a:chOff x="1188" y="984"/>
            <a:chExt cx="3077" cy="2781"/>
          </a:xfrm>
        </p:grpSpPr>
        <p:sp useBgFill="1">
          <p:nvSpPr>
            <p:cNvPr id="91141" name="Freeform 5"/>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142" name="Line 6"/>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3" name="Group 7"/>
            <p:cNvGrpSpPr>
              <a:grpSpLocks/>
            </p:cNvGrpSpPr>
            <p:nvPr/>
          </p:nvGrpSpPr>
          <p:grpSpPr bwMode="auto">
            <a:xfrm>
              <a:off x="2408" y="2567"/>
              <a:ext cx="373" cy="281"/>
              <a:chOff x="2408" y="2567"/>
              <a:chExt cx="373" cy="281"/>
            </a:xfrm>
          </p:grpSpPr>
          <p:sp>
            <p:nvSpPr>
              <p:cNvPr id="91144" name="Oval 8"/>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45" name="Rectangle 9"/>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4" name="Group 10"/>
          <p:cNvGrpSpPr>
            <a:grpSpLocks/>
          </p:cNvGrpSpPr>
          <p:nvPr/>
        </p:nvGrpSpPr>
        <p:grpSpPr bwMode="auto">
          <a:xfrm>
            <a:off x="3035301" y="1201739"/>
            <a:ext cx="7631113" cy="5648325"/>
            <a:chOff x="952" y="757"/>
            <a:chExt cx="4807" cy="3558"/>
          </a:xfrm>
        </p:grpSpPr>
        <p:sp>
          <p:nvSpPr>
            <p:cNvPr id="91147" name="Rectangle 11"/>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148" name="Rectangle 12"/>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5" name="Group 13"/>
            <p:cNvGrpSpPr>
              <a:grpSpLocks/>
            </p:cNvGrpSpPr>
            <p:nvPr/>
          </p:nvGrpSpPr>
          <p:grpSpPr bwMode="auto">
            <a:xfrm>
              <a:off x="1175" y="986"/>
              <a:ext cx="3141" cy="2777"/>
              <a:chOff x="1175" y="986"/>
              <a:chExt cx="3141" cy="2777"/>
            </a:xfrm>
          </p:grpSpPr>
          <p:grpSp>
            <p:nvGrpSpPr>
              <p:cNvPr id="6" name="Group 14"/>
              <p:cNvGrpSpPr>
                <a:grpSpLocks/>
              </p:cNvGrpSpPr>
              <p:nvPr/>
            </p:nvGrpSpPr>
            <p:grpSpPr bwMode="auto">
              <a:xfrm>
                <a:off x="1175" y="986"/>
                <a:ext cx="3141" cy="2777"/>
                <a:chOff x="1175" y="986"/>
                <a:chExt cx="3141" cy="2777"/>
              </a:xfrm>
            </p:grpSpPr>
            <p:sp>
              <p:nvSpPr>
                <p:cNvPr id="91151" name="Freeform 15"/>
                <p:cNvSpPr>
                  <a:spLocks/>
                </p:cNvSpPr>
                <p:nvPr/>
              </p:nvSpPr>
              <p:spPr bwMode="auto">
                <a:xfrm>
                  <a:off x="1175" y="1277"/>
                  <a:ext cx="3141" cy="2133"/>
                </a:xfrm>
                <a:custGeom>
                  <a:avLst/>
                  <a:gdLst/>
                  <a:ahLst/>
                  <a:cxnLst>
                    <a:cxn ang="0">
                      <a:pos x="68" y="0"/>
                    </a:cxn>
                    <a:cxn ang="0">
                      <a:pos x="0" y="1311"/>
                    </a:cxn>
                    <a:cxn ang="0">
                      <a:pos x="18" y="1473"/>
                    </a:cxn>
                    <a:cxn ang="0">
                      <a:pos x="91" y="1611"/>
                    </a:cxn>
                    <a:cxn ang="0">
                      <a:pos x="197" y="1765"/>
                    </a:cxn>
                    <a:cxn ang="0">
                      <a:pos x="294" y="1856"/>
                    </a:cxn>
                    <a:cxn ang="0">
                      <a:pos x="410" y="1930"/>
                    </a:cxn>
                    <a:cxn ang="0">
                      <a:pos x="555" y="1984"/>
                    </a:cxn>
                    <a:cxn ang="0">
                      <a:pos x="681" y="2012"/>
                    </a:cxn>
                    <a:cxn ang="0">
                      <a:pos x="907" y="2064"/>
                    </a:cxn>
                    <a:cxn ang="0">
                      <a:pos x="1113" y="2094"/>
                    </a:cxn>
                    <a:cxn ang="0">
                      <a:pos x="1822" y="2132"/>
                    </a:cxn>
                    <a:cxn ang="0">
                      <a:pos x="2098" y="2119"/>
                    </a:cxn>
                    <a:cxn ang="0">
                      <a:pos x="2334" y="2098"/>
                    </a:cxn>
                    <a:cxn ang="0">
                      <a:pos x="2531" y="2062"/>
                    </a:cxn>
                    <a:cxn ang="0">
                      <a:pos x="2681" y="2002"/>
                    </a:cxn>
                    <a:cxn ang="0">
                      <a:pos x="2786" y="1934"/>
                    </a:cxn>
                    <a:cxn ang="0">
                      <a:pos x="2905" y="1833"/>
                    </a:cxn>
                    <a:cxn ang="0">
                      <a:pos x="2984" y="1729"/>
                    </a:cxn>
                    <a:cxn ang="0">
                      <a:pos x="3045" y="1585"/>
                    </a:cxn>
                    <a:cxn ang="0">
                      <a:pos x="3075" y="1405"/>
                    </a:cxn>
                    <a:cxn ang="0">
                      <a:pos x="3140" y="161"/>
                    </a:cxn>
                    <a:cxn ang="0">
                      <a:pos x="68" y="0"/>
                    </a:cxn>
                  </a:cxnLst>
                  <a:rect l="0" t="0" r="r" b="b"/>
                  <a:pathLst>
                    <a:path w="3141" h="2133">
                      <a:moveTo>
                        <a:pt x="68" y="0"/>
                      </a:moveTo>
                      <a:lnTo>
                        <a:pt x="0" y="1311"/>
                      </a:lnTo>
                      <a:lnTo>
                        <a:pt x="18" y="1473"/>
                      </a:lnTo>
                      <a:lnTo>
                        <a:pt x="91" y="1611"/>
                      </a:lnTo>
                      <a:lnTo>
                        <a:pt x="197" y="1765"/>
                      </a:lnTo>
                      <a:lnTo>
                        <a:pt x="294" y="1856"/>
                      </a:lnTo>
                      <a:lnTo>
                        <a:pt x="410" y="1930"/>
                      </a:lnTo>
                      <a:lnTo>
                        <a:pt x="555" y="1984"/>
                      </a:lnTo>
                      <a:lnTo>
                        <a:pt x="681" y="2012"/>
                      </a:lnTo>
                      <a:lnTo>
                        <a:pt x="907" y="2064"/>
                      </a:lnTo>
                      <a:lnTo>
                        <a:pt x="1113" y="2094"/>
                      </a:lnTo>
                      <a:lnTo>
                        <a:pt x="1822" y="2132"/>
                      </a:lnTo>
                      <a:lnTo>
                        <a:pt x="2098" y="2119"/>
                      </a:lnTo>
                      <a:lnTo>
                        <a:pt x="2334" y="2098"/>
                      </a:lnTo>
                      <a:lnTo>
                        <a:pt x="2531" y="2062"/>
                      </a:lnTo>
                      <a:lnTo>
                        <a:pt x="2681" y="2002"/>
                      </a:lnTo>
                      <a:lnTo>
                        <a:pt x="2786" y="1934"/>
                      </a:lnTo>
                      <a:lnTo>
                        <a:pt x="2905" y="1833"/>
                      </a:lnTo>
                      <a:lnTo>
                        <a:pt x="2984" y="1729"/>
                      </a:lnTo>
                      <a:lnTo>
                        <a:pt x="3045" y="1585"/>
                      </a:lnTo>
                      <a:lnTo>
                        <a:pt x="3075" y="1405"/>
                      </a:lnTo>
                      <a:lnTo>
                        <a:pt x="3140" y="161"/>
                      </a:lnTo>
                      <a:lnTo>
                        <a:pt x="68"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52" name="Line 16"/>
                <p:cNvSpPr>
                  <a:spLocks noChangeShapeType="1"/>
                </p:cNvSpPr>
                <p:nvPr/>
              </p:nvSpPr>
              <p:spPr bwMode="auto">
                <a:xfrm flipH="1">
                  <a:off x="2653"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7" name="Group 17"/>
              <p:cNvGrpSpPr>
                <a:grpSpLocks/>
              </p:cNvGrpSpPr>
              <p:nvPr/>
            </p:nvGrpSpPr>
            <p:grpSpPr bwMode="auto">
              <a:xfrm>
                <a:off x="2461" y="2567"/>
                <a:ext cx="373" cy="281"/>
                <a:chOff x="2461" y="2567"/>
                <a:chExt cx="373" cy="281"/>
              </a:xfrm>
            </p:grpSpPr>
            <p:sp>
              <p:nvSpPr>
                <p:cNvPr id="91154" name="Oval 18"/>
                <p:cNvSpPr>
                  <a:spLocks noChangeArrowheads="1"/>
                </p:cNvSpPr>
                <p:nvPr/>
              </p:nvSpPr>
              <p:spPr bwMode="auto">
                <a:xfrm>
                  <a:off x="2724"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55" name="Rectangle 19"/>
                <p:cNvSpPr>
                  <a:spLocks noChangeArrowheads="1"/>
                </p:cNvSpPr>
                <p:nvPr/>
              </p:nvSpPr>
              <p:spPr bwMode="auto">
                <a:xfrm>
                  <a:off x="2461"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8" name="Group 20"/>
          <p:cNvGrpSpPr>
            <a:grpSpLocks/>
          </p:cNvGrpSpPr>
          <p:nvPr/>
        </p:nvGrpSpPr>
        <p:grpSpPr bwMode="auto">
          <a:xfrm>
            <a:off x="3068639" y="1201739"/>
            <a:ext cx="7597775" cy="5648325"/>
            <a:chOff x="973" y="757"/>
            <a:chExt cx="4786" cy="3558"/>
          </a:xfrm>
        </p:grpSpPr>
        <p:sp>
          <p:nvSpPr>
            <p:cNvPr id="91157" name="Rectangle 21"/>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158" name="Rectangle 22"/>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 name="Group 23"/>
            <p:cNvGrpSpPr>
              <a:grpSpLocks/>
            </p:cNvGrpSpPr>
            <p:nvPr/>
          </p:nvGrpSpPr>
          <p:grpSpPr bwMode="auto">
            <a:xfrm>
              <a:off x="1166" y="980"/>
              <a:ext cx="3197" cy="2765"/>
              <a:chOff x="1166" y="980"/>
              <a:chExt cx="3197" cy="2765"/>
            </a:xfrm>
          </p:grpSpPr>
          <p:grpSp>
            <p:nvGrpSpPr>
              <p:cNvPr id="10" name="Group 24"/>
              <p:cNvGrpSpPr>
                <a:grpSpLocks/>
              </p:cNvGrpSpPr>
              <p:nvPr/>
            </p:nvGrpSpPr>
            <p:grpSpPr bwMode="auto">
              <a:xfrm>
                <a:off x="1166" y="980"/>
                <a:ext cx="3197" cy="2765"/>
                <a:chOff x="1166" y="980"/>
                <a:chExt cx="3197" cy="2765"/>
              </a:xfrm>
            </p:grpSpPr>
            <p:sp>
              <p:nvSpPr>
                <p:cNvPr id="91161" name="Freeform 25"/>
                <p:cNvSpPr>
                  <a:spLocks/>
                </p:cNvSpPr>
                <p:nvPr/>
              </p:nvSpPr>
              <p:spPr bwMode="auto">
                <a:xfrm>
                  <a:off x="1166" y="1189"/>
                  <a:ext cx="3197" cy="2223"/>
                </a:xfrm>
                <a:custGeom>
                  <a:avLst/>
                  <a:gdLst/>
                  <a:ahLst/>
                  <a:cxnLst>
                    <a:cxn ang="0">
                      <a:pos x="136" y="0"/>
                    </a:cxn>
                    <a:cxn ang="0">
                      <a:pos x="0" y="1306"/>
                    </a:cxn>
                    <a:cxn ang="0">
                      <a:pos x="9" y="1468"/>
                    </a:cxn>
                    <a:cxn ang="0">
                      <a:pos x="75" y="1610"/>
                    </a:cxn>
                    <a:cxn ang="0">
                      <a:pos x="173" y="1769"/>
                    </a:cxn>
                    <a:cxn ang="0">
                      <a:pos x="265" y="1865"/>
                    </a:cxn>
                    <a:cxn ang="0">
                      <a:pos x="377" y="1945"/>
                    </a:cxn>
                    <a:cxn ang="0">
                      <a:pos x="519" y="2007"/>
                    </a:cxn>
                    <a:cxn ang="0">
                      <a:pos x="643" y="2041"/>
                    </a:cxn>
                    <a:cxn ang="0">
                      <a:pos x="866" y="2105"/>
                    </a:cxn>
                    <a:cxn ang="0">
                      <a:pos x="1070" y="2146"/>
                    </a:cxn>
                    <a:cxn ang="0">
                      <a:pos x="1777" y="2221"/>
                    </a:cxn>
                    <a:cxn ang="0">
                      <a:pos x="2053" y="2222"/>
                    </a:cxn>
                    <a:cxn ang="0">
                      <a:pos x="2290" y="2214"/>
                    </a:cxn>
                    <a:cxn ang="0">
                      <a:pos x="2488" y="2188"/>
                    </a:cxn>
                    <a:cxn ang="0">
                      <a:pos x="2641" y="2136"/>
                    </a:cxn>
                    <a:cxn ang="0">
                      <a:pos x="2750" y="2073"/>
                    </a:cxn>
                    <a:cxn ang="0">
                      <a:pos x="2874" y="1979"/>
                    </a:cxn>
                    <a:cxn ang="0">
                      <a:pos x="2958" y="1879"/>
                    </a:cxn>
                    <a:cxn ang="0">
                      <a:pos x="3026" y="1738"/>
                    </a:cxn>
                    <a:cxn ang="0">
                      <a:pos x="3066" y="1560"/>
                    </a:cxn>
                    <a:cxn ang="0">
                      <a:pos x="3196" y="321"/>
                    </a:cxn>
                    <a:cxn ang="0">
                      <a:pos x="136" y="0"/>
                    </a:cxn>
                  </a:cxnLst>
                  <a:rect l="0" t="0" r="r" b="b"/>
                  <a:pathLst>
                    <a:path w="3197" h="2223">
                      <a:moveTo>
                        <a:pt x="136" y="0"/>
                      </a:moveTo>
                      <a:lnTo>
                        <a:pt x="0" y="1306"/>
                      </a:lnTo>
                      <a:lnTo>
                        <a:pt x="9" y="1468"/>
                      </a:lnTo>
                      <a:lnTo>
                        <a:pt x="75" y="1610"/>
                      </a:lnTo>
                      <a:lnTo>
                        <a:pt x="173" y="1769"/>
                      </a:lnTo>
                      <a:lnTo>
                        <a:pt x="265" y="1865"/>
                      </a:lnTo>
                      <a:lnTo>
                        <a:pt x="377" y="1945"/>
                      </a:lnTo>
                      <a:lnTo>
                        <a:pt x="519" y="2007"/>
                      </a:lnTo>
                      <a:lnTo>
                        <a:pt x="643" y="2041"/>
                      </a:lnTo>
                      <a:lnTo>
                        <a:pt x="866" y="2105"/>
                      </a:lnTo>
                      <a:lnTo>
                        <a:pt x="1070" y="2146"/>
                      </a:lnTo>
                      <a:lnTo>
                        <a:pt x="1777" y="2221"/>
                      </a:lnTo>
                      <a:lnTo>
                        <a:pt x="2053" y="2222"/>
                      </a:lnTo>
                      <a:lnTo>
                        <a:pt x="2290" y="2214"/>
                      </a:lnTo>
                      <a:lnTo>
                        <a:pt x="2488" y="2188"/>
                      </a:lnTo>
                      <a:lnTo>
                        <a:pt x="2641" y="2136"/>
                      </a:lnTo>
                      <a:lnTo>
                        <a:pt x="2750" y="2073"/>
                      </a:lnTo>
                      <a:lnTo>
                        <a:pt x="2874" y="1979"/>
                      </a:lnTo>
                      <a:lnTo>
                        <a:pt x="2958" y="1879"/>
                      </a:lnTo>
                      <a:lnTo>
                        <a:pt x="3026" y="1738"/>
                      </a:lnTo>
                      <a:lnTo>
                        <a:pt x="3066" y="1560"/>
                      </a:lnTo>
                      <a:lnTo>
                        <a:pt x="3196" y="321"/>
                      </a:lnTo>
                      <a:lnTo>
                        <a:pt x="136"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62" name="Line 26"/>
                <p:cNvSpPr>
                  <a:spLocks noChangeShapeType="1"/>
                </p:cNvSpPr>
                <p:nvPr/>
              </p:nvSpPr>
              <p:spPr bwMode="auto">
                <a:xfrm flipH="1">
                  <a:off x="2580"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1" name="Group 27"/>
              <p:cNvGrpSpPr>
                <a:grpSpLocks/>
              </p:cNvGrpSpPr>
              <p:nvPr/>
            </p:nvGrpSpPr>
            <p:grpSpPr bwMode="auto">
              <a:xfrm>
                <a:off x="2527" y="2569"/>
                <a:ext cx="373" cy="281"/>
                <a:chOff x="2527" y="2569"/>
                <a:chExt cx="373" cy="281"/>
              </a:xfrm>
            </p:grpSpPr>
            <p:sp>
              <p:nvSpPr>
                <p:cNvPr id="91164" name="Oval 28"/>
                <p:cNvSpPr>
                  <a:spLocks noChangeArrowheads="1"/>
                </p:cNvSpPr>
                <p:nvPr/>
              </p:nvSpPr>
              <p:spPr bwMode="auto">
                <a:xfrm>
                  <a:off x="2790"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65" name="Rectangle 29"/>
                <p:cNvSpPr>
                  <a:spLocks noChangeArrowheads="1"/>
                </p:cNvSpPr>
                <p:nvPr/>
              </p:nvSpPr>
              <p:spPr bwMode="auto">
                <a:xfrm>
                  <a:off x="2527"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12" name="Group 30"/>
          <p:cNvGrpSpPr>
            <a:grpSpLocks/>
          </p:cNvGrpSpPr>
          <p:nvPr/>
        </p:nvGrpSpPr>
        <p:grpSpPr bwMode="auto">
          <a:xfrm>
            <a:off x="2984501" y="1201739"/>
            <a:ext cx="7681913" cy="5648325"/>
            <a:chOff x="920" y="757"/>
            <a:chExt cx="4839" cy="3558"/>
          </a:xfrm>
        </p:grpSpPr>
        <p:sp>
          <p:nvSpPr>
            <p:cNvPr id="91167" name="Rectangle 31"/>
            <p:cNvSpPr>
              <a:spLocks noChangeArrowheads="1"/>
            </p:cNvSpPr>
            <p:nvPr/>
          </p:nvSpPr>
          <p:spPr bwMode="auto">
            <a:xfrm>
              <a:off x="920" y="757"/>
              <a:ext cx="4839" cy="1574"/>
            </a:xfrm>
            <a:prstGeom prst="rect">
              <a:avLst/>
            </a:prstGeom>
            <a:solidFill>
              <a:schemeClr val="bg1"/>
            </a:solidFill>
            <a:ln w="9525">
              <a:noFill/>
              <a:miter lim="800000"/>
              <a:headEnd/>
              <a:tailEnd/>
            </a:ln>
            <a:effectLst/>
          </p:spPr>
          <p:txBody>
            <a:bodyPr wrap="none" anchor="ctr"/>
            <a:lstStyle/>
            <a:p>
              <a:endParaRPr lang="es-CL"/>
            </a:p>
          </p:txBody>
        </p:sp>
        <p:sp>
          <p:nvSpPr>
            <p:cNvPr id="91168" name="Rectangle 32"/>
            <p:cNvSpPr>
              <a:spLocks noChangeArrowheads="1"/>
            </p:cNvSpPr>
            <p:nvPr/>
          </p:nvSpPr>
          <p:spPr bwMode="auto">
            <a:xfrm>
              <a:off x="924" y="2217"/>
              <a:ext cx="483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13" name="Group 33"/>
            <p:cNvGrpSpPr>
              <a:grpSpLocks/>
            </p:cNvGrpSpPr>
            <p:nvPr/>
          </p:nvGrpSpPr>
          <p:grpSpPr bwMode="auto">
            <a:xfrm>
              <a:off x="1157" y="991"/>
              <a:ext cx="3260" cy="2738"/>
              <a:chOff x="1157" y="991"/>
              <a:chExt cx="3260" cy="2738"/>
            </a:xfrm>
          </p:grpSpPr>
          <p:grpSp>
            <p:nvGrpSpPr>
              <p:cNvPr id="14" name="Group 34"/>
              <p:cNvGrpSpPr>
                <a:grpSpLocks/>
              </p:cNvGrpSpPr>
              <p:nvPr/>
            </p:nvGrpSpPr>
            <p:grpSpPr bwMode="auto">
              <a:xfrm>
                <a:off x="1157" y="991"/>
                <a:ext cx="3260" cy="2738"/>
                <a:chOff x="1157" y="991"/>
                <a:chExt cx="3260" cy="2738"/>
              </a:xfrm>
            </p:grpSpPr>
            <p:sp>
              <p:nvSpPr>
                <p:cNvPr id="91171" name="Freeform 35"/>
                <p:cNvSpPr>
                  <a:spLocks/>
                </p:cNvSpPr>
                <p:nvPr/>
              </p:nvSpPr>
              <p:spPr bwMode="auto">
                <a:xfrm>
                  <a:off x="1157" y="1090"/>
                  <a:ext cx="3260" cy="2360"/>
                </a:xfrm>
                <a:custGeom>
                  <a:avLst/>
                  <a:gdLst/>
                  <a:ahLst/>
                  <a:cxnLst>
                    <a:cxn ang="0">
                      <a:pos x="229" y="0"/>
                    </a:cxn>
                    <a:cxn ang="0">
                      <a:pos x="3" y="1293"/>
                    </a:cxn>
                    <a:cxn ang="0">
                      <a:pos x="0" y="1455"/>
                    </a:cxn>
                    <a:cxn ang="0">
                      <a:pos x="56" y="1602"/>
                    </a:cxn>
                    <a:cxn ang="0">
                      <a:pos x="143" y="1767"/>
                    </a:cxn>
                    <a:cxn ang="0">
                      <a:pos x="228" y="1869"/>
                    </a:cxn>
                    <a:cxn ang="0">
                      <a:pos x="334" y="1957"/>
                    </a:cxn>
                    <a:cxn ang="0">
                      <a:pos x="471" y="2029"/>
                    </a:cxn>
                    <a:cxn ang="0">
                      <a:pos x="593" y="2071"/>
                    </a:cxn>
                    <a:cxn ang="0">
                      <a:pos x="811" y="2151"/>
                    </a:cxn>
                    <a:cxn ang="0">
                      <a:pos x="1011" y="2206"/>
                    </a:cxn>
                    <a:cxn ang="0">
                      <a:pos x="1711" y="2330"/>
                    </a:cxn>
                    <a:cxn ang="0">
                      <a:pos x="1987" y="2350"/>
                    </a:cxn>
                    <a:cxn ang="0">
                      <a:pos x="2224" y="2359"/>
                    </a:cxn>
                    <a:cxn ang="0">
                      <a:pos x="2423" y="2347"/>
                    </a:cxn>
                    <a:cxn ang="0">
                      <a:pos x="2579" y="2305"/>
                    </a:cxn>
                    <a:cxn ang="0">
                      <a:pos x="2692" y="2250"/>
                    </a:cxn>
                    <a:cxn ang="0">
                      <a:pos x="2823" y="2165"/>
                    </a:cxn>
                    <a:cxn ang="0">
                      <a:pos x="2913" y="2071"/>
                    </a:cxn>
                    <a:cxn ang="0">
                      <a:pos x="2991" y="1935"/>
                    </a:cxn>
                    <a:cxn ang="0">
                      <a:pos x="3043" y="1760"/>
                    </a:cxn>
                    <a:cxn ang="0">
                      <a:pos x="3259" y="534"/>
                    </a:cxn>
                    <a:cxn ang="0">
                      <a:pos x="229" y="0"/>
                    </a:cxn>
                  </a:cxnLst>
                  <a:rect l="0" t="0" r="r" b="b"/>
                  <a:pathLst>
                    <a:path w="3260" h="2360">
                      <a:moveTo>
                        <a:pt x="229" y="0"/>
                      </a:moveTo>
                      <a:lnTo>
                        <a:pt x="3" y="1293"/>
                      </a:lnTo>
                      <a:lnTo>
                        <a:pt x="0" y="1455"/>
                      </a:lnTo>
                      <a:lnTo>
                        <a:pt x="56" y="1602"/>
                      </a:lnTo>
                      <a:lnTo>
                        <a:pt x="143" y="1767"/>
                      </a:lnTo>
                      <a:lnTo>
                        <a:pt x="228" y="1869"/>
                      </a:lnTo>
                      <a:lnTo>
                        <a:pt x="334" y="1957"/>
                      </a:lnTo>
                      <a:lnTo>
                        <a:pt x="471" y="2029"/>
                      </a:lnTo>
                      <a:lnTo>
                        <a:pt x="593" y="2071"/>
                      </a:lnTo>
                      <a:lnTo>
                        <a:pt x="811" y="2151"/>
                      </a:lnTo>
                      <a:lnTo>
                        <a:pt x="1011" y="2206"/>
                      </a:lnTo>
                      <a:lnTo>
                        <a:pt x="1711" y="2330"/>
                      </a:lnTo>
                      <a:lnTo>
                        <a:pt x="1987" y="2350"/>
                      </a:lnTo>
                      <a:lnTo>
                        <a:pt x="2224" y="2359"/>
                      </a:lnTo>
                      <a:lnTo>
                        <a:pt x="2423" y="2347"/>
                      </a:lnTo>
                      <a:lnTo>
                        <a:pt x="2579" y="2305"/>
                      </a:lnTo>
                      <a:lnTo>
                        <a:pt x="2692" y="2250"/>
                      </a:lnTo>
                      <a:lnTo>
                        <a:pt x="2823" y="2165"/>
                      </a:lnTo>
                      <a:lnTo>
                        <a:pt x="2913" y="2071"/>
                      </a:lnTo>
                      <a:lnTo>
                        <a:pt x="2991" y="1935"/>
                      </a:lnTo>
                      <a:lnTo>
                        <a:pt x="3043" y="1760"/>
                      </a:lnTo>
                      <a:lnTo>
                        <a:pt x="3259" y="534"/>
                      </a:lnTo>
                      <a:lnTo>
                        <a:pt x="229"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72" name="Line 36"/>
                <p:cNvSpPr>
                  <a:spLocks noChangeShapeType="1"/>
                </p:cNvSpPr>
                <p:nvPr/>
              </p:nvSpPr>
              <p:spPr bwMode="auto">
                <a:xfrm flipH="1">
                  <a:off x="2483" y="991"/>
                  <a:ext cx="484" cy="27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5" name="Group 37"/>
              <p:cNvGrpSpPr>
                <a:grpSpLocks/>
              </p:cNvGrpSpPr>
              <p:nvPr/>
            </p:nvGrpSpPr>
            <p:grpSpPr bwMode="auto">
              <a:xfrm>
                <a:off x="2591" y="2569"/>
                <a:ext cx="373" cy="281"/>
                <a:chOff x="2591" y="2569"/>
                <a:chExt cx="373" cy="281"/>
              </a:xfrm>
            </p:grpSpPr>
            <p:sp>
              <p:nvSpPr>
                <p:cNvPr id="91174" name="Oval 38"/>
                <p:cNvSpPr>
                  <a:spLocks noChangeArrowheads="1"/>
                </p:cNvSpPr>
                <p:nvPr/>
              </p:nvSpPr>
              <p:spPr bwMode="auto">
                <a:xfrm>
                  <a:off x="2854"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75" name="Rectangle 39"/>
                <p:cNvSpPr>
                  <a:spLocks noChangeArrowheads="1"/>
                </p:cNvSpPr>
                <p:nvPr/>
              </p:nvSpPr>
              <p:spPr bwMode="auto">
                <a:xfrm>
                  <a:off x="2591"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16" name="Group 40"/>
          <p:cNvGrpSpPr>
            <a:grpSpLocks/>
          </p:cNvGrpSpPr>
          <p:nvPr/>
        </p:nvGrpSpPr>
        <p:grpSpPr bwMode="auto">
          <a:xfrm>
            <a:off x="3068639" y="1201739"/>
            <a:ext cx="7597775" cy="5648325"/>
            <a:chOff x="973" y="757"/>
            <a:chExt cx="4786" cy="3558"/>
          </a:xfrm>
        </p:grpSpPr>
        <p:sp>
          <p:nvSpPr>
            <p:cNvPr id="91177" name="Rectangle 41"/>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178" name="Rectangle 42"/>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17" name="Group 43"/>
            <p:cNvGrpSpPr>
              <a:grpSpLocks/>
            </p:cNvGrpSpPr>
            <p:nvPr/>
          </p:nvGrpSpPr>
          <p:grpSpPr bwMode="auto">
            <a:xfrm>
              <a:off x="1166" y="980"/>
              <a:ext cx="3197" cy="2765"/>
              <a:chOff x="1166" y="980"/>
              <a:chExt cx="3197" cy="2765"/>
            </a:xfrm>
          </p:grpSpPr>
          <p:grpSp>
            <p:nvGrpSpPr>
              <p:cNvPr id="18" name="Group 44"/>
              <p:cNvGrpSpPr>
                <a:grpSpLocks/>
              </p:cNvGrpSpPr>
              <p:nvPr/>
            </p:nvGrpSpPr>
            <p:grpSpPr bwMode="auto">
              <a:xfrm>
                <a:off x="1166" y="980"/>
                <a:ext cx="3197" cy="2765"/>
                <a:chOff x="1166" y="980"/>
                <a:chExt cx="3197" cy="2765"/>
              </a:xfrm>
            </p:grpSpPr>
            <p:sp>
              <p:nvSpPr>
                <p:cNvPr id="91181" name="Freeform 45"/>
                <p:cNvSpPr>
                  <a:spLocks/>
                </p:cNvSpPr>
                <p:nvPr/>
              </p:nvSpPr>
              <p:spPr bwMode="auto">
                <a:xfrm>
                  <a:off x="1166" y="1189"/>
                  <a:ext cx="3197" cy="2223"/>
                </a:xfrm>
                <a:custGeom>
                  <a:avLst/>
                  <a:gdLst/>
                  <a:ahLst/>
                  <a:cxnLst>
                    <a:cxn ang="0">
                      <a:pos x="136" y="0"/>
                    </a:cxn>
                    <a:cxn ang="0">
                      <a:pos x="0" y="1306"/>
                    </a:cxn>
                    <a:cxn ang="0">
                      <a:pos x="9" y="1468"/>
                    </a:cxn>
                    <a:cxn ang="0">
                      <a:pos x="75" y="1610"/>
                    </a:cxn>
                    <a:cxn ang="0">
                      <a:pos x="173" y="1769"/>
                    </a:cxn>
                    <a:cxn ang="0">
                      <a:pos x="265" y="1865"/>
                    </a:cxn>
                    <a:cxn ang="0">
                      <a:pos x="377" y="1945"/>
                    </a:cxn>
                    <a:cxn ang="0">
                      <a:pos x="519" y="2007"/>
                    </a:cxn>
                    <a:cxn ang="0">
                      <a:pos x="643" y="2041"/>
                    </a:cxn>
                    <a:cxn ang="0">
                      <a:pos x="866" y="2105"/>
                    </a:cxn>
                    <a:cxn ang="0">
                      <a:pos x="1070" y="2146"/>
                    </a:cxn>
                    <a:cxn ang="0">
                      <a:pos x="1777" y="2221"/>
                    </a:cxn>
                    <a:cxn ang="0">
                      <a:pos x="2053" y="2222"/>
                    </a:cxn>
                    <a:cxn ang="0">
                      <a:pos x="2290" y="2214"/>
                    </a:cxn>
                    <a:cxn ang="0">
                      <a:pos x="2488" y="2188"/>
                    </a:cxn>
                    <a:cxn ang="0">
                      <a:pos x="2641" y="2136"/>
                    </a:cxn>
                    <a:cxn ang="0">
                      <a:pos x="2750" y="2073"/>
                    </a:cxn>
                    <a:cxn ang="0">
                      <a:pos x="2874" y="1979"/>
                    </a:cxn>
                    <a:cxn ang="0">
                      <a:pos x="2958" y="1879"/>
                    </a:cxn>
                    <a:cxn ang="0">
                      <a:pos x="3026" y="1738"/>
                    </a:cxn>
                    <a:cxn ang="0">
                      <a:pos x="3066" y="1560"/>
                    </a:cxn>
                    <a:cxn ang="0">
                      <a:pos x="3196" y="321"/>
                    </a:cxn>
                    <a:cxn ang="0">
                      <a:pos x="136" y="0"/>
                    </a:cxn>
                  </a:cxnLst>
                  <a:rect l="0" t="0" r="r" b="b"/>
                  <a:pathLst>
                    <a:path w="3197" h="2223">
                      <a:moveTo>
                        <a:pt x="136" y="0"/>
                      </a:moveTo>
                      <a:lnTo>
                        <a:pt x="0" y="1306"/>
                      </a:lnTo>
                      <a:lnTo>
                        <a:pt x="9" y="1468"/>
                      </a:lnTo>
                      <a:lnTo>
                        <a:pt x="75" y="1610"/>
                      </a:lnTo>
                      <a:lnTo>
                        <a:pt x="173" y="1769"/>
                      </a:lnTo>
                      <a:lnTo>
                        <a:pt x="265" y="1865"/>
                      </a:lnTo>
                      <a:lnTo>
                        <a:pt x="377" y="1945"/>
                      </a:lnTo>
                      <a:lnTo>
                        <a:pt x="519" y="2007"/>
                      </a:lnTo>
                      <a:lnTo>
                        <a:pt x="643" y="2041"/>
                      </a:lnTo>
                      <a:lnTo>
                        <a:pt x="866" y="2105"/>
                      </a:lnTo>
                      <a:lnTo>
                        <a:pt x="1070" y="2146"/>
                      </a:lnTo>
                      <a:lnTo>
                        <a:pt x="1777" y="2221"/>
                      </a:lnTo>
                      <a:lnTo>
                        <a:pt x="2053" y="2222"/>
                      </a:lnTo>
                      <a:lnTo>
                        <a:pt x="2290" y="2214"/>
                      </a:lnTo>
                      <a:lnTo>
                        <a:pt x="2488" y="2188"/>
                      </a:lnTo>
                      <a:lnTo>
                        <a:pt x="2641" y="2136"/>
                      </a:lnTo>
                      <a:lnTo>
                        <a:pt x="2750" y="2073"/>
                      </a:lnTo>
                      <a:lnTo>
                        <a:pt x="2874" y="1979"/>
                      </a:lnTo>
                      <a:lnTo>
                        <a:pt x="2958" y="1879"/>
                      </a:lnTo>
                      <a:lnTo>
                        <a:pt x="3026" y="1738"/>
                      </a:lnTo>
                      <a:lnTo>
                        <a:pt x="3066" y="1560"/>
                      </a:lnTo>
                      <a:lnTo>
                        <a:pt x="3196" y="321"/>
                      </a:lnTo>
                      <a:lnTo>
                        <a:pt x="136"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82" name="Line 46"/>
                <p:cNvSpPr>
                  <a:spLocks noChangeShapeType="1"/>
                </p:cNvSpPr>
                <p:nvPr/>
              </p:nvSpPr>
              <p:spPr bwMode="auto">
                <a:xfrm flipH="1">
                  <a:off x="2580"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19" name="Group 47"/>
              <p:cNvGrpSpPr>
                <a:grpSpLocks/>
              </p:cNvGrpSpPr>
              <p:nvPr/>
            </p:nvGrpSpPr>
            <p:grpSpPr bwMode="auto">
              <a:xfrm>
                <a:off x="2527" y="2569"/>
                <a:ext cx="373" cy="281"/>
                <a:chOff x="2527" y="2569"/>
                <a:chExt cx="373" cy="281"/>
              </a:xfrm>
            </p:grpSpPr>
            <p:sp>
              <p:nvSpPr>
                <p:cNvPr id="91184" name="Oval 48"/>
                <p:cNvSpPr>
                  <a:spLocks noChangeArrowheads="1"/>
                </p:cNvSpPr>
                <p:nvPr/>
              </p:nvSpPr>
              <p:spPr bwMode="auto">
                <a:xfrm>
                  <a:off x="2790" y="2635"/>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85" name="Rectangle 49"/>
                <p:cNvSpPr>
                  <a:spLocks noChangeArrowheads="1"/>
                </p:cNvSpPr>
                <p:nvPr/>
              </p:nvSpPr>
              <p:spPr bwMode="auto">
                <a:xfrm>
                  <a:off x="2527" y="2569"/>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0" name="Group 50"/>
          <p:cNvGrpSpPr>
            <a:grpSpLocks/>
          </p:cNvGrpSpPr>
          <p:nvPr/>
        </p:nvGrpSpPr>
        <p:grpSpPr bwMode="auto">
          <a:xfrm>
            <a:off x="3035301" y="1201739"/>
            <a:ext cx="7631113" cy="5648325"/>
            <a:chOff x="952" y="757"/>
            <a:chExt cx="4807" cy="3558"/>
          </a:xfrm>
        </p:grpSpPr>
        <p:sp>
          <p:nvSpPr>
            <p:cNvPr id="91187" name="Rectangle 51"/>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188" name="Rectangle 52"/>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1" name="Group 53"/>
            <p:cNvGrpSpPr>
              <a:grpSpLocks/>
            </p:cNvGrpSpPr>
            <p:nvPr/>
          </p:nvGrpSpPr>
          <p:grpSpPr bwMode="auto">
            <a:xfrm>
              <a:off x="1175" y="986"/>
              <a:ext cx="3141" cy="2777"/>
              <a:chOff x="1175" y="986"/>
              <a:chExt cx="3141" cy="2777"/>
            </a:xfrm>
          </p:grpSpPr>
          <p:grpSp>
            <p:nvGrpSpPr>
              <p:cNvPr id="22" name="Group 54"/>
              <p:cNvGrpSpPr>
                <a:grpSpLocks/>
              </p:cNvGrpSpPr>
              <p:nvPr/>
            </p:nvGrpSpPr>
            <p:grpSpPr bwMode="auto">
              <a:xfrm>
                <a:off x="1175" y="986"/>
                <a:ext cx="3141" cy="2777"/>
                <a:chOff x="1175" y="986"/>
                <a:chExt cx="3141" cy="2777"/>
              </a:xfrm>
            </p:grpSpPr>
            <p:sp>
              <p:nvSpPr>
                <p:cNvPr id="91191" name="Freeform 55"/>
                <p:cNvSpPr>
                  <a:spLocks/>
                </p:cNvSpPr>
                <p:nvPr/>
              </p:nvSpPr>
              <p:spPr bwMode="auto">
                <a:xfrm>
                  <a:off x="1175" y="1277"/>
                  <a:ext cx="3141" cy="2133"/>
                </a:xfrm>
                <a:custGeom>
                  <a:avLst/>
                  <a:gdLst/>
                  <a:ahLst/>
                  <a:cxnLst>
                    <a:cxn ang="0">
                      <a:pos x="68" y="0"/>
                    </a:cxn>
                    <a:cxn ang="0">
                      <a:pos x="0" y="1311"/>
                    </a:cxn>
                    <a:cxn ang="0">
                      <a:pos x="18" y="1473"/>
                    </a:cxn>
                    <a:cxn ang="0">
                      <a:pos x="91" y="1611"/>
                    </a:cxn>
                    <a:cxn ang="0">
                      <a:pos x="197" y="1765"/>
                    </a:cxn>
                    <a:cxn ang="0">
                      <a:pos x="294" y="1856"/>
                    </a:cxn>
                    <a:cxn ang="0">
                      <a:pos x="410" y="1930"/>
                    </a:cxn>
                    <a:cxn ang="0">
                      <a:pos x="555" y="1984"/>
                    </a:cxn>
                    <a:cxn ang="0">
                      <a:pos x="681" y="2012"/>
                    </a:cxn>
                    <a:cxn ang="0">
                      <a:pos x="907" y="2064"/>
                    </a:cxn>
                    <a:cxn ang="0">
                      <a:pos x="1113" y="2094"/>
                    </a:cxn>
                    <a:cxn ang="0">
                      <a:pos x="1822" y="2132"/>
                    </a:cxn>
                    <a:cxn ang="0">
                      <a:pos x="2098" y="2119"/>
                    </a:cxn>
                    <a:cxn ang="0">
                      <a:pos x="2334" y="2098"/>
                    </a:cxn>
                    <a:cxn ang="0">
                      <a:pos x="2531" y="2062"/>
                    </a:cxn>
                    <a:cxn ang="0">
                      <a:pos x="2681" y="2002"/>
                    </a:cxn>
                    <a:cxn ang="0">
                      <a:pos x="2786" y="1934"/>
                    </a:cxn>
                    <a:cxn ang="0">
                      <a:pos x="2905" y="1833"/>
                    </a:cxn>
                    <a:cxn ang="0">
                      <a:pos x="2984" y="1729"/>
                    </a:cxn>
                    <a:cxn ang="0">
                      <a:pos x="3045" y="1585"/>
                    </a:cxn>
                    <a:cxn ang="0">
                      <a:pos x="3075" y="1405"/>
                    </a:cxn>
                    <a:cxn ang="0">
                      <a:pos x="3140" y="161"/>
                    </a:cxn>
                    <a:cxn ang="0">
                      <a:pos x="68" y="0"/>
                    </a:cxn>
                  </a:cxnLst>
                  <a:rect l="0" t="0" r="r" b="b"/>
                  <a:pathLst>
                    <a:path w="3141" h="2133">
                      <a:moveTo>
                        <a:pt x="68" y="0"/>
                      </a:moveTo>
                      <a:lnTo>
                        <a:pt x="0" y="1311"/>
                      </a:lnTo>
                      <a:lnTo>
                        <a:pt x="18" y="1473"/>
                      </a:lnTo>
                      <a:lnTo>
                        <a:pt x="91" y="1611"/>
                      </a:lnTo>
                      <a:lnTo>
                        <a:pt x="197" y="1765"/>
                      </a:lnTo>
                      <a:lnTo>
                        <a:pt x="294" y="1856"/>
                      </a:lnTo>
                      <a:lnTo>
                        <a:pt x="410" y="1930"/>
                      </a:lnTo>
                      <a:lnTo>
                        <a:pt x="555" y="1984"/>
                      </a:lnTo>
                      <a:lnTo>
                        <a:pt x="681" y="2012"/>
                      </a:lnTo>
                      <a:lnTo>
                        <a:pt x="907" y="2064"/>
                      </a:lnTo>
                      <a:lnTo>
                        <a:pt x="1113" y="2094"/>
                      </a:lnTo>
                      <a:lnTo>
                        <a:pt x="1822" y="2132"/>
                      </a:lnTo>
                      <a:lnTo>
                        <a:pt x="2098" y="2119"/>
                      </a:lnTo>
                      <a:lnTo>
                        <a:pt x="2334" y="2098"/>
                      </a:lnTo>
                      <a:lnTo>
                        <a:pt x="2531" y="2062"/>
                      </a:lnTo>
                      <a:lnTo>
                        <a:pt x="2681" y="2002"/>
                      </a:lnTo>
                      <a:lnTo>
                        <a:pt x="2786" y="1934"/>
                      </a:lnTo>
                      <a:lnTo>
                        <a:pt x="2905" y="1833"/>
                      </a:lnTo>
                      <a:lnTo>
                        <a:pt x="2984" y="1729"/>
                      </a:lnTo>
                      <a:lnTo>
                        <a:pt x="3045" y="1585"/>
                      </a:lnTo>
                      <a:lnTo>
                        <a:pt x="3075" y="1405"/>
                      </a:lnTo>
                      <a:lnTo>
                        <a:pt x="3140" y="161"/>
                      </a:lnTo>
                      <a:lnTo>
                        <a:pt x="68"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192" name="Line 56"/>
                <p:cNvSpPr>
                  <a:spLocks noChangeShapeType="1"/>
                </p:cNvSpPr>
                <p:nvPr/>
              </p:nvSpPr>
              <p:spPr bwMode="auto">
                <a:xfrm flipH="1">
                  <a:off x="2653"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23" name="Group 57"/>
              <p:cNvGrpSpPr>
                <a:grpSpLocks/>
              </p:cNvGrpSpPr>
              <p:nvPr/>
            </p:nvGrpSpPr>
            <p:grpSpPr bwMode="auto">
              <a:xfrm>
                <a:off x="2461" y="2567"/>
                <a:ext cx="373" cy="281"/>
                <a:chOff x="2461" y="2567"/>
                <a:chExt cx="373" cy="281"/>
              </a:xfrm>
            </p:grpSpPr>
            <p:sp>
              <p:nvSpPr>
                <p:cNvPr id="91194" name="Oval 58"/>
                <p:cNvSpPr>
                  <a:spLocks noChangeArrowheads="1"/>
                </p:cNvSpPr>
                <p:nvPr/>
              </p:nvSpPr>
              <p:spPr bwMode="auto">
                <a:xfrm>
                  <a:off x="2724"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195" name="Rectangle 59"/>
                <p:cNvSpPr>
                  <a:spLocks noChangeArrowheads="1"/>
                </p:cNvSpPr>
                <p:nvPr/>
              </p:nvSpPr>
              <p:spPr bwMode="auto">
                <a:xfrm>
                  <a:off x="2461"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4" name="Group 60"/>
          <p:cNvGrpSpPr>
            <a:grpSpLocks/>
          </p:cNvGrpSpPr>
          <p:nvPr/>
        </p:nvGrpSpPr>
        <p:grpSpPr bwMode="auto">
          <a:xfrm>
            <a:off x="3000375" y="1303339"/>
            <a:ext cx="7666038" cy="5546725"/>
            <a:chOff x="930" y="821"/>
            <a:chExt cx="4829" cy="3494"/>
          </a:xfrm>
        </p:grpSpPr>
        <p:sp>
          <p:nvSpPr>
            <p:cNvPr id="91197" name="Rectangle 61"/>
            <p:cNvSpPr>
              <a:spLocks noChangeArrowheads="1"/>
            </p:cNvSpPr>
            <p:nvPr/>
          </p:nvSpPr>
          <p:spPr bwMode="auto">
            <a:xfrm>
              <a:off x="930" y="821"/>
              <a:ext cx="4829" cy="1521"/>
            </a:xfrm>
            <a:prstGeom prst="rect">
              <a:avLst/>
            </a:prstGeom>
            <a:solidFill>
              <a:schemeClr val="bg1"/>
            </a:solidFill>
            <a:ln w="9525">
              <a:noFill/>
              <a:miter lim="800000"/>
              <a:headEnd/>
              <a:tailEnd/>
            </a:ln>
            <a:effectLst/>
          </p:spPr>
          <p:txBody>
            <a:bodyPr wrap="none" anchor="ctr"/>
            <a:lstStyle/>
            <a:p>
              <a:endParaRPr lang="es-CL"/>
            </a:p>
          </p:txBody>
        </p:sp>
        <p:sp>
          <p:nvSpPr>
            <p:cNvPr id="91198" name="Rectangle 62"/>
            <p:cNvSpPr>
              <a:spLocks noChangeArrowheads="1"/>
            </p:cNvSpPr>
            <p:nvPr/>
          </p:nvSpPr>
          <p:spPr bwMode="auto">
            <a:xfrm>
              <a:off x="934" y="2217"/>
              <a:ext cx="482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5" name="Group 63"/>
            <p:cNvGrpSpPr>
              <a:grpSpLocks/>
            </p:cNvGrpSpPr>
            <p:nvPr/>
          </p:nvGrpSpPr>
          <p:grpSpPr bwMode="auto">
            <a:xfrm>
              <a:off x="1188" y="984"/>
              <a:ext cx="3077" cy="2781"/>
              <a:chOff x="1188" y="984"/>
              <a:chExt cx="3077" cy="2781"/>
            </a:xfrm>
          </p:grpSpPr>
          <p:sp useBgFill="1">
            <p:nvSpPr>
              <p:cNvPr id="91200" name="Freeform 64"/>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201" name="Line 65"/>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6" name="Group 66"/>
              <p:cNvGrpSpPr>
                <a:grpSpLocks/>
              </p:cNvGrpSpPr>
              <p:nvPr/>
            </p:nvGrpSpPr>
            <p:grpSpPr bwMode="auto">
              <a:xfrm>
                <a:off x="2408" y="2567"/>
                <a:ext cx="373" cy="281"/>
                <a:chOff x="2408" y="2567"/>
                <a:chExt cx="373" cy="281"/>
              </a:xfrm>
            </p:grpSpPr>
            <p:sp>
              <p:nvSpPr>
                <p:cNvPr id="91203" name="Oval 67"/>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04" name="Rectangle 68"/>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grpSp>
        <p:nvGrpSpPr>
          <p:cNvPr id="27" name="Group 69"/>
          <p:cNvGrpSpPr>
            <a:grpSpLocks/>
          </p:cNvGrpSpPr>
          <p:nvPr/>
        </p:nvGrpSpPr>
        <p:grpSpPr bwMode="auto">
          <a:xfrm>
            <a:off x="3035301" y="1201739"/>
            <a:ext cx="7631113" cy="5648325"/>
            <a:chOff x="952" y="757"/>
            <a:chExt cx="4807" cy="3558"/>
          </a:xfrm>
        </p:grpSpPr>
        <p:sp>
          <p:nvSpPr>
            <p:cNvPr id="91206" name="Rectangle 70"/>
            <p:cNvSpPr>
              <a:spLocks noChangeArrowheads="1"/>
            </p:cNvSpPr>
            <p:nvPr/>
          </p:nvSpPr>
          <p:spPr bwMode="auto">
            <a:xfrm>
              <a:off x="952" y="757"/>
              <a:ext cx="4807" cy="1574"/>
            </a:xfrm>
            <a:prstGeom prst="rect">
              <a:avLst/>
            </a:prstGeom>
            <a:solidFill>
              <a:schemeClr val="bg1"/>
            </a:solidFill>
            <a:ln w="9525">
              <a:noFill/>
              <a:miter lim="800000"/>
              <a:headEnd/>
              <a:tailEnd/>
            </a:ln>
            <a:effectLst/>
          </p:spPr>
          <p:txBody>
            <a:bodyPr wrap="none" anchor="ctr"/>
            <a:lstStyle/>
            <a:p>
              <a:endParaRPr lang="es-CL"/>
            </a:p>
          </p:txBody>
        </p:sp>
        <p:sp>
          <p:nvSpPr>
            <p:cNvPr id="91207" name="Rectangle 71"/>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28" name="Group 72"/>
            <p:cNvGrpSpPr>
              <a:grpSpLocks/>
            </p:cNvGrpSpPr>
            <p:nvPr/>
          </p:nvGrpSpPr>
          <p:grpSpPr bwMode="auto">
            <a:xfrm>
              <a:off x="1175" y="986"/>
              <a:ext cx="3141" cy="2777"/>
              <a:chOff x="1175" y="986"/>
              <a:chExt cx="3141" cy="2777"/>
            </a:xfrm>
          </p:grpSpPr>
          <p:sp>
            <p:nvSpPr>
              <p:cNvPr id="91209" name="Freeform 73"/>
              <p:cNvSpPr>
                <a:spLocks/>
              </p:cNvSpPr>
              <p:nvPr/>
            </p:nvSpPr>
            <p:spPr bwMode="auto">
              <a:xfrm>
                <a:off x="1175" y="1277"/>
                <a:ext cx="3141" cy="2133"/>
              </a:xfrm>
              <a:custGeom>
                <a:avLst/>
                <a:gdLst/>
                <a:ahLst/>
                <a:cxnLst>
                  <a:cxn ang="0">
                    <a:pos x="3072" y="0"/>
                  </a:cxn>
                  <a:cxn ang="0">
                    <a:pos x="3140" y="1311"/>
                  </a:cxn>
                  <a:cxn ang="0">
                    <a:pos x="3122" y="1473"/>
                  </a:cxn>
                  <a:cxn ang="0">
                    <a:pos x="3049" y="1611"/>
                  </a:cxn>
                  <a:cxn ang="0">
                    <a:pos x="2943" y="1765"/>
                  </a:cxn>
                  <a:cxn ang="0">
                    <a:pos x="2846" y="1856"/>
                  </a:cxn>
                  <a:cxn ang="0">
                    <a:pos x="2730" y="1930"/>
                  </a:cxn>
                  <a:cxn ang="0">
                    <a:pos x="2585" y="1984"/>
                  </a:cxn>
                  <a:cxn ang="0">
                    <a:pos x="2459" y="2012"/>
                  </a:cxn>
                  <a:cxn ang="0">
                    <a:pos x="2233" y="2064"/>
                  </a:cxn>
                  <a:cxn ang="0">
                    <a:pos x="2027" y="2094"/>
                  </a:cxn>
                  <a:cxn ang="0">
                    <a:pos x="1318" y="2132"/>
                  </a:cxn>
                  <a:cxn ang="0">
                    <a:pos x="1042" y="2119"/>
                  </a:cxn>
                  <a:cxn ang="0">
                    <a:pos x="806" y="2098"/>
                  </a:cxn>
                  <a:cxn ang="0">
                    <a:pos x="609" y="2062"/>
                  </a:cxn>
                  <a:cxn ang="0">
                    <a:pos x="459" y="2002"/>
                  </a:cxn>
                  <a:cxn ang="0">
                    <a:pos x="354" y="1934"/>
                  </a:cxn>
                  <a:cxn ang="0">
                    <a:pos x="235" y="1833"/>
                  </a:cxn>
                  <a:cxn ang="0">
                    <a:pos x="156" y="1729"/>
                  </a:cxn>
                  <a:cxn ang="0">
                    <a:pos x="95" y="1585"/>
                  </a:cxn>
                  <a:cxn ang="0">
                    <a:pos x="65" y="1405"/>
                  </a:cxn>
                  <a:cxn ang="0">
                    <a:pos x="0" y="161"/>
                  </a:cxn>
                  <a:cxn ang="0">
                    <a:pos x="3072" y="0"/>
                  </a:cxn>
                </a:cxnLst>
                <a:rect l="0" t="0" r="r" b="b"/>
                <a:pathLst>
                  <a:path w="3141" h="2133">
                    <a:moveTo>
                      <a:pt x="3072" y="0"/>
                    </a:moveTo>
                    <a:lnTo>
                      <a:pt x="3140" y="1311"/>
                    </a:lnTo>
                    <a:lnTo>
                      <a:pt x="3122" y="1473"/>
                    </a:lnTo>
                    <a:lnTo>
                      <a:pt x="3049" y="1611"/>
                    </a:lnTo>
                    <a:lnTo>
                      <a:pt x="2943" y="1765"/>
                    </a:lnTo>
                    <a:lnTo>
                      <a:pt x="2846" y="1856"/>
                    </a:lnTo>
                    <a:lnTo>
                      <a:pt x="2730" y="1930"/>
                    </a:lnTo>
                    <a:lnTo>
                      <a:pt x="2585" y="1984"/>
                    </a:lnTo>
                    <a:lnTo>
                      <a:pt x="2459" y="2012"/>
                    </a:lnTo>
                    <a:lnTo>
                      <a:pt x="2233" y="2064"/>
                    </a:lnTo>
                    <a:lnTo>
                      <a:pt x="2027" y="2094"/>
                    </a:lnTo>
                    <a:lnTo>
                      <a:pt x="1318" y="2132"/>
                    </a:lnTo>
                    <a:lnTo>
                      <a:pt x="1042" y="2119"/>
                    </a:lnTo>
                    <a:lnTo>
                      <a:pt x="806" y="2098"/>
                    </a:lnTo>
                    <a:lnTo>
                      <a:pt x="609" y="2062"/>
                    </a:lnTo>
                    <a:lnTo>
                      <a:pt x="459" y="2002"/>
                    </a:lnTo>
                    <a:lnTo>
                      <a:pt x="354" y="1934"/>
                    </a:lnTo>
                    <a:lnTo>
                      <a:pt x="235" y="1833"/>
                    </a:lnTo>
                    <a:lnTo>
                      <a:pt x="156" y="1729"/>
                    </a:lnTo>
                    <a:lnTo>
                      <a:pt x="95" y="1585"/>
                    </a:lnTo>
                    <a:lnTo>
                      <a:pt x="65" y="1405"/>
                    </a:lnTo>
                    <a:lnTo>
                      <a:pt x="0" y="161"/>
                    </a:lnTo>
                    <a:lnTo>
                      <a:pt x="3072"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10" name="Line 74"/>
              <p:cNvSpPr>
                <a:spLocks noChangeShapeType="1"/>
              </p:cNvSpPr>
              <p:nvPr/>
            </p:nvSpPr>
            <p:spPr bwMode="auto">
              <a:xfrm>
                <a:off x="2691"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29" name="Group 75"/>
            <p:cNvGrpSpPr>
              <a:grpSpLocks/>
            </p:cNvGrpSpPr>
            <p:nvPr/>
          </p:nvGrpSpPr>
          <p:grpSpPr bwMode="auto">
            <a:xfrm>
              <a:off x="2343" y="2567"/>
              <a:ext cx="373" cy="281"/>
              <a:chOff x="2343" y="2567"/>
              <a:chExt cx="373" cy="281"/>
            </a:xfrm>
          </p:grpSpPr>
          <p:sp>
            <p:nvSpPr>
              <p:cNvPr id="91212" name="Oval 76"/>
              <p:cNvSpPr>
                <a:spLocks noChangeArrowheads="1"/>
              </p:cNvSpPr>
              <p:nvPr/>
            </p:nvSpPr>
            <p:spPr bwMode="auto">
              <a:xfrm>
                <a:off x="2606"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13" name="Rectangle 77"/>
              <p:cNvSpPr>
                <a:spLocks noChangeArrowheads="1"/>
              </p:cNvSpPr>
              <p:nvPr/>
            </p:nvSpPr>
            <p:spPr bwMode="auto">
              <a:xfrm>
                <a:off x="2343"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30" name="Group 78"/>
          <p:cNvGrpSpPr>
            <a:grpSpLocks/>
          </p:cNvGrpSpPr>
          <p:nvPr/>
        </p:nvGrpSpPr>
        <p:grpSpPr bwMode="auto">
          <a:xfrm>
            <a:off x="3074989" y="1201739"/>
            <a:ext cx="7591425" cy="5648325"/>
            <a:chOff x="977" y="757"/>
            <a:chExt cx="4782" cy="3558"/>
          </a:xfrm>
        </p:grpSpPr>
        <p:sp>
          <p:nvSpPr>
            <p:cNvPr id="91215" name="Rectangle 79"/>
            <p:cNvSpPr>
              <a:spLocks noChangeArrowheads="1"/>
            </p:cNvSpPr>
            <p:nvPr/>
          </p:nvSpPr>
          <p:spPr bwMode="auto">
            <a:xfrm>
              <a:off x="984" y="757"/>
              <a:ext cx="4775" cy="1574"/>
            </a:xfrm>
            <a:prstGeom prst="rect">
              <a:avLst/>
            </a:prstGeom>
            <a:solidFill>
              <a:schemeClr val="bg1"/>
            </a:solidFill>
            <a:ln w="9525">
              <a:noFill/>
              <a:miter lim="800000"/>
              <a:headEnd/>
              <a:tailEnd/>
            </a:ln>
            <a:effectLst/>
          </p:spPr>
          <p:txBody>
            <a:bodyPr wrap="none" anchor="ctr"/>
            <a:lstStyle/>
            <a:p>
              <a:endParaRPr lang="es-CL"/>
            </a:p>
          </p:txBody>
        </p:sp>
        <p:sp>
          <p:nvSpPr>
            <p:cNvPr id="91216" name="Rectangle 80"/>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31" name="Group 81"/>
            <p:cNvGrpSpPr>
              <a:grpSpLocks/>
            </p:cNvGrpSpPr>
            <p:nvPr/>
          </p:nvGrpSpPr>
          <p:grpSpPr bwMode="auto">
            <a:xfrm>
              <a:off x="1166" y="980"/>
              <a:ext cx="3197" cy="2765"/>
              <a:chOff x="1166" y="980"/>
              <a:chExt cx="3197" cy="2765"/>
            </a:xfrm>
          </p:grpSpPr>
          <p:sp>
            <p:nvSpPr>
              <p:cNvPr id="91218" name="Freeform 82"/>
              <p:cNvSpPr>
                <a:spLocks/>
              </p:cNvSpPr>
              <p:nvPr/>
            </p:nvSpPr>
            <p:spPr bwMode="auto">
              <a:xfrm>
                <a:off x="1166" y="1189"/>
                <a:ext cx="3197" cy="2223"/>
              </a:xfrm>
              <a:custGeom>
                <a:avLst/>
                <a:gdLst/>
                <a:ahLst/>
                <a:cxnLst>
                  <a:cxn ang="0">
                    <a:pos x="3060" y="0"/>
                  </a:cxn>
                  <a:cxn ang="0">
                    <a:pos x="3196" y="1306"/>
                  </a:cxn>
                  <a:cxn ang="0">
                    <a:pos x="3187" y="1468"/>
                  </a:cxn>
                  <a:cxn ang="0">
                    <a:pos x="3121" y="1610"/>
                  </a:cxn>
                  <a:cxn ang="0">
                    <a:pos x="3023" y="1769"/>
                  </a:cxn>
                  <a:cxn ang="0">
                    <a:pos x="2931" y="1865"/>
                  </a:cxn>
                  <a:cxn ang="0">
                    <a:pos x="2819" y="1945"/>
                  </a:cxn>
                  <a:cxn ang="0">
                    <a:pos x="2677" y="2007"/>
                  </a:cxn>
                  <a:cxn ang="0">
                    <a:pos x="2553" y="2041"/>
                  </a:cxn>
                  <a:cxn ang="0">
                    <a:pos x="2330" y="2105"/>
                  </a:cxn>
                  <a:cxn ang="0">
                    <a:pos x="2126" y="2146"/>
                  </a:cxn>
                  <a:cxn ang="0">
                    <a:pos x="1419" y="2221"/>
                  </a:cxn>
                  <a:cxn ang="0">
                    <a:pos x="1143" y="2222"/>
                  </a:cxn>
                  <a:cxn ang="0">
                    <a:pos x="906" y="2214"/>
                  </a:cxn>
                  <a:cxn ang="0">
                    <a:pos x="708" y="2188"/>
                  </a:cxn>
                  <a:cxn ang="0">
                    <a:pos x="555" y="2136"/>
                  </a:cxn>
                  <a:cxn ang="0">
                    <a:pos x="446" y="2073"/>
                  </a:cxn>
                  <a:cxn ang="0">
                    <a:pos x="322" y="1979"/>
                  </a:cxn>
                  <a:cxn ang="0">
                    <a:pos x="238" y="1879"/>
                  </a:cxn>
                  <a:cxn ang="0">
                    <a:pos x="170" y="1738"/>
                  </a:cxn>
                  <a:cxn ang="0">
                    <a:pos x="130" y="1560"/>
                  </a:cxn>
                  <a:cxn ang="0">
                    <a:pos x="0" y="321"/>
                  </a:cxn>
                  <a:cxn ang="0">
                    <a:pos x="3060" y="0"/>
                  </a:cxn>
                </a:cxnLst>
                <a:rect l="0" t="0" r="r" b="b"/>
                <a:pathLst>
                  <a:path w="3197" h="2223">
                    <a:moveTo>
                      <a:pt x="3060" y="0"/>
                    </a:moveTo>
                    <a:lnTo>
                      <a:pt x="3196" y="1306"/>
                    </a:lnTo>
                    <a:lnTo>
                      <a:pt x="3187" y="1468"/>
                    </a:lnTo>
                    <a:lnTo>
                      <a:pt x="3121" y="1610"/>
                    </a:lnTo>
                    <a:lnTo>
                      <a:pt x="3023" y="1769"/>
                    </a:lnTo>
                    <a:lnTo>
                      <a:pt x="2931" y="1865"/>
                    </a:lnTo>
                    <a:lnTo>
                      <a:pt x="2819" y="1945"/>
                    </a:lnTo>
                    <a:lnTo>
                      <a:pt x="2677" y="2007"/>
                    </a:lnTo>
                    <a:lnTo>
                      <a:pt x="2553" y="2041"/>
                    </a:lnTo>
                    <a:lnTo>
                      <a:pt x="2330" y="2105"/>
                    </a:lnTo>
                    <a:lnTo>
                      <a:pt x="2126" y="2146"/>
                    </a:lnTo>
                    <a:lnTo>
                      <a:pt x="1419" y="2221"/>
                    </a:lnTo>
                    <a:lnTo>
                      <a:pt x="1143" y="2222"/>
                    </a:lnTo>
                    <a:lnTo>
                      <a:pt x="906" y="2214"/>
                    </a:lnTo>
                    <a:lnTo>
                      <a:pt x="708" y="2188"/>
                    </a:lnTo>
                    <a:lnTo>
                      <a:pt x="555" y="2136"/>
                    </a:lnTo>
                    <a:lnTo>
                      <a:pt x="446" y="2073"/>
                    </a:lnTo>
                    <a:lnTo>
                      <a:pt x="322" y="1979"/>
                    </a:lnTo>
                    <a:lnTo>
                      <a:pt x="238" y="1879"/>
                    </a:lnTo>
                    <a:lnTo>
                      <a:pt x="170" y="1738"/>
                    </a:lnTo>
                    <a:lnTo>
                      <a:pt x="130" y="1560"/>
                    </a:lnTo>
                    <a:lnTo>
                      <a:pt x="0" y="321"/>
                    </a:lnTo>
                    <a:lnTo>
                      <a:pt x="306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19" name="Line 83"/>
              <p:cNvSpPr>
                <a:spLocks noChangeShapeType="1"/>
              </p:cNvSpPr>
              <p:nvPr/>
            </p:nvSpPr>
            <p:spPr bwMode="auto">
              <a:xfrm>
                <a:off x="2656"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69" name="Group 84"/>
            <p:cNvGrpSpPr>
              <a:grpSpLocks/>
            </p:cNvGrpSpPr>
            <p:nvPr/>
          </p:nvGrpSpPr>
          <p:grpSpPr bwMode="auto">
            <a:xfrm>
              <a:off x="2281" y="2558"/>
              <a:ext cx="373" cy="281"/>
              <a:chOff x="2281" y="2558"/>
              <a:chExt cx="373" cy="281"/>
            </a:xfrm>
          </p:grpSpPr>
          <p:sp>
            <p:nvSpPr>
              <p:cNvPr id="91221" name="Oval 85"/>
              <p:cNvSpPr>
                <a:spLocks noChangeArrowheads="1"/>
              </p:cNvSpPr>
              <p:nvPr/>
            </p:nvSpPr>
            <p:spPr bwMode="auto">
              <a:xfrm>
                <a:off x="2544" y="262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22" name="Rectangle 86"/>
              <p:cNvSpPr>
                <a:spLocks noChangeArrowheads="1"/>
              </p:cNvSpPr>
              <p:nvPr/>
            </p:nvSpPr>
            <p:spPr bwMode="auto">
              <a:xfrm>
                <a:off x="2281" y="2558"/>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70" name="Group 87"/>
          <p:cNvGrpSpPr>
            <a:grpSpLocks/>
          </p:cNvGrpSpPr>
          <p:nvPr/>
        </p:nvGrpSpPr>
        <p:grpSpPr bwMode="auto">
          <a:xfrm>
            <a:off x="2984501" y="1201739"/>
            <a:ext cx="7681913" cy="5648325"/>
            <a:chOff x="920" y="757"/>
            <a:chExt cx="4839" cy="3558"/>
          </a:xfrm>
        </p:grpSpPr>
        <p:sp>
          <p:nvSpPr>
            <p:cNvPr id="91224" name="Rectangle 88"/>
            <p:cNvSpPr>
              <a:spLocks noChangeArrowheads="1"/>
            </p:cNvSpPr>
            <p:nvPr/>
          </p:nvSpPr>
          <p:spPr bwMode="auto">
            <a:xfrm>
              <a:off x="920" y="757"/>
              <a:ext cx="4839" cy="1574"/>
            </a:xfrm>
            <a:prstGeom prst="rect">
              <a:avLst/>
            </a:prstGeom>
            <a:solidFill>
              <a:schemeClr val="bg1"/>
            </a:solidFill>
            <a:ln w="9525">
              <a:noFill/>
              <a:miter lim="800000"/>
              <a:headEnd/>
              <a:tailEnd/>
            </a:ln>
            <a:effectLst/>
          </p:spPr>
          <p:txBody>
            <a:bodyPr wrap="none" anchor="ctr"/>
            <a:lstStyle/>
            <a:p>
              <a:endParaRPr lang="es-CL"/>
            </a:p>
          </p:txBody>
        </p:sp>
        <p:sp>
          <p:nvSpPr>
            <p:cNvPr id="91225" name="Rectangle 89"/>
            <p:cNvSpPr>
              <a:spLocks noChangeArrowheads="1"/>
            </p:cNvSpPr>
            <p:nvPr/>
          </p:nvSpPr>
          <p:spPr bwMode="auto">
            <a:xfrm>
              <a:off x="924" y="2217"/>
              <a:ext cx="483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73" name="Group 90"/>
            <p:cNvGrpSpPr>
              <a:grpSpLocks/>
            </p:cNvGrpSpPr>
            <p:nvPr/>
          </p:nvGrpSpPr>
          <p:grpSpPr bwMode="auto">
            <a:xfrm>
              <a:off x="1156" y="991"/>
              <a:ext cx="3260" cy="2738"/>
              <a:chOff x="1156" y="991"/>
              <a:chExt cx="3260" cy="2738"/>
            </a:xfrm>
          </p:grpSpPr>
          <p:sp>
            <p:nvSpPr>
              <p:cNvPr id="91227" name="Freeform 91"/>
              <p:cNvSpPr>
                <a:spLocks/>
              </p:cNvSpPr>
              <p:nvPr/>
            </p:nvSpPr>
            <p:spPr bwMode="auto">
              <a:xfrm>
                <a:off x="1156" y="1090"/>
                <a:ext cx="3260" cy="2360"/>
              </a:xfrm>
              <a:custGeom>
                <a:avLst/>
                <a:gdLst/>
                <a:ahLst/>
                <a:cxnLst>
                  <a:cxn ang="0">
                    <a:pos x="3030" y="0"/>
                  </a:cxn>
                  <a:cxn ang="0">
                    <a:pos x="3256" y="1293"/>
                  </a:cxn>
                  <a:cxn ang="0">
                    <a:pos x="3259" y="1455"/>
                  </a:cxn>
                  <a:cxn ang="0">
                    <a:pos x="3203" y="1602"/>
                  </a:cxn>
                  <a:cxn ang="0">
                    <a:pos x="3116" y="1767"/>
                  </a:cxn>
                  <a:cxn ang="0">
                    <a:pos x="3031" y="1869"/>
                  </a:cxn>
                  <a:cxn ang="0">
                    <a:pos x="2925" y="1957"/>
                  </a:cxn>
                  <a:cxn ang="0">
                    <a:pos x="2788" y="2029"/>
                  </a:cxn>
                  <a:cxn ang="0">
                    <a:pos x="2666" y="2071"/>
                  </a:cxn>
                  <a:cxn ang="0">
                    <a:pos x="2448" y="2151"/>
                  </a:cxn>
                  <a:cxn ang="0">
                    <a:pos x="2248" y="2206"/>
                  </a:cxn>
                  <a:cxn ang="0">
                    <a:pos x="1548" y="2330"/>
                  </a:cxn>
                  <a:cxn ang="0">
                    <a:pos x="1272" y="2350"/>
                  </a:cxn>
                  <a:cxn ang="0">
                    <a:pos x="1035" y="2359"/>
                  </a:cxn>
                  <a:cxn ang="0">
                    <a:pos x="836" y="2347"/>
                  </a:cxn>
                  <a:cxn ang="0">
                    <a:pos x="680" y="2305"/>
                  </a:cxn>
                  <a:cxn ang="0">
                    <a:pos x="567" y="2250"/>
                  </a:cxn>
                  <a:cxn ang="0">
                    <a:pos x="436" y="2165"/>
                  </a:cxn>
                  <a:cxn ang="0">
                    <a:pos x="346" y="2071"/>
                  </a:cxn>
                  <a:cxn ang="0">
                    <a:pos x="268" y="1935"/>
                  </a:cxn>
                  <a:cxn ang="0">
                    <a:pos x="216" y="1760"/>
                  </a:cxn>
                  <a:cxn ang="0">
                    <a:pos x="0" y="534"/>
                  </a:cxn>
                  <a:cxn ang="0">
                    <a:pos x="3030" y="0"/>
                  </a:cxn>
                </a:cxnLst>
                <a:rect l="0" t="0" r="r" b="b"/>
                <a:pathLst>
                  <a:path w="3260" h="2360">
                    <a:moveTo>
                      <a:pt x="3030" y="0"/>
                    </a:moveTo>
                    <a:lnTo>
                      <a:pt x="3256" y="1293"/>
                    </a:lnTo>
                    <a:lnTo>
                      <a:pt x="3259" y="1455"/>
                    </a:lnTo>
                    <a:lnTo>
                      <a:pt x="3203" y="1602"/>
                    </a:lnTo>
                    <a:lnTo>
                      <a:pt x="3116" y="1767"/>
                    </a:lnTo>
                    <a:lnTo>
                      <a:pt x="3031" y="1869"/>
                    </a:lnTo>
                    <a:lnTo>
                      <a:pt x="2925" y="1957"/>
                    </a:lnTo>
                    <a:lnTo>
                      <a:pt x="2788" y="2029"/>
                    </a:lnTo>
                    <a:lnTo>
                      <a:pt x="2666" y="2071"/>
                    </a:lnTo>
                    <a:lnTo>
                      <a:pt x="2448" y="2151"/>
                    </a:lnTo>
                    <a:lnTo>
                      <a:pt x="2248" y="2206"/>
                    </a:lnTo>
                    <a:lnTo>
                      <a:pt x="1548" y="2330"/>
                    </a:lnTo>
                    <a:lnTo>
                      <a:pt x="1272" y="2350"/>
                    </a:lnTo>
                    <a:lnTo>
                      <a:pt x="1035" y="2359"/>
                    </a:lnTo>
                    <a:lnTo>
                      <a:pt x="836" y="2347"/>
                    </a:lnTo>
                    <a:lnTo>
                      <a:pt x="680" y="2305"/>
                    </a:lnTo>
                    <a:lnTo>
                      <a:pt x="567" y="2250"/>
                    </a:lnTo>
                    <a:lnTo>
                      <a:pt x="436" y="2165"/>
                    </a:lnTo>
                    <a:lnTo>
                      <a:pt x="346" y="2071"/>
                    </a:lnTo>
                    <a:lnTo>
                      <a:pt x="268" y="1935"/>
                    </a:lnTo>
                    <a:lnTo>
                      <a:pt x="216" y="1760"/>
                    </a:lnTo>
                    <a:lnTo>
                      <a:pt x="0" y="534"/>
                    </a:lnTo>
                    <a:lnTo>
                      <a:pt x="303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28" name="Line 92"/>
              <p:cNvSpPr>
                <a:spLocks noChangeShapeType="1"/>
              </p:cNvSpPr>
              <p:nvPr/>
            </p:nvSpPr>
            <p:spPr bwMode="auto">
              <a:xfrm>
                <a:off x="2605" y="991"/>
                <a:ext cx="484" cy="27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76" name="Group 93"/>
            <p:cNvGrpSpPr>
              <a:grpSpLocks/>
            </p:cNvGrpSpPr>
            <p:nvPr/>
          </p:nvGrpSpPr>
          <p:grpSpPr bwMode="auto">
            <a:xfrm>
              <a:off x="2195" y="2547"/>
              <a:ext cx="373" cy="281"/>
              <a:chOff x="2195" y="2547"/>
              <a:chExt cx="373" cy="281"/>
            </a:xfrm>
          </p:grpSpPr>
          <p:sp>
            <p:nvSpPr>
              <p:cNvPr id="91230" name="Oval 94"/>
              <p:cNvSpPr>
                <a:spLocks noChangeArrowheads="1"/>
              </p:cNvSpPr>
              <p:nvPr/>
            </p:nvSpPr>
            <p:spPr bwMode="auto">
              <a:xfrm>
                <a:off x="2458" y="261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31" name="Rectangle 95"/>
              <p:cNvSpPr>
                <a:spLocks noChangeArrowheads="1"/>
              </p:cNvSpPr>
              <p:nvPr/>
            </p:nvSpPr>
            <p:spPr bwMode="auto">
              <a:xfrm>
                <a:off x="2195" y="254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79" name="Group 96"/>
          <p:cNvGrpSpPr>
            <a:grpSpLocks/>
          </p:cNvGrpSpPr>
          <p:nvPr/>
        </p:nvGrpSpPr>
        <p:grpSpPr bwMode="auto">
          <a:xfrm>
            <a:off x="3068639" y="1201739"/>
            <a:ext cx="7597775" cy="5648325"/>
            <a:chOff x="973" y="757"/>
            <a:chExt cx="4786" cy="3558"/>
          </a:xfrm>
        </p:grpSpPr>
        <p:sp>
          <p:nvSpPr>
            <p:cNvPr id="91233" name="Rectangle 97"/>
            <p:cNvSpPr>
              <a:spLocks noChangeArrowheads="1"/>
            </p:cNvSpPr>
            <p:nvPr/>
          </p:nvSpPr>
          <p:spPr bwMode="auto">
            <a:xfrm>
              <a:off x="973" y="757"/>
              <a:ext cx="4786" cy="1574"/>
            </a:xfrm>
            <a:prstGeom prst="rect">
              <a:avLst/>
            </a:prstGeom>
            <a:solidFill>
              <a:schemeClr val="bg1"/>
            </a:solidFill>
            <a:ln w="9525">
              <a:noFill/>
              <a:miter lim="800000"/>
              <a:headEnd/>
              <a:tailEnd/>
            </a:ln>
            <a:effectLst/>
          </p:spPr>
          <p:txBody>
            <a:bodyPr wrap="none" anchor="ctr"/>
            <a:lstStyle/>
            <a:p>
              <a:endParaRPr lang="es-CL"/>
            </a:p>
          </p:txBody>
        </p:sp>
        <p:sp>
          <p:nvSpPr>
            <p:cNvPr id="91234" name="Rectangle 98"/>
            <p:cNvSpPr>
              <a:spLocks noChangeArrowheads="1"/>
            </p:cNvSpPr>
            <p:nvPr/>
          </p:nvSpPr>
          <p:spPr bwMode="auto">
            <a:xfrm>
              <a:off x="977" y="2217"/>
              <a:ext cx="4778"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80" name="Group 99"/>
            <p:cNvGrpSpPr>
              <a:grpSpLocks/>
            </p:cNvGrpSpPr>
            <p:nvPr/>
          </p:nvGrpSpPr>
          <p:grpSpPr bwMode="auto">
            <a:xfrm>
              <a:off x="1166" y="980"/>
              <a:ext cx="3197" cy="2765"/>
              <a:chOff x="1166" y="980"/>
              <a:chExt cx="3197" cy="2765"/>
            </a:xfrm>
          </p:grpSpPr>
          <p:sp>
            <p:nvSpPr>
              <p:cNvPr id="91236" name="Freeform 100"/>
              <p:cNvSpPr>
                <a:spLocks/>
              </p:cNvSpPr>
              <p:nvPr/>
            </p:nvSpPr>
            <p:spPr bwMode="auto">
              <a:xfrm>
                <a:off x="1166" y="1189"/>
                <a:ext cx="3197" cy="2223"/>
              </a:xfrm>
              <a:custGeom>
                <a:avLst/>
                <a:gdLst/>
                <a:ahLst/>
                <a:cxnLst>
                  <a:cxn ang="0">
                    <a:pos x="3060" y="0"/>
                  </a:cxn>
                  <a:cxn ang="0">
                    <a:pos x="3196" y="1306"/>
                  </a:cxn>
                  <a:cxn ang="0">
                    <a:pos x="3187" y="1468"/>
                  </a:cxn>
                  <a:cxn ang="0">
                    <a:pos x="3121" y="1610"/>
                  </a:cxn>
                  <a:cxn ang="0">
                    <a:pos x="3023" y="1769"/>
                  </a:cxn>
                  <a:cxn ang="0">
                    <a:pos x="2931" y="1865"/>
                  </a:cxn>
                  <a:cxn ang="0">
                    <a:pos x="2819" y="1945"/>
                  </a:cxn>
                  <a:cxn ang="0">
                    <a:pos x="2677" y="2007"/>
                  </a:cxn>
                  <a:cxn ang="0">
                    <a:pos x="2553" y="2041"/>
                  </a:cxn>
                  <a:cxn ang="0">
                    <a:pos x="2330" y="2105"/>
                  </a:cxn>
                  <a:cxn ang="0">
                    <a:pos x="2126" y="2146"/>
                  </a:cxn>
                  <a:cxn ang="0">
                    <a:pos x="1419" y="2221"/>
                  </a:cxn>
                  <a:cxn ang="0">
                    <a:pos x="1143" y="2222"/>
                  </a:cxn>
                  <a:cxn ang="0">
                    <a:pos x="906" y="2214"/>
                  </a:cxn>
                  <a:cxn ang="0">
                    <a:pos x="708" y="2188"/>
                  </a:cxn>
                  <a:cxn ang="0">
                    <a:pos x="555" y="2136"/>
                  </a:cxn>
                  <a:cxn ang="0">
                    <a:pos x="446" y="2073"/>
                  </a:cxn>
                  <a:cxn ang="0">
                    <a:pos x="322" y="1979"/>
                  </a:cxn>
                  <a:cxn ang="0">
                    <a:pos x="238" y="1879"/>
                  </a:cxn>
                  <a:cxn ang="0">
                    <a:pos x="170" y="1738"/>
                  </a:cxn>
                  <a:cxn ang="0">
                    <a:pos x="130" y="1560"/>
                  </a:cxn>
                  <a:cxn ang="0">
                    <a:pos x="0" y="321"/>
                  </a:cxn>
                  <a:cxn ang="0">
                    <a:pos x="3060" y="0"/>
                  </a:cxn>
                </a:cxnLst>
                <a:rect l="0" t="0" r="r" b="b"/>
                <a:pathLst>
                  <a:path w="3197" h="2223">
                    <a:moveTo>
                      <a:pt x="3060" y="0"/>
                    </a:moveTo>
                    <a:lnTo>
                      <a:pt x="3196" y="1306"/>
                    </a:lnTo>
                    <a:lnTo>
                      <a:pt x="3187" y="1468"/>
                    </a:lnTo>
                    <a:lnTo>
                      <a:pt x="3121" y="1610"/>
                    </a:lnTo>
                    <a:lnTo>
                      <a:pt x="3023" y="1769"/>
                    </a:lnTo>
                    <a:lnTo>
                      <a:pt x="2931" y="1865"/>
                    </a:lnTo>
                    <a:lnTo>
                      <a:pt x="2819" y="1945"/>
                    </a:lnTo>
                    <a:lnTo>
                      <a:pt x="2677" y="2007"/>
                    </a:lnTo>
                    <a:lnTo>
                      <a:pt x="2553" y="2041"/>
                    </a:lnTo>
                    <a:lnTo>
                      <a:pt x="2330" y="2105"/>
                    </a:lnTo>
                    <a:lnTo>
                      <a:pt x="2126" y="2146"/>
                    </a:lnTo>
                    <a:lnTo>
                      <a:pt x="1419" y="2221"/>
                    </a:lnTo>
                    <a:lnTo>
                      <a:pt x="1143" y="2222"/>
                    </a:lnTo>
                    <a:lnTo>
                      <a:pt x="906" y="2214"/>
                    </a:lnTo>
                    <a:lnTo>
                      <a:pt x="708" y="2188"/>
                    </a:lnTo>
                    <a:lnTo>
                      <a:pt x="555" y="2136"/>
                    </a:lnTo>
                    <a:lnTo>
                      <a:pt x="446" y="2073"/>
                    </a:lnTo>
                    <a:lnTo>
                      <a:pt x="322" y="1979"/>
                    </a:lnTo>
                    <a:lnTo>
                      <a:pt x="238" y="1879"/>
                    </a:lnTo>
                    <a:lnTo>
                      <a:pt x="170" y="1738"/>
                    </a:lnTo>
                    <a:lnTo>
                      <a:pt x="130" y="1560"/>
                    </a:lnTo>
                    <a:lnTo>
                      <a:pt x="0" y="321"/>
                    </a:lnTo>
                    <a:lnTo>
                      <a:pt x="306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37" name="Line 101"/>
              <p:cNvSpPr>
                <a:spLocks noChangeShapeType="1"/>
              </p:cNvSpPr>
              <p:nvPr/>
            </p:nvSpPr>
            <p:spPr bwMode="auto">
              <a:xfrm>
                <a:off x="2656" y="980"/>
                <a:ext cx="292" cy="276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83" name="Group 102"/>
            <p:cNvGrpSpPr>
              <a:grpSpLocks/>
            </p:cNvGrpSpPr>
            <p:nvPr/>
          </p:nvGrpSpPr>
          <p:grpSpPr bwMode="auto">
            <a:xfrm>
              <a:off x="2281" y="2558"/>
              <a:ext cx="373" cy="281"/>
              <a:chOff x="2281" y="2558"/>
              <a:chExt cx="373" cy="281"/>
            </a:xfrm>
          </p:grpSpPr>
          <p:sp>
            <p:nvSpPr>
              <p:cNvPr id="91239" name="Oval 103"/>
              <p:cNvSpPr>
                <a:spLocks noChangeArrowheads="1"/>
              </p:cNvSpPr>
              <p:nvPr/>
            </p:nvSpPr>
            <p:spPr bwMode="auto">
              <a:xfrm>
                <a:off x="2544" y="262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40" name="Rectangle 104"/>
              <p:cNvSpPr>
                <a:spLocks noChangeArrowheads="1"/>
              </p:cNvSpPr>
              <p:nvPr/>
            </p:nvSpPr>
            <p:spPr bwMode="auto">
              <a:xfrm>
                <a:off x="2281" y="2558"/>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86" name="Group 105"/>
          <p:cNvGrpSpPr>
            <a:grpSpLocks/>
          </p:cNvGrpSpPr>
          <p:nvPr/>
        </p:nvGrpSpPr>
        <p:grpSpPr bwMode="auto">
          <a:xfrm>
            <a:off x="3041651" y="1201739"/>
            <a:ext cx="7624763" cy="5648325"/>
            <a:chOff x="956" y="757"/>
            <a:chExt cx="4803" cy="3558"/>
          </a:xfrm>
        </p:grpSpPr>
        <p:sp>
          <p:nvSpPr>
            <p:cNvPr id="91242" name="Rectangle 106"/>
            <p:cNvSpPr>
              <a:spLocks noChangeArrowheads="1"/>
            </p:cNvSpPr>
            <p:nvPr/>
          </p:nvSpPr>
          <p:spPr bwMode="auto">
            <a:xfrm>
              <a:off x="962" y="757"/>
              <a:ext cx="4797" cy="1574"/>
            </a:xfrm>
            <a:prstGeom prst="rect">
              <a:avLst/>
            </a:prstGeom>
            <a:solidFill>
              <a:schemeClr val="bg1"/>
            </a:solidFill>
            <a:ln w="9525">
              <a:noFill/>
              <a:miter lim="800000"/>
              <a:headEnd/>
              <a:tailEnd/>
            </a:ln>
            <a:effectLst/>
          </p:spPr>
          <p:txBody>
            <a:bodyPr wrap="none" anchor="ctr"/>
            <a:lstStyle/>
            <a:p>
              <a:endParaRPr lang="es-CL"/>
            </a:p>
          </p:txBody>
        </p:sp>
        <p:sp>
          <p:nvSpPr>
            <p:cNvPr id="91243" name="Rectangle 107"/>
            <p:cNvSpPr>
              <a:spLocks noChangeArrowheads="1"/>
            </p:cNvSpPr>
            <p:nvPr/>
          </p:nvSpPr>
          <p:spPr bwMode="auto">
            <a:xfrm>
              <a:off x="956" y="2217"/>
              <a:ext cx="4799"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89" name="Group 108"/>
            <p:cNvGrpSpPr>
              <a:grpSpLocks/>
            </p:cNvGrpSpPr>
            <p:nvPr/>
          </p:nvGrpSpPr>
          <p:grpSpPr bwMode="auto">
            <a:xfrm>
              <a:off x="1175" y="986"/>
              <a:ext cx="3141" cy="2777"/>
              <a:chOff x="1175" y="986"/>
              <a:chExt cx="3141" cy="2777"/>
            </a:xfrm>
          </p:grpSpPr>
          <p:sp>
            <p:nvSpPr>
              <p:cNvPr id="91245" name="Freeform 109"/>
              <p:cNvSpPr>
                <a:spLocks/>
              </p:cNvSpPr>
              <p:nvPr/>
            </p:nvSpPr>
            <p:spPr bwMode="auto">
              <a:xfrm>
                <a:off x="1175" y="1277"/>
                <a:ext cx="3141" cy="2133"/>
              </a:xfrm>
              <a:custGeom>
                <a:avLst/>
                <a:gdLst/>
                <a:ahLst/>
                <a:cxnLst>
                  <a:cxn ang="0">
                    <a:pos x="3072" y="0"/>
                  </a:cxn>
                  <a:cxn ang="0">
                    <a:pos x="3140" y="1311"/>
                  </a:cxn>
                  <a:cxn ang="0">
                    <a:pos x="3122" y="1473"/>
                  </a:cxn>
                  <a:cxn ang="0">
                    <a:pos x="3049" y="1611"/>
                  </a:cxn>
                  <a:cxn ang="0">
                    <a:pos x="2943" y="1765"/>
                  </a:cxn>
                  <a:cxn ang="0">
                    <a:pos x="2846" y="1856"/>
                  </a:cxn>
                  <a:cxn ang="0">
                    <a:pos x="2730" y="1930"/>
                  </a:cxn>
                  <a:cxn ang="0">
                    <a:pos x="2585" y="1984"/>
                  </a:cxn>
                  <a:cxn ang="0">
                    <a:pos x="2459" y="2012"/>
                  </a:cxn>
                  <a:cxn ang="0">
                    <a:pos x="2233" y="2064"/>
                  </a:cxn>
                  <a:cxn ang="0">
                    <a:pos x="2027" y="2094"/>
                  </a:cxn>
                  <a:cxn ang="0">
                    <a:pos x="1318" y="2132"/>
                  </a:cxn>
                  <a:cxn ang="0">
                    <a:pos x="1042" y="2119"/>
                  </a:cxn>
                  <a:cxn ang="0">
                    <a:pos x="806" y="2098"/>
                  </a:cxn>
                  <a:cxn ang="0">
                    <a:pos x="609" y="2062"/>
                  </a:cxn>
                  <a:cxn ang="0">
                    <a:pos x="459" y="2002"/>
                  </a:cxn>
                  <a:cxn ang="0">
                    <a:pos x="354" y="1934"/>
                  </a:cxn>
                  <a:cxn ang="0">
                    <a:pos x="235" y="1833"/>
                  </a:cxn>
                  <a:cxn ang="0">
                    <a:pos x="156" y="1729"/>
                  </a:cxn>
                  <a:cxn ang="0">
                    <a:pos x="95" y="1585"/>
                  </a:cxn>
                  <a:cxn ang="0">
                    <a:pos x="65" y="1405"/>
                  </a:cxn>
                  <a:cxn ang="0">
                    <a:pos x="0" y="161"/>
                  </a:cxn>
                  <a:cxn ang="0">
                    <a:pos x="3072" y="0"/>
                  </a:cxn>
                </a:cxnLst>
                <a:rect l="0" t="0" r="r" b="b"/>
                <a:pathLst>
                  <a:path w="3141" h="2133">
                    <a:moveTo>
                      <a:pt x="3072" y="0"/>
                    </a:moveTo>
                    <a:lnTo>
                      <a:pt x="3140" y="1311"/>
                    </a:lnTo>
                    <a:lnTo>
                      <a:pt x="3122" y="1473"/>
                    </a:lnTo>
                    <a:lnTo>
                      <a:pt x="3049" y="1611"/>
                    </a:lnTo>
                    <a:lnTo>
                      <a:pt x="2943" y="1765"/>
                    </a:lnTo>
                    <a:lnTo>
                      <a:pt x="2846" y="1856"/>
                    </a:lnTo>
                    <a:lnTo>
                      <a:pt x="2730" y="1930"/>
                    </a:lnTo>
                    <a:lnTo>
                      <a:pt x="2585" y="1984"/>
                    </a:lnTo>
                    <a:lnTo>
                      <a:pt x="2459" y="2012"/>
                    </a:lnTo>
                    <a:lnTo>
                      <a:pt x="2233" y="2064"/>
                    </a:lnTo>
                    <a:lnTo>
                      <a:pt x="2027" y="2094"/>
                    </a:lnTo>
                    <a:lnTo>
                      <a:pt x="1318" y="2132"/>
                    </a:lnTo>
                    <a:lnTo>
                      <a:pt x="1042" y="2119"/>
                    </a:lnTo>
                    <a:lnTo>
                      <a:pt x="806" y="2098"/>
                    </a:lnTo>
                    <a:lnTo>
                      <a:pt x="609" y="2062"/>
                    </a:lnTo>
                    <a:lnTo>
                      <a:pt x="459" y="2002"/>
                    </a:lnTo>
                    <a:lnTo>
                      <a:pt x="354" y="1934"/>
                    </a:lnTo>
                    <a:lnTo>
                      <a:pt x="235" y="1833"/>
                    </a:lnTo>
                    <a:lnTo>
                      <a:pt x="156" y="1729"/>
                    </a:lnTo>
                    <a:lnTo>
                      <a:pt x="95" y="1585"/>
                    </a:lnTo>
                    <a:lnTo>
                      <a:pt x="65" y="1405"/>
                    </a:lnTo>
                    <a:lnTo>
                      <a:pt x="0" y="161"/>
                    </a:lnTo>
                    <a:lnTo>
                      <a:pt x="3072"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1246" name="Line 110"/>
              <p:cNvSpPr>
                <a:spLocks noChangeShapeType="1"/>
              </p:cNvSpPr>
              <p:nvPr/>
            </p:nvSpPr>
            <p:spPr bwMode="auto">
              <a:xfrm>
                <a:off x="2691" y="986"/>
                <a:ext cx="146" cy="277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1190" name="Group 111"/>
            <p:cNvGrpSpPr>
              <a:grpSpLocks/>
            </p:cNvGrpSpPr>
            <p:nvPr/>
          </p:nvGrpSpPr>
          <p:grpSpPr bwMode="auto">
            <a:xfrm>
              <a:off x="2343" y="2567"/>
              <a:ext cx="373" cy="281"/>
              <a:chOff x="2343" y="2567"/>
              <a:chExt cx="373" cy="281"/>
            </a:xfrm>
          </p:grpSpPr>
          <p:sp>
            <p:nvSpPr>
              <p:cNvPr id="91248" name="Oval 112"/>
              <p:cNvSpPr>
                <a:spLocks noChangeArrowheads="1"/>
              </p:cNvSpPr>
              <p:nvPr/>
            </p:nvSpPr>
            <p:spPr bwMode="auto">
              <a:xfrm>
                <a:off x="2606"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49" name="Rectangle 113"/>
              <p:cNvSpPr>
                <a:spLocks noChangeArrowheads="1"/>
              </p:cNvSpPr>
              <p:nvPr/>
            </p:nvSpPr>
            <p:spPr bwMode="auto">
              <a:xfrm>
                <a:off x="2343"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nvGrpSpPr>
          <p:cNvPr id="91193" name="Group 114"/>
          <p:cNvGrpSpPr>
            <a:grpSpLocks/>
          </p:cNvGrpSpPr>
          <p:nvPr/>
        </p:nvGrpSpPr>
        <p:grpSpPr bwMode="auto">
          <a:xfrm>
            <a:off x="3000375" y="1303339"/>
            <a:ext cx="7666038" cy="5546725"/>
            <a:chOff x="930" y="821"/>
            <a:chExt cx="4829" cy="3494"/>
          </a:xfrm>
        </p:grpSpPr>
        <p:sp>
          <p:nvSpPr>
            <p:cNvPr id="91251" name="Rectangle 115"/>
            <p:cNvSpPr>
              <a:spLocks noChangeArrowheads="1"/>
            </p:cNvSpPr>
            <p:nvPr/>
          </p:nvSpPr>
          <p:spPr bwMode="auto">
            <a:xfrm>
              <a:off x="930" y="821"/>
              <a:ext cx="4829" cy="1521"/>
            </a:xfrm>
            <a:prstGeom prst="rect">
              <a:avLst/>
            </a:prstGeom>
            <a:solidFill>
              <a:schemeClr val="bg1"/>
            </a:solidFill>
            <a:ln w="9525">
              <a:noFill/>
              <a:miter lim="800000"/>
              <a:headEnd/>
              <a:tailEnd/>
            </a:ln>
            <a:effectLst/>
          </p:spPr>
          <p:txBody>
            <a:bodyPr wrap="none" anchor="ctr"/>
            <a:lstStyle/>
            <a:p>
              <a:endParaRPr lang="es-CL"/>
            </a:p>
          </p:txBody>
        </p:sp>
        <p:sp>
          <p:nvSpPr>
            <p:cNvPr id="91252" name="Rectangle 116"/>
            <p:cNvSpPr>
              <a:spLocks noChangeArrowheads="1"/>
            </p:cNvSpPr>
            <p:nvPr/>
          </p:nvSpPr>
          <p:spPr bwMode="auto">
            <a:xfrm>
              <a:off x="934" y="2217"/>
              <a:ext cx="4821" cy="2098"/>
            </a:xfrm>
            <a:prstGeom prst="rect">
              <a:avLst/>
            </a:prstGeom>
            <a:solidFill>
              <a:srgbClr val="0000FF"/>
            </a:solidFill>
            <a:ln w="12700">
              <a:solidFill>
                <a:srgbClr val="0000FF"/>
              </a:solidFill>
              <a:miter lim="800000"/>
              <a:headEnd/>
              <a:tailEnd/>
            </a:ln>
            <a:effectLst/>
          </p:spPr>
          <p:txBody>
            <a:bodyPr wrap="none" anchor="ctr"/>
            <a:lstStyle/>
            <a:p>
              <a:endParaRPr lang="es-CL"/>
            </a:p>
          </p:txBody>
        </p:sp>
        <p:grpSp>
          <p:nvGrpSpPr>
            <p:cNvPr id="91196" name="Group 117"/>
            <p:cNvGrpSpPr>
              <a:grpSpLocks/>
            </p:cNvGrpSpPr>
            <p:nvPr/>
          </p:nvGrpSpPr>
          <p:grpSpPr bwMode="auto">
            <a:xfrm>
              <a:off x="1188" y="984"/>
              <a:ext cx="3077" cy="2781"/>
              <a:chOff x="1188" y="984"/>
              <a:chExt cx="3077" cy="2781"/>
            </a:xfrm>
          </p:grpSpPr>
          <p:sp useBgFill="1">
            <p:nvSpPr>
              <p:cNvPr id="91254" name="Freeform 118"/>
              <p:cNvSpPr>
                <a:spLocks/>
              </p:cNvSpPr>
              <p:nvPr/>
            </p:nvSpPr>
            <p:spPr bwMode="auto">
              <a:xfrm>
                <a:off x="1188" y="1356"/>
                <a:ext cx="3077" cy="2038"/>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ln w="76200" cap="rnd" cmpd="sng">
                <a:solidFill>
                  <a:srgbClr val="000000"/>
                </a:solidFill>
                <a:prstDash val="solid"/>
                <a:round/>
                <a:headEnd/>
                <a:tailEnd/>
              </a:ln>
              <a:effectLst/>
            </p:spPr>
            <p:txBody>
              <a:bodyPr/>
              <a:lstStyle/>
              <a:p>
                <a:endParaRPr lang="es-CL"/>
              </a:p>
            </p:txBody>
          </p:sp>
          <p:sp>
            <p:nvSpPr>
              <p:cNvPr id="91255" name="Line 119"/>
              <p:cNvSpPr>
                <a:spLocks noChangeShapeType="1"/>
              </p:cNvSpPr>
              <p:nvPr/>
            </p:nvSpPr>
            <p:spPr bwMode="auto">
              <a:xfrm>
                <a:off x="2726" y="984"/>
                <a:ext cx="0" cy="2781"/>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91199" name="Group 120"/>
              <p:cNvGrpSpPr>
                <a:grpSpLocks/>
              </p:cNvGrpSpPr>
              <p:nvPr/>
            </p:nvGrpSpPr>
            <p:grpSpPr bwMode="auto">
              <a:xfrm>
                <a:off x="2408" y="2567"/>
                <a:ext cx="373" cy="281"/>
                <a:chOff x="2408" y="2567"/>
                <a:chExt cx="373" cy="281"/>
              </a:xfrm>
            </p:grpSpPr>
            <p:sp>
              <p:nvSpPr>
                <p:cNvPr id="91257" name="Oval 121"/>
                <p:cNvSpPr>
                  <a:spLocks noChangeArrowheads="1"/>
                </p:cNvSpPr>
                <p:nvPr/>
              </p:nvSpPr>
              <p:spPr bwMode="auto">
                <a:xfrm>
                  <a:off x="2671" y="2633"/>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1258" name="Rectangle 122"/>
                <p:cNvSpPr>
                  <a:spLocks noChangeArrowheads="1"/>
                </p:cNvSpPr>
                <p:nvPr/>
              </p:nvSpPr>
              <p:spPr bwMode="auto">
                <a:xfrm>
                  <a:off x="2408" y="2567"/>
                  <a:ext cx="26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p>
              </p:txBody>
            </p:sp>
          </p:grpSp>
        </p:grpSp>
      </p:grpSp>
      <p:sp>
        <p:nvSpPr>
          <p:cNvPr id="32" name="Marcador de fecha 31">
            <a:extLst>
              <a:ext uri="{FF2B5EF4-FFF2-40B4-BE49-F238E27FC236}">
                <a16:creationId xmlns:a16="http://schemas.microsoft.com/office/drawing/2014/main" id="{04554C79-DE21-1B10-A283-7EF37B622CE7}"/>
              </a:ext>
            </a:extLst>
          </p:cNvPr>
          <p:cNvSpPr>
            <a:spLocks noGrp="1"/>
          </p:cNvSpPr>
          <p:nvPr>
            <p:ph type="dt" sz="half" idx="10"/>
          </p:nvPr>
        </p:nvSpPr>
        <p:spPr/>
        <p:txBody>
          <a:bodyPr/>
          <a:lstStyle/>
          <a:p>
            <a:pPr>
              <a:defRPr/>
            </a:pPr>
            <a:fld id="{F3712FF9-E671-4531-9B34-AED936B3E226}" type="datetime1">
              <a:rPr lang="es-CL" smtClean="0"/>
              <a:t>14-04-2024</a:t>
            </a:fld>
            <a:endParaRPr lang="es-ES"/>
          </a:p>
        </p:txBody>
      </p:sp>
      <p:sp>
        <p:nvSpPr>
          <p:cNvPr id="33" name="Marcador de número de diapositiva 32">
            <a:extLst>
              <a:ext uri="{FF2B5EF4-FFF2-40B4-BE49-F238E27FC236}">
                <a16:creationId xmlns:a16="http://schemas.microsoft.com/office/drawing/2014/main" id="{B96342DF-4DC9-CA5C-956A-5DF10B2E02C1}"/>
              </a:ext>
            </a:extLst>
          </p:cNvPr>
          <p:cNvSpPr>
            <a:spLocks noGrp="1"/>
          </p:cNvSpPr>
          <p:nvPr>
            <p:ph type="sldNum" sz="quarter" idx="12"/>
          </p:nvPr>
        </p:nvSpPr>
        <p:spPr/>
        <p:txBody>
          <a:bodyPr/>
          <a:lstStyle/>
          <a:p>
            <a:pPr>
              <a:defRPr/>
            </a:pPr>
            <a:fld id="{90111581-DA39-4E98-B9BB-2C3642245267}" type="slidenum">
              <a:rPr lang="es-ES" smtClean="0"/>
              <a:pPr>
                <a:defRPr/>
              </a:pPr>
              <a:t>44</a:t>
            </a:fld>
            <a:endParaRPr lang="es-ES"/>
          </a:p>
        </p:txBody>
      </p:sp>
      <p:sp>
        <p:nvSpPr>
          <p:cNvPr id="34" name="Marcador de pie de página 33">
            <a:extLst>
              <a:ext uri="{FF2B5EF4-FFF2-40B4-BE49-F238E27FC236}">
                <a16:creationId xmlns:a16="http://schemas.microsoft.com/office/drawing/2014/main" id="{20A23ED3-98E0-1560-F2C1-0E6DD2410DD1}"/>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8"/>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2"/>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499"/>
                                          </p:stCondLst>
                                        </p:cTn>
                                        <p:tgtEl>
                                          <p:spTgt spid="16"/>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20"/>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nodeType="afterEffect">
                                  <p:stCondLst>
                                    <p:cond delay="0"/>
                                  </p:stCondLst>
                                  <p:childTnLst>
                                    <p:set>
                                      <p:cBhvr>
                                        <p:cTn id="21" dur="1" fill="hold">
                                          <p:stCondLst>
                                            <p:cond delay="499"/>
                                          </p:stCondLst>
                                        </p:cTn>
                                        <p:tgtEl>
                                          <p:spTgt spid="24"/>
                                        </p:tgtEl>
                                        <p:attrNameLst>
                                          <p:attrName>style.visibility</p:attrName>
                                        </p:attrNameLst>
                                      </p:cBhvr>
                                      <p:to>
                                        <p:strVal val="visible"/>
                                      </p:to>
                                    </p:set>
                                  </p:childTnLst>
                                </p:cTn>
                              </p:par>
                            </p:childTnLst>
                          </p:cTn>
                        </p:par>
                        <p:par>
                          <p:cTn id="22" fill="hold">
                            <p:stCondLst>
                              <p:cond delay="3000"/>
                            </p:stCondLst>
                            <p:childTnLst>
                              <p:par>
                                <p:cTn id="23" presetID="1" presetClass="entr" presetSubtype="0" fill="hold" nodeType="afterEffect">
                                  <p:stCondLst>
                                    <p:cond delay="0"/>
                                  </p:stCondLst>
                                  <p:childTnLst>
                                    <p:set>
                                      <p:cBhvr>
                                        <p:cTn id="24" dur="1" fill="hold">
                                          <p:stCondLst>
                                            <p:cond delay="499"/>
                                          </p:stCondLst>
                                        </p:cTn>
                                        <p:tgtEl>
                                          <p:spTgt spid="27"/>
                                        </p:tgtEl>
                                        <p:attrNameLst>
                                          <p:attrName>style.visibility</p:attrName>
                                        </p:attrNameLst>
                                      </p:cBhvr>
                                      <p:to>
                                        <p:strVal val="visible"/>
                                      </p:to>
                                    </p:set>
                                  </p:childTnLst>
                                </p:cTn>
                              </p:par>
                            </p:childTnLst>
                          </p:cTn>
                        </p:par>
                        <p:par>
                          <p:cTn id="25" fill="hold">
                            <p:stCondLst>
                              <p:cond delay="3500"/>
                            </p:stCondLst>
                            <p:childTnLst>
                              <p:par>
                                <p:cTn id="26" presetID="1" presetClass="entr" presetSubtype="0" fill="hold" nodeType="afterEffect">
                                  <p:stCondLst>
                                    <p:cond delay="0"/>
                                  </p:stCondLst>
                                  <p:childTnLst>
                                    <p:set>
                                      <p:cBhvr>
                                        <p:cTn id="27" dur="1" fill="hold">
                                          <p:stCondLst>
                                            <p:cond delay="499"/>
                                          </p:stCondLst>
                                        </p:cTn>
                                        <p:tgtEl>
                                          <p:spTgt spid="30"/>
                                        </p:tgtEl>
                                        <p:attrNameLst>
                                          <p:attrName>style.visibility</p:attrName>
                                        </p:attrNameLst>
                                      </p:cBhvr>
                                      <p:to>
                                        <p:strVal val="visible"/>
                                      </p:to>
                                    </p:set>
                                  </p:childTnLst>
                                </p:cTn>
                              </p:par>
                            </p:childTnLst>
                          </p:cTn>
                        </p:par>
                        <p:par>
                          <p:cTn id="28" fill="hold">
                            <p:stCondLst>
                              <p:cond delay="4000"/>
                            </p:stCondLst>
                            <p:childTnLst>
                              <p:par>
                                <p:cTn id="29" presetID="1" presetClass="entr" presetSubtype="0" fill="hold" nodeType="afterEffect">
                                  <p:stCondLst>
                                    <p:cond delay="0"/>
                                  </p:stCondLst>
                                  <p:childTnLst>
                                    <p:set>
                                      <p:cBhvr>
                                        <p:cTn id="30" dur="1" fill="hold">
                                          <p:stCondLst>
                                            <p:cond delay="499"/>
                                          </p:stCondLst>
                                        </p:cTn>
                                        <p:tgtEl>
                                          <p:spTgt spid="91170"/>
                                        </p:tgtEl>
                                        <p:attrNameLst>
                                          <p:attrName>style.visibility</p:attrName>
                                        </p:attrNameLst>
                                      </p:cBhvr>
                                      <p:to>
                                        <p:strVal val="visible"/>
                                      </p:to>
                                    </p:set>
                                  </p:childTnLst>
                                </p:cTn>
                              </p:par>
                            </p:childTnLst>
                          </p:cTn>
                        </p:par>
                        <p:par>
                          <p:cTn id="31" fill="hold">
                            <p:stCondLst>
                              <p:cond delay="4500"/>
                            </p:stCondLst>
                            <p:childTnLst>
                              <p:par>
                                <p:cTn id="32" presetID="1" presetClass="entr" presetSubtype="0" fill="hold" nodeType="afterEffect">
                                  <p:stCondLst>
                                    <p:cond delay="0"/>
                                  </p:stCondLst>
                                  <p:childTnLst>
                                    <p:set>
                                      <p:cBhvr>
                                        <p:cTn id="33" dur="1" fill="hold">
                                          <p:stCondLst>
                                            <p:cond delay="499"/>
                                          </p:stCondLst>
                                        </p:cTn>
                                        <p:tgtEl>
                                          <p:spTgt spid="91179"/>
                                        </p:tgtEl>
                                        <p:attrNameLst>
                                          <p:attrName>style.visibility</p:attrName>
                                        </p:attrNameLst>
                                      </p:cBhvr>
                                      <p:to>
                                        <p:strVal val="visible"/>
                                      </p:to>
                                    </p:set>
                                  </p:childTnLst>
                                </p:cTn>
                              </p:par>
                            </p:childTnLst>
                          </p:cTn>
                        </p:par>
                        <p:par>
                          <p:cTn id="34" fill="hold">
                            <p:stCondLst>
                              <p:cond delay="5000"/>
                            </p:stCondLst>
                            <p:childTnLst>
                              <p:par>
                                <p:cTn id="35" presetID="1" presetClass="entr" presetSubtype="0" fill="hold" nodeType="afterEffect">
                                  <p:stCondLst>
                                    <p:cond delay="0"/>
                                  </p:stCondLst>
                                  <p:childTnLst>
                                    <p:set>
                                      <p:cBhvr>
                                        <p:cTn id="36" dur="1" fill="hold">
                                          <p:stCondLst>
                                            <p:cond delay="499"/>
                                          </p:stCondLst>
                                        </p:cTn>
                                        <p:tgtEl>
                                          <p:spTgt spid="91186"/>
                                        </p:tgtEl>
                                        <p:attrNameLst>
                                          <p:attrName>style.visibility</p:attrName>
                                        </p:attrNameLst>
                                      </p:cBhvr>
                                      <p:to>
                                        <p:strVal val="visible"/>
                                      </p:to>
                                    </p:set>
                                  </p:childTnLst>
                                </p:cTn>
                              </p:par>
                            </p:childTnLst>
                          </p:cTn>
                        </p:par>
                        <p:par>
                          <p:cTn id="37" fill="hold">
                            <p:stCondLst>
                              <p:cond delay="5500"/>
                            </p:stCondLst>
                            <p:childTnLst>
                              <p:par>
                                <p:cTn id="38" presetID="1" presetClass="entr" presetSubtype="0" fill="hold" nodeType="afterEffect">
                                  <p:stCondLst>
                                    <p:cond delay="0"/>
                                  </p:stCondLst>
                                  <p:childTnLst>
                                    <p:set>
                                      <p:cBhvr>
                                        <p:cTn id="39" dur="1" fill="hold">
                                          <p:stCondLst>
                                            <p:cond delay="499"/>
                                          </p:stCondLst>
                                        </p:cTn>
                                        <p:tgtEl>
                                          <p:spTgt spid="911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2163" name="Freeform 3"/>
          <p:cNvSpPr>
            <a:spLocks/>
          </p:cNvSpPr>
          <p:nvPr/>
        </p:nvSpPr>
        <p:spPr bwMode="auto">
          <a:xfrm>
            <a:off x="3409950" y="2152651"/>
            <a:ext cx="4884738" cy="3235325"/>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2164" name="Line 4"/>
          <p:cNvSpPr>
            <a:spLocks noChangeShapeType="1"/>
          </p:cNvSpPr>
          <p:nvPr/>
        </p:nvSpPr>
        <p:spPr bwMode="auto">
          <a:xfrm>
            <a:off x="5851525" y="1562100"/>
            <a:ext cx="0" cy="44148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5"/>
          <p:cNvGrpSpPr>
            <a:grpSpLocks/>
          </p:cNvGrpSpPr>
          <p:nvPr/>
        </p:nvGrpSpPr>
        <p:grpSpPr bwMode="auto">
          <a:xfrm>
            <a:off x="5029201" y="4175128"/>
            <a:ext cx="2763838" cy="795338"/>
            <a:chOff x="2208" y="2630"/>
            <a:chExt cx="1741" cy="501"/>
          </a:xfrm>
        </p:grpSpPr>
        <p:sp>
          <p:nvSpPr>
            <p:cNvPr id="92166" name="Oval 6"/>
            <p:cNvSpPr>
              <a:spLocks noChangeArrowheads="1"/>
            </p:cNvSpPr>
            <p:nvPr/>
          </p:nvSpPr>
          <p:spPr bwMode="auto">
            <a:xfrm>
              <a:off x="2672" y="264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2167" name="Rectangle 7"/>
            <p:cNvSpPr>
              <a:spLocks noChangeArrowheads="1"/>
            </p:cNvSpPr>
            <p:nvPr/>
          </p:nvSpPr>
          <p:spPr bwMode="auto">
            <a:xfrm>
              <a:off x="2208" y="2850"/>
              <a:ext cx="1741"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700">
                  <a:solidFill>
                    <a:srgbClr val="FF0000"/>
                  </a:solidFill>
                  <a:latin typeface="Arial" charset="0"/>
                </a:rPr>
                <a:t>Movimiento de </a:t>
              </a:r>
              <a:r>
                <a:rPr lang="en-US" sz="2700">
                  <a:solidFill>
                    <a:srgbClr val="FF0000"/>
                  </a:solidFill>
                  <a:latin typeface="Arial" charset="0"/>
                </a:rPr>
                <a:t>B</a:t>
              </a:r>
            </a:p>
          </p:txBody>
        </p:sp>
        <p:sp>
          <p:nvSpPr>
            <p:cNvPr id="92168" name="Oval 8"/>
            <p:cNvSpPr>
              <a:spLocks noChangeArrowheads="1"/>
            </p:cNvSpPr>
            <p:nvPr/>
          </p:nvSpPr>
          <p:spPr bwMode="auto">
            <a:xfrm>
              <a:off x="2581" y="2640"/>
              <a:ext cx="111"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nvGrpSpPr>
            <p:cNvPr id="3" name="Group 9"/>
            <p:cNvGrpSpPr>
              <a:grpSpLocks/>
            </p:cNvGrpSpPr>
            <p:nvPr/>
          </p:nvGrpSpPr>
          <p:grpSpPr bwMode="auto">
            <a:xfrm>
              <a:off x="2758" y="2630"/>
              <a:ext cx="207" cy="119"/>
              <a:chOff x="2758" y="2630"/>
              <a:chExt cx="207" cy="119"/>
            </a:xfrm>
          </p:grpSpPr>
          <p:sp>
            <p:nvSpPr>
              <p:cNvPr id="92170" name="Oval 10"/>
              <p:cNvSpPr>
                <a:spLocks noChangeArrowheads="1"/>
              </p:cNvSpPr>
              <p:nvPr/>
            </p:nvSpPr>
            <p:spPr bwMode="auto">
              <a:xfrm>
                <a:off x="2758" y="2639"/>
                <a:ext cx="111"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2171" name="Oval 11"/>
              <p:cNvSpPr>
                <a:spLocks noChangeArrowheads="1"/>
              </p:cNvSpPr>
              <p:nvPr/>
            </p:nvSpPr>
            <p:spPr bwMode="auto">
              <a:xfrm>
                <a:off x="2855" y="2630"/>
                <a:ext cx="110"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2172" name="Oval 12"/>
            <p:cNvSpPr>
              <a:spLocks noChangeArrowheads="1"/>
            </p:cNvSpPr>
            <p:nvPr/>
          </p:nvSpPr>
          <p:spPr bwMode="auto">
            <a:xfrm>
              <a:off x="2485" y="2632"/>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2173" name="Oval 13"/>
          <p:cNvSpPr>
            <a:spLocks noChangeArrowheads="1"/>
          </p:cNvSpPr>
          <p:nvPr/>
        </p:nvSpPr>
        <p:spPr bwMode="auto">
          <a:xfrm>
            <a:off x="3697289" y="11114"/>
            <a:ext cx="4264025" cy="4264025"/>
          </a:xfrm>
          <a:prstGeom prst="ellipse">
            <a:avLst/>
          </a:prstGeom>
          <a:noFill/>
          <a:ln w="12700">
            <a:solidFill>
              <a:srgbClr val="FF0000"/>
            </a:solidFill>
            <a:prstDash val="lgDash"/>
            <a:round/>
            <a:headEnd/>
            <a:tailEnd/>
          </a:ln>
          <a:effectLst/>
        </p:spPr>
        <p:txBody>
          <a:bodyPr wrap="none" anchor="ctr"/>
          <a:lstStyle/>
          <a:p>
            <a:endParaRPr lang="es-CL"/>
          </a:p>
        </p:txBody>
      </p:sp>
      <p:sp>
        <p:nvSpPr>
          <p:cNvPr id="92174" name="Oval 14"/>
          <p:cNvSpPr>
            <a:spLocks noChangeArrowheads="1"/>
          </p:cNvSpPr>
          <p:nvPr/>
        </p:nvSpPr>
        <p:spPr bwMode="auto">
          <a:xfrm>
            <a:off x="5773739" y="2054226"/>
            <a:ext cx="174625" cy="17462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2175" name="Rectangle 15"/>
          <p:cNvSpPr>
            <a:spLocks noChangeArrowheads="1"/>
          </p:cNvSpPr>
          <p:nvPr/>
        </p:nvSpPr>
        <p:spPr bwMode="auto">
          <a:xfrm>
            <a:off x="5165726" y="1736725"/>
            <a:ext cx="410369" cy="369974"/>
          </a:xfrm>
          <a:prstGeom prst="rect">
            <a:avLst/>
          </a:prstGeom>
          <a:noFill/>
          <a:ln w="9525">
            <a:solidFill>
              <a:schemeClr val="bg1"/>
            </a:solidFill>
            <a:miter lim="800000"/>
            <a:headEnd/>
            <a:tailEnd/>
          </a:ln>
          <a:effectLst/>
        </p:spPr>
        <p:txBody>
          <a:bodyPr wrap="none" lIns="92075" tIns="46038" rIns="92075" bIns="46038">
            <a:spAutoFit/>
          </a:bodyPr>
          <a:lstStyle/>
          <a:p>
            <a:r>
              <a:rPr lang="en-US"/>
              <a:t>M</a:t>
            </a:r>
          </a:p>
        </p:txBody>
      </p:sp>
      <p:sp>
        <p:nvSpPr>
          <p:cNvPr id="92176" name="Rectangle 16"/>
          <p:cNvSpPr>
            <a:spLocks noChangeArrowheads="1"/>
          </p:cNvSpPr>
          <p:nvPr/>
        </p:nvSpPr>
        <p:spPr bwMode="auto">
          <a:xfrm>
            <a:off x="4048126" y="76201"/>
            <a:ext cx="3195105" cy="769441"/>
          </a:xfrm>
          <a:prstGeom prst="rect">
            <a:avLst/>
          </a:prstGeom>
          <a:noFill/>
          <a:ln w="9525">
            <a:noFill/>
            <a:miter lim="800000"/>
            <a:headEnd/>
            <a:tailEnd/>
          </a:ln>
          <a:effectLst/>
        </p:spPr>
        <p:txBody>
          <a:bodyPr wrap="none">
            <a:spAutoFit/>
          </a:bodyPr>
          <a:lstStyle/>
          <a:p>
            <a:pPr eaLnBrk="1" hangingPunct="1"/>
            <a:r>
              <a:rPr lang="en-US" sz="4400" b="1" dirty="0" err="1">
                <a:latin typeface="Arial" charset="0"/>
              </a:rPr>
              <a:t>Metacentro</a:t>
            </a:r>
            <a:endParaRPr lang="es-ES" sz="4400" b="1" dirty="0">
              <a:latin typeface="Arial" charset="0"/>
            </a:endParaRPr>
          </a:p>
        </p:txBody>
      </p:sp>
      <p:sp>
        <p:nvSpPr>
          <p:cNvPr id="4" name="Marcador de fecha 3">
            <a:extLst>
              <a:ext uri="{FF2B5EF4-FFF2-40B4-BE49-F238E27FC236}">
                <a16:creationId xmlns:a16="http://schemas.microsoft.com/office/drawing/2014/main" id="{EFB6892D-ED80-0F0E-98B9-978807D77A0D}"/>
              </a:ext>
            </a:extLst>
          </p:cNvPr>
          <p:cNvSpPr>
            <a:spLocks noGrp="1"/>
          </p:cNvSpPr>
          <p:nvPr>
            <p:ph type="dt" sz="half" idx="10"/>
          </p:nvPr>
        </p:nvSpPr>
        <p:spPr/>
        <p:txBody>
          <a:bodyPr/>
          <a:lstStyle/>
          <a:p>
            <a:pPr>
              <a:defRPr/>
            </a:pPr>
            <a:fld id="{E58AC054-8BAF-4FB6-B454-EEC71F3225B7}" type="datetime1">
              <a:rPr lang="es-CL" smtClean="0"/>
              <a:t>14-04-2024</a:t>
            </a:fld>
            <a:endParaRPr lang="es-ES"/>
          </a:p>
        </p:txBody>
      </p:sp>
      <p:sp>
        <p:nvSpPr>
          <p:cNvPr id="5" name="Marcador de número de diapositiva 4">
            <a:extLst>
              <a:ext uri="{FF2B5EF4-FFF2-40B4-BE49-F238E27FC236}">
                <a16:creationId xmlns:a16="http://schemas.microsoft.com/office/drawing/2014/main" id="{49651FD4-EFD1-6901-C96A-FD4B664F7A96}"/>
              </a:ext>
            </a:extLst>
          </p:cNvPr>
          <p:cNvSpPr>
            <a:spLocks noGrp="1"/>
          </p:cNvSpPr>
          <p:nvPr>
            <p:ph type="sldNum" sz="quarter" idx="12"/>
          </p:nvPr>
        </p:nvSpPr>
        <p:spPr/>
        <p:txBody>
          <a:bodyPr/>
          <a:lstStyle/>
          <a:p>
            <a:pPr>
              <a:defRPr/>
            </a:pPr>
            <a:fld id="{90111581-DA39-4E98-B9BB-2C3642245267}" type="slidenum">
              <a:rPr lang="es-ES" smtClean="0"/>
              <a:pPr>
                <a:defRPr/>
              </a:pPr>
              <a:t>45</a:t>
            </a:fld>
            <a:endParaRPr lang="es-ES"/>
          </a:p>
        </p:txBody>
      </p:sp>
      <p:sp>
        <p:nvSpPr>
          <p:cNvPr id="6" name="Marcador de pie de página 5">
            <a:extLst>
              <a:ext uri="{FF2B5EF4-FFF2-40B4-BE49-F238E27FC236}">
                <a16:creationId xmlns:a16="http://schemas.microsoft.com/office/drawing/2014/main" id="{30DA5106-F6B1-D2B3-B4AA-96CC0FD2D66D}"/>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2173"/>
                                        </p:tgtEl>
                                        <p:attrNameLst>
                                          <p:attrName>style.visibility</p:attrName>
                                        </p:attrNameLst>
                                      </p:cBhvr>
                                      <p:to>
                                        <p:strVal val="visible"/>
                                      </p:to>
                                    </p:set>
                                    <p:animEffect transition="in" filter="wipe(down)">
                                      <p:cBhvr>
                                        <p:cTn id="7" dur="500"/>
                                        <p:tgtEl>
                                          <p:spTgt spid="92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ChangeArrowheads="1"/>
          </p:cNvSpPr>
          <p:nvPr/>
        </p:nvSpPr>
        <p:spPr bwMode="auto">
          <a:xfrm>
            <a:off x="1530351" y="2789239"/>
            <a:ext cx="9129713" cy="406082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3187" name="Freeform 3"/>
          <p:cNvSpPr>
            <a:spLocks/>
          </p:cNvSpPr>
          <p:nvPr/>
        </p:nvSpPr>
        <p:spPr bwMode="auto">
          <a:xfrm>
            <a:off x="3343275" y="1673226"/>
            <a:ext cx="5530850" cy="3673475"/>
          </a:xfrm>
          <a:custGeom>
            <a:avLst/>
            <a:gdLst/>
            <a:ahLst/>
            <a:cxnLst>
              <a:cxn ang="0">
                <a:pos x="0" y="0"/>
              </a:cxn>
              <a:cxn ang="0">
                <a:pos x="0" y="1529"/>
              </a:cxn>
              <a:cxn ang="0">
                <a:pos x="45" y="1716"/>
              </a:cxn>
              <a:cxn ang="0">
                <a:pos x="97" y="1813"/>
              </a:cxn>
              <a:cxn ang="0">
                <a:pos x="194" y="1947"/>
              </a:cxn>
              <a:cxn ang="0">
                <a:pos x="314" y="2059"/>
              </a:cxn>
              <a:cxn ang="0">
                <a:pos x="500" y="2163"/>
              </a:cxn>
              <a:cxn ang="0">
                <a:pos x="724" y="2230"/>
              </a:cxn>
              <a:cxn ang="0">
                <a:pos x="1000" y="2283"/>
              </a:cxn>
              <a:cxn ang="0">
                <a:pos x="1373" y="2313"/>
              </a:cxn>
              <a:cxn ang="0">
                <a:pos x="2103" y="2313"/>
              </a:cxn>
              <a:cxn ang="0">
                <a:pos x="2469" y="2275"/>
              </a:cxn>
              <a:cxn ang="0">
                <a:pos x="2745" y="2223"/>
              </a:cxn>
              <a:cxn ang="0">
                <a:pos x="3013" y="2141"/>
              </a:cxn>
              <a:cxn ang="0">
                <a:pos x="3222" y="1999"/>
              </a:cxn>
              <a:cxn ang="0">
                <a:pos x="3327" y="1887"/>
              </a:cxn>
              <a:cxn ang="0">
                <a:pos x="3416" y="1731"/>
              </a:cxn>
              <a:cxn ang="0">
                <a:pos x="3468" y="1582"/>
              </a:cxn>
              <a:cxn ang="0">
                <a:pos x="3483" y="1402"/>
              </a:cxn>
              <a:cxn ang="0">
                <a:pos x="3483" y="1306"/>
              </a:cxn>
              <a:cxn ang="0">
                <a:pos x="3483" y="0"/>
              </a:cxn>
              <a:cxn ang="0">
                <a:pos x="0" y="0"/>
              </a:cxn>
            </a:cxnLst>
            <a:rect l="0" t="0" r="r" b="b"/>
            <a:pathLst>
              <a:path w="3484" h="2314">
                <a:moveTo>
                  <a:pt x="0" y="0"/>
                </a:moveTo>
                <a:lnTo>
                  <a:pt x="0" y="1529"/>
                </a:lnTo>
                <a:lnTo>
                  <a:pt x="45" y="1716"/>
                </a:lnTo>
                <a:lnTo>
                  <a:pt x="97" y="1813"/>
                </a:lnTo>
                <a:lnTo>
                  <a:pt x="194" y="1947"/>
                </a:lnTo>
                <a:lnTo>
                  <a:pt x="314" y="2059"/>
                </a:lnTo>
                <a:lnTo>
                  <a:pt x="500" y="2163"/>
                </a:lnTo>
                <a:lnTo>
                  <a:pt x="724" y="2230"/>
                </a:lnTo>
                <a:lnTo>
                  <a:pt x="1000" y="2283"/>
                </a:lnTo>
                <a:lnTo>
                  <a:pt x="1373" y="2313"/>
                </a:lnTo>
                <a:lnTo>
                  <a:pt x="2103" y="2313"/>
                </a:lnTo>
                <a:lnTo>
                  <a:pt x="2469" y="2275"/>
                </a:lnTo>
                <a:lnTo>
                  <a:pt x="2745" y="2223"/>
                </a:lnTo>
                <a:lnTo>
                  <a:pt x="3013" y="2141"/>
                </a:lnTo>
                <a:lnTo>
                  <a:pt x="3222" y="1999"/>
                </a:lnTo>
                <a:lnTo>
                  <a:pt x="3327" y="1887"/>
                </a:lnTo>
                <a:lnTo>
                  <a:pt x="3416" y="1731"/>
                </a:lnTo>
                <a:lnTo>
                  <a:pt x="3468" y="1582"/>
                </a:lnTo>
                <a:lnTo>
                  <a:pt x="3483" y="1402"/>
                </a:lnTo>
                <a:lnTo>
                  <a:pt x="3483" y="1306"/>
                </a:lnTo>
                <a:lnTo>
                  <a:pt x="3483" y="0"/>
                </a:lnTo>
                <a:lnTo>
                  <a:pt x="0" y="0"/>
                </a:lnTo>
              </a:path>
            </a:pathLst>
          </a:custGeom>
          <a:ln w="76200" cap="rnd" cmpd="sng">
            <a:solidFill>
              <a:srgbClr val="000000"/>
            </a:solidFill>
            <a:prstDash val="solid"/>
            <a:round/>
            <a:headEnd/>
            <a:tailEnd/>
          </a:ln>
          <a:effectLst/>
        </p:spPr>
        <p:txBody>
          <a:bodyPr/>
          <a:lstStyle/>
          <a:p>
            <a:endParaRPr lang="es-CL"/>
          </a:p>
        </p:txBody>
      </p:sp>
      <p:sp>
        <p:nvSpPr>
          <p:cNvPr id="93188" name="Line 4"/>
          <p:cNvSpPr>
            <a:spLocks noChangeShapeType="1"/>
          </p:cNvSpPr>
          <p:nvPr/>
        </p:nvSpPr>
        <p:spPr bwMode="auto">
          <a:xfrm>
            <a:off x="6078538" y="1412875"/>
            <a:ext cx="0" cy="46164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3189" name="Rectangle 5"/>
          <p:cNvSpPr>
            <a:spLocks noChangeArrowheads="1"/>
          </p:cNvSpPr>
          <p:nvPr/>
        </p:nvSpPr>
        <p:spPr bwMode="auto">
          <a:xfrm>
            <a:off x="5773739" y="610962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3190" name="Oval 6"/>
          <p:cNvSpPr>
            <a:spLocks noChangeArrowheads="1"/>
          </p:cNvSpPr>
          <p:nvPr/>
        </p:nvSpPr>
        <p:spPr bwMode="auto">
          <a:xfrm>
            <a:off x="6000751" y="3925888"/>
            <a:ext cx="131763"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3191" name="Oval 7"/>
          <p:cNvSpPr>
            <a:spLocks noChangeArrowheads="1"/>
          </p:cNvSpPr>
          <p:nvPr/>
        </p:nvSpPr>
        <p:spPr bwMode="auto">
          <a:xfrm>
            <a:off x="5995988" y="2116138"/>
            <a:ext cx="131762"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3192" name="Rectangle 8"/>
          <p:cNvSpPr>
            <a:spLocks noChangeArrowheads="1"/>
          </p:cNvSpPr>
          <p:nvPr/>
        </p:nvSpPr>
        <p:spPr bwMode="auto">
          <a:xfrm>
            <a:off x="5673725" y="3922714"/>
            <a:ext cx="376238" cy="36512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100" b="1">
                <a:solidFill>
                  <a:srgbClr val="FF0000"/>
                </a:solidFill>
                <a:latin typeface="Arial" charset="0"/>
              </a:rPr>
              <a:t>B</a:t>
            </a:r>
          </a:p>
        </p:txBody>
      </p:sp>
      <p:sp>
        <p:nvSpPr>
          <p:cNvPr id="93193" name="Rectangle 9"/>
          <p:cNvSpPr>
            <a:spLocks noChangeArrowheads="1"/>
          </p:cNvSpPr>
          <p:nvPr/>
        </p:nvSpPr>
        <p:spPr bwMode="auto">
          <a:xfrm>
            <a:off x="6094413" y="1995489"/>
            <a:ext cx="406400" cy="365125"/>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100" b="1">
                <a:latin typeface="Arial" charset="0"/>
              </a:rPr>
              <a:t>M</a:t>
            </a:r>
          </a:p>
        </p:txBody>
      </p:sp>
      <p:sp>
        <p:nvSpPr>
          <p:cNvPr id="93194" name="Line 10"/>
          <p:cNvSpPr>
            <a:spLocks noChangeShapeType="1"/>
          </p:cNvSpPr>
          <p:nvPr/>
        </p:nvSpPr>
        <p:spPr bwMode="auto">
          <a:xfrm>
            <a:off x="3459164" y="2800350"/>
            <a:ext cx="5310187" cy="0"/>
          </a:xfrm>
          <a:prstGeom prst="line">
            <a:avLst/>
          </a:prstGeom>
          <a:noFill/>
          <a:ln w="12700">
            <a:solidFill>
              <a:srgbClr val="000000"/>
            </a:solidFill>
            <a:prstDash val="lgDash"/>
            <a:round/>
            <a:headEnd type="none" w="sm" len="sm"/>
            <a:tailEnd type="none" w="sm" len="sm"/>
          </a:ln>
          <a:effectLst/>
        </p:spPr>
        <p:txBody>
          <a:bodyPr wrap="none" anchor="ctr"/>
          <a:lstStyle/>
          <a:p>
            <a:endParaRPr lang="es-CL"/>
          </a:p>
        </p:txBody>
      </p:sp>
      <p:sp>
        <p:nvSpPr>
          <p:cNvPr id="93195" name="Rectangle 11"/>
          <p:cNvSpPr>
            <a:spLocks noChangeArrowheads="1"/>
          </p:cNvSpPr>
          <p:nvPr/>
        </p:nvSpPr>
        <p:spPr bwMode="auto">
          <a:xfrm>
            <a:off x="4955634" y="876120"/>
            <a:ext cx="2245808" cy="668517"/>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4400" b="1" dirty="0">
                <a:latin typeface="Arial" charset="0"/>
              </a:rPr>
              <a:t>0</a:t>
            </a:r>
            <a:r>
              <a:rPr lang="en-US" sz="4400" b="1" baseline="40000" dirty="0">
                <a:latin typeface="Arial" charset="0"/>
              </a:rPr>
              <a:t>o</a:t>
            </a:r>
            <a:r>
              <a:rPr lang="en-US" sz="4400" b="1" dirty="0">
                <a:latin typeface="Arial" charset="0"/>
              </a:rPr>
              <a:t>-7/10</a:t>
            </a:r>
            <a:r>
              <a:rPr lang="en-US" sz="4400" b="1" baseline="40000" dirty="0">
                <a:latin typeface="Arial" charset="0"/>
              </a:rPr>
              <a:t>o</a:t>
            </a:r>
          </a:p>
        </p:txBody>
      </p:sp>
      <p:sp>
        <p:nvSpPr>
          <p:cNvPr id="2" name="Marcador de fecha 1">
            <a:extLst>
              <a:ext uri="{FF2B5EF4-FFF2-40B4-BE49-F238E27FC236}">
                <a16:creationId xmlns:a16="http://schemas.microsoft.com/office/drawing/2014/main" id="{E1AA9F43-615D-D6B6-0133-7FCE8EBED7EC}"/>
              </a:ext>
            </a:extLst>
          </p:cNvPr>
          <p:cNvSpPr>
            <a:spLocks noGrp="1"/>
          </p:cNvSpPr>
          <p:nvPr>
            <p:ph type="dt" sz="half" idx="10"/>
          </p:nvPr>
        </p:nvSpPr>
        <p:spPr/>
        <p:txBody>
          <a:bodyPr/>
          <a:lstStyle/>
          <a:p>
            <a:pPr>
              <a:defRPr/>
            </a:pPr>
            <a:fld id="{CC975450-E7E7-40DF-AC2A-87F1D9C72C2C}" type="datetime1">
              <a:rPr lang="es-CL" smtClean="0"/>
              <a:t>14-04-2024</a:t>
            </a:fld>
            <a:endParaRPr lang="es-ES"/>
          </a:p>
        </p:txBody>
      </p:sp>
      <p:sp>
        <p:nvSpPr>
          <p:cNvPr id="3" name="Marcador de número de diapositiva 2">
            <a:extLst>
              <a:ext uri="{FF2B5EF4-FFF2-40B4-BE49-F238E27FC236}">
                <a16:creationId xmlns:a16="http://schemas.microsoft.com/office/drawing/2014/main" id="{E27E1C91-730D-7D6C-7E32-CAA4A112B176}"/>
              </a:ext>
            </a:extLst>
          </p:cNvPr>
          <p:cNvSpPr>
            <a:spLocks noGrp="1"/>
          </p:cNvSpPr>
          <p:nvPr>
            <p:ph type="sldNum" sz="quarter" idx="12"/>
          </p:nvPr>
        </p:nvSpPr>
        <p:spPr/>
        <p:txBody>
          <a:bodyPr/>
          <a:lstStyle/>
          <a:p>
            <a:pPr>
              <a:defRPr/>
            </a:pPr>
            <a:fld id="{512A34C5-A7E8-4629-B921-404C04172488}" type="slidenum">
              <a:rPr lang="es-ES" smtClean="0"/>
              <a:pPr>
                <a:defRPr/>
              </a:pPr>
              <a:t>46</a:t>
            </a:fld>
            <a:endParaRPr lang="es-ES"/>
          </a:p>
        </p:txBody>
      </p:sp>
      <p:sp>
        <p:nvSpPr>
          <p:cNvPr id="4" name="Marcador de pie de página 3">
            <a:extLst>
              <a:ext uri="{FF2B5EF4-FFF2-40B4-BE49-F238E27FC236}">
                <a16:creationId xmlns:a16="http://schemas.microsoft.com/office/drawing/2014/main" id="{BBAB0415-7493-7161-E8E1-168D7F271F90}"/>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p:cNvSpPr>
          <p:nvPr/>
        </p:nvSpPr>
        <p:spPr bwMode="auto">
          <a:xfrm>
            <a:off x="1530351" y="3519489"/>
            <a:ext cx="9129713" cy="333057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94211" name="Freeform 3"/>
          <p:cNvSpPr>
            <a:spLocks/>
          </p:cNvSpPr>
          <p:nvPr/>
        </p:nvSpPr>
        <p:spPr bwMode="auto">
          <a:xfrm>
            <a:off x="3409950" y="2152651"/>
            <a:ext cx="4884738" cy="3235325"/>
          </a:xfrm>
          <a:custGeom>
            <a:avLst/>
            <a:gdLst/>
            <a:ahLst/>
            <a:cxnLst>
              <a:cxn ang="0">
                <a:pos x="0" y="0"/>
              </a:cxn>
              <a:cxn ang="0">
                <a:pos x="0" y="1313"/>
              </a:cxn>
              <a:cxn ang="0">
                <a:pos x="27" y="1474"/>
              </a:cxn>
              <a:cxn ang="0">
                <a:pos x="107" y="1608"/>
              </a:cxn>
              <a:cxn ang="0">
                <a:pos x="221" y="1756"/>
              </a:cxn>
              <a:cxn ang="0">
                <a:pos x="322" y="1842"/>
              </a:cxn>
              <a:cxn ang="0">
                <a:pos x="442" y="1910"/>
              </a:cxn>
              <a:cxn ang="0">
                <a:pos x="590" y="1956"/>
              </a:cxn>
              <a:cxn ang="0">
                <a:pos x="717" y="1977"/>
              </a:cxn>
              <a:cxn ang="0">
                <a:pos x="945" y="2017"/>
              </a:cxn>
              <a:cxn ang="0">
                <a:pos x="1153" y="2037"/>
              </a:cxn>
              <a:cxn ang="0">
                <a:pos x="1863" y="2037"/>
              </a:cxn>
              <a:cxn ang="0">
                <a:pos x="2138" y="2010"/>
              </a:cxn>
              <a:cxn ang="0">
                <a:pos x="2372" y="1977"/>
              </a:cxn>
              <a:cxn ang="0">
                <a:pos x="2567" y="1930"/>
              </a:cxn>
              <a:cxn ang="0">
                <a:pos x="2714" y="1863"/>
              </a:cxn>
              <a:cxn ang="0">
                <a:pos x="2815" y="1789"/>
              </a:cxn>
              <a:cxn ang="0">
                <a:pos x="2929" y="1682"/>
              </a:cxn>
              <a:cxn ang="0">
                <a:pos x="3002" y="1574"/>
              </a:cxn>
              <a:cxn ang="0">
                <a:pos x="3056" y="1427"/>
              </a:cxn>
              <a:cxn ang="0">
                <a:pos x="3076" y="1246"/>
              </a:cxn>
              <a:cxn ang="0">
                <a:pos x="3076" y="0"/>
              </a:cxn>
              <a:cxn ang="0">
                <a:pos x="0" y="0"/>
              </a:cxn>
            </a:cxnLst>
            <a:rect l="0" t="0" r="r" b="b"/>
            <a:pathLst>
              <a:path w="3077" h="2038">
                <a:moveTo>
                  <a:pt x="0" y="0"/>
                </a:moveTo>
                <a:lnTo>
                  <a:pt x="0" y="1313"/>
                </a:lnTo>
                <a:lnTo>
                  <a:pt x="27" y="1474"/>
                </a:lnTo>
                <a:lnTo>
                  <a:pt x="107" y="1608"/>
                </a:lnTo>
                <a:lnTo>
                  <a:pt x="221" y="1756"/>
                </a:lnTo>
                <a:lnTo>
                  <a:pt x="322" y="1842"/>
                </a:lnTo>
                <a:lnTo>
                  <a:pt x="442" y="1910"/>
                </a:lnTo>
                <a:lnTo>
                  <a:pt x="590" y="1956"/>
                </a:lnTo>
                <a:lnTo>
                  <a:pt x="717" y="1977"/>
                </a:lnTo>
                <a:lnTo>
                  <a:pt x="945" y="2017"/>
                </a:lnTo>
                <a:lnTo>
                  <a:pt x="1153" y="2037"/>
                </a:lnTo>
                <a:lnTo>
                  <a:pt x="1863" y="2037"/>
                </a:lnTo>
                <a:lnTo>
                  <a:pt x="2138" y="2010"/>
                </a:lnTo>
                <a:lnTo>
                  <a:pt x="2372" y="1977"/>
                </a:lnTo>
                <a:lnTo>
                  <a:pt x="2567" y="1930"/>
                </a:lnTo>
                <a:lnTo>
                  <a:pt x="2714" y="1863"/>
                </a:lnTo>
                <a:lnTo>
                  <a:pt x="2815" y="1789"/>
                </a:lnTo>
                <a:lnTo>
                  <a:pt x="2929" y="1682"/>
                </a:lnTo>
                <a:lnTo>
                  <a:pt x="3002" y="1574"/>
                </a:lnTo>
                <a:lnTo>
                  <a:pt x="3056" y="1427"/>
                </a:lnTo>
                <a:lnTo>
                  <a:pt x="3076" y="1246"/>
                </a:lnTo>
                <a:lnTo>
                  <a:pt x="3076"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94212" name="Line 4"/>
          <p:cNvSpPr>
            <a:spLocks noChangeShapeType="1"/>
          </p:cNvSpPr>
          <p:nvPr/>
        </p:nvSpPr>
        <p:spPr bwMode="auto">
          <a:xfrm>
            <a:off x="5851525" y="1562100"/>
            <a:ext cx="0" cy="44148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5"/>
          <p:cNvGrpSpPr>
            <a:grpSpLocks/>
          </p:cNvGrpSpPr>
          <p:nvPr/>
        </p:nvGrpSpPr>
        <p:grpSpPr bwMode="auto">
          <a:xfrm>
            <a:off x="5029201" y="4175128"/>
            <a:ext cx="2763838" cy="795338"/>
            <a:chOff x="2208" y="2630"/>
            <a:chExt cx="1741" cy="501"/>
          </a:xfrm>
        </p:grpSpPr>
        <p:sp>
          <p:nvSpPr>
            <p:cNvPr id="94214" name="Oval 6"/>
            <p:cNvSpPr>
              <a:spLocks noChangeArrowheads="1"/>
            </p:cNvSpPr>
            <p:nvPr/>
          </p:nvSpPr>
          <p:spPr bwMode="auto">
            <a:xfrm>
              <a:off x="2672" y="2644"/>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4215" name="Rectangle 7"/>
            <p:cNvSpPr>
              <a:spLocks noChangeArrowheads="1"/>
            </p:cNvSpPr>
            <p:nvPr/>
          </p:nvSpPr>
          <p:spPr bwMode="auto">
            <a:xfrm>
              <a:off x="2208" y="2850"/>
              <a:ext cx="1741"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s-CL" sz="2700">
                  <a:solidFill>
                    <a:srgbClr val="FF0000"/>
                  </a:solidFill>
                  <a:latin typeface="Arial" charset="0"/>
                </a:rPr>
                <a:t>Movimiento de </a:t>
              </a:r>
              <a:r>
                <a:rPr lang="en-US" sz="2700">
                  <a:solidFill>
                    <a:srgbClr val="FF0000"/>
                  </a:solidFill>
                  <a:latin typeface="Arial" charset="0"/>
                </a:rPr>
                <a:t>B</a:t>
              </a:r>
            </a:p>
          </p:txBody>
        </p:sp>
        <p:sp>
          <p:nvSpPr>
            <p:cNvPr id="94216" name="Oval 8"/>
            <p:cNvSpPr>
              <a:spLocks noChangeArrowheads="1"/>
            </p:cNvSpPr>
            <p:nvPr/>
          </p:nvSpPr>
          <p:spPr bwMode="auto">
            <a:xfrm>
              <a:off x="2581" y="2640"/>
              <a:ext cx="111"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nvGrpSpPr>
            <p:cNvPr id="3" name="Group 9"/>
            <p:cNvGrpSpPr>
              <a:grpSpLocks/>
            </p:cNvGrpSpPr>
            <p:nvPr/>
          </p:nvGrpSpPr>
          <p:grpSpPr bwMode="auto">
            <a:xfrm>
              <a:off x="2758" y="2630"/>
              <a:ext cx="207" cy="119"/>
              <a:chOff x="2758" y="2630"/>
              <a:chExt cx="207" cy="119"/>
            </a:xfrm>
          </p:grpSpPr>
          <p:sp>
            <p:nvSpPr>
              <p:cNvPr id="94218" name="Oval 10"/>
              <p:cNvSpPr>
                <a:spLocks noChangeArrowheads="1"/>
              </p:cNvSpPr>
              <p:nvPr/>
            </p:nvSpPr>
            <p:spPr bwMode="auto">
              <a:xfrm>
                <a:off x="2758" y="2639"/>
                <a:ext cx="111" cy="11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4219" name="Oval 11"/>
              <p:cNvSpPr>
                <a:spLocks noChangeArrowheads="1"/>
              </p:cNvSpPr>
              <p:nvPr/>
            </p:nvSpPr>
            <p:spPr bwMode="auto">
              <a:xfrm>
                <a:off x="2855" y="2630"/>
                <a:ext cx="110" cy="111"/>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4220" name="Oval 12"/>
            <p:cNvSpPr>
              <a:spLocks noChangeArrowheads="1"/>
            </p:cNvSpPr>
            <p:nvPr/>
          </p:nvSpPr>
          <p:spPr bwMode="auto">
            <a:xfrm>
              <a:off x="2485" y="2632"/>
              <a:ext cx="110" cy="110"/>
            </a:xfrm>
            <a:prstGeom prst="ellipse">
              <a:avLst/>
            </a:prstGeom>
            <a:solidFill>
              <a:srgbClr val="FF0000"/>
            </a:solidFill>
            <a:ln w="12700">
              <a:solidFill>
                <a:srgbClr val="FF0000"/>
              </a:solidFill>
              <a:round/>
              <a:headEnd/>
              <a:tailEnd/>
            </a:ln>
            <a:effectLst/>
          </p:spPr>
          <p:txBody>
            <a:bodyPr wrap="none" anchor="ctr"/>
            <a:lstStyle/>
            <a:p>
              <a:endParaRPr lang="es-CL"/>
            </a:p>
          </p:txBody>
        </p:sp>
      </p:grpSp>
      <p:sp>
        <p:nvSpPr>
          <p:cNvPr id="94221" name="Oval 13"/>
          <p:cNvSpPr>
            <a:spLocks noChangeArrowheads="1"/>
          </p:cNvSpPr>
          <p:nvPr/>
        </p:nvSpPr>
        <p:spPr bwMode="auto">
          <a:xfrm>
            <a:off x="3697289" y="1142984"/>
            <a:ext cx="4264025" cy="3132154"/>
          </a:xfrm>
          <a:prstGeom prst="ellipse">
            <a:avLst/>
          </a:prstGeom>
          <a:noFill/>
          <a:ln w="12700">
            <a:solidFill>
              <a:srgbClr val="FF0000"/>
            </a:solidFill>
            <a:prstDash val="lgDash"/>
            <a:round/>
            <a:headEnd/>
            <a:tailEnd/>
          </a:ln>
          <a:effectLst/>
        </p:spPr>
        <p:txBody>
          <a:bodyPr wrap="none" anchor="ctr"/>
          <a:lstStyle/>
          <a:p>
            <a:endParaRPr lang="es-CL"/>
          </a:p>
        </p:txBody>
      </p:sp>
      <p:sp>
        <p:nvSpPr>
          <p:cNvPr id="94222" name="Oval 14"/>
          <p:cNvSpPr>
            <a:spLocks noChangeArrowheads="1"/>
          </p:cNvSpPr>
          <p:nvPr/>
        </p:nvSpPr>
        <p:spPr bwMode="auto">
          <a:xfrm>
            <a:off x="5773739" y="2054226"/>
            <a:ext cx="174625" cy="17462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4223" name="Rectangle 15"/>
          <p:cNvSpPr>
            <a:spLocks noChangeArrowheads="1"/>
          </p:cNvSpPr>
          <p:nvPr/>
        </p:nvSpPr>
        <p:spPr bwMode="auto">
          <a:xfrm>
            <a:off x="5165726" y="1736725"/>
            <a:ext cx="410369" cy="369974"/>
          </a:xfrm>
          <a:prstGeom prst="rect">
            <a:avLst/>
          </a:prstGeom>
          <a:noFill/>
          <a:ln w="9525">
            <a:solidFill>
              <a:schemeClr val="bg1"/>
            </a:solidFill>
            <a:miter lim="800000"/>
            <a:headEnd/>
            <a:tailEnd/>
          </a:ln>
          <a:effectLst/>
        </p:spPr>
        <p:txBody>
          <a:bodyPr wrap="none" lIns="92075" tIns="46038" rIns="92075" bIns="46038">
            <a:spAutoFit/>
          </a:bodyPr>
          <a:lstStyle/>
          <a:p>
            <a:r>
              <a:rPr lang="en-US"/>
              <a:t>M</a:t>
            </a:r>
          </a:p>
        </p:txBody>
      </p:sp>
      <p:sp>
        <p:nvSpPr>
          <p:cNvPr id="94224" name="Rectangle 16"/>
          <p:cNvSpPr>
            <a:spLocks noChangeArrowheads="1"/>
          </p:cNvSpPr>
          <p:nvPr/>
        </p:nvSpPr>
        <p:spPr bwMode="auto">
          <a:xfrm>
            <a:off x="4048125" y="76201"/>
            <a:ext cx="4674678" cy="769441"/>
          </a:xfrm>
          <a:prstGeom prst="rect">
            <a:avLst/>
          </a:prstGeom>
          <a:noFill/>
          <a:ln w="9525">
            <a:noFill/>
            <a:miter lim="800000"/>
            <a:headEnd/>
            <a:tailEnd/>
          </a:ln>
          <a:effectLst/>
        </p:spPr>
        <p:txBody>
          <a:bodyPr wrap="none">
            <a:spAutoFit/>
          </a:bodyPr>
          <a:lstStyle/>
          <a:p>
            <a:pPr algn="ctr" eaLnBrk="1" hangingPunct="1"/>
            <a:r>
              <a:rPr lang="en-US" sz="4400" b="1" dirty="0" err="1">
                <a:latin typeface="Arial" charset="0"/>
              </a:rPr>
              <a:t>Metacentro</a:t>
            </a:r>
            <a:r>
              <a:rPr lang="en-US" sz="4400" b="1" dirty="0">
                <a:latin typeface="Arial" charset="0"/>
              </a:rPr>
              <a:t>  &gt;10º</a:t>
            </a:r>
            <a:endParaRPr lang="es-ES" sz="4400" b="1" dirty="0">
              <a:latin typeface="Arial" charset="0"/>
            </a:endParaRPr>
          </a:p>
        </p:txBody>
      </p:sp>
      <p:sp>
        <p:nvSpPr>
          <p:cNvPr id="4" name="Marcador de fecha 3">
            <a:extLst>
              <a:ext uri="{FF2B5EF4-FFF2-40B4-BE49-F238E27FC236}">
                <a16:creationId xmlns:a16="http://schemas.microsoft.com/office/drawing/2014/main" id="{3E51742A-435C-0151-AC18-6BCC84FB6255}"/>
              </a:ext>
            </a:extLst>
          </p:cNvPr>
          <p:cNvSpPr>
            <a:spLocks noGrp="1"/>
          </p:cNvSpPr>
          <p:nvPr>
            <p:ph type="dt" sz="half" idx="10"/>
          </p:nvPr>
        </p:nvSpPr>
        <p:spPr/>
        <p:txBody>
          <a:bodyPr/>
          <a:lstStyle/>
          <a:p>
            <a:pPr>
              <a:defRPr/>
            </a:pPr>
            <a:fld id="{976DFD5A-AD43-45DD-8ECC-53A700C664D2}" type="datetime1">
              <a:rPr lang="es-CL" smtClean="0"/>
              <a:t>14-04-2024</a:t>
            </a:fld>
            <a:endParaRPr lang="es-ES"/>
          </a:p>
        </p:txBody>
      </p:sp>
      <p:sp>
        <p:nvSpPr>
          <p:cNvPr id="5" name="Marcador de número de diapositiva 4">
            <a:extLst>
              <a:ext uri="{FF2B5EF4-FFF2-40B4-BE49-F238E27FC236}">
                <a16:creationId xmlns:a16="http://schemas.microsoft.com/office/drawing/2014/main" id="{92151A22-FBF3-C9B2-038C-3F0EBACBB837}"/>
              </a:ext>
            </a:extLst>
          </p:cNvPr>
          <p:cNvSpPr>
            <a:spLocks noGrp="1"/>
          </p:cNvSpPr>
          <p:nvPr>
            <p:ph type="sldNum" sz="quarter" idx="12"/>
          </p:nvPr>
        </p:nvSpPr>
        <p:spPr/>
        <p:txBody>
          <a:bodyPr/>
          <a:lstStyle/>
          <a:p>
            <a:pPr>
              <a:defRPr/>
            </a:pPr>
            <a:fld id="{90111581-DA39-4E98-B9BB-2C3642245267}" type="slidenum">
              <a:rPr lang="es-ES" smtClean="0"/>
              <a:pPr>
                <a:defRPr/>
              </a:pPr>
              <a:t>47</a:t>
            </a:fld>
            <a:endParaRPr lang="es-ES"/>
          </a:p>
        </p:txBody>
      </p:sp>
      <p:sp>
        <p:nvSpPr>
          <p:cNvPr id="6" name="Marcador de pie de página 5">
            <a:extLst>
              <a:ext uri="{FF2B5EF4-FFF2-40B4-BE49-F238E27FC236}">
                <a16:creationId xmlns:a16="http://schemas.microsoft.com/office/drawing/2014/main" id="{AD290E67-5F67-20A8-2732-A2D2E83F37A6}"/>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4221"/>
                                        </p:tgtEl>
                                        <p:attrNameLst>
                                          <p:attrName>style.visibility</p:attrName>
                                        </p:attrNameLst>
                                      </p:cBhvr>
                                      <p:to>
                                        <p:strVal val="visible"/>
                                      </p:to>
                                    </p:set>
                                    <p:animEffect transition="in" filter="wipe(down)">
                                      <p:cBhvr>
                                        <p:cTn id="7" dur="500"/>
                                        <p:tgtEl>
                                          <p:spTgt spid="94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p:cNvSpPr>
          <p:nvPr/>
        </p:nvSpPr>
        <p:spPr bwMode="auto">
          <a:xfrm>
            <a:off x="1530351" y="2789239"/>
            <a:ext cx="9129713" cy="4060825"/>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5235" name="Freeform 3"/>
          <p:cNvSpPr>
            <a:spLocks/>
          </p:cNvSpPr>
          <p:nvPr/>
        </p:nvSpPr>
        <p:spPr bwMode="auto">
          <a:xfrm>
            <a:off x="3054351" y="784226"/>
            <a:ext cx="6062663" cy="4830763"/>
          </a:xfrm>
          <a:custGeom>
            <a:avLst/>
            <a:gdLst/>
            <a:ahLst/>
            <a:cxnLst>
              <a:cxn ang="0">
                <a:pos x="545" y="0"/>
              </a:cxn>
              <a:cxn ang="0">
                <a:pos x="22" y="1437"/>
              </a:cxn>
              <a:cxn ang="0">
                <a:pos x="0" y="1628"/>
              </a:cxn>
              <a:cxn ang="0">
                <a:pos x="16" y="1736"/>
              </a:cxn>
              <a:cxn ang="0">
                <a:pos x="61" y="1896"/>
              </a:cxn>
              <a:cxn ang="0">
                <a:pos x="135" y="2042"/>
              </a:cxn>
              <a:cxn ang="0">
                <a:pos x="274" y="2204"/>
              </a:cxn>
              <a:cxn ang="0">
                <a:pos x="462" y="2343"/>
              </a:cxn>
              <a:cxn ang="0">
                <a:pos x="704" y="2486"/>
              </a:cxn>
              <a:cxn ang="0">
                <a:pos x="1044" y="2642"/>
              </a:cxn>
              <a:cxn ang="0">
                <a:pos x="1730" y="2892"/>
              </a:cxn>
              <a:cxn ang="0">
                <a:pos x="2086" y="2982"/>
              </a:cxn>
              <a:cxn ang="0">
                <a:pos x="2364" y="3028"/>
              </a:cxn>
              <a:cxn ang="0">
                <a:pos x="2644" y="3042"/>
              </a:cxn>
              <a:cxn ang="0">
                <a:pos x="2888" y="2980"/>
              </a:cxn>
              <a:cxn ang="0">
                <a:pos x="3025" y="2911"/>
              </a:cxn>
              <a:cxn ang="0">
                <a:pos x="3163" y="2794"/>
              </a:cxn>
              <a:cxn ang="0">
                <a:pos x="3263" y="2672"/>
              </a:cxn>
              <a:cxn ang="0">
                <a:pos x="3338" y="2509"/>
              </a:cxn>
              <a:cxn ang="0">
                <a:pos x="3371" y="2418"/>
              </a:cxn>
              <a:cxn ang="0">
                <a:pos x="3818" y="1191"/>
              </a:cxn>
              <a:cxn ang="0">
                <a:pos x="545" y="0"/>
              </a:cxn>
            </a:cxnLst>
            <a:rect l="0" t="0" r="r" b="b"/>
            <a:pathLst>
              <a:path w="3819" h="3043">
                <a:moveTo>
                  <a:pt x="545" y="0"/>
                </a:moveTo>
                <a:lnTo>
                  <a:pt x="22" y="1437"/>
                </a:lnTo>
                <a:lnTo>
                  <a:pt x="0" y="1628"/>
                </a:lnTo>
                <a:lnTo>
                  <a:pt x="16" y="1736"/>
                </a:lnTo>
                <a:lnTo>
                  <a:pt x="61" y="1896"/>
                </a:lnTo>
                <a:lnTo>
                  <a:pt x="135" y="2042"/>
                </a:lnTo>
                <a:lnTo>
                  <a:pt x="274" y="2204"/>
                </a:lnTo>
                <a:lnTo>
                  <a:pt x="462" y="2343"/>
                </a:lnTo>
                <a:lnTo>
                  <a:pt x="704" y="2486"/>
                </a:lnTo>
                <a:lnTo>
                  <a:pt x="1044" y="2642"/>
                </a:lnTo>
                <a:lnTo>
                  <a:pt x="1730" y="2892"/>
                </a:lnTo>
                <a:lnTo>
                  <a:pt x="2086" y="2982"/>
                </a:lnTo>
                <a:lnTo>
                  <a:pt x="2364" y="3028"/>
                </a:lnTo>
                <a:lnTo>
                  <a:pt x="2644" y="3042"/>
                </a:lnTo>
                <a:lnTo>
                  <a:pt x="2888" y="2980"/>
                </a:lnTo>
                <a:lnTo>
                  <a:pt x="3025" y="2911"/>
                </a:lnTo>
                <a:lnTo>
                  <a:pt x="3163" y="2794"/>
                </a:lnTo>
                <a:lnTo>
                  <a:pt x="3263" y="2672"/>
                </a:lnTo>
                <a:lnTo>
                  <a:pt x="3338" y="2509"/>
                </a:lnTo>
                <a:lnTo>
                  <a:pt x="3371" y="2418"/>
                </a:lnTo>
                <a:lnTo>
                  <a:pt x="3818" y="1191"/>
                </a:lnTo>
                <a:lnTo>
                  <a:pt x="545" y="0"/>
                </a:lnTo>
              </a:path>
            </a:pathLst>
          </a:custGeom>
          <a:ln w="76200" cap="rnd" cmpd="sng">
            <a:solidFill>
              <a:srgbClr val="000000"/>
            </a:solidFill>
            <a:prstDash val="solid"/>
            <a:round/>
            <a:headEnd/>
            <a:tailEnd/>
          </a:ln>
          <a:effectLst/>
        </p:spPr>
        <p:txBody>
          <a:bodyPr/>
          <a:lstStyle/>
          <a:p>
            <a:endParaRPr lang="es-CL"/>
          </a:p>
        </p:txBody>
      </p:sp>
      <p:sp>
        <p:nvSpPr>
          <p:cNvPr id="95236" name="Line 4"/>
          <p:cNvSpPr>
            <a:spLocks noChangeShapeType="1"/>
          </p:cNvSpPr>
          <p:nvPr/>
        </p:nvSpPr>
        <p:spPr bwMode="auto">
          <a:xfrm flipH="1">
            <a:off x="4999038" y="1474789"/>
            <a:ext cx="1579562" cy="4338637"/>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5237" name="Rectangle 5"/>
          <p:cNvSpPr>
            <a:spLocks noChangeArrowheads="1"/>
          </p:cNvSpPr>
          <p:nvPr/>
        </p:nvSpPr>
        <p:spPr bwMode="auto">
          <a:xfrm rot="1200000">
            <a:off x="4601108" y="5866734"/>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5238" name="Oval 6"/>
          <p:cNvSpPr>
            <a:spLocks noChangeArrowheads="1"/>
          </p:cNvSpPr>
          <p:nvPr/>
        </p:nvSpPr>
        <p:spPr bwMode="auto">
          <a:xfrm rot="1200000">
            <a:off x="6232525" y="2125663"/>
            <a:ext cx="133350"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5239" name="Line 7"/>
          <p:cNvSpPr>
            <a:spLocks noChangeShapeType="1"/>
          </p:cNvSpPr>
          <p:nvPr/>
        </p:nvSpPr>
        <p:spPr bwMode="auto">
          <a:xfrm>
            <a:off x="2506663" y="1463676"/>
            <a:ext cx="7391400" cy="2689225"/>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5240" name="Oval 8"/>
          <p:cNvSpPr>
            <a:spLocks noChangeArrowheads="1"/>
          </p:cNvSpPr>
          <p:nvPr/>
        </p:nvSpPr>
        <p:spPr bwMode="auto">
          <a:xfrm>
            <a:off x="5624513" y="3856038"/>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5241" name="Rectangle 9"/>
          <p:cNvSpPr>
            <a:spLocks noChangeArrowheads="1"/>
          </p:cNvSpPr>
          <p:nvPr/>
        </p:nvSpPr>
        <p:spPr bwMode="auto">
          <a:xfrm>
            <a:off x="5211763" y="3729959"/>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5242" name="Oval 10"/>
          <p:cNvSpPr>
            <a:spLocks noChangeArrowheads="1"/>
          </p:cNvSpPr>
          <p:nvPr/>
        </p:nvSpPr>
        <p:spPr bwMode="auto">
          <a:xfrm>
            <a:off x="6080126" y="4027488"/>
            <a:ext cx="131763"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5243" name="Rectangle 11"/>
          <p:cNvSpPr>
            <a:spLocks noChangeArrowheads="1"/>
          </p:cNvSpPr>
          <p:nvPr/>
        </p:nvSpPr>
        <p:spPr bwMode="auto">
          <a:xfrm>
            <a:off x="6188076" y="386489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5244" name="Rectangle 12"/>
          <p:cNvSpPr>
            <a:spLocks noChangeArrowheads="1"/>
          </p:cNvSpPr>
          <p:nvPr/>
        </p:nvSpPr>
        <p:spPr bwMode="auto">
          <a:xfrm>
            <a:off x="6330950" y="1983709"/>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5245" name="Oval 13"/>
          <p:cNvSpPr>
            <a:spLocks noChangeArrowheads="1"/>
          </p:cNvSpPr>
          <p:nvPr/>
        </p:nvSpPr>
        <p:spPr bwMode="auto">
          <a:xfrm>
            <a:off x="6070600" y="1458913"/>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5246" name="Rectangle 14"/>
          <p:cNvSpPr>
            <a:spLocks noChangeArrowheads="1"/>
          </p:cNvSpPr>
          <p:nvPr/>
        </p:nvSpPr>
        <p:spPr bwMode="auto">
          <a:xfrm>
            <a:off x="5524501" y="1307434"/>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5247" name="Freeform 15"/>
          <p:cNvSpPr>
            <a:spLocks/>
          </p:cNvSpPr>
          <p:nvPr/>
        </p:nvSpPr>
        <p:spPr bwMode="auto">
          <a:xfrm>
            <a:off x="6142038" y="1539876"/>
            <a:ext cx="171450" cy="677863"/>
          </a:xfrm>
          <a:custGeom>
            <a:avLst/>
            <a:gdLst/>
            <a:ahLst/>
            <a:cxnLst>
              <a:cxn ang="0">
                <a:pos x="0" y="0"/>
              </a:cxn>
              <a:cxn ang="0">
                <a:pos x="1" y="29"/>
              </a:cxn>
              <a:cxn ang="0">
                <a:pos x="2" y="43"/>
              </a:cxn>
              <a:cxn ang="0">
                <a:pos x="3" y="57"/>
              </a:cxn>
              <a:cxn ang="0">
                <a:pos x="5" y="71"/>
              </a:cxn>
              <a:cxn ang="0">
                <a:pos x="7" y="85"/>
              </a:cxn>
              <a:cxn ang="0">
                <a:pos x="8" y="99"/>
              </a:cxn>
              <a:cxn ang="0">
                <a:pos x="10" y="113"/>
              </a:cxn>
              <a:cxn ang="0">
                <a:pos x="12" y="127"/>
              </a:cxn>
              <a:cxn ang="0">
                <a:pos x="14" y="140"/>
              </a:cxn>
              <a:cxn ang="0">
                <a:pos x="17" y="154"/>
              </a:cxn>
              <a:cxn ang="0">
                <a:pos x="19" y="168"/>
              </a:cxn>
              <a:cxn ang="0">
                <a:pos x="22" y="182"/>
              </a:cxn>
              <a:cxn ang="0">
                <a:pos x="25" y="195"/>
              </a:cxn>
              <a:cxn ang="0">
                <a:pos x="28" y="208"/>
              </a:cxn>
              <a:cxn ang="0">
                <a:pos x="31" y="222"/>
              </a:cxn>
              <a:cxn ang="0">
                <a:pos x="35" y="235"/>
              </a:cxn>
              <a:cxn ang="0">
                <a:pos x="39" y="248"/>
              </a:cxn>
              <a:cxn ang="0">
                <a:pos x="42" y="262"/>
              </a:cxn>
              <a:cxn ang="0">
                <a:pos x="46" y="275"/>
              </a:cxn>
              <a:cxn ang="0">
                <a:pos x="50" y="288"/>
              </a:cxn>
              <a:cxn ang="0">
                <a:pos x="55" y="301"/>
              </a:cxn>
              <a:cxn ang="0">
                <a:pos x="59" y="314"/>
              </a:cxn>
              <a:cxn ang="0">
                <a:pos x="64" y="326"/>
              </a:cxn>
              <a:cxn ang="0">
                <a:pos x="69" y="339"/>
              </a:cxn>
              <a:cxn ang="0">
                <a:pos x="73" y="352"/>
              </a:cxn>
              <a:cxn ang="0">
                <a:pos x="79" y="364"/>
              </a:cxn>
              <a:cxn ang="0">
                <a:pos x="84" y="377"/>
              </a:cxn>
              <a:cxn ang="0">
                <a:pos x="89" y="390"/>
              </a:cxn>
              <a:cxn ang="0">
                <a:pos x="95" y="402"/>
              </a:cxn>
              <a:cxn ang="0">
                <a:pos x="101" y="414"/>
              </a:cxn>
              <a:cxn ang="0">
                <a:pos x="107" y="426"/>
              </a:cxn>
            </a:cxnLst>
            <a:rect l="0" t="0" r="r" b="b"/>
            <a:pathLst>
              <a:path w="108" h="427">
                <a:moveTo>
                  <a:pt x="0" y="0"/>
                </a:moveTo>
                <a:lnTo>
                  <a:pt x="1" y="29"/>
                </a:lnTo>
                <a:lnTo>
                  <a:pt x="2" y="43"/>
                </a:lnTo>
                <a:lnTo>
                  <a:pt x="3" y="57"/>
                </a:lnTo>
                <a:lnTo>
                  <a:pt x="5" y="71"/>
                </a:lnTo>
                <a:lnTo>
                  <a:pt x="7" y="85"/>
                </a:lnTo>
                <a:lnTo>
                  <a:pt x="8" y="99"/>
                </a:lnTo>
                <a:lnTo>
                  <a:pt x="10" y="113"/>
                </a:lnTo>
                <a:lnTo>
                  <a:pt x="12" y="127"/>
                </a:lnTo>
                <a:lnTo>
                  <a:pt x="14" y="140"/>
                </a:lnTo>
                <a:lnTo>
                  <a:pt x="17" y="154"/>
                </a:lnTo>
                <a:lnTo>
                  <a:pt x="19" y="168"/>
                </a:lnTo>
                <a:lnTo>
                  <a:pt x="22" y="182"/>
                </a:lnTo>
                <a:lnTo>
                  <a:pt x="25" y="195"/>
                </a:lnTo>
                <a:lnTo>
                  <a:pt x="28" y="208"/>
                </a:lnTo>
                <a:lnTo>
                  <a:pt x="31" y="222"/>
                </a:lnTo>
                <a:lnTo>
                  <a:pt x="35" y="235"/>
                </a:lnTo>
                <a:lnTo>
                  <a:pt x="39" y="248"/>
                </a:lnTo>
                <a:lnTo>
                  <a:pt x="42" y="262"/>
                </a:lnTo>
                <a:lnTo>
                  <a:pt x="46" y="275"/>
                </a:lnTo>
                <a:lnTo>
                  <a:pt x="50" y="288"/>
                </a:lnTo>
                <a:lnTo>
                  <a:pt x="55" y="301"/>
                </a:lnTo>
                <a:lnTo>
                  <a:pt x="59" y="314"/>
                </a:lnTo>
                <a:lnTo>
                  <a:pt x="64" y="326"/>
                </a:lnTo>
                <a:lnTo>
                  <a:pt x="69" y="339"/>
                </a:lnTo>
                <a:lnTo>
                  <a:pt x="73" y="352"/>
                </a:lnTo>
                <a:lnTo>
                  <a:pt x="79" y="364"/>
                </a:lnTo>
                <a:lnTo>
                  <a:pt x="84" y="377"/>
                </a:lnTo>
                <a:lnTo>
                  <a:pt x="89" y="390"/>
                </a:lnTo>
                <a:lnTo>
                  <a:pt x="95" y="402"/>
                </a:lnTo>
                <a:lnTo>
                  <a:pt x="101" y="414"/>
                </a:lnTo>
                <a:lnTo>
                  <a:pt x="107" y="426"/>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5248" name="Freeform 16"/>
          <p:cNvSpPr>
            <a:spLocks/>
          </p:cNvSpPr>
          <p:nvPr/>
        </p:nvSpPr>
        <p:spPr bwMode="auto">
          <a:xfrm>
            <a:off x="5692775" y="3927476"/>
            <a:ext cx="450850" cy="150813"/>
          </a:xfrm>
          <a:custGeom>
            <a:avLst/>
            <a:gdLst/>
            <a:ahLst/>
            <a:cxnLst>
              <a:cxn ang="0">
                <a:pos x="0" y="0"/>
              </a:cxn>
              <a:cxn ang="0">
                <a:pos x="16" y="8"/>
              </a:cxn>
              <a:cxn ang="0">
                <a:pos x="24" y="13"/>
              </a:cxn>
              <a:cxn ang="0">
                <a:pos x="32" y="17"/>
              </a:cxn>
              <a:cxn ang="0">
                <a:pos x="40" y="21"/>
              </a:cxn>
              <a:cxn ang="0">
                <a:pos x="48" y="26"/>
              </a:cxn>
              <a:cxn ang="0">
                <a:pos x="57" y="30"/>
              </a:cxn>
              <a:cxn ang="0">
                <a:pos x="65" y="34"/>
              </a:cxn>
              <a:cxn ang="0">
                <a:pos x="74" y="37"/>
              </a:cxn>
              <a:cxn ang="0">
                <a:pos x="82" y="41"/>
              </a:cxn>
              <a:cxn ang="0">
                <a:pos x="91" y="44"/>
              </a:cxn>
              <a:cxn ang="0">
                <a:pos x="100" y="48"/>
              </a:cxn>
              <a:cxn ang="0">
                <a:pos x="108" y="51"/>
              </a:cxn>
              <a:cxn ang="0">
                <a:pos x="117" y="55"/>
              </a:cxn>
              <a:cxn ang="0">
                <a:pos x="126" y="58"/>
              </a:cxn>
              <a:cxn ang="0">
                <a:pos x="135" y="61"/>
              </a:cxn>
              <a:cxn ang="0">
                <a:pos x="144" y="64"/>
              </a:cxn>
              <a:cxn ang="0">
                <a:pos x="153" y="67"/>
              </a:cxn>
              <a:cxn ang="0">
                <a:pos x="162" y="69"/>
              </a:cxn>
              <a:cxn ang="0">
                <a:pos x="171" y="72"/>
              </a:cxn>
              <a:cxn ang="0">
                <a:pos x="180" y="74"/>
              </a:cxn>
              <a:cxn ang="0">
                <a:pos x="189" y="77"/>
              </a:cxn>
              <a:cxn ang="0">
                <a:pos x="198" y="79"/>
              </a:cxn>
              <a:cxn ang="0">
                <a:pos x="208" y="81"/>
              </a:cxn>
              <a:cxn ang="0">
                <a:pos x="217" y="83"/>
              </a:cxn>
              <a:cxn ang="0">
                <a:pos x="226" y="85"/>
              </a:cxn>
              <a:cxn ang="0">
                <a:pos x="236" y="87"/>
              </a:cxn>
              <a:cxn ang="0">
                <a:pos x="245" y="89"/>
              </a:cxn>
              <a:cxn ang="0">
                <a:pos x="254" y="90"/>
              </a:cxn>
              <a:cxn ang="0">
                <a:pos x="264" y="92"/>
              </a:cxn>
              <a:cxn ang="0">
                <a:pos x="274" y="93"/>
              </a:cxn>
              <a:cxn ang="0">
                <a:pos x="283" y="94"/>
              </a:cxn>
            </a:cxnLst>
            <a:rect l="0" t="0" r="r" b="b"/>
            <a:pathLst>
              <a:path w="284" h="95">
                <a:moveTo>
                  <a:pt x="0" y="0"/>
                </a:moveTo>
                <a:lnTo>
                  <a:pt x="16" y="8"/>
                </a:lnTo>
                <a:lnTo>
                  <a:pt x="24" y="13"/>
                </a:lnTo>
                <a:lnTo>
                  <a:pt x="32" y="17"/>
                </a:lnTo>
                <a:lnTo>
                  <a:pt x="40" y="21"/>
                </a:lnTo>
                <a:lnTo>
                  <a:pt x="48" y="26"/>
                </a:lnTo>
                <a:lnTo>
                  <a:pt x="57" y="30"/>
                </a:lnTo>
                <a:lnTo>
                  <a:pt x="65" y="34"/>
                </a:lnTo>
                <a:lnTo>
                  <a:pt x="74" y="37"/>
                </a:lnTo>
                <a:lnTo>
                  <a:pt x="82" y="41"/>
                </a:lnTo>
                <a:lnTo>
                  <a:pt x="91" y="44"/>
                </a:lnTo>
                <a:lnTo>
                  <a:pt x="100" y="48"/>
                </a:lnTo>
                <a:lnTo>
                  <a:pt x="108" y="51"/>
                </a:lnTo>
                <a:lnTo>
                  <a:pt x="117" y="55"/>
                </a:lnTo>
                <a:lnTo>
                  <a:pt x="126" y="58"/>
                </a:lnTo>
                <a:lnTo>
                  <a:pt x="135" y="61"/>
                </a:lnTo>
                <a:lnTo>
                  <a:pt x="144" y="64"/>
                </a:lnTo>
                <a:lnTo>
                  <a:pt x="153" y="67"/>
                </a:lnTo>
                <a:lnTo>
                  <a:pt x="162" y="69"/>
                </a:lnTo>
                <a:lnTo>
                  <a:pt x="171" y="72"/>
                </a:lnTo>
                <a:lnTo>
                  <a:pt x="180" y="74"/>
                </a:lnTo>
                <a:lnTo>
                  <a:pt x="189" y="77"/>
                </a:lnTo>
                <a:lnTo>
                  <a:pt x="198" y="79"/>
                </a:lnTo>
                <a:lnTo>
                  <a:pt x="208" y="81"/>
                </a:lnTo>
                <a:lnTo>
                  <a:pt x="217" y="83"/>
                </a:lnTo>
                <a:lnTo>
                  <a:pt x="226" y="85"/>
                </a:lnTo>
                <a:lnTo>
                  <a:pt x="236" y="87"/>
                </a:lnTo>
                <a:lnTo>
                  <a:pt x="245" y="89"/>
                </a:lnTo>
                <a:lnTo>
                  <a:pt x="254" y="90"/>
                </a:lnTo>
                <a:lnTo>
                  <a:pt x="264" y="92"/>
                </a:lnTo>
                <a:lnTo>
                  <a:pt x="274" y="93"/>
                </a:lnTo>
                <a:lnTo>
                  <a:pt x="283" y="9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5249" name="Line 17"/>
          <p:cNvSpPr>
            <a:spLocks noChangeShapeType="1"/>
          </p:cNvSpPr>
          <p:nvPr/>
        </p:nvSpPr>
        <p:spPr bwMode="auto">
          <a:xfrm flipV="1">
            <a:off x="6142038" y="4208464"/>
            <a:ext cx="0" cy="1766887"/>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5250" name="Line 18"/>
          <p:cNvSpPr>
            <a:spLocks noChangeShapeType="1"/>
          </p:cNvSpPr>
          <p:nvPr/>
        </p:nvSpPr>
        <p:spPr bwMode="auto">
          <a:xfrm>
            <a:off x="6142038" y="1127125"/>
            <a:ext cx="0" cy="4846638"/>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2" name="Marcador de fecha 1">
            <a:extLst>
              <a:ext uri="{FF2B5EF4-FFF2-40B4-BE49-F238E27FC236}">
                <a16:creationId xmlns:a16="http://schemas.microsoft.com/office/drawing/2014/main" id="{6C18B4B3-B874-8AD4-2219-627EA8D2B11E}"/>
              </a:ext>
            </a:extLst>
          </p:cNvPr>
          <p:cNvSpPr>
            <a:spLocks noGrp="1"/>
          </p:cNvSpPr>
          <p:nvPr>
            <p:ph type="dt" sz="half" idx="10"/>
          </p:nvPr>
        </p:nvSpPr>
        <p:spPr/>
        <p:txBody>
          <a:bodyPr/>
          <a:lstStyle/>
          <a:p>
            <a:pPr>
              <a:defRPr/>
            </a:pPr>
            <a:fld id="{BA0A6DA5-04F5-41DA-849D-B83EE3AE2860}" type="datetime1">
              <a:rPr lang="es-CL" smtClean="0"/>
              <a:t>14-04-2024</a:t>
            </a:fld>
            <a:endParaRPr lang="es-ES"/>
          </a:p>
        </p:txBody>
      </p:sp>
      <p:sp>
        <p:nvSpPr>
          <p:cNvPr id="3" name="Marcador de número de diapositiva 2">
            <a:extLst>
              <a:ext uri="{FF2B5EF4-FFF2-40B4-BE49-F238E27FC236}">
                <a16:creationId xmlns:a16="http://schemas.microsoft.com/office/drawing/2014/main" id="{F1084538-3A83-D049-A53F-F8EEED26B443}"/>
              </a:ext>
            </a:extLst>
          </p:cNvPr>
          <p:cNvSpPr>
            <a:spLocks noGrp="1"/>
          </p:cNvSpPr>
          <p:nvPr>
            <p:ph type="sldNum" sz="quarter" idx="12"/>
          </p:nvPr>
        </p:nvSpPr>
        <p:spPr/>
        <p:txBody>
          <a:bodyPr/>
          <a:lstStyle/>
          <a:p>
            <a:pPr>
              <a:defRPr/>
            </a:pPr>
            <a:fld id="{512A34C5-A7E8-4629-B921-404C04172488}" type="slidenum">
              <a:rPr lang="es-ES" smtClean="0"/>
              <a:pPr>
                <a:defRPr/>
              </a:pPr>
              <a:t>48</a:t>
            </a:fld>
            <a:endParaRPr lang="es-ES"/>
          </a:p>
        </p:txBody>
      </p:sp>
      <p:sp>
        <p:nvSpPr>
          <p:cNvPr id="4" name="Marcador de pie de página 3">
            <a:extLst>
              <a:ext uri="{FF2B5EF4-FFF2-40B4-BE49-F238E27FC236}">
                <a16:creationId xmlns:a16="http://schemas.microsoft.com/office/drawing/2014/main" id="{48D603AD-2BF7-600D-B42B-3D28F6301045}"/>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6259" name="Freeform 3"/>
          <p:cNvSpPr>
            <a:spLocks/>
          </p:cNvSpPr>
          <p:nvPr/>
        </p:nvSpPr>
        <p:spPr bwMode="auto">
          <a:xfrm>
            <a:off x="3321050" y="76200"/>
            <a:ext cx="5880100" cy="5861050"/>
          </a:xfrm>
          <a:custGeom>
            <a:avLst/>
            <a:gdLst/>
            <a:ahLst/>
            <a:cxnLst>
              <a:cxn ang="0">
                <a:pos x="1240" y="0"/>
              </a:cxn>
              <a:cxn ang="0">
                <a:pos x="159" y="1081"/>
              </a:cxn>
              <a:cxn ang="0">
                <a:pos x="59" y="1245"/>
              </a:cxn>
              <a:cxn ang="0">
                <a:pos x="27" y="1350"/>
              </a:cxn>
              <a:cxn ang="0">
                <a:pos x="0" y="1514"/>
              </a:cxn>
              <a:cxn ang="0">
                <a:pos x="6" y="1677"/>
              </a:cxn>
              <a:cxn ang="0">
                <a:pos x="64" y="1883"/>
              </a:cxn>
              <a:cxn ang="0">
                <a:pos x="174" y="2088"/>
              </a:cxn>
              <a:cxn ang="0">
                <a:pos x="333" y="2320"/>
              </a:cxn>
              <a:cxn ang="0">
                <a:pos x="576" y="2605"/>
              </a:cxn>
              <a:cxn ang="0">
                <a:pos x="1092" y="3122"/>
              </a:cxn>
              <a:cxn ang="0">
                <a:pos x="1377" y="3354"/>
              </a:cxn>
              <a:cxn ang="0">
                <a:pos x="1609" y="3512"/>
              </a:cxn>
              <a:cxn ang="0">
                <a:pos x="1857" y="3644"/>
              </a:cxn>
              <a:cxn ang="0">
                <a:pos x="2104" y="3691"/>
              </a:cxn>
              <a:cxn ang="0">
                <a:pos x="2258" y="3686"/>
              </a:cxn>
              <a:cxn ang="0">
                <a:pos x="2432" y="3639"/>
              </a:cxn>
              <a:cxn ang="0">
                <a:pos x="2574" y="3570"/>
              </a:cxn>
              <a:cxn ang="0">
                <a:pos x="2711" y="3454"/>
              </a:cxn>
              <a:cxn ang="0">
                <a:pos x="2780" y="3385"/>
              </a:cxn>
              <a:cxn ang="0">
                <a:pos x="3703" y="2462"/>
              </a:cxn>
              <a:cxn ang="0">
                <a:pos x="1240" y="0"/>
              </a:cxn>
            </a:cxnLst>
            <a:rect l="0" t="0" r="r" b="b"/>
            <a:pathLst>
              <a:path w="3704" h="3692">
                <a:moveTo>
                  <a:pt x="1240" y="0"/>
                </a:moveTo>
                <a:lnTo>
                  <a:pt x="159" y="1081"/>
                </a:lnTo>
                <a:lnTo>
                  <a:pt x="59" y="1245"/>
                </a:lnTo>
                <a:lnTo>
                  <a:pt x="27" y="1350"/>
                </a:lnTo>
                <a:lnTo>
                  <a:pt x="0" y="1514"/>
                </a:lnTo>
                <a:lnTo>
                  <a:pt x="6" y="1677"/>
                </a:lnTo>
                <a:lnTo>
                  <a:pt x="64" y="1883"/>
                </a:lnTo>
                <a:lnTo>
                  <a:pt x="174" y="2088"/>
                </a:lnTo>
                <a:lnTo>
                  <a:pt x="333" y="2320"/>
                </a:lnTo>
                <a:lnTo>
                  <a:pt x="576" y="2605"/>
                </a:lnTo>
                <a:lnTo>
                  <a:pt x="1092" y="3122"/>
                </a:lnTo>
                <a:lnTo>
                  <a:pt x="1377" y="3354"/>
                </a:lnTo>
                <a:lnTo>
                  <a:pt x="1609" y="3512"/>
                </a:lnTo>
                <a:lnTo>
                  <a:pt x="1857" y="3644"/>
                </a:lnTo>
                <a:lnTo>
                  <a:pt x="2104" y="3691"/>
                </a:lnTo>
                <a:lnTo>
                  <a:pt x="2258" y="3686"/>
                </a:lnTo>
                <a:lnTo>
                  <a:pt x="2432" y="3639"/>
                </a:lnTo>
                <a:lnTo>
                  <a:pt x="2574" y="3570"/>
                </a:lnTo>
                <a:lnTo>
                  <a:pt x="2711" y="3454"/>
                </a:lnTo>
                <a:lnTo>
                  <a:pt x="2780" y="3385"/>
                </a:lnTo>
                <a:lnTo>
                  <a:pt x="3703" y="2462"/>
                </a:lnTo>
                <a:lnTo>
                  <a:pt x="1240" y="0"/>
                </a:lnTo>
              </a:path>
            </a:pathLst>
          </a:custGeom>
          <a:ln w="76200" cap="rnd" cmpd="sng">
            <a:solidFill>
              <a:srgbClr val="000000"/>
            </a:solidFill>
            <a:prstDash val="solid"/>
            <a:round/>
            <a:headEnd/>
            <a:tailEnd/>
          </a:ln>
          <a:effectLst/>
        </p:spPr>
        <p:txBody>
          <a:bodyPr/>
          <a:lstStyle/>
          <a:p>
            <a:endParaRPr lang="es-CL"/>
          </a:p>
        </p:txBody>
      </p:sp>
      <p:sp>
        <p:nvSpPr>
          <p:cNvPr id="96260" name="Line 4"/>
          <p:cNvSpPr>
            <a:spLocks noChangeShapeType="1"/>
          </p:cNvSpPr>
          <p:nvPr/>
        </p:nvSpPr>
        <p:spPr bwMode="auto">
          <a:xfrm flipH="1">
            <a:off x="4143375" y="1825625"/>
            <a:ext cx="3263900" cy="32639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6261" name="Rectangle 5"/>
          <p:cNvSpPr>
            <a:spLocks noChangeArrowheads="1"/>
          </p:cNvSpPr>
          <p:nvPr/>
        </p:nvSpPr>
        <p:spPr bwMode="auto">
          <a:xfrm rot="2700000">
            <a:off x="3653370" y="5069809"/>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6262" name="Oval 6"/>
          <p:cNvSpPr>
            <a:spLocks noChangeArrowheads="1"/>
          </p:cNvSpPr>
          <p:nvPr/>
        </p:nvSpPr>
        <p:spPr bwMode="auto">
          <a:xfrm rot="2700000">
            <a:off x="6786563" y="2292351"/>
            <a:ext cx="131763"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3" name="Line 7"/>
          <p:cNvSpPr>
            <a:spLocks noChangeShapeType="1"/>
          </p:cNvSpPr>
          <p:nvPr/>
        </p:nvSpPr>
        <p:spPr bwMode="auto">
          <a:xfrm>
            <a:off x="4229101" y="601664"/>
            <a:ext cx="4359275" cy="4359275"/>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6264" name="Oval 8"/>
          <p:cNvSpPr>
            <a:spLocks noChangeArrowheads="1"/>
          </p:cNvSpPr>
          <p:nvPr/>
        </p:nvSpPr>
        <p:spPr bwMode="auto">
          <a:xfrm rot="1500000">
            <a:off x="5503863" y="3602038"/>
            <a:ext cx="131762"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5" name="Oval 9"/>
          <p:cNvSpPr>
            <a:spLocks noChangeArrowheads="1"/>
          </p:cNvSpPr>
          <p:nvPr/>
        </p:nvSpPr>
        <p:spPr bwMode="auto">
          <a:xfrm rot="1500000">
            <a:off x="5842000" y="3949701"/>
            <a:ext cx="133350"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6" name="Oval 10"/>
          <p:cNvSpPr>
            <a:spLocks noChangeArrowheads="1"/>
          </p:cNvSpPr>
          <p:nvPr/>
        </p:nvSpPr>
        <p:spPr bwMode="auto">
          <a:xfrm rot="1500000">
            <a:off x="6353176" y="4048126"/>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6267" name="Oval 11"/>
          <p:cNvSpPr>
            <a:spLocks noChangeArrowheads="1"/>
          </p:cNvSpPr>
          <p:nvPr/>
        </p:nvSpPr>
        <p:spPr bwMode="auto">
          <a:xfrm rot="1500000">
            <a:off x="6921501" y="1619251"/>
            <a:ext cx="131763" cy="130175"/>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8" name="Oval 12"/>
          <p:cNvSpPr>
            <a:spLocks noChangeArrowheads="1"/>
          </p:cNvSpPr>
          <p:nvPr/>
        </p:nvSpPr>
        <p:spPr bwMode="auto">
          <a:xfrm rot="1500000">
            <a:off x="6381751" y="2224088"/>
            <a:ext cx="131763"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6269" name="Freeform 13"/>
          <p:cNvSpPr>
            <a:spLocks/>
          </p:cNvSpPr>
          <p:nvPr/>
        </p:nvSpPr>
        <p:spPr bwMode="auto">
          <a:xfrm>
            <a:off x="6851650" y="1701801"/>
            <a:ext cx="134938" cy="684213"/>
          </a:xfrm>
          <a:custGeom>
            <a:avLst/>
            <a:gdLst/>
            <a:ahLst/>
            <a:cxnLst>
              <a:cxn ang="0">
                <a:pos x="84" y="0"/>
              </a:cxn>
              <a:cxn ang="0">
                <a:pos x="73" y="26"/>
              </a:cxn>
              <a:cxn ang="0">
                <a:pos x="68" y="39"/>
              </a:cxn>
              <a:cxn ang="0">
                <a:pos x="63" y="52"/>
              </a:cxn>
              <a:cxn ang="0">
                <a:pos x="58" y="66"/>
              </a:cxn>
              <a:cxn ang="0">
                <a:pos x="54" y="79"/>
              </a:cxn>
              <a:cxn ang="0">
                <a:pos x="49" y="92"/>
              </a:cxn>
              <a:cxn ang="0">
                <a:pos x="45" y="106"/>
              </a:cxn>
              <a:cxn ang="0">
                <a:pos x="41" y="119"/>
              </a:cxn>
              <a:cxn ang="0">
                <a:pos x="37" y="132"/>
              </a:cxn>
              <a:cxn ang="0">
                <a:pos x="34" y="146"/>
              </a:cxn>
              <a:cxn ang="0">
                <a:pos x="30" y="160"/>
              </a:cxn>
              <a:cxn ang="0">
                <a:pos x="27" y="173"/>
              </a:cxn>
              <a:cxn ang="0">
                <a:pos x="24" y="186"/>
              </a:cxn>
              <a:cxn ang="0">
                <a:pos x="21" y="200"/>
              </a:cxn>
              <a:cxn ang="0">
                <a:pos x="18" y="214"/>
              </a:cxn>
              <a:cxn ang="0">
                <a:pos x="16" y="227"/>
              </a:cxn>
              <a:cxn ang="0">
                <a:pos x="14" y="240"/>
              </a:cxn>
              <a:cxn ang="0">
                <a:pos x="11" y="254"/>
              </a:cxn>
              <a:cxn ang="0">
                <a:pos x="10" y="268"/>
              </a:cxn>
              <a:cxn ang="0">
                <a:pos x="8" y="281"/>
              </a:cxn>
              <a:cxn ang="0">
                <a:pos x="6" y="295"/>
              </a:cxn>
              <a:cxn ang="0">
                <a:pos x="4" y="308"/>
              </a:cxn>
              <a:cxn ang="0">
                <a:pos x="3" y="322"/>
              </a:cxn>
              <a:cxn ang="0">
                <a:pos x="2" y="335"/>
              </a:cxn>
              <a:cxn ang="0">
                <a:pos x="1" y="349"/>
              </a:cxn>
              <a:cxn ang="0">
                <a:pos x="1" y="362"/>
              </a:cxn>
              <a:cxn ang="0">
                <a:pos x="0" y="376"/>
              </a:cxn>
              <a:cxn ang="0">
                <a:pos x="0" y="390"/>
              </a:cxn>
              <a:cxn ang="0">
                <a:pos x="0" y="403"/>
              </a:cxn>
              <a:cxn ang="0">
                <a:pos x="0" y="417"/>
              </a:cxn>
              <a:cxn ang="0">
                <a:pos x="0" y="430"/>
              </a:cxn>
            </a:cxnLst>
            <a:rect l="0" t="0" r="r" b="b"/>
            <a:pathLst>
              <a:path w="85" h="431">
                <a:moveTo>
                  <a:pt x="84" y="0"/>
                </a:moveTo>
                <a:lnTo>
                  <a:pt x="73" y="26"/>
                </a:lnTo>
                <a:lnTo>
                  <a:pt x="68" y="39"/>
                </a:lnTo>
                <a:lnTo>
                  <a:pt x="63" y="52"/>
                </a:lnTo>
                <a:lnTo>
                  <a:pt x="58" y="66"/>
                </a:lnTo>
                <a:lnTo>
                  <a:pt x="54" y="79"/>
                </a:lnTo>
                <a:lnTo>
                  <a:pt x="49" y="92"/>
                </a:lnTo>
                <a:lnTo>
                  <a:pt x="45" y="106"/>
                </a:lnTo>
                <a:lnTo>
                  <a:pt x="41" y="119"/>
                </a:lnTo>
                <a:lnTo>
                  <a:pt x="37" y="132"/>
                </a:lnTo>
                <a:lnTo>
                  <a:pt x="34" y="146"/>
                </a:lnTo>
                <a:lnTo>
                  <a:pt x="30" y="160"/>
                </a:lnTo>
                <a:lnTo>
                  <a:pt x="27" y="173"/>
                </a:lnTo>
                <a:lnTo>
                  <a:pt x="24" y="186"/>
                </a:lnTo>
                <a:lnTo>
                  <a:pt x="21" y="200"/>
                </a:lnTo>
                <a:lnTo>
                  <a:pt x="18" y="214"/>
                </a:lnTo>
                <a:lnTo>
                  <a:pt x="16" y="227"/>
                </a:lnTo>
                <a:lnTo>
                  <a:pt x="14" y="240"/>
                </a:lnTo>
                <a:lnTo>
                  <a:pt x="11" y="254"/>
                </a:lnTo>
                <a:lnTo>
                  <a:pt x="10" y="268"/>
                </a:lnTo>
                <a:lnTo>
                  <a:pt x="8" y="281"/>
                </a:lnTo>
                <a:lnTo>
                  <a:pt x="6" y="295"/>
                </a:lnTo>
                <a:lnTo>
                  <a:pt x="4" y="308"/>
                </a:lnTo>
                <a:lnTo>
                  <a:pt x="3" y="322"/>
                </a:lnTo>
                <a:lnTo>
                  <a:pt x="2" y="335"/>
                </a:lnTo>
                <a:lnTo>
                  <a:pt x="1" y="349"/>
                </a:lnTo>
                <a:lnTo>
                  <a:pt x="1" y="362"/>
                </a:lnTo>
                <a:lnTo>
                  <a:pt x="0" y="376"/>
                </a:lnTo>
                <a:lnTo>
                  <a:pt x="0" y="390"/>
                </a:lnTo>
                <a:lnTo>
                  <a:pt x="0" y="403"/>
                </a:lnTo>
                <a:lnTo>
                  <a:pt x="0" y="417"/>
                </a:lnTo>
                <a:lnTo>
                  <a:pt x="0" y="43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6270" name="Freeform 14"/>
          <p:cNvSpPr>
            <a:spLocks/>
          </p:cNvSpPr>
          <p:nvPr/>
        </p:nvSpPr>
        <p:spPr bwMode="auto">
          <a:xfrm>
            <a:off x="5568951" y="3673476"/>
            <a:ext cx="346075" cy="328613"/>
          </a:xfrm>
          <a:custGeom>
            <a:avLst/>
            <a:gdLst/>
            <a:ahLst/>
            <a:cxnLst>
              <a:cxn ang="0">
                <a:pos x="0" y="0"/>
              </a:cxn>
              <a:cxn ang="0">
                <a:pos x="10" y="14"/>
              </a:cxn>
              <a:cxn ang="0">
                <a:pos x="16" y="22"/>
              </a:cxn>
              <a:cxn ang="0">
                <a:pos x="21" y="29"/>
              </a:cxn>
              <a:cxn ang="0">
                <a:pos x="27" y="37"/>
              </a:cxn>
              <a:cxn ang="0">
                <a:pos x="33" y="44"/>
              </a:cxn>
              <a:cxn ang="0">
                <a:pos x="39" y="51"/>
              </a:cxn>
              <a:cxn ang="0">
                <a:pos x="45" y="58"/>
              </a:cxn>
              <a:cxn ang="0">
                <a:pos x="51" y="65"/>
              </a:cxn>
              <a:cxn ang="0">
                <a:pos x="57" y="72"/>
              </a:cxn>
              <a:cxn ang="0">
                <a:pos x="63" y="79"/>
              </a:cxn>
              <a:cxn ang="0">
                <a:pos x="70" y="86"/>
              </a:cxn>
              <a:cxn ang="0">
                <a:pos x="76" y="93"/>
              </a:cxn>
              <a:cxn ang="0">
                <a:pos x="83" y="99"/>
              </a:cxn>
              <a:cxn ang="0">
                <a:pos x="89" y="106"/>
              </a:cxn>
              <a:cxn ang="0">
                <a:pos x="96" y="112"/>
              </a:cxn>
              <a:cxn ang="0">
                <a:pos x="103" y="119"/>
              </a:cxn>
              <a:cxn ang="0">
                <a:pos x="110" y="125"/>
              </a:cxn>
              <a:cxn ang="0">
                <a:pos x="117" y="132"/>
              </a:cxn>
              <a:cxn ang="0">
                <a:pos x="124" y="138"/>
              </a:cxn>
              <a:cxn ang="0">
                <a:pos x="131" y="144"/>
              </a:cxn>
              <a:cxn ang="0">
                <a:pos x="138" y="150"/>
              </a:cxn>
              <a:cxn ang="0">
                <a:pos x="146" y="156"/>
              </a:cxn>
              <a:cxn ang="0">
                <a:pos x="154" y="162"/>
              </a:cxn>
              <a:cxn ang="0">
                <a:pos x="161" y="168"/>
              </a:cxn>
              <a:cxn ang="0">
                <a:pos x="169" y="173"/>
              </a:cxn>
              <a:cxn ang="0">
                <a:pos x="176" y="179"/>
              </a:cxn>
              <a:cxn ang="0">
                <a:pos x="184" y="184"/>
              </a:cxn>
              <a:cxn ang="0">
                <a:pos x="192" y="190"/>
              </a:cxn>
              <a:cxn ang="0">
                <a:pos x="200" y="195"/>
              </a:cxn>
              <a:cxn ang="0">
                <a:pos x="208" y="200"/>
              </a:cxn>
              <a:cxn ang="0">
                <a:pos x="217" y="206"/>
              </a:cxn>
            </a:cxnLst>
            <a:rect l="0" t="0" r="r" b="b"/>
            <a:pathLst>
              <a:path w="218" h="207">
                <a:moveTo>
                  <a:pt x="0" y="0"/>
                </a:moveTo>
                <a:lnTo>
                  <a:pt x="10" y="14"/>
                </a:lnTo>
                <a:lnTo>
                  <a:pt x="16" y="22"/>
                </a:lnTo>
                <a:lnTo>
                  <a:pt x="21" y="29"/>
                </a:lnTo>
                <a:lnTo>
                  <a:pt x="27" y="37"/>
                </a:lnTo>
                <a:lnTo>
                  <a:pt x="33" y="44"/>
                </a:lnTo>
                <a:lnTo>
                  <a:pt x="39" y="51"/>
                </a:lnTo>
                <a:lnTo>
                  <a:pt x="45" y="58"/>
                </a:lnTo>
                <a:lnTo>
                  <a:pt x="51" y="65"/>
                </a:lnTo>
                <a:lnTo>
                  <a:pt x="57" y="72"/>
                </a:lnTo>
                <a:lnTo>
                  <a:pt x="63" y="79"/>
                </a:lnTo>
                <a:lnTo>
                  <a:pt x="70" y="86"/>
                </a:lnTo>
                <a:lnTo>
                  <a:pt x="76" y="93"/>
                </a:lnTo>
                <a:lnTo>
                  <a:pt x="83" y="99"/>
                </a:lnTo>
                <a:lnTo>
                  <a:pt x="89" y="106"/>
                </a:lnTo>
                <a:lnTo>
                  <a:pt x="96" y="112"/>
                </a:lnTo>
                <a:lnTo>
                  <a:pt x="103" y="119"/>
                </a:lnTo>
                <a:lnTo>
                  <a:pt x="110" y="125"/>
                </a:lnTo>
                <a:lnTo>
                  <a:pt x="117" y="132"/>
                </a:lnTo>
                <a:lnTo>
                  <a:pt x="124" y="138"/>
                </a:lnTo>
                <a:lnTo>
                  <a:pt x="131" y="144"/>
                </a:lnTo>
                <a:lnTo>
                  <a:pt x="138" y="150"/>
                </a:lnTo>
                <a:lnTo>
                  <a:pt x="146" y="156"/>
                </a:lnTo>
                <a:lnTo>
                  <a:pt x="154" y="162"/>
                </a:lnTo>
                <a:lnTo>
                  <a:pt x="161" y="168"/>
                </a:lnTo>
                <a:lnTo>
                  <a:pt x="169" y="173"/>
                </a:lnTo>
                <a:lnTo>
                  <a:pt x="176" y="179"/>
                </a:lnTo>
                <a:lnTo>
                  <a:pt x="184" y="184"/>
                </a:lnTo>
                <a:lnTo>
                  <a:pt x="192" y="190"/>
                </a:lnTo>
                <a:lnTo>
                  <a:pt x="200" y="195"/>
                </a:lnTo>
                <a:lnTo>
                  <a:pt x="208" y="200"/>
                </a:lnTo>
                <a:lnTo>
                  <a:pt x="217" y="206"/>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6271" name="Line 15"/>
          <p:cNvSpPr>
            <a:spLocks noChangeShapeType="1"/>
          </p:cNvSpPr>
          <p:nvPr/>
        </p:nvSpPr>
        <p:spPr bwMode="auto">
          <a:xfrm flipV="1">
            <a:off x="6424613" y="4208464"/>
            <a:ext cx="0" cy="1766887"/>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6272" name="Line 16"/>
          <p:cNvSpPr>
            <a:spLocks noChangeShapeType="1"/>
          </p:cNvSpPr>
          <p:nvPr/>
        </p:nvSpPr>
        <p:spPr bwMode="auto">
          <a:xfrm>
            <a:off x="6424613" y="1935163"/>
            <a:ext cx="0" cy="40386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6273" name="Rectangle 17"/>
          <p:cNvSpPr>
            <a:spLocks noChangeArrowheads="1"/>
          </p:cNvSpPr>
          <p:nvPr/>
        </p:nvSpPr>
        <p:spPr bwMode="auto">
          <a:xfrm>
            <a:off x="6875463" y="2190084"/>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6274" name="Rectangle 18"/>
          <p:cNvSpPr>
            <a:spLocks noChangeArrowheads="1"/>
          </p:cNvSpPr>
          <p:nvPr/>
        </p:nvSpPr>
        <p:spPr bwMode="auto">
          <a:xfrm>
            <a:off x="7026276" y="134394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6275" name="Rectangle 19"/>
          <p:cNvSpPr>
            <a:spLocks noChangeArrowheads="1"/>
          </p:cNvSpPr>
          <p:nvPr/>
        </p:nvSpPr>
        <p:spPr bwMode="auto">
          <a:xfrm>
            <a:off x="5810251" y="178050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6276" name="Rectangle 20"/>
          <p:cNvSpPr>
            <a:spLocks noChangeArrowheads="1"/>
          </p:cNvSpPr>
          <p:nvPr/>
        </p:nvSpPr>
        <p:spPr bwMode="auto">
          <a:xfrm>
            <a:off x="5156200" y="3391821"/>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6277" name="Rectangle 21"/>
          <p:cNvSpPr>
            <a:spLocks noChangeArrowheads="1"/>
          </p:cNvSpPr>
          <p:nvPr/>
        </p:nvSpPr>
        <p:spPr bwMode="auto">
          <a:xfrm>
            <a:off x="5568951" y="3987134"/>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6278" name="Rectangle 22"/>
          <p:cNvSpPr>
            <a:spLocks noChangeArrowheads="1"/>
          </p:cNvSpPr>
          <p:nvPr/>
        </p:nvSpPr>
        <p:spPr bwMode="auto">
          <a:xfrm>
            <a:off x="6423026" y="4009359"/>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6279" name="Freeform 23"/>
          <p:cNvSpPr>
            <a:spLocks/>
          </p:cNvSpPr>
          <p:nvPr/>
        </p:nvSpPr>
        <p:spPr bwMode="auto">
          <a:xfrm>
            <a:off x="5916614" y="4021138"/>
            <a:ext cx="509587" cy="107950"/>
          </a:xfrm>
          <a:custGeom>
            <a:avLst/>
            <a:gdLst/>
            <a:ahLst/>
            <a:cxnLst>
              <a:cxn ang="0">
                <a:pos x="0" y="0"/>
              </a:cxn>
              <a:cxn ang="0">
                <a:pos x="13" y="7"/>
              </a:cxn>
              <a:cxn ang="0">
                <a:pos x="20" y="11"/>
              </a:cxn>
              <a:cxn ang="0">
                <a:pos x="26" y="15"/>
              </a:cxn>
              <a:cxn ang="0">
                <a:pos x="33" y="18"/>
              </a:cxn>
              <a:cxn ang="0">
                <a:pos x="40" y="21"/>
              </a:cxn>
              <a:cxn ang="0">
                <a:pos x="47" y="25"/>
              </a:cxn>
              <a:cxn ang="0">
                <a:pos x="54" y="28"/>
              </a:cxn>
              <a:cxn ang="0">
                <a:pos x="61" y="31"/>
              </a:cxn>
              <a:cxn ang="0">
                <a:pos x="68" y="34"/>
              </a:cxn>
              <a:cxn ang="0">
                <a:pos x="75" y="37"/>
              </a:cxn>
              <a:cxn ang="0">
                <a:pos x="82" y="39"/>
              </a:cxn>
              <a:cxn ang="0">
                <a:pos x="89" y="42"/>
              </a:cxn>
              <a:cxn ang="0">
                <a:pos x="97" y="44"/>
              </a:cxn>
              <a:cxn ang="0">
                <a:pos x="104" y="47"/>
              </a:cxn>
              <a:cxn ang="0">
                <a:pos x="112" y="49"/>
              </a:cxn>
              <a:cxn ang="0">
                <a:pos x="119" y="51"/>
              </a:cxn>
              <a:cxn ang="0">
                <a:pos x="127" y="53"/>
              </a:cxn>
              <a:cxn ang="0">
                <a:pos x="134" y="55"/>
              </a:cxn>
              <a:cxn ang="0">
                <a:pos x="142" y="57"/>
              </a:cxn>
              <a:cxn ang="0">
                <a:pos x="149" y="58"/>
              </a:cxn>
              <a:cxn ang="0">
                <a:pos x="157" y="59"/>
              </a:cxn>
              <a:cxn ang="0">
                <a:pos x="165" y="61"/>
              </a:cxn>
              <a:cxn ang="0">
                <a:pos x="173" y="62"/>
              </a:cxn>
              <a:cxn ang="0">
                <a:pos x="181" y="63"/>
              </a:cxn>
              <a:cxn ang="0">
                <a:pos x="189" y="64"/>
              </a:cxn>
              <a:cxn ang="0">
                <a:pos x="197" y="65"/>
              </a:cxn>
              <a:cxn ang="0">
                <a:pos x="205" y="65"/>
              </a:cxn>
              <a:cxn ang="0">
                <a:pos x="213" y="66"/>
              </a:cxn>
              <a:cxn ang="0">
                <a:pos x="221" y="66"/>
              </a:cxn>
              <a:cxn ang="0">
                <a:pos x="229" y="66"/>
              </a:cxn>
              <a:cxn ang="0">
                <a:pos x="237" y="67"/>
              </a:cxn>
              <a:cxn ang="0">
                <a:pos x="242" y="66"/>
              </a:cxn>
              <a:cxn ang="0">
                <a:pos x="245" y="66"/>
              </a:cxn>
              <a:cxn ang="0">
                <a:pos x="247" y="66"/>
              </a:cxn>
              <a:cxn ang="0">
                <a:pos x="250" y="66"/>
              </a:cxn>
              <a:cxn ang="0">
                <a:pos x="253" y="66"/>
              </a:cxn>
              <a:cxn ang="0">
                <a:pos x="255" y="66"/>
              </a:cxn>
              <a:cxn ang="0">
                <a:pos x="258" y="66"/>
              </a:cxn>
              <a:cxn ang="0">
                <a:pos x="260" y="66"/>
              </a:cxn>
              <a:cxn ang="0">
                <a:pos x="263" y="65"/>
              </a:cxn>
              <a:cxn ang="0">
                <a:pos x="265" y="65"/>
              </a:cxn>
              <a:cxn ang="0">
                <a:pos x="268" y="65"/>
              </a:cxn>
              <a:cxn ang="0">
                <a:pos x="271" y="65"/>
              </a:cxn>
              <a:cxn ang="0">
                <a:pos x="273" y="65"/>
              </a:cxn>
              <a:cxn ang="0">
                <a:pos x="276" y="65"/>
              </a:cxn>
              <a:cxn ang="0">
                <a:pos x="279" y="65"/>
              </a:cxn>
              <a:cxn ang="0">
                <a:pos x="281" y="64"/>
              </a:cxn>
              <a:cxn ang="0">
                <a:pos x="284" y="64"/>
              </a:cxn>
              <a:cxn ang="0">
                <a:pos x="286" y="63"/>
              </a:cxn>
              <a:cxn ang="0">
                <a:pos x="289" y="63"/>
              </a:cxn>
              <a:cxn ang="0">
                <a:pos x="291" y="63"/>
              </a:cxn>
              <a:cxn ang="0">
                <a:pos x="294" y="63"/>
              </a:cxn>
              <a:cxn ang="0">
                <a:pos x="297" y="62"/>
              </a:cxn>
              <a:cxn ang="0">
                <a:pos x="299" y="62"/>
              </a:cxn>
              <a:cxn ang="0">
                <a:pos x="302" y="62"/>
              </a:cxn>
              <a:cxn ang="0">
                <a:pos x="304" y="61"/>
              </a:cxn>
              <a:cxn ang="0">
                <a:pos x="307" y="61"/>
              </a:cxn>
              <a:cxn ang="0">
                <a:pos x="309" y="61"/>
              </a:cxn>
              <a:cxn ang="0">
                <a:pos x="312" y="60"/>
              </a:cxn>
              <a:cxn ang="0">
                <a:pos x="315" y="60"/>
              </a:cxn>
              <a:cxn ang="0">
                <a:pos x="317" y="59"/>
              </a:cxn>
              <a:cxn ang="0">
                <a:pos x="320" y="59"/>
              </a:cxn>
            </a:cxnLst>
            <a:rect l="0" t="0" r="r" b="b"/>
            <a:pathLst>
              <a:path w="321" h="68">
                <a:moveTo>
                  <a:pt x="0" y="0"/>
                </a:moveTo>
                <a:lnTo>
                  <a:pt x="13" y="7"/>
                </a:lnTo>
                <a:lnTo>
                  <a:pt x="20" y="11"/>
                </a:lnTo>
                <a:lnTo>
                  <a:pt x="26" y="15"/>
                </a:lnTo>
                <a:lnTo>
                  <a:pt x="33" y="18"/>
                </a:lnTo>
                <a:lnTo>
                  <a:pt x="40" y="21"/>
                </a:lnTo>
                <a:lnTo>
                  <a:pt x="47" y="25"/>
                </a:lnTo>
                <a:lnTo>
                  <a:pt x="54" y="28"/>
                </a:lnTo>
                <a:lnTo>
                  <a:pt x="61" y="31"/>
                </a:lnTo>
                <a:lnTo>
                  <a:pt x="68" y="34"/>
                </a:lnTo>
                <a:lnTo>
                  <a:pt x="75" y="37"/>
                </a:lnTo>
                <a:lnTo>
                  <a:pt x="82" y="39"/>
                </a:lnTo>
                <a:lnTo>
                  <a:pt x="89" y="42"/>
                </a:lnTo>
                <a:lnTo>
                  <a:pt x="97" y="44"/>
                </a:lnTo>
                <a:lnTo>
                  <a:pt x="104" y="47"/>
                </a:lnTo>
                <a:lnTo>
                  <a:pt x="112" y="49"/>
                </a:lnTo>
                <a:lnTo>
                  <a:pt x="119" y="51"/>
                </a:lnTo>
                <a:lnTo>
                  <a:pt x="127" y="53"/>
                </a:lnTo>
                <a:lnTo>
                  <a:pt x="134" y="55"/>
                </a:lnTo>
                <a:lnTo>
                  <a:pt x="142" y="57"/>
                </a:lnTo>
                <a:lnTo>
                  <a:pt x="149" y="58"/>
                </a:lnTo>
                <a:lnTo>
                  <a:pt x="157" y="59"/>
                </a:lnTo>
                <a:lnTo>
                  <a:pt x="165" y="61"/>
                </a:lnTo>
                <a:lnTo>
                  <a:pt x="173" y="62"/>
                </a:lnTo>
                <a:lnTo>
                  <a:pt x="181" y="63"/>
                </a:lnTo>
                <a:lnTo>
                  <a:pt x="189" y="64"/>
                </a:lnTo>
                <a:lnTo>
                  <a:pt x="197" y="65"/>
                </a:lnTo>
                <a:lnTo>
                  <a:pt x="205" y="65"/>
                </a:lnTo>
                <a:lnTo>
                  <a:pt x="213" y="66"/>
                </a:lnTo>
                <a:lnTo>
                  <a:pt x="221" y="66"/>
                </a:lnTo>
                <a:lnTo>
                  <a:pt x="229" y="66"/>
                </a:lnTo>
                <a:lnTo>
                  <a:pt x="237" y="67"/>
                </a:lnTo>
                <a:lnTo>
                  <a:pt x="242" y="66"/>
                </a:lnTo>
                <a:lnTo>
                  <a:pt x="245" y="66"/>
                </a:lnTo>
                <a:lnTo>
                  <a:pt x="247" y="66"/>
                </a:lnTo>
                <a:lnTo>
                  <a:pt x="250" y="66"/>
                </a:lnTo>
                <a:lnTo>
                  <a:pt x="253" y="66"/>
                </a:lnTo>
                <a:lnTo>
                  <a:pt x="255" y="66"/>
                </a:lnTo>
                <a:lnTo>
                  <a:pt x="258" y="66"/>
                </a:lnTo>
                <a:lnTo>
                  <a:pt x="260" y="66"/>
                </a:lnTo>
                <a:lnTo>
                  <a:pt x="263" y="65"/>
                </a:lnTo>
                <a:lnTo>
                  <a:pt x="265" y="65"/>
                </a:lnTo>
                <a:lnTo>
                  <a:pt x="268" y="65"/>
                </a:lnTo>
                <a:lnTo>
                  <a:pt x="271" y="65"/>
                </a:lnTo>
                <a:lnTo>
                  <a:pt x="273" y="65"/>
                </a:lnTo>
                <a:lnTo>
                  <a:pt x="276" y="65"/>
                </a:lnTo>
                <a:lnTo>
                  <a:pt x="279" y="65"/>
                </a:lnTo>
                <a:lnTo>
                  <a:pt x="281" y="64"/>
                </a:lnTo>
                <a:lnTo>
                  <a:pt x="284" y="64"/>
                </a:lnTo>
                <a:lnTo>
                  <a:pt x="286" y="63"/>
                </a:lnTo>
                <a:lnTo>
                  <a:pt x="289" y="63"/>
                </a:lnTo>
                <a:lnTo>
                  <a:pt x="291" y="63"/>
                </a:lnTo>
                <a:lnTo>
                  <a:pt x="294" y="63"/>
                </a:lnTo>
                <a:lnTo>
                  <a:pt x="297" y="62"/>
                </a:lnTo>
                <a:lnTo>
                  <a:pt x="299" y="62"/>
                </a:lnTo>
                <a:lnTo>
                  <a:pt x="302" y="62"/>
                </a:lnTo>
                <a:lnTo>
                  <a:pt x="304" y="61"/>
                </a:lnTo>
                <a:lnTo>
                  <a:pt x="307" y="61"/>
                </a:lnTo>
                <a:lnTo>
                  <a:pt x="309" y="61"/>
                </a:lnTo>
                <a:lnTo>
                  <a:pt x="312" y="60"/>
                </a:lnTo>
                <a:lnTo>
                  <a:pt x="315" y="60"/>
                </a:lnTo>
                <a:lnTo>
                  <a:pt x="317" y="59"/>
                </a:lnTo>
                <a:lnTo>
                  <a:pt x="320" y="5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6280" name="Freeform 24"/>
          <p:cNvSpPr>
            <a:spLocks/>
          </p:cNvSpPr>
          <p:nvPr/>
        </p:nvSpPr>
        <p:spPr bwMode="auto">
          <a:xfrm>
            <a:off x="6442075" y="1671638"/>
            <a:ext cx="546100" cy="622300"/>
          </a:xfrm>
          <a:custGeom>
            <a:avLst/>
            <a:gdLst/>
            <a:ahLst/>
            <a:cxnLst>
              <a:cxn ang="0">
                <a:pos x="0" y="391"/>
              </a:cxn>
              <a:cxn ang="0">
                <a:pos x="12" y="359"/>
              </a:cxn>
              <a:cxn ang="0">
                <a:pos x="19" y="344"/>
              </a:cxn>
              <a:cxn ang="0">
                <a:pos x="26" y="329"/>
              </a:cxn>
              <a:cxn ang="0">
                <a:pos x="33" y="314"/>
              </a:cxn>
              <a:cxn ang="0">
                <a:pos x="41" y="299"/>
              </a:cxn>
              <a:cxn ang="0">
                <a:pos x="49" y="284"/>
              </a:cxn>
              <a:cxn ang="0">
                <a:pos x="57" y="270"/>
              </a:cxn>
              <a:cxn ang="0">
                <a:pos x="66" y="255"/>
              </a:cxn>
              <a:cxn ang="0">
                <a:pos x="75" y="241"/>
              </a:cxn>
              <a:cxn ang="0">
                <a:pos x="84" y="228"/>
              </a:cxn>
              <a:cxn ang="0">
                <a:pos x="94" y="214"/>
              </a:cxn>
              <a:cxn ang="0">
                <a:pos x="104" y="201"/>
              </a:cxn>
              <a:cxn ang="0">
                <a:pos x="114" y="188"/>
              </a:cxn>
              <a:cxn ang="0">
                <a:pos x="124" y="175"/>
              </a:cxn>
              <a:cxn ang="0">
                <a:pos x="135" y="163"/>
              </a:cxn>
              <a:cxn ang="0">
                <a:pos x="146" y="150"/>
              </a:cxn>
              <a:cxn ang="0">
                <a:pos x="158" y="138"/>
              </a:cxn>
              <a:cxn ang="0">
                <a:pos x="169" y="127"/>
              </a:cxn>
              <a:cxn ang="0">
                <a:pos x="181" y="115"/>
              </a:cxn>
              <a:cxn ang="0">
                <a:pos x="193" y="104"/>
              </a:cxn>
              <a:cxn ang="0">
                <a:pos x="206" y="93"/>
              </a:cxn>
              <a:cxn ang="0">
                <a:pos x="218" y="82"/>
              </a:cxn>
              <a:cxn ang="0">
                <a:pos x="231" y="72"/>
              </a:cxn>
              <a:cxn ang="0">
                <a:pos x="244" y="62"/>
              </a:cxn>
              <a:cxn ang="0">
                <a:pos x="258" y="52"/>
              </a:cxn>
              <a:cxn ang="0">
                <a:pos x="272" y="43"/>
              </a:cxn>
              <a:cxn ang="0">
                <a:pos x="285" y="33"/>
              </a:cxn>
              <a:cxn ang="0">
                <a:pos x="299" y="25"/>
              </a:cxn>
              <a:cxn ang="0">
                <a:pos x="314" y="16"/>
              </a:cxn>
              <a:cxn ang="0">
                <a:pos x="328" y="8"/>
              </a:cxn>
              <a:cxn ang="0">
                <a:pos x="343" y="0"/>
              </a:cxn>
            </a:cxnLst>
            <a:rect l="0" t="0" r="r" b="b"/>
            <a:pathLst>
              <a:path w="344" h="392">
                <a:moveTo>
                  <a:pt x="0" y="391"/>
                </a:moveTo>
                <a:lnTo>
                  <a:pt x="12" y="359"/>
                </a:lnTo>
                <a:lnTo>
                  <a:pt x="19" y="344"/>
                </a:lnTo>
                <a:lnTo>
                  <a:pt x="26" y="329"/>
                </a:lnTo>
                <a:lnTo>
                  <a:pt x="33" y="314"/>
                </a:lnTo>
                <a:lnTo>
                  <a:pt x="41" y="299"/>
                </a:lnTo>
                <a:lnTo>
                  <a:pt x="49" y="284"/>
                </a:lnTo>
                <a:lnTo>
                  <a:pt x="57" y="270"/>
                </a:lnTo>
                <a:lnTo>
                  <a:pt x="66" y="255"/>
                </a:lnTo>
                <a:lnTo>
                  <a:pt x="75" y="241"/>
                </a:lnTo>
                <a:lnTo>
                  <a:pt x="84" y="228"/>
                </a:lnTo>
                <a:lnTo>
                  <a:pt x="94" y="214"/>
                </a:lnTo>
                <a:lnTo>
                  <a:pt x="104" y="201"/>
                </a:lnTo>
                <a:lnTo>
                  <a:pt x="114" y="188"/>
                </a:lnTo>
                <a:lnTo>
                  <a:pt x="124" y="175"/>
                </a:lnTo>
                <a:lnTo>
                  <a:pt x="135" y="163"/>
                </a:lnTo>
                <a:lnTo>
                  <a:pt x="146" y="150"/>
                </a:lnTo>
                <a:lnTo>
                  <a:pt x="158" y="138"/>
                </a:lnTo>
                <a:lnTo>
                  <a:pt x="169" y="127"/>
                </a:lnTo>
                <a:lnTo>
                  <a:pt x="181" y="115"/>
                </a:lnTo>
                <a:lnTo>
                  <a:pt x="193" y="104"/>
                </a:lnTo>
                <a:lnTo>
                  <a:pt x="206" y="93"/>
                </a:lnTo>
                <a:lnTo>
                  <a:pt x="218" y="82"/>
                </a:lnTo>
                <a:lnTo>
                  <a:pt x="231" y="72"/>
                </a:lnTo>
                <a:lnTo>
                  <a:pt x="244" y="62"/>
                </a:lnTo>
                <a:lnTo>
                  <a:pt x="258" y="52"/>
                </a:lnTo>
                <a:lnTo>
                  <a:pt x="272" y="43"/>
                </a:lnTo>
                <a:lnTo>
                  <a:pt x="285" y="33"/>
                </a:lnTo>
                <a:lnTo>
                  <a:pt x="299" y="25"/>
                </a:lnTo>
                <a:lnTo>
                  <a:pt x="314" y="16"/>
                </a:lnTo>
                <a:lnTo>
                  <a:pt x="328" y="8"/>
                </a:lnTo>
                <a:lnTo>
                  <a:pt x="343"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2" name="Marcador de fecha 1">
            <a:extLst>
              <a:ext uri="{FF2B5EF4-FFF2-40B4-BE49-F238E27FC236}">
                <a16:creationId xmlns:a16="http://schemas.microsoft.com/office/drawing/2014/main" id="{4FE72437-AC4A-EA70-77A9-99EF91E0AAE8}"/>
              </a:ext>
            </a:extLst>
          </p:cNvPr>
          <p:cNvSpPr>
            <a:spLocks noGrp="1"/>
          </p:cNvSpPr>
          <p:nvPr>
            <p:ph type="dt" sz="half" idx="10"/>
          </p:nvPr>
        </p:nvSpPr>
        <p:spPr/>
        <p:txBody>
          <a:bodyPr/>
          <a:lstStyle/>
          <a:p>
            <a:pPr>
              <a:defRPr/>
            </a:pPr>
            <a:fld id="{A890411F-6738-4C55-8017-735DBE4DEBD1}" type="datetime1">
              <a:rPr lang="es-CL" smtClean="0"/>
              <a:t>14-04-2024</a:t>
            </a:fld>
            <a:endParaRPr lang="es-ES"/>
          </a:p>
        </p:txBody>
      </p:sp>
      <p:sp>
        <p:nvSpPr>
          <p:cNvPr id="3" name="Marcador de número de diapositiva 2">
            <a:extLst>
              <a:ext uri="{FF2B5EF4-FFF2-40B4-BE49-F238E27FC236}">
                <a16:creationId xmlns:a16="http://schemas.microsoft.com/office/drawing/2014/main" id="{5D886D18-542C-B81B-902E-16AF185D84B4}"/>
              </a:ext>
            </a:extLst>
          </p:cNvPr>
          <p:cNvSpPr>
            <a:spLocks noGrp="1"/>
          </p:cNvSpPr>
          <p:nvPr>
            <p:ph type="sldNum" sz="quarter" idx="12"/>
          </p:nvPr>
        </p:nvSpPr>
        <p:spPr/>
        <p:txBody>
          <a:bodyPr/>
          <a:lstStyle/>
          <a:p>
            <a:pPr>
              <a:defRPr/>
            </a:pPr>
            <a:fld id="{512A34C5-A7E8-4629-B921-404C04172488}" type="slidenum">
              <a:rPr lang="es-ES" smtClean="0"/>
              <a:pPr>
                <a:defRPr/>
              </a:pPr>
              <a:t>49</a:t>
            </a:fld>
            <a:endParaRPr lang="es-ES"/>
          </a:p>
        </p:txBody>
      </p:sp>
      <p:sp>
        <p:nvSpPr>
          <p:cNvPr id="4" name="Marcador de pie de página 3">
            <a:extLst>
              <a:ext uri="{FF2B5EF4-FFF2-40B4-BE49-F238E27FC236}">
                <a16:creationId xmlns:a16="http://schemas.microsoft.com/office/drawing/2014/main" id="{9C773CFF-FE34-5FBD-4E9A-859BE5942BC6}"/>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7283" name="Freeform 3"/>
          <p:cNvSpPr>
            <a:spLocks/>
          </p:cNvSpPr>
          <p:nvPr/>
        </p:nvSpPr>
        <p:spPr bwMode="auto">
          <a:xfrm>
            <a:off x="3586164" y="193676"/>
            <a:ext cx="4848225" cy="6037263"/>
          </a:xfrm>
          <a:custGeom>
            <a:avLst/>
            <a:gdLst/>
            <a:ahLst/>
            <a:cxnLst>
              <a:cxn ang="0">
                <a:pos x="1862" y="0"/>
              </a:cxn>
              <a:cxn ang="0">
                <a:pos x="425" y="523"/>
              </a:cxn>
              <a:cxn ang="0">
                <a:pos x="265" y="629"/>
              </a:cxn>
              <a:cxn ang="0">
                <a:pos x="192" y="711"/>
              </a:cxn>
              <a:cxn ang="0">
                <a:pos x="99" y="848"/>
              </a:cxn>
              <a:cxn ang="0">
                <a:pos x="34" y="999"/>
              </a:cxn>
              <a:cxn ang="0">
                <a:pos x="0" y="1210"/>
              </a:cxn>
              <a:cxn ang="0">
                <a:pos x="13" y="1443"/>
              </a:cxn>
              <a:cxn ang="0">
                <a:pos x="59" y="1720"/>
              </a:cxn>
              <a:cxn ang="0">
                <a:pos x="158" y="2080"/>
              </a:cxn>
              <a:cxn ang="0">
                <a:pos x="408" y="2767"/>
              </a:cxn>
              <a:cxn ang="0">
                <a:pos x="568" y="3098"/>
              </a:cxn>
              <a:cxn ang="0">
                <a:pos x="712" y="3339"/>
              </a:cxn>
              <a:cxn ang="0">
                <a:pos x="881" y="3564"/>
              </a:cxn>
              <a:cxn ang="0">
                <a:pos x="1085" y="3711"/>
              </a:cxn>
              <a:cxn ang="0">
                <a:pos x="1226" y="3771"/>
              </a:cxn>
              <a:cxn ang="0">
                <a:pos x="1404" y="3802"/>
              </a:cxn>
              <a:cxn ang="0">
                <a:pos x="1562" y="3800"/>
              </a:cxn>
              <a:cxn ang="0">
                <a:pos x="1735" y="3753"/>
              </a:cxn>
              <a:cxn ang="0">
                <a:pos x="1826" y="3719"/>
              </a:cxn>
              <a:cxn ang="0">
                <a:pos x="3053" y="3273"/>
              </a:cxn>
              <a:cxn ang="0">
                <a:pos x="1862" y="0"/>
              </a:cxn>
            </a:cxnLst>
            <a:rect l="0" t="0" r="r" b="b"/>
            <a:pathLst>
              <a:path w="3054" h="3803">
                <a:moveTo>
                  <a:pt x="1862" y="0"/>
                </a:moveTo>
                <a:lnTo>
                  <a:pt x="425" y="523"/>
                </a:lnTo>
                <a:lnTo>
                  <a:pt x="265" y="629"/>
                </a:lnTo>
                <a:lnTo>
                  <a:pt x="192" y="711"/>
                </a:lnTo>
                <a:lnTo>
                  <a:pt x="99" y="848"/>
                </a:lnTo>
                <a:lnTo>
                  <a:pt x="34" y="999"/>
                </a:lnTo>
                <a:lnTo>
                  <a:pt x="0" y="1210"/>
                </a:lnTo>
                <a:lnTo>
                  <a:pt x="13" y="1443"/>
                </a:lnTo>
                <a:lnTo>
                  <a:pt x="59" y="1720"/>
                </a:lnTo>
                <a:lnTo>
                  <a:pt x="158" y="2080"/>
                </a:lnTo>
                <a:lnTo>
                  <a:pt x="408" y="2767"/>
                </a:lnTo>
                <a:lnTo>
                  <a:pt x="568" y="3098"/>
                </a:lnTo>
                <a:lnTo>
                  <a:pt x="712" y="3339"/>
                </a:lnTo>
                <a:lnTo>
                  <a:pt x="881" y="3564"/>
                </a:lnTo>
                <a:lnTo>
                  <a:pt x="1085" y="3711"/>
                </a:lnTo>
                <a:lnTo>
                  <a:pt x="1226" y="3771"/>
                </a:lnTo>
                <a:lnTo>
                  <a:pt x="1404" y="3802"/>
                </a:lnTo>
                <a:lnTo>
                  <a:pt x="1562" y="3800"/>
                </a:lnTo>
                <a:lnTo>
                  <a:pt x="1735" y="3753"/>
                </a:lnTo>
                <a:lnTo>
                  <a:pt x="1826" y="3719"/>
                </a:lnTo>
                <a:lnTo>
                  <a:pt x="3053" y="3273"/>
                </a:lnTo>
                <a:lnTo>
                  <a:pt x="1862" y="0"/>
                </a:lnTo>
              </a:path>
            </a:pathLst>
          </a:custGeom>
          <a:ln w="76200" cap="rnd" cmpd="sng">
            <a:solidFill>
              <a:schemeClr val="tx2"/>
            </a:solidFill>
            <a:prstDash val="solid"/>
            <a:round/>
            <a:headEnd/>
            <a:tailEnd/>
          </a:ln>
          <a:effectLst/>
        </p:spPr>
        <p:txBody>
          <a:bodyPr/>
          <a:lstStyle/>
          <a:p>
            <a:endParaRPr lang="es-CL"/>
          </a:p>
        </p:txBody>
      </p:sp>
      <p:sp>
        <p:nvSpPr>
          <p:cNvPr id="97284" name="Line 4"/>
          <p:cNvSpPr>
            <a:spLocks noChangeShapeType="1"/>
          </p:cNvSpPr>
          <p:nvPr/>
        </p:nvSpPr>
        <p:spPr bwMode="auto">
          <a:xfrm flipH="1">
            <a:off x="3382964" y="2674939"/>
            <a:ext cx="4338637" cy="1577975"/>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7285" name="Rectangle 5"/>
          <p:cNvSpPr>
            <a:spLocks noChangeArrowheads="1"/>
          </p:cNvSpPr>
          <p:nvPr/>
        </p:nvSpPr>
        <p:spPr bwMode="auto">
          <a:xfrm rot="4200000">
            <a:off x="2838982" y="4126834"/>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7286" name="Oval 6"/>
          <p:cNvSpPr>
            <a:spLocks noChangeArrowheads="1"/>
          </p:cNvSpPr>
          <p:nvPr/>
        </p:nvSpPr>
        <p:spPr bwMode="auto">
          <a:xfrm rot="4200000">
            <a:off x="6927851" y="2857501"/>
            <a:ext cx="131763"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87" name="Line 7"/>
          <p:cNvSpPr>
            <a:spLocks noChangeShapeType="1"/>
          </p:cNvSpPr>
          <p:nvPr/>
        </p:nvSpPr>
        <p:spPr bwMode="auto">
          <a:xfrm>
            <a:off x="5357813" y="222250"/>
            <a:ext cx="2108200" cy="5792788"/>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7288" name="Oval 8"/>
          <p:cNvSpPr>
            <a:spLocks noChangeArrowheads="1"/>
          </p:cNvSpPr>
          <p:nvPr/>
        </p:nvSpPr>
        <p:spPr bwMode="auto">
          <a:xfrm rot="3000000">
            <a:off x="5210969" y="3501232"/>
            <a:ext cx="131763"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89" name="Oval 9"/>
          <p:cNvSpPr>
            <a:spLocks noChangeArrowheads="1"/>
          </p:cNvSpPr>
          <p:nvPr/>
        </p:nvSpPr>
        <p:spPr bwMode="auto">
          <a:xfrm rot="3000000">
            <a:off x="5371307" y="3960019"/>
            <a:ext cx="131762"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0" name="Oval 10"/>
          <p:cNvSpPr>
            <a:spLocks noChangeArrowheads="1"/>
          </p:cNvSpPr>
          <p:nvPr/>
        </p:nvSpPr>
        <p:spPr bwMode="auto">
          <a:xfrm rot="3000000">
            <a:off x="5791994" y="4264819"/>
            <a:ext cx="131762" cy="13335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1" name="Oval 11"/>
          <p:cNvSpPr>
            <a:spLocks noChangeArrowheads="1"/>
          </p:cNvSpPr>
          <p:nvPr/>
        </p:nvSpPr>
        <p:spPr bwMode="auto">
          <a:xfrm rot="3000000">
            <a:off x="7333457" y="2302669"/>
            <a:ext cx="131762"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2" name="Oval 12"/>
          <p:cNvSpPr>
            <a:spLocks noChangeArrowheads="1"/>
          </p:cNvSpPr>
          <p:nvPr/>
        </p:nvSpPr>
        <p:spPr bwMode="auto">
          <a:xfrm rot="3000000">
            <a:off x="6587332" y="2621757"/>
            <a:ext cx="134937"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3" name="Oval 13"/>
          <p:cNvSpPr>
            <a:spLocks noChangeArrowheads="1"/>
          </p:cNvSpPr>
          <p:nvPr/>
        </p:nvSpPr>
        <p:spPr bwMode="auto">
          <a:xfrm rot="3000000">
            <a:off x="6160294" y="3226594"/>
            <a:ext cx="134938" cy="133350"/>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7294" name="Freeform 14"/>
          <p:cNvSpPr>
            <a:spLocks/>
          </p:cNvSpPr>
          <p:nvPr/>
        </p:nvSpPr>
        <p:spPr bwMode="auto">
          <a:xfrm>
            <a:off x="6981826" y="2382838"/>
            <a:ext cx="411163" cy="565150"/>
          </a:xfrm>
          <a:custGeom>
            <a:avLst/>
            <a:gdLst/>
            <a:ahLst/>
            <a:cxnLst>
              <a:cxn ang="0">
                <a:pos x="258" y="0"/>
              </a:cxn>
              <a:cxn ang="0">
                <a:pos x="237" y="19"/>
              </a:cxn>
              <a:cxn ang="0">
                <a:pos x="226" y="29"/>
              </a:cxn>
              <a:cxn ang="0">
                <a:pos x="216" y="39"/>
              </a:cxn>
              <a:cxn ang="0">
                <a:pos x="206" y="49"/>
              </a:cxn>
              <a:cxn ang="0">
                <a:pos x="197" y="59"/>
              </a:cxn>
              <a:cxn ang="0">
                <a:pos x="187" y="70"/>
              </a:cxn>
              <a:cxn ang="0">
                <a:pos x="178" y="80"/>
              </a:cxn>
              <a:cxn ang="0">
                <a:pos x="168" y="91"/>
              </a:cxn>
              <a:cxn ang="0">
                <a:pos x="159" y="101"/>
              </a:cxn>
              <a:cxn ang="0">
                <a:pos x="150" y="112"/>
              </a:cxn>
              <a:cxn ang="0">
                <a:pos x="142" y="123"/>
              </a:cxn>
              <a:cxn ang="0">
                <a:pos x="133" y="133"/>
              </a:cxn>
              <a:cxn ang="0">
                <a:pos x="124" y="144"/>
              </a:cxn>
              <a:cxn ang="0">
                <a:pos x="116" y="155"/>
              </a:cxn>
              <a:cxn ang="0">
                <a:pos x="108" y="167"/>
              </a:cxn>
              <a:cxn ang="0">
                <a:pos x="100" y="178"/>
              </a:cxn>
              <a:cxn ang="0">
                <a:pos x="92" y="189"/>
              </a:cxn>
              <a:cxn ang="0">
                <a:pos x="84" y="200"/>
              </a:cxn>
              <a:cxn ang="0">
                <a:pos x="77" y="212"/>
              </a:cxn>
              <a:cxn ang="0">
                <a:pos x="70" y="223"/>
              </a:cxn>
              <a:cxn ang="0">
                <a:pos x="62" y="235"/>
              </a:cxn>
              <a:cxn ang="0">
                <a:pos x="56" y="247"/>
              </a:cxn>
              <a:cxn ang="0">
                <a:pos x="49" y="259"/>
              </a:cxn>
              <a:cxn ang="0">
                <a:pos x="42" y="270"/>
              </a:cxn>
              <a:cxn ang="0">
                <a:pos x="35" y="282"/>
              </a:cxn>
              <a:cxn ang="0">
                <a:pos x="29" y="294"/>
              </a:cxn>
              <a:cxn ang="0">
                <a:pos x="23" y="306"/>
              </a:cxn>
              <a:cxn ang="0">
                <a:pos x="17" y="319"/>
              </a:cxn>
              <a:cxn ang="0">
                <a:pos x="11" y="331"/>
              </a:cxn>
              <a:cxn ang="0">
                <a:pos x="5" y="343"/>
              </a:cxn>
              <a:cxn ang="0">
                <a:pos x="0" y="355"/>
              </a:cxn>
            </a:cxnLst>
            <a:rect l="0" t="0" r="r" b="b"/>
            <a:pathLst>
              <a:path w="259" h="356">
                <a:moveTo>
                  <a:pt x="258" y="0"/>
                </a:moveTo>
                <a:lnTo>
                  <a:pt x="237" y="19"/>
                </a:lnTo>
                <a:lnTo>
                  <a:pt x="226" y="29"/>
                </a:lnTo>
                <a:lnTo>
                  <a:pt x="216" y="39"/>
                </a:lnTo>
                <a:lnTo>
                  <a:pt x="206" y="49"/>
                </a:lnTo>
                <a:lnTo>
                  <a:pt x="197" y="59"/>
                </a:lnTo>
                <a:lnTo>
                  <a:pt x="187" y="70"/>
                </a:lnTo>
                <a:lnTo>
                  <a:pt x="178" y="80"/>
                </a:lnTo>
                <a:lnTo>
                  <a:pt x="168" y="91"/>
                </a:lnTo>
                <a:lnTo>
                  <a:pt x="159" y="101"/>
                </a:lnTo>
                <a:lnTo>
                  <a:pt x="150" y="112"/>
                </a:lnTo>
                <a:lnTo>
                  <a:pt x="142" y="123"/>
                </a:lnTo>
                <a:lnTo>
                  <a:pt x="133" y="133"/>
                </a:lnTo>
                <a:lnTo>
                  <a:pt x="124" y="144"/>
                </a:lnTo>
                <a:lnTo>
                  <a:pt x="116" y="155"/>
                </a:lnTo>
                <a:lnTo>
                  <a:pt x="108" y="167"/>
                </a:lnTo>
                <a:lnTo>
                  <a:pt x="100" y="178"/>
                </a:lnTo>
                <a:lnTo>
                  <a:pt x="92" y="189"/>
                </a:lnTo>
                <a:lnTo>
                  <a:pt x="84" y="200"/>
                </a:lnTo>
                <a:lnTo>
                  <a:pt x="77" y="212"/>
                </a:lnTo>
                <a:lnTo>
                  <a:pt x="70" y="223"/>
                </a:lnTo>
                <a:lnTo>
                  <a:pt x="62" y="235"/>
                </a:lnTo>
                <a:lnTo>
                  <a:pt x="56" y="247"/>
                </a:lnTo>
                <a:lnTo>
                  <a:pt x="49" y="259"/>
                </a:lnTo>
                <a:lnTo>
                  <a:pt x="42" y="270"/>
                </a:lnTo>
                <a:lnTo>
                  <a:pt x="35" y="282"/>
                </a:lnTo>
                <a:lnTo>
                  <a:pt x="29" y="294"/>
                </a:lnTo>
                <a:lnTo>
                  <a:pt x="23" y="306"/>
                </a:lnTo>
                <a:lnTo>
                  <a:pt x="17" y="319"/>
                </a:lnTo>
                <a:lnTo>
                  <a:pt x="11" y="331"/>
                </a:lnTo>
                <a:lnTo>
                  <a:pt x="5" y="343"/>
                </a:lnTo>
                <a:lnTo>
                  <a:pt x="0" y="355"/>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295" name="Freeform 15"/>
          <p:cNvSpPr>
            <a:spLocks/>
          </p:cNvSpPr>
          <p:nvPr/>
        </p:nvSpPr>
        <p:spPr bwMode="auto">
          <a:xfrm>
            <a:off x="5273676" y="3571876"/>
            <a:ext cx="176213" cy="442913"/>
          </a:xfrm>
          <a:custGeom>
            <a:avLst/>
            <a:gdLst/>
            <a:ahLst/>
            <a:cxnLst>
              <a:cxn ang="0">
                <a:pos x="0" y="0"/>
              </a:cxn>
              <a:cxn ang="0">
                <a:pos x="3" y="18"/>
              </a:cxn>
              <a:cxn ang="0">
                <a:pos x="5" y="27"/>
              </a:cxn>
              <a:cxn ang="0">
                <a:pos x="7" y="36"/>
              </a:cxn>
              <a:cxn ang="0">
                <a:pos x="9" y="45"/>
              </a:cxn>
              <a:cxn ang="0">
                <a:pos x="11" y="54"/>
              </a:cxn>
              <a:cxn ang="0">
                <a:pos x="14" y="63"/>
              </a:cxn>
              <a:cxn ang="0">
                <a:pos x="16" y="72"/>
              </a:cxn>
              <a:cxn ang="0">
                <a:pos x="19" y="81"/>
              </a:cxn>
              <a:cxn ang="0">
                <a:pos x="21" y="90"/>
              </a:cxn>
              <a:cxn ang="0">
                <a:pos x="24" y="99"/>
              </a:cxn>
              <a:cxn ang="0">
                <a:pos x="27" y="108"/>
              </a:cxn>
              <a:cxn ang="0">
                <a:pos x="30" y="117"/>
              </a:cxn>
              <a:cxn ang="0">
                <a:pos x="33" y="126"/>
              </a:cxn>
              <a:cxn ang="0">
                <a:pos x="36" y="134"/>
              </a:cxn>
              <a:cxn ang="0">
                <a:pos x="40" y="143"/>
              </a:cxn>
              <a:cxn ang="0">
                <a:pos x="43" y="152"/>
              </a:cxn>
              <a:cxn ang="0">
                <a:pos x="47" y="160"/>
              </a:cxn>
              <a:cxn ang="0">
                <a:pos x="50" y="169"/>
              </a:cxn>
              <a:cxn ang="0">
                <a:pos x="54" y="178"/>
              </a:cxn>
              <a:cxn ang="0">
                <a:pos x="58" y="186"/>
              </a:cxn>
              <a:cxn ang="0">
                <a:pos x="62" y="195"/>
              </a:cxn>
              <a:cxn ang="0">
                <a:pos x="67" y="203"/>
              </a:cxn>
              <a:cxn ang="0">
                <a:pos x="71" y="212"/>
              </a:cxn>
              <a:cxn ang="0">
                <a:pos x="76" y="220"/>
              </a:cxn>
              <a:cxn ang="0">
                <a:pos x="80" y="228"/>
              </a:cxn>
              <a:cxn ang="0">
                <a:pos x="85" y="237"/>
              </a:cxn>
              <a:cxn ang="0">
                <a:pos x="90" y="245"/>
              </a:cxn>
              <a:cxn ang="0">
                <a:pos x="94" y="253"/>
              </a:cxn>
              <a:cxn ang="0">
                <a:pos x="99" y="262"/>
              </a:cxn>
              <a:cxn ang="0">
                <a:pos x="104" y="270"/>
              </a:cxn>
              <a:cxn ang="0">
                <a:pos x="110" y="278"/>
              </a:cxn>
            </a:cxnLst>
            <a:rect l="0" t="0" r="r" b="b"/>
            <a:pathLst>
              <a:path w="111" h="279">
                <a:moveTo>
                  <a:pt x="0" y="0"/>
                </a:moveTo>
                <a:lnTo>
                  <a:pt x="3" y="18"/>
                </a:lnTo>
                <a:lnTo>
                  <a:pt x="5" y="27"/>
                </a:lnTo>
                <a:lnTo>
                  <a:pt x="7" y="36"/>
                </a:lnTo>
                <a:lnTo>
                  <a:pt x="9" y="45"/>
                </a:lnTo>
                <a:lnTo>
                  <a:pt x="11" y="54"/>
                </a:lnTo>
                <a:lnTo>
                  <a:pt x="14" y="63"/>
                </a:lnTo>
                <a:lnTo>
                  <a:pt x="16" y="72"/>
                </a:lnTo>
                <a:lnTo>
                  <a:pt x="19" y="81"/>
                </a:lnTo>
                <a:lnTo>
                  <a:pt x="21" y="90"/>
                </a:lnTo>
                <a:lnTo>
                  <a:pt x="24" y="99"/>
                </a:lnTo>
                <a:lnTo>
                  <a:pt x="27" y="108"/>
                </a:lnTo>
                <a:lnTo>
                  <a:pt x="30" y="117"/>
                </a:lnTo>
                <a:lnTo>
                  <a:pt x="33" y="126"/>
                </a:lnTo>
                <a:lnTo>
                  <a:pt x="36" y="134"/>
                </a:lnTo>
                <a:lnTo>
                  <a:pt x="40" y="143"/>
                </a:lnTo>
                <a:lnTo>
                  <a:pt x="43" y="152"/>
                </a:lnTo>
                <a:lnTo>
                  <a:pt x="47" y="160"/>
                </a:lnTo>
                <a:lnTo>
                  <a:pt x="50" y="169"/>
                </a:lnTo>
                <a:lnTo>
                  <a:pt x="54" y="178"/>
                </a:lnTo>
                <a:lnTo>
                  <a:pt x="58" y="186"/>
                </a:lnTo>
                <a:lnTo>
                  <a:pt x="62" y="195"/>
                </a:lnTo>
                <a:lnTo>
                  <a:pt x="67" y="203"/>
                </a:lnTo>
                <a:lnTo>
                  <a:pt x="71" y="212"/>
                </a:lnTo>
                <a:lnTo>
                  <a:pt x="76" y="220"/>
                </a:lnTo>
                <a:lnTo>
                  <a:pt x="80" y="228"/>
                </a:lnTo>
                <a:lnTo>
                  <a:pt x="85" y="237"/>
                </a:lnTo>
                <a:lnTo>
                  <a:pt x="90" y="245"/>
                </a:lnTo>
                <a:lnTo>
                  <a:pt x="94" y="253"/>
                </a:lnTo>
                <a:lnTo>
                  <a:pt x="99" y="262"/>
                </a:lnTo>
                <a:lnTo>
                  <a:pt x="104" y="270"/>
                </a:lnTo>
                <a:lnTo>
                  <a:pt x="110" y="27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296" name="Freeform 16"/>
          <p:cNvSpPr>
            <a:spLocks/>
          </p:cNvSpPr>
          <p:nvPr/>
        </p:nvSpPr>
        <p:spPr bwMode="auto">
          <a:xfrm>
            <a:off x="5443539" y="4033839"/>
            <a:ext cx="420687" cy="301625"/>
          </a:xfrm>
          <a:custGeom>
            <a:avLst/>
            <a:gdLst/>
            <a:ahLst/>
            <a:cxnLst>
              <a:cxn ang="0">
                <a:pos x="0" y="0"/>
              </a:cxn>
              <a:cxn ang="0">
                <a:pos x="8" y="13"/>
              </a:cxn>
              <a:cxn ang="0">
                <a:pos x="13" y="19"/>
              </a:cxn>
              <a:cxn ang="0">
                <a:pos x="17" y="25"/>
              </a:cxn>
              <a:cxn ang="0">
                <a:pos x="22" y="31"/>
              </a:cxn>
              <a:cxn ang="0">
                <a:pos x="27" y="37"/>
              </a:cxn>
              <a:cxn ang="0">
                <a:pos x="31" y="43"/>
              </a:cxn>
              <a:cxn ang="0">
                <a:pos x="36" y="49"/>
              </a:cxn>
              <a:cxn ang="0">
                <a:pos x="41" y="54"/>
              </a:cxn>
              <a:cxn ang="0">
                <a:pos x="47" y="60"/>
              </a:cxn>
              <a:cxn ang="0">
                <a:pos x="52" y="65"/>
              </a:cxn>
              <a:cxn ang="0">
                <a:pos x="57" y="71"/>
              </a:cxn>
              <a:cxn ang="0">
                <a:pos x="63" y="76"/>
              </a:cxn>
              <a:cxn ang="0">
                <a:pos x="68" y="81"/>
              </a:cxn>
              <a:cxn ang="0">
                <a:pos x="74" y="87"/>
              </a:cxn>
              <a:cxn ang="0">
                <a:pos x="80" y="92"/>
              </a:cxn>
              <a:cxn ang="0">
                <a:pos x="86" y="97"/>
              </a:cxn>
              <a:cxn ang="0">
                <a:pos x="92" y="102"/>
              </a:cxn>
              <a:cxn ang="0">
                <a:pos x="98" y="107"/>
              </a:cxn>
              <a:cxn ang="0">
                <a:pos x="104" y="111"/>
              </a:cxn>
              <a:cxn ang="0">
                <a:pos x="110" y="116"/>
              </a:cxn>
              <a:cxn ang="0">
                <a:pos x="117" y="121"/>
              </a:cxn>
              <a:cxn ang="0">
                <a:pos x="123" y="125"/>
              </a:cxn>
              <a:cxn ang="0">
                <a:pos x="130" y="129"/>
              </a:cxn>
              <a:cxn ang="0">
                <a:pos x="136" y="134"/>
              </a:cxn>
              <a:cxn ang="0">
                <a:pos x="143" y="138"/>
              </a:cxn>
              <a:cxn ang="0">
                <a:pos x="150" y="142"/>
              </a:cxn>
              <a:cxn ang="0">
                <a:pos x="157" y="146"/>
              </a:cxn>
              <a:cxn ang="0">
                <a:pos x="164" y="150"/>
              </a:cxn>
              <a:cxn ang="0">
                <a:pos x="171" y="153"/>
              </a:cxn>
              <a:cxn ang="0">
                <a:pos x="178" y="157"/>
              </a:cxn>
              <a:cxn ang="0">
                <a:pos x="186" y="161"/>
              </a:cxn>
              <a:cxn ang="0">
                <a:pos x="191" y="163"/>
              </a:cxn>
              <a:cxn ang="0">
                <a:pos x="193" y="164"/>
              </a:cxn>
              <a:cxn ang="0">
                <a:pos x="195" y="165"/>
              </a:cxn>
              <a:cxn ang="0">
                <a:pos x="198" y="166"/>
              </a:cxn>
              <a:cxn ang="0">
                <a:pos x="200" y="167"/>
              </a:cxn>
              <a:cxn ang="0">
                <a:pos x="203" y="168"/>
              </a:cxn>
              <a:cxn ang="0">
                <a:pos x="205" y="169"/>
              </a:cxn>
              <a:cxn ang="0">
                <a:pos x="207" y="170"/>
              </a:cxn>
              <a:cxn ang="0">
                <a:pos x="210" y="171"/>
              </a:cxn>
              <a:cxn ang="0">
                <a:pos x="212" y="172"/>
              </a:cxn>
              <a:cxn ang="0">
                <a:pos x="215" y="173"/>
              </a:cxn>
              <a:cxn ang="0">
                <a:pos x="217" y="174"/>
              </a:cxn>
              <a:cxn ang="0">
                <a:pos x="220" y="175"/>
              </a:cxn>
              <a:cxn ang="0">
                <a:pos x="222" y="175"/>
              </a:cxn>
              <a:cxn ang="0">
                <a:pos x="225" y="177"/>
              </a:cxn>
              <a:cxn ang="0">
                <a:pos x="227" y="177"/>
              </a:cxn>
              <a:cxn ang="0">
                <a:pos x="229" y="178"/>
              </a:cxn>
              <a:cxn ang="0">
                <a:pos x="232" y="179"/>
              </a:cxn>
              <a:cxn ang="0">
                <a:pos x="235" y="180"/>
              </a:cxn>
              <a:cxn ang="0">
                <a:pos x="237" y="181"/>
              </a:cxn>
              <a:cxn ang="0">
                <a:pos x="239" y="181"/>
              </a:cxn>
              <a:cxn ang="0">
                <a:pos x="242" y="182"/>
              </a:cxn>
              <a:cxn ang="0">
                <a:pos x="244" y="183"/>
              </a:cxn>
              <a:cxn ang="0">
                <a:pos x="247" y="184"/>
              </a:cxn>
              <a:cxn ang="0">
                <a:pos x="249" y="185"/>
              </a:cxn>
              <a:cxn ang="0">
                <a:pos x="252" y="185"/>
              </a:cxn>
              <a:cxn ang="0">
                <a:pos x="254" y="186"/>
              </a:cxn>
              <a:cxn ang="0">
                <a:pos x="257" y="187"/>
              </a:cxn>
              <a:cxn ang="0">
                <a:pos x="259" y="187"/>
              </a:cxn>
              <a:cxn ang="0">
                <a:pos x="261" y="188"/>
              </a:cxn>
              <a:cxn ang="0">
                <a:pos x="264" y="189"/>
              </a:cxn>
            </a:cxnLst>
            <a:rect l="0" t="0" r="r" b="b"/>
            <a:pathLst>
              <a:path w="265" h="190">
                <a:moveTo>
                  <a:pt x="0" y="0"/>
                </a:moveTo>
                <a:lnTo>
                  <a:pt x="8" y="13"/>
                </a:lnTo>
                <a:lnTo>
                  <a:pt x="13" y="19"/>
                </a:lnTo>
                <a:lnTo>
                  <a:pt x="17" y="25"/>
                </a:lnTo>
                <a:lnTo>
                  <a:pt x="22" y="31"/>
                </a:lnTo>
                <a:lnTo>
                  <a:pt x="27" y="37"/>
                </a:lnTo>
                <a:lnTo>
                  <a:pt x="31" y="43"/>
                </a:lnTo>
                <a:lnTo>
                  <a:pt x="36" y="49"/>
                </a:lnTo>
                <a:lnTo>
                  <a:pt x="41" y="54"/>
                </a:lnTo>
                <a:lnTo>
                  <a:pt x="47" y="60"/>
                </a:lnTo>
                <a:lnTo>
                  <a:pt x="52" y="65"/>
                </a:lnTo>
                <a:lnTo>
                  <a:pt x="57" y="71"/>
                </a:lnTo>
                <a:lnTo>
                  <a:pt x="63" y="76"/>
                </a:lnTo>
                <a:lnTo>
                  <a:pt x="68" y="81"/>
                </a:lnTo>
                <a:lnTo>
                  <a:pt x="74" y="87"/>
                </a:lnTo>
                <a:lnTo>
                  <a:pt x="80" y="92"/>
                </a:lnTo>
                <a:lnTo>
                  <a:pt x="86" y="97"/>
                </a:lnTo>
                <a:lnTo>
                  <a:pt x="92" y="102"/>
                </a:lnTo>
                <a:lnTo>
                  <a:pt x="98" y="107"/>
                </a:lnTo>
                <a:lnTo>
                  <a:pt x="104" y="111"/>
                </a:lnTo>
                <a:lnTo>
                  <a:pt x="110" y="116"/>
                </a:lnTo>
                <a:lnTo>
                  <a:pt x="117" y="121"/>
                </a:lnTo>
                <a:lnTo>
                  <a:pt x="123" y="125"/>
                </a:lnTo>
                <a:lnTo>
                  <a:pt x="130" y="129"/>
                </a:lnTo>
                <a:lnTo>
                  <a:pt x="136" y="134"/>
                </a:lnTo>
                <a:lnTo>
                  <a:pt x="143" y="138"/>
                </a:lnTo>
                <a:lnTo>
                  <a:pt x="150" y="142"/>
                </a:lnTo>
                <a:lnTo>
                  <a:pt x="157" y="146"/>
                </a:lnTo>
                <a:lnTo>
                  <a:pt x="164" y="150"/>
                </a:lnTo>
                <a:lnTo>
                  <a:pt x="171" y="153"/>
                </a:lnTo>
                <a:lnTo>
                  <a:pt x="178" y="157"/>
                </a:lnTo>
                <a:lnTo>
                  <a:pt x="186" y="161"/>
                </a:lnTo>
                <a:lnTo>
                  <a:pt x="191" y="163"/>
                </a:lnTo>
                <a:lnTo>
                  <a:pt x="193" y="164"/>
                </a:lnTo>
                <a:lnTo>
                  <a:pt x="195" y="165"/>
                </a:lnTo>
                <a:lnTo>
                  <a:pt x="198" y="166"/>
                </a:lnTo>
                <a:lnTo>
                  <a:pt x="200" y="167"/>
                </a:lnTo>
                <a:lnTo>
                  <a:pt x="203" y="168"/>
                </a:lnTo>
                <a:lnTo>
                  <a:pt x="205" y="169"/>
                </a:lnTo>
                <a:lnTo>
                  <a:pt x="207" y="170"/>
                </a:lnTo>
                <a:lnTo>
                  <a:pt x="210" y="171"/>
                </a:lnTo>
                <a:lnTo>
                  <a:pt x="212" y="172"/>
                </a:lnTo>
                <a:lnTo>
                  <a:pt x="215" y="173"/>
                </a:lnTo>
                <a:lnTo>
                  <a:pt x="217" y="174"/>
                </a:lnTo>
                <a:lnTo>
                  <a:pt x="220" y="175"/>
                </a:lnTo>
                <a:lnTo>
                  <a:pt x="222" y="175"/>
                </a:lnTo>
                <a:lnTo>
                  <a:pt x="225" y="177"/>
                </a:lnTo>
                <a:lnTo>
                  <a:pt x="227" y="177"/>
                </a:lnTo>
                <a:lnTo>
                  <a:pt x="229" y="178"/>
                </a:lnTo>
                <a:lnTo>
                  <a:pt x="232" y="179"/>
                </a:lnTo>
                <a:lnTo>
                  <a:pt x="235" y="180"/>
                </a:lnTo>
                <a:lnTo>
                  <a:pt x="237" y="181"/>
                </a:lnTo>
                <a:lnTo>
                  <a:pt x="239" y="181"/>
                </a:lnTo>
                <a:lnTo>
                  <a:pt x="242" y="182"/>
                </a:lnTo>
                <a:lnTo>
                  <a:pt x="244" y="183"/>
                </a:lnTo>
                <a:lnTo>
                  <a:pt x="247" y="184"/>
                </a:lnTo>
                <a:lnTo>
                  <a:pt x="249" y="185"/>
                </a:lnTo>
                <a:lnTo>
                  <a:pt x="252" y="185"/>
                </a:lnTo>
                <a:lnTo>
                  <a:pt x="254" y="186"/>
                </a:lnTo>
                <a:lnTo>
                  <a:pt x="257" y="187"/>
                </a:lnTo>
                <a:lnTo>
                  <a:pt x="259" y="187"/>
                </a:lnTo>
                <a:lnTo>
                  <a:pt x="261" y="188"/>
                </a:lnTo>
                <a:lnTo>
                  <a:pt x="264" y="18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297" name="Freeform 17"/>
          <p:cNvSpPr>
            <a:spLocks/>
          </p:cNvSpPr>
          <p:nvPr/>
        </p:nvSpPr>
        <p:spPr bwMode="auto">
          <a:xfrm>
            <a:off x="6650039" y="2357439"/>
            <a:ext cx="757237" cy="333375"/>
          </a:xfrm>
          <a:custGeom>
            <a:avLst/>
            <a:gdLst/>
            <a:ahLst/>
            <a:cxnLst>
              <a:cxn ang="0">
                <a:pos x="0" y="209"/>
              </a:cxn>
              <a:cxn ang="0">
                <a:pos x="24" y="186"/>
              </a:cxn>
              <a:cxn ang="0">
                <a:pos x="36" y="175"/>
              </a:cxn>
              <a:cxn ang="0">
                <a:pos x="49" y="164"/>
              </a:cxn>
              <a:cxn ang="0">
                <a:pos x="62" y="153"/>
              </a:cxn>
              <a:cxn ang="0">
                <a:pos x="75" y="143"/>
              </a:cxn>
              <a:cxn ang="0">
                <a:pos x="89" y="133"/>
              </a:cxn>
              <a:cxn ang="0">
                <a:pos x="103" y="124"/>
              </a:cxn>
              <a:cxn ang="0">
                <a:pos x="116" y="115"/>
              </a:cxn>
              <a:cxn ang="0">
                <a:pos x="130" y="106"/>
              </a:cxn>
              <a:cxn ang="0">
                <a:pos x="145" y="97"/>
              </a:cxn>
              <a:cxn ang="0">
                <a:pos x="159" y="89"/>
              </a:cxn>
              <a:cxn ang="0">
                <a:pos x="173" y="81"/>
              </a:cxn>
              <a:cxn ang="0">
                <a:pos x="188" y="73"/>
              </a:cxn>
              <a:cxn ang="0">
                <a:pos x="203" y="67"/>
              </a:cxn>
              <a:cxn ang="0">
                <a:pos x="219" y="60"/>
              </a:cxn>
              <a:cxn ang="0">
                <a:pos x="234" y="53"/>
              </a:cxn>
              <a:cxn ang="0">
                <a:pos x="249" y="47"/>
              </a:cxn>
              <a:cxn ang="0">
                <a:pos x="265" y="41"/>
              </a:cxn>
              <a:cxn ang="0">
                <a:pos x="280" y="36"/>
              </a:cxn>
              <a:cxn ang="0">
                <a:pos x="296" y="31"/>
              </a:cxn>
              <a:cxn ang="0">
                <a:pos x="312" y="26"/>
              </a:cxn>
              <a:cxn ang="0">
                <a:pos x="328" y="22"/>
              </a:cxn>
              <a:cxn ang="0">
                <a:pos x="344" y="18"/>
              </a:cxn>
              <a:cxn ang="0">
                <a:pos x="360" y="14"/>
              </a:cxn>
              <a:cxn ang="0">
                <a:pos x="377" y="11"/>
              </a:cxn>
              <a:cxn ang="0">
                <a:pos x="393" y="8"/>
              </a:cxn>
              <a:cxn ang="0">
                <a:pos x="409" y="6"/>
              </a:cxn>
              <a:cxn ang="0">
                <a:pos x="426" y="4"/>
              </a:cxn>
              <a:cxn ang="0">
                <a:pos x="442" y="2"/>
              </a:cxn>
              <a:cxn ang="0">
                <a:pos x="459" y="1"/>
              </a:cxn>
              <a:cxn ang="0">
                <a:pos x="476" y="0"/>
              </a:cxn>
            </a:cxnLst>
            <a:rect l="0" t="0" r="r" b="b"/>
            <a:pathLst>
              <a:path w="477" h="210">
                <a:moveTo>
                  <a:pt x="0" y="209"/>
                </a:moveTo>
                <a:lnTo>
                  <a:pt x="24" y="186"/>
                </a:lnTo>
                <a:lnTo>
                  <a:pt x="36" y="175"/>
                </a:lnTo>
                <a:lnTo>
                  <a:pt x="49" y="164"/>
                </a:lnTo>
                <a:lnTo>
                  <a:pt x="62" y="153"/>
                </a:lnTo>
                <a:lnTo>
                  <a:pt x="75" y="143"/>
                </a:lnTo>
                <a:lnTo>
                  <a:pt x="89" y="133"/>
                </a:lnTo>
                <a:lnTo>
                  <a:pt x="103" y="124"/>
                </a:lnTo>
                <a:lnTo>
                  <a:pt x="116" y="115"/>
                </a:lnTo>
                <a:lnTo>
                  <a:pt x="130" y="106"/>
                </a:lnTo>
                <a:lnTo>
                  <a:pt x="145" y="97"/>
                </a:lnTo>
                <a:lnTo>
                  <a:pt x="159" y="89"/>
                </a:lnTo>
                <a:lnTo>
                  <a:pt x="173" y="81"/>
                </a:lnTo>
                <a:lnTo>
                  <a:pt x="188" y="73"/>
                </a:lnTo>
                <a:lnTo>
                  <a:pt x="203" y="67"/>
                </a:lnTo>
                <a:lnTo>
                  <a:pt x="219" y="60"/>
                </a:lnTo>
                <a:lnTo>
                  <a:pt x="234" y="53"/>
                </a:lnTo>
                <a:lnTo>
                  <a:pt x="249" y="47"/>
                </a:lnTo>
                <a:lnTo>
                  <a:pt x="265" y="41"/>
                </a:lnTo>
                <a:lnTo>
                  <a:pt x="280" y="36"/>
                </a:lnTo>
                <a:lnTo>
                  <a:pt x="296" y="31"/>
                </a:lnTo>
                <a:lnTo>
                  <a:pt x="312" y="26"/>
                </a:lnTo>
                <a:lnTo>
                  <a:pt x="328" y="22"/>
                </a:lnTo>
                <a:lnTo>
                  <a:pt x="344" y="18"/>
                </a:lnTo>
                <a:lnTo>
                  <a:pt x="360" y="14"/>
                </a:lnTo>
                <a:lnTo>
                  <a:pt x="377" y="11"/>
                </a:lnTo>
                <a:lnTo>
                  <a:pt x="393" y="8"/>
                </a:lnTo>
                <a:lnTo>
                  <a:pt x="409" y="6"/>
                </a:lnTo>
                <a:lnTo>
                  <a:pt x="426" y="4"/>
                </a:lnTo>
                <a:lnTo>
                  <a:pt x="442" y="2"/>
                </a:lnTo>
                <a:lnTo>
                  <a:pt x="459" y="1"/>
                </a:lnTo>
                <a:lnTo>
                  <a:pt x="476"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298" name="Oval 18"/>
          <p:cNvSpPr>
            <a:spLocks noChangeArrowheads="1"/>
          </p:cNvSpPr>
          <p:nvPr/>
        </p:nvSpPr>
        <p:spPr bwMode="auto">
          <a:xfrm rot="1500000">
            <a:off x="6146801" y="4311651"/>
            <a:ext cx="131763" cy="1301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7299" name="Line 19"/>
          <p:cNvSpPr>
            <a:spLocks noChangeShapeType="1"/>
          </p:cNvSpPr>
          <p:nvPr/>
        </p:nvSpPr>
        <p:spPr bwMode="auto">
          <a:xfrm flipV="1">
            <a:off x="6216650" y="4470400"/>
            <a:ext cx="0" cy="1766888"/>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7300" name="Rectangle 20"/>
          <p:cNvSpPr>
            <a:spLocks noChangeArrowheads="1"/>
          </p:cNvSpPr>
          <p:nvPr/>
        </p:nvSpPr>
        <p:spPr bwMode="auto">
          <a:xfrm>
            <a:off x="4892675" y="3272759"/>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7301" name="Rectangle 21"/>
          <p:cNvSpPr>
            <a:spLocks noChangeArrowheads="1"/>
          </p:cNvSpPr>
          <p:nvPr/>
        </p:nvSpPr>
        <p:spPr bwMode="auto">
          <a:xfrm>
            <a:off x="5024439" y="400777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7302" name="Rectangle 22"/>
          <p:cNvSpPr>
            <a:spLocks noChangeArrowheads="1"/>
          </p:cNvSpPr>
          <p:nvPr/>
        </p:nvSpPr>
        <p:spPr bwMode="auto">
          <a:xfrm>
            <a:off x="5456239" y="4342734"/>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7303" name="Line 23"/>
          <p:cNvSpPr>
            <a:spLocks noChangeShapeType="1"/>
          </p:cNvSpPr>
          <p:nvPr/>
        </p:nvSpPr>
        <p:spPr bwMode="auto">
          <a:xfrm>
            <a:off x="6216650" y="2198688"/>
            <a:ext cx="0" cy="40386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7304" name="Freeform 24"/>
          <p:cNvSpPr>
            <a:spLocks/>
          </p:cNvSpPr>
          <p:nvPr/>
        </p:nvSpPr>
        <p:spPr bwMode="auto">
          <a:xfrm>
            <a:off x="6216650" y="2686050"/>
            <a:ext cx="433388" cy="603250"/>
          </a:xfrm>
          <a:custGeom>
            <a:avLst/>
            <a:gdLst/>
            <a:ahLst/>
            <a:cxnLst>
              <a:cxn ang="0">
                <a:pos x="272" y="0"/>
              </a:cxn>
              <a:cxn ang="0">
                <a:pos x="246" y="15"/>
              </a:cxn>
              <a:cxn ang="0">
                <a:pos x="233" y="22"/>
              </a:cxn>
              <a:cxn ang="0">
                <a:pos x="220" y="31"/>
              </a:cxn>
              <a:cxn ang="0">
                <a:pos x="208" y="39"/>
              </a:cxn>
              <a:cxn ang="0">
                <a:pos x="196" y="48"/>
              </a:cxn>
              <a:cxn ang="0">
                <a:pos x="184" y="58"/>
              </a:cxn>
              <a:cxn ang="0">
                <a:pos x="172" y="67"/>
              </a:cxn>
              <a:cxn ang="0">
                <a:pos x="161" y="77"/>
              </a:cxn>
              <a:cxn ang="0">
                <a:pos x="150" y="87"/>
              </a:cxn>
              <a:cxn ang="0">
                <a:pos x="140" y="98"/>
              </a:cxn>
              <a:cxn ang="0">
                <a:pos x="130" y="109"/>
              </a:cxn>
              <a:cxn ang="0">
                <a:pos x="120" y="120"/>
              </a:cxn>
              <a:cxn ang="0">
                <a:pos x="110" y="131"/>
              </a:cxn>
              <a:cxn ang="0">
                <a:pos x="100" y="143"/>
              </a:cxn>
              <a:cxn ang="0">
                <a:pos x="92" y="155"/>
              </a:cxn>
              <a:cxn ang="0">
                <a:pos x="83" y="167"/>
              </a:cxn>
              <a:cxn ang="0">
                <a:pos x="74" y="180"/>
              </a:cxn>
              <a:cxn ang="0">
                <a:pos x="67" y="193"/>
              </a:cxn>
              <a:cxn ang="0">
                <a:pos x="59" y="206"/>
              </a:cxn>
              <a:cxn ang="0">
                <a:pos x="52" y="219"/>
              </a:cxn>
              <a:cxn ang="0">
                <a:pos x="45" y="232"/>
              </a:cxn>
              <a:cxn ang="0">
                <a:pos x="39" y="246"/>
              </a:cxn>
              <a:cxn ang="0">
                <a:pos x="33" y="260"/>
              </a:cxn>
              <a:cxn ang="0">
                <a:pos x="27" y="274"/>
              </a:cxn>
              <a:cxn ang="0">
                <a:pos x="22" y="289"/>
              </a:cxn>
              <a:cxn ang="0">
                <a:pos x="17" y="304"/>
              </a:cxn>
              <a:cxn ang="0">
                <a:pos x="13" y="318"/>
              </a:cxn>
              <a:cxn ang="0">
                <a:pos x="9" y="333"/>
              </a:cxn>
              <a:cxn ang="0">
                <a:pos x="6" y="348"/>
              </a:cxn>
              <a:cxn ang="0">
                <a:pos x="3" y="364"/>
              </a:cxn>
              <a:cxn ang="0">
                <a:pos x="0" y="379"/>
              </a:cxn>
            </a:cxnLst>
            <a:rect l="0" t="0" r="r" b="b"/>
            <a:pathLst>
              <a:path w="273" h="380">
                <a:moveTo>
                  <a:pt x="272" y="0"/>
                </a:moveTo>
                <a:lnTo>
                  <a:pt x="246" y="15"/>
                </a:lnTo>
                <a:lnTo>
                  <a:pt x="233" y="22"/>
                </a:lnTo>
                <a:lnTo>
                  <a:pt x="220" y="31"/>
                </a:lnTo>
                <a:lnTo>
                  <a:pt x="208" y="39"/>
                </a:lnTo>
                <a:lnTo>
                  <a:pt x="196" y="48"/>
                </a:lnTo>
                <a:lnTo>
                  <a:pt x="184" y="58"/>
                </a:lnTo>
                <a:lnTo>
                  <a:pt x="172" y="67"/>
                </a:lnTo>
                <a:lnTo>
                  <a:pt x="161" y="77"/>
                </a:lnTo>
                <a:lnTo>
                  <a:pt x="150" y="87"/>
                </a:lnTo>
                <a:lnTo>
                  <a:pt x="140" y="98"/>
                </a:lnTo>
                <a:lnTo>
                  <a:pt x="130" y="109"/>
                </a:lnTo>
                <a:lnTo>
                  <a:pt x="120" y="120"/>
                </a:lnTo>
                <a:lnTo>
                  <a:pt x="110" y="131"/>
                </a:lnTo>
                <a:lnTo>
                  <a:pt x="100" y="143"/>
                </a:lnTo>
                <a:lnTo>
                  <a:pt x="92" y="155"/>
                </a:lnTo>
                <a:lnTo>
                  <a:pt x="83" y="167"/>
                </a:lnTo>
                <a:lnTo>
                  <a:pt x="74" y="180"/>
                </a:lnTo>
                <a:lnTo>
                  <a:pt x="67" y="193"/>
                </a:lnTo>
                <a:lnTo>
                  <a:pt x="59" y="206"/>
                </a:lnTo>
                <a:lnTo>
                  <a:pt x="52" y="219"/>
                </a:lnTo>
                <a:lnTo>
                  <a:pt x="45" y="232"/>
                </a:lnTo>
                <a:lnTo>
                  <a:pt x="39" y="246"/>
                </a:lnTo>
                <a:lnTo>
                  <a:pt x="33" y="260"/>
                </a:lnTo>
                <a:lnTo>
                  <a:pt x="27" y="274"/>
                </a:lnTo>
                <a:lnTo>
                  <a:pt x="22" y="289"/>
                </a:lnTo>
                <a:lnTo>
                  <a:pt x="17" y="304"/>
                </a:lnTo>
                <a:lnTo>
                  <a:pt x="13" y="318"/>
                </a:lnTo>
                <a:lnTo>
                  <a:pt x="9" y="333"/>
                </a:lnTo>
                <a:lnTo>
                  <a:pt x="6" y="348"/>
                </a:lnTo>
                <a:lnTo>
                  <a:pt x="3" y="364"/>
                </a:lnTo>
                <a:lnTo>
                  <a:pt x="0" y="379"/>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7305" name="Freeform 25"/>
          <p:cNvSpPr>
            <a:spLocks/>
          </p:cNvSpPr>
          <p:nvPr/>
        </p:nvSpPr>
        <p:spPr bwMode="auto">
          <a:xfrm>
            <a:off x="5861050" y="4340225"/>
            <a:ext cx="357188" cy="39688"/>
          </a:xfrm>
          <a:custGeom>
            <a:avLst/>
            <a:gdLst/>
            <a:ahLst/>
            <a:cxnLst>
              <a:cxn ang="0">
                <a:pos x="0" y="0"/>
              </a:cxn>
              <a:cxn ang="0">
                <a:pos x="14" y="1"/>
              </a:cxn>
              <a:cxn ang="0">
                <a:pos x="21" y="2"/>
              </a:cxn>
              <a:cxn ang="0">
                <a:pos x="28" y="2"/>
              </a:cxn>
              <a:cxn ang="0">
                <a:pos x="35" y="3"/>
              </a:cxn>
              <a:cxn ang="0">
                <a:pos x="42" y="4"/>
              </a:cxn>
              <a:cxn ang="0">
                <a:pos x="49" y="4"/>
              </a:cxn>
              <a:cxn ang="0">
                <a:pos x="56" y="5"/>
              </a:cxn>
              <a:cxn ang="0">
                <a:pos x="63" y="6"/>
              </a:cxn>
              <a:cxn ang="0">
                <a:pos x="70" y="6"/>
              </a:cxn>
              <a:cxn ang="0">
                <a:pos x="77" y="7"/>
              </a:cxn>
              <a:cxn ang="0">
                <a:pos x="84" y="8"/>
              </a:cxn>
              <a:cxn ang="0">
                <a:pos x="91" y="8"/>
              </a:cxn>
              <a:cxn ang="0">
                <a:pos x="98" y="9"/>
              </a:cxn>
              <a:cxn ang="0">
                <a:pos x="105" y="10"/>
              </a:cxn>
              <a:cxn ang="0">
                <a:pos x="112" y="10"/>
              </a:cxn>
              <a:cxn ang="0">
                <a:pos x="119" y="11"/>
              </a:cxn>
              <a:cxn ang="0">
                <a:pos x="126" y="12"/>
              </a:cxn>
              <a:cxn ang="0">
                <a:pos x="133" y="13"/>
              </a:cxn>
              <a:cxn ang="0">
                <a:pos x="140" y="14"/>
              </a:cxn>
              <a:cxn ang="0">
                <a:pos x="147" y="14"/>
              </a:cxn>
              <a:cxn ang="0">
                <a:pos x="154" y="15"/>
              </a:cxn>
              <a:cxn ang="0">
                <a:pos x="161" y="16"/>
              </a:cxn>
              <a:cxn ang="0">
                <a:pos x="168" y="16"/>
              </a:cxn>
              <a:cxn ang="0">
                <a:pos x="175" y="17"/>
              </a:cxn>
              <a:cxn ang="0">
                <a:pos x="182" y="18"/>
              </a:cxn>
              <a:cxn ang="0">
                <a:pos x="189" y="19"/>
              </a:cxn>
              <a:cxn ang="0">
                <a:pos x="196" y="20"/>
              </a:cxn>
              <a:cxn ang="0">
                <a:pos x="203" y="21"/>
              </a:cxn>
              <a:cxn ang="0">
                <a:pos x="210" y="22"/>
              </a:cxn>
              <a:cxn ang="0">
                <a:pos x="217" y="22"/>
              </a:cxn>
              <a:cxn ang="0">
                <a:pos x="224" y="24"/>
              </a:cxn>
            </a:cxnLst>
            <a:rect l="0" t="0" r="r" b="b"/>
            <a:pathLst>
              <a:path w="225" h="25">
                <a:moveTo>
                  <a:pt x="0" y="0"/>
                </a:moveTo>
                <a:lnTo>
                  <a:pt x="14" y="1"/>
                </a:lnTo>
                <a:lnTo>
                  <a:pt x="21" y="2"/>
                </a:lnTo>
                <a:lnTo>
                  <a:pt x="28" y="2"/>
                </a:lnTo>
                <a:lnTo>
                  <a:pt x="35" y="3"/>
                </a:lnTo>
                <a:lnTo>
                  <a:pt x="42" y="4"/>
                </a:lnTo>
                <a:lnTo>
                  <a:pt x="49" y="4"/>
                </a:lnTo>
                <a:lnTo>
                  <a:pt x="56" y="5"/>
                </a:lnTo>
                <a:lnTo>
                  <a:pt x="63" y="6"/>
                </a:lnTo>
                <a:lnTo>
                  <a:pt x="70" y="6"/>
                </a:lnTo>
                <a:lnTo>
                  <a:pt x="77" y="7"/>
                </a:lnTo>
                <a:lnTo>
                  <a:pt x="84" y="8"/>
                </a:lnTo>
                <a:lnTo>
                  <a:pt x="91" y="8"/>
                </a:lnTo>
                <a:lnTo>
                  <a:pt x="98" y="9"/>
                </a:lnTo>
                <a:lnTo>
                  <a:pt x="105" y="10"/>
                </a:lnTo>
                <a:lnTo>
                  <a:pt x="112" y="10"/>
                </a:lnTo>
                <a:lnTo>
                  <a:pt x="119" y="11"/>
                </a:lnTo>
                <a:lnTo>
                  <a:pt x="126" y="12"/>
                </a:lnTo>
                <a:lnTo>
                  <a:pt x="133" y="13"/>
                </a:lnTo>
                <a:lnTo>
                  <a:pt x="140" y="14"/>
                </a:lnTo>
                <a:lnTo>
                  <a:pt x="147" y="14"/>
                </a:lnTo>
                <a:lnTo>
                  <a:pt x="154" y="15"/>
                </a:lnTo>
                <a:lnTo>
                  <a:pt x="161" y="16"/>
                </a:lnTo>
                <a:lnTo>
                  <a:pt x="168" y="16"/>
                </a:lnTo>
                <a:lnTo>
                  <a:pt x="175" y="17"/>
                </a:lnTo>
                <a:lnTo>
                  <a:pt x="182" y="18"/>
                </a:lnTo>
                <a:lnTo>
                  <a:pt x="189" y="19"/>
                </a:lnTo>
                <a:lnTo>
                  <a:pt x="196" y="20"/>
                </a:lnTo>
                <a:lnTo>
                  <a:pt x="203" y="21"/>
                </a:lnTo>
                <a:lnTo>
                  <a:pt x="210" y="22"/>
                </a:lnTo>
                <a:lnTo>
                  <a:pt x="217" y="22"/>
                </a:lnTo>
                <a:lnTo>
                  <a:pt x="224" y="2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7306" name="Rectangle 26"/>
          <p:cNvSpPr>
            <a:spLocks noChangeArrowheads="1"/>
          </p:cNvSpPr>
          <p:nvPr/>
        </p:nvSpPr>
        <p:spPr bwMode="auto">
          <a:xfrm>
            <a:off x="7081838" y="2696496"/>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7307" name="Rectangle 27"/>
          <p:cNvSpPr>
            <a:spLocks noChangeArrowheads="1"/>
          </p:cNvSpPr>
          <p:nvPr/>
        </p:nvSpPr>
        <p:spPr bwMode="auto">
          <a:xfrm>
            <a:off x="7232651" y="185194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7308" name="Rectangle 28"/>
          <p:cNvSpPr>
            <a:spLocks noChangeArrowheads="1"/>
          </p:cNvSpPr>
          <p:nvPr/>
        </p:nvSpPr>
        <p:spPr bwMode="auto">
          <a:xfrm>
            <a:off x="6242051" y="219325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7309" name="Rectangle 29"/>
          <p:cNvSpPr>
            <a:spLocks noChangeArrowheads="1"/>
          </p:cNvSpPr>
          <p:nvPr/>
        </p:nvSpPr>
        <p:spPr bwMode="auto">
          <a:xfrm>
            <a:off x="5645151" y="2836196"/>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70</a:t>
            </a:r>
          </a:p>
        </p:txBody>
      </p:sp>
      <p:sp>
        <p:nvSpPr>
          <p:cNvPr id="97310" name="Rectangle 30"/>
          <p:cNvSpPr>
            <a:spLocks noChangeArrowheads="1"/>
          </p:cNvSpPr>
          <p:nvPr/>
        </p:nvSpPr>
        <p:spPr bwMode="auto">
          <a:xfrm>
            <a:off x="6215064" y="4060159"/>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70</a:t>
            </a:r>
          </a:p>
        </p:txBody>
      </p:sp>
      <p:sp>
        <p:nvSpPr>
          <p:cNvPr id="2" name="Marcador de fecha 1">
            <a:extLst>
              <a:ext uri="{FF2B5EF4-FFF2-40B4-BE49-F238E27FC236}">
                <a16:creationId xmlns:a16="http://schemas.microsoft.com/office/drawing/2014/main" id="{14AC8E9F-E0DB-6659-0244-ADEA34BD9121}"/>
              </a:ext>
            </a:extLst>
          </p:cNvPr>
          <p:cNvSpPr>
            <a:spLocks noGrp="1"/>
          </p:cNvSpPr>
          <p:nvPr>
            <p:ph type="dt" sz="half" idx="10"/>
          </p:nvPr>
        </p:nvSpPr>
        <p:spPr/>
        <p:txBody>
          <a:bodyPr/>
          <a:lstStyle/>
          <a:p>
            <a:pPr>
              <a:defRPr/>
            </a:pPr>
            <a:fld id="{47A87049-5DF9-409F-B2E0-9DDBFF7E1300}" type="datetime1">
              <a:rPr lang="es-CL" smtClean="0"/>
              <a:t>14-04-2024</a:t>
            </a:fld>
            <a:endParaRPr lang="es-ES"/>
          </a:p>
        </p:txBody>
      </p:sp>
      <p:sp>
        <p:nvSpPr>
          <p:cNvPr id="3" name="Marcador de número de diapositiva 2">
            <a:extLst>
              <a:ext uri="{FF2B5EF4-FFF2-40B4-BE49-F238E27FC236}">
                <a16:creationId xmlns:a16="http://schemas.microsoft.com/office/drawing/2014/main" id="{BDE54E79-3F33-E5D8-E4D3-7DFE06E96B26}"/>
              </a:ext>
            </a:extLst>
          </p:cNvPr>
          <p:cNvSpPr>
            <a:spLocks noGrp="1"/>
          </p:cNvSpPr>
          <p:nvPr>
            <p:ph type="sldNum" sz="quarter" idx="12"/>
          </p:nvPr>
        </p:nvSpPr>
        <p:spPr/>
        <p:txBody>
          <a:bodyPr/>
          <a:lstStyle/>
          <a:p>
            <a:pPr>
              <a:defRPr/>
            </a:pPr>
            <a:fld id="{512A34C5-A7E8-4629-B921-404C04172488}" type="slidenum">
              <a:rPr lang="es-ES" smtClean="0"/>
              <a:pPr>
                <a:defRPr/>
              </a:pPr>
              <a:t>50</a:t>
            </a:fld>
            <a:endParaRPr lang="es-ES"/>
          </a:p>
        </p:txBody>
      </p:sp>
      <p:sp>
        <p:nvSpPr>
          <p:cNvPr id="4" name="Marcador de pie de página 3">
            <a:extLst>
              <a:ext uri="{FF2B5EF4-FFF2-40B4-BE49-F238E27FC236}">
                <a16:creationId xmlns:a16="http://schemas.microsoft.com/office/drawing/2014/main" id="{5A177EA1-24FC-7569-864E-16959FEA3FC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1530351" y="2806701"/>
            <a:ext cx="9129713" cy="404336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98307" name="Freeform 3"/>
          <p:cNvSpPr>
            <a:spLocks/>
          </p:cNvSpPr>
          <p:nvPr/>
        </p:nvSpPr>
        <p:spPr bwMode="auto">
          <a:xfrm>
            <a:off x="3867151" y="803275"/>
            <a:ext cx="3673475" cy="5530850"/>
          </a:xfrm>
          <a:custGeom>
            <a:avLst/>
            <a:gdLst/>
            <a:ahLst/>
            <a:cxnLst>
              <a:cxn ang="0">
                <a:pos x="2313" y="0"/>
              </a:cxn>
              <a:cxn ang="0">
                <a:pos x="784" y="0"/>
              </a:cxn>
              <a:cxn ang="0">
                <a:pos x="597" y="45"/>
              </a:cxn>
              <a:cxn ang="0">
                <a:pos x="500" y="97"/>
              </a:cxn>
              <a:cxn ang="0">
                <a:pos x="366" y="194"/>
              </a:cxn>
              <a:cxn ang="0">
                <a:pos x="254" y="313"/>
              </a:cxn>
              <a:cxn ang="0">
                <a:pos x="150" y="500"/>
              </a:cxn>
              <a:cxn ang="0">
                <a:pos x="82" y="723"/>
              </a:cxn>
              <a:cxn ang="0">
                <a:pos x="30" y="1000"/>
              </a:cxn>
              <a:cxn ang="0">
                <a:pos x="0" y="1372"/>
              </a:cxn>
              <a:cxn ang="0">
                <a:pos x="0" y="2103"/>
              </a:cxn>
              <a:cxn ang="0">
                <a:pos x="38" y="2468"/>
              </a:cxn>
              <a:cxn ang="0">
                <a:pos x="90" y="2744"/>
              </a:cxn>
              <a:cxn ang="0">
                <a:pos x="172" y="3013"/>
              </a:cxn>
              <a:cxn ang="0">
                <a:pos x="314" y="3222"/>
              </a:cxn>
              <a:cxn ang="0">
                <a:pos x="426" y="3326"/>
              </a:cxn>
              <a:cxn ang="0">
                <a:pos x="582" y="3416"/>
              </a:cxn>
              <a:cxn ang="0">
                <a:pos x="731" y="3468"/>
              </a:cxn>
              <a:cxn ang="0">
                <a:pos x="910" y="3483"/>
              </a:cxn>
              <a:cxn ang="0">
                <a:pos x="1008" y="3483"/>
              </a:cxn>
              <a:cxn ang="0">
                <a:pos x="2313" y="3483"/>
              </a:cxn>
              <a:cxn ang="0">
                <a:pos x="2313" y="0"/>
              </a:cxn>
            </a:cxnLst>
            <a:rect l="0" t="0" r="r" b="b"/>
            <a:pathLst>
              <a:path w="2314" h="3484">
                <a:moveTo>
                  <a:pt x="2313" y="0"/>
                </a:moveTo>
                <a:lnTo>
                  <a:pt x="784" y="0"/>
                </a:lnTo>
                <a:lnTo>
                  <a:pt x="597" y="45"/>
                </a:lnTo>
                <a:lnTo>
                  <a:pt x="500" y="97"/>
                </a:lnTo>
                <a:lnTo>
                  <a:pt x="366" y="194"/>
                </a:lnTo>
                <a:lnTo>
                  <a:pt x="254" y="313"/>
                </a:lnTo>
                <a:lnTo>
                  <a:pt x="150" y="500"/>
                </a:lnTo>
                <a:lnTo>
                  <a:pt x="82" y="723"/>
                </a:lnTo>
                <a:lnTo>
                  <a:pt x="30" y="1000"/>
                </a:lnTo>
                <a:lnTo>
                  <a:pt x="0" y="1372"/>
                </a:lnTo>
                <a:lnTo>
                  <a:pt x="0" y="2103"/>
                </a:lnTo>
                <a:lnTo>
                  <a:pt x="38" y="2468"/>
                </a:lnTo>
                <a:lnTo>
                  <a:pt x="90" y="2744"/>
                </a:lnTo>
                <a:lnTo>
                  <a:pt x="172" y="3013"/>
                </a:lnTo>
                <a:lnTo>
                  <a:pt x="314" y="3222"/>
                </a:lnTo>
                <a:lnTo>
                  <a:pt x="426" y="3326"/>
                </a:lnTo>
                <a:lnTo>
                  <a:pt x="582" y="3416"/>
                </a:lnTo>
                <a:lnTo>
                  <a:pt x="731" y="3468"/>
                </a:lnTo>
                <a:lnTo>
                  <a:pt x="910" y="3483"/>
                </a:lnTo>
                <a:lnTo>
                  <a:pt x="1008" y="3483"/>
                </a:lnTo>
                <a:lnTo>
                  <a:pt x="2313" y="3483"/>
                </a:lnTo>
                <a:lnTo>
                  <a:pt x="2313" y="0"/>
                </a:lnTo>
              </a:path>
            </a:pathLst>
          </a:custGeom>
          <a:ln w="76200" cap="rnd" cmpd="sng">
            <a:solidFill>
              <a:srgbClr val="000000"/>
            </a:solidFill>
            <a:prstDash val="solid"/>
            <a:round/>
            <a:headEnd/>
            <a:tailEnd/>
          </a:ln>
          <a:effectLst/>
        </p:spPr>
        <p:txBody>
          <a:bodyPr/>
          <a:lstStyle/>
          <a:p>
            <a:endParaRPr lang="es-CL"/>
          </a:p>
        </p:txBody>
      </p:sp>
      <p:sp>
        <p:nvSpPr>
          <p:cNvPr id="98308" name="Line 4"/>
          <p:cNvSpPr>
            <a:spLocks noChangeShapeType="1"/>
          </p:cNvSpPr>
          <p:nvPr/>
        </p:nvSpPr>
        <p:spPr bwMode="auto">
          <a:xfrm flipH="1">
            <a:off x="3181350" y="3536950"/>
            <a:ext cx="461645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8309" name="Rectangle 5"/>
          <p:cNvSpPr>
            <a:spLocks noChangeArrowheads="1"/>
          </p:cNvSpPr>
          <p:nvPr/>
        </p:nvSpPr>
        <p:spPr bwMode="auto">
          <a:xfrm rot="5400000">
            <a:off x="2632608" y="331562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98310" name="Oval 6"/>
          <p:cNvSpPr>
            <a:spLocks noChangeArrowheads="1"/>
          </p:cNvSpPr>
          <p:nvPr/>
        </p:nvSpPr>
        <p:spPr bwMode="auto">
          <a:xfrm>
            <a:off x="6962775" y="3455988"/>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1" name="Oval 7"/>
          <p:cNvSpPr>
            <a:spLocks noChangeArrowheads="1"/>
          </p:cNvSpPr>
          <p:nvPr/>
        </p:nvSpPr>
        <p:spPr bwMode="auto">
          <a:xfrm rot="4200000">
            <a:off x="7533482" y="3074194"/>
            <a:ext cx="133350"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2" name="Oval 8"/>
          <p:cNvSpPr>
            <a:spLocks noChangeArrowheads="1"/>
          </p:cNvSpPr>
          <p:nvPr/>
        </p:nvSpPr>
        <p:spPr bwMode="auto">
          <a:xfrm rot="4200000">
            <a:off x="6723063" y="3119438"/>
            <a:ext cx="134938"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3" name="Oval 9"/>
          <p:cNvSpPr>
            <a:spLocks noChangeArrowheads="1"/>
          </p:cNvSpPr>
          <p:nvPr/>
        </p:nvSpPr>
        <p:spPr bwMode="auto">
          <a:xfrm rot="4200000">
            <a:off x="6115844" y="3542507"/>
            <a:ext cx="133350" cy="131762"/>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14" name="Freeform 10"/>
          <p:cNvSpPr>
            <a:spLocks/>
          </p:cNvSpPr>
          <p:nvPr/>
        </p:nvSpPr>
        <p:spPr bwMode="auto">
          <a:xfrm>
            <a:off x="7010400" y="3151189"/>
            <a:ext cx="579438" cy="390525"/>
          </a:xfrm>
          <a:custGeom>
            <a:avLst/>
            <a:gdLst/>
            <a:ahLst/>
            <a:cxnLst>
              <a:cxn ang="0">
                <a:pos x="364" y="0"/>
              </a:cxn>
              <a:cxn ang="0">
                <a:pos x="338" y="11"/>
              </a:cxn>
              <a:cxn ang="0">
                <a:pos x="324" y="16"/>
              </a:cxn>
              <a:cxn ang="0">
                <a:pos x="312" y="22"/>
              </a:cxn>
              <a:cxn ang="0">
                <a:pos x="299" y="28"/>
              </a:cxn>
              <a:cxn ang="0">
                <a:pos x="286" y="35"/>
              </a:cxn>
              <a:cxn ang="0">
                <a:pos x="274" y="41"/>
              </a:cxn>
              <a:cxn ang="0">
                <a:pos x="261" y="47"/>
              </a:cxn>
              <a:cxn ang="0">
                <a:pos x="249" y="54"/>
              </a:cxn>
              <a:cxn ang="0">
                <a:pos x="237" y="61"/>
              </a:cxn>
              <a:cxn ang="0">
                <a:pos x="225" y="68"/>
              </a:cxn>
              <a:cxn ang="0">
                <a:pos x="213" y="75"/>
              </a:cxn>
              <a:cxn ang="0">
                <a:pos x="201" y="82"/>
              </a:cxn>
              <a:cxn ang="0">
                <a:pos x="189" y="90"/>
              </a:cxn>
              <a:cxn ang="0">
                <a:pos x="178" y="97"/>
              </a:cxn>
              <a:cxn ang="0">
                <a:pos x="166" y="105"/>
              </a:cxn>
              <a:cxn ang="0">
                <a:pos x="155" y="113"/>
              </a:cxn>
              <a:cxn ang="0">
                <a:pos x="144" y="121"/>
              </a:cxn>
              <a:cxn ang="0">
                <a:pos x="132" y="129"/>
              </a:cxn>
              <a:cxn ang="0">
                <a:pos x="122" y="137"/>
              </a:cxn>
              <a:cxn ang="0">
                <a:pos x="111" y="145"/>
              </a:cxn>
              <a:cxn ang="0">
                <a:pos x="100" y="154"/>
              </a:cxn>
              <a:cxn ang="0">
                <a:pos x="89" y="163"/>
              </a:cxn>
              <a:cxn ang="0">
                <a:pos x="79" y="171"/>
              </a:cxn>
              <a:cxn ang="0">
                <a:pos x="68" y="180"/>
              </a:cxn>
              <a:cxn ang="0">
                <a:pos x="58" y="189"/>
              </a:cxn>
              <a:cxn ang="0">
                <a:pos x="48" y="198"/>
              </a:cxn>
              <a:cxn ang="0">
                <a:pos x="38" y="207"/>
              </a:cxn>
              <a:cxn ang="0">
                <a:pos x="28" y="217"/>
              </a:cxn>
              <a:cxn ang="0">
                <a:pos x="19" y="226"/>
              </a:cxn>
              <a:cxn ang="0">
                <a:pos x="9" y="235"/>
              </a:cxn>
              <a:cxn ang="0">
                <a:pos x="0" y="245"/>
              </a:cxn>
            </a:cxnLst>
            <a:rect l="0" t="0" r="r" b="b"/>
            <a:pathLst>
              <a:path w="365" h="246">
                <a:moveTo>
                  <a:pt x="364" y="0"/>
                </a:moveTo>
                <a:lnTo>
                  <a:pt x="338" y="11"/>
                </a:lnTo>
                <a:lnTo>
                  <a:pt x="324" y="16"/>
                </a:lnTo>
                <a:lnTo>
                  <a:pt x="312" y="22"/>
                </a:lnTo>
                <a:lnTo>
                  <a:pt x="299" y="28"/>
                </a:lnTo>
                <a:lnTo>
                  <a:pt x="286" y="35"/>
                </a:lnTo>
                <a:lnTo>
                  <a:pt x="274" y="41"/>
                </a:lnTo>
                <a:lnTo>
                  <a:pt x="261" y="47"/>
                </a:lnTo>
                <a:lnTo>
                  <a:pt x="249" y="54"/>
                </a:lnTo>
                <a:lnTo>
                  <a:pt x="237" y="61"/>
                </a:lnTo>
                <a:lnTo>
                  <a:pt x="225" y="68"/>
                </a:lnTo>
                <a:lnTo>
                  <a:pt x="213" y="75"/>
                </a:lnTo>
                <a:lnTo>
                  <a:pt x="201" y="82"/>
                </a:lnTo>
                <a:lnTo>
                  <a:pt x="189" y="90"/>
                </a:lnTo>
                <a:lnTo>
                  <a:pt x="178" y="97"/>
                </a:lnTo>
                <a:lnTo>
                  <a:pt x="166" y="105"/>
                </a:lnTo>
                <a:lnTo>
                  <a:pt x="155" y="113"/>
                </a:lnTo>
                <a:lnTo>
                  <a:pt x="144" y="121"/>
                </a:lnTo>
                <a:lnTo>
                  <a:pt x="132" y="129"/>
                </a:lnTo>
                <a:lnTo>
                  <a:pt x="122" y="137"/>
                </a:lnTo>
                <a:lnTo>
                  <a:pt x="111" y="145"/>
                </a:lnTo>
                <a:lnTo>
                  <a:pt x="100" y="154"/>
                </a:lnTo>
                <a:lnTo>
                  <a:pt x="89" y="163"/>
                </a:lnTo>
                <a:lnTo>
                  <a:pt x="79" y="171"/>
                </a:lnTo>
                <a:lnTo>
                  <a:pt x="68" y="180"/>
                </a:lnTo>
                <a:lnTo>
                  <a:pt x="58" y="189"/>
                </a:lnTo>
                <a:lnTo>
                  <a:pt x="48" y="198"/>
                </a:lnTo>
                <a:lnTo>
                  <a:pt x="38" y="207"/>
                </a:lnTo>
                <a:lnTo>
                  <a:pt x="28" y="217"/>
                </a:lnTo>
                <a:lnTo>
                  <a:pt x="19" y="226"/>
                </a:lnTo>
                <a:lnTo>
                  <a:pt x="9" y="235"/>
                </a:lnTo>
                <a:lnTo>
                  <a:pt x="0" y="245"/>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5" name="Freeform 11"/>
          <p:cNvSpPr>
            <a:spLocks/>
          </p:cNvSpPr>
          <p:nvPr/>
        </p:nvSpPr>
        <p:spPr bwMode="auto">
          <a:xfrm>
            <a:off x="6786563" y="3078164"/>
            <a:ext cx="825500" cy="109537"/>
          </a:xfrm>
          <a:custGeom>
            <a:avLst/>
            <a:gdLst/>
            <a:ahLst/>
            <a:cxnLst>
              <a:cxn ang="0">
                <a:pos x="0" y="68"/>
              </a:cxn>
              <a:cxn ang="0">
                <a:pos x="31" y="54"/>
              </a:cxn>
              <a:cxn ang="0">
                <a:pos x="46" y="48"/>
              </a:cxn>
              <a:cxn ang="0">
                <a:pos x="62" y="42"/>
              </a:cxn>
              <a:cxn ang="0">
                <a:pos x="77" y="37"/>
              </a:cxn>
              <a:cxn ang="0">
                <a:pos x="93" y="31"/>
              </a:cxn>
              <a:cxn ang="0">
                <a:pos x="109" y="27"/>
              </a:cxn>
              <a:cxn ang="0">
                <a:pos x="126" y="23"/>
              </a:cxn>
              <a:cxn ang="0">
                <a:pos x="142" y="19"/>
              </a:cxn>
              <a:cxn ang="0">
                <a:pos x="158" y="15"/>
              </a:cxn>
              <a:cxn ang="0">
                <a:pos x="174" y="12"/>
              </a:cxn>
              <a:cxn ang="0">
                <a:pos x="191" y="9"/>
              </a:cxn>
              <a:cxn ang="0">
                <a:pos x="207" y="7"/>
              </a:cxn>
              <a:cxn ang="0">
                <a:pos x="224" y="5"/>
              </a:cxn>
              <a:cxn ang="0">
                <a:pos x="240" y="3"/>
              </a:cxn>
              <a:cxn ang="0">
                <a:pos x="257" y="2"/>
              </a:cxn>
              <a:cxn ang="0">
                <a:pos x="273" y="1"/>
              </a:cxn>
              <a:cxn ang="0">
                <a:pos x="290" y="1"/>
              </a:cxn>
              <a:cxn ang="0">
                <a:pos x="306" y="0"/>
              </a:cxn>
              <a:cxn ang="0">
                <a:pos x="323" y="1"/>
              </a:cxn>
              <a:cxn ang="0">
                <a:pos x="339" y="1"/>
              </a:cxn>
              <a:cxn ang="0">
                <a:pos x="356" y="2"/>
              </a:cxn>
              <a:cxn ang="0">
                <a:pos x="372" y="4"/>
              </a:cxn>
              <a:cxn ang="0">
                <a:pos x="389" y="5"/>
              </a:cxn>
              <a:cxn ang="0">
                <a:pos x="405" y="8"/>
              </a:cxn>
              <a:cxn ang="0">
                <a:pos x="421" y="10"/>
              </a:cxn>
              <a:cxn ang="0">
                <a:pos x="438" y="13"/>
              </a:cxn>
              <a:cxn ang="0">
                <a:pos x="454" y="17"/>
              </a:cxn>
              <a:cxn ang="0">
                <a:pos x="470" y="20"/>
              </a:cxn>
              <a:cxn ang="0">
                <a:pos x="487" y="24"/>
              </a:cxn>
              <a:cxn ang="0">
                <a:pos x="503" y="29"/>
              </a:cxn>
              <a:cxn ang="0">
                <a:pos x="519" y="34"/>
              </a:cxn>
            </a:cxnLst>
            <a:rect l="0" t="0" r="r" b="b"/>
            <a:pathLst>
              <a:path w="520" h="69">
                <a:moveTo>
                  <a:pt x="0" y="68"/>
                </a:moveTo>
                <a:lnTo>
                  <a:pt x="31" y="54"/>
                </a:lnTo>
                <a:lnTo>
                  <a:pt x="46" y="48"/>
                </a:lnTo>
                <a:lnTo>
                  <a:pt x="62" y="42"/>
                </a:lnTo>
                <a:lnTo>
                  <a:pt x="77" y="37"/>
                </a:lnTo>
                <a:lnTo>
                  <a:pt x="93" y="31"/>
                </a:lnTo>
                <a:lnTo>
                  <a:pt x="109" y="27"/>
                </a:lnTo>
                <a:lnTo>
                  <a:pt x="126" y="23"/>
                </a:lnTo>
                <a:lnTo>
                  <a:pt x="142" y="19"/>
                </a:lnTo>
                <a:lnTo>
                  <a:pt x="158" y="15"/>
                </a:lnTo>
                <a:lnTo>
                  <a:pt x="174" y="12"/>
                </a:lnTo>
                <a:lnTo>
                  <a:pt x="191" y="9"/>
                </a:lnTo>
                <a:lnTo>
                  <a:pt x="207" y="7"/>
                </a:lnTo>
                <a:lnTo>
                  <a:pt x="224" y="5"/>
                </a:lnTo>
                <a:lnTo>
                  <a:pt x="240" y="3"/>
                </a:lnTo>
                <a:lnTo>
                  <a:pt x="257" y="2"/>
                </a:lnTo>
                <a:lnTo>
                  <a:pt x="273" y="1"/>
                </a:lnTo>
                <a:lnTo>
                  <a:pt x="290" y="1"/>
                </a:lnTo>
                <a:lnTo>
                  <a:pt x="306" y="0"/>
                </a:lnTo>
                <a:lnTo>
                  <a:pt x="323" y="1"/>
                </a:lnTo>
                <a:lnTo>
                  <a:pt x="339" y="1"/>
                </a:lnTo>
                <a:lnTo>
                  <a:pt x="356" y="2"/>
                </a:lnTo>
                <a:lnTo>
                  <a:pt x="372" y="4"/>
                </a:lnTo>
                <a:lnTo>
                  <a:pt x="389" y="5"/>
                </a:lnTo>
                <a:lnTo>
                  <a:pt x="405" y="8"/>
                </a:lnTo>
                <a:lnTo>
                  <a:pt x="421" y="10"/>
                </a:lnTo>
                <a:lnTo>
                  <a:pt x="438" y="13"/>
                </a:lnTo>
                <a:lnTo>
                  <a:pt x="454" y="17"/>
                </a:lnTo>
                <a:lnTo>
                  <a:pt x="470" y="20"/>
                </a:lnTo>
                <a:lnTo>
                  <a:pt x="487" y="24"/>
                </a:lnTo>
                <a:lnTo>
                  <a:pt x="503" y="29"/>
                </a:lnTo>
                <a:lnTo>
                  <a:pt x="519" y="34"/>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6" name="Freeform 12"/>
          <p:cNvSpPr>
            <a:spLocks/>
          </p:cNvSpPr>
          <p:nvPr/>
        </p:nvSpPr>
        <p:spPr bwMode="auto">
          <a:xfrm>
            <a:off x="6175376" y="3182938"/>
            <a:ext cx="612775" cy="419100"/>
          </a:xfrm>
          <a:custGeom>
            <a:avLst/>
            <a:gdLst/>
            <a:ahLst/>
            <a:cxnLst>
              <a:cxn ang="0">
                <a:pos x="385" y="0"/>
              </a:cxn>
              <a:cxn ang="0">
                <a:pos x="355" y="4"/>
              </a:cxn>
              <a:cxn ang="0">
                <a:pos x="340" y="7"/>
              </a:cxn>
              <a:cxn ang="0">
                <a:pos x="326" y="11"/>
              </a:cxn>
              <a:cxn ang="0">
                <a:pos x="311" y="14"/>
              </a:cxn>
              <a:cxn ang="0">
                <a:pos x="297" y="19"/>
              </a:cxn>
              <a:cxn ang="0">
                <a:pos x="283" y="23"/>
              </a:cxn>
              <a:cxn ang="0">
                <a:pos x="268" y="29"/>
              </a:cxn>
              <a:cxn ang="0">
                <a:pos x="255" y="34"/>
              </a:cxn>
              <a:cxn ang="0">
                <a:pos x="241" y="40"/>
              </a:cxn>
              <a:cxn ang="0">
                <a:pos x="227" y="46"/>
              </a:cxn>
              <a:cxn ang="0">
                <a:pos x="214" y="53"/>
              </a:cxn>
              <a:cxn ang="0">
                <a:pos x="201" y="60"/>
              </a:cxn>
              <a:cxn ang="0">
                <a:pos x="188" y="67"/>
              </a:cxn>
              <a:cxn ang="0">
                <a:pos x="175" y="75"/>
              </a:cxn>
              <a:cxn ang="0">
                <a:pos x="162" y="83"/>
              </a:cxn>
              <a:cxn ang="0">
                <a:pos x="150" y="92"/>
              </a:cxn>
              <a:cxn ang="0">
                <a:pos x="138" y="101"/>
              </a:cxn>
              <a:cxn ang="0">
                <a:pos x="126" y="110"/>
              </a:cxn>
              <a:cxn ang="0">
                <a:pos x="115" y="120"/>
              </a:cxn>
              <a:cxn ang="0">
                <a:pos x="104" y="130"/>
              </a:cxn>
              <a:cxn ang="0">
                <a:pos x="92" y="140"/>
              </a:cxn>
              <a:cxn ang="0">
                <a:pos x="82" y="151"/>
              </a:cxn>
              <a:cxn ang="0">
                <a:pos x="72" y="162"/>
              </a:cxn>
              <a:cxn ang="0">
                <a:pos x="61" y="173"/>
              </a:cxn>
              <a:cxn ang="0">
                <a:pos x="52" y="185"/>
              </a:cxn>
              <a:cxn ang="0">
                <a:pos x="42" y="197"/>
              </a:cxn>
              <a:cxn ang="0">
                <a:pos x="33" y="210"/>
              </a:cxn>
              <a:cxn ang="0">
                <a:pos x="24" y="222"/>
              </a:cxn>
              <a:cxn ang="0">
                <a:pos x="16" y="235"/>
              </a:cxn>
              <a:cxn ang="0">
                <a:pos x="8" y="249"/>
              </a:cxn>
              <a:cxn ang="0">
                <a:pos x="0" y="263"/>
              </a:cxn>
            </a:cxnLst>
            <a:rect l="0" t="0" r="r" b="b"/>
            <a:pathLst>
              <a:path w="386" h="264">
                <a:moveTo>
                  <a:pt x="385" y="0"/>
                </a:moveTo>
                <a:lnTo>
                  <a:pt x="355" y="4"/>
                </a:lnTo>
                <a:lnTo>
                  <a:pt x="340" y="7"/>
                </a:lnTo>
                <a:lnTo>
                  <a:pt x="326" y="11"/>
                </a:lnTo>
                <a:lnTo>
                  <a:pt x="311" y="14"/>
                </a:lnTo>
                <a:lnTo>
                  <a:pt x="297" y="19"/>
                </a:lnTo>
                <a:lnTo>
                  <a:pt x="283" y="23"/>
                </a:lnTo>
                <a:lnTo>
                  <a:pt x="268" y="29"/>
                </a:lnTo>
                <a:lnTo>
                  <a:pt x="255" y="34"/>
                </a:lnTo>
                <a:lnTo>
                  <a:pt x="241" y="40"/>
                </a:lnTo>
                <a:lnTo>
                  <a:pt x="227" y="46"/>
                </a:lnTo>
                <a:lnTo>
                  <a:pt x="214" y="53"/>
                </a:lnTo>
                <a:lnTo>
                  <a:pt x="201" y="60"/>
                </a:lnTo>
                <a:lnTo>
                  <a:pt x="188" y="67"/>
                </a:lnTo>
                <a:lnTo>
                  <a:pt x="175" y="75"/>
                </a:lnTo>
                <a:lnTo>
                  <a:pt x="162" y="83"/>
                </a:lnTo>
                <a:lnTo>
                  <a:pt x="150" y="92"/>
                </a:lnTo>
                <a:lnTo>
                  <a:pt x="138" y="101"/>
                </a:lnTo>
                <a:lnTo>
                  <a:pt x="126" y="110"/>
                </a:lnTo>
                <a:lnTo>
                  <a:pt x="115" y="120"/>
                </a:lnTo>
                <a:lnTo>
                  <a:pt x="104" y="130"/>
                </a:lnTo>
                <a:lnTo>
                  <a:pt x="92" y="140"/>
                </a:lnTo>
                <a:lnTo>
                  <a:pt x="82" y="151"/>
                </a:lnTo>
                <a:lnTo>
                  <a:pt x="72" y="162"/>
                </a:lnTo>
                <a:lnTo>
                  <a:pt x="61" y="173"/>
                </a:lnTo>
                <a:lnTo>
                  <a:pt x="52" y="185"/>
                </a:lnTo>
                <a:lnTo>
                  <a:pt x="42" y="197"/>
                </a:lnTo>
                <a:lnTo>
                  <a:pt x="33" y="210"/>
                </a:lnTo>
                <a:lnTo>
                  <a:pt x="24" y="222"/>
                </a:lnTo>
                <a:lnTo>
                  <a:pt x="16" y="235"/>
                </a:lnTo>
                <a:lnTo>
                  <a:pt x="8" y="249"/>
                </a:lnTo>
                <a:lnTo>
                  <a:pt x="0" y="263"/>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98317" name="Rectangle 13"/>
          <p:cNvSpPr>
            <a:spLocks noChangeArrowheads="1"/>
          </p:cNvSpPr>
          <p:nvPr/>
        </p:nvSpPr>
        <p:spPr bwMode="auto">
          <a:xfrm>
            <a:off x="7513639" y="2640934"/>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20</a:t>
            </a:r>
          </a:p>
        </p:txBody>
      </p:sp>
      <p:sp>
        <p:nvSpPr>
          <p:cNvPr id="98318" name="Rectangle 14"/>
          <p:cNvSpPr>
            <a:spLocks noChangeArrowheads="1"/>
          </p:cNvSpPr>
          <p:nvPr/>
        </p:nvSpPr>
        <p:spPr bwMode="auto">
          <a:xfrm>
            <a:off x="6524626" y="2644109"/>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45</a:t>
            </a:r>
          </a:p>
        </p:txBody>
      </p:sp>
      <p:sp>
        <p:nvSpPr>
          <p:cNvPr id="98319" name="Rectangle 15"/>
          <p:cNvSpPr>
            <a:spLocks noChangeArrowheads="1"/>
          </p:cNvSpPr>
          <p:nvPr/>
        </p:nvSpPr>
        <p:spPr bwMode="auto">
          <a:xfrm>
            <a:off x="5683251" y="3061621"/>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70</a:t>
            </a:r>
          </a:p>
        </p:txBody>
      </p:sp>
      <p:sp>
        <p:nvSpPr>
          <p:cNvPr id="98320" name="Rectangle 16"/>
          <p:cNvSpPr>
            <a:spLocks noChangeArrowheads="1"/>
          </p:cNvSpPr>
          <p:nvPr/>
        </p:nvSpPr>
        <p:spPr bwMode="auto">
          <a:xfrm>
            <a:off x="5424489" y="3779171"/>
            <a:ext cx="62998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r>
              <a:rPr lang="en-US" sz="2200" b="1" baseline="-25000">
                <a:latin typeface="Arial" charset="0"/>
              </a:rPr>
              <a:t>90</a:t>
            </a:r>
          </a:p>
        </p:txBody>
      </p:sp>
      <p:sp>
        <p:nvSpPr>
          <p:cNvPr id="98321" name="Line 17"/>
          <p:cNvSpPr>
            <a:spLocks noChangeShapeType="1"/>
          </p:cNvSpPr>
          <p:nvPr/>
        </p:nvSpPr>
        <p:spPr bwMode="auto">
          <a:xfrm>
            <a:off x="6416675" y="423863"/>
            <a:ext cx="0" cy="6165850"/>
          </a:xfrm>
          <a:prstGeom prst="line">
            <a:avLst/>
          </a:prstGeom>
          <a:noFill/>
          <a:ln w="12700">
            <a:solidFill>
              <a:srgbClr val="0080FF"/>
            </a:solidFill>
            <a:round/>
            <a:headEnd type="none" w="sm" len="sm"/>
            <a:tailEnd type="none" w="sm" len="sm"/>
          </a:ln>
          <a:effectLst/>
        </p:spPr>
        <p:txBody>
          <a:bodyPr wrap="none" anchor="ctr"/>
          <a:lstStyle/>
          <a:p>
            <a:endParaRPr lang="es-CL"/>
          </a:p>
        </p:txBody>
      </p:sp>
      <p:sp>
        <p:nvSpPr>
          <p:cNvPr id="98322" name="Oval 18"/>
          <p:cNvSpPr>
            <a:spLocks noChangeArrowheads="1"/>
          </p:cNvSpPr>
          <p:nvPr/>
        </p:nvSpPr>
        <p:spPr bwMode="auto">
          <a:xfrm rot="4200000">
            <a:off x="5128419" y="3474244"/>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3" name="Oval 19"/>
          <p:cNvSpPr>
            <a:spLocks noChangeArrowheads="1"/>
          </p:cNvSpPr>
          <p:nvPr/>
        </p:nvSpPr>
        <p:spPr bwMode="auto">
          <a:xfrm rot="4200000">
            <a:off x="5122069" y="3960019"/>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4" name="Oval 20"/>
          <p:cNvSpPr>
            <a:spLocks noChangeArrowheads="1"/>
          </p:cNvSpPr>
          <p:nvPr/>
        </p:nvSpPr>
        <p:spPr bwMode="auto">
          <a:xfrm rot="4200000">
            <a:off x="5414169" y="4390232"/>
            <a:ext cx="133350" cy="1317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5" name="Oval 21"/>
          <p:cNvSpPr>
            <a:spLocks noChangeArrowheads="1"/>
          </p:cNvSpPr>
          <p:nvPr/>
        </p:nvSpPr>
        <p:spPr bwMode="auto">
          <a:xfrm rot="4200000">
            <a:off x="5972176" y="3905251"/>
            <a:ext cx="131763" cy="1317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98326" name="Freeform 22"/>
          <p:cNvSpPr>
            <a:spLocks/>
          </p:cNvSpPr>
          <p:nvPr/>
        </p:nvSpPr>
        <p:spPr bwMode="auto">
          <a:xfrm>
            <a:off x="5173663" y="3543300"/>
            <a:ext cx="31750" cy="476250"/>
          </a:xfrm>
          <a:custGeom>
            <a:avLst/>
            <a:gdLst/>
            <a:ahLst/>
            <a:cxnLst>
              <a:cxn ang="0">
                <a:pos x="11" y="0"/>
              </a:cxn>
              <a:cxn ang="0">
                <a:pos x="8" y="18"/>
              </a:cxn>
              <a:cxn ang="0">
                <a:pos x="7" y="28"/>
              </a:cxn>
              <a:cxn ang="0">
                <a:pos x="6" y="37"/>
              </a:cxn>
              <a:cxn ang="0">
                <a:pos x="5" y="46"/>
              </a:cxn>
              <a:cxn ang="0">
                <a:pos x="3" y="55"/>
              </a:cxn>
              <a:cxn ang="0">
                <a:pos x="3" y="64"/>
              </a:cxn>
              <a:cxn ang="0">
                <a:pos x="2" y="74"/>
              </a:cxn>
              <a:cxn ang="0">
                <a:pos x="1" y="83"/>
              </a:cxn>
              <a:cxn ang="0">
                <a:pos x="1" y="92"/>
              </a:cxn>
              <a:cxn ang="0">
                <a:pos x="0" y="102"/>
              </a:cxn>
              <a:cxn ang="0">
                <a:pos x="0" y="111"/>
              </a:cxn>
              <a:cxn ang="0">
                <a:pos x="0" y="120"/>
              </a:cxn>
              <a:cxn ang="0">
                <a:pos x="0" y="130"/>
              </a:cxn>
              <a:cxn ang="0">
                <a:pos x="0" y="139"/>
              </a:cxn>
              <a:cxn ang="0">
                <a:pos x="0" y="148"/>
              </a:cxn>
              <a:cxn ang="0">
                <a:pos x="0" y="158"/>
              </a:cxn>
              <a:cxn ang="0">
                <a:pos x="1" y="167"/>
              </a:cxn>
              <a:cxn ang="0">
                <a:pos x="1" y="176"/>
              </a:cxn>
              <a:cxn ang="0">
                <a:pos x="2" y="186"/>
              </a:cxn>
              <a:cxn ang="0">
                <a:pos x="3" y="195"/>
              </a:cxn>
              <a:cxn ang="0">
                <a:pos x="3" y="205"/>
              </a:cxn>
              <a:cxn ang="0">
                <a:pos x="5" y="214"/>
              </a:cxn>
              <a:cxn ang="0">
                <a:pos x="5" y="224"/>
              </a:cxn>
              <a:cxn ang="0">
                <a:pos x="7" y="233"/>
              </a:cxn>
              <a:cxn ang="0">
                <a:pos x="8" y="242"/>
              </a:cxn>
              <a:cxn ang="0">
                <a:pos x="10" y="252"/>
              </a:cxn>
              <a:cxn ang="0">
                <a:pos x="11" y="261"/>
              </a:cxn>
              <a:cxn ang="0">
                <a:pos x="13" y="271"/>
              </a:cxn>
              <a:cxn ang="0">
                <a:pos x="15" y="280"/>
              </a:cxn>
              <a:cxn ang="0">
                <a:pos x="17" y="290"/>
              </a:cxn>
              <a:cxn ang="0">
                <a:pos x="19" y="299"/>
              </a:cxn>
            </a:cxnLst>
            <a:rect l="0" t="0" r="r" b="b"/>
            <a:pathLst>
              <a:path w="20" h="300">
                <a:moveTo>
                  <a:pt x="11" y="0"/>
                </a:moveTo>
                <a:lnTo>
                  <a:pt x="8" y="18"/>
                </a:lnTo>
                <a:lnTo>
                  <a:pt x="7" y="28"/>
                </a:lnTo>
                <a:lnTo>
                  <a:pt x="6" y="37"/>
                </a:lnTo>
                <a:lnTo>
                  <a:pt x="5" y="46"/>
                </a:lnTo>
                <a:lnTo>
                  <a:pt x="3" y="55"/>
                </a:lnTo>
                <a:lnTo>
                  <a:pt x="3" y="64"/>
                </a:lnTo>
                <a:lnTo>
                  <a:pt x="2" y="74"/>
                </a:lnTo>
                <a:lnTo>
                  <a:pt x="1" y="83"/>
                </a:lnTo>
                <a:lnTo>
                  <a:pt x="1" y="92"/>
                </a:lnTo>
                <a:lnTo>
                  <a:pt x="0" y="102"/>
                </a:lnTo>
                <a:lnTo>
                  <a:pt x="0" y="111"/>
                </a:lnTo>
                <a:lnTo>
                  <a:pt x="0" y="120"/>
                </a:lnTo>
                <a:lnTo>
                  <a:pt x="0" y="130"/>
                </a:lnTo>
                <a:lnTo>
                  <a:pt x="0" y="139"/>
                </a:lnTo>
                <a:lnTo>
                  <a:pt x="0" y="148"/>
                </a:lnTo>
                <a:lnTo>
                  <a:pt x="0" y="158"/>
                </a:lnTo>
                <a:lnTo>
                  <a:pt x="1" y="167"/>
                </a:lnTo>
                <a:lnTo>
                  <a:pt x="1" y="176"/>
                </a:lnTo>
                <a:lnTo>
                  <a:pt x="2" y="186"/>
                </a:lnTo>
                <a:lnTo>
                  <a:pt x="3" y="195"/>
                </a:lnTo>
                <a:lnTo>
                  <a:pt x="3" y="205"/>
                </a:lnTo>
                <a:lnTo>
                  <a:pt x="5" y="214"/>
                </a:lnTo>
                <a:lnTo>
                  <a:pt x="5" y="224"/>
                </a:lnTo>
                <a:lnTo>
                  <a:pt x="7" y="233"/>
                </a:lnTo>
                <a:lnTo>
                  <a:pt x="8" y="242"/>
                </a:lnTo>
                <a:lnTo>
                  <a:pt x="10" y="252"/>
                </a:lnTo>
                <a:lnTo>
                  <a:pt x="11" y="261"/>
                </a:lnTo>
                <a:lnTo>
                  <a:pt x="13" y="271"/>
                </a:lnTo>
                <a:lnTo>
                  <a:pt x="15" y="280"/>
                </a:lnTo>
                <a:lnTo>
                  <a:pt x="17" y="290"/>
                </a:lnTo>
                <a:lnTo>
                  <a:pt x="19" y="299"/>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27" name="Freeform 23"/>
          <p:cNvSpPr>
            <a:spLocks/>
          </p:cNvSpPr>
          <p:nvPr/>
        </p:nvSpPr>
        <p:spPr bwMode="auto">
          <a:xfrm>
            <a:off x="5192714" y="4035425"/>
            <a:ext cx="293687" cy="427038"/>
          </a:xfrm>
          <a:custGeom>
            <a:avLst/>
            <a:gdLst/>
            <a:ahLst/>
            <a:cxnLst>
              <a:cxn ang="0">
                <a:pos x="0" y="0"/>
              </a:cxn>
              <a:cxn ang="0">
                <a:pos x="4" y="15"/>
              </a:cxn>
              <a:cxn ang="0">
                <a:pos x="6" y="22"/>
              </a:cxn>
              <a:cxn ang="0">
                <a:pos x="8" y="30"/>
              </a:cxn>
              <a:cxn ang="0">
                <a:pos x="10" y="37"/>
              </a:cxn>
              <a:cxn ang="0">
                <a:pos x="13" y="44"/>
              </a:cxn>
              <a:cxn ang="0">
                <a:pos x="15" y="51"/>
              </a:cxn>
              <a:cxn ang="0">
                <a:pos x="18" y="58"/>
              </a:cxn>
              <a:cxn ang="0">
                <a:pos x="21" y="66"/>
              </a:cxn>
              <a:cxn ang="0">
                <a:pos x="24" y="72"/>
              </a:cxn>
              <a:cxn ang="0">
                <a:pos x="27" y="80"/>
              </a:cxn>
              <a:cxn ang="0">
                <a:pos x="30" y="86"/>
              </a:cxn>
              <a:cxn ang="0">
                <a:pos x="33" y="94"/>
              </a:cxn>
              <a:cxn ang="0">
                <a:pos x="37" y="100"/>
              </a:cxn>
              <a:cxn ang="0">
                <a:pos x="40" y="107"/>
              </a:cxn>
              <a:cxn ang="0">
                <a:pos x="44" y="114"/>
              </a:cxn>
              <a:cxn ang="0">
                <a:pos x="48" y="121"/>
              </a:cxn>
              <a:cxn ang="0">
                <a:pos x="52" y="128"/>
              </a:cxn>
              <a:cxn ang="0">
                <a:pos x="56" y="134"/>
              </a:cxn>
              <a:cxn ang="0">
                <a:pos x="60" y="141"/>
              </a:cxn>
              <a:cxn ang="0">
                <a:pos x="64" y="147"/>
              </a:cxn>
              <a:cxn ang="0">
                <a:pos x="69" y="154"/>
              </a:cxn>
              <a:cxn ang="0">
                <a:pos x="73" y="160"/>
              </a:cxn>
              <a:cxn ang="0">
                <a:pos x="78" y="166"/>
              </a:cxn>
              <a:cxn ang="0">
                <a:pos x="83" y="173"/>
              </a:cxn>
              <a:cxn ang="0">
                <a:pos x="88" y="179"/>
              </a:cxn>
              <a:cxn ang="0">
                <a:pos x="93" y="185"/>
              </a:cxn>
              <a:cxn ang="0">
                <a:pos x="98" y="191"/>
              </a:cxn>
              <a:cxn ang="0">
                <a:pos x="103" y="197"/>
              </a:cxn>
              <a:cxn ang="0">
                <a:pos x="109" y="203"/>
              </a:cxn>
              <a:cxn ang="0">
                <a:pos x="114" y="209"/>
              </a:cxn>
              <a:cxn ang="0">
                <a:pos x="120" y="215"/>
              </a:cxn>
              <a:cxn ang="0">
                <a:pos x="124" y="218"/>
              </a:cxn>
              <a:cxn ang="0">
                <a:pos x="126" y="220"/>
              </a:cxn>
              <a:cxn ang="0">
                <a:pos x="127" y="222"/>
              </a:cxn>
              <a:cxn ang="0">
                <a:pos x="129" y="224"/>
              </a:cxn>
              <a:cxn ang="0">
                <a:pos x="131" y="226"/>
              </a:cxn>
              <a:cxn ang="0">
                <a:pos x="133" y="228"/>
              </a:cxn>
              <a:cxn ang="0">
                <a:pos x="135" y="229"/>
              </a:cxn>
              <a:cxn ang="0">
                <a:pos x="137" y="231"/>
              </a:cxn>
              <a:cxn ang="0">
                <a:pos x="139" y="233"/>
              </a:cxn>
              <a:cxn ang="0">
                <a:pos x="141" y="234"/>
              </a:cxn>
              <a:cxn ang="0">
                <a:pos x="143" y="236"/>
              </a:cxn>
              <a:cxn ang="0">
                <a:pos x="145" y="238"/>
              </a:cxn>
              <a:cxn ang="0">
                <a:pos x="147" y="240"/>
              </a:cxn>
              <a:cxn ang="0">
                <a:pos x="149" y="241"/>
              </a:cxn>
              <a:cxn ang="0">
                <a:pos x="151" y="243"/>
              </a:cxn>
              <a:cxn ang="0">
                <a:pos x="153" y="245"/>
              </a:cxn>
              <a:cxn ang="0">
                <a:pos x="155" y="246"/>
              </a:cxn>
              <a:cxn ang="0">
                <a:pos x="157" y="248"/>
              </a:cxn>
              <a:cxn ang="0">
                <a:pos x="159" y="250"/>
              </a:cxn>
              <a:cxn ang="0">
                <a:pos x="161" y="251"/>
              </a:cxn>
              <a:cxn ang="0">
                <a:pos x="163" y="253"/>
              </a:cxn>
              <a:cxn ang="0">
                <a:pos x="165" y="254"/>
              </a:cxn>
              <a:cxn ang="0">
                <a:pos x="167" y="256"/>
              </a:cxn>
              <a:cxn ang="0">
                <a:pos x="169" y="257"/>
              </a:cxn>
              <a:cxn ang="0">
                <a:pos x="171" y="259"/>
              </a:cxn>
              <a:cxn ang="0">
                <a:pos x="173" y="260"/>
              </a:cxn>
              <a:cxn ang="0">
                <a:pos x="175" y="262"/>
              </a:cxn>
              <a:cxn ang="0">
                <a:pos x="178" y="264"/>
              </a:cxn>
              <a:cxn ang="0">
                <a:pos x="180" y="265"/>
              </a:cxn>
              <a:cxn ang="0">
                <a:pos x="182" y="266"/>
              </a:cxn>
              <a:cxn ang="0">
                <a:pos x="184" y="268"/>
              </a:cxn>
            </a:cxnLst>
            <a:rect l="0" t="0" r="r" b="b"/>
            <a:pathLst>
              <a:path w="185" h="269">
                <a:moveTo>
                  <a:pt x="0" y="0"/>
                </a:moveTo>
                <a:lnTo>
                  <a:pt x="4" y="15"/>
                </a:lnTo>
                <a:lnTo>
                  <a:pt x="6" y="22"/>
                </a:lnTo>
                <a:lnTo>
                  <a:pt x="8" y="30"/>
                </a:lnTo>
                <a:lnTo>
                  <a:pt x="10" y="37"/>
                </a:lnTo>
                <a:lnTo>
                  <a:pt x="13" y="44"/>
                </a:lnTo>
                <a:lnTo>
                  <a:pt x="15" y="51"/>
                </a:lnTo>
                <a:lnTo>
                  <a:pt x="18" y="58"/>
                </a:lnTo>
                <a:lnTo>
                  <a:pt x="21" y="66"/>
                </a:lnTo>
                <a:lnTo>
                  <a:pt x="24" y="72"/>
                </a:lnTo>
                <a:lnTo>
                  <a:pt x="27" y="80"/>
                </a:lnTo>
                <a:lnTo>
                  <a:pt x="30" y="86"/>
                </a:lnTo>
                <a:lnTo>
                  <a:pt x="33" y="94"/>
                </a:lnTo>
                <a:lnTo>
                  <a:pt x="37" y="100"/>
                </a:lnTo>
                <a:lnTo>
                  <a:pt x="40" y="107"/>
                </a:lnTo>
                <a:lnTo>
                  <a:pt x="44" y="114"/>
                </a:lnTo>
                <a:lnTo>
                  <a:pt x="48" y="121"/>
                </a:lnTo>
                <a:lnTo>
                  <a:pt x="52" y="128"/>
                </a:lnTo>
                <a:lnTo>
                  <a:pt x="56" y="134"/>
                </a:lnTo>
                <a:lnTo>
                  <a:pt x="60" y="141"/>
                </a:lnTo>
                <a:lnTo>
                  <a:pt x="64" y="147"/>
                </a:lnTo>
                <a:lnTo>
                  <a:pt x="69" y="154"/>
                </a:lnTo>
                <a:lnTo>
                  <a:pt x="73" y="160"/>
                </a:lnTo>
                <a:lnTo>
                  <a:pt x="78" y="166"/>
                </a:lnTo>
                <a:lnTo>
                  <a:pt x="83" y="173"/>
                </a:lnTo>
                <a:lnTo>
                  <a:pt x="88" y="179"/>
                </a:lnTo>
                <a:lnTo>
                  <a:pt x="93" y="185"/>
                </a:lnTo>
                <a:lnTo>
                  <a:pt x="98" y="191"/>
                </a:lnTo>
                <a:lnTo>
                  <a:pt x="103" y="197"/>
                </a:lnTo>
                <a:lnTo>
                  <a:pt x="109" y="203"/>
                </a:lnTo>
                <a:lnTo>
                  <a:pt x="114" y="209"/>
                </a:lnTo>
                <a:lnTo>
                  <a:pt x="120" y="215"/>
                </a:lnTo>
                <a:lnTo>
                  <a:pt x="124" y="218"/>
                </a:lnTo>
                <a:lnTo>
                  <a:pt x="126" y="220"/>
                </a:lnTo>
                <a:lnTo>
                  <a:pt x="127" y="222"/>
                </a:lnTo>
                <a:lnTo>
                  <a:pt x="129" y="224"/>
                </a:lnTo>
                <a:lnTo>
                  <a:pt x="131" y="226"/>
                </a:lnTo>
                <a:lnTo>
                  <a:pt x="133" y="228"/>
                </a:lnTo>
                <a:lnTo>
                  <a:pt x="135" y="229"/>
                </a:lnTo>
                <a:lnTo>
                  <a:pt x="137" y="231"/>
                </a:lnTo>
                <a:lnTo>
                  <a:pt x="139" y="233"/>
                </a:lnTo>
                <a:lnTo>
                  <a:pt x="141" y="234"/>
                </a:lnTo>
                <a:lnTo>
                  <a:pt x="143" y="236"/>
                </a:lnTo>
                <a:lnTo>
                  <a:pt x="145" y="238"/>
                </a:lnTo>
                <a:lnTo>
                  <a:pt x="147" y="240"/>
                </a:lnTo>
                <a:lnTo>
                  <a:pt x="149" y="241"/>
                </a:lnTo>
                <a:lnTo>
                  <a:pt x="151" y="243"/>
                </a:lnTo>
                <a:lnTo>
                  <a:pt x="153" y="245"/>
                </a:lnTo>
                <a:lnTo>
                  <a:pt x="155" y="246"/>
                </a:lnTo>
                <a:lnTo>
                  <a:pt x="157" y="248"/>
                </a:lnTo>
                <a:lnTo>
                  <a:pt x="159" y="250"/>
                </a:lnTo>
                <a:lnTo>
                  <a:pt x="161" y="251"/>
                </a:lnTo>
                <a:lnTo>
                  <a:pt x="163" y="253"/>
                </a:lnTo>
                <a:lnTo>
                  <a:pt x="165" y="254"/>
                </a:lnTo>
                <a:lnTo>
                  <a:pt x="167" y="256"/>
                </a:lnTo>
                <a:lnTo>
                  <a:pt x="169" y="257"/>
                </a:lnTo>
                <a:lnTo>
                  <a:pt x="171" y="259"/>
                </a:lnTo>
                <a:lnTo>
                  <a:pt x="173" y="260"/>
                </a:lnTo>
                <a:lnTo>
                  <a:pt x="175" y="262"/>
                </a:lnTo>
                <a:lnTo>
                  <a:pt x="178" y="264"/>
                </a:lnTo>
                <a:lnTo>
                  <a:pt x="180" y="265"/>
                </a:lnTo>
                <a:lnTo>
                  <a:pt x="182" y="266"/>
                </a:lnTo>
                <a:lnTo>
                  <a:pt x="184" y="26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28" name="Oval 24"/>
          <p:cNvSpPr>
            <a:spLocks noChangeArrowheads="1"/>
          </p:cNvSpPr>
          <p:nvPr/>
        </p:nvSpPr>
        <p:spPr bwMode="auto">
          <a:xfrm rot="2700000">
            <a:off x="5734051" y="4556126"/>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29" name="Oval 25"/>
          <p:cNvSpPr>
            <a:spLocks noChangeArrowheads="1"/>
          </p:cNvSpPr>
          <p:nvPr/>
        </p:nvSpPr>
        <p:spPr bwMode="auto">
          <a:xfrm rot="2700000">
            <a:off x="5962651" y="4578351"/>
            <a:ext cx="131763" cy="131763"/>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98330" name="Freeform 26"/>
          <p:cNvSpPr>
            <a:spLocks/>
          </p:cNvSpPr>
          <p:nvPr/>
        </p:nvSpPr>
        <p:spPr bwMode="auto">
          <a:xfrm>
            <a:off x="5481638" y="4467226"/>
            <a:ext cx="323850" cy="157163"/>
          </a:xfrm>
          <a:custGeom>
            <a:avLst/>
            <a:gdLst/>
            <a:ahLst/>
            <a:cxnLst>
              <a:cxn ang="0">
                <a:pos x="0" y="0"/>
              </a:cxn>
              <a:cxn ang="0">
                <a:pos x="12" y="5"/>
              </a:cxn>
              <a:cxn ang="0">
                <a:pos x="19" y="8"/>
              </a:cxn>
              <a:cxn ang="0">
                <a:pos x="25" y="11"/>
              </a:cxn>
              <a:cxn ang="0">
                <a:pos x="31" y="14"/>
              </a:cxn>
              <a:cxn ang="0">
                <a:pos x="38" y="17"/>
              </a:cxn>
              <a:cxn ang="0">
                <a:pos x="44" y="20"/>
              </a:cxn>
              <a:cxn ang="0">
                <a:pos x="51" y="23"/>
              </a:cxn>
              <a:cxn ang="0">
                <a:pos x="57" y="26"/>
              </a:cxn>
              <a:cxn ang="0">
                <a:pos x="63" y="29"/>
              </a:cxn>
              <a:cxn ang="0">
                <a:pos x="70" y="32"/>
              </a:cxn>
              <a:cxn ang="0">
                <a:pos x="76" y="36"/>
              </a:cxn>
              <a:cxn ang="0">
                <a:pos x="83" y="38"/>
              </a:cxn>
              <a:cxn ang="0">
                <a:pos x="89" y="42"/>
              </a:cxn>
              <a:cxn ang="0">
                <a:pos x="95" y="45"/>
              </a:cxn>
              <a:cxn ang="0">
                <a:pos x="102" y="48"/>
              </a:cxn>
              <a:cxn ang="0">
                <a:pos x="108" y="51"/>
              </a:cxn>
              <a:cxn ang="0">
                <a:pos x="114" y="54"/>
              </a:cxn>
              <a:cxn ang="0">
                <a:pos x="121" y="57"/>
              </a:cxn>
              <a:cxn ang="0">
                <a:pos x="127" y="60"/>
              </a:cxn>
              <a:cxn ang="0">
                <a:pos x="133" y="63"/>
              </a:cxn>
              <a:cxn ang="0">
                <a:pos x="139" y="66"/>
              </a:cxn>
              <a:cxn ang="0">
                <a:pos x="146" y="70"/>
              </a:cxn>
              <a:cxn ang="0">
                <a:pos x="152" y="73"/>
              </a:cxn>
              <a:cxn ang="0">
                <a:pos x="159" y="76"/>
              </a:cxn>
              <a:cxn ang="0">
                <a:pos x="165" y="79"/>
              </a:cxn>
              <a:cxn ang="0">
                <a:pos x="171" y="82"/>
              </a:cxn>
              <a:cxn ang="0">
                <a:pos x="177" y="85"/>
              </a:cxn>
              <a:cxn ang="0">
                <a:pos x="183" y="88"/>
              </a:cxn>
              <a:cxn ang="0">
                <a:pos x="190" y="92"/>
              </a:cxn>
              <a:cxn ang="0">
                <a:pos x="196" y="95"/>
              </a:cxn>
              <a:cxn ang="0">
                <a:pos x="203" y="98"/>
              </a:cxn>
            </a:cxnLst>
            <a:rect l="0" t="0" r="r" b="b"/>
            <a:pathLst>
              <a:path w="204" h="99">
                <a:moveTo>
                  <a:pt x="0" y="0"/>
                </a:moveTo>
                <a:lnTo>
                  <a:pt x="12" y="5"/>
                </a:lnTo>
                <a:lnTo>
                  <a:pt x="19" y="8"/>
                </a:lnTo>
                <a:lnTo>
                  <a:pt x="25" y="11"/>
                </a:lnTo>
                <a:lnTo>
                  <a:pt x="31" y="14"/>
                </a:lnTo>
                <a:lnTo>
                  <a:pt x="38" y="17"/>
                </a:lnTo>
                <a:lnTo>
                  <a:pt x="44" y="20"/>
                </a:lnTo>
                <a:lnTo>
                  <a:pt x="51" y="23"/>
                </a:lnTo>
                <a:lnTo>
                  <a:pt x="57" y="26"/>
                </a:lnTo>
                <a:lnTo>
                  <a:pt x="63" y="29"/>
                </a:lnTo>
                <a:lnTo>
                  <a:pt x="70" y="32"/>
                </a:lnTo>
                <a:lnTo>
                  <a:pt x="76" y="36"/>
                </a:lnTo>
                <a:lnTo>
                  <a:pt x="83" y="38"/>
                </a:lnTo>
                <a:lnTo>
                  <a:pt x="89" y="42"/>
                </a:lnTo>
                <a:lnTo>
                  <a:pt x="95" y="45"/>
                </a:lnTo>
                <a:lnTo>
                  <a:pt x="102" y="48"/>
                </a:lnTo>
                <a:lnTo>
                  <a:pt x="108" y="51"/>
                </a:lnTo>
                <a:lnTo>
                  <a:pt x="114" y="54"/>
                </a:lnTo>
                <a:lnTo>
                  <a:pt x="121" y="57"/>
                </a:lnTo>
                <a:lnTo>
                  <a:pt x="127" y="60"/>
                </a:lnTo>
                <a:lnTo>
                  <a:pt x="133" y="63"/>
                </a:lnTo>
                <a:lnTo>
                  <a:pt x="139" y="66"/>
                </a:lnTo>
                <a:lnTo>
                  <a:pt x="146" y="70"/>
                </a:lnTo>
                <a:lnTo>
                  <a:pt x="152" y="73"/>
                </a:lnTo>
                <a:lnTo>
                  <a:pt x="159" y="76"/>
                </a:lnTo>
                <a:lnTo>
                  <a:pt x="165" y="79"/>
                </a:lnTo>
                <a:lnTo>
                  <a:pt x="171" y="82"/>
                </a:lnTo>
                <a:lnTo>
                  <a:pt x="177" y="85"/>
                </a:lnTo>
                <a:lnTo>
                  <a:pt x="183" y="88"/>
                </a:lnTo>
                <a:lnTo>
                  <a:pt x="190" y="92"/>
                </a:lnTo>
                <a:lnTo>
                  <a:pt x="196" y="95"/>
                </a:lnTo>
                <a:lnTo>
                  <a:pt x="203" y="98"/>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31" name="Freeform 27"/>
          <p:cNvSpPr>
            <a:spLocks/>
          </p:cNvSpPr>
          <p:nvPr/>
        </p:nvSpPr>
        <p:spPr bwMode="auto">
          <a:xfrm>
            <a:off x="5784851" y="4622800"/>
            <a:ext cx="246063" cy="26988"/>
          </a:xfrm>
          <a:custGeom>
            <a:avLst/>
            <a:gdLst/>
            <a:ahLst/>
            <a:cxnLst>
              <a:cxn ang="0">
                <a:pos x="0" y="0"/>
              </a:cxn>
              <a:cxn ang="0">
                <a:pos x="8" y="1"/>
              </a:cxn>
              <a:cxn ang="0">
                <a:pos x="12" y="2"/>
              </a:cxn>
              <a:cxn ang="0">
                <a:pos x="15" y="2"/>
              </a:cxn>
              <a:cxn ang="0">
                <a:pos x="19" y="4"/>
              </a:cxn>
              <a:cxn ang="0">
                <a:pos x="23" y="5"/>
              </a:cxn>
              <a:cxn ang="0">
                <a:pos x="27" y="5"/>
              </a:cxn>
              <a:cxn ang="0">
                <a:pos x="31" y="6"/>
              </a:cxn>
              <a:cxn ang="0">
                <a:pos x="34" y="6"/>
              </a:cxn>
              <a:cxn ang="0">
                <a:pos x="38" y="8"/>
              </a:cxn>
              <a:cxn ang="0">
                <a:pos x="42" y="8"/>
              </a:cxn>
              <a:cxn ang="0">
                <a:pos x="46" y="9"/>
              </a:cxn>
              <a:cxn ang="0">
                <a:pos x="50" y="9"/>
              </a:cxn>
              <a:cxn ang="0">
                <a:pos x="54" y="10"/>
              </a:cxn>
              <a:cxn ang="0">
                <a:pos x="58" y="10"/>
              </a:cxn>
              <a:cxn ang="0">
                <a:pos x="62" y="12"/>
              </a:cxn>
              <a:cxn ang="0">
                <a:pos x="65" y="12"/>
              </a:cxn>
              <a:cxn ang="0">
                <a:pos x="69" y="12"/>
              </a:cxn>
              <a:cxn ang="0">
                <a:pos x="73" y="13"/>
              </a:cxn>
              <a:cxn ang="0">
                <a:pos x="77" y="13"/>
              </a:cxn>
              <a:cxn ang="0">
                <a:pos x="81" y="13"/>
              </a:cxn>
              <a:cxn ang="0">
                <a:pos x="85" y="13"/>
              </a:cxn>
              <a:cxn ang="0">
                <a:pos x="89" y="14"/>
              </a:cxn>
              <a:cxn ang="0">
                <a:pos x="93" y="14"/>
              </a:cxn>
              <a:cxn ang="0">
                <a:pos x="97" y="14"/>
              </a:cxn>
              <a:cxn ang="0">
                <a:pos x="101" y="14"/>
              </a:cxn>
              <a:cxn ang="0">
                <a:pos x="105" y="16"/>
              </a:cxn>
              <a:cxn ang="0">
                <a:pos x="109" y="16"/>
              </a:cxn>
              <a:cxn ang="0">
                <a:pos x="112" y="16"/>
              </a:cxn>
              <a:cxn ang="0">
                <a:pos x="116" y="16"/>
              </a:cxn>
              <a:cxn ang="0">
                <a:pos x="120" y="16"/>
              </a:cxn>
              <a:cxn ang="0">
                <a:pos x="125" y="16"/>
              </a:cxn>
              <a:cxn ang="0">
                <a:pos x="126" y="16"/>
              </a:cxn>
              <a:cxn ang="0">
                <a:pos x="127" y="16"/>
              </a:cxn>
              <a:cxn ang="0">
                <a:pos x="128" y="16"/>
              </a:cxn>
              <a:cxn ang="0">
                <a:pos x="129" y="16"/>
              </a:cxn>
              <a:cxn ang="0">
                <a:pos x="130" y="16"/>
              </a:cxn>
              <a:cxn ang="0">
                <a:pos x="131" y="16"/>
              </a:cxn>
              <a:cxn ang="0">
                <a:pos x="132" y="16"/>
              </a:cxn>
              <a:cxn ang="0">
                <a:pos x="133" y="16"/>
              </a:cxn>
              <a:cxn ang="0">
                <a:pos x="134" y="16"/>
              </a:cxn>
              <a:cxn ang="0">
                <a:pos x="135" y="16"/>
              </a:cxn>
              <a:cxn ang="0">
                <a:pos x="136" y="16"/>
              </a:cxn>
              <a:cxn ang="0">
                <a:pos x="137" y="16"/>
              </a:cxn>
              <a:cxn ang="0">
                <a:pos x="138" y="16"/>
              </a:cxn>
              <a:cxn ang="0">
                <a:pos x="138" y="16"/>
              </a:cxn>
              <a:cxn ang="0">
                <a:pos x="140" y="16"/>
              </a:cxn>
              <a:cxn ang="0">
                <a:pos x="140" y="16"/>
              </a:cxn>
              <a:cxn ang="0">
                <a:pos x="141" y="16"/>
              </a:cxn>
              <a:cxn ang="0">
                <a:pos x="142" y="16"/>
              </a:cxn>
              <a:cxn ang="0">
                <a:pos x="143" y="16"/>
              </a:cxn>
              <a:cxn ang="0">
                <a:pos x="144" y="14"/>
              </a:cxn>
              <a:cxn ang="0">
                <a:pos x="145" y="14"/>
              </a:cxn>
              <a:cxn ang="0">
                <a:pos x="146" y="14"/>
              </a:cxn>
              <a:cxn ang="0">
                <a:pos x="147" y="14"/>
              </a:cxn>
              <a:cxn ang="0">
                <a:pos x="148" y="14"/>
              </a:cxn>
              <a:cxn ang="0">
                <a:pos x="149" y="14"/>
              </a:cxn>
              <a:cxn ang="0">
                <a:pos x="150" y="14"/>
              </a:cxn>
              <a:cxn ang="0">
                <a:pos x="150" y="14"/>
              </a:cxn>
              <a:cxn ang="0">
                <a:pos x="152" y="14"/>
              </a:cxn>
              <a:cxn ang="0">
                <a:pos x="152" y="14"/>
              </a:cxn>
              <a:cxn ang="0">
                <a:pos x="153" y="14"/>
              </a:cxn>
              <a:cxn ang="0">
                <a:pos x="154" y="14"/>
              </a:cxn>
            </a:cxnLst>
            <a:rect l="0" t="0" r="r" b="b"/>
            <a:pathLst>
              <a:path w="155" h="17">
                <a:moveTo>
                  <a:pt x="0" y="0"/>
                </a:moveTo>
                <a:lnTo>
                  <a:pt x="8" y="1"/>
                </a:lnTo>
                <a:lnTo>
                  <a:pt x="12" y="2"/>
                </a:lnTo>
                <a:lnTo>
                  <a:pt x="15" y="2"/>
                </a:lnTo>
                <a:lnTo>
                  <a:pt x="19" y="4"/>
                </a:lnTo>
                <a:lnTo>
                  <a:pt x="23" y="5"/>
                </a:lnTo>
                <a:lnTo>
                  <a:pt x="27" y="5"/>
                </a:lnTo>
                <a:lnTo>
                  <a:pt x="31" y="6"/>
                </a:lnTo>
                <a:lnTo>
                  <a:pt x="34" y="6"/>
                </a:lnTo>
                <a:lnTo>
                  <a:pt x="38" y="8"/>
                </a:lnTo>
                <a:lnTo>
                  <a:pt x="42" y="8"/>
                </a:lnTo>
                <a:lnTo>
                  <a:pt x="46" y="9"/>
                </a:lnTo>
                <a:lnTo>
                  <a:pt x="50" y="9"/>
                </a:lnTo>
                <a:lnTo>
                  <a:pt x="54" y="10"/>
                </a:lnTo>
                <a:lnTo>
                  <a:pt x="58" y="10"/>
                </a:lnTo>
                <a:lnTo>
                  <a:pt x="62" y="12"/>
                </a:lnTo>
                <a:lnTo>
                  <a:pt x="65" y="12"/>
                </a:lnTo>
                <a:lnTo>
                  <a:pt x="69" y="12"/>
                </a:lnTo>
                <a:lnTo>
                  <a:pt x="73" y="13"/>
                </a:lnTo>
                <a:lnTo>
                  <a:pt x="77" y="13"/>
                </a:lnTo>
                <a:lnTo>
                  <a:pt x="81" y="13"/>
                </a:lnTo>
                <a:lnTo>
                  <a:pt x="85" y="13"/>
                </a:lnTo>
                <a:lnTo>
                  <a:pt x="89" y="14"/>
                </a:lnTo>
                <a:lnTo>
                  <a:pt x="93" y="14"/>
                </a:lnTo>
                <a:lnTo>
                  <a:pt x="97" y="14"/>
                </a:lnTo>
                <a:lnTo>
                  <a:pt x="101" y="14"/>
                </a:lnTo>
                <a:lnTo>
                  <a:pt x="105" y="16"/>
                </a:lnTo>
                <a:lnTo>
                  <a:pt x="109" y="16"/>
                </a:lnTo>
                <a:lnTo>
                  <a:pt x="112" y="16"/>
                </a:lnTo>
                <a:lnTo>
                  <a:pt x="116" y="16"/>
                </a:lnTo>
                <a:lnTo>
                  <a:pt x="120" y="16"/>
                </a:lnTo>
                <a:lnTo>
                  <a:pt x="125" y="16"/>
                </a:lnTo>
                <a:lnTo>
                  <a:pt x="126" y="16"/>
                </a:lnTo>
                <a:lnTo>
                  <a:pt x="127" y="16"/>
                </a:lnTo>
                <a:lnTo>
                  <a:pt x="128" y="16"/>
                </a:lnTo>
                <a:lnTo>
                  <a:pt x="129" y="16"/>
                </a:lnTo>
                <a:lnTo>
                  <a:pt x="130" y="16"/>
                </a:lnTo>
                <a:lnTo>
                  <a:pt x="131" y="16"/>
                </a:lnTo>
                <a:lnTo>
                  <a:pt x="132" y="16"/>
                </a:lnTo>
                <a:lnTo>
                  <a:pt x="133" y="16"/>
                </a:lnTo>
                <a:lnTo>
                  <a:pt x="134" y="16"/>
                </a:lnTo>
                <a:lnTo>
                  <a:pt x="135" y="16"/>
                </a:lnTo>
                <a:lnTo>
                  <a:pt x="136" y="16"/>
                </a:lnTo>
                <a:lnTo>
                  <a:pt x="137" y="16"/>
                </a:lnTo>
                <a:lnTo>
                  <a:pt x="138" y="16"/>
                </a:lnTo>
                <a:lnTo>
                  <a:pt x="138" y="16"/>
                </a:lnTo>
                <a:lnTo>
                  <a:pt x="140" y="16"/>
                </a:lnTo>
                <a:lnTo>
                  <a:pt x="140" y="16"/>
                </a:lnTo>
                <a:lnTo>
                  <a:pt x="141" y="16"/>
                </a:lnTo>
                <a:lnTo>
                  <a:pt x="142" y="16"/>
                </a:lnTo>
                <a:lnTo>
                  <a:pt x="143" y="16"/>
                </a:lnTo>
                <a:lnTo>
                  <a:pt x="144" y="14"/>
                </a:lnTo>
                <a:lnTo>
                  <a:pt x="145" y="14"/>
                </a:lnTo>
                <a:lnTo>
                  <a:pt x="146" y="14"/>
                </a:lnTo>
                <a:lnTo>
                  <a:pt x="147" y="14"/>
                </a:lnTo>
                <a:lnTo>
                  <a:pt x="148" y="14"/>
                </a:lnTo>
                <a:lnTo>
                  <a:pt x="149" y="14"/>
                </a:lnTo>
                <a:lnTo>
                  <a:pt x="150" y="14"/>
                </a:lnTo>
                <a:lnTo>
                  <a:pt x="150" y="14"/>
                </a:lnTo>
                <a:lnTo>
                  <a:pt x="152" y="14"/>
                </a:lnTo>
                <a:lnTo>
                  <a:pt x="152" y="14"/>
                </a:lnTo>
                <a:lnTo>
                  <a:pt x="153" y="14"/>
                </a:lnTo>
                <a:lnTo>
                  <a:pt x="154" y="14"/>
                </a:lnTo>
              </a:path>
            </a:pathLst>
          </a:custGeom>
          <a:noFill/>
          <a:ln w="12700" cap="rnd" cmpd="sng">
            <a:solidFill>
              <a:srgbClr val="FF0000"/>
            </a:solidFill>
            <a:prstDash val="solid"/>
            <a:round/>
            <a:headEnd type="none" w="sm" len="sm"/>
            <a:tailEnd type="none" w="sm" len="sm"/>
          </a:ln>
          <a:effectLst/>
        </p:spPr>
        <p:txBody>
          <a:bodyPr/>
          <a:lstStyle/>
          <a:p>
            <a:endParaRPr lang="es-CL"/>
          </a:p>
        </p:txBody>
      </p:sp>
      <p:sp>
        <p:nvSpPr>
          <p:cNvPr id="98332" name="Line 28"/>
          <p:cNvSpPr>
            <a:spLocks noChangeShapeType="1"/>
          </p:cNvSpPr>
          <p:nvPr/>
        </p:nvSpPr>
        <p:spPr bwMode="auto">
          <a:xfrm flipV="1">
            <a:off x="6029325" y="4791075"/>
            <a:ext cx="0" cy="1765300"/>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98333" name="Rectangle 29"/>
          <p:cNvSpPr>
            <a:spLocks noChangeArrowheads="1"/>
          </p:cNvSpPr>
          <p:nvPr/>
        </p:nvSpPr>
        <p:spPr bwMode="auto">
          <a:xfrm>
            <a:off x="4835525" y="3147346"/>
            <a:ext cx="38953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p>
        </p:txBody>
      </p:sp>
      <p:sp>
        <p:nvSpPr>
          <p:cNvPr id="98334" name="Rectangle 30"/>
          <p:cNvSpPr>
            <a:spLocks noChangeArrowheads="1"/>
          </p:cNvSpPr>
          <p:nvPr/>
        </p:nvSpPr>
        <p:spPr bwMode="auto">
          <a:xfrm>
            <a:off x="4727576" y="397284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20</a:t>
            </a:r>
          </a:p>
        </p:txBody>
      </p:sp>
      <p:sp>
        <p:nvSpPr>
          <p:cNvPr id="98335" name="Rectangle 31"/>
          <p:cNvSpPr>
            <a:spLocks noChangeArrowheads="1"/>
          </p:cNvSpPr>
          <p:nvPr/>
        </p:nvSpPr>
        <p:spPr bwMode="auto">
          <a:xfrm>
            <a:off x="5084764" y="437607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45</a:t>
            </a:r>
          </a:p>
        </p:txBody>
      </p:sp>
      <p:sp>
        <p:nvSpPr>
          <p:cNvPr id="98336" name="Rectangle 32"/>
          <p:cNvSpPr>
            <a:spLocks noChangeArrowheads="1"/>
          </p:cNvSpPr>
          <p:nvPr/>
        </p:nvSpPr>
        <p:spPr bwMode="auto">
          <a:xfrm>
            <a:off x="5497514" y="4636421"/>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70</a:t>
            </a:r>
          </a:p>
        </p:txBody>
      </p:sp>
      <p:sp>
        <p:nvSpPr>
          <p:cNvPr id="98337" name="Rectangle 33"/>
          <p:cNvSpPr>
            <a:spLocks noChangeArrowheads="1"/>
          </p:cNvSpPr>
          <p:nvPr/>
        </p:nvSpPr>
        <p:spPr bwMode="auto">
          <a:xfrm>
            <a:off x="5975351" y="4214146"/>
            <a:ext cx="597921"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solidFill>
                  <a:srgbClr val="FF0000"/>
                </a:solidFill>
                <a:latin typeface="Arial" charset="0"/>
              </a:rPr>
              <a:t>B</a:t>
            </a:r>
            <a:r>
              <a:rPr lang="en-US" sz="2200" b="1" baseline="-25000">
                <a:solidFill>
                  <a:srgbClr val="FF0000"/>
                </a:solidFill>
                <a:latin typeface="Arial" charset="0"/>
              </a:rPr>
              <a:t>90</a:t>
            </a:r>
          </a:p>
        </p:txBody>
      </p:sp>
      <p:sp>
        <p:nvSpPr>
          <p:cNvPr id="98338" name="Line 34"/>
          <p:cNvSpPr>
            <a:spLocks noChangeShapeType="1"/>
          </p:cNvSpPr>
          <p:nvPr/>
        </p:nvSpPr>
        <p:spPr bwMode="auto">
          <a:xfrm>
            <a:off x="6029325" y="3775075"/>
            <a:ext cx="0" cy="274320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98339" name="Rectangle 35"/>
          <p:cNvSpPr>
            <a:spLocks noChangeArrowheads="1"/>
          </p:cNvSpPr>
          <p:nvPr/>
        </p:nvSpPr>
        <p:spPr bwMode="auto">
          <a:xfrm>
            <a:off x="6819900" y="3617246"/>
            <a:ext cx="421590"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b="1">
                <a:latin typeface="Arial" charset="0"/>
              </a:rPr>
              <a:t>M</a:t>
            </a:r>
          </a:p>
        </p:txBody>
      </p:sp>
      <p:sp>
        <p:nvSpPr>
          <p:cNvPr id="98340" name="Freeform 36"/>
          <p:cNvSpPr>
            <a:spLocks/>
          </p:cNvSpPr>
          <p:nvPr/>
        </p:nvSpPr>
        <p:spPr bwMode="auto">
          <a:xfrm>
            <a:off x="6029325" y="3606801"/>
            <a:ext cx="152400" cy="358775"/>
          </a:xfrm>
          <a:custGeom>
            <a:avLst/>
            <a:gdLst/>
            <a:ahLst/>
            <a:cxnLst>
              <a:cxn ang="0">
                <a:pos x="0" y="225"/>
              </a:cxn>
              <a:cxn ang="0">
                <a:pos x="2" y="209"/>
              </a:cxn>
              <a:cxn ang="0">
                <a:pos x="3" y="201"/>
              </a:cxn>
              <a:cxn ang="0">
                <a:pos x="5" y="194"/>
              </a:cxn>
              <a:cxn ang="0">
                <a:pos x="6" y="186"/>
              </a:cxn>
              <a:cxn ang="0">
                <a:pos x="8" y="178"/>
              </a:cxn>
              <a:cxn ang="0">
                <a:pos x="10" y="170"/>
              </a:cxn>
              <a:cxn ang="0">
                <a:pos x="12" y="163"/>
              </a:cxn>
              <a:cxn ang="0">
                <a:pos x="14" y="155"/>
              </a:cxn>
              <a:cxn ang="0">
                <a:pos x="16" y="148"/>
              </a:cxn>
              <a:cxn ang="0">
                <a:pos x="18" y="140"/>
              </a:cxn>
              <a:cxn ang="0">
                <a:pos x="20" y="133"/>
              </a:cxn>
              <a:cxn ang="0">
                <a:pos x="23" y="126"/>
              </a:cxn>
              <a:cxn ang="0">
                <a:pos x="26" y="118"/>
              </a:cxn>
              <a:cxn ang="0">
                <a:pos x="28" y="111"/>
              </a:cxn>
              <a:cxn ang="0">
                <a:pos x="32" y="104"/>
              </a:cxn>
              <a:cxn ang="0">
                <a:pos x="34" y="97"/>
              </a:cxn>
              <a:cxn ang="0">
                <a:pos x="38" y="90"/>
              </a:cxn>
              <a:cxn ang="0">
                <a:pos x="41" y="83"/>
              </a:cxn>
              <a:cxn ang="0">
                <a:pos x="44" y="76"/>
              </a:cxn>
              <a:cxn ang="0">
                <a:pos x="48" y="70"/>
              </a:cxn>
              <a:cxn ang="0">
                <a:pos x="52" y="63"/>
              </a:cxn>
              <a:cxn ang="0">
                <a:pos x="56" y="56"/>
              </a:cxn>
              <a:cxn ang="0">
                <a:pos x="60" y="50"/>
              </a:cxn>
              <a:cxn ang="0">
                <a:pos x="64" y="43"/>
              </a:cxn>
              <a:cxn ang="0">
                <a:pos x="68" y="37"/>
              </a:cxn>
              <a:cxn ang="0">
                <a:pos x="72" y="30"/>
              </a:cxn>
              <a:cxn ang="0">
                <a:pos x="76" y="24"/>
              </a:cxn>
              <a:cxn ang="0">
                <a:pos x="81" y="18"/>
              </a:cxn>
              <a:cxn ang="0">
                <a:pos x="85" y="12"/>
              </a:cxn>
              <a:cxn ang="0">
                <a:pos x="90" y="6"/>
              </a:cxn>
              <a:cxn ang="0">
                <a:pos x="95" y="0"/>
              </a:cxn>
            </a:cxnLst>
            <a:rect l="0" t="0" r="r" b="b"/>
            <a:pathLst>
              <a:path w="96" h="226">
                <a:moveTo>
                  <a:pt x="0" y="225"/>
                </a:moveTo>
                <a:lnTo>
                  <a:pt x="2" y="209"/>
                </a:lnTo>
                <a:lnTo>
                  <a:pt x="3" y="201"/>
                </a:lnTo>
                <a:lnTo>
                  <a:pt x="5" y="194"/>
                </a:lnTo>
                <a:lnTo>
                  <a:pt x="6" y="186"/>
                </a:lnTo>
                <a:lnTo>
                  <a:pt x="8" y="178"/>
                </a:lnTo>
                <a:lnTo>
                  <a:pt x="10" y="170"/>
                </a:lnTo>
                <a:lnTo>
                  <a:pt x="12" y="163"/>
                </a:lnTo>
                <a:lnTo>
                  <a:pt x="14" y="155"/>
                </a:lnTo>
                <a:lnTo>
                  <a:pt x="16" y="148"/>
                </a:lnTo>
                <a:lnTo>
                  <a:pt x="18" y="140"/>
                </a:lnTo>
                <a:lnTo>
                  <a:pt x="20" y="133"/>
                </a:lnTo>
                <a:lnTo>
                  <a:pt x="23" y="126"/>
                </a:lnTo>
                <a:lnTo>
                  <a:pt x="26" y="118"/>
                </a:lnTo>
                <a:lnTo>
                  <a:pt x="28" y="111"/>
                </a:lnTo>
                <a:lnTo>
                  <a:pt x="32" y="104"/>
                </a:lnTo>
                <a:lnTo>
                  <a:pt x="34" y="97"/>
                </a:lnTo>
                <a:lnTo>
                  <a:pt x="38" y="90"/>
                </a:lnTo>
                <a:lnTo>
                  <a:pt x="41" y="83"/>
                </a:lnTo>
                <a:lnTo>
                  <a:pt x="44" y="76"/>
                </a:lnTo>
                <a:lnTo>
                  <a:pt x="48" y="70"/>
                </a:lnTo>
                <a:lnTo>
                  <a:pt x="52" y="63"/>
                </a:lnTo>
                <a:lnTo>
                  <a:pt x="56" y="56"/>
                </a:lnTo>
                <a:lnTo>
                  <a:pt x="60" y="50"/>
                </a:lnTo>
                <a:lnTo>
                  <a:pt x="64" y="43"/>
                </a:lnTo>
                <a:lnTo>
                  <a:pt x="68" y="37"/>
                </a:lnTo>
                <a:lnTo>
                  <a:pt x="72" y="30"/>
                </a:lnTo>
                <a:lnTo>
                  <a:pt x="76" y="24"/>
                </a:lnTo>
                <a:lnTo>
                  <a:pt x="81" y="18"/>
                </a:lnTo>
                <a:lnTo>
                  <a:pt x="85" y="12"/>
                </a:lnTo>
                <a:lnTo>
                  <a:pt x="90" y="6"/>
                </a:lnTo>
                <a:lnTo>
                  <a:pt x="95" y="0"/>
                </a:lnTo>
              </a:path>
            </a:pathLst>
          </a:custGeom>
          <a:noFill/>
          <a:ln w="12700" cap="rnd" cmpd="sng">
            <a:solidFill>
              <a:schemeClr val="accent1"/>
            </a:solidFill>
            <a:prstDash val="solid"/>
            <a:round/>
            <a:headEnd type="none" w="sm" len="sm"/>
            <a:tailEnd type="none" w="sm" len="sm"/>
          </a:ln>
          <a:effectLst/>
        </p:spPr>
        <p:txBody>
          <a:bodyPr/>
          <a:lstStyle/>
          <a:p>
            <a:endParaRPr lang="es-CL"/>
          </a:p>
        </p:txBody>
      </p:sp>
      <p:sp>
        <p:nvSpPr>
          <p:cNvPr id="2" name="Marcador de fecha 1">
            <a:extLst>
              <a:ext uri="{FF2B5EF4-FFF2-40B4-BE49-F238E27FC236}">
                <a16:creationId xmlns:a16="http://schemas.microsoft.com/office/drawing/2014/main" id="{ABEF2F49-2989-E176-911C-008A96E7A293}"/>
              </a:ext>
            </a:extLst>
          </p:cNvPr>
          <p:cNvSpPr>
            <a:spLocks noGrp="1"/>
          </p:cNvSpPr>
          <p:nvPr>
            <p:ph type="dt" sz="half" idx="10"/>
          </p:nvPr>
        </p:nvSpPr>
        <p:spPr/>
        <p:txBody>
          <a:bodyPr/>
          <a:lstStyle/>
          <a:p>
            <a:pPr>
              <a:defRPr/>
            </a:pPr>
            <a:fld id="{74A81FB8-A8E4-443C-AAE7-EFED94640FD5}" type="datetime1">
              <a:rPr lang="es-CL" smtClean="0"/>
              <a:t>14-04-2024</a:t>
            </a:fld>
            <a:endParaRPr lang="es-ES"/>
          </a:p>
        </p:txBody>
      </p:sp>
      <p:sp>
        <p:nvSpPr>
          <p:cNvPr id="3" name="Marcador de número de diapositiva 2">
            <a:extLst>
              <a:ext uri="{FF2B5EF4-FFF2-40B4-BE49-F238E27FC236}">
                <a16:creationId xmlns:a16="http://schemas.microsoft.com/office/drawing/2014/main" id="{34E26944-77C9-DF44-C4F4-845F3CA656C4}"/>
              </a:ext>
            </a:extLst>
          </p:cNvPr>
          <p:cNvSpPr>
            <a:spLocks noGrp="1"/>
          </p:cNvSpPr>
          <p:nvPr>
            <p:ph type="sldNum" sz="quarter" idx="12"/>
          </p:nvPr>
        </p:nvSpPr>
        <p:spPr/>
        <p:txBody>
          <a:bodyPr/>
          <a:lstStyle/>
          <a:p>
            <a:pPr>
              <a:defRPr/>
            </a:pPr>
            <a:fld id="{512A34C5-A7E8-4629-B921-404C04172488}" type="slidenum">
              <a:rPr lang="es-ES" smtClean="0"/>
              <a:pPr>
                <a:defRPr/>
              </a:pPr>
              <a:t>51</a:t>
            </a:fld>
            <a:endParaRPr lang="es-ES"/>
          </a:p>
        </p:txBody>
      </p:sp>
      <p:sp>
        <p:nvSpPr>
          <p:cNvPr id="4" name="Marcador de pie de página 3">
            <a:extLst>
              <a:ext uri="{FF2B5EF4-FFF2-40B4-BE49-F238E27FC236}">
                <a16:creationId xmlns:a16="http://schemas.microsoft.com/office/drawing/2014/main" id="{0E09B1AB-9E02-12CA-C7C1-D71239F2618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1165484" y="957348"/>
            <a:ext cx="9267566" cy="1460500"/>
          </a:xfrm>
          <a:noFill/>
          <a:ln/>
        </p:spPr>
        <p:txBody>
          <a:bodyPr>
            <a:normAutofit/>
          </a:bodyPr>
          <a:lstStyle/>
          <a:p>
            <a:r>
              <a:rPr lang="es-CL" b="1" dirty="0">
                <a:latin typeface="Comic Sans MS" pitchFamily="66" charset="0"/>
              </a:rPr>
              <a:t>Movimiento del Metacentro</a:t>
            </a:r>
            <a:endParaRPr lang="es-CL" b="1" dirty="0">
              <a:solidFill>
                <a:schemeClr val="tx1"/>
              </a:solidFill>
              <a:latin typeface="Arial" charset="0"/>
            </a:endParaRPr>
          </a:p>
        </p:txBody>
      </p:sp>
      <p:sp>
        <p:nvSpPr>
          <p:cNvPr id="99331" name="Rectangle 3"/>
          <p:cNvSpPr>
            <a:spLocks noGrp="1" noChangeArrowheads="1"/>
          </p:cNvSpPr>
          <p:nvPr>
            <p:ph type="body" idx="1"/>
          </p:nvPr>
        </p:nvSpPr>
        <p:spPr>
          <a:xfrm>
            <a:off x="1035796" y="1874157"/>
            <a:ext cx="10394204" cy="3797300"/>
          </a:xfrm>
          <a:noFill/>
          <a:ln/>
        </p:spPr>
        <p:txBody>
          <a:bodyPr>
            <a:normAutofit/>
          </a:bodyPr>
          <a:lstStyle/>
          <a:p>
            <a:pPr>
              <a:buFontTx/>
              <a:buNone/>
            </a:pPr>
            <a:r>
              <a:rPr lang="en-US" sz="2400" dirty="0">
                <a:solidFill>
                  <a:srgbClr val="004080"/>
                </a:solidFill>
                <a:latin typeface="Comic Sans MS" pitchFamily="66" charset="0"/>
              </a:rPr>
              <a:t>	</a:t>
            </a:r>
            <a:r>
              <a:rPr lang="es-CL" sz="2400" dirty="0">
                <a:solidFill>
                  <a:srgbClr val="004080"/>
                </a:solidFill>
                <a:latin typeface="Comic Sans MS" pitchFamily="66" charset="0"/>
              </a:rPr>
              <a:t>LA POSICIÓN DEL METACENTRO CAMBIARÁ EN EL PLANO VERTICAL CON LOS CAMBIOS DE DESPLAZAMENTO DEL BUQUE</a:t>
            </a:r>
          </a:p>
          <a:p>
            <a:pPr>
              <a:buFontTx/>
              <a:buNone/>
            </a:pPr>
            <a:endParaRPr lang="es-CL" sz="2800" b="1" i="1" dirty="0">
              <a:solidFill>
                <a:srgbClr val="161616"/>
              </a:solidFill>
              <a:latin typeface="Arial" charset="0"/>
            </a:endParaRPr>
          </a:p>
          <a:p>
            <a:pPr>
              <a:buFontTx/>
              <a:buNone/>
            </a:pPr>
            <a:r>
              <a:rPr lang="es-CL" sz="2800" b="1" i="1" dirty="0">
                <a:solidFill>
                  <a:srgbClr val="161616"/>
                </a:solidFill>
                <a:latin typeface="Arial" charset="0"/>
              </a:rPr>
              <a:t>	</a:t>
            </a:r>
            <a:r>
              <a:rPr lang="es-CL" sz="2800" b="1" i="1" dirty="0">
                <a:solidFill>
                  <a:srgbClr val="161616"/>
                </a:solidFill>
                <a:latin typeface="Comic Sans MS" pitchFamily="66" charset="0"/>
              </a:rPr>
              <a:t>El metacentro se moverá de acuerdo con las siguientes dos reglas:</a:t>
            </a:r>
            <a:endParaRPr lang="es-CL" sz="2800" dirty="0">
              <a:solidFill>
                <a:srgbClr val="004080"/>
              </a:solidFill>
              <a:latin typeface="Comic Sans MS" pitchFamily="66" charset="0"/>
            </a:endParaRPr>
          </a:p>
          <a:p>
            <a:pPr>
              <a:buFontTx/>
              <a:buNone/>
            </a:pPr>
            <a:r>
              <a:rPr lang="es-CL" sz="2700" dirty="0">
                <a:solidFill>
                  <a:srgbClr val="0000FF"/>
                </a:solidFill>
                <a:latin typeface="Arial" charset="0"/>
              </a:rPr>
              <a:t>	</a:t>
            </a:r>
            <a:r>
              <a:rPr lang="es-CL" sz="2800" dirty="0">
                <a:solidFill>
                  <a:srgbClr val="FF0000"/>
                </a:solidFill>
                <a:latin typeface="Comic Sans MS" pitchFamily="66" charset="0"/>
              </a:rPr>
              <a:t>1. CUANDO B SUBE, M BAJARÁ.</a:t>
            </a:r>
            <a:br>
              <a:rPr lang="es-CL" sz="2800" dirty="0">
                <a:solidFill>
                  <a:srgbClr val="FF0000"/>
                </a:solidFill>
                <a:latin typeface="Comic Sans MS" pitchFamily="66" charset="0"/>
              </a:rPr>
            </a:br>
            <a:r>
              <a:rPr lang="es-CL" sz="2800" dirty="0">
                <a:solidFill>
                  <a:srgbClr val="FF0000"/>
                </a:solidFill>
                <a:latin typeface="Comic Sans MS" pitchFamily="66" charset="0"/>
              </a:rPr>
              <a:t>2. CUANDO B BAJA, M SUBIRÁ.</a:t>
            </a:r>
            <a:endParaRPr lang="es-CL" sz="2700" dirty="0">
              <a:solidFill>
                <a:srgbClr val="FF0000"/>
              </a:solidFill>
              <a:latin typeface="Arial" charset="0"/>
            </a:endParaRPr>
          </a:p>
        </p:txBody>
      </p:sp>
      <p:sp>
        <p:nvSpPr>
          <p:cNvPr id="2" name="Marcador de fecha 1">
            <a:extLst>
              <a:ext uri="{FF2B5EF4-FFF2-40B4-BE49-F238E27FC236}">
                <a16:creationId xmlns:a16="http://schemas.microsoft.com/office/drawing/2014/main" id="{09BF236B-92ED-83A0-9885-AF9C0BAF2D56}"/>
              </a:ext>
            </a:extLst>
          </p:cNvPr>
          <p:cNvSpPr>
            <a:spLocks noGrp="1"/>
          </p:cNvSpPr>
          <p:nvPr>
            <p:ph type="dt" sz="half" idx="10"/>
          </p:nvPr>
        </p:nvSpPr>
        <p:spPr/>
        <p:txBody>
          <a:bodyPr/>
          <a:lstStyle/>
          <a:p>
            <a:pPr>
              <a:defRPr/>
            </a:pPr>
            <a:fld id="{01911CCC-7C82-45A2-A8E0-BB5A12F551B1}" type="datetime1">
              <a:rPr lang="es-CL" smtClean="0"/>
              <a:t>14-04-2024</a:t>
            </a:fld>
            <a:endParaRPr lang="es-ES"/>
          </a:p>
        </p:txBody>
      </p:sp>
      <p:sp>
        <p:nvSpPr>
          <p:cNvPr id="3" name="Marcador de número de diapositiva 2">
            <a:extLst>
              <a:ext uri="{FF2B5EF4-FFF2-40B4-BE49-F238E27FC236}">
                <a16:creationId xmlns:a16="http://schemas.microsoft.com/office/drawing/2014/main" id="{EE1FBA5F-15CC-E524-308F-33B0A2AAC3ED}"/>
              </a:ext>
            </a:extLst>
          </p:cNvPr>
          <p:cNvSpPr>
            <a:spLocks noGrp="1"/>
          </p:cNvSpPr>
          <p:nvPr>
            <p:ph type="sldNum" sz="quarter" idx="12"/>
          </p:nvPr>
        </p:nvSpPr>
        <p:spPr/>
        <p:txBody>
          <a:bodyPr/>
          <a:lstStyle/>
          <a:p>
            <a:pPr>
              <a:defRPr/>
            </a:pPr>
            <a:fld id="{512A34C5-A7E8-4629-B921-404C04172488}" type="slidenum">
              <a:rPr lang="es-ES" smtClean="0"/>
              <a:pPr>
                <a:defRPr/>
              </a:pPr>
              <a:t>52</a:t>
            </a:fld>
            <a:endParaRPr lang="es-ES"/>
          </a:p>
        </p:txBody>
      </p:sp>
      <p:sp>
        <p:nvSpPr>
          <p:cNvPr id="4" name="Marcador de pie de página 3">
            <a:extLst>
              <a:ext uri="{FF2B5EF4-FFF2-40B4-BE49-F238E27FC236}">
                <a16:creationId xmlns:a16="http://schemas.microsoft.com/office/drawing/2014/main" id="{47B2B378-84CD-BB47-F8A5-DAE8D0F72DCB}"/>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p:cNvSpPr>
          <p:nvPr/>
        </p:nvSpPr>
        <p:spPr bwMode="auto">
          <a:xfrm>
            <a:off x="2235201" y="17938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3" name="Rectangle 3"/>
          <p:cNvSpPr>
            <a:spLocks noChangeArrowheads="1"/>
          </p:cNvSpPr>
          <p:nvPr/>
        </p:nvSpPr>
        <p:spPr bwMode="auto">
          <a:xfrm>
            <a:off x="2116139" y="79376"/>
            <a:ext cx="1666875" cy="1190625"/>
          </a:xfrm>
          <a:prstGeom prst="rect">
            <a:avLst/>
          </a:prstGeom>
          <a:solidFill>
            <a:schemeClr val="bg1"/>
          </a:solidFill>
          <a:ln w="9525">
            <a:noFill/>
            <a:miter lim="800000"/>
            <a:headEnd/>
            <a:tailEnd/>
          </a:ln>
          <a:effectLst/>
        </p:spPr>
        <p:txBody>
          <a:bodyPr wrap="none" anchor="ctr"/>
          <a:lstStyle/>
          <a:p>
            <a:endParaRPr lang="es-CL"/>
          </a:p>
        </p:txBody>
      </p:sp>
      <p:sp>
        <p:nvSpPr>
          <p:cNvPr id="46084" name="Rectangle 4"/>
          <p:cNvSpPr>
            <a:spLocks noChangeArrowheads="1"/>
          </p:cNvSpPr>
          <p:nvPr/>
        </p:nvSpPr>
        <p:spPr bwMode="auto">
          <a:xfrm>
            <a:off x="1530351" y="3463925"/>
            <a:ext cx="9129713" cy="3386138"/>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46085" name="Freeform 5"/>
          <p:cNvSpPr>
            <a:spLocks/>
          </p:cNvSpPr>
          <p:nvPr/>
        </p:nvSpPr>
        <p:spPr bwMode="auto">
          <a:xfrm>
            <a:off x="3052764" y="2060575"/>
            <a:ext cx="5608637" cy="3716338"/>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ln w="76200" cap="rnd" cmpd="sng">
            <a:solidFill>
              <a:srgbClr val="000000"/>
            </a:solidFill>
            <a:prstDash val="solid"/>
            <a:round/>
            <a:headEnd/>
            <a:tailEnd/>
          </a:ln>
          <a:effectLst/>
        </p:spPr>
        <p:txBody>
          <a:bodyPr/>
          <a:lstStyle/>
          <a:p>
            <a:endParaRPr lang="es-CL"/>
          </a:p>
        </p:txBody>
      </p:sp>
      <p:sp>
        <p:nvSpPr>
          <p:cNvPr id="46086" name="Rectangle 6"/>
          <p:cNvSpPr>
            <a:spLocks noChangeArrowheads="1"/>
          </p:cNvSpPr>
          <p:nvPr/>
        </p:nvSpPr>
        <p:spPr bwMode="auto">
          <a:xfrm>
            <a:off x="2541589" y="45085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7" name="Rectangle 7"/>
          <p:cNvSpPr>
            <a:spLocks noChangeArrowheads="1"/>
          </p:cNvSpPr>
          <p:nvPr/>
        </p:nvSpPr>
        <p:spPr bwMode="auto">
          <a:xfrm>
            <a:off x="2847976" y="688975"/>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8" name="Rectangle 8"/>
          <p:cNvSpPr>
            <a:spLocks noChangeArrowheads="1"/>
          </p:cNvSpPr>
          <p:nvPr/>
        </p:nvSpPr>
        <p:spPr bwMode="auto">
          <a:xfrm>
            <a:off x="3140076" y="94456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89" name="Rectangle 9"/>
          <p:cNvSpPr>
            <a:spLocks noChangeArrowheads="1"/>
          </p:cNvSpPr>
          <p:nvPr/>
        </p:nvSpPr>
        <p:spPr bwMode="auto">
          <a:xfrm>
            <a:off x="3408364" y="123031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0" name="Rectangle 10"/>
          <p:cNvSpPr>
            <a:spLocks noChangeArrowheads="1"/>
          </p:cNvSpPr>
          <p:nvPr/>
        </p:nvSpPr>
        <p:spPr bwMode="auto">
          <a:xfrm>
            <a:off x="3698876" y="148590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1" name="Rectangle 11"/>
          <p:cNvSpPr>
            <a:spLocks noChangeArrowheads="1"/>
          </p:cNvSpPr>
          <p:nvPr/>
        </p:nvSpPr>
        <p:spPr bwMode="auto">
          <a:xfrm>
            <a:off x="4021139" y="174148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2" name="Rectangle 12"/>
          <p:cNvSpPr>
            <a:spLocks noChangeArrowheads="1"/>
          </p:cNvSpPr>
          <p:nvPr/>
        </p:nvSpPr>
        <p:spPr bwMode="auto">
          <a:xfrm>
            <a:off x="4360864" y="2012950"/>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3" name="Rectangle 13"/>
          <p:cNvSpPr>
            <a:spLocks noChangeArrowheads="1"/>
          </p:cNvSpPr>
          <p:nvPr/>
        </p:nvSpPr>
        <p:spPr bwMode="auto">
          <a:xfrm>
            <a:off x="4719639" y="2268538"/>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4" name="Rectangle 14"/>
          <p:cNvSpPr>
            <a:spLocks noChangeArrowheads="1"/>
          </p:cNvSpPr>
          <p:nvPr/>
        </p:nvSpPr>
        <p:spPr bwMode="auto">
          <a:xfrm>
            <a:off x="5092701" y="2506663"/>
            <a:ext cx="1412875" cy="98425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095" name="Line 15"/>
          <p:cNvSpPr>
            <a:spLocks noChangeShapeType="1"/>
          </p:cNvSpPr>
          <p:nvPr/>
        </p:nvSpPr>
        <p:spPr bwMode="auto">
          <a:xfrm>
            <a:off x="5818188" y="1101725"/>
            <a:ext cx="0" cy="4948238"/>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18"/>
          <p:cNvGrpSpPr>
            <a:grpSpLocks/>
          </p:cNvGrpSpPr>
          <p:nvPr/>
        </p:nvGrpSpPr>
        <p:grpSpPr bwMode="auto">
          <a:xfrm>
            <a:off x="5719763" y="1284288"/>
            <a:ext cx="781050" cy="546100"/>
            <a:chOff x="2643" y="809"/>
            <a:chExt cx="492" cy="344"/>
          </a:xfrm>
        </p:grpSpPr>
        <p:sp>
          <p:nvSpPr>
            <p:cNvPr id="46096" name="Oval 16"/>
            <p:cNvSpPr>
              <a:spLocks noChangeArrowheads="1"/>
            </p:cNvSpPr>
            <p:nvPr/>
          </p:nvSpPr>
          <p:spPr bwMode="auto">
            <a:xfrm>
              <a:off x="2643" y="912"/>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097" name="Rectangle 17"/>
            <p:cNvSpPr>
              <a:spLocks noChangeArrowheads="1"/>
            </p:cNvSpPr>
            <p:nvPr/>
          </p:nvSpPr>
          <p:spPr bwMode="auto">
            <a:xfrm>
              <a:off x="2786" y="809"/>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3" name="Group 21"/>
          <p:cNvGrpSpPr>
            <a:grpSpLocks/>
          </p:cNvGrpSpPr>
          <p:nvPr/>
        </p:nvGrpSpPr>
        <p:grpSpPr bwMode="auto">
          <a:xfrm>
            <a:off x="5700713" y="2746375"/>
            <a:ext cx="774700" cy="546100"/>
            <a:chOff x="2631" y="1730"/>
            <a:chExt cx="488" cy="344"/>
          </a:xfrm>
        </p:grpSpPr>
        <p:sp>
          <p:nvSpPr>
            <p:cNvPr id="46099" name="Oval 19"/>
            <p:cNvSpPr>
              <a:spLocks noChangeArrowheads="1"/>
            </p:cNvSpPr>
            <p:nvPr/>
          </p:nvSpPr>
          <p:spPr bwMode="auto">
            <a:xfrm>
              <a:off x="2631" y="1816"/>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00" name="Rectangle 20"/>
            <p:cNvSpPr>
              <a:spLocks noChangeArrowheads="1"/>
            </p:cNvSpPr>
            <p:nvPr/>
          </p:nvSpPr>
          <p:spPr bwMode="auto">
            <a:xfrm>
              <a:off x="2785" y="1730"/>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4" name="Group 24"/>
          <p:cNvGrpSpPr>
            <a:grpSpLocks/>
          </p:cNvGrpSpPr>
          <p:nvPr/>
        </p:nvGrpSpPr>
        <p:grpSpPr bwMode="auto">
          <a:xfrm>
            <a:off x="5700713" y="4122738"/>
            <a:ext cx="742950" cy="546100"/>
            <a:chOff x="2631" y="2597"/>
            <a:chExt cx="468" cy="344"/>
          </a:xfrm>
        </p:grpSpPr>
        <p:sp>
          <p:nvSpPr>
            <p:cNvPr id="46102" name="Oval 22"/>
            <p:cNvSpPr>
              <a:spLocks noChangeArrowheads="1"/>
            </p:cNvSpPr>
            <p:nvPr/>
          </p:nvSpPr>
          <p:spPr bwMode="auto">
            <a:xfrm>
              <a:off x="2631" y="2696"/>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03" name="Rectangle 23"/>
            <p:cNvSpPr>
              <a:spLocks noChangeArrowheads="1"/>
            </p:cNvSpPr>
            <p:nvPr/>
          </p:nvSpPr>
          <p:spPr bwMode="auto">
            <a:xfrm>
              <a:off x="2796" y="2597"/>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nvGrpSpPr>
          <p:cNvPr id="5" name="Group 39"/>
          <p:cNvGrpSpPr>
            <a:grpSpLocks/>
          </p:cNvGrpSpPr>
          <p:nvPr/>
        </p:nvGrpSpPr>
        <p:grpSpPr bwMode="auto">
          <a:xfrm>
            <a:off x="1524001" y="895351"/>
            <a:ext cx="7326313" cy="5954713"/>
            <a:chOff x="0" y="564"/>
            <a:chExt cx="4615" cy="3751"/>
          </a:xfrm>
        </p:grpSpPr>
        <p:sp>
          <p:nvSpPr>
            <p:cNvPr id="46105" name="Rectangle 25"/>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sp>
          <p:nvSpPr>
            <p:cNvPr id="46106" name="Rectangle 26"/>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useBgFill="1">
          <p:nvSpPr>
            <p:cNvPr id="46107" name="Freeform 27"/>
            <p:cNvSpPr>
              <a:spLocks/>
            </p:cNvSpPr>
            <p:nvPr/>
          </p:nvSpPr>
          <p:spPr bwMode="auto">
            <a:xfrm>
              <a:off x="963" y="1298"/>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ln w="76200" cap="rnd" cmpd="sng">
              <a:solidFill>
                <a:srgbClr val="000000"/>
              </a:solidFill>
              <a:prstDash val="solid"/>
              <a:round/>
              <a:headEnd/>
              <a:tailEnd/>
            </a:ln>
            <a:effectLst/>
          </p:spPr>
          <p:txBody>
            <a:bodyPr/>
            <a:lstStyle/>
            <a:p>
              <a:endParaRPr lang="es-CL"/>
            </a:p>
          </p:txBody>
        </p:sp>
        <p:sp>
          <p:nvSpPr>
            <p:cNvPr id="46108" name="Rectangle 28"/>
            <p:cNvSpPr>
              <a:spLocks noChangeArrowheads="1"/>
            </p:cNvSpPr>
            <p:nvPr/>
          </p:nvSpPr>
          <p:spPr bwMode="auto">
            <a:xfrm>
              <a:off x="2248" y="1579"/>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sp>
          <p:nvSpPr>
            <p:cNvPr id="46109" name="Line 29"/>
            <p:cNvSpPr>
              <a:spLocks noChangeShapeType="1"/>
            </p:cNvSpPr>
            <p:nvPr/>
          </p:nvSpPr>
          <p:spPr bwMode="auto">
            <a:xfrm>
              <a:off x="2705" y="694"/>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6" name="Group 32"/>
            <p:cNvGrpSpPr>
              <a:grpSpLocks/>
            </p:cNvGrpSpPr>
            <p:nvPr/>
          </p:nvGrpSpPr>
          <p:grpSpPr bwMode="auto">
            <a:xfrm>
              <a:off x="2643" y="809"/>
              <a:ext cx="492" cy="344"/>
              <a:chOff x="2643" y="809"/>
              <a:chExt cx="492" cy="344"/>
            </a:xfrm>
          </p:grpSpPr>
          <p:sp>
            <p:nvSpPr>
              <p:cNvPr id="46110" name="Oval 30"/>
              <p:cNvSpPr>
                <a:spLocks noChangeArrowheads="1"/>
              </p:cNvSpPr>
              <p:nvPr/>
            </p:nvSpPr>
            <p:spPr bwMode="auto">
              <a:xfrm>
                <a:off x="2643" y="912"/>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11" name="Rectangle 31"/>
              <p:cNvSpPr>
                <a:spLocks noChangeArrowheads="1"/>
              </p:cNvSpPr>
              <p:nvPr/>
            </p:nvSpPr>
            <p:spPr bwMode="auto">
              <a:xfrm>
                <a:off x="2786" y="809"/>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7" name="Group 35"/>
            <p:cNvGrpSpPr>
              <a:grpSpLocks/>
            </p:cNvGrpSpPr>
            <p:nvPr/>
          </p:nvGrpSpPr>
          <p:grpSpPr bwMode="auto">
            <a:xfrm>
              <a:off x="2631" y="1730"/>
              <a:ext cx="488" cy="344"/>
              <a:chOff x="2631" y="1730"/>
              <a:chExt cx="488" cy="344"/>
            </a:xfrm>
          </p:grpSpPr>
          <p:sp>
            <p:nvSpPr>
              <p:cNvPr id="46113" name="Oval 33"/>
              <p:cNvSpPr>
                <a:spLocks noChangeArrowheads="1"/>
              </p:cNvSpPr>
              <p:nvPr/>
            </p:nvSpPr>
            <p:spPr bwMode="auto">
              <a:xfrm>
                <a:off x="2631" y="1816"/>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14" name="Rectangle 34"/>
              <p:cNvSpPr>
                <a:spLocks noChangeArrowheads="1"/>
              </p:cNvSpPr>
              <p:nvPr/>
            </p:nvSpPr>
            <p:spPr bwMode="auto">
              <a:xfrm>
                <a:off x="2785" y="1730"/>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8" name="Group 38"/>
            <p:cNvGrpSpPr>
              <a:grpSpLocks/>
            </p:cNvGrpSpPr>
            <p:nvPr/>
          </p:nvGrpSpPr>
          <p:grpSpPr bwMode="auto">
            <a:xfrm>
              <a:off x="2631" y="2597"/>
              <a:ext cx="468" cy="344"/>
              <a:chOff x="2631" y="2597"/>
              <a:chExt cx="468" cy="344"/>
            </a:xfrm>
          </p:grpSpPr>
          <p:sp>
            <p:nvSpPr>
              <p:cNvPr id="46116" name="Oval 36"/>
              <p:cNvSpPr>
                <a:spLocks noChangeArrowheads="1"/>
              </p:cNvSpPr>
              <p:nvPr/>
            </p:nvSpPr>
            <p:spPr bwMode="auto">
              <a:xfrm>
                <a:off x="2631" y="2696"/>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17" name="Rectangle 37"/>
              <p:cNvSpPr>
                <a:spLocks noChangeArrowheads="1"/>
              </p:cNvSpPr>
              <p:nvPr/>
            </p:nvSpPr>
            <p:spPr bwMode="auto">
              <a:xfrm>
                <a:off x="2796" y="2597"/>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nvGrpSpPr>
          <p:cNvPr id="9" name="Group 62"/>
          <p:cNvGrpSpPr>
            <a:grpSpLocks/>
          </p:cNvGrpSpPr>
          <p:nvPr/>
        </p:nvGrpSpPr>
        <p:grpSpPr bwMode="auto">
          <a:xfrm>
            <a:off x="1524001" y="895351"/>
            <a:ext cx="7326313" cy="5954713"/>
            <a:chOff x="0" y="564"/>
            <a:chExt cx="4615" cy="3751"/>
          </a:xfrm>
        </p:grpSpPr>
        <p:grpSp>
          <p:nvGrpSpPr>
            <p:cNvPr id="10" name="Group 42"/>
            <p:cNvGrpSpPr>
              <a:grpSpLocks/>
            </p:cNvGrpSpPr>
            <p:nvPr/>
          </p:nvGrpSpPr>
          <p:grpSpPr bwMode="auto">
            <a:xfrm>
              <a:off x="0" y="564"/>
              <a:ext cx="4615" cy="3751"/>
              <a:chOff x="0" y="564"/>
              <a:chExt cx="4615" cy="3751"/>
            </a:xfrm>
          </p:grpSpPr>
          <p:sp>
            <p:nvSpPr>
              <p:cNvPr id="46120" name="Rectangle 40"/>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21" name="Rectangle 41"/>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23" name="Freeform 43"/>
            <p:cNvSpPr>
              <a:spLocks/>
            </p:cNvSpPr>
            <p:nvPr/>
          </p:nvSpPr>
          <p:spPr bwMode="auto">
            <a:xfrm>
              <a:off x="963" y="1394"/>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sp>
          <p:nvSpPr>
            <p:cNvPr id="46124" name="Rectangle 44"/>
            <p:cNvSpPr>
              <a:spLocks noChangeArrowheads="1"/>
            </p:cNvSpPr>
            <p:nvPr/>
          </p:nvSpPr>
          <p:spPr bwMode="auto">
            <a:xfrm>
              <a:off x="2248" y="1665"/>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11" name="Group 55"/>
            <p:cNvGrpSpPr>
              <a:grpSpLocks/>
            </p:cNvGrpSpPr>
            <p:nvPr/>
          </p:nvGrpSpPr>
          <p:grpSpPr bwMode="auto">
            <a:xfrm>
              <a:off x="2631" y="790"/>
              <a:ext cx="504" cy="3117"/>
              <a:chOff x="2631" y="790"/>
              <a:chExt cx="504" cy="3117"/>
            </a:xfrm>
          </p:grpSpPr>
          <p:sp>
            <p:nvSpPr>
              <p:cNvPr id="46125" name="Line 45"/>
              <p:cNvSpPr>
                <a:spLocks noChangeShapeType="1"/>
              </p:cNvSpPr>
              <p:nvPr/>
            </p:nvSpPr>
            <p:spPr bwMode="auto">
              <a:xfrm>
                <a:off x="2705" y="790"/>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12" name="Group 48"/>
              <p:cNvGrpSpPr>
                <a:grpSpLocks/>
              </p:cNvGrpSpPr>
              <p:nvPr/>
            </p:nvGrpSpPr>
            <p:grpSpPr bwMode="auto">
              <a:xfrm>
                <a:off x="2631" y="1826"/>
                <a:ext cx="488" cy="344"/>
                <a:chOff x="2631" y="1826"/>
                <a:chExt cx="488" cy="344"/>
              </a:xfrm>
            </p:grpSpPr>
            <p:sp>
              <p:nvSpPr>
                <p:cNvPr id="46126" name="Oval 46"/>
                <p:cNvSpPr>
                  <a:spLocks noChangeArrowheads="1"/>
                </p:cNvSpPr>
                <p:nvPr/>
              </p:nvSpPr>
              <p:spPr bwMode="auto">
                <a:xfrm>
                  <a:off x="2631" y="1912"/>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27" name="Rectangle 47"/>
                <p:cNvSpPr>
                  <a:spLocks noChangeArrowheads="1"/>
                </p:cNvSpPr>
                <p:nvPr/>
              </p:nvSpPr>
              <p:spPr bwMode="auto">
                <a:xfrm>
                  <a:off x="2785" y="1826"/>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13" name="Group 51"/>
              <p:cNvGrpSpPr>
                <a:grpSpLocks/>
              </p:cNvGrpSpPr>
              <p:nvPr/>
            </p:nvGrpSpPr>
            <p:grpSpPr bwMode="auto">
              <a:xfrm>
                <a:off x="2643" y="905"/>
                <a:ext cx="492" cy="344"/>
                <a:chOff x="2643" y="905"/>
                <a:chExt cx="492" cy="344"/>
              </a:xfrm>
            </p:grpSpPr>
            <p:sp>
              <p:nvSpPr>
                <p:cNvPr id="46129" name="Oval 49"/>
                <p:cNvSpPr>
                  <a:spLocks noChangeArrowheads="1"/>
                </p:cNvSpPr>
                <p:nvPr/>
              </p:nvSpPr>
              <p:spPr bwMode="auto">
                <a:xfrm>
                  <a:off x="2643" y="1008"/>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30" name="Rectangle 50"/>
                <p:cNvSpPr>
                  <a:spLocks noChangeArrowheads="1"/>
                </p:cNvSpPr>
                <p:nvPr/>
              </p:nvSpPr>
              <p:spPr bwMode="auto">
                <a:xfrm>
                  <a:off x="2786" y="905"/>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14" name="Group 54"/>
              <p:cNvGrpSpPr>
                <a:grpSpLocks/>
              </p:cNvGrpSpPr>
              <p:nvPr/>
            </p:nvGrpSpPr>
            <p:grpSpPr bwMode="auto">
              <a:xfrm>
                <a:off x="2631" y="2693"/>
                <a:ext cx="468" cy="344"/>
                <a:chOff x="2631" y="2693"/>
                <a:chExt cx="468" cy="344"/>
              </a:xfrm>
            </p:grpSpPr>
            <p:sp>
              <p:nvSpPr>
                <p:cNvPr id="46132" name="Oval 52"/>
                <p:cNvSpPr>
                  <a:spLocks noChangeArrowheads="1"/>
                </p:cNvSpPr>
                <p:nvPr/>
              </p:nvSpPr>
              <p:spPr bwMode="auto">
                <a:xfrm>
                  <a:off x="2631" y="2792"/>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33" name="Rectangle 53"/>
                <p:cNvSpPr>
                  <a:spLocks noChangeArrowheads="1"/>
                </p:cNvSpPr>
                <p:nvPr/>
              </p:nvSpPr>
              <p:spPr bwMode="auto">
                <a:xfrm>
                  <a:off x="2796" y="2693"/>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nvGrpSpPr>
            <p:cNvPr id="15" name="Group 58"/>
            <p:cNvGrpSpPr>
              <a:grpSpLocks/>
            </p:cNvGrpSpPr>
            <p:nvPr/>
          </p:nvGrpSpPr>
          <p:grpSpPr bwMode="auto">
            <a:xfrm>
              <a:off x="2303" y="983"/>
              <a:ext cx="464" cy="281"/>
              <a:chOff x="2303" y="983"/>
              <a:chExt cx="464" cy="281"/>
            </a:xfrm>
          </p:grpSpPr>
          <p:sp>
            <p:nvSpPr>
              <p:cNvPr id="46136" name="Oval 56"/>
              <p:cNvSpPr>
                <a:spLocks noChangeArrowheads="1"/>
              </p:cNvSpPr>
              <p:nvPr/>
            </p:nvSpPr>
            <p:spPr bwMode="auto">
              <a:xfrm>
                <a:off x="2657" y="1054"/>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37" name="Rectangle 57"/>
              <p:cNvSpPr>
                <a:spLocks noChangeArrowheads="1"/>
              </p:cNvSpPr>
              <p:nvPr/>
            </p:nvSpPr>
            <p:spPr bwMode="auto">
              <a:xfrm>
                <a:off x="2303" y="983"/>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16" name="Group 61"/>
            <p:cNvGrpSpPr>
              <a:grpSpLocks/>
            </p:cNvGrpSpPr>
            <p:nvPr/>
          </p:nvGrpSpPr>
          <p:grpSpPr bwMode="auto">
            <a:xfrm>
              <a:off x="2319" y="2607"/>
              <a:ext cx="444" cy="281"/>
              <a:chOff x="2319" y="2607"/>
              <a:chExt cx="444" cy="281"/>
            </a:xfrm>
          </p:grpSpPr>
          <p:sp>
            <p:nvSpPr>
              <p:cNvPr id="46139" name="Oval 59"/>
              <p:cNvSpPr>
                <a:spLocks noChangeArrowheads="1"/>
              </p:cNvSpPr>
              <p:nvPr/>
            </p:nvSpPr>
            <p:spPr bwMode="auto">
              <a:xfrm>
                <a:off x="2653" y="2711"/>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40" name="Rectangle 60"/>
              <p:cNvSpPr>
                <a:spLocks noChangeArrowheads="1"/>
              </p:cNvSpPr>
              <p:nvPr/>
            </p:nvSpPr>
            <p:spPr bwMode="auto">
              <a:xfrm>
                <a:off x="2319" y="2607"/>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17" name="Group 86"/>
          <p:cNvGrpSpPr>
            <a:grpSpLocks/>
          </p:cNvGrpSpPr>
          <p:nvPr/>
        </p:nvGrpSpPr>
        <p:grpSpPr bwMode="auto">
          <a:xfrm>
            <a:off x="1524001" y="895351"/>
            <a:ext cx="7326313" cy="5954713"/>
            <a:chOff x="0" y="564"/>
            <a:chExt cx="4615" cy="3751"/>
          </a:xfrm>
        </p:grpSpPr>
        <p:grpSp>
          <p:nvGrpSpPr>
            <p:cNvPr id="18" name="Group 65"/>
            <p:cNvGrpSpPr>
              <a:grpSpLocks/>
            </p:cNvGrpSpPr>
            <p:nvPr/>
          </p:nvGrpSpPr>
          <p:grpSpPr bwMode="auto">
            <a:xfrm>
              <a:off x="0" y="564"/>
              <a:ext cx="4615" cy="3751"/>
              <a:chOff x="0" y="564"/>
              <a:chExt cx="4615" cy="3751"/>
            </a:xfrm>
          </p:grpSpPr>
          <p:sp>
            <p:nvSpPr>
              <p:cNvPr id="46143" name="Rectangle 63"/>
              <p:cNvSpPr>
                <a:spLocks noChangeArrowheads="1"/>
              </p:cNvSpPr>
              <p:nvPr/>
            </p:nvSpPr>
            <p:spPr bwMode="auto">
              <a:xfrm>
                <a:off x="4" y="2182"/>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44" name="Rectangle 64"/>
              <p:cNvSpPr>
                <a:spLocks noChangeArrowheads="1"/>
              </p:cNvSpPr>
              <p:nvPr/>
            </p:nvSpPr>
            <p:spPr bwMode="auto">
              <a:xfrm>
                <a:off x="0" y="564"/>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46" name="Freeform 66"/>
            <p:cNvSpPr>
              <a:spLocks/>
            </p:cNvSpPr>
            <p:nvPr/>
          </p:nvSpPr>
          <p:spPr bwMode="auto">
            <a:xfrm>
              <a:off x="963" y="1491"/>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19" name="Group 79"/>
            <p:cNvGrpSpPr>
              <a:grpSpLocks/>
            </p:cNvGrpSpPr>
            <p:nvPr/>
          </p:nvGrpSpPr>
          <p:grpSpPr bwMode="auto">
            <a:xfrm>
              <a:off x="2248" y="887"/>
              <a:ext cx="890" cy="3117"/>
              <a:chOff x="2248" y="887"/>
              <a:chExt cx="890" cy="3117"/>
            </a:xfrm>
          </p:grpSpPr>
          <p:sp>
            <p:nvSpPr>
              <p:cNvPr id="46147" name="Rectangle 67"/>
              <p:cNvSpPr>
                <a:spLocks noChangeArrowheads="1"/>
              </p:cNvSpPr>
              <p:nvPr/>
            </p:nvSpPr>
            <p:spPr bwMode="auto">
              <a:xfrm>
                <a:off x="2248" y="1762"/>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20" name="Group 78"/>
              <p:cNvGrpSpPr>
                <a:grpSpLocks/>
              </p:cNvGrpSpPr>
              <p:nvPr/>
            </p:nvGrpSpPr>
            <p:grpSpPr bwMode="auto">
              <a:xfrm>
                <a:off x="2631" y="887"/>
                <a:ext cx="504" cy="3117"/>
                <a:chOff x="2631" y="887"/>
                <a:chExt cx="504" cy="3117"/>
              </a:xfrm>
            </p:grpSpPr>
            <p:sp>
              <p:nvSpPr>
                <p:cNvPr id="46148" name="Line 68"/>
                <p:cNvSpPr>
                  <a:spLocks noChangeShapeType="1"/>
                </p:cNvSpPr>
                <p:nvPr/>
              </p:nvSpPr>
              <p:spPr bwMode="auto">
                <a:xfrm>
                  <a:off x="2705" y="887"/>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1" name="Group 71"/>
                <p:cNvGrpSpPr>
                  <a:grpSpLocks/>
                </p:cNvGrpSpPr>
                <p:nvPr/>
              </p:nvGrpSpPr>
              <p:grpSpPr bwMode="auto">
                <a:xfrm>
                  <a:off x="2631" y="1923"/>
                  <a:ext cx="488" cy="344"/>
                  <a:chOff x="2631" y="1923"/>
                  <a:chExt cx="488" cy="344"/>
                </a:xfrm>
              </p:grpSpPr>
              <p:sp>
                <p:nvSpPr>
                  <p:cNvPr id="46149" name="Oval 69"/>
                  <p:cNvSpPr>
                    <a:spLocks noChangeArrowheads="1"/>
                  </p:cNvSpPr>
                  <p:nvPr/>
                </p:nvSpPr>
                <p:spPr bwMode="auto">
                  <a:xfrm>
                    <a:off x="2631" y="2009"/>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50" name="Rectangle 70"/>
                  <p:cNvSpPr>
                    <a:spLocks noChangeArrowheads="1"/>
                  </p:cNvSpPr>
                  <p:nvPr/>
                </p:nvSpPr>
                <p:spPr bwMode="auto">
                  <a:xfrm>
                    <a:off x="2785" y="1923"/>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22" name="Group 74"/>
                <p:cNvGrpSpPr>
                  <a:grpSpLocks/>
                </p:cNvGrpSpPr>
                <p:nvPr/>
              </p:nvGrpSpPr>
              <p:grpSpPr bwMode="auto">
                <a:xfrm>
                  <a:off x="2643" y="1002"/>
                  <a:ext cx="492" cy="344"/>
                  <a:chOff x="2643" y="1002"/>
                  <a:chExt cx="492" cy="344"/>
                </a:xfrm>
              </p:grpSpPr>
              <p:sp>
                <p:nvSpPr>
                  <p:cNvPr id="46152" name="Oval 72"/>
                  <p:cNvSpPr>
                    <a:spLocks noChangeArrowheads="1"/>
                  </p:cNvSpPr>
                  <p:nvPr/>
                </p:nvSpPr>
                <p:spPr bwMode="auto">
                  <a:xfrm>
                    <a:off x="2643" y="1105"/>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53" name="Rectangle 73"/>
                  <p:cNvSpPr>
                    <a:spLocks noChangeArrowheads="1"/>
                  </p:cNvSpPr>
                  <p:nvPr/>
                </p:nvSpPr>
                <p:spPr bwMode="auto">
                  <a:xfrm>
                    <a:off x="2786" y="1002"/>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23" name="Group 77"/>
                <p:cNvGrpSpPr>
                  <a:grpSpLocks/>
                </p:cNvGrpSpPr>
                <p:nvPr/>
              </p:nvGrpSpPr>
              <p:grpSpPr bwMode="auto">
                <a:xfrm>
                  <a:off x="2631" y="2790"/>
                  <a:ext cx="468" cy="344"/>
                  <a:chOff x="2631" y="2790"/>
                  <a:chExt cx="468" cy="344"/>
                </a:xfrm>
              </p:grpSpPr>
              <p:sp>
                <p:nvSpPr>
                  <p:cNvPr id="46155" name="Oval 75"/>
                  <p:cNvSpPr>
                    <a:spLocks noChangeArrowheads="1"/>
                  </p:cNvSpPr>
                  <p:nvPr/>
                </p:nvSpPr>
                <p:spPr bwMode="auto">
                  <a:xfrm>
                    <a:off x="2631" y="2889"/>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56" name="Rectangle 76"/>
                  <p:cNvSpPr>
                    <a:spLocks noChangeArrowheads="1"/>
                  </p:cNvSpPr>
                  <p:nvPr/>
                </p:nvSpPr>
                <p:spPr bwMode="auto">
                  <a:xfrm>
                    <a:off x="2796" y="2790"/>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24" name="Group 82"/>
            <p:cNvGrpSpPr>
              <a:grpSpLocks/>
            </p:cNvGrpSpPr>
            <p:nvPr/>
          </p:nvGrpSpPr>
          <p:grpSpPr bwMode="auto">
            <a:xfrm>
              <a:off x="2312" y="1175"/>
              <a:ext cx="464" cy="281"/>
              <a:chOff x="2312" y="1175"/>
              <a:chExt cx="464" cy="281"/>
            </a:xfrm>
          </p:grpSpPr>
          <p:sp>
            <p:nvSpPr>
              <p:cNvPr id="46160" name="Oval 80"/>
              <p:cNvSpPr>
                <a:spLocks noChangeArrowheads="1"/>
              </p:cNvSpPr>
              <p:nvPr/>
            </p:nvSpPr>
            <p:spPr bwMode="auto">
              <a:xfrm>
                <a:off x="2666" y="1246"/>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61" name="Rectangle 81"/>
              <p:cNvSpPr>
                <a:spLocks noChangeArrowheads="1"/>
              </p:cNvSpPr>
              <p:nvPr/>
            </p:nvSpPr>
            <p:spPr bwMode="auto">
              <a:xfrm>
                <a:off x="2312" y="1175"/>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25" name="Group 85"/>
            <p:cNvGrpSpPr>
              <a:grpSpLocks/>
            </p:cNvGrpSpPr>
            <p:nvPr/>
          </p:nvGrpSpPr>
          <p:grpSpPr bwMode="auto">
            <a:xfrm>
              <a:off x="2319" y="2607"/>
              <a:ext cx="444" cy="281"/>
              <a:chOff x="2319" y="2607"/>
              <a:chExt cx="444" cy="281"/>
            </a:xfrm>
          </p:grpSpPr>
          <p:sp>
            <p:nvSpPr>
              <p:cNvPr id="46163" name="Oval 83"/>
              <p:cNvSpPr>
                <a:spLocks noChangeArrowheads="1"/>
              </p:cNvSpPr>
              <p:nvPr/>
            </p:nvSpPr>
            <p:spPr bwMode="auto">
              <a:xfrm>
                <a:off x="2653" y="2711"/>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64" name="Rectangle 84"/>
              <p:cNvSpPr>
                <a:spLocks noChangeArrowheads="1"/>
              </p:cNvSpPr>
              <p:nvPr/>
            </p:nvSpPr>
            <p:spPr bwMode="auto">
              <a:xfrm>
                <a:off x="2319" y="2607"/>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26" name="Group 110"/>
          <p:cNvGrpSpPr>
            <a:grpSpLocks/>
          </p:cNvGrpSpPr>
          <p:nvPr/>
        </p:nvGrpSpPr>
        <p:grpSpPr bwMode="auto">
          <a:xfrm>
            <a:off x="1524001" y="877888"/>
            <a:ext cx="7326313" cy="5954712"/>
            <a:chOff x="0" y="553"/>
            <a:chExt cx="4615" cy="3751"/>
          </a:xfrm>
        </p:grpSpPr>
        <p:grpSp>
          <p:nvGrpSpPr>
            <p:cNvPr id="27" name="Group 89"/>
            <p:cNvGrpSpPr>
              <a:grpSpLocks/>
            </p:cNvGrpSpPr>
            <p:nvPr/>
          </p:nvGrpSpPr>
          <p:grpSpPr bwMode="auto">
            <a:xfrm>
              <a:off x="0" y="553"/>
              <a:ext cx="4615" cy="3751"/>
              <a:chOff x="0" y="553"/>
              <a:chExt cx="4615" cy="3751"/>
            </a:xfrm>
          </p:grpSpPr>
          <p:sp>
            <p:nvSpPr>
              <p:cNvPr id="46167" name="Rectangle 87"/>
              <p:cNvSpPr>
                <a:spLocks noChangeArrowheads="1"/>
              </p:cNvSpPr>
              <p:nvPr/>
            </p:nvSpPr>
            <p:spPr bwMode="auto">
              <a:xfrm>
                <a:off x="4" y="2171"/>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68" name="Rectangle 88"/>
              <p:cNvSpPr>
                <a:spLocks noChangeArrowheads="1"/>
              </p:cNvSpPr>
              <p:nvPr/>
            </p:nvSpPr>
            <p:spPr bwMode="auto">
              <a:xfrm>
                <a:off x="0" y="553"/>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70" name="Freeform 90"/>
            <p:cNvSpPr>
              <a:spLocks/>
            </p:cNvSpPr>
            <p:nvPr/>
          </p:nvSpPr>
          <p:spPr bwMode="auto">
            <a:xfrm>
              <a:off x="963" y="1575"/>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28" name="Group 103"/>
            <p:cNvGrpSpPr>
              <a:grpSpLocks/>
            </p:cNvGrpSpPr>
            <p:nvPr/>
          </p:nvGrpSpPr>
          <p:grpSpPr bwMode="auto">
            <a:xfrm>
              <a:off x="2248" y="971"/>
              <a:ext cx="890" cy="3117"/>
              <a:chOff x="2248" y="971"/>
              <a:chExt cx="890" cy="3117"/>
            </a:xfrm>
          </p:grpSpPr>
          <p:sp>
            <p:nvSpPr>
              <p:cNvPr id="46171" name="Rectangle 91"/>
              <p:cNvSpPr>
                <a:spLocks noChangeArrowheads="1"/>
              </p:cNvSpPr>
              <p:nvPr/>
            </p:nvSpPr>
            <p:spPr bwMode="auto">
              <a:xfrm>
                <a:off x="2248" y="1846"/>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29" name="Group 102"/>
              <p:cNvGrpSpPr>
                <a:grpSpLocks/>
              </p:cNvGrpSpPr>
              <p:nvPr/>
            </p:nvGrpSpPr>
            <p:grpSpPr bwMode="auto">
              <a:xfrm>
                <a:off x="2631" y="971"/>
                <a:ext cx="504" cy="3117"/>
                <a:chOff x="2631" y="971"/>
                <a:chExt cx="504" cy="3117"/>
              </a:xfrm>
            </p:grpSpPr>
            <p:sp>
              <p:nvSpPr>
                <p:cNvPr id="46172" name="Line 92"/>
                <p:cNvSpPr>
                  <a:spLocks noChangeShapeType="1"/>
                </p:cNvSpPr>
                <p:nvPr/>
              </p:nvSpPr>
              <p:spPr bwMode="auto">
                <a:xfrm>
                  <a:off x="2705" y="971"/>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30" name="Group 95"/>
                <p:cNvGrpSpPr>
                  <a:grpSpLocks/>
                </p:cNvGrpSpPr>
                <p:nvPr/>
              </p:nvGrpSpPr>
              <p:grpSpPr bwMode="auto">
                <a:xfrm>
                  <a:off x="2631" y="2007"/>
                  <a:ext cx="488" cy="344"/>
                  <a:chOff x="2631" y="2007"/>
                  <a:chExt cx="488" cy="344"/>
                </a:xfrm>
              </p:grpSpPr>
              <p:sp>
                <p:nvSpPr>
                  <p:cNvPr id="46173" name="Oval 93"/>
                  <p:cNvSpPr>
                    <a:spLocks noChangeArrowheads="1"/>
                  </p:cNvSpPr>
                  <p:nvPr/>
                </p:nvSpPr>
                <p:spPr bwMode="auto">
                  <a:xfrm>
                    <a:off x="2631" y="2093"/>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74" name="Rectangle 94"/>
                  <p:cNvSpPr>
                    <a:spLocks noChangeArrowheads="1"/>
                  </p:cNvSpPr>
                  <p:nvPr/>
                </p:nvSpPr>
                <p:spPr bwMode="auto">
                  <a:xfrm>
                    <a:off x="2785" y="2007"/>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31" name="Group 98"/>
                <p:cNvGrpSpPr>
                  <a:grpSpLocks/>
                </p:cNvGrpSpPr>
                <p:nvPr/>
              </p:nvGrpSpPr>
              <p:grpSpPr bwMode="auto">
                <a:xfrm>
                  <a:off x="2643" y="1086"/>
                  <a:ext cx="492" cy="344"/>
                  <a:chOff x="2643" y="1086"/>
                  <a:chExt cx="492" cy="344"/>
                </a:xfrm>
              </p:grpSpPr>
              <p:sp>
                <p:nvSpPr>
                  <p:cNvPr id="46176" name="Oval 96"/>
                  <p:cNvSpPr>
                    <a:spLocks noChangeArrowheads="1"/>
                  </p:cNvSpPr>
                  <p:nvPr/>
                </p:nvSpPr>
                <p:spPr bwMode="auto">
                  <a:xfrm>
                    <a:off x="2643" y="1189"/>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177" name="Rectangle 97"/>
                  <p:cNvSpPr>
                    <a:spLocks noChangeArrowheads="1"/>
                  </p:cNvSpPr>
                  <p:nvPr/>
                </p:nvSpPr>
                <p:spPr bwMode="auto">
                  <a:xfrm>
                    <a:off x="2786" y="1086"/>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46145" name="Group 101"/>
                <p:cNvGrpSpPr>
                  <a:grpSpLocks/>
                </p:cNvGrpSpPr>
                <p:nvPr/>
              </p:nvGrpSpPr>
              <p:grpSpPr bwMode="auto">
                <a:xfrm>
                  <a:off x="2631" y="2874"/>
                  <a:ext cx="468" cy="344"/>
                  <a:chOff x="2631" y="2874"/>
                  <a:chExt cx="468" cy="344"/>
                </a:xfrm>
              </p:grpSpPr>
              <p:sp>
                <p:nvSpPr>
                  <p:cNvPr id="46179" name="Oval 99"/>
                  <p:cNvSpPr>
                    <a:spLocks noChangeArrowheads="1"/>
                  </p:cNvSpPr>
                  <p:nvPr/>
                </p:nvSpPr>
                <p:spPr bwMode="auto">
                  <a:xfrm>
                    <a:off x="2631" y="2973"/>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180" name="Rectangle 100"/>
                  <p:cNvSpPr>
                    <a:spLocks noChangeArrowheads="1"/>
                  </p:cNvSpPr>
                  <p:nvPr/>
                </p:nvSpPr>
                <p:spPr bwMode="auto">
                  <a:xfrm>
                    <a:off x="2796" y="2874"/>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46151" name="Group 106"/>
            <p:cNvGrpSpPr>
              <a:grpSpLocks/>
            </p:cNvGrpSpPr>
            <p:nvPr/>
          </p:nvGrpSpPr>
          <p:grpSpPr bwMode="auto">
            <a:xfrm>
              <a:off x="2313" y="1325"/>
              <a:ext cx="464" cy="281"/>
              <a:chOff x="2313" y="1325"/>
              <a:chExt cx="464" cy="281"/>
            </a:xfrm>
          </p:grpSpPr>
          <p:sp>
            <p:nvSpPr>
              <p:cNvPr id="46184" name="Oval 104"/>
              <p:cNvSpPr>
                <a:spLocks noChangeArrowheads="1"/>
              </p:cNvSpPr>
              <p:nvPr/>
            </p:nvSpPr>
            <p:spPr bwMode="auto">
              <a:xfrm>
                <a:off x="2667" y="1396"/>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185" name="Rectangle 105"/>
              <p:cNvSpPr>
                <a:spLocks noChangeArrowheads="1"/>
              </p:cNvSpPr>
              <p:nvPr/>
            </p:nvSpPr>
            <p:spPr bwMode="auto">
              <a:xfrm>
                <a:off x="2313" y="1325"/>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46154" name="Group 109"/>
            <p:cNvGrpSpPr>
              <a:grpSpLocks/>
            </p:cNvGrpSpPr>
            <p:nvPr/>
          </p:nvGrpSpPr>
          <p:grpSpPr bwMode="auto">
            <a:xfrm>
              <a:off x="2319" y="2596"/>
              <a:ext cx="444" cy="281"/>
              <a:chOff x="2319" y="2596"/>
              <a:chExt cx="444" cy="281"/>
            </a:xfrm>
          </p:grpSpPr>
          <p:sp>
            <p:nvSpPr>
              <p:cNvPr id="46187" name="Oval 107"/>
              <p:cNvSpPr>
                <a:spLocks noChangeArrowheads="1"/>
              </p:cNvSpPr>
              <p:nvPr/>
            </p:nvSpPr>
            <p:spPr bwMode="auto">
              <a:xfrm>
                <a:off x="2653" y="2700"/>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188" name="Rectangle 108"/>
              <p:cNvSpPr>
                <a:spLocks noChangeArrowheads="1"/>
              </p:cNvSpPr>
              <p:nvPr/>
            </p:nvSpPr>
            <p:spPr bwMode="auto">
              <a:xfrm>
                <a:off x="2319" y="2596"/>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grpSp>
        <p:nvGrpSpPr>
          <p:cNvPr id="46157" name="Group 134"/>
          <p:cNvGrpSpPr>
            <a:grpSpLocks/>
          </p:cNvGrpSpPr>
          <p:nvPr/>
        </p:nvGrpSpPr>
        <p:grpSpPr bwMode="auto">
          <a:xfrm>
            <a:off x="1524001" y="881063"/>
            <a:ext cx="7326313" cy="5954712"/>
            <a:chOff x="0" y="555"/>
            <a:chExt cx="4615" cy="3751"/>
          </a:xfrm>
        </p:grpSpPr>
        <p:grpSp>
          <p:nvGrpSpPr>
            <p:cNvPr id="46158" name="Group 113"/>
            <p:cNvGrpSpPr>
              <a:grpSpLocks/>
            </p:cNvGrpSpPr>
            <p:nvPr/>
          </p:nvGrpSpPr>
          <p:grpSpPr bwMode="auto">
            <a:xfrm>
              <a:off x="0" y="555"/>
              <a:ext cx="4615" cy="3751"/>
              <a:chOff x="0" y="555"/>
              <a:chExt cx="4615" cy="3751"/>
            </a:xfrm>
          </p:grpSpPr>
          <p:sp>
            <p:nvSpPr>
              <p:cNvPr id="46191" name="Rectangle 111"/>
              <p:cNvSpPr>
                <a:spLocks noChangeArrowheads="1"/>
              </p:cNvSpPr>
              <p:nvPr/>
            </p:nvSpPr>
            <p:spPr bwMode="auto">
              <a:xfrm>
                <a:off x="4" y="2173"/>
                <a:ext cx="4607" cy="2133"/>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46192" name="Rectangle 112"/>
              <p:cNvSpPr>
                <a:spLocks noChangeArrowheads="1"/>
              </p:cNvSpPr>
              <p:nvPr/>
            </p:nvSpPr>
            <p:spPr bwMode="auto">
              <a:xfrm>
                <a:off x="0" y="555"/>
                <a:ext cx="4615" cy="1617"/>
              </a:xfrm>
              <a:prstGeom prst="rect">
                <a:avLst/>
              </a:prstGeom>
              <a:solidFill>
                <a:schemeClr val="bg1"/>
              </a:solidFill>
              <a:ln w="9525">
                <a:noFill/>
                <a:miter lim="800000"/>
                <a:headEnd/>
                <a:tailEnd/>
              </a:ln>
              <a:effectLst/>
            </p:spPr>
            <p:txBody>
              <a:bodyPr wrap="none" anchor="ctr"/>
              <a:lstStyle/>
              <a:p>
                <a:endParaRPr lang="es-CL"/>
              </a:p>
            </p:txBody>
          </p:sp>
        </p:grpSp>
        <p:sp>
          <p:nvSpPr>
            <p:cNvPr id="46194" name="Freeform 114"/>
            <p:cNvSpPr>
              <a:spLocks/>
            </p:cNvSpPr>
            <p:nvPr/>
          </p:nvSpPr>
          <p:spPr bwMode="auto">
            <a:xfrm>
              <a:off x="963" y="1707"/>
              <a:ext cx="3533" cy="2341"/>
            </a:xfrm>
            <a:custGeom>
              <a:avLst/>
              <a:gdLst/>
              <a:ahLst/>
              <a:cxnLst>
                <a:cxn ang="0">
                  <a:pos x="0" y="0"/>
                </a:cxn>
                <a:cxn ang="0">
                  <a:pos x="0" y="1508"/>
                </a:cxn>
                <a:cxn ang="0">
                  <a:pos x="31" y="1693"/>
                </a:cxn>
                <a:cxn ang="0">
                  <a:pos x="123" y="1847"/>
                </a:cxn>
                <a:cxn ang="0">
                  <a:pos x="254" y="2016"/>
                </a:cxn>
                <a:cxn ang="0">
                  <a:pos x="369" y="2116"/>
                </a:cxn>
                <a:cxn ang="0">
                  <a:pos x="508" y="2193"/>
                </a:cxn>
                <a:cxn ang="0">
                  <a:pos x="677" y="2247"/>
                </a:cxn>
                <a:cxn ang="0">
                  <a:pos x="823" y="2270"/>
                </a:cxn>
                <a:cxn ang="0">
                  <a:pos x="1085" y="2316"/>
                </a:cxn>
                <a:cxn ang="0">
                  <a:pos x="1323" y="2340"/>
                </a:cxn>
                <a:cxn ang="0">
                  <a:pos x="2139" y="2340"/>
                </a:cxn>
                <a:cxn ang="0">
                  <a:pos x="2454" y="2309"/>
                </a:cxn>
                <a:cxn ang="0">
                  <a:pos x="2724" y="2270"/>
                </a:cxn>
                <a:cxn ang="0">
                  <a:pos x="2947" y="2216"/>
                </a:cxn>
                <a:cxn ang="0">
                  <a:pos x="3116" y="2140"/>
                </a:cxn>
                <a:cxn ang="0">
                  <a:pos x="3231" y="2055"/>
                </a:cxn>
                <a:cxn ang="0">
                  <a:pos x="3362" y="1932"/>
                </a:cxn>
                <a:cxn ang="0">
                  <a:pos x="3447" y="1809"/>
                </a:cxn>
                <a:cxn ang="0">
                  <a:pos x="3509" y="1639"/>
                </a:cxn>
                <a:cxn ang="0">
                  <a:pos x="3532" y="1431"/>
                </a:cxn>
                <a:cxn ang="0">
                  <a:pos x="3532" y="0"/>
                </a:cxn>
                <a:cxn ang="0">
                  <a:pos x="0" y="0"/>
                </a:cxn>
              </a:cxnLst>
              <a:rect l="0" t="0" r="r" b="b"/>
              <a:pathLst>
                <a:path w="3533" h="2341">
                  <a:moveTo>
                    <a:pt x="0" y="0"/>
                  </a:moveTo>
                  <a:lnTo>
                    <a:pt x="0" y="1508"/>
                  </a:lnTo>
                  <a:lnTo>
                    <a:pt x="31" y="1693"/>
                  </a:lnTo>
                  <a:lnTo>
                    <a:pt x="123" y="1847"/>
                  </a:lnTo>
                  <a:lnTo>
                    <a:pt x="254" y="2016"/>
                  </a:lnTo>
                  <a:lnTo>
                    <a:pt x="369" y="2116"/>
                  </a:lnTo>
                  <a:lnTo>
                    <a:pt x="508" y="2193"/>
                  </a:lnTo>
                  <a:lnTo>
                    <a:pt x="677" y="2247"/>
                  </a:lnTo>
                  <a:lnTo>
                    <a:pt x="823" y="2270"/>
                  </a:lnTo>
                  <a:lnTo>
                    <a:pt x="1085" y="2316"/>
                  </a:lnTo>
                  <a:lnTo>
                    <a:pt x="1323" y="2340"/>
                  </a:lnTo>
                  <a:lnTo>
                    <a:pt x="2139" y="2340"/>
                  </a:lnTo>
                  <a:lnTo>
                    <a:pt x="2454" y="2309"/>
                  </a:lnTo>
                  <a:lnTo>
                    <a:pt x="2724" y="2270"/>
                  </a:lnTo>
                  <a:lnTo>
                    <a:pt x="2947" y="2216"/>
                  </a:lnTo>
                  <a:lnTo>
                    <a:pt x="3116" y="2140"/>
                  </a:lnTo>
                  <a:lnTo>
                    <a:pt x="3231" y="2055"/>
                  </a:lnTo>
                  <a:lnTo>
                    <a:pt x="3362" y="1932"/>
                  </a:lnTo>
                  <a:lnTo>
                    <a:pt x="3447" y="1809"/>
                  </a:lnTo>
                  <a:lnTo>
                    <a:pt x="3509" y="1639"/>
                  </a:lnTo>
                  <a:lnTo>
                    <a:pt x="3532" y="1431"/>
                  </a:lnTo>
                  <a:lnTo>
                    <a:pt x="3532" y="0"/>
                  </a:lnTo>
                  <a:lnTo>
                    <a:pt x="0" y="0"/>
                  </a:lnTo>
                </a:path>
              </a:pathLst>
            </a:custGeom>
            <a:solidFill>
              <a:schemeClr val="bg1"/>
            </a:solidFill>
            <a:ln w="76200" cap="rnd" cmpd="sng">
              <a:solidFill>
                <a:srgbClr val="000000"/>
              </a:solidFill>
              <a:prstDash val="solid"/>
              <a:round/>
              <a:headEnd/>
              <a:tailEnd/>
            </a:ln>
            <a:effectLst/>
          </p:spPr>
          <p:txBody>
            <a:bodyPr/>
            <a:lstStyle/>
            <a:p>
              <a:endParaRPr lang="es-CL"/>
            </a:p>
          </p:txBody>
        </p:sp>
        <p:grpSp>
          <p:nvGrpSpPr>
            <p:cNvPr id="46159" name="Group 127"/>
            <p:cNvGrpSpPr>
              <a:grpSpLocks/>
            </p:cNvGrpSpPr>
            <p:nvPr/>
          </p:nvGrpSpPr>
          <p:grpSpPr bwMode="auto">
            <a:xfrm>
              <a:off x="2248" y="1103"/>
              <a:ext cx="890" cy="3117"/>
              <a:chOff x="2248" y="1103"/>
              <a:chExt cx="890" cy="3117"/>
            </a:xfrm>
          </p:grpSpPr>
          <p:sp>
            <p:nvSpPr>
              <p:cNvPr id="46195" name="Rectangle 115"/>
              <p:cNvSpPr>
                <a:spLocks noChangeArrowheads="1"/>
              </p:cNvSpPr>
              <p:nvPr/>
            </p:nvSpPr>
            <p:spPr bwMode="auto">
              <a:xfrm>
                <a:off x="2248" y="1978"/>
                <a:ext cx="890" cy="620"/>
              </a:xfrm>
              <a:prstGeom prst="rect">
                <a:avLst/>
              </a:prstGeom>
              <a:solidFill>
                <a:srgbClr val="008000"/>
              </a:solidFill>
              <a:ln w="12700">
                <a:solidFill>
                  <a:srgbClr val="000000"/>
                </a:solidFill>
                <a:miter lim="800000"/>
                <a:headEnd/>
                <a:tailEnd/>
              </a:ln>
              <a:effectLst/>
            </p:spPr>
            <p:txBody>
              <a:bodyPr wrap="none" anchor="ctr"/>
              <a:lstStyle/>
              <a:p>
                <a:endParaRPr lang="es-CL"/>
              </a:p>
            </p:txBody>
          </p:sp>
          <p:grpSp>
            <p:nvGrpSpPr>
              <p:cNvPr id="46162" name="Group 126"/>
              <p:cNvGrpSpPr>
                <a:grpSpLocks/>
              </p:cNvGrpSpPr>
              <p:nvPr/>
            </p:nvGrpSpPr>
            <p:grpSpPr bwMode="auto">
              <a:xfrm>
                <a:off x="2631" y="1103"/>
                <a:ext cx="504" cy="3117"/>
                <a:chOff x="2631" y="1103"/>
                <a:chExt cx="504" cy="3117"/>
              </a:xfrm>
            </p:grpSpPr>
            <p:sp>
              <p:nvSpPr>
                <p:cNvPr id="46196" name="Line 116"/>
                <p:cNvSpPr>
                  <a:spLocks noChangeShapeType="1"/>
                </p:cNvSpPr>
                <p:nvPr/>
              </p:nvSpPr>
              <p:spPr bwMode="auto">
                <a:xfrm>
                  <a:off x="2705" y="1103"/>
                  <a:ext cx="0" cy="3117"/>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46165" name="Group 119"/>
                <p:cNvGrpSpPr>
                  <a:grpSpLocks/>
                </p:cNvGrpSpPr>
                <p:nvPr/>
              </p:nvGrpSpPr>
              <p:grpSpPr bwMode="auto">
                <a:xfrm>
                  <a:off x="2631" y="2139"/>
                  <a:ext cx="488" cy="344"/>
                  <a:chOff x="2631" y="2139"/>
                  <a:chExt cx="488" cy="344"/>
                </a:xfrm>
              </p:grpSpPr>
              <p:sp>
                <p:nvSpPr>
                  <p:cNvPr id="46197" name="Oval 117"/>
                  <p:cNvSpPr>
                    <a:spLocks noChangeArrowheads="1"/>
                  </p:cNvSpPr>
                  <p:nvPr/>
                </p:nvSpPr>
                <p:spPr bwMode="auto">
                  <a:xfrm>
                    <a:off x="2631" y="2225"/>
                    <a:ext cx="147" cy="116"/>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6198" name="Rectangle 118"/>
                  <p:cNvSpPr>
                    <a:spLocks noChangeArrowheads="1"/>
                  </p:cNvSpPr>
                  <p:nvPr/>
                </p:nvSpPr>
                <p:spPr bwMode="auto">
                  <a:xfrm>
                    <a:off x="2785" y="2139"/>
                    <a:ext cx="334"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grpSp>
            <p:grpSp>
              <p:nvGrpSpPr>
                <p:cNvPr id="46166" name="Group 122"/>
                <p:cNvGrpSpPr>
                  <a:grpSpLocks/>
                </p:cNvGrpSpPr>
                <p:nvPr/>
              </p:nvGrpSpPr>
              <p:grpSpPr bwMode="auto">
                <a:xfrm>
                  <a:off x="2643" y="1218"/>
                  <a:ext cx="492" cy="344"/>
                  <a:chOff x="2643" y="1218"/>
                  <a:chExt cx="492" cy="344"/>
                </a:xfrm>
              </p:grpSpPr>
              <p:sp>
                <p:nvSpPr>
                  <p:cNvPr id="46200" name="Oval 120"/>
                  <p:cNvSpPr>
                    <a:spLocks noChangeArrowheads="1"/>
                  </p:cNvSpPr>
                  <p:nvPr/>
                </p:nvSpPr>
                <p:spPr bwMode="auto">
                  <a:xfrm>
                    <a:off x="2643" y="1321"/>
                    <a:ext cx="147" cy="116"/>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46201" name="Rectangle 121"/>
                  <p:cNvSpPr>
                    <a:spLocks noChangeArrowheads="1"/>
                  </p:cNvSpPr>
                  <p:nvPr/>
                </p:nvSpPr>
                <p:spPr bwMode="auto">
                  <a:xfrm>
                    <a:off x="2786" y="1218"/>
                    <a:ext cx="349"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FF"/>
                        </a:solidFill>
                        <a:latin typeface="Arial" charset="0"/>
                      </a:rPr>
                      <a:t>M</a:t>
                    </a:r>
                  </a:p>
                </p:txBody>
              </p:sp>
            </p:grpSp>
            <p:grpSp>
              <p:nvGrpSpPr>
                <p:cNvPr id="46169" name="Group 125"/>
                <p:cNvGrpSpPr>
                  <a:grpSpLocks/>
                </p:cNvGrpSpPr>
                <p:nvPr/>
              </p:nvGrpSpPr>
              <p:grpSpPr bwMode="auto">
                <a:xfrm>
                  <a:off x="2631" y="3006"/>
                  <a:ext cx="468" cy="344"/>
                  <a:chOff x="2631" y="3006"/>
                  <a:chExt cx="468" cy="344"/>
                </a:xfrm>
              </p:grpSpPr>
              <p:sp>
                <p:nvSpPr>
                  <p:cNvPr id="46203" name="Oval 123"/>
                  <p:cNvSpPr>
                    <a:spLocks noChangeArrowheads="1"/>
                  </p:cNvSpPr>
                  <p:nvPr/>
                </p:nvSpPr>
                <p:spPr bwMode="auto">
                  <a:xfrm>
                    <a:off x="2631" y="3105"/>
                    <a:ext cx="147" cy="116"/>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6204" name="Rectangle 124"/>
                  <p:cNvSpPr>
                    <a:spLocks noChangeArrowheads="1"/>
                  </p:cNvSpPr>
                  <p:nvPr/>
                </p:nvSpPr>
                <p:spPr bwMode="auto">
                  <a:xfrm>
                    <a:off x="2796" y="3006"/>
                    <a:ext cx="303" cy="344"/>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grpSp>
          </p:grpSp>
        </p:grpSp>
        <p:grpSp>
          <p:nvGrpSpPr>
            <p:cNvPr id="46175" name="Group 130"/>
            <p:cNvGrpSpPr>
              <a:grpSpLocks/>
            </p:cNvGrpSpPr>
            <p:nvPr/>
          </p:nvGrpSpPr>
          <p:grpSpPr bwMode="auto">
            <a:xfrm>
              <a:off x="2313" y="1530"/>
              <a:ext cx="464" cy="281"/>
              <a:chOff x="2313" y="1530"/>
              <a:chExt cx="464" cy="281"/>
            </a:xfrm>
          </p:grpSpPr>
          <p:sp>
            <p:nvSpPr>
              <p:cNvPr id="46208" name="Oval 128"/>
              <p:cNvSpPr>
                <a:spLocks noChangeArrowheads="1"/>
              </p:cNvSpPr>
              <p:nvPr/>
            </p:nvSpPr>
            <p:spPr bwMode="auto">
              <a:xfrm>
                <a:off x="2667" y="1601"/>
                <a:ext cx="110" cy="111"/>
              </a:xfrm>
              <a:prstGeom prst="ellipse">
                <a:avLst/>
              </a:prstGeom>
              <a:solidFill>
                <a:srgbClr val="FF00FF"/>
              </a:solidFill>
              <a:ln w="12700">
                <a:solidFill>
                  <a:srgbClr val="FF66FF"/>
                </a:solidFill>
                <a:round/>
                <a:headEnd/>
                <a:tailEnd/>
              </a:ln>
              <a:effectLst/>
            </p:spPr>
            <p:txBody>
              <a:bodyPr wrap="none" anchor="ctr"/>
              <a:lstStyle/>
              <a:p>
                <a:endParaRPr lang="es-CL"/>
              </a:p>
            </p:txBody>
          </p:sp>
          <p:sp>
            <p:nvSpPr>
              <p:cNvPr id="46209" name="Rectangle 129"/>
              <p:cNvSpPr>
                <a:spLocks noChangeArrowheads="1"/>
              </p:cNvSpPr>
              <p:nvPr/>
            </p:nvSpPr>
            <p:spPr bwMode="auto">
              <a:xfrm>
                <a:off x="2313" y="1530"/>
                <a:ext cx="380"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FF"/>
                    </a:solidFill>
                    <a:latin typeface="Arial" charset="0"/>
                  </a:rPr>
                  <a:t>M</a:t>
                </a:r>
                <a:r>
                  <a:rPr lang="en-US" sz="2700" baseline="-25000">
                    <a:solidFill>
                      <a:srgbClr val="FF00FF"/>
                    </a:solidFill>
                    <a:latin typeface="Arial" charset="0"/>
                  </a:rPr>
                  <a:t>1</a:t>
                </a:r>
              </a:p>
            </p:txBody>
          </p:sp>
        </p:grpSp>
        <p:grpSp>
          <p:nvGrpSpPr>
            <p:cNvPr id="46178" name="Group 133"/>
            <p:cNvGrpSpPr>
              <a:grpSpLocks/>
            </p:cNvGrpSpPr>
            <p:nvPr/>
          </p:nvGrpSpPr>
          <p:grpSpPr bwMode="auto">
            <a:xfrm>
              <a:off x="2309" y="2598"/>
              <a:ext cx="444" cy="281"/>
              <a:chOff x="2309" y="2598"/>
              <a:chExt cx="444" cy="281"/>
            </a:xfrm>
          </p:grpSpPr>
          <p:sp>
            <p:nvSpPr>
              <p:cNvPr id="46211" name="Oval 131"/>
              <p:cNvSpPr>
                <a:spLocks noChangeArrowheads="1"/>
              </p:cNvSpPr>
              <p:nvPr/>
            </p:nvSpPr>
            <p:spPr bwMode="auto">
              <a:xfrm>
                <a:off x="2643" y="2702"/>
                <a:ext cx="110" cy="111"/>
              </a:xfrm>
              <a:prstGeom prst="ellipse">
                <a:avLst/>
              </a:prstGeom>
              <a:solidFill>
                <a:srgbClr val="FF0000"/>
              </a:solidFill>
              <a:ln w="12700">
                <a:solidFill>
                  <a:srgbClr val="FF0033"/>
                </a:solidFill>
                <a:round/>
                <a:headEnd/>
                <a:tailEnd/>
              </a:ln>
              <a:effectLst/>
            </p:spPr>
            <p:txBody>
              <a:bodyPr wrap="none" anchor="ctr"/>
              <a:lstStyle/>
              <a:p>
                <a:endParaRPr lang="es-CL"/>
              </a:p>
            </p:txBody>
          </p:sp>
          <p:sp>
            <p:nvSpPr>
              <p:cNvPr id="46212" name="Rectangle 132"/>
              <p:cNvSpPr>
                <a:spLocks noChangeArrowheads="1"/>
              </p:cNvSpPr>
              <p:nvPr/>
            </p:nvSpPr>
            <p:spPr bwMode="auto">
              <a:xfrm>
                <a:off x="2309" y="2598"/>
                <a:ext cx="343" cy="281"/>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700">
                    <a:solidFill>
                      <a:srgbClr val="FF0000"/>
                    </a:solidFill>
                    <a:latin typeface="Arial" charset="0"/>
                  </a:rPr>
                  <a:t>B</a:t>
                </a:r>
                <a:r>
                  <a:rPr lang="en-US" sz="2700" baseline="-25000">
                    <a:solidFill>
                      <a:srgbClr val="FF0000"/>
                    </a:solidFill>
                    <a:latin typeface="Arial" charset="0"/>
                  </a:rPr>
                  <a:t>1</a:t>
                </a:r>
              </a:p>
            </p:txBody>
          </p:sp>
        </p:grpSp>
      </p:grpSp>
      <p:sp>
        <p:nvSpPr>
          <p:cNvPr id="32" name="Marcador de fecha 31">
            <a:extLst>
              <a:ext uri="{FF2B5EF4-FFF2-40B4-BE49-F238E27FC236}">
                <a16:creationId xmlns:a16="http://schemas.microsoft.com/office/drawing/2014/main" id="{5DED40A5-6289-569B-D436-13336CBFA62A}"/>
              </a:ext>
            </a:extLst>
          </p:cNvPr>
          <p:cNvSpPr>
            <a:spLocks noGrp="1"/>
          </p:cNvSpPr>
          <p:nvPr>
            <p:ph type="dt" sz="half" idx="10"/>
          </p:nvPr>
        </p:nvSpPr>
        <p:spPr/>
        <p:txBody>
          <a:bodyPr/>
          <a:lstStyle/>
          <a:p>
            <a:pPr>
              <a:defRPr/>
            </a:pPr>
            <a:fld id="{1E99081E-6AF9-4479-A1F0-71DFD52BF202}" type="datetime1">
              <a:rPr lang="es-CL" smtClean="0"/>
              <a:t>14-04-2024</a:t>
            </a:fld>
            <a:endParaRPr lang="es-ES"/>
          </a:p>
        </p:txBody>
      </p:sp>
      <p:sp>
        <p:nvSpPr>
          <p:cNvPr id="33" name="Marcador de número de diapositiva 32">
            <a:extLst>
              <a:ext uri="{FF2B5EF4-FFF2-40B4-BE49-F238E27FC236}">
                <a16:creationId xmlns:a16="http://schemas.microsoft.com/office/drawing/2014/main" id="{F02E5104-20B6-88DE-E8A0-504C40D1EEB3}"/>
              </a:ext>
            </a:extLst>
          </p:cNvPr>
          <p:cNvSpPr>
            <a:spLocks noGrp="1"/>
          </p:cNvSpPr>
          <p:nvPr>
            <p:ph type="sldNum" sz="quarter" idx="12"/>
          </p:nvPr>
        </p:nvSpPr>
        <p:spPr/>
        <p:txBody>
          <a:bodyPr/>
          <a:lstStyle/>
          <a:p>
            <a:pPr>
              <a:defRPr/>
            </a:pPr>
            <a:fld id="{512A34C5-A7E8-4629-B921-404C04172488}" type="slidenum">
              <a:rPr lang="es-ES" smtClean="0"/>
              <a:pPr>
                <a:defRPr/>
              </a:pPr>
              <a:t>53</a:t>
            </a:fld>
            <a:endParaRPr lang="es-ES"/>
          </a:p>
        </p:txBody>
      </p:sp>
      <p:sp>
        <p:nvSpPr>
          <p:cNvPr id="34" name="Marcador de pie de página 33">
            <a:extLst>
              <a:ext uri="{FF2B5EF4-FFF2-40B4-BE49-F238E27FC236}">
                <a16:creationId xmlns:a16="http://schemas.microsoft.com/office/drawing/2014/main" id="{7DDE4C7F-2093-4A12-59E8-2E6FF01CCF42}"/>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6083"/>
                                        </p:tgtEl>
                                        <p:attrNameLst>
                                          <p:attrName>style.visibility</p:attrName>
                                        </p:attrNameLst>
                                      </p:cBhvr>
                                      <p:to>
                                        <p:strVal val="visible"/>
                                      </p:to>
                                    </p:set>
                                  </p:childTnLst>
                                </p:cTn>
                              </p:par>
                            </p:childTnLst>
                          </p:cTn>
                        </p:par>
                        <p:par>
                          <p:cTn id="7" fill="hold">
                            <p:stCondLst>
                              <p:cond delay="500"/>
                            </p:stCondLst>
                            <p:childTnLst>
                              <p:par>
                                <p:cTn id="8" presetID="11" presetClass="entr" presetSubtype="0" fill="hold" grpId="0" nodeType="afterEffect">
                                  <p:stCondLst>
                                    <p:cond delay="0"/>
                                  </p:stCondLst>
                                  <p:childTnLst>
                                    <p:set>
                                      <p:cBhvr>
                                        <p:cTn id="9" dur="75">
                                          <p:stCondLst>
                                            <p:cond delay="0"/>
                                          </p:stCondLst>
                                        </p:cTn>
                                        <p:tgtEl>
                                          <p:spTgt spid="46086"/>
                                        </p:tgtEl>
                                        <p:attrNameLst>
                                          <p:attrName>style.visibility</p:attrName>
                                        </p:attrNameLst>
                                      </p:cBhvr>
                                      <p:to>
                                        <p:strVal val="visible"/>
                                      </p:to>
                                    </p:set>
                                  </p:childTnLst>
                                  <p:subTnLst>
                                    <p:set>
                                      <p:cBhvr override="childStyle">
                                        <p:cTn dur="1" fill="hold" display="0" masterRel="nextClick" afterEffect="1"/>
                                        <p:tgtEl>
                                          <p:spTgt spid="46086"/>
                                        </p:tgtEl>
                                        <p:attrNameLst>
                                          <p:attrName>style.visibility</p:attrName>
                                        </p:attrNameLst>
                                      </p:cBhvr>
                                      <p:to>
                                        <p:strVal val="hidden"/>
                                      </p:to>
                                    </p:set>
                                  </p:subTnLst>
                                </p:cTn>
                              </p:par>
                            </p:childTnLst>
                          </p:cTn>
                        </p:par>
                        <p:par>
                          <p:cTn id="10" fill="hold">
                            <p:stCondLst>
                              <p:cond delay="575"/>
                            </p:stCondLst>
                            <p:childTnLst>
                              <p:par>
                                <p:cTn id="11" presetID="11" presetClass="entr" presetSubtype="0" fill="hold" grpId="0" nodeType="afterEffect">
                                  <p:stCondLst>
                                    <p:cond delay="0"/>
                                  </p:stCondLst>
                                  <p:childTnLst>
                                    <p:set>
                                      <p:cBhvr>
                                        <p:cTn id="12" dur="75">
                                          <p:stCondLst>
                                            <p:cond delay="0"/>
                                          </p:stCondLst>
                                        </p:cTn>
                                        <p:tgtEl>
                                          <p:spTgt spid="46087"/>
                                        </p:tgtEl>
                                        <p:attrNameLst>
                                          <p:attrName>style.visibility</p:attrName>
                                        </p:attrNameLst>
                                      </p:cBhvr>
                                      <p:to>
                                        <p:strVal val="visible"/>
                                      </p:to>
                                    </p:set>
                                  </p:childTnLst>
                                  <p:subTnLst>
                                    <p:set>
                                      <p:cBhvr override="childStyle">
                                        <p:cTn dur="1" fill="hold" display="0" masterRel="nextClick" afterEffect="1"/>
                                        <p:tgtEl>
                                          <p:spTgt spid="46087"/>
                                        </p:tgtEl>
                                        <p:attrNameLst>
                                          <p:attrName>style.visibility</p:attrName>
                                        </p:attrNameLst>
                                      </p:cBhvr>
                                      <p:to>
                                        <p:strVal val="hidden"/>
                                      </p:to>
                                    </p:set>
                                  </p:subTnLst>
                                </p:cTn>
                              </p:par>
                            </p:childTnLst>
                          </p:cTn>
                        </p:par>
                        <p:par>
                          <p:cTn id="13" fill="hold">
                            <p:stCondLst>
                              <p:cond delay="650"/>
                            </p:stCondLst>
                            <p:childTnLst>
                              <p:par>
                                <p:cTn id="14" presetID="11" presetClass="entr" presetSubtype="0" fill="hold" grpId="0" nodeType="afterEffect">
                                  <p:stCondLst>
                                    <p:cond delay="0"/>
                                  </p:stCondLst>
                                  <p:childTnLst>
                                    <p:set>
                                      <p:cBhvr>
                                        <p:cTn id="15" dur="75">
                                          <p:stCondLst>
                                            <p:cond delay="0"/>
                                          </p:stCondLst>
                                        </p:cTn>
                                        <p:tgtEl>
                                          <p:spTgt spid="46088"/>
                                        </p:tgtEl>
                                        <p:attrNameLst>
                                          <p:attrName>style.visibility</p:attrName>
                                        </p:attrNameLst>
                                      </p:cBhvr>
                                      <p:to>
                                        <p:strVal val="visible"/>
                                      </p:to>
                                    </p:set>
                                  </p:childTnLst>
                                  <p:subTnLst>
                                    <p:set>
                                      <p:cBhvr override="childStyle">
                                        <p:cTn dur="1" fill="hold" display="0" masterRel="nextClick" afterEffect="1"/>
                                        <p:tgtEl>
                                          <p:spTgt spid="46088"/>
                                        </p:tgtEl>
                                        <p:attrNameLst>
                                          <p:attrName>style.visibility</p:attrName>
                                        </p:attrNameLst>
                                      </p:cBhvr>
                                      <p:to>
                                        <p:strVal val="hidden"/>
                                      </p:to>
                                    </p:set>
                                  </p:subTnLst>
                                </p:cTn>
                              </p:par>
                            </p:childTnLst>
                          </p:cTn>
                        </p:par>
                        <p:par>
                          <p:cTn id="16" fill="hold">
                            <p:stCondLst>
                              <p:cond delay="725"/>
                            </p:stCondLst>
                            <p:childTnLst>
                              <p:par>
                                <p:cTn id="17" presetID="11" presetClass="entr" presetSubtype="0" fill="hold" grpId="0" nodeType="afterEffect">
                                  <p:stCondLst>
                                    <p:cond delay="0"/>
                                  </p:stCondLst>
                                  <p:childTnLst>
                                    <p:set>
                                      <p:cBhvr>
                                        <p:cTn id="18" dur="75">
                                          <p:stCondLst>
                                            <p:cond delay="0"/>
                                          </p:stCondLst>
                                        </p:cTn>
                                        <p:tgtEl>
                                          <p:spTgt spid="46089"/>
                                        </p:tgtEl>
                                        <p:attrNameLst>
                                          <p:attrName>style.visibility</p:attrName>
                                        </p:attrNameLst>
                                      </p:cBhvr>
                                      <p:to>
                                        <p:strVal val="visible"/>
                                      </p:to>
                                    </p:set>
                                  </p:childTnLst>
                                  <p:subTnLst>
                                    <p:set>
                                      <p:cBhvr override="childStyle">
                                        <p:cTn dur="1" fill="hold" display="0" masterRel="nextClick" afterEffect="1"/>
                                        <p:tgtEl>
                                          <p:spTgt spid="46089"/>
                                        </p:tgtEl>
                                        <p:attrNameLst>
                                          <p:attrName>style.visibility</p:attrName>
                                        </p:attrNameLst>
                                      </p:cBhvr>
                                      <p:to>
                                        <p:strVal val="hidden"/>
                                      </p:to>
                                    </p:set>
                                  </p:subTnLst>
                                </p:cTn>
                              </p:par>
                            </p:childTnLst>
                          </p:cTn>
                        </p:par>
                        <p:par>
                          <p:cTn id="19" fill="hold">
                            <p:stCondLst>
                              <p:cond delay="800"/>
                            </p:stCondLst>
                            <p:childTnLst>
                              <p:par>
                                <p:cTn id="20" presetID="11" presetClass="entr" presetSubtype="0" fill="hold" grpId="0" nodeType="afterEffect">
                                  <p:stCondLst>
                                    <p:cond delay="0"/>
                                  </p:stCondLst>
                                  <p:childTnLst>
                                    <p:set>
                                      <p:cBhvr>
                                        <p:cTn id="21" dur="75">
                                          <p:stCondLst>
                                            <p:cond delay="0"/>
                                          </p:stCondLst>
                                        </p:cTn>
                                        <p:tgtEl>
                                          <p:spTgt spid="46090"/>
                                        </p:tgtEl>
                                        <p:attrNameLst>
                                          <p:attrName>style.visibility</p:attrName>
                                        </p:attrNameLst>
                                      </p:cBhvr>
                                      <p:to>
                                        <p:strVal val="visible"/>
                                      </p:to>
                                    </p:set>
                                  </p:childTnLst>
                                  <p:subTnLst>
                                    <p:set>
                                      <p:cBhvr override="childStyle">
                                        <p:cTn dur="1" fill="hold" display="0" masterRel="nextClick" afterEffect="1"/>
                                        <p:tgtEl>
                                          <p:spTgt spid="46090"/>
                                        </p:tgtEl>
                                        <p:attrNameLst>
                                          <p:attrName>style.visibility</p:attrName>
                                        </p:attrNameLst>
                                      </p:cBhvr>
                                      <p:to>
                                        <p:strVal val="hidden"/>
                                      </p:to>
                                    </p:set>
                                  </p:subTnLst>
                                </p:cTn>
                              </p:par>
                            </p:childTnLst>
                          </p:cTn>
                        </p:par>
                        <p:par>
                          <p:cTn id="22" fill="hold">
                            <p:stCondLst>
                              <p:cond delay="875"/>
                            </p:stCondLst>
                            <p:childTnLst>
                              <p:par>
                                <p:cTn id="23" presetID="11" presetClass="entr" presetSubtype="0" fill="hold" grpId="0" nodeType="afterEffect">
                                  <p:stCondLst>
                                    <p:cond delay="0"/>
                                  </p:stCondLst>
                                  <p:childTnLst>
                                    <p:set>
                                      <p:cBhvr>
                                        <p:cTn id="24" dur="75">
                                          <p:stCondLst>
                                            <p:cond delay="0"/>
                                          </p:stCondLst>
                                        </p:cTn>
                                        <p:tgtEl>
                                          <p:spTgt spid="46091"/>
                                        </p:tgtEl>
                                        <p:attrNameLst>
                                          <p:attrName>style.visibility</p:attrName>
                                        </p:attrNameLst>
                                      </p:cBhvr>
                                      <p:to>
                                        <p:strVal val="visible"/>
                                      </p:to>
                                    </p:set>
                                  </p:childTnLst>
                                  <p:subTnLst>
                                    <p:set>
                                      <p:cBhvr override="childStyle">
                                        <p:cTn dur="1" fill="hold" display="0" masterRel="nextClick" afterEffect="1"/>
                                        <p:tgtEl>
                                          <p:spTgt spid="46091"/>
                                        </p:tgtEl>
                                        <p:attrNameLst>
                                          <p:attrName>style.visibility</p:attrName>
                                        </p:attrNameLst>
                                      </p:cBhvr>
                                      <p:to>
                                        <p:strVal val="hidden"/>
                                      </p:to>
                                    </p:set>
                                  </p:subTnLst>
                                </p:cTn>
                              </p:par>
                            </p:childTnLst>
                          </p:cTn>
                        </p:par>
                        <p:par>
                          <p:cTn id="25" fill="hold">
                            <p:stCondLst>
                              <p:cond delay="950"/>
                            </p:stCondLst>
                            <p:childTnLst>
                              <p:par>
                                <p:cTn id="26" presetID="11" presetClass="entr" presetSubtype="0" fill="hold" grpId="0" nodeType="afterEffect">
                                  <p:stCondLst>
                                    <p:cond delay="0"/>
                                  </p:stCondLst>
                                  <p:childTnLst>
                                    <p:set>
                                      <p:cBhvr>
                                        <p:cTn id="27" dur="75">
                                          <p:stCondLst>
                                            <p:cond delay="0"/>
                                          </p:stCondLst>
                                        </p:cTn>
                                        <p:tgtEl>
                                          <p:spTgt spid="46092"/>
                                        </p:tgtEl>
                                        <p:attrNameLst>
                                          <p:attrName>style.visibility</p:attrName>
                                        </p:attrNameLst>
                                      </p:cBhvr>
                                      <p:to>
                                        <p:strVal val="visible"/>
                                      </p:to>
                                    </p:set>
                                  </p:childTnLst>
                                  <p:subTnLst>
                                    <p:set>
                                      <p:cBhvr override="childStyle">
                                        <p:cTn dur="1" fill="hold" display="0" masterRel="nextClick" afterEffect="1"/>
                                        <p:tgtEl>
                                          <p:spTgt spid="46092"/>
                                        </p:tgtEl>
                                        <p:attrNameLst>
                                          <p:attrName>style.visibility</p:attrName>
                                        </p:attrNameLst>
                                      </p:cBhvr>
                                      <p:to>
                                        <p:strVal val="hidden"/>
                                      </p:to>
                                    </p:set>
                                  </p:subTnLst>
                                </p:cTn>
                              </p:par>
                            </p:childTnLst>
                          </p:cTn>
                        </p:par>
                        <p:par>
                          <p:cTn id="28" fill="hold">
                            <p:stCondLst>
                              <p:cond delay="1025"/>
                            </p:stCondLst>
                            <p:childTnLst>
                              <p:par>
                                <p:cTn id="29" presetID="11" presetClass="entr" presetSubtype="0" fill="hold" grpId="0" nodeType="afterEffect">
                                  <p:stCondLst>
                                    <p:cond delay="0"/>
                                  </p:stCondLst>
                                  <p:childTnLst>
                                    <p:set>
                                      <p:cBhvr>
                                        <p:cTn id="30" dur="75">
                                          <p:stCondLst>
                                            <p:cond delay="0"/>
                                          </p:stCondLst>
                                        </p:cTn>
                                        <p:tgtEl>
                                          <p:spTgt spid="46093"/>
                                        </p:tgtEl>
                                        <p:attrNameLst>
                                          <p:attrName>style.visibility</p:attrName>
                                        </p:attrNameLst>
                                      </p:cBhvr>
                                      <p:to>
                                        <p:strVal val="visible"/>
                                      </p:to>
                                    </p:set>
                                  </p:childTnLst>
                                  <p:subTnLst>
                                    <p:set>
                                      <p:cBhvr override="childStyle">
                                        <p:cTn dur="1" fill="hold" display="0" masterRel="nextClick" afterEffect="1"/>
                                        <p:tgtEl>
                                          <p:spTgt spid="46093"/>
                                        </p:tgtEl>
                                        <p:attrNameLst>
                                          <p:attrName>style.visibility</p:attrName>
                                        </p:attrNameLst>
                                      </p:cBhvr>
                                      <p:to>
                                        <p:strVal val="hidden"/>
                                      </p:to>
                                    </p:set>
                                  </p:subTnLst>
                                </p:cTn>
                              </p:par>
                            </p:childTnLst>
                          </p:cTn>
                        </p:par>
                        <p:par>
                          <p:cTn id="31" fill="hold">
                            <p:stCondLst>
                              <p:cond delay="1100"/>
                            </p:stCondLst>
                            <p:childTnLst>
                              <p:par>
                                <p:cTn id="32" presetID="1" presetClass="entr" presetSubtype="0" fill="hold" grpId="0" nodeType="afterEffect">
                                  <p:stCondLst>
                                    <p:cond delay="0"/>
                                  </p:stCondLst>
                                  <p:childTnLst>
                                    <p:set>
                                      <p:cBhvr>
                                        <p:cTn id="33" dur="1" fill="hold">
                                          <p:stCondLst>
                                            <p:cond delay="499"/>
                                          </p:stCondLst>
                                        </p:cTn>
                                        <p:tgtEl>
                                          <p:spTgt spid="46094"/>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499"/>
                                          </p:stCondLst>
                                        </p:cTn>
                                        <p:tgtEl>
                                          <p:spTgt spid="5"/>
                                        </p:tgtEl>
                                        <p:attrNameLst>
                                          <p:attrName>style.visibility</p:attrName>
                                        </p:attrNameLst>
                                      </p:cBhvr>
                                      <p:to>
                                        <p:strVal val="visible"/>
                                      </p:to>
                                    </p:set>
                                  </p:childTnLst>
                                </p:cTn>
                              </p:par>
                            </p:childTnLst>
                          </p:cTn>
                        </p:par>
                        <p:par>
                          <p:cTn id="38" fill="hold">
                            <p:stCondLst>
                              <p:cond delay="500"/>
                            </p:stCondLst>
                            <p:childTnLst>
                              <p:par>
                                <p:cTn id="39" presetID="1" presetClass="entr" presetSubtype="0" fill="hold" nodeType="afterEffect">
                                  <p:stCondLst>
                                    <p:cond delay="0"/>
                                  </p:stCondLst>
                                  <p:childTnLst>
                                    <p:set>
                                      <p:cBhvr>
                                        <p:cTn id="40" dur="1" fill="hold">
                                          <p:stCondLst>
                                            <p:cond delay="499"/>
                                          </p:stCondLst>
                                        </p:cTn>
                                        <p:tgtEl>
                                          <p:spTgt spid="9"/>
                                        </p:tgtEl>
                                        <p:attrNameLst>
                                          <p:attrName>style.visibility</p:attrName>
                                        </p:attrNameLst>
                                      </p:cBhvr>
                                      <p:to>
                                        <p:strVal val="visible"/>
                                      </p:to>
                                    </p:set>
                                  </p:childTnLst>
                                </p:cTn>
                              </p:par>
                            </p:childTnLst>
                          </p:cTn>
                        </p:par>
                        <p:par>
                          <p:cTn id="41" fill="hold">
                            <p:stCondLst>
                              <p:cond delay="1000"/>
                            </p:stCondLst>
                            <p:childTnLst>
                              <p:par>
                                <p:cTn id="42" presetID="1" presetClass="entr" presetSubtype="0" fill="hold" nodeType="afterEffect">
                                  <p:stCondLst>
                                    <p:cond delay="0"/>
                                  </p:stCondLst>
                                  <p:childTnLst>
                                    <p:set>
                                      <p:cBhvr>
                                        <p:cTn id="43" dur="1" fill="hold">
                                          <p:stCondLst>
                                            <p:cond delay="499"/>
                                          </p:stCondLst>
                                        </p:cTn>
                                        <p:tgtEl>
                                          <p:spTgt spid="17"/>
                                        </p:tgtEl>
                                        <p:attrNameLst>
                                          <p:attrName>style.visibility</p:attrName>
                                        </p:attrNameLst>
                                      </p:cBhvr>
                                      <p:to>
                                        <p:strVal val="visible"/>
                                      </p:to>
                                    </p:set>
                                  </p:childTnLst>
                                </p:cTn>
                              </p:par>
                            </p:childTnLst>
                          </p:cTn>
                        </p:par>
                        <p:par>
                          <p:cTn id="44" fill="hold">
                            <p:stCondLst>
                              <p:cond delay="1500"/>
                            </p:stCondLst>
                            <p:childTnLst>
                              <p:par>
                                <p:cTn id="45" presetID="1" presetClass="entr" presetSubtype="0" fill="hold" nodeType="afterEffect">
                                  <p:stCondLst>
                                    <p:cond delay="0"/>
                                  </p:stCondLst>
                                  <p:childTnLst>
                                    <p:set>
                                      <p:cBhvr>
                                        <p:cTn id="46" dur="1" fill="hold">
                                          <p:stCondLst>
                                            <p:cond delay="499"/>
                                          </p:stCondLst>
                                        </p:cTn>
                                        <p:tgtEl>
                                          <p:spTgt spid="26"/>
                                        </p:tgtEl>
                                        <p:attrNameLst>
                                          <p:attrName>style.visibility</p:attrName>
                                        </p:attrNameLst>
                                      </p:cBhvr>
                                      <p:to>
                                        <p:strVal val="visible"/>
                                      </p:to>
                                    </p:set>
                                  </p:childTnLst>
                                </p:cTn>
                              </p:par>
                            </p:childTnLst>
                          </p:cTn>
                        </p:par>
                        <p:par>
                          <p:cTn id="47" fill="hold">
                            <p:stCondLst>
                              <p:cond delay="2000"/>
                            </p:stCondLst>
                            <p:childTnLst>
                              <p:par>
                                <p:cTn id="48" presetID="1" presetClass="entr" presetSubtype="0" fill="hold" nodeType="afterEffect">
                                  <p:stCondLst>
                                    <p:cond delay="0"/>
                                  </p:stCondLst>
                                  <p:childTnLst>
                                    <p:set>
                                      <p:cBhvr>
                                        <p:cTn id="49" dur="1" fill="hold">
                                          <p:stCondLst>
                                            <p:cond delay="499"/>
                                          </p:stCondLst>
                                        </p:cTn>
                                        <p:tgtEl>
                                          <p:spTgt spid="461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animBg="1"/>
      <p:bldP spid="46086" grpId="0" animBg="1"/>
      <p:bldP spid="46087" grpId="0" animBg="1"/>
      <p:bldP spid="46088" grpId="0" animBg="1"/>
      <p:bldP spid="46089" grpId="0" animBg="1"/>
      <p:bldP spid="46090" grpId="0" animBg="1"/>
      <p:bldP spid="46091" grpId="0" animBg="1"/>
      <p:bldP spid="46092" grpId="0" animBg="1"/>
      <p:bldP spid="46093" grpId="0" animBg="1"/>
      <p:bldP spid="4609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Freeform 4"/>
          <p:cNvSpPr>
            <a:spLocks/>
          </p:cNvSpPr>
          <p:nvPr/>
        </p:nvSpPr>
        <p:spPr bwMode="auto">
          <a:xfrm>
            <a:off x="2994025" y="2311401"/>
            <a:ext cx="5583238" cy="3706813"/>
          </a:xfrm>
          <a:custGeom>
            <a:avLst/>
            <a:gdLst/>
            <a:ahLst/>
            <a:cxnLst>
              <a:cxn ang="0">
                <a:pos x="0" y="0"/>
              </a:cxn>
              <a:cxn ang="0">
                <a:pos x="0" y="1544"/>
              </a:cxn>
              <a:cxn ang="0">
                <a:pos x="46" y="1732"/>
              </a:cxn>
              <a:cxn ang="0">
                <a:pos x="98" y="1830"/>
              </a:cxn>
              <a:cxn ang="0">
                <a:pos x="196" y="1966"/>
              </a:cxn>
              <a:cxn ang="0">
                <a:pos x="316" y="2078"/>
              </a:cxn>
              <a:cxn ang="0">
                <a:pos x="505" y="2184"/>
              </a:cxn>
              <a:cxn ang="0">
                <a:pos x="730" y="2252"/>
              </a:cxn>
              <a:cxn ang="0">
                <a:pos x="1009" y="2304"/>
              </a:cxn>
              <a:cxn ang="0">
                <a:pos x="1386" y="2334"/>
              </a:cxn>
              <a:cxn ang="0">
                <a:pos x="2123" y="2334"/>
              </a:cxn>
              <a:cxn ang="0">
                <a:pos x="2492" y="2297"/>
              </a:cxn>
              <a:cxn ang="0">
                <a:pos x="2770" y="2244"/>
              </a:cxn>
              <a:cxn ang="0">
                <a:pos x="3041" y="2161"/>
              </a:cxn>
              <a:cxn ang="0">
                <a:pos x="3252" y="2018"/>
              </a:cxn>
              <a:cxn ang="0">
                <a:pos x="3358" y="1905"/>
              </a:cxn>
              <a:cxn ang="0">
                <a:pos x="3448" y="1747"/>
              </a:cxn>
              <a:cxn ang="0">
                <a:pos x="3500" y="1597"/>
              </a:cxn>
              <a:cxn ang="0">
                <a:pos x="3516" y="1416"/>
              </a:cxn>
              <a:cxn ang="0">
                <a:pos x="3516" y="1318"/>
              </a:cxn>
              <a:cxn ang="0">
                <a:pos x="3516" y="0"/>
              </a:cxn>
              <a:cxn ang="0">
                <a:pos x="0" y="0"/>
              </a:cxn>
            </a:cxnLst>
            <a:rect l="0" t="0" r="r" b="b"/>
            <a:pathLst>
              <a:path w="3517" h="2335">
                <a:moveTo>
                  <a:pt x="0" y="0"/>
                </a:moveTo>
                <a:lnTo>
                  <a:pt x="0" y="1544"/>
                </a:lnTo>
                <a:lnTo>
                  <a:pt x="46" y="1732"/>
                </a:lnTo>
                <a:lnTo>
                  <a:pt x="98" y="1830"/>
                </a:lnTo>
                <a:lnTo>
                  <a:pt x="196" y="1966"/>
                </a:lnTo>
                <a:lnTo>
                  <a:pt x="316" y="2078"/>
                </a:lnTo>
                <a:lnTo>
                  <a:pt x="505" y="2184"/>
                </a:lnTo>
                <a:lnTo>
                  <a:pt x="730" y="2252"/>
                </a:lnTo>
                <a:lnTo>
                  <a:pt x="1009" y="2304"/>
                </a:lnTo>
                <a:lnTo>
                  <a:pt x="1386" y="2334"/>
                </a:lnTo>
                <a:lnTo>
                  <a:pt x="2123" y="2334"/>
                </a:lnTo>
                <a:lnTo>
                  <a:pt x="2492" y="2297"/>
                </a:lnTo>
                <a:lnTo>
                  <a:pt x="2770" y="2244"/>
                </a:lnTo>
                <a:lnTo>
                  <a:pt x="3041" y="2161"/>
                </a:lnTo>
                <a:lnTo>
                  <a:pt x="3252" y="2018"/>
                </a:lnTo>
                <a:lnTo>
                  <a:pt x="3358" y="1905"/>
                </a:lnTo>
                <a:lnTo>
                  <a:pt x="3448" y="1747"/>
                </a:lnTo>
                <a:lnTo>
                  <a:pt x="3500" y="1597"/>
                </a:lnTo>
                <a:lnTo>
                  <a:pt x="3516" y="1416"/>
                </a:lnTo>
                <a:lnTo>
                  <a:pt x="3516" y="1318"/>
                </a:lnTo>
                <a:lnTo>
                  <a:pt x="3516" y="0"/>
                </a:lnTo>
                <a:lnTo>
                  <a:pt x="0" y="0"/>
                </a:lnTo>
              </a:path>
            </a:pathLst>
          </a:custGeom>
          <a:solidFill>
            <a:schemeClr val="folHlink"/>
          </a:solidFill>
          <a:ln w="101600" cap="rnd" cmpd="sng">
            <a:solidFill>
              <a:srgbClr val="000000"/>
            </a:solidFill>
            <a:prstDash val="solid"/>
            <a:round/>
            <a:headEnd/>
            <a:tailEnd/>
          </a:ln>
          <a:effectLst/>
        </p:spPr>
        <p:txBody>
          <a:bodyPr/>
          <a:lstStyle/>
          <a:p>
            <a:endParaRPr lang="es-CL"/>
          </a:p>
        </p:txBody>
      </p:sp>
      <p:sp>
        <p:nvSpPr>
          <p:cNvPr id="47106" name="Line 2"/>
          <p:cNvSpPr>
            <a:spLocks noChangeShapeType="1"/>
          </p:cNvSpPr>
          <p:nvPr/>
        </p:nvSpPr>
        <p:spPr bwMode="auto">
          <a:xfrm>
            <a:off x="5734050" y="1352550"/>
            <a:ext cx="0" cy="50736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07" name="Rectangle 3"/>
          <p:cNvSpPr>
            <a:spLocks noChangeArrowheads="1"/>
          </p:cNvSpPr>
          <p:nvPr/>
        </p:nvSpPr>
        <p:spPr bwMode="auto">
          <a:xfrm>
            <a:off x="5448301"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p:nvSpPr>
          <p:cNvPr id="47109" name="Oval 5"/>
          <p:cNvSpPr>
            <a:spLocks noChangeArrowheads="1"/>
          </p:cNvSpPr>
          <p:nvPr/>
        </p:nvSpPr>
        <p:spPr bwMode="auto">
          <a:xfrm>
            <a:off x="5626101" y="1892301"/>
            <a:ext cx="219075" cy="220663"/>
          </a:xfrm>
          <a:prstGeom prst="ellipse">
            <a:avLst/>
          </a:prstGeom>
          <a:solidFill>
            <a:schemeClr val="accent1"/>
          </a:solidFill>
          <a:ln w="12700">
            <a:solidFill>
              <a:schemeClr val="accent1"/>
            </a:solidFill>
            <a:round/>
            <a:headEnd/>
            <a:tailEnd/>
          </a:ln>
          <a:effectLst/>
        </p:spPr>
        <p:txBody>
          <a:bodyPr wrap="none" anchor="ctr"/>
          <a:lstStyle/>
          <a:p>
            <a:endParaRPr lang="es-CL"/>
          </a:p>
        </p:txBody>
      </p:sp>
      <p:sp>
        <p:nvSpPr>
          <p:cNvPr id="47110" name="Oval 6"/>
          <p:cNvSpPr>
            <a:spLocks noChangeArrowheads="1"/>
          </p:cNvSpPr>
          <p:nvPr/>
        </p:nvSpPr>
        <p:spPr bwMode="auto">
          <a:xfrm>
            <a:off x="5626101" y="3230563"/>
            <a:ext cx="219075" cy="220662"/>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47111" name="Oval 7"/>
          <p:cNvSpPr>
            <a:spLocks noChangeArrowheads="1"/>
          </p:cNvSpPr>
          <p:nvPr/>
        </p:nvSpPr>
        <p:spPr bwMode="auto">
          <a:xfrm>
            <a:off x="5626101" y="4554538"/>
            <a:ext cx="219075" cy="220662"/>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47112" name="Oval 8"/>
          <p:cNvSpPr>
            <a:spLocks noChangeArrowheads="1"/>
          </p:cNvSpPr>
          <p:nvPr/>
        </p:nvSpPr>
        <p:spPr bwMode="auto">
          <a:xfrm>
            <a:off x="5626101" y="5902325"/>
            <a:ext cx="219075" cy="222250"/>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47113" name="Rectangle 9"/>
          <p:cNvSpPr>
            <a:spLocks noChangeArrowheads="1"/>
          </p:cNvSpPr>
          <p:nvPr/>
        </p:nvSpPr>
        <p:spPr bwMode="auto">
          <a:xfrm>
            <a:off x="5121275" y="1708150"/>
            <a:ext cx="554038"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M</a:t>
            </a:r>
          </a:p>
        </p:txBody>
      </p:sp>
      <p:sp>
        <p:nvSpPr>
          <p:cNvPr id="47114" name="Rectangle 10"/>
          <p:cNvSpPr>
            <a:spLocks noChangeArrowheads="1"/>
          </p:cNvSpPr>
          <p:nvPr/>
        </p:nvSpPr>
        <p:spPr bwMode="auto">
          <a:xfrm>
            <a:off x="5083176" y="3070225"/>
            <a:ext cx="530225"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00FF"/>
                </a:solidFill>
                <a:latin typeface="Arial" charset="0"/>
              </a:rPr>
              <a:t>G</a:t>
            </a:r>
          </a:p>
        </p:txBody>
      </p:sp>
      <p:sp>
        <p:nvSpPr>
          <p:cNvPr id="47115" name="Rectangle 11"/>
          <p:cNvSpPr>
            <a:spLocks noChangeArrowheads="1"/>
          </p:cNvSpPr>
          <p:nvPr/>
        </p:nvSpPr>
        <p:spPr bwMode="auto">
          <a:xfrm>
            <a:off x="5140326" y="4370388"/>
            <a:ext cx="4810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FF0000"/>
                </a:solidFill>
                <a:latin typeface="Arial" charset="0"/>
              </a:rPr>
              <a:t>B</a:t>
            </a:r>
          </a:p>
        </p:txBody>
      </p:sp>
      <p:sp>
        <p:nvSpPr>
          <p:cNvPr id="47116" name="Rectangle 12"/>
          <p:cNvSpPr>
            <a:spLocks noChangeArrowheads="1"/>
          </p:cNvSpPr>
          <p:nvPr/>
        </p:nvSpPr>
        <p:spPr bwMode="auto">
          <a:xfrm>
            <a:off x="5699126" y="5988050"/>
            <a:ext cx="4810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K</a:t>
            </a:r>
          </a:p>
        </p:txBody>
      </p:sp>
      <p:sp>
        <p:nvSpPr>
          <p:cNvPr id="47117" name="Line 13"/>
          <p:cNvSpPr>
            <a:spLocks noChangeShapeType="1"/>
          </p:cNvSpPr>
          <p:nvPr/>
        </p:nvSpPr>
        <p:spPr bwMode="auto">
          <a:xfrm flipH="1">
            <a:off x="2092325" y="1987550"/>
            <a:ext cx="303530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18" name="Line 14"/>
          <p:cNvSpPr>
            <a:spLocks noChangeShapeType="1"/>
          </p:cNvSpPr>
          <p:nvPr/>
        </p:nvSpPr>
        <p:spPr bwMode="auto">
          <a:xfrm flipH="1">
            <a:off x="2097089" y="3349625"/>
            <a:ext cx="30495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19" name="Line 15"/>
          <p:cNvSpPr>
            <a:spLocks noChangeShapeType="1"/>
          </p:cNvSpPr>
          <p:nvPr/>
        </p:nvSpPr>
        <p:spPr bwMode="auto">
          <a:xfrm flipH="1">
            <a:off x="2116138" y="6024563"/>
            <a:ext cx="330835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0" name="Line 16"/>
          <p:cNvSpPr>
            <a:spLocks noChangeShapeType="1"/>
          </p:cNvSpPr>
          <p:nvPr/>
        </p:nvSpPr>
        <p:spPr bwMode="auto">
          <a:xfrm>
            <a:off x="2409825" y="3375025"/>
            <a:ext cx="0" cy="2624138"/>
          </a:xfrm>
          <a:prstGeom prst="line">
            <a:avLst/>
          </a:prstGeom>
          <a:noFill/>
          <a:ln w="12700">
            <a:solidFill>
              <a:srgbClr val="008000"/>
            </a:solidFill>
            <a:round/>
            <a:headEnd type="stealth" w="med" len="lg"/>
            <a:tailEnd type="stealth" w="med" len="lg"/>
          </a:ln>
          <a:effectLst/>
        </p:spPr>
        <p:txBody>
          <a:bodyPr wrap="none" anchor="ctr"/>
          <a:lstStyle/>
          <a:p>
            <a:endParaRPr lang="es-CL"/>
          </a:p>
        </p:txBody>
      </p:sp>
      <p:sp>
        <p:nvSpPr>
          <p:cNvPr id="47121" name="Line 17"/>
          <p:cNvSpPr>
            <a:spLocks noChangeShapeType="1"/>
          </p:cNvSpPr>
          <p:nvPr/>
        </p:nvSpPr>
        <p:spPr bwMode="auto">
          <a:xfrm flipV="1">
            <a:off x="2409825" y="2025651"/>
            <a:ext cx="0" cy="1274763"/>
          </a:xfrm>
          <a:prstGeom prst="line">
            <a:avLst/>
          </a:prstGeom>
          <a:noFill/>
          <a:ln w="12700">
            <a:solidFill>
              <a:srgbClr val="8000FF"/>
            </a:solidFill>
            <a:round/>
            <a:headEnd type="stealth" w="med" len="lg"/>
            <a:tailEnd type="stealth" w="med" len="lg"/>
          </a:ln>
          <a:effectLst/>
        </p:spPr>
        <p:txBody>
          <a:bodyPr wrap="none" anchor="ctr"/>
          <a:lstStyle/>
          <a:p>
            <a:endParaRPr lang="es-CL"/>
          </a:p>
        </p:txBody>
      </p:sp>
      <p:sp>
        <p:nvSpPr>
          <p:cNvPr id="47122" name="Line 18"/>
          <p:cNvSpPr>
            <a:spLocks noChangeShapeType="1"/>
          </p:cNvSpPr>
          <p:nvPr/>
        </p:nvSpPr>
        <p:spPr bwMode="auto">
          <a:xfrm>
            <a:off x="5889626" y="4678363"/>
            <a:ext cx="3527425"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3" name="Line 19"/>
          <p:cNvSpPr>
            <a:spLocks noChangeShapeType="1"/>
          </p:cNvSpPr>
          <p:nvPr/>
        </p:nvSpPr>
        <p:spPr bwMode="auto">
          <a:xfrm>
            <a:off x="9001125" y="2025650"/>
            <a:ext cx="0" cy="2624138"/>
          </a:xfrm>
          <a:prstGeom prst="line">
            <a:avLst/>
          </a:prstGeom>
          <a:noFill/>
          <a:ln w="12700">
            <a:solidFill>
              <a:srgbClr val="000000"/>
            </a:solidFill>
            <a:round/>
            <a:headEnd type="stealth" w="med" len="lg"/>
            <a:tailEnd type="stealth" w="med" len="lg"/>
          </a:ln>
          <a:effectLst/>
        </p:spPr>
        <p:txBody>
          <a:bodyPr wrap="none" anchor="ctr"/>
          <a:lstStyle/>
          <a:p>
            <a:endParaRPr lang="es-CL"/>
          </a:p>
        </p:txBody>
      </p:sp>
      <p:sp>
        <p:nvSpPr>
          <p:cNvPr id="47124" name="Rectangle 20"/>
          <p:cNvSpPr>
            <a:spLocks noChangeArrowheads="1"/>
          </p:cNvSpPr>
          <p:nvPr/>
        </p:nvSpPr>
        <p:spPr bwMode="auto">
          <a:xfrm>
            <a:off x="1574801" y="2432050"/>
            <a:ext cx="900113"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8000FF"/>
                </a:solidFill>
                <a:latin typeface="Arial" charset="0"/>
              </a:rPr>
              <a:t>GM</a:t>
            </a:r>
          </a:p>
        </p:txBody>
      </p:sp>
      <p:sp>
        <p:nvSpPr>
          <p:cNvPr id="47125" name="Rectangle 21"/>
          <p:cNvSpPr>
            <a:spLocks noChangeArrowheads="1"/>
          </p:cNvSpPr>
          <p:nvPr/>
        </p:nvSpPr>
        <p:spPr bwMode="auto">
          <a:xfrm>
            <a:off x="1565275" y="4375150"/>
            <a:ext cx="827088"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solidFill>
                  <a:srgbClr val="008000"/>
                </a:solidFill>
                <a:latin typeface="Arial" charset="0"/>
              </a:rPr>
              <a:t>KG</a:t>
            </a:r>
          </a:p>
        </p:txBody>
      </p:sp>
      <p:sp>
        <p:nvSpPr>
          <p:cNvPr id="47126" name="Line 22"/>
          <p:cNvSpPr>
            <a:spLocks noChangeShapeType="1"/>
          </p:cNvSpPr>
          <p:nvPr/>
        </p:nvSpPr>
        <p:spPr bwMode="auto">
          <a:xfrm>
            <a:off x="5889625" y="2000250"/>
            <a:ext cx="4140200"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7" name="Line 23"/>
          <p:cNvSpPr>
            <a:spLocks noChangeShapeType="1"/>
          </p:cNvSpPr>
          <p:nvPr/>
        </p:nvSpPr>
        <p:spPr bwMode="auto">
          <a:xfrm>
            <a:off x="5913439" y="6048375"/>
            <a:ext cx="41163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47128" name="Line 24"/>
          <p:cNvSpPr>
            <a:spLocks noChangeShapeType="1"/>
          </p:cNvSpPr>
          <p:nvPr/>
        </p:nvSpPr>
        <p:spPr bwMode="auto">
          <a:xfrm>
            <a:off x="9858375" y="2025651"/>
            <a:ext cx="0" cy="3998913"/>
          </a:xfrm>
          <a:prstGeom prst="line">
            <a:avLst/>
          </a:prstGeom>
          <a:noFill/>
          <a:ln w="12700">
            <a:solidFill>
              <a:srgbClr val="000000"/>
            </a:solidFill>
            <a:round/>
            <a:headEnd type="stealth" w="med" len="lg"/>
            <a:tailEnd type="stealth" w="med" len="lg"/>
          </a:ln>
          <a:effectLst/>
        </p:spPr>
        <p:txBody>
          <a:bodyPr wrap="none" anchor="ctr"/>
          <a:lstStyle/>
          <a:p>
            <a:endParaRPr lang="es-CL"/>
          </a:p>
        </p:txBody>
      </p:sp>
      <p:sp>
        <p:nvSpPr>
          <p:cNvPr id="47129" name="Rectangle 25"/>
          <p:cNvSpPr>
            <a:spLocks noChangeArrowheads="1"/>
          </p:cNvSpPr>
          <p:nvPr/>
        </p:nvSpPr>
        <p:spPr bwMode="auto">
          <a:xfrm>
            <a:off x="8975725" y="2909888"/>
            <a:ext cx="850900"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BM</a:t>
            </a:r>
          </a:p>
        </p:txBody>
      </p:sp>
      <p:sp>
        <p:nvSpPr>
          <p:cNvPr id="47130" name="Rectangle 26"/>
          <p:cNvSpPr>
            <a:spLocks noChangeArrowheads="1"/>
          </p:cNvSpPr>
          <p:nvPr/>
        </p:nvSpPr>
        <p:spPr bwMode="auto">
          <a:xfrm>
            <a:off x="9769475" y="3851275"/>
            <a:ext cx="850900" cy="54610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500">
                <a:latin typeface="Arial" charset="0"/>
              </a:rPr>
              <a:t>KM</a:t>
            </a:r>
          </a:p>
        </p:txBody>
      </p:sp>
      <p:sp>
        <p:nvSpPr>
          <p:cNvPr id="47131" name="Rectangle 27"/>
          <p:cNvSpPr>
            <a:spLocks noChangeArrowheads="1"/>
          </p:cNvSpPr>
          <p:nvPr/>
        </p:nvSpPr>
        <p:spPr bwMode="auto">
          <a:xfrm>
            <a:off x="2095472" y="285729"/>
            <a:ext cx="8072494" cy="603115"/>
          </a:xfrm>
          <a:prstGeom prst="rect">
            <a:avLst/>
          </a:prstGeom>
          <a:noFill/>
          <a:ln w="9525">
            <a:noFill/>
            <a:miter lim="800000"/>
            <a:headEnd/>
            <a:tailEnd/>
          </a:ln>
          <a:effectLst/>
        </p:spPr>
        <p:txBody>
          <a:bodyPr wrap="square" lIns="92075" tIns="46038" rIns="92075" bIns="46038" anchor="ctr">
            <a:spAutoFit/>
          </a:bodyPr>
          <a:lstStyle/>
          <a:p>
            <a:pPr algn="ctr">
              <a:lnSpc>
                <a:spcPct val="85000"/>
              </a:lnSpc>
              <a:spcBef>
                <a:spcPct val="30000"/>
              </a:spcBef>
            </a:pPr>
            <a:r>
              <a:rPr lang="en-US" sz="3900" b="1" dirty="0" err="1">
                <a:latin typeface="Arial" charset="0"/>
              </a:rPr>
              <a:t>Medidas</a:t>
            </a:r>
            <a:r>
              <a:rPr lang="en-US" sz="3900" b="1" dirty="0">
                <a:latin typeface="Arial" charset="0"/>
              </a:rPr>
              <a:t> de </a:t>
            </a:r>
            <a:r>
              <a:rPr lang="en-US" sz="3900" b="1" dirty="0" err="1">
                <a:latin typeface="Arial" charset="0"/>
              </a:rPr>
              <a:t>Estabilidad</a:t>
            </a:r>
            <a:r>
              <a:rPr lang="en-US" sz="3900" b="1" dirty="0">
                <a:latin typeface="Arial" charset="0"/>
              </a:rPr>
              <a:t> </a:t>
            </a:r>
            <a:r>
              <a:rPr lang="en-US" sz="3900" b="1" dirty="0" err="1">
                <a:latin typeface="Arial" charset="0"/>
              </a:rPr>
              <a:t>Inicial</a:t>
            </a:r>
            <a:endParaRPr lang="en-US" sz="3900" b="1" dirty="0">
              <a:latin typeface="Arial" charset="0"/>
            </a:endParaRPr>
          </a:p>
        </p:txBody>
      </p:sp>
      <p:sp>
        <p:nvSpPr>
          <p:cNvPr id="2" name="Marcador de fecha 1">
            <a:extLst>
              <a:ext uri="{FF2B5EF4-FFF2-40B4-BE49-F238E27FC236}">
                <a16:creationId xmlns:a16="http://schemas.microsoft.com/office/drawing/2014/main" id="{9BFAE137-7584-AE33-5892-ED4B15C6FB2D}"/>
              </a:ext>
            </a:extLst>
          </p:cNvPr>
          <p:cNvSpPr>
            <a:spLocks noGrp="1"/>
          </p:cNvSpPr>
          <p:nvPr>
            <p:ph type="dt" sz="half" idx="10"/>
          </p:nvPr>
        </p:nvSpPr>
        <p:spPr/>
        <p:txBody>
          <a:bodyPr/>
          <a:lstStyle/>
          <a:p>
            <a:pPr>
              <a:defRPr/>
            </a:pPr>
            <a:fld id="{CAA8A86F-022E-43E6-803B-E31C9E82B6D9}" type="datetime1">
              <a:rPr lang="es-CL" smtClean="0"/>
              <a:t>14-04-2024</a:t>
            </a:fld>
            <a:endParaRPr lang="es-ES"/>
          </a:p>
        </p:txBody>
      </p:sp>
      <p:sp>
        <p:nvSpPr>
          <p:cNvPr id="3" name="Marcador de número de diapositiva 2">
            <a:extLst>
              <a:ext uri="{FF2B5EF4-FFF2-40B4-BE49-F238E27FC236}">
                <a16:creationId xmlns:a16="http://schemas.microsoft.com/office/drawing/2014/main" id="{CD47A272-17C8-0D70-9632-5C063590B59A}"/>
              </a:ext>
            </a:extLst>
          </p:cNvPr>
          <p:cNvSpPr>
            <a:spLocks noGrp="1"/>
          </p:cNvSpPr>
          <p:nvPr>
            <p:ph type="sldNum" sz="quarter" idx="12"/>
          </p:nvPr>
        </p:nvSpPr>
        <p:spPr/>
        <p:txBody>
          <a:bodyPr/>
          <a:lstStyle/>
          <a:p>
            <a:pPr>
              <a:defRPr/>
            </a:pPr>
            <a:fld id="{512A34C5-A7E8-4629-B921-404C04172488}" type="slidenum">
              <a:rPr lang="es-ES" smtClean="0"/>
              <a:pPr>
                <a:defRPr/>
              </a:pPr>
              <a:t>54</a:t>
            </a:fld>
            <a:endParaRPr lang="es-ES"/>
          </a:p>
        </p:txBody>
      </p:sp>
      <p:sp>
        <p:nvSpPr>
          <p:cNvPr id="4" name="Marcador de pie de página 3">
            <a:extLst>
              <a:ext uri="{FF2B5EF4-FFF2-40B4-BE49-F238E27FC236}">
                <a16:creationId xmlns:a16="http://schemas.microsoft.com/office/drawing/2014/main" id="{420B24A4-3A01-B6DD-5ED8-CB17AB93233A}"/>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zoom/>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Estabilidad Transversal Inicial</a:t>
            </a:r>
          </a:p>
        </p:txBody>
      </p:sp>
      <p:pic>
        <p:nvPicPr>
          <p:cNvPr id="9" name="Picture 3" descr="C:\Users\Alberto\Dropbox\Capturas de pantalla\Captura de pantalla 2018-05-06 13.36.01.png"/>
          <p:cNvPicPr>
            <a:picLocks noGrp="1" noChangeAspect="1" noChangeArrowheads="1"/>
          </p:cNvPicPr>
          <p:nvPr>
            <p:ph idx="1"/>
          </p:nvPr>
        </p:nvPicPr>
        <p:blipFill>
          <a:blip r:embed="rId2"/>
          <a:srcRect l="12728" t="25675" r="36689" b="19081"/>
          <a:stretch>
            <a:fillRect/>
          </a:stretch>
        </p:blipFill>
        <p:spPr bwMode="auto">
          <a:xfrm>
            <a:off x="2805696" y="1723767"/>
            <a:ext cx="6580608" cy="4040704"/>
          </a:xfrm>
          <a:prstGeom prst="rect">
            <a:avLst/>
          </a:prstGeom>
          <a:noFill/>
        </p:spPr>
      </p:pic>
      <p:pic>
        <p:nvPicPr>
          <p:cNvPr id="12" name="Picture 2" descr="C:\Users\Alberto\Dropbox\Capturas de pantalla\Captura de pantalla 2018-05-06 13.29.19.png"/>
          <p:cNvPicPr>
            <a:picLocks noChangeAspect="1" noChangeArrowheads="1"/>
          </p:cNvPicPr>
          <p:nvPr/>
        </p:nvPicPr>
        <p:blipFill>
          <a:blip r:embed="rId3"/>
          <a:srcRect l="12728" t="25675" r="36689" b="19081"/>
          <a:stretch>
            <a:fillRect/>
          </a:stretch>
        </p:blipFill>
        <p:spPr bwMode="auto">
          <a:xfrm>
            <a:off x="2809852" y="1708425"/>
            <a:ext cx="6572296" cy="4035620"/>
          </a:xfrm>
          <a:prstGeom prst="rect">
            <a:avLst/>
          </a:prstGeom>
          <a:noFill/>
        </p:spPr>
      </p:pic>
      <p:pic>
        <p:nvPicPr>
          <p:cNvPr id="13" name="Picture 3" descr="C:\Users\Alberto\Dropbox\Capturas de pantalla\Captura de pantalla 2018-05-06 13.29.32.png"/>
          <p:cNvPicPr>
            <a:picLocks noChangeAspect="1" noChangeArrowheads="1"/>
          </p:cNvPicPr>
          <p:nvPr/>
        </p:nvPicPr>
        <p:blipFill>
          <a:blip r:embed="rId4"/>
          <a:srcRect l="12728" t="25675" r="36689" b="19080"/>
          <a:stretch>
            <a:fillRect/>
          </a:stretch>
        </p:blipFill>
        <p:spPr bwMode="auto">
          <a:xfrm>
            <a:off x="2809852" y="1750834"/>
            <a:ext cx="6572296" cy="4035620"/>
          </a:xfrm>
          <a:prstGeom prst="rect">
            <a:avLst/>
          </a:prstGeom>
          <a:noFill/>
        </p:spPr>
      </p:pic>
      <p:pic>
        <p:nvPicPr>
          <p:cNvPr id="14" name="Picture 4" descr="C:\Users\Alberto\Dropbox\Capturas de pantalla\Captura de pantalla 2018-05-06 13.29.53.png"/>
          <p:cNvPicPr>
            <a:picLocks noChangeAspect="1" noChangeArrowheads="1"/>
          </p:cNvPicPr>
          <p:nvPr/>
        </p:nvPicPr>
        <p:blipFill>
          <a:blip r:embed="rId5"/>
          <a:srcRect l="12728" t="25675" r="36689" b="19081"/>
          <a:stretch>
            <a:fillRect/>
          </a:stretch>
        </p:blipFill>
        <p:spPr bwMode="auto">
          <a:xfrm>
            <a:off x="2809852" y="1750834"/>
            <a:ext cx="6572296" cy="4035620"/>
          </a:xfrm>
          <a:prstGeom prst="rect">
            <a:avLst/>
          </a:prstGeom>
          <a:noFill/>
        </p:spPr>
      </p:pic>
      <p:pic>
        <p:nvPicPr>
          <p:cNvPr id="15" name="Picture 5" descr="C:\Users\Alberto\Dropbox\Capturas de pantalla\Captura de pantalla 2018-05-06 13.30.15.png"/>
          <p:cNvPicPr>
            <a:picLocks noChangeAspect="1" noChangeArrowheads="1"/>
          </p:cNvPicPr>
          <p:nvPr/>
        </p:nvPicPr>
        <p:blipFill>
          <a:blip r:embed="rId6"/>
          <a:srcRect l="12728" t="24097" r="36689" b="19081"/>
          <a:stretch>
            <a:fillRect/>
          </a:stretch>
        </p:blipFill>
        <p:spPr bwMode="auto">
          <a:xfrm>
            <a:off x="2809852" y="1635530"/>
            <a:ext cx="6572296" cy="4150924"/>
          </a:xfrm>
          <a:prstGeom prst="rect">
            <a:avLst/>
          </a:prstGeom>
          <a:noFill/>
        </p:spPr>
      </p:pic>
      <p:sp>
        <p:nvSpPr>
          <p:cNvPr id="2" name="Marcador de fecha 1">
            <a:extLst>
              <a:ext uri="{FF2B5EF4-FFF2-40B4-BE49-F238E27FC236}">
                <a16:creationId xmlns:a16="http://schemas.microsoft.com/office/drawing/2014/main" id="{AFA5D1DD-0BBE-AE37-0F8E-EB8AECFCBA95}"/>
              </a:ext>
            </a:extLst>
          </p:cNvPr>
          <p:cNvSpPr>
            <a:spLocks noGrp="1"/>
          </p:cNvSpPr>
          <p:nvPr>
            <p:ph type="dt" sz="half" idx="10"/>
          </p:nvPr>
        </p:nvSpPr>
        <p:spPr/>
        <p:txBody>
          <a:bodyPr/>
          <a:lstStyle/>
          <a:p>
            <a:pPr>
              <a:defRPr/>
            </a:pPr>
            <a:fld id="{FE86B7D3-1963-4997-8A95-C72D56E52F09}" type="datetime1">
              <a:rPr lang="es-CL" smtClean="0"/>
              <a:t>14-04-2024</a:t>
            </a:fld>
            <a:endParaRPr lang="es-ES"/>
          </a:p>
        </p:txBody>
      </p:sp>
      <p:sp>
        <p:nvSpPr>
          <p:cNvPr id="4" name="Marcador de número de diapositiva 3">
            <a:extLst>
              <a:ext uri="{FF2B5EF4-FFF2-40B4-BE49-F238E27FC236}">
                <a16:creationId xmlns:a16="http://schemas.microsoft.com/office/drawing/2014/main" id="{0928591C-F3B0-7279-305F-5C985A101D1D}"/>
              </a:ext>
            </a:extLst>
          </p:cNvPr>
          <p:cNvSpPr>
            <a:spLocks noGrp="1"/>
          </p:cNvSpPr>
          <p:nvPr>
            <p:ph type="sldNum" sz="quarter" idx="12"/>
          </p:nvPr>
        </p:nvSpPr>
        <p:spPr/>
        <p:txBody>
          <a:bodyPr/>
          <a:lstStyle/>
          <a:p>
            <a:pPr>
              <a:defRPr/>
            </a:pPr>
            <a:fld id="{512A34C5-A7E8-4629-B921-404C04172488}" type="slidenum">
              <a:rPr lang="es-ES" smtClean="0"/>
              <a:pPr>
                <a:defRPr/>
              </a:pPr>
              <a:t>55</a:t>
            </a:fld>
            <a:endParaRPr lang="es-ES"/>
          </a:p>
        </p:txBody>
      </p:sp>
      <p:sp>
        <p:nvSpPr>
          <p:cNvPr id="5" name="Marcador de pie de página 4">
            <a:extLst>
              <a:ext uri="{FF2B5EF4-FFF2-40B4-BE49-F238E27FC236}">
                <a16:creationId xmlns:a16="http://schemas.microsoft.com/office/drawing/2014/main" id="{A96B30DC-6174-AE3B-F4F9-BCD6B1E5AF80}"/>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13"/>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14"/>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21763" y="81826"/>
            <a:ext cx="10691265" cy="1371030"/>
          </a:xfrm>
        </p:spPr>
        <p:txBody>
          <a:bodyPr/>
          <a:lstStyle/>
          <a:p>
            <a:r>
              <a:rPr lang="es-CL" dirty="0"/>
              <a:t>Estabilidad Transversal Inicial</a:t>
            </a:r>
          </a:p>
        </p:txBody>
      </p:sp>
      <p:pic>
        <p:nvPicPr>
          <p:cNvPr id="6" name="Picture 2" descr="C:\Users\Alberto\Dropbox\Capturas de pantalla\Captura de pantalla 2018-05-05 21.20.49.png"/>
          <p:cNvPicPr>
            <a:picLocks noGrp="1" noChangeAspect="1" noChangeArrowheads="1"/>
          </p:cNvPicPr>
          <p:nvPr>
            <p:ph idx="1"/>
          </p:nvPr>
        </p:nvPicPr>
        <p:blipFill>
          <a:blip r:embed="rId2"/>
          <a:srcRect l="5629" t="22518" r="29589" b="17502"/>
          <a:stretch>
            <a:fillRect/>
          </a:stretch>
        </p:blipFill>
        <p:spPr bwMode="auto">
          <a:xfrm>
            <a:off x="1952596" y="1602159"/>
            <a:ext cx="8229600" cy="4283920"/>
          </a:xfrm>
          <a:prstGeom prst="rect">
            <a:avLst/>
          </a:prstGeom>
          <a:noFill/>
        </p:spPr>
      </p:pic>
      <p:sp>
        <p:nvSpPr>
          <p:cNvPr id="7" name="6 CuadroTexto"/>
          <p:cNvSpPr txBox="1"/>
          <p:nvPr/>
        </p:nvSpPr>
        <p:spPr>
          <a:xfrm>
            <a:off x="2095472" y="3059668"/>
            <a:ext cx="3357586" cy="369332"/>
          </a:xfrm>
          <a:prstGeom prst="rect">
            <a:avLst/>
          </a:prstGeom>
          <a:solidFill>
            <a:schemeClr val="bg1">
              <a:lumMod val="85000"/>
            </a:schemeClr>
          </a:solidFill>
        </p:spPr>
        <p:txBody>
          <a:bodyPr wrap="square" rtlCol="0">
            <a:spAutoFit/>
          </a:bodyPr>
          <a:lstStyle/>
          <a:p>
            <a:r>
              <a:rPr lang="es-CL" dirty="0"/>
              <a:t>GM: Altura Metacéntrica</a:t>
            </a:r>
          </a:p>
        </p:txBody>
      </p:sp>
      <p:sp>
        <p:nvSpPr>
          <p:cNvPr id="8" name="7 CuadroTexto"/>
          <p:cNvSpPr txBox="1"/>
          <p:nvPr/>
        </p:nvSpPr>
        <p:spPr>
          <a:xfrm>
            <a:off x="6667504" y="3444754"/>
            <a:ext cx="3357586" cy="369332"/>
          </a:xfrm>
          <a:prstGeom prst="rect">
            <a:avLst/>
          </a:prstGeom>
          <a:solidFill>
            <a:schemeClr val="bg1">
              <a:lumMod val="85000"/>
            </a:schemeClr>
          </a:solidFill>
        </p:spPr>
        <p:txBody>
          <a:bodyPr wrap="square" rtlCol="0">
            <a:spAutoFit/>
          </a:bodyPr>
          <a:lstStyle/>
          <a:p>
            <a:r>
              <a:rPr lang="es-CL" dirty="0"/>
              <a:t>BM: Radio Metacéntrico</a:t>
            </a:r>
          </a:p>
        </p:txBody>
      </p:sp>
      <p:sp>
        <p:nvSpPr>
          <p:cNvPr id="9" name="8 CuadroTexto"/>
          <p:cNvSpPr txBox="1"/>
          <p:nvPr/>
        </p:nvSpPr>
        <p:spPr>
          <a:xfrm>
            <a:off x="3024166" y="6000768"/>
            <a:ext cx="6215106"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sz="2000" dirty="0"/>
              <a:t>Estos valores son para estabilidad Transversal. </a:t>
            </a:r>
          </a:p>
          <a:p>
            <a:pPr algn="ctr"/>
            <a:r>
              <a:rPr lang="es-CL" sz="2000" dirty="0"/>
              <a:t>Cambiarán para Estabilidad Longitudinal</a:t>
            </a:r>
          </a:p>
        </p:txBody>
      </p:sp>
      <p:sp>
        <p:nvSpPr>
          <p:cNvPr id="10" name="9 CuadroTexto"/>
          <p:cNvSpPr txBox="1"/>
          <p:nvPr/>
        </p:nvSpPr>
        <p:spPr>
          <a:xfrm>
            <a:off x="3809984" y="1214422"/>
            <a:ext cx="464347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s-CL" dirty="0"/>
              <a:t>Para valores de escora inferiores a 6°</a:t>
            </a:r>
            <a:endParaRPr lang="es-CL" dirty="0">
              <a:solidFill>
                <a:schemeClr val="bg1">
                  <a:lumMod val="50000"/>
                </a:schemeClr>
              </a:solidFill>
            </a:endParaRPr>
          </a:p>
        </p:txBody>
      </p:sp>
      <p:sp>
        <p:nvSpPr>
          <p:cNvPr id="2" name="Marcador de fecha 1">
            <a:extLst>
              <a:ext uri="{FF2B5EF4-FFF2-40B4-BE49-F238E27FC236}">
                <a16:creationId xmlns:a16="http://schemas.microsoft.com/office/drawing/2014/main" id="{3985CB19-30BA-901F-7627-66950A03337A}"/>
              </a:ext>
            </a:extLst>
          </p:cNvPr>
          <p:cNvSpPr>
            <a:spLocks noGrp="1"/>
          </p:cNvSpPr>
          <p:nvPr>
            <p:ph type="dt" sz="half" idx="10"/>
          </p:nvPr>
        </p:nvSpPr>
        <p:spPr/>
        <p:txBody>
          <a:bodyPr/>
          <a:lstStyle/>
          <a:p>
            <a:pPr>
              <a:defRPr/>
            </a:pPr>
            <a:fld id="{8F8E4DC6-21B5-4C5C-A217-1850741F33CD}" type="datetime1">
              <a:rPr lang="es-CL" smtClean="0"/>
              <a:t>14-04-2024</a:t>
            </a:fld>
            <a:endParaRPr lang="es-ES"/>
          </a:p>
        </p:txBody>
      </p:sp>
      <p:sp>
        <p:nvSpPr>
          <p:cNvPr id="4" name="Marcador de número de diapositiva 3">
            <a:extLst>
              <a:ext uri="{FF2B5EF4-FFF2-40B4-BE49-F238E27FC236}">
                <a16:creationId xmlns:a16="http://schemas.microsoft.com/office/drawing/2014/main" id="{91796BAD-166F-CF41-3CF3-11C77EE1D25B}"/>
              </a:ext>
            </a:extLst>
          </p:cNvPr>
          <p:cNvSpPr>
            <a:spLocks noGrp="1"/>
          </p:cNvSpPr>
          <p:nvPr>
            <p:ph type="sldNum" sz="quarter" idx="12"/>
          </p:nvPr>
        </p:nvSpPr>
        <p:spPr/>
        <p:txBody>
          <a:bodyPr/>
          <a:lstStyle/>
          <a:p>
            <a:pPr>
              <a:defRPr/>
            </a:pPr>
            <a:fld id="{512A34C5-A7E8-4629-B921-404C04172488}" type="slidenum">
              <a:rPr lang="es-ES" smtClean="0"/>
              <a:pPr>
                <a:defRPr/>
              </a:pPr>
              <a:t>56</a:t>
            </a:fld>
            <a:endParaRPr lang="es-ES"/>
          </a:p>
        </p:txBody>
      </p:sp>
      <p:sp>
        <p:nvSpPr>
          <p:cNvPr id="5" name="Marcador de pie de página 4">
            <a:extLst>
              <a:ext uri="{FF2B5EF4-FFF2-40B4-BE49-F238E27FC236}">
                <a16:creationId xmlns:a16="http://schemas.microsoft.com/office/drawing/2014/main" id="{BB3EC443-0C18-64E3-58C3-80FB67DCC449}"/>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28595" y="75795"/>
            <a:ext cx="10691265" cy="1371030"/>
          </a:xfrm>
        </p:spPr>
        <p:txBody>
          <a:bodyPr/>
          <a:lstStyle/>
          <a:p>
            <a:r>
              <a:rPr lang="es-CL" dirty="0"/>
              <a:t>Estabilidad Transversal Inicial</a:t>
            </a:r>
          </a:p>
        </p:txBody>
      </p:sp>
      <p:pic>
        <p:nvPicPr>
          <p:cNvPr id="273410" name="Picture 2" descr="C:\Users\Alberto\Dropbox\Capturas de pantalla\Captura de pantalla 2018-05-05 21.30.38.png"/>
          <p:cNvPicPr>
            <a:picLocks noGrp="1" noChangeAspect="1" noChangeArrowheads="1"/>
          </p:cNvPicPr>
          <p:nvPr>
            <p:ph idx="1"/>
          </p:nvPr>
        </p:nvPicPr>
        <p:blipFill>
          <a:blip r:embed="rId2"/>
          <a:srcRect l="1192" t="1272" r="25152" b="14346"/>
          <a:stretch>
            <a:fillRect/>
          </a:stretch>
        </p:blipFill>
        <p:spPr bwMode="auto">
          <a:xfrm>
            <a:off x="2452662" y="1357298"/>
            <a:ext cx="7358114" cy="4739392"/>
          </a:xfrm>
          <a:prstGeom prst="rect">
            <a:avLst/>
          </a:prstGeom>
          <a:noFill/>
        </p:spPr>
      </p:pic>
      <p:sp>
        <p:nvSpPr>
          <p:cNvPr id="5" name="4 CuadroTexto"/>
          <p:cNvSpPr txBox="1"/>
          <p:nvPr/>
        </p:nvSpPr>
        <p:spPr>
          <a:xfrm>
            <a:off x="3095604" y="3692728"/>
            <a:ext cx="2500330" cy="307777"/>
          </a:xfrm>
          <a:prstGeom prst="rect">
            <a:avLst/>
          </a:prstGeom>
          <a:solidFill>
            <a:schemeClr val="bg1">
              <a:lumMod val="85000"/>
            </a:schemeClr>
          </a:solidFill>
        </p:spPr>
        <p:txBody>
          <a:bodyPr wrap="square" rtlCol="0">
            <a:spAutoFit/>
          </a:bodyPr>
          <a:lstStyle/>
          <a:p>
            <a:r>
              <a:rPr lang="es-CL" sz="1400" dirty="0"/>
              <a:t>GM: Altura Metacéntrica</a:t>
            </a:r>
          </a:p>
        </p:txBody>
      </p:sp>
      <p:sp>
        <p:nvSpPr>
          <p:cNvPr id="6" name="5 CuadroTexto"/>
          <p:cNvSpPr txBox="1"/>
          <p:nvPr/>
        </p:nvSpPr>
        <p:spPr>
          <a:xfrm>
            <a:off x="6596066" y="4000505"/>
            <a:ext cx="2500330" cy="307777"/>
          </a:xfrm>
          <a:prstGeom prst="rect">
            <a:avLst/>
          </a:prstGeom>
          <a:solidFill>
            <a:schemeClr val="bg1">
              <a:lumMod val="85000"/>
            </a:schemeClr>
          </a:solidFill>
        </p:spPr>
        <p:txBody>
          <a:bodyPr wrap="square" rtlCol="0">
            <a:spAutoFit/>
          </a:bodyPr>
          <a:lstStyle/>
          <a:p>
            <a:r>
              <a:rPr lang="es-CL" sz="1400" dirty="0"/>
              <a:t>BM: Radio Metacéntrico</a:t>
            </a:r>
          </a:p>
        </p:txBody>
      </p:sp>
      <p:sp>
        <p:nvSpPr>
          <p:cNvPr id="7" name="6 CuadroTexto"/>
          <p:cNvSpPr txBox="1"/>
          <p:nvPr/>
        </p:nvSpPr>
        <p:spPr>
          <a:xfrm>
            <a:off x="2451530" y="4615551"/>
            <a:ext cx="3143272" cy="584775"/>
          </a:xfrm>
          <a:prstGeom prst="rect">
            <a:avLst/>
          </a:prstGeom>
          <a:solidFill>
            <a:schemeClr val="bg1">
              <a:lumMod val="85000"/>
            </a:schemeClr>
          </a:solidFill>
        </p:spPr>
        <p:txBody>
          <a:bodyPr wrap="square" rtlCol="0">
            <a:spAutoFit/>
          </a:bodyPr>
          <a:lstStyle/>
          <a:p>
            <a:r>
              <a:rPr lang="es-CL" sz="1600" dirty="0"/>
              <a:t>KG = VCG: posición vertical del Centro de Gravedad</a:t>
            </a:r>
          </a:p>
        </p:txBody>
      </p:sp>
      <p:sp>
        <p:nvSpPr>
          <p:cNvPr id="8" name="7 CuadroTexto"/>
          <p:cNvSpPr txBox="1"/>
          <p:nvPr/>
        </p:nvSpPr>
        <p:spPr>
          <a:xfrm>
            <a:off x="6553656" y="5086589"/>
            <a:ext cx="3143272" cy="584775"/>
          </a:xfrm>
          <a:prstGeom prst="rect">
            <a:avLst/>
          </a:prstGeom>
          <a:solidFill>
            <a:schemeClr val="bg1">
              <a:lumMod val="85000"/>
            </a:schemeClr>
          </a:solidFill>
        </p:spPr>
        <p:txBody>
          <a:bodyPr wrap="square" rtlCol="0">
            <a:spAutoFit/>
          </a:bodyPr>
          <a:lstStyle/>
          <a:p>
            <a:r>
              <a:rPr lang="es-CL" sz="1600" dirty="0"/>
              <a:t>KB= VCB: posición vertical del Centro de </a:t>
            </a:r>
            <a:r>
              <a:rPr lang="es-CL" sz="1600" dirty="0" err="1"/>
              <a:t>Boyantéz</a:t>
            </a:r>
            <a:endParaRPr lang="es-CL" sz="1600" dirty="0"/>
          </a:p>
        </p:txBody>
      </p:sp>
      <p:sp>
        <p:nvSpPr>
          <p:cNvPr id="2" name="Marcador de fecha 1">
            <a:extLst>
              <a:ext uri="{FF2B5EF4-FFF2-40B4-BE49-F238E27FC236}">
                <a16:creationId xmlns:a16="http://schemas.microsoft.com/office/drawing/2014/main" id="{4EAA41AC-F411-E1D2-81F6-4B001D30EC10}"/>
              </a:ext>
            </a:extLst>
          </p:cNvPr>
          <p:cNvSpPr>
            <a:spLocks noGrp="1"/>
          </p:cNvSpPr>
          <p:nvPr>
            <p:ph type="dt" sz="half" idx="10"/>
          </p:nvPr>
        </p:nvSpPr>
        <p:spPr/>
        <p:txBody>
          <a:bodyPr/>
          <a:lstStyle/>
          <a:p>
            <a:pPr>
              <a:defRPr/>
            </a:pPr>
            <a:fld id="{F8240210-B410-4468-96B5-BDEC4A0AEF43}" type="datetime1">
              <a:rPr lang="es-CL" smtClean="0"/>
              <a:t>14-04-2024</a:t>
            </a:fld>
            <a:endParaRPr lang="es-ES"/>
          </a:p>
        </p:txBody>
      </p:sp>
      <p:sp>
        <p:nvSpPr>
          <p:cNvPr id="4" name="Marcador de número de diapositiva 3">
            <a:extLst>
              <a:ext uri="{FF2B5EF4-FFF2-40B4-BE49-F238E27FC236}">
                <a16:creationId xmlns:a16="http://schemas.microsoft.com/office/drawing/2014/main" id="{0F743A75-CF08-E32E-1A8E-84E888F09FCA}"/>
              </a:ext>
            </a:extLst>
          </p:cNvPr>
          <p:cNvSpPr>
            <a:spLocks noGrp="1"/>
          </p:cNvSpPr>
          <p:nvPr>
            <p:ph type="sldNum" sz="quarter" idx="12"/>
          </p:nvPr>
        </p:nvSpPr>
        <p:spPr/>
        <p:txBody>
          <a:bodyPr/>
          <a:lstStyle/>
          <a:p>
            <a:pPr>
              <a:defRPr/>
            </a:pPr>
            <a:fld id="{512A34C5-A7E8-4629-B921-404C04172488}" type="slidenum">
              <a:rPr lang="es-ES" smtClean="0"/>
              <a:pPr>
                <a:defRPr/>
              </a:pPr>
              <a:t>57</a:t>
            </a:fld>
            <a:endParaRPr lang="es-ES"/>
          </a:p>
        </p:txBody>
      </p:sp>
      <p:sp>
        <p:nvSpPr>
          <p:cNvPr id="9" name="Marcador de pie de página 8">
            <a:extLst>
              <a:ext uri="{FF2B5EF4-FFF2-40B4-BE49-F238E27FC236}">
                <a16:creationId xmlns:a16="http://schemas.microsoft.com/office/drawing/2014/main" id="{3CF4A61F-05B0-97A4-69DF-EB12034E234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715383" y="82313"/>
            <a:ext cx="10691265" cy="1371030"/>
          </a:xfrm>
        </p:spPr>
        <p:txBody>
          <a:bodyPr/>
          <a:lstStyle/>
          <a:p>
            <a:r>
              <a:rPr lang="es-CL" dirty="0"/>
              <a:t>Estabilidad Transversal Inicial</a:t>
            </a:r>
          </a:p>
        </p:txBody>
      </p:sp>
      <p:pic>
        <p:nvPicPr>
          <p:cNvPr id="274434" name="Picture 2" descr="C:\Users\Alberto\Dropbox\Capturas de pantalla\Captura de pantalla 2018-05-05 21.37.05.png"/>
          <p:cNvPicPr>
            <a:picLocks noGrp="1" noChangeAspect="1" noChangeArrowheads="1"/>
          </p:cNvPicPr>
          <p:nvPr>
            <p:ph idx="1"/>
          </p:nvPr>
        </p:nvPicPr>
        <p:blipFill>
          <a:blip r:embed="rId2"/>
          <a:srcRect l="4742" t="6734" r="28702" b="9610"/>
          <a:stretch>
            <a:fillRect/>
          </a:stretch>
        </p:blipFill>
        <p:spPr bwMode="auto">
          <a:xfrm>
            <a:off x="2952728" y="1142985"/>
            <a:ext cx="6786610" cy="4795871"/>
          </a:xfrm>
          <a:prstGeom prst="rect">
            <a:avLst/>
          </a:prstGeom>
          <a:noFill/>
        </p:spPr>
      </p:pic>
      <p:sp>
        <p:nvSpPr>
          <p:cNvPr id="5" name="4 CuadroTexto"/>
          <p:cNvSpPr txBox="1"/>
          <p:nvPr/>
        </p:nvSpPr>
        <p:spPr>
          <a:xfrm>
            <a:off x="4810116" y="1214423"/>
            <a:ext cx="3143272" cy="584775"/>
          </a:xfrm>
          <a:prstGeom prst="rect">
            <a:avLst/>
          </a:prstGeom>
          <a:solidFill>
            <a:schemeClr val="bg1"/>
          </a:solidFill>
        </p:spPr>
        <p:txBody>
          <a:bodyPr wrap="square" rtlCol="0">
            <a:spAutoFit/>
          </a:bodyPr>
          <a:lstStyle/>
          <a:p>
            <a:r>
              <a:rPr lang="es-CL" sz="3200" dirty="0"/>
              <a:t>Cálculo de BM</a:t>
            </a:r>
          </a:p>
        </p:txBody>
      </p:sp>
      <p:sp>
        <p:nvSpPr>
          <p:cNvPr id="9" name="8 CuadroTexto"/>
          <p:cNvSpPr txBox="1"/>
          <p:nvPr/>
        </p:nvSpPr>
        <p:spPr>
          <a:xfrm>
            <a:off x="7239008" y="2357430"/>
            <a:ext cx="2500330" cy="369332"/>
          </a:xfrm>
          <a:prstGeom prst="rect">
            <a:avLst/>
          </a:prstGeom>
          <a:noFill/>
        </p:spPr>
        <p:txBody>
          <a:bodyPr wrap="square" rtlCol="0">
            <a:spAutoFit/>
          </a:bodyPr>
          <a:lstStyle/>
          <a:p>
            <a:endParaRPr lang="es-CL" dirty="0"/>
          </a:p>
        </p:txBody>
      </p:sp>
      <p:sp>
        <p:nvSpPr>
          <p:cNvPr id="10" name="9 CuadroTexto"/>
          <p:cNvSpPr txBox="1"/>
          <p:nvPr/>
        </p:nvSpPr>
        <p:spPr>
          <a:xfrm>
            <a:off x="7453322" y="3040524"/>
            <a:ext cx="2671102" cy="430887"/>
          </a:xfrm>
          <a:prstGeom prst="rect">
            <a:avLst/>
          </a:prstGeom>
          <a:solidFill>
            <a:schemeClr val="bg1"/>
          </a:solidFill>
        </p:spPr>
        <p:txBody>
          <a:bodyPr wrap="square" rtlCol="0">
            <a:spAutoFit/>
          </a:bodyPr>
          <a:lstStyle/>
          <a:p>
            <a:r>
              <a:rPr lang="es-CL" sz="1100" dirty="0"/>
              <a:t>    =volumen de agua desplazado por el buque (mostrado en rojo)</a:t>
            </a:r>
          </a:p>
        </p:txBody>
      </p:sp>
      <p:graphicFrame>
        <p:nvGraphicFramePr>
          <p:cNvPr id="274438" name="Object 6"/>
          <p:cNvGraphicFramePr>
            <a:graphicFrameLocks noChangeAspect="1"/>
          </p:cNvGraphicFramePr>
          <p:nvPr/>
        </p:nvGraphicFramePr>
        <p:xfrm>
          <a:off x="7586674" y="3071810"/>
          <a:ext cx="152400" cy="177800"/>
        </p:xfrm>
        <a:graphic>
          <a:graphicData uri="http://schemas.openxmlformats.org/presentationml/2006/ole">
            <mc:AlternateContent xmlns:mc="http://schemas.openxmlformats.org/markup-compatibility/2006">
              <mc:Choice xmlns:v="urn:schemas-microsoft-com:vml" Requires="v">
                <p:oleObj name="Ecuación" r:id="rId3" imgW="152280" imgH="177480" progId="Equation.3">
                  <p:embed/>
                </p:oleObj>
              </mc:Choice>
              <mc:Fallback>
                <p:oleObj name="Ecuación" r:id="rId3" imgW="152280" imgH="177480" progId="Equation.3">
                  <p:embed/>
                  <p:pic>
                    <p:nvPicPr>
                      <p:cNvPr id="274438"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6674" y="3071810"/>
                        <a:ext cx="152400" cy="17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 name="13 CuadroTexto"/>
          <p:cNvSpPr txBox="1"/>
          <p:nvPr/>
        </p:nvSpPr>
        <p:spPr>
          <a:xfrm>
            <a:off x="3452794" y="4929198"/>
            <a:ext cx="1956722" cy="600164"/>
          </a:xfrm>
          <a:prstGeom prst="rect">
            <a:avLst/>
          </a:prstGeom>
          <a:solidFill>
            <a:schemeClr val="bg1"/>
          </a:solidFill>
        </p:spPr>
        <p:txBody>
          <a:bodyPr wrap="square" rtlCol="0">
            <a:spAutoFit/>
          </a:bodyPr>
          <a:lstStyle/>
          <a:p>
            <a:r>
              <a:rPr lang="es-CL" sz="1100" dirty="0"/>
              <a:t> I</a:t>
            </a:r>
            <a:r>
              <a:rPr lang="es-CL" sz="1100" baseline="-25000" dirty="0"/>
              <a:t>T</a:t>
            </a:r>
            <a:r>
              <a:rPr lang="es-CL" sz="1100" dirty="0"/>
              <a:t>: Segundo momento de Inercia del plano de agua respecto de crujía</a:t>
            </a:r>
          </a:p>
        </p:txBody>
      </p:sp>
      <p:sp>
        <p:nvSpPr>
          <p:cNvPr id="2" name="Marcador de fecha 1">
            <a:extLst>
              <a:ext uri="{FF2B5EF4-FFF2-40B4-BE49-F238E27FC236}">
                <a16:creationId xmlns:a16="http://schemas.microsoft.com/office/drawing/2014/main" id="{205C90CD-905D-FE7C-728B-ACFB490C154B}"/>
              </a:ext>
            </a:extLst>
          </p:cNvPr>
          <p:cNvSpPr>
            <a:spLocks noGrp="1"/>
          </p:cNvSpPr>
          <p:nvPr>
            <p:ph type="dt" sz="half" idx="10"/>
          </p:nvPr>
        </p:nvSpPr>
        <p:spPr/>
        <p:txBody>
          <a:bodyPr/>
          <a:lstStyle/>
          <a:p>
            <a:pPr>
              <a:defRPr/>
            </a:pPr>
            <a:fld id="{E4701976-2D66-4661-84EA-3153294F7CC2}" type="datetime1">
              <a:rPr lang="es-CL" smtClean="0"/>
              <a:t>14-04-2024</a:t>
            </a:fld>
            <a:endParaRPr lang="es-ES"/>
          </a:p>
        </p:txBody>
      </p:sp>
      <p:sp>
        <p:nvSpPr>
          <p:cNvPr id="4" name="Marcador de número de diapositiva 3">
            <a:extLst>
              <a:ext uri="{FF2B5EF4-FFF2-40B4-BE49-F238E27FC236}">
                <a16:creationId xmlns:a16="http://schemas.microsoft.com/office/drawing/2014/main" id="{E5C6396B-84A0-69B6-3B3C-E816305C4F7B}"/>
              </a:ext>
            </a:extLst>
          </p:cNvPr>
          <p:cNvSpPr>
            <a:spLocks noGrp="1"/>
          </p:cNvSpPr>
          <p:nvPr>
            <p:ph type="sldNum" sz="quarter" idx="12"/>
          </p:nvPr>
        </p:nvSpPr>
        <p:spPr/>
        <p:txBody>
          <a:bodyPr/>
          <a:lstStyle/>
          <a:p>
            <a:pPr>
              <a:defRPr/>
            </a:pPr>
            <a:fld id="{512A34C5-A7E8-4629-B921-404C04172488}" type="slidenum">
              <a:rPr lang="es-ES" smtClean="0"/>
              <a:pPr>
                <a:defRPr/>
              </a:pPr>
              <a:t>58</a:t>
            </a:fld>
            <a:endParaRPr lang="es-ES"/>
          </a:p>
        </p:txBody>
      </p:sp>
      <p:sp>
        <p:nvSpPr>
          <p:cNvPr id="6" name="Marcador de pie de página 5">
            <a:extLst>
              <a:ext uri="{FF2B5EF4-FFF2-40B4-BE49-F238E27FC236}">
                <a16:creationId xmlns:a16="http://schemas.microsoft.com/office/drawing/2014/main" id="{953C8D16-BDA2-9BCB-94A2-B4CE5BB0A8AC}"/>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Estabilidad Transversal inicial</a:t>
            </a:r>
          </a:p>
        </p:txBody>
      </p:sp>
      <p:pic>
        <p:nvPicPr>
          <p:cNvPr id="275463" name="Picture 7" descr="C:\Users\Alberto\Dropbox\Capturas de pantalla\Captura de pantalla 2018-05-05 22.01.32.png"/>
          <p:cNvPicPr>
            <a:picLocks noGrp="1" noChangeAspect="1" noChangeArrowheads="1"/>
          </p:cNvPicPr>
          <p:nvPr>
            <p:ph idx="1"/>
          </p:nvPr>
        </p:nvPicPr>
        <p:blipFill>
          <a:blip r:embed="rId2"/>
          <a:srcRect l="12280" t="17724" r="36713" b="19376"/>
          <a:stretch>
            <a:fillRect/>
          </a:stretch>
        </p:blipFill>
        <p:spPr bwMode="auto">
          <a:xfrm>
            <a:off x="3309918" y="1785926"/>
            <a:ext cx="5357850" cy="3714776"/>
          </a:xfrm>
          <a:prstGeom prst="rect">
            <a:avLst/>
          </a:prstGeom>
          <a:noFill/>
        </p:spPr>
      </p:pic>
      <p:sp>
        <p:nvSpPr>
          <p:cNvPr id="10" name="9 CuadroTexto"/>
          <p:cNvSpPr txBox="1"/>
          <p:nvPr/>
        </p:nvSpPr>
        <p:spPr>
          <a:xfrm>
            <a:off x="3952860" y="2428868"/>
            <a:ext cx="4071966" cy="369332"/>
          </a:xfrm>
          <a:prstGeom prst="rect">
            <a:avLst/>
          </a:prstGeom>
          <a:solidFill>
            <a:schemeClr val="lt1"/>
          </a:solidFill>
        </p:spPr>
        <p:txBody>
          <a:bodyPr wrap="square" rtlCol="0">
            <a:spAutoFit/>
          </a:bodyPr>
          <a:lstStyle/>
          <a:p>
            <a:r>
              <a:rPr lang="es-CL" dirty="0"/>
              <a:t>¿Cómo cuantificar la estabilidad?</a:t>
            </a:r>
          </a:p>
        </p:txBody>
      </p:sp>
      <p:pic>
        <p:nvPicPr>
          <p:cNvPr id="12" name="Picture 2" descr="C:\Users\Alberto\Dropbox\Capturas de pantalla\Captura de pantalla 2018-05-05 22.01.45.png"/>
          <p:cNvPicPr>
            <a:picLocks noChangeAspect="1" noChangeArrowheads="1"/>
          </p:cNvPicPr>
          <p:nvPr/>
        </p:nvPicPr>
        <p:blipFill>
          <a:blip r:embed="rId3"/>
          <a:srcRect l="12729" t="25675" r="36689" b="19081"/>
          <a:stretch>
            <a:fillRect/>
          </a:stretch>
        </p:blipFill>
        <p:spPr bwMode="auto">
          <a:xfrm>
            <a:off x="3381356" y="2285992"/>
            <a:ext cx="5286412" cy="3246042"/>
          </a:xfrm>
          <a:prstGeom prst="rect">
            <a:avLst/>
          </a:prstGeom>
          <a:noFill/>
        </p:spPr>
      </p:pic>
      <p:pic>
        <p:nvPicPr>
          <p:cNvPr id="14" name="Picture 4" descr="C:\Users\Alberto\Dropbox\Capturas de pantalla\Captura de pantalla 2018-05-05 22.01.49.png"/>
          <p:cNvPicPr>
            <a:picLocks noChangeAspect="1" noChangeArrowheads="1"/>
          </p:cNvPicPr>
          <p:nvPr/>
        </p:nvPicPr>
        <p:blipFill>
          <a:blip r:embed="rId4"/>
          <a:srcRect l="12728" t="25675" r="36689" b="19081"/>
          <a:stretch>
            <a:fillRect/>
          </a:stretch>
        </p:blipFill>
        <p:spPr bwMode="auto">
          <a:xfrm>
            <a:off x="3268640" y="2245684"/>
            <a:ext cx="5370096" cy="3297428"/>
          </a:xfrm>
          <a:prstGeom prst="rect">
            <a:avLst/>
          </a:prstGeom>
          <a:noFill/>
        </p:spPr>
      </p:pic>
      <p:pic>
        <p:nvPicPr>
          <p:cNvPr id="20" name="Picture 5" descr="C:\Users\Alberto\Dropbox\Capturas de pantalla\Captura de pantalla 2018-05-05 22.02.00.png"/>
          <p:cNvPicPr>
            <a:picLocks noChangeAspect="1" noChangeArrowheads="1"/>
          </p:cNvPicPr>
          <p:nvPr/>
        </p:nvPicPr>
        <p:blipFill>
          <a:blip r:embed="rId5"/>
          <a:srcRect l="1192" t="16205" r="25152" b="9474"/>
          <a:stretch>
            <a:fillRect/>
          </a:stretch>
        </p:blipFill>
        <p:spPr bwMode="auto">
          <a:xfrm>
            <a:off x="2381224" y="1857364"/>
            <a:ext cx="7429552" cy="4214842"/>
          </a:xfrm>
          <a:prstGeom prst="rect">
            <a:avLst/>
          </a:prstGeom>
          <a:noFill/>
        </p:spPr>
      </p:pic>
      <p:graphicFrame>
        <p:nvGraphicFramePr>
          <p:cNvPr id="275468" name="Object 12"/>
          <p:cNvGraphicFramePr>
            <a:graphicFrameLocks noChangeAspect="1"/>
          </p:cNvGraphicFramePr>
          <p:nvPr/>
        </p:nvGraphicFramePr>
        <p:xfrm>
          <a:off x="2524125" y="2143118"/>
          <a:ext cx="2628900" cy="357188"/>
        </p:xfrm>
        <a:graphic>
          <a:graphicData uri="http://schemas.openxmlformats.org/presentationml/2006/ole">
            <mc:AlternateContent xmlns:mc="http://schemas.openxmlformats.org/markup-compatibility/2006">
              <mc:Choice xmlns:v="urn:schemas-microsoft-com:vml" Requires="v">
                <p:oleObj name="Ecuación" r:id="rId6" imgW="1777680" imgH="241200" progId="Equation.3">
                  <p:embed/>
                </p:oleObj>
              </mc:Choice>
              <mc:Fallback>
                <p:oleObj name="Ecuación" r:id="rId6" imgW="1777680" imgH="241200" progId="Equation.3">
                  <p:embed/>
                  <p:pic>
                    <p:nvPicPr>
                      <p:cNvPr id="275468" name="Object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24125" y="2143118"/>
                        <a:ext cx="2628900" cy="357188"/>
                      </a:xfrm>
                      <a:prstGeom prst="rect">
                        <a:avLst/>
                      </a:prstGeom>
                      <a:solidFill>
                        <a:schemeClr val="bg1"/>
                      </a:solidFill>
                    </p:spPr>
                  </p:pic>
                </p:oleObj>
              </mc:Fallback>
            </mc:AlternateContent>
          </a:graphicData>
        </a:graphic>
      </p:graphicFrame>
      <p:graphicFrame>
        <p:nvGraphicFramePr>
          <p:cNvPr id="275469" name="Object 9"/>
          <p:cNvGraphicFramePr>
            <a:graphicFrameLocks noChangeAspect="1"/>
          </p:cNvGraphicFramePr>
          <p:nvPr/>
        </p:nvGraphicFramePr>
        <p:xfrm>
          <a:off x="2524126" y="2544763"/>
          <a:ext cx="2779713" cy="311150"/>
        </p:xfrm>
        <a:graphic>
          <a:graphicData uri="http://schemas.openxmlformats.org/presentationml/2006/ole">
            <mc:AlternateContent xmlns:mc="http://schemas.openxmlformats.org/markup-compatibility/2006">
              <mc:Choice xmlns:v="urn:schemas-microsoft-com:vml" Requires="v">
                <p:oleObj name="Ecuación" r:id="rId8" imgW="2158920" imgH="241200" progId="Equation.3">
                  <p:embed/>
                </p:oleObj>
              </mc:Choice>
              <mc:Fallback>
                <p:oleObj name="Ecuación" r:id="rId8" imgW="2158920" imgH="241200" progId="Equation.3">
                  <p:embed/>
                  <p:pic>
                    <p:nvPicPr>
                      <p:cNvPr id="275469" name="Object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24126" y="2544763"/>
                        <a:ext cx="2779713" cy="311150"/>
                      </a:xfrm>
                      <a:prstGeom prst="rect">
                        <a:avLst/>
                      </a:prstGeom>
                      <a:solidFill>
                        <a:schemeClr val="bg1"/>
                      </a:solidFill>
                    </p:spPr>
                  </p:pic>
                </p:oleObj>
              </mc:Fallback>
            </mc:AlternateContent>
          </a:graphicData>
        </a:graphic>
      </p:graphicFrame>
      <p:graphicFrame>
        <p:nvGraphicFramePr>
          <p:cNvPr id="275470" name="Object 14"/>
          <p:cNvGraphicFramePr>
            <a:graphicFrameLocks noChangeAspect="1"/>
          </p:cNvGraphicFramePr>
          <p:nvPr/>
        </p:nvGraphicFramePr>
        <p:xfrm>
          <a:off x="2452662" y="5668756"/>
          <a:ext cx="3194050" cy="388937"/>
        </p:xfrm>
        <a:graphic>
          <a:graphicData uri="http://schemas.openxmlformats.org/presentationml/2006/ole">
            <mc:AlternateContent xmlns:mc="http://schemas.openxmlformats.org/markup-compatibility/2006">
              <mc:Choice xmlns:v="urn:schemas-microsoft-com:vml" Requires="v">
                <p:oleObj name="Ecuación" r:id="rId10" imgW="1981080" imgH="241200" progId="Equation.3">
                  <p:embed/>
                </p:oleObj>
              </mc:Choice>
              <mc:Fallback>
                <p:oleObj name="Ecuación" r:id="rId10" imgW="1981080" imgH="241200" progId="Equation.3">
                  <p:embed/>
                  <p:pic>
                    <p:nvPicPr>
                      <p:cNvPr id="275470" name="Object 1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452662" y="5668756"/>
                        <a:ext cx="3194050" cy="388937"/>
                      </a:xfrm>
                      <a:prstGeom prst="rect">
                        <a:avLst/>
                      </a:prstGeom>
                      <a:solidFill>
                        <a:schemeClr val="bg1"/>
                      </a:solidFill>
                      <a:ln w="9525">
                        <a:solidFill>
                          <a:srgbClr val="008000"/>
                        </a:solidFill>
                        <a:miter lim="800000"/>
                        <a:headEnd/>
                        <a:tailEnd/>
                      </a:ln>
                    </p:spPr>
                  </p:pic>
                </p:oleObj>
              </mc:Fallback>
            </mc:AlternateContent>
          </a:graphicData>
        </a:graphic>
      </p:graphicFrame>
      <p:sp>
        <p:nvSpPr>
          <p:cNvPr id="24" name="23 Flecha circular"/>
          <p:cNvSpPr/>
          <p:nvPr/>
        </p:nvSpPr>
        <p:spPr>
          <a:xfrm flipH="1">
            <a:off x="5381620" y="3214686"/>
            <a:ext cx="1285884" cy="1214446"/>
          </a:xfrm>
          <a:prstGeom prst="circularArrow">
            <a:avLst>
              <a:gd name="adj1" fmla="val 12500"/>
              <a:gd name="adj2" fmla="val 1142319"/>
              <a:gd name="adj3" fmla="val 20457681"/>
              <a:gd name="adj4" fmla="val 10800004"/>
              <a:gd name="adj5" fmla="val 12500"/>
            </a:avLst>
          </a:prstGeom>
          <a:solidFill>
            <a:srgbClr val="008A3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graphicFrame>
        <p:nvGraphicFramePr>
          <p:cNvPr id="25" name="Object 9"/>
          <p:cNvGraphicFramePr>
            <a:graphicFrameLocks noChangeAspect="1"/>
          </p:cNvGraphicFramePr>
          <p:nvPr/>
        </p:nvGraphicFramePr>
        <p:xfrm>
          <a:off x="6524628" y="3111500"/>
          <a:ext cx="539750" cy="246063"/>
        </p:xfrm>
        <a:graphic>
          <a:graphicData uri="http://schemas.openxmlformats.org/presentationml/2006/ole">
            <mc:AlternateContent xmlns:mc="http://schemas.openxmlformats.org/markup-compatibility/2006">
              <mc:Choice xmlns:v="urn:schemas-microsoft-com:vml" Requires="v">
                <p:oleObj name="Ecuación" r:id="rId12" imgW="419040" imgH="177480" progId="Equation.3">
                  <p:embed/>
                </p:oleObj>
              </mc:Choice>
              <mc:Fallback>
                <p:oleObj name="Ecuación" r:id="rId12" imgW="419040" imgH="177480" progId="Equation.3">
                  <p:embed/>
                  <p:pic>
                    <p:nvPicPr>
                      <p:cNvPr id="25" name="Object 9"/>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524628" y="3111500"/>
                        <a:ext cx="539750" cy="246063"/>
                      </a:xfrm>
                      <a:prstGeom prst="rect">
                        <a:avLst/>
                      </a:prstGeom>
                      <a:solidFill>
                        <a:srgbClr val="339966"/>
                      </a:solidFill>
                    </p:spPr>
                  </p:pic>
                </p:oleObj>
              </mc:Fallback>
            </mc:AlternateContent>
          </a:graphicData>
        </a:graphic>
      </p:graphicFrame>
      <p:sp>
        <p:nvSpPr>
          <p:cNvPr id="2" name="Marcador de fecha 1">
            <a:extLst>
              <a:ext uri="{FF2B5EF4-FFF2-40B4-BE49-F238E27FC236}">
                <a16:creationId xmlns:a16="http://schemas.microsoft.com/office/drawing/2014/main" id="{B86C2954-FA9A-AF20-A6F1-02E27FF47069}"/>
              </a:ext>
            </a:extLst>
          </p:cNvPr>
          <p:cNvSpPr>
            <a:spLocks noGrp="1"/>
          </p:cNvSpPr>
          <p:nvPr>
            <p:ph type="dt" sz="half" idx="10"/>
          </p:nvPr>
        </p:nvSpPr>
        <p:spPr/>
        <p:txBody>
          <a:bodyPr/>
          <a:lstStyle/>
          <a:p>
            <a:pPr>
              <a:defRPr/>
            </a:pPr>
            <a:fld id="{FA7EEB0E-2683-4EEE-B6A8-6A95759DB1F5}" type="datetime1">
              <a:rPr lang="es-CL" smtClean="0"/>
              <a:t>14-04-2024</a:t>
            </a:fld>
            <a:endParaRPr lang="es-ES"/>
          </a:p>
        </p:txBody>
      </p:sp>
      <p:sp>
        <p:nvSpPr>
          <p:cNvPr id="4" name="Marcador de número de diapositiva 3">
            <a:extLst>
              <a:ext uri="{FF2B5EF4-FFF2-40B4-BE49-F238E27FC236}">
                <a16:creationId xmlns:a16="http://schemas.microsoft.com/office/drawing/2014/main" id="{AB902EA6-4964-28E4-D063-EA8289041A25}"/>
              </a:ext>
            </a:extLst>
          </p:cNvPr>
          <p:cNvSpPr>
            <a:spLocks noGrp="1"/>
          </p:cNvSpPr>
          <p:nvPr>
            <p:ph type="sldNum" sz="quarter" idx="12"/>
          </p:nvPr>
        </p:nvSpPr>
        <p:spPr/>
        <p:txBody>
          <a:bodyPr/>
          <a:lstStyle/>
          <a:p>
            <a:pPr>
              <a:defRPr/>
            </a:pPr>
            <a:fld id="{512A34C5-A7E8-4629-B921-404C04172488}" type="slidenum">
              <a:rPr lang="es-ES" smtClean="0"/>
              <a:pPr>
                <a:defRPr/>
              </a:pPr>
              <a:t>59</a:t>
            </a:fld>
            <a:endParaRPr lang="es-ES"/>
          </a:p>
        </p:txBody>
      </p:sp>
      <p:sp>
        <p:nvSpPr>
          <p:cNvPr id="5" name="Marcador de pie de página 4">
            <a:extLst>
              <a:ext uri="{FF2B5EF4-FFF2-40B4-BE49-F238E27FC236}">
                <a16:creationId xmlns:a16="http://schemas.microsoft.com/office/drawing/2014/main" id="{15FE5EE2-A85F-A419-FB38-A7BFB7A6D919}"/>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par>
                          <p:cTn id="7" fill="hold">
                            <p:stCondLst>
                              <p:cond delay="0"/>
                            </p:stCondLst>
                            <p:childTnLst>
                              <p:par>
                                <p:cTn id="8" presetID="55" presetClass="entr" presetSubtype="0" fill="hold" nodeType="afterEffect">
                                  <p:stCondLst>
                                    <p:cond delay="500"/>
                                  </p:stCondLst>
                                  <p:childTnLst>
                                    <p:set>
                                      <p:cBhvr>
                                        <p:cTn id="9" dur="1" fill="hold">
                                          <p:stCondLst>
                                            <p:cond delay="0"/>
                                          </p:stCondLst>
                                        </p:cTn>
                                        <p:tgtEl>
                                          <p:spTgt spid="14"/>
                                        </p:tgtEl>
                                        <p:attrNameLst>
                                          <p:attrName>style.visibility</p:attrName>
                                        </p:attrNameLst>
                                      </p:cBhvr>
                                      <p:to>
                                        <p:strVal val="visible"/>
                                      </p:to>
                                    </p:set>
                                    <p:anim calcmode="lin" valueType="num">
                                      <p:cBhvr>
                                        <p:cTn id="10" dur="1000" fill="hold"/>
                                        <p:tgtEl>
                                          <p:spTgt spid="14"/>
                                        </p:tgtEl>
                                        <p:attrNameLst>
                                          <p:attrName>ppt_w</p:attrName>
                                        </p:attrNameLst>
                                      </p:cBhvr>
                                      <p:tavLst>
                                        <p:tav tm="0">
                                          <p:val>
                                            <p:strVal val="#ppt_w*0.70"/>
                                          </p:val>
                                        </p:tav>
                                        <p:tav tm="100000">
                                          <p:val>
                                            <p:strVal val="#ppt_w"/>
                                          </p:val>
                                        </p:tav>
                                      </p:tavLst>
                                    </p:anim>
                                    <p:anim calcmode="lin" valueType="num">
                                      <p:cBhvr>
                                        <p:cTn id="11" dur="1000" fill="hold"/>
                                        <p:tgtEl>
                                          <p:spTgt spid="14"/>
                                        </p:tgtEl>
                                        <p:attrNameLst>
                                          <p:attrName>ppt_h</p:attrName>
                                        </p:attrNameLst>
                                      </p:cBhvr>
                                      <p:tavLst>
                                        <p:tav tm="0">
                                          <p:val>
                                            <p:strVal val="#ppt_h"/>
                                          </p:val>
                                        </p:tav>
                                        <p:tav tm="100000">
                                          <p:val>
                                            <p:strVal val="#ppt_h"/>
                                          </p:val>
                                        </p:tav>
                                      </p:tavLst>
                                    </p:anim>
                                    <p:animEffect transition="in" filter="fade">
                                      <p:cBhvr>
                                        <p:cTn id="12" dur="1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7546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5468"/>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7546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7546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7546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5470"/>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7547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7547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1000" fill="hold"/>
                                        <p:tgtEl>
                                          <p:spTgt spid="24"/>
                                        </p:tgtEl>
                                        <p:attrNameLst>
                                          <p:attrName>ppt_w</p:attrName>
                                        </p:attrNameLst>
                                      </p:cBhvr>
                                      <p:tavLst>
                                        <p:tav tm="0">
                                          <p:val>
                                            <p:strVal val="#ppt_w*0.70"/>
                                          </p:val>
                                        </p:tav>
                                        <p:tav tm="100000">
                                          <p:val>
                                            <p:strVal val="#ppt_w"/>
                                          </p:val>
                                        </p:tav>
                                      </p:tavLst>
                                    </p:anim>
                                    <p:anim calcmode="lin" valueType="num">
                                      <p:cBhvr>
                                        <p:cTn id="38" dur="1000" fill="hold"/>
                                        <p:tgtEl>
                                          <p:spTgt spid="24"/>
                                        </p:tgtEl>
                                        <p:attrNameLst>
                                          <p:attrName>ppt_h</p:attrName>
                                        </p:attrNameLst>
                                      </p:cBhvr>
                                      <p:tavLst>
                                        <p:tav tm="0">
                                          <p:val>
                                            <p:strVal val="#ppt_h"/>
                                          </p:val>
                                        </p:tav>
                                        <p:tav tm="100000">
                                          <p:val>
                                            <p:strVal val="#ppt_h"/>
                                          </p:val>
                                        </p:tav>
                                      </p:tavLst>
                                    </p:anim>
                                    <p:animEffect transition="in" filter="fade">
                                      <p:cBhvr>
                                        <p:cTn id="39" dur="1000"/>
                                        <p:tgtEl>
                                          <p:spTgt spid="24"/>
                                        </p:tgtEl>
                                      </p:cBhvr>
                                    </p:animEffect>
                                  </p:childTnLst>
                                </p:cTn>
                              </p:par>
                              <p:par>
                                <p:cTn id="40" presetID="1"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par>
                                <p:cTn id="42" presetID="1" presetClass="entr" presetSubtype="0"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childTnLst>
                                </p:cTn>
                              </p:par>
                              <p:par>
                                <p:cTn id="44" presetID="1" presetClass="entr" presetSubtype="0"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r>
              <a:rPr lang="es-CL" dirty="0"/>
              <a:t>Para el cálculo de GM:</a:t>
            </a:r>
          </a:p>
          <a:p>
            <a:pPr lvl="1"/>
            <a:r>
              <a:rPr lang="es-CL" dirty="0"/>
              <a:t>KB, BM y KM dependen de la forma del casco.</a:t>
            </a:r>
          </a:p>
          <a:p>
            <a:pPr lvl="2"/>
            <a:r>
              <a:rPr lang="es-CL" dirty="0"/>
              <a:t>KB y KM se entregan en las curvas de forma del buque.</a:t>
            </a:r>
          </a:p>
          <a:p>
            <a:pPr lvl="1"/>
            <a:r>
              <a:rPr lang="es-CL" dirty="0"/>
              <a:t>KG y GM dependen de la carga del buque.</a:t>
            </a:r>
          </a:p>
          <a:p>
            <a:pPr lvl="2"/>
            <a:r>
              <a:rPr lang="es-CL" dirty="0"/>
              <a:t>KG se determina por el cálculo de pesos y de momentos.</a:t>
            </a:r>
          </a:p>
        </p:txBody>
      </p:sp>
      <p:sp>
        <p:nvSpPr>
          <p:cNvPr id="3" name="2 Título"/>
          <p:cNvSpPr>
            <a:spLocks noGrp="1"/>
          </p:cNvSpPr>
          <p:nvPr>
            <p:ph type="title"/>
          </p:nvPr>
        </p:nvSpPr>
        <p:spPr/>
        <p:txBody>
          <a:bodyPr/>
          <a:lstStyle/>
          <a:p>
            <a:r>
              <a:rPr lang="es-CL" dirty="0"/>
              <a:t>Estabilidad Transversal inicial</a:t>
            </a:r>
          </a:p>
        </p:txBody>
      </p:sp>
      <p:pic>
        <p:nvPicPr>
          <p:cNvPr id="4" name="Picture 6" descr="C:\Users\Alberto\Dropbox\Capturas de pantalla\Captura de pantalla 2018-05-05 22.03.04.png"/>
          <p:cNvPicPr>
            <a:picLocks noChangeAspect="1" noChangeArrowheads="1"/>
          </p:cNvPicPr>
          <p:nvPr/>
        </p:nvPicPr>
        <p:blipFill>
          <a:blip r:embed="rId2"/>
          <a:srcRect l="10954" t="60400" r="35801" b="9610"/>
          <a:stretch>
            <a:fillRect/>
          </a:stretch>
        </p:blipFill>
        <p:spPr bwMode="auto">
          <a:xfrm>
            <a:off x="3381357" y="4071942"/>
            <a:ext cx="5188655" cy="1643074"/>
          </a:xfrm>
          <a:prstGeom prst="rect">
            <a:avLst/>
          </a:prstGeom>
          <a:ln>
            <a:noFill/>
          </a:ln>
          <a:effectLst>
            <a:outerShdw blurRad="292100" dist="139700" dir="2700000" algn="tl" rotWithShape="0">
              <a:srgbClr val="333333">
                <a:alpha val="65000"/>
              </a:srgbClr>
            </a:outerShdw>
          </a:effectLst>
        </p:spPr>
      </p:pic>
      <p:sp>
        <p:nvSpPr>
          <p:cNvPr id="5" name="4 CuadroTexto"/>
          <p:cNvSpPr txBox="1"/>
          <p:nvPr/>
        </p:nvSpPr>
        <p:spPr>
          <a:xfrm>
            <a:off x="3881422" y="5366580"/>
            <a:ext cx="785818" cy="276999"/>
          </a:xfrm>
          <a:prstGeom prst="rect">
            <a:avLst/>
          </a:prstGeom>
          <a:solidFill>
            <a:schemeClr val="lt1"/>
          </a:solidFill>
        </p:spPr>
        <p:txBody>
          <a:bodyPr wrap="square" rtlCol="0">
            <a:spAutoFit/>
          </a:bodyPr>
          <a:lstStyle/>
          <a:p>
            <a:r>
              <a:rPr lang="es-CL" sz="1200" dirty="0"/>
              <a:t>Estable</a:t>
            </a:r>
          </a:p>
        </p:txBody>
      </p:sp>
      <p:sp>
        <p:nvSpPr>
          <p:cNvPr id="6" name="5 CuadroTexto"/>
          <p:cNvSpPr txBox="1"/>
          <p:nvPr/>
        </p:nvSpPr>
        <p:spPr>
          <a:xfrm>
            <a:off x="5381620" y="5357826"/>
            <a:ext cx="1214446" cy="285752"/>
          </a:xfrm>
          <a:prstGeom prst="rect">
            <a:avLst/>
          </a:prstGeom>
          <a:solidFill>
            <a:schemeClr val="lt1"/>
          </a:solidFill>
        </p:spPr>
        <p:txBody>
          <a:bodyPr wrap="square" rtlCol="0">
            <a:spAutoFit/>
          </a:bodyPr>
          <a:lstStyle/>
          <a:p>
            <a:r>
              <a:rPr lang="es-CL" sz="1200" dirty="0"/>
              <a:t>Indiferente </a:t>
            </a:r>
          </a:p>
        </p:txBody>
      </p:sp>
      <p:sp>
        <p:nvSpPr>
          <p:cNvPr id="7" name="6 CuadroTexto"/>
          <p:cNvSpPr txBox="1"/>
          <p:nvPr/>
        </p:nvSpPr>
        <p:spPr>
          <a:xfrm>
            <a:off x="7310446" y="5357827"/>
            <a:ext cx="928694" cy="276999"/>
          </a:xfrm>
          <a:prstGeom prst="rect">
            <a:avLst/>
          </a:prstGeom>
          <a:solidFill>
            <a:schemeClr val="lt1"/>
          </a:solidFill>
        </p:spPr>
        <p:txBody>
          <a:bodyPr wrap="square" rtlCol="0">
            <a:spAutoFit/>
          </a:bodyPr>
          <a:lstStyle/>
          <a:p>
            <a:r>
              <a:rPr lang="es-CL" sz="1200" dirty="0"/>
              <a:t>Inestable</a:t>
            </a:r>
          </a:p>
        </p:txBody>
      </p:sp>
      <p:sp>
        <p:nvSpPr>
          <p:cNvPr id="8" name="Marcador de fecha 7">
            <a:extLst>
              <a:ext uri="{FF2B5EF4-FFF2-40B4-BE49-F238E27FC236}">
                <a16:creationId xmlns:a16="http://schemas.microsoft.com/office/drawing/2014/main" id="{41B15F02-D271-69FE-793B-5C7BFDBA4B7B}"/>
              </a:ext>
            </a:extLst>
          </p:cNvPr>
          <p:cNvSpPr>
            <a:spLocks noGrp="1"/>
          </p:cNvSpPr>
          <p:nvPr>
            <p:ph type="dt" sz="half" idx="10"/>
          </p:nvPr>
        </p:nvSpPr>
        <p:spPr/>
        <p:txBody>
          <a:bodyPr/>
          <a:lstStyle/>
          <a:p>
            <a:pPr>
              <a:defRPr/>
            </a:pPr>
            <a:fld id="{0A63BB25-2E27-43BE-AEA3-1056C3001FBF}" type="datetime1">
              <a:rPr lang="es-CL" smtClean="0"/>
              <a:t>14-04-2024</a:t>
            </a:fld>
            <a:endParaRPr lang="es-ES"/>
          </a:p>
        </p:txBody>
      </p:sp>
      <p:sp>
        <p:nvSpPr>
          <p:cNvPr id="9" name="Marcador de número de diapositiva 8">
            <a:extLst>
              <a:ext uri="{FF2B5EF4-FFF2-40B4-BE49-F238E27FC236}">
                <a16:creationId xmlns:a16="http://schemas.microsoft.com/office/drawing/2014/main" id="{AC3BEC83-A3F4-C976-7560-803BB15E3A91}"/>
              </a:ext>
            </a:extLst>
          </p:cNvPr>
          <p:cNvSpPr>
            <a:spLocks noGrp="1"/>
          </p:cNvSpPr>
          <p:nvPr>
            <p:ph type="sldNum" sz="quarter" idx="12"/>
          </p:nvPr>
        </p:nvSpPr>
        <p:spPr/>
        <p:txBody>
          <a:bodyPr/>
          <a:lstStyle/>
          <a:p>
            <a:pPr>
              <a:defRPr/>
            </a:pPr>
            <a:fld id="{512A34C5-A7E8-4629-B921-404C04172488}" type="slidenum">
              <a:rPr lang="es-ES" smtClean="0"/>
              <a:pPr>
                <a:defRPr/>
              </a:pPr>
              <a:t>60</a:t>
            </a:fld>
            <a:endParaRPr lang="es-ES"/>
          </a:p>
        </p:txBody>
      </p:sp>
      <p:sp>
        <p:nvSpPr>
          <p:cNvPr id="10" name="Marcador de pie de página 9">
            <a:extLst>
              <a:ext uri="{FF2B5EF4-FFF2-40B4-BE49-F238E27FC236}">
                <a16:creationId xmlns:a16="http://schemas.microsoft.com/office/drawing/2014/main" id="{2E93C569-DAE4-D1C4-B150-2AABDB961247}"/>
              </a:ext>
            </a:extLst>
          </p:cNvPr>
          <p:cNvSpPr>
            <a:spLocks noGrp="1"/>
          </p:cNvSpPr>
          <p:nvPr>
            <p:ph type="ftr" sz="quarter" idx="11"/>
          </p:nvPr>
        </p:nvSpPr>
        <p:spPr/>
        <p:txBody>
          <a:bodyPr/>
          <a:lstStyle/>
          <a:p>
            <a:pPr>
              <a:defRPr/>
            </a:pPr>
            <a:r>
              <a:rPr lang="es-ES"/>
              <a:t>Estabilidad y Estiba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Freeform 2"/>
          <p:cNvSpPr>
            <a:spLocks/>
          </p:cNvSpPr>
          <p:nvPr/>
        </p:nvSpPr>
        <p:spPr bwMode="auto">
          <a:xfrm>
            <a:off x="2457451" y="1809982"/>
            <a:ext cx="1935163" cy="1676400"/>
          </a:xfrm>
          <a:custGeom>
            <a:avLst/>
            <a:gdLst/>
            <a:ahLst/>
            <a:cxnLst>
              <a:cxn ang="0">
                <a:pos x="187" y="0"/>
              </a:cxn>
              <a:cxn ang="0">
                <a:pos x="8" y="512"/>
              </a:cxn>
              <a:cxn ang="0">
                <a:pos x="0" y="579"/>
              </a:cxn>
              <a:cxn ang="0">
                <a:pos x="4" y="618"/>
              </a:cxn>
              <a:cxn ang="0">
                <a:pos x="17" y="673"/>
              </a:cxn>
              <a:cxn ang="0">
                <a:pos x="39" y="725"/>
              </a:cxn>
              <a:cxn ang="0">
                <a:pos x="82" y="780"/>
              </a:cxn>
              <a:cxn ang="0">
                <a:pos x="140" y="828"/>
              </a:cxn>
              <a:cxn ang="0">
                <a:pos x="216" y="876"/>
              </a:cxn>
              <a:cxn ang="0">
                <a:pos x="323" y="928"/>
              </a:cxn>
              <a:cxn ang="0">
                <a:pos x="540" y="1010"/>
              </a:cxn>
              <a:cxn ang="0">
                <a:pos x="652" y="1039"/>
              </a:cxn>
              <a:cxn ang="0">
                <a:pos x="740" y="1053"/>
              </a:cxn>
              <a:cxn ang="0">
                <a:pos x="829" y="1055"/>
              </a:cxn>
              <a:cxn ang="0">
                <a:pos x="907" y="1031"/>
              </a:cxn>
              <a:cxn ang="0">
                <a:pos x="951" y="1005"/>
              </a:cxn>
              <a:cxn ang="0">
                <a:pos x="996" y="963"/>
              </a:cxn>
              <a:cxn ang="0">
                <a:pos x="1029" y="919"/>
              </a:cxn>
              <a:cxn ang="0">
                <a:pos x="1054" y="861"/>
              </a:cxn>
              <a:cxn ang="0">
                <a:pos x="1066" y="828"/>
              </a:cxn>
              <a:cxn ang="0">
                <a:pos x="1218" y="391"/>
              </a:cxn>
              <a:cxn ang="0">
                <a:pos x="187" y="0"/>
              </a:cxn>
            </a:cxnLst>
            <a:rect l="0" t="0" r="r" b="b"/>
            <a:pathLst>
              <a:path w="1219" h="1056">
                <a:moveTo>
                  <a:pt x="187" y="0"/>
                </a:moveTo>
                <a:lnTo>
                  <a:pt x="8" y="512"/>
                </a:lnTo>
                <a:lnTo>
                  <a:pt x="0" y="579"/>
                </a:lnTo>
                <a:lnTo>
                  <a:pt x="4" y="618"/>
                </a:lnTo>
                <a:lnTo>
                  <a:pt x="17" y="673"/>
                </a:lnTo>
                <a:lnTo>
                  <a:pt x="39" y="725"/>
                </a:lnTo>
                <a:lnTo>
                  <a:pt x="82" y="780"/>
                </a:lnTo>
                <a:lnTo>
                  <a:pt x="140" y="828"/>
                </a:lnTo>
                <a:lnTo>
                  <a:pt x="216" y="876"/>
                </a:lnTo>
                <a:lnTo>
                  <a:pt x="323" y="928"/>
                </a:lnTo>
                <a:lnTo>
                  <a:pt x="540" y="1010"/>
                </a:lnTo>
                <a:lnTo>
                  <a:pt x="652" y="1039"/>
                </a:lnTo>
                <a:lnTo>
                  <a:pt x="740" y="1053"/>
                </a:lnTo>
                <a:lnTo>
                  <a:pt x="829" y="1055"/>
                </a:lnTo>
                <a:lnTo>
                  <a:pt x="907" y="1031"/>
                </a:lnTo>
                <a:lnTo>
                  <a:pt x="951" y="1005"/>
                </a:lnTo>
                <a:lnTo>
                  <a:pt x="996" y="963"/>
                </a:lnTo>
                <a:lnTo>
                  <a:pt x="1029" y="919"/>
                </a:lnTo>
                <a:lnTo>
                  <a:pt x="1054" y="861"/>
                </a:lnTo>
                <a:lnTo>
                  <a:pt x="1066" y="828"/>
                </a:lnTo>
                <a:lnTo>
                  <a:pt x="1218" y="391"/>
                </a:lnTo>
                <a:lnTo>
                  <a:pt x="187"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395" name="Line 3"/>
          <p:cNvSpPr>
            <a:spLocks noChangeShapeType="1"/>
          </p:cNvSpPr>
          <p:nvPr/>
        </p:nvSpPr>
        <p:spPr bwMode="auto">
          <a:xfrm flipH="1">
            <a:off x="3038475" y="1663932"/>
            <a:ext cx="693738"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396" name="Line 4"/>
          <p:cNvSpPr>
            <a:spLocks noChangeShapeType="1"/>
          </p:cNvSpPr>
          <p:nvPr/>
        </p:nvSpPr>
        <p:spPr bwMode="auto">
          <a:xfrm flipV="1">
            <a:off x="3622675" y="1700444"/>
            <a:ext cx="0" cy="1449388"/>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397" name="Line 5"/>
          <p:cNvSpPr>
            <a:spLocks noChangeShapeType="1"/>
          </p:cNvSpPr>
          <p:nvPr/>
        </p:nvSpPr>
        <p:spPr bwMode="auto">
          <a:xfrm>
            <a:off x="3349625" y="2749782"/>
            <a:ext cx="0" cy="400050"/>
          </a:xfrm>
          <a:prstGeom prst="line">
            <a:avLst/>
          </a:prstGeom>
          <a:noFill/>
          <a:ln w="12700">
            <a:solidFill>
              <a:srgbClr val="0000FF"/>
            </a:solidFill>
            <a:round/>
            <a:headEnd type="none" w="sm" len="sm"/>
            <a:tailEnd type="stealth" w="med" len="lg"/>
          </a:ln>
          <a:effectLst/>
        </p:spPr>
        <p:txBody>
          <a:bodyPr wrap="none" anchor="ctr"/>
          <a:lstStyle/>
          <a:p>
            <a:endParaRPr lang="es-CL"/>
          </a:p>
        </p:txBody>
      </p:sp>
      <p:sp>
        <p:nvSpPr>
          <p:cNvPr id="59398" name="Oval 6"/>
          <p:cNvSpPr>
            <a:spLocks noChangeArrowheads="1"/>
          </p:cNvSpPr>
          <p:nvPr/>
        </p:nvSpPr>
        <p:spPr bwMode="auto">
          <a:xfrm>
            <a:off x="3590925" y="2983145"/>
            <a:ext cx="65088" cy="66675"/>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399" name="Oval 7"/>
          <p:cNvSpPr>
            <a:spLocks noChangeArrowheads="1"/>
          </p:cNvSpPr>
          <p:nvPr/>
        </p:nvSpPr>
        <p:spPr bwMode="auto">
          <a:xfrm>
            <a:off x="3313114" y="2737083"/>
            <a:ext cx="65087" cy="65087"/>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59400" name="Oval 8"/>
          <p:cNvSpPr>
            <a:spLocks noChangeArrowheads="1"/>
          </p:cNvSpPr>
          <p:nvPr/>
        </p:nvSpPr>
        <p:spPr bwMode="auto">
          <a:xfrm>
            <a:off x="3590925" y="1943333"/>
            <a:ext cx="65088"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59401" name="Rectangle 9"/>
          <p:cNvSpPr>
            <a:spLocks noChangeArrowheads="1"/>
          </p:cNvSpPr>
          <p:nvPr/>
        </p:nvSpPr>
        <p:spPr bwMode="auto">
          <a:xfrm>
            <a:off x="3046413" y="2633767"/>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02" name="Rectangle 10"/>
          <p:cNvSpPr>
            <a:spLocks noChangeArrowheads="1"/>
          </p:cNvSpPr>
          <p:nvPr/>
        </p:nvSpPr>
        <p:spPr bwMode="auto">
          <a:xfrm>
            <a:off x="3602038" y="2903642"/>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03" name="Rectangle 11"/>
          <p:cNvSpPr>
            <a:spLocks noChangeArrowheads="1"/>
          </p:cNvSpPr>
          <p:nvPr/>
        </p:nvSpPr>
        <p:spPr bwMode="auto">
          <a:xfrm>
            <a:off x="3602039" y="1843192"/>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04" name="Line 12"/>
          <p:cNvSpPr>
            <a:spLocks noChangeShapeType="1"/>
          </p:cNvSpPr>
          <p:nvPr/>
        </p:nvSpPr>
        <p:spPr bwMode="auto">
          <a:xfrm>
            <a:off x="3341689" y="2773594"/>
            <a:ext cx="280987" cy="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05" name="Rectangle 13"/>
          <p:cNvSpPr>
            <a:spLocks noChangeArrowheads="1"/>
          </p:cNvSpPr>
          <p:nvPr/>
        </p:nvSpPr>
        <p:spPr bwMode="auto">
          <a:xfrm>
            <a:off x="3562350" y="2641704"/>
            <a:ext cx="30296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latin typeface="Arial" charset="0"/>
              </a:rPr>
              <a:t>Z</a:t>
            </a:r>
          </a:p>
        </p:txBody>
      </p:sp>
      <p:sp>
        <p:nvSpPr>
          <p:cNvPr id="59406" name="Freeform 14"/>
          <p:cNvSpPr>
            <a:spLocks/>
          </p:cNvSpPr>
          <p:nvPr/>
        </p:nvSpPr>
        <p:spPr bwMode="auto">
          <a:xfrm>
            <a:off x="8312151" y="3815216"/>
            <a:ext cx="1935163" cy="1676400"/>
          </a:xfrm>
          <a:custGeom>
            <a:avLst/>
            <a:gdLst/>
            <a:ahLst/>
            <a:cxnLst>
              <a:cxn ang="0">
                <a:pos x="187" y="0"/>
              </a:cxn>
              <a:cxn ang="0">
                <a:pos x="8" y="512"/>
              </a:cxn>
              <a:cxn ang="0">
                <a:pos x="0" y="579"/>
              </a:cxn>
              <a:cxn ang="0">
                <a:pos x="4" y="618"/>
              </a:cxn>
              <a:cxn ang="0">
                <a:pos x="17" y="674"/>
              </a:cxn>
              <a:cxn ang="0">
                <a:pos x="39" y="725"/>
              </a:cxn>
              <a:cxn ang="0">
                <a:pos x="82" y="780"/>
              </a:cxn>
              <a:cxn ang="0">
                <a:pos x="140" y="828"/>
              </a:cxn>
              <a:cxn ang="0">
                <a:pos x="216" y="876"/>
              </a:cxn>
              <a:cxn ang="0">
                <a:pos x="323" y="929"/>
              </a:cxn>
              <a:cxn ang="0">
                <a:pos x="539" y="1011"/>
              </a:cxn>
              <a:cxn ang="0">
                <a:pos x="652" y="1039"/>
              </a:cxn>
              <a:cxn ang="0">
                <a:pos x="740" y="1053"/>
              </a:cxn>
              <a:cxn ang="0">
                <a:pos x="829" y="1055"/>
              </a:cxn>
              <a:cxn ang="0">
                <a:pos x="907" y="1031"/>
              </a:cxn>
              <a:cxn ang="0">
                <a:pos x="951" y="1005"/>
              </a:cxn>
              <a:cxn ang="0">
                <a:pos x="996" y="963"/>
              </a:cxn>
              <a:cxn ang="0">
                <a:pos x="1029" y="919"/>
              </a:cxn>
              <a:cxn ang="0">
                <a:pos x="1054" y="861"/>
              </a:cxn>
              <a:cxn ang="0">
                <a:pos x="1066" y="829"/>
              </a:cxn>
              <a:cxn ang="0">
                <a:pos x="1218" y="392"/>
              </a:cxn>
              <a:cxn ang="0">
                <a:pos x="187" y="0"/>
              </a:cxn>
            </a:cxnLst>
            <a:rect l="0" t="0" r="r" b="b"/>
            <a:pathLst>
              <a:path w="1219" h="1056">
                <a:moveTo>
                  <a:pt x="187" y="0"/>
                </a:moveTo>
                <a:lnTo>
                  <a:pt x="8" y="512"/>
                </a:lnTo>
                <a:lnTo>
                  <a:pt x="0" y="579"/>
                </a:lnTo>
                <a:lnTo>
                  <a:pt x="4" y="618"/>
                </a:lnTo>
                <a:lnTo>
                  <a:pt x="17" y="674"/>
                </a:lnTo>
                <a:lnTo>
                  <a:pt x="39" y="725"/>
                </a:lnTo>
                <a:lnTo>
                  <a:pt x="82" y="780"/>
                </a:lnTo>
                <a:lnTo>
                  <a:pt x="140" y="828"/>
                </a:lnTo>
                <a:lnTo>
                  <a:pt x="216" y="876"/>
                </a:lnTo>
                <a:lnTo>
                  <a:pt x="323" y="929"/>
                </a:lnTo>
                <a:lnTo>
                  <a:pt x="539" y="1011"/>
                </a:lnTo>
                <a:lnTo>
                  <a:pt x="652" y="1039"/>
                </a:lnTo>
                <a:lnTo>
                  <a:pt x="740" y="1053"/>
                </a:lnTo>
                <a:lnTo>
                  <a:pt x="829" y="1055"/>
                </a:lnTo>
                <a:lnTo>
                  <a:pt x="907" y="1031"/>
                </a:lnTo>
                <a:lnTo>
                  <a:pt x="951" y="1005"/>
                </a:lnTo>
                <a:lnTo>
                  <a:pt x="996" y="963"/>
                </a:lnTo>
                <a:lnTo>
                  <a:pt x="1029" y="919"/>
                </a:lnTo>
                <a:lnTo>
                  <a:pt x="1054" y="861"/>
                </a:lnTo>
                <a:lnTo>
                  <a:pt x="1066" y="829"/>
                </a:lnTo>
                <a:lnTo>
                  <a:pt x="1218" y="392"/>
                </a:lnTo>
                <a:lnTo>
                  <a:pt x="187"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407" name="Line 15"/>
          <p:cNvSpPr>
            <a:spLocks noChangeShapeType="1"/>
          </p:cNvSpPr>
          <p:nvPr/>
        </p:nvSpPr>
        <p:spPr bwMode="auto">
          <a:xfrm flipH="1">
            <a:off x="8893175" y="3669166"/>
            <a:ext cx="693738"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08" name="Line 16"/>
          <p:cNvSpPr>
            <a:spLocks noChangeShapeType="1"/>
          </p:cNvSpPr>
          <p:nvPr/>
        </p:nvSpPr>
        <p:spPr bwMode="auto">
          <a:xfrm flipV="1">
            <a:off x="9385300" y="3802516"/>
            <a:ext cx="0" cy="1447800"/>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409" name="Oval 17"/>
          <p:cNvSpPr>
            <a:spLocks noChangeArrowheads="1"/>
          </p:cNvSpPr>
          <p:nvPr/>
        </p:nvSpPr>
        <p:spPr bwMode="auto">
          <a:xfrm>
            <a:off x="9351964" y="5085217"/>
            <a:ext cx="65087" cy="6508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10" name="Oval 18"/>
          <p:cNvSpPr>
            <a:spLocks noChangeArrowheads="1"/>
          </p:cNvSpPr>
          <p:nvPr/>
        </p:nvSpPr>
        <p:spPr bwMode="auto">
          <a:xfrm>
            <a:off x="9074150" y="5018542"/>
            <a:ext cx="65088" cy="65087"/>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11" name="Oval 19"/>
          <p:cNvSpPr>
            <a:spLocks noChangeArrowheads="1"/>
          </p:cNvSpPr>
          <p:nvPr/>
        </p:nvSpPr>
        <p:spPr bwMode="auto">
          <a:xfrm>
            <a:off x="9347201" y="4227967"/>
            <a:ext cx="66675" cy="65087"/>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59412" name="Oval 20"/>
          <p:cNvSpPr>
            <a:spLocks noChangeArrowheads="1"/>
          </p:cNvSpPr>
          <p:nvPr/>
        </p:nvSpPr>
        <p:spPr bwMode="auto">
          <a:xfrm>
            <a:off x="9493250" y="3824742"/>
            <a:ext cx="65088" cy="65087"/>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59413" name="Rectangle 21"/>
          <p:cNvSpPr>
            <a:spLocks noChangeArrowheads="1"/>
          </p:cNvSpPr>
          <p:nvPr/>
        </p:nvSpPr>
        <p:spPr bwMode="auto">
          <a:xfrm>
            <a:off x="9496425" y="3678563"/>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14" name="Rectangle 22"/>
          <p:cNvSpPr>
            <a:spLocks noChangeArrowheads="1"/>
          </p:cNvSpPr>
          <p:nvPr/>
        </p:nvSpPr>
        <p:spPr bwMode="auto">
          <a:xfrm>
            <a:off x="9363075" y="5005713"/>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15" name="Rectangle 23"/>
          <p:cNvSpPr>
            <a:spLocks noChangeArrowheads="1"/>
          </p:cNvSpPr>
          <p:nvPr/>
        </p:nvSpPr>
        <p:spPr bwMode="auto">
          <a:xfrm>
            <a:off x="9048751" y="4116713"/>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16" name="Rectangle 24"/>
          <p:cNvSpPr>
            <a:spLocks noChangeArrowheads="1"/>
          </p:cNvSpPr>
          <p:nvPr/>
        </p:nvSpPr>
        <p:spPr bwMode="auto">
          <a:xfrm>
            <a:off x="8818563" y="4893001"/>
            <a:ext cx="325410"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p>
        </p:txBody>
      </p:sp>
      <p:sp>
        <p:nvSpPr>
          <p:cNvPr id="59417" name="Line 25"/>
          <p:cNvSpPr>
            <a:spLocks noChangeShapeType="1"/>
          </p:cNvSpPr>
          <p:nvPr/>
        </p:nvSpPr>
        <p:spPr bwMode="auto">
          <a:xfrm>
            <a:off x="9525000" y="3856491"/>
            <a:ext cx="0" cy="838200"/>
          </a:xfrm>
          <a:prstGeom prst="line">
            <a:avLst/>
          </a:prstGeom>
          <a:noFill/>
          <a:ln w="12700">
            <a:solidFill>
              <a:srgbClr val="0000FF"/>
            </a:solidFill>
            <a:round/>
            <a:headEnd type="none" w="sm" len="sm"/>
            <a:tailEnd type="stealth" w="med" len="lg"/>
          </a:ln>
          <a:effectLst/>
        </p:spPr>
        <p:txBody>
          <a:bodyPr wrap="none" anchor="ctr"/>
          <a:lstStyle/>
          <a:p>
            <a:endParaRPr lang="es-CL"/>
          </a:p>
        </p:txBody>
      </p:sp>
      <p:sp>
        <p:nvSpPr>
          <p:cNvPr id="59418" name="Freeform 26"/>
          <p:cNvSpPr>
            <a:spLocks/>
          </p:cNvSpPr>
          <p:nvPr/>
        </p:nvSpPr>
        <p:spPr bwMode="auto">
          <a:xfrm>
            <a:off x="8897938" y="3445329"/>
            <a:ext cx="1231900" cy="663575"/>
          </a:xfrm>
          <a:custGeom>
            <a:avLst/>
            <a:gdLst/>
            <a:ahLst/>
            <a:cxnLst>
              <a:cxn ang="0">
                <a:pos x="0" y="121"/>
              </a:cxn>
              <a:cxn ang="0">
                <a:pos x="16" y="107"/>
              </a:cxn>
              <a:cxn ang="0">
                <a:pos x="24" y="100"/>
              </a:cxn>
              <a:cxn ang="0">
                <a:pos x="32" y="94"/>
              </a:cxn>
              <a:cxn ang="0">
                <a:pos x="41" y="88"/>
              </a:cxn>
              <a:cxn ang="0">
                <a:pos x="49" y="82"/>
              </a:cxn>
              <a:cxn ang="0">
                <a:pos x="58" y="76"/>
              </a:cxn>
              <a:cxn ang="0">
                <a:pos x="67" y="70"/>
              </a:cxn>
              <a:cxn ang="0">
                <a:pos x="76" y="65"/>
              </a:cxn>
              <a:cxn ang="0">
                <a:pos x="85" y="60"/>
              </a:cxn>
              <a:cxn ang="0">
                <a:pos x="94" y="54"/>
              </a:cxn>
              <a:cxn ang="0">
                <a:pos x="103" y="50"/>
              </a:cxn>
              <a:cxn ang="0">
                <a:pos x="113" y="45"/>
              </a:cxn>
              <a:cxn ang="0">
                <a:pos x="123" y="40"/>
              </a:cxn>
              <a:cxn ang="0">
                <a:pos x="132" y="36"/>
              </a:cxn>
              <a:cxn ang="0">
                <a:pos x="142" y="32"/>
              </a:cxn>
              <a:cxn ang="0">
                <a:pos x="152" y="28"/>
              </a:cxn>
              <a:cxn ang="0">
                <a:pos x="162" y="25"/>
              </a:cxn>
              <a:cxn ang="0">
                <a:pos x="172" y="22"/>
              </a:cxn>
              <a:cxn ang="0">
                <a:pos x="182" y="18"/>
              </a:cxn>
              <a:cxn ang="0">
                <a:pos x="193" y="16"/>
              </a:cxn>
              <a:cxn ang="0">
                <a:pos x="203" y="13"/>
              </a:cxn>
              <a:cxn ang="0">
                <a:pos x="214" y="11"/>
              </a:cxn>
              <a:cxn ang="0">
                <a:pos x="224" y="8"/>
              </a:cxn>
              <a:cxn ang="0">
                <a:pos x="235" y="6"/>
              </a:cxn>
              <a:cxn ang="0">
                <a:pos x="246" y="5"/>
              </a:cxn>
              <a:cxn ang="0">
                <a:pos x="257" y="4"/>
              </a:cxn>
              <a:cxn ang="0">
                <a:pos x="267" y="2"/>
              </a:cxn>
              <a:cxn ang="0">
                <a:pos x="279" y="1"/>
              </a:cxn>
              <a:cxn ang="0">
                <a:pos x="290" y="1"/>
              </a:cxn>
              <a:cxn ang="0">
                <a:pos x="301" y="0"/>
              </a:cxn>
              <a:cxn ang="0">
                <a:pos x="312" y="0"/>
              </a:cxn>
              <a:cxn ang="0">
                <a:pos x="357" y="2"/>
              </a:cxn>
              <a:cxn ang="0">
                <a:pos x="379" y="5"/>
              </a:cxn>
              <a:cxn ang="0">
                <a:pos x="400" y="8"/>
              </a:cxn>
              <a:cxn ang="0">
                <a:pos x="421" y="13"/>
              </a:cxn>
              <a:cxn ang="0">
                <a:pos x="442" y="18"/>
              </a:cxn>
              <a:cxn ang="0">
                <a:pos x="462" y="25"/>
              </a:cxn>
              <a:cxn ang="0">
                <a:pos x="483" y="32"/>
              </a:cxn>
              <a:cxn ang="0">
                <a:pos x="502" y="40"/>
              </a:cxn>
              <a:cxn ang="0">
                <a:pos x="521" y="50"/>
              </a:cxn>
              <a:cxn ang="0">
                <a:pos x="539" y="60"/>
              </a:cxn>
              <a:cxn ang="0">
                <a:pos x="558" y="70"/>
              </a:cxn>
              <a:cxn ang="0">
                <a:pos x="575" y="82"/>
              </a:cxn>
              <a:cxn ang="0">
                <a:pos x="592" y="94"/>
              </a:cxn>
              <a:cxn ang="0">
                <a:pos x="609" y="107"/>
              </a:cxn>
              <a:cxn ang="0">
                <a:pos x="624" y="121"/>
              </a:cxn>
              <a:cxn ang="0">
                <a:pos x="639" y="135"/>
              </a:cxn>
              <a:cxn ang="0">
                <a:pos x="654" y="150"/>
              </a:cxn>
              <a:cxn ang="0">
                <a:pos x="668" y="166"/>
              </a:cxn>
              <a:cxn ang="0">
                <a:pos x="681" y="182"/>
              </a:cxn>
              <a:cxn ang="0">
                <a:pos x="693" y="199"/>
              </a:cxn>
              <a:cxn ang="0">
                <a:pos x="705" y="216"/>
              </a:cxn>
              <a:cxn ang="0">
                <a:pos x="716" y="234"/>
              </a:cxn>
              <a:cxn ang="0">
                <a:pos x="726" y="253"/>
              </a:cxn>
              <a:cxn ang="0">
                <a:pos x="735" y="272"/>
              </a:cxn>
              <a:cxn ang="0">
                <a:pos x="743" y="291"/>
              </a:cxn>
              <a:cxn ang="0">
                <a:pos x="751" y="311"/>
              </a:cxn>
              <a:cxn ang="0">
                <a:pos x="757" y="332"/>
              </a:cxn>
              <a:cxn ang="0">
                <a:pos x="763" y="352"/>
              </a:cxn>
              <a:cxn ang="0">
                <a:pos x="768" y="373"/>
              </a:cxn>
              <a:cxn ang="0">
                <a:pos x="772" y="395"/>
              </a:cxn>
              <a:cxn ang="0">
                <a:pos x="775" y="417"/>
              </a:cxn>
            </a:cxnLst>
            <a:rect l="0" t="0" r="r" b="b"/>
            <a:pathLst>
              <a:path w="776" h="418">
                <a:moveTo>
                  <a:pt x="0" y="121"/>
                </a:moveTo>
                <a:lnTo>
                  <a:pt x="16" y="107"/>
                </a:lnTo>
                <a:lnTo>
                  <a:pt x="24" y="100"/>
                </a:lnTo>
                <a:lnTo>
                  <a:pt x="32" y="94"/>
                </a:lnTo>
                <a:lnTo>
                  <a:pt x="41" y="88"/>
                </a:lnTo>
                <a:lnTo>
                  <a:pt x="49" y="82"/>
                </a:lnTo>
                <a:lnTo>
                  <a:pt x="58" y="76"/>
                </a:lnTo>
                <a:lnTo>
                  <a:pt x="67" y="70"/>
                </a:lnTo>
                <a:lnTo>
                  <a:pt x="76" y="65"/>
                </a:lnTo>
                <a:lnTo>
                  <a:pt x="85" y="60"/>
                </a:lnTo>
                <a:lnTo>
                  <a:pt x="94" y="54"/>
                </a:lnTo>
                <a:lnTo>
                  <a:pt x="103" y="50"/>
                </a:lnTo>
                <a:lnTo>
                  <a:pt x="113" y="45"/>
                </a:lnTo>
                <a:lnTo>
                  <a:pt x="123" y="40"/>
                </a:lnTo>
                <a:lnTo>
                  <a:pt x="132" y="36"/>
                </a:lnTo>
                <a:lnTo>
                  <a:pt x="142" y="32"/>
                </a:lnTo>
                <a:lnTo>
                  <a:pt x="152" y="28"/>
                </a:lnTo>
                <a:lnTo>
                  <a:pt x="162" y="25"/>
                </a:lnTo>
                <a:lnTo>
                  <a:pt x="172" y="22"/>
                </a:lnTo>
                <a:lnTo>
                  <a:pt x="182" y="18"/>
                </a:lnTo>
                <a:lnTo>
                  <a:pt x="193" y="16"/>
                </a:lnTo>
                <a:lnTo>
                  <a:pt x="203" y="13"/>
                </a:lnTo>
                <a:lnTo>
                  <a:pt x="214" y="11"/>
                </a:lnTo>
                <a:lnTo>
                  <a:pt x="224" y="8"/>
                </a:lnTo>
                <a:lnTo>
                  <a:pt x="235" y="6"/>
                </a:lnTo>
                <a:lnTo>
                  <a:pt x="246" y="5"/>
                </a:lnTo>
                <a:lnTo>
                  <a:pt x="257" y="4"/>
                </a:lnTo>
                <a:lnTo>
                  <a:pt x="267" y="2"/>
                </a:lnTo>
                <a:lnTo>
                  <a:pt x="279" y="1"/>
                </a:lnTo>
                <a:lnTo>
                  <a:pt x="290" y="1"/>
                </a:lnTo>
                <a:lnTo>
                  <a:pt x="301" y="0"/>
                </a:lnTo>
                <a:lnTo>
                  <a:pt x="312" y="0"/>
                </a:lnTo>
                <a:lnTo>
                  <a:pt x="357" y="2"/>
                </a:lnTo>
                <a:lnTo>
                  <a:pt x="379" y="5"/>
                </a:lnTo>
                <a:lnTo>
                  <a:pt x="400" y="8"/>
                </a:lnTo>
                <a:lnTo>
                  <a:pt x="421" y="13"/>
                </a:lnTo>
                <a:lnTo>
                  <a:pt x="442" y="18"/>
                </a:lnTo>
                <a:lnTo>
                  <a:pt x="462" y="25"/>
                </a:lnTo>
                <a:lnTo>
                  <a:pt x="483" y="32"/>
                </a:lnTo>
                <a:lnTo>
                  <a:pt x="502" y="40"/>
                </a:lnTo>
                <a:lnTo>
                  <a:pt x="521" y="50"/>
                </a:lnTo>
                <a:lnTo>
                  <a:pt x="539" y="60"/>
                </a:lnTo>
                <a:lnTo>
                  <a:pt x="558" y="70"/>
                </a:lnTo>
                <a:lnTo>
                  <a:pt x="575" y="82"/>
                </a:lnTo>
                <a:lnTo>
                  <a:pt x="592" y="94"/>
                </a:lnTo>
                <a:lnTo>
                  <a:pt x="609" y="107"/>
                </a:lnTo>
                <a:lnTo>
                  <a:pt x="624" y="121"/>
                </a:lnTo>
                <a:lnTo>
                  <a:pt x="639" y="135"/>
                </a:lnTo>
                <a:lnTo>
                  <a:pt x="654" y="150"/>
                </a:lnTo>
                <a:lnTo>
                  <a:pt x="668" y="166"/>
                </a:lnTo>
                <a:lnTo>
                  <a:pt x="681" y="182"/>
                </a:lnTo>
                <a:lnTo>
                  <a:pt x="693" y="199"/>
                </a:lnTo>
                <a:lnTo>
                  <a:pt x="705" y="216"/>
                </a:lnTo>
                <a:lnTo>
                  <a:pt x="716" y="234"/>
                </a:lnTo>
                <a:lnTo>
                  <a:pt x="726" y="253"/>
                </a:lnTo>
                <a:lnTo>
                  <a:pt x="735" y="272"/>
                </a:lnTo>
                <a:lnTo>
                  <a:pt x="743" y="291"/>
                </a:lnTo>
                <a:lnTo>
                  <a:pt x="751" y="311"/>
                </a:lnTo>
                <a:lnTo>
                  <a:pt x="757" y="332"/>
                </a:lnTo>
                <a:lnTo>
                  <a:pt x="763" y="352"/>
                </a:lnTo>
                <a:lnTo>
                  <a:pt x="768" y="373"/>
                </a:lnTo>
                <a:lnTo>
                  <a:pt x="772" y="395"/>
                </a:lnTo>
                <a:lnTo>
                  <a:pt x="775" y="417"/>
                </a:lnTo>
              </a:path>
            </a:pathLst>
          </a:custGeom>
          <a:noFill/>
          <a:ln w="12700" cap="rnd" cmpd="sng">
            <a:solidFill>
              <a:srgbClr val="000000"/>
            </a:solidFill>
            <a:prstDash val="solid"/>
            <a:round/>
            <a:headEnd type="none" w="sm" len="sm"/>
            <a:tailEnd type="stealth" w="med" len="lg"/>
          </a:ln>
          <a:effectLst/>
        </p:spPr>
        <p:txBody>
          <a:bodyPr/>
          <a:lstStyle/>
          <a:p>
            <a:endParaRPr lang="es-CL"/>
          </a:p>
        </p:txBody>
      </p:sp>
      <p:sp>
        <p:nvSpPr>
          <p:cNvPr id="59419" name="Freeform 27"/>
          <p:cNvSpPr>
            <a:spLocks/>
          </p:cNvSpPr>
          <p:nvPr/>
        </p:nvSpPr>
        <p:spPr bwMode="auto">
          <a:xfrm>
            <a:off x="5121275" y="2787650"/>
            <a:ext cx="1936750" cy="1676400"/>
          </a:xfrm>
          <a:custGeom>
            <a:avLst/>
            <a:gdLst/>
            <a:ahLst/>
            <a:cxnLst>
              <a:cxn ang="0">
                <a:pos x="188" y="0"/>
              </a:cxn>
              <a:cxn ang="0">
                <a:pos x="9" y="512"/>
              </a:cxn>
              <a:cxn ang="0">
                <a:pos x="0" y="579"/>
              </a:cxn>
              <a:cxn ang="0">
                <a:pos x="4" y="617"/>
              </a:cxn>
              <a:cxn ang="0">
                <a:pos x="18" y="673"/>
              </a:cxn>
              <a:cxn ang="0">
                <a:pos x="40" y="724"/>
              </a:cxn>
              <a:cxn ang="0">
                <a:pos x="83" y="780"/>
              </a:cxn>
              <a:cxn ang="0">
                <a:pos x="141" y="828"/>
              </a:cxn>
              <a:cxn ang="0">
                <a:pos x="217" y="876"/>
              </a:cxn>
              <a:cxn ang="0">
                <a:pos x="324" y="928"/>
              </a:cxn>
              <a:cxn ang="0">
                <a:pos x="540" y="1010"/>
              </a:cxn>
              <a:cxn ang="0">
                <a:pos x="652" y="1039"/>
              </a:cxn>
              <a:cxn ang="0">
                <a:pos x="740" y="1052"/>
              </a:cxn>
              <a:cxn ang="0">
                <a:pos x="829" y="1055"/>
              </a:cxn>
              <a:cxn ang="0">
                <a:pos x="908" y="1031"/>
              </a:cxn>
              <a:cxn ang="0">
                <a:pos x="952" y="1005"/>
              </a:cxn>
              <a:cxn ang="0">
                <a:pos x="996" y="963"/>
              </a:cxn>
              <a:cxn ang="0">
                <a:pos x="1030" y="919"/>
              </a:cxn>
              <a:cxn ang="0">
                <a:pos x="1055" y="860"/>
              </a:cxn>
              <a:cxn ang="0">
                <a:pos x="1066" y="828"/>
              </a:cxn>
              <a:cxn ang="0">
                <a:pos x="1219" y="391"/>
              </a:cxn>
              <a:cxn ang="0">
                <a:pos x="188" y="0"/>
              </a:cxn>
            </a:cxnLst>
            <a:rect l="0" t="0" r="r" b="b"/>
            <a:pathLst>
              <a:path w="1220" h="1056">
                <a:moveTo>
                  <a:pt x="188" y="0"/>
                </a:moveTo>
                <a:lnTo>
                  <a:pt x="9" y="512"/>
                </a:lnTo>
                <a:lnTo>
                  <a:pt x="0" y="579"/>
                </a:lnTo>
                <a:lnTo>
                  <a:pt x="4" y="617"/>
                </a:lnTo>
                <a:lnTo>
                  <a:pt x="18" y="673"/>
                </a:lnTo>
                <a:lnTo>
                  <a:pt x="40" y="724"/>
                </a:lnTo>
                <a:lnTo>
                  <a:pt x="83" y="780"/>
                </a:lnTo>
                <a:lnTo>
                  <a:pt x="141" y="828"/>
                </a:lnTo>
                <a:lnTo>
                  <a:pt x="217" y="876"/>
                </a:lnTo>
                <a:lnTo>
                  <a:pt x="324" y="928"/>
                </a:lnTo>
                <a:lnTo>
                  <a:pt x="540" y="1010"/>
                </a:lnTo>
                <a:lnTo>
                  <a:pt x="652" y="1039"/>
                </a:lnTo>
                <a:lnTo>
                  <a:pt x="740" y="1052"/>
                </a:lnTo>
                <a:lnTo>
                  <a:pt x="829" y="1055"/>
                </a:lnTo>
                <a:lnTo>
                  <a:pt x="908" y="1031"/>
                </a:lnTo>
                <a:lnTo>
                  <a:pt x="952" y="1005"/>
                </a:lnTo>
                <a:lnTo>
                  <a:pt x="996" y="963"/>
                </a:lnTo>
                <a:lnTo>
                  <a:pt x="1030" y="919"/>
                </a:lnTo>
                <a:lnTo>
                  <a:pt x="1055" y="860"/>
                </a:lnTo>
                <a:lnTo>
                  <a:pt x="1066" y="828"/>
                </a:lnTo>
                <a:lnTo>
                  <a:pt x="1219" y="391"/>
                </a:lnTo>
                <a:lnTo>
                  <a:pt x="188" y="0"/>
                </a:lnTo>
              </a:path>
            </a:pathLst>
          </a:custGeom>
          <a:solidFill>
            <a:schemeClr val="bg1"/>
          </a:solidFill>
          <a:ln w="50800" cap="rnd" cmpd="sng">
            <a:solidFill>
              <a:srgbClr val="000000"/>
            </a:solidFill>
            <a:prstDash val="solid"/>
            <a:round/>
            <a:headEnd/>
            <a:tailEnd/>
          </a:ln>
          <a:effectLst/>
        </p:spPr>
        <p:txBody>
          <a:bodyPr/>
          <a:lstStyle/>
          <a:p>
            <a:endParaRPr lang="es-CL"/>
          </a:p>
        </p:txBody>
      </p:sp>
      <p:sp>
        <p:nvSpPr>
          <p:cNvPr id="59420" name="Line 28"/>
          <p:cNvSpPr>
            <a:spLocks noChangeShapeType="1"/>
          </p:cNvSpPr>
          <p:nvPr/>
        </p:nvSpPr>
        <p:spPr bwMode="auto">
          <a:xfrm flipH="1">
            <a:off x="5702301" y="2641600"/>
            <a:ext cx="695325" cy="1987550"/>
          </a:xfrm>
          <a:prstGeom prst="line">
            <a:avLst/>
          </a:prstGeom>
          <a:noFill/>
          <a:ln w="12700">
            <a:solidFill>
              <a:srgbClr val="000000"/>
            </a:solidFill>
            <a:round/>
            <a:headEnd type="none" w="sm" len="sm"/>
            <a:tailEnd type="none" w="sm" len="sm"/>
          </a:ln>
          <a:effectLst/>
        </p:spPr>
        <p:txBody>
          <a:bodyPr wrap="none" anchor="ctr"/>
          <a:lstStyle/>
          <a:p>
            <a:endParaRPr lang="es-CL"/>
          </a:p>
        </p:txBody>
      </p:sp>
      <p:sp>
        <p:nvSpPr>
          <p:cNvPr id="59421" name="Line 29"/>
          <p:cNvSpPr>
            <a:spLocks noChangeShapeType="1"/>
          </p:cNvSpPr>
          <p:nvPr/>
        </p:nvSpPr>
        <p:spPr bwMode="auto">
          <a:xfrm flipV="1">
            <a:off x="6189663" y="2781300"/>
            <a:ext cx="0" cy="1447800"/>
          </a:xfrm>
          <a:prstGeom prst="line">
            <a:avLst/>
          </a:prstGeom>
          <a:noFill/>
          <a:ln w="12700">
            <a:solidFill>
              <a:srgbClr val="FF0000"/>
            </a:solidFill>
            <a:round/>
            <a:headEnd type="none" w="sm" len="sm"/>
            <a:tailEnd type="stealth" w="med" len="lg"/>
          </a:ln>
          <a:effectLst/>
        </p:spPr>
        <p:txBody>
          <a:bodyPr wrap="none" anchor="ctr"/>
          <a:lstStyle/>
          <a:p>
            <a:endParaRPr lang="es-CL"/>
          </a:p>
        </p:txBody>
      </p:sp>
      <p:sp>
        <p:nvSpPr>
          <p:cNvPr id="59422" name="Oval 30"/>
          <p:cNvSpPr>
            <a:spLocks noChangeArrowheads="1"/>
          </p:cNvSpPr>
          <p:nvPr/>
        </p:nvSpPr>
        <p:spPr bwMode="auto">
          <a:xfrm>
            <a:off x="6157914" y="4064000"/>
            <a:ext cx="65087" cy="65088"/>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23" name="Oval 31"/>
          <p:cNvSpPr>
            <a:spLocks noChangeArrowheads="1"/>
          </p:cNvSpPr>
          <p:nvPr/>
        </p:nvSpPr>
        <p:spPr bwMode="auto">
          <a:xfrm>
            <a:off x="5880100" y="3997325"/>
            <a:ext cx="65088" cy="65088"/>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59424" name="Oval 32"/>
          <p:cNvSpPr>
            <a:spLocks noChangeArrowheads="1"/>
          </p:cNvSpPr>
          <p:nvPr/>
        </p:nvSpPr>
        <p:spPr bwMode="auto">
          <a:xfrm>
            <a:off x="6153151" y="3206750"/>
            <a:ext cx="66675" cy="65088"/>
          </a:xfrm>
          <a:prstGeom prst="ellipse">
            <a:avLst/>
          </a:prstGeom>
          <a:solidFill>
            <a:srgbClr val="0000FF"/>
          </a:solidFill>
          <a:ln w="12700">
            <a:solidFill>
              <a:srgbClr val="FF00FF"/>
            </a:solidFill>
            <a:round/>
            <a:headEnd/>
            <a:tailEnd/>
          </a:ln>
          <a:effectLst/>
        </p:spPr>
        <p:txBody>
          <a:bodyPr wrap="none" anchor="ctr"/>
          <a:lstStyle/>
          <a:p>
            <a:endParaRPr lang="es-CL"/>
          </a:p>
        </p:txBody>
      </p:sp>
      <p:sp>
        <p:nvSpPr>
          <p:cNvPr id="59425" name="Rectangle 33"/>
          <p:cNvSpPr>
            <a:spLocks noChangeArrowheads="1"/>
          </p:cNvSpPr>
          <p:nvPr/>
        </p:nvSpPr>
        <p:spPr bwMode="auto">
          <a:xfrm>
            <a:off x="5886450" y="3087560"/>
            <a:ext cx="335028"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0000FF"/>
                </a:solidFill>
                <a:latin typeface="Arial" charset="0"/>
              </a:rPr>
              <a:t>G</a:t>
            </a:r>
          </a:p>
        </p:txBody>
      </p:sp>
      <p:sp>
        <p:nvSpPr>
          <p:cNvPr id="59426" name="Rectangle 34"/>
          <p:cNvSpPr>
            <a:spLocks noChangeArrowheads="1"/>
          </p:cNvSpPr>
          <p:nvPr/>
        </p:nvSpPr>
        <p:spPr bwMode="auto">
          <a:xfrm>
            <a:off x="6169025" y="3982910"/>
            <a:ext cx="395942"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r>
              <a:rPr lang="en-US" sz="1500" b="1" baseline="-25000">
                <a:solidFill>
                  <a:srgbClr val="FF0000"/>
                </a:solidFill>
                <a:latin typeface="Arial" charset="0"/>
              </a:rPr>
              <a:t>1</a:t>
            </a:r>
          </a:p>
        </p:txBody>
      </p:sp>
      <p:sp>
        <p:nvSpPr>
          <p:cNvPr id="59427" name="Rectangle 35"/>
          <p:cNvSpPr>
            <a:spLocks noChangeArrowheads="1"/>
          </p:cNvSpPr>
          <p:nvPr/>
        </p:nvSpPr>
        <p:spPr bwMode="auto">
          <a:xfrm>
            <a:off x="6161089" y="3149473"/>
            <a:ext cx="346249"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FF"/>
                </a:solidFill>
                <a:latin typeface="Arial" charset="0"/>
              </a:rPr>
              <a:t>M</a:t>
            </a:r>
          </a:p>
        </p:txBody>
      </p:sp>
      <p:sp>
        <p:nvSpPr>
          <p:cNvPr id="59428" name="Rectangle 36"/>
          <p:cNvSpPr>
            <a:spLocks noChangeArrowheads="1"/>
          </p:cNvSpPr>
          <p:nvPr/>
        </p:nvSpPr>
        <p:spPr bwMode="auto">
          <a:xfrm>
            <a:off x="5624513" y="3871785"/>
            <a:ext cx="325410" cy="289183"/>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1500" b="1">
                <a:solidFill>
                  <a:srgbClr val="FF0000"/>
                </a:solidFill>
                <a:latin typeface="Arial" charset="0"/>
              </a:rPr>
              <a:t>B</a:t>
            </a:r>
          </a:p>
        </p:txBody>
      </p:sp>
      <p:sp>
        <p:nvSpPr>
          <p:cNvPr id="59429" name="Rectangle 37"/>
          <p:cNvSpPr>
            <a:spLocks noChangeArrowheads="1"/>
          </p:cNvSpPr>
          <p:nvPr/>
        </p:nvSpPr>
        <p:spPr bwMode="auto">
          <a:xfrm>
            <a:off x="911906" y="822312"/>
            <a:ext cx="10276113" cy="511551"/>
          </a:xfrm>
          <a:prstGeom prst="rect">
            <a:avLst/>
          </a:prstGeom>
          <a:noFill/>
          <a:ln w="9525">
            <a:noFill/>
            <a:miter lim="800000"/>
            <a:headEnd/>
            <a:tailEnd/>
          </a:ln>
          <a:effectLst/>
        </p:spPr>
        <p:txBody>
          <a:bodyPr wrap="square" lIns="92075" tIns="46038" rIns="92075" bIns="46038" anchor="ctr">
            <a:spAutoFit/>
          </a:bodyPr>
          <a:lstStyle/>
          <a:p>
            <a:pPr algn="ctr">
              <a:lnSpc>
                <a:spcPct val="85000"/>
              </a:lnSpc>
              <a:spcBef>
                <a:spcPct val="30000"/>
              </a:spcBef>
            </a:pPr>
            <a:r>
              <a:rPr lang="en-US" sz="3200" b="1" dirty="0">
                <a:latin typeface="Arial" charset="0"/>
              </a:rPr>
              <a:t>LAS TRES CONDICIONES DE ESTABILIDAD</a:t>
            </a:r>
          </a:p>
        </p:txBody>
      </p:sp>
      <p:sp>
        <p:nvSpPr>
          <p:cNvPr id="59430" name="Rectangle 38"/>
          <p:cNvSpPr>
            <a:spLocks noChangeArrowheads="1"/>
          </p:cNvSpPr>
          <p:nvPr/>
        </p:nvSpPr>
        <p:spPr bwMode="auto">
          <a:xfrm>
            <a:off x="2205039" y="3581632"/>
            <a:ext cx="1963737" cy="481012"/>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POSITIVA</a:t>
            </a:r>
          </a:p>
        </p:txBody>
      </p:sp>
      <p:sp>
        <p:nvSpPr>
          <p:cNvPr id="59431" name="Rectangle 39"/>
          <p:cNvSpPr>
            <a:spLocks noChangeArrowheads="1"/>
          </p:cNvSpPr>
          <p:nvPr/>
        </p:nvSpPr>
        <p:spPr bwMode="auto">
          <a:xfrm>
            <a:off x="4936421" y="4566637"/>
            <a:ext cx="1787349" cy="485390"/>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NEUTRA</a:t>
            </a:r>
            <a:endParaRPr lang="en-US" sz="2200" b="1">
              <a:latin typeface="Arial" charset="0"/>
            </a:endParaRPr>
          </a:p>
        </p:txBody>
      </p:sp>
      <p:sp>
        <p:nvSpPr>
          <p:cNvPr id="59432" name="Rectangle 40"/>
          <p:cNvSpPr>
            <a:spLocks noChangeArrowheads="1"/>
          </p:cNvSpPr>
          <p:nvPr/>
        </p:nvSpPr>
        <p:spPr bwMode="auto">
          <a:xfrm>
            <a:off x="8077200" y="5566229"/>
            <a:ext cx="2152650" cy="481013"/>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3000" b="1">
                <a:latin typeface="Arial" charset="0"/>
              </a:rPr>
              <a:t>NEGATIVA</a:t>
            </a:r>
            <a:endParaRPr lang="en-US" sz="2200" b="1">
              <a:latin typeface="Arial" charset="0"/>
            </a:endParaRPr>
          </a:p>
        </p:txBody>
      </p:sp>
      <p:sp>
        <p:nvSpPr>
          <p:cNvPr id="2" name="Marcador de fecha 1">
            <a:extLst>
              <a:ext uri="{FF2B5EF4-FFF2-40B4-BE49-F238E27FC236}">
                <a16:creationId xmlns:a16="http://schemas.microsoft.com/office/drawing/2014/main" id="{BB3A8644-CB45-12BC-00C1-75B65D6C41B7}"/>
              </a:ext>
            </a:extLst>
          </p:cNvPr>
          <p:cNvSpPr>
            <a:spLocks noGrp="1"/>
          </p:cNvSpPr>
          <p:nvPr>
            <p:ph type="dt" sz="half" idx="10"/>
          </p:nvPr>
        </p:nvSpPr>
        <p:spPr/>
        <p:txBody>
          <a:bodyPr/>
          <a:lstStyle/>
          <a:p>
            <a:pPr>
              <a:defRPr/>
            </a:pPr>
            <a:fld id="{E1291E2F-F976-455A-A296-BE90746F2415}" type="datetime1">
              <a:rPr lang="es-CL" smtClean="0"/>
              <a:t>14-04-2024</a:t>
            </a:fld>
            <a:endParaRPr lang="es-ES"/>
          </a:p>
        </p:txBody>
      </p:sp>
      <p:sp>
        <p:nvSpPr>
          <p:cNvPr id="3" name="Marcador de número de diapositiva 2">
            <a:extLst>
              <a:ext uri="{FF2B5EF4-FFF2-40B4-BE49-F238E27FC236}">
                <a16:creationId xmlns:a16="http://schemas.microsoft.com/office/drawing/2014/main" id="{8A01468F-6E0A-7EF3-935A-91665F2D82DB}"/>
              </a:ext>
            </a:extLst>
          </p:cNvPr>
          <p:cNvSpPr>
            <a:spLocks noGrp="1"/>
          </p:cNvSpPr>
          <p:nvPr>
            <p:ph type="sldNum" sz="quarter" idx="12"/>
          </p:nvPr>
        </p:nvSpPr>
        <p:spPr/>
        <p:txBody>
          <a:bodyPr/>
          <a:lstStyle/>
          <a:p>
            <a:pPr>
              <a:defRPr/>
            </a:pPr>
            <a:fld id="{512A34C5-A7E8-4629-B921-404C04172488}" type="slidenum">
              <a:rPr lang="es-ES" smtClean="0"/>
              <a:pPr>
                <a:defRPr/>
              </a:pPr>
              <a:t>61</a:t>
            </a:fld>
            <a:endParaRPr lang="es-ES"/>
          </a:p>
        </p:txBody>
      </p:sp>
      <p:sp>
        <p:nvSpPr>
          <p:cNvPr id="4" name="Marcador de pie de página 3">
            <a:extLst>
              <a:ext uri="{FF2B5EF4-FFF2-40B4-BE49-F238E27FC236}">
                <a16:creationId xmlns:a16="http://schemas.microsoft.com/office/drawing/2014/main" id="{BFA474ED-3F65-30DA-C2C2-4FE01301CDC3}"/>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ChangeArrowheads="1"/>
          </p:cNvSpPr>
          <p:nvPr/>
        </p:nvSpPr>
        <p:spPr bwMode="auto">
          <a:xfrm>
            <a:off x="2819400" y="349251"/>
            <a:ext cx="7543800" cy="430213"/>
          </a:xfrm>
          <a:prstGeom prst="rect">
            <a:avLst/>
          </a:prstGeom>
          <a:noFill/>
          <a:ln w="9525">
            <a:noFill/>
            <a:miter lim="800000"/>
            <a:headEnd/>
            <a:tailEnd/>
          </a:ln>
          <a:effectLst/>
        </p:spPr>
        <p:txBody>
          <a:bodyPr lIns="92075" tIns="46038" rIns="92075" bIns="46038" anchor="ctr">
            <a:spAutoFit/>
          </a:bodyPr>
          <a:lstStyle/>
          <a:p>
            <a:pPr>
              <a:lnSpc>
                <a:spcPct val="85000"/>
              </a:lnSpc>
              <a:spcBef>
                <a:spcPct val="30000"/>
              </a:spcBef>
            </a:pPr>
            <a:r>
              <a:rPr lang="es-ES_tradnl" sz="2600" b="1" u="sng">
                <a:solidFill>
                  <a:srgbClr val="FF0000"/>
                </a:solidFill>
                <a:latin typeface="Comic Sans MS" pitchFamily="66" charset="0"/>
              </a:rPr>
              <a:t>Consideraciones de Estabilidad Inicial.</a:t>
            </a:r>
            <a:endParaRPr lang="es-ES" sz="2600" b="1" u="sng">
              <a:solidFill>
                <a:srgbClr val="FF0000"/>
              </a:solidFill>
              <a:latin typeface="Comic Sans MS" pitchFamily="66" charset="0"/>
            </a:endParaRPr>
          </a:p>
        </p:txBody>
      </p:sp>
      <p:sp>
        <p:nvSpPr>
          <p:cNvPr id="100355" name="Rectangle 3"/>
          <p:cNvSpPr>
            <a:spLocks noChangeArrowheads="1"/>
          </p:cNvSpPr>
          <p:nvPr/>
        </p:nvSpPr>
        <p:spPr bwMode="auto">
          <a:xfrm>
            <a:off x="1208314" y="1057266"/>
            <a:ext cx="9154886" cy="1879618"/>
          </a:xfrm>
          <a:prstGeom prst="rect">
            <a:avLst/>
          </a:prstGeom>
          <a:noFill/>
          <a:ln w="9525">
            <a:noFill/>
            <a:miter lim="800000"/>
            <a:headEnd/>
            <a:tailEnd/>
          </a:ln>
          <a:effectLst/>
        </p:spPr>
        <p:txBody>
          <a:bodyPr wrap="square" lIns="92075" tIns="46038" rIns="92075" bIns="46038" anchor="ctr">
            <a:spAutoFit/>
          </a:bodyPr>
          <a:lstStyle/>
          <a:p>
            <a:pPr>
              <a:lnSpc>
                <a:spcPct val="85000"/>
              </a:lnSpc>
              <a:spcBef>
                <a:spcPct val="30000"/>
              </a:spcBef>
            </a:pPr>
            <a:r>
              <a:rPr lang="es-ES" sz="2700" b="1" dirty="0">
                <a:solidFill>
                  <a:srgbClr val="004080"/>
                </a:solidFill>
                <a:latin typeface="Arial" charset="0"/>
              </a:rPr>
              <a:t>•Existen tres condiciones básicas de equilibrio:</a:t>
            </a:r>
          </a:p>
          <a:p>
            <a:pPr>
              <a:lnSpc>
                <a:spcPct val="85000"/>
              </a:lnSpc>
              <a:spcBef>
                <a:spcPct val="30000"/>
              </a:spcBef>
            </a:pPr>
            <a:r>
              <a:rPr lang="es-ES" sz="2700" b="1" dirty="0">
                <a:solidFill>
                  <a:srgbClr val="004080"/>
                </a:solidFill>
                <a:latin typeface="Arial" charset="0"/>
              </a:rPr>
              <a:t>	Equilibrio Estable</a:t>
            </a:r>
          </a:p>
          <a:p>
            <a:pPr>
              <a:lnSpc>
                <a:spcPct val="85000"/>
              </a:lnSpc>
              <a:spcBef>
                <a:spcPct val="30000"/>
              </a:spcBef>
            </a:pPr>
            <a:r>
              <a:rPr lang="es-ES" sz="2700" b="1" dirty="0">
                <a:solidFill>
                  <a:srgbClr val="004080"/>
                </a:solidFill>
                <a:latin typeface="Arial" charset="0"/>
              </a:rPr>
              <a:t>	Equilibrio Neutro</a:t>
            </a:r>
          </a:p>
          <a:p>
            <a:pPr>
              <a:lnSpc>
                <a:spcPct val="85000"/>
              </a:lnSpc>
              <a:spcBef>
                <a:spcPct val="30000"/>
              </a:spcBef>
            </a:pPr>
            <a:r>
              <a:rPr lang="es-ES" sz="2700" b="1" dirty="0">
                <a:solidFill>
                  <a:srgbClr val="004080"/>
                </a:solidFill>
                <a:latin typeface="Arial" charset="0"/>
              </a:rPr>
              <a:t>	Equilibrio Inestable</a:t>
            </a:r>
          </a:p>
        </p:txBody>
      </p:sp>
      <p:grpSp>
        <p:nvGrpSpPr>
          <p:cNvPr id="2" name="Group 4"/>
          <p:cNvGrpSpPr>
            <a:grpSpLocks/>
          </p:cNvGrpSpPr>
          <p:nvPr/>
        </p:nvGrpSpPr>
        <p:grpSpPr bwMode="auto">
          <a:xfrm>
            <a:off x="5257801" y="3418119"/>
            <a:ext cx="1679575" cy="1768475"/>
            <a:chOff x="2735" y="2354"/>
            <a:chExt cx="1058" cy="1114"/>
          </a:xfrm>
        </p:grpSpPr>
        <p:sp>
          <p:nvSpPr>
            <p:cNvPr id="100357" name="Line 5"/>
            <p:cNvSpPr>
              <a:spLocks noChangeShapeType="1"/>
            </p:cNvSpPr>
            <p:nvPr/>
          </p:nvSpPr>
          <p:spPr bwMode="auto">
            <a:xfrm rot="10784892" flipH="1">
              <a:off x="2735" y="2357"/>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58" name="Line 6"/>
            <p:cNvSpPr>
              <a:spLocks noChangeShapeType="1"/>
            </p:cNvSpPr>
            <p:nvPr/>
          </p:nvSpPr>
          <p:spPr bwMode="auto">
            <a:xfrm rot="10784892">
              <a:off x="3263" y="2354"/>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cxnSp>
          <p:nvCxnSpPr>
            <p:cNvPr id="100359" name="AutoShape 7"/>
            <p:cNvCxnSpPr>
              <a:cxnSpLocks noChangeShapeType="1"/>
              <a:stCxn id="100357" idx="0"/>
              <a:endCxn id="100358" idx="0"/>
            </p:cNvCxnSpPr>
            <p:nvPr/>
          </p:nvCxnSpPr>
          <p:spPr bwMode="auto">
            <a:xfrm rot="5400000" flipH="1" flipV="1">
              <a:off x="3262" y="2937"/>
              <a:ext cx="6" cy="1056"/>
            </a:xfrm>
            <a:prstGeom prst="curvedConnector3">
              <a:avLst>
                <a:gd name="adj1" fmla="val -2383333"/>
              </a:avLst>
            </a:prstGeom>
            <a:noFill/>
            <a:ln w="57150">
              <a:solidFill>
                <a:schemeClr val="tx1"/>
              </a:solidFill>
              <a:round/>
              <a:headEnd type="none" w="sm" len="sm"/>
              <a:tailEnd type="none" w="sm" len="sm"/>
            </a:ln>
            <a:effectLst/>
          </p:spPr>
        </p:cxnSp>
      </p:grpSp>
      <p:grpSp>
        <p:nvGrpSpPr>
          <p:cNvPr id="3" name="Group 8"/>
          <p:cNvGrpSpPr>
            <a:grpSpLocks/>
          </p:cNvGrpSpPr>
          <p:nvPr/>
        </p:nvGrpSpPr>
        <p:grpSpPr bwMode="auto">
          <a:xfrm rot="6960682">
            <a:off x="2427515" y="3581399"/>
            <a:ext cx="1679575" cy="1768475"/>
            <a:chOff x="2735" y="2354"/>
            <a:chExt cx="1058" cy="1114"/>
          </a:xfrm>
        </p:grpSpPr>
        <p:sp>
          <p:nvSpPr>
            <p:cNvPr id="100361" name="Line 9"/>
            <p:cNvSpPr>
              <a:spLocks noChangeShapeType="1"/>
            </p:cNvSpPr>
            <p:nvPr/>
          </p:nvSpPr>
          <p:spPr bwMode="auto">
            <a:xfrm rot="10784892" flipH="1">
              <a:off x="2735" y="2357"/>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2" name="Line 10"/>
            <p:cNvSpPr>
              <a:spLocks noChangeShapeType="1"/>
            </p:cNvSpPr>
            <p:nvPr/>
          </p:nvSpPr>
          <p:spPr bwMode="auto">
            <a:xfrm rot="10784892">
              <a:off x="3263" y="2354"/>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cxnSp>
          <p:nvCxnSpPr>
            <p:cNvPr id="100363" name="AutoShape 11"/>
            <p:cNvCxnSpPr>
              <a:cxnSpLocks noChangeShapeType="1"/>
              <a:stCxn id="100361" idx="0"/>
              <a:endCxn id="100362" idx="0"/>
            </p:cNvCxnSpPr>
            <p:nvPr/>
          </p:nvCxnSpPr>
          <p:spPr bwMode="auto">
            <a:xfrm rot="5400000" flipH="1" flipV="1">
              <a:off x="3262" y="2937"/>
              <a:ext cx="6" cy="1056"/>
            </a:xfrm>
            <a:prstGeom prst="curvedConnector3">
              <a:avLst>
                <a:gd name="adj1" fmla="val -2383333"/>
              </a:avLst>
            </a:prstGeom>
            <a:noFill/>
            <a:ln w="57150">
              <a:solidFill>
                <a:schemeClr val="tx1"/>
              </a:solidFill>
              <a:round/>
              <a:headEnd type="none" w="sm" len="sm"/>
              <a:tailEnd type="none" w="sm" len="sm"/>
            </a:ln>
            <a:effectLst/>
          </p:spPr>
        </p:cxnSp>
      </p:grpSp>
      <p:grpSp>
        <p:nvGrpSpPr>
          <p:cNvPr id="4" name="Group 12"/>
          <p:cNvGrpSpPr>
            <a:grpSpLocks/>
          </p:cNvGrpSpPr>
          <p:nvPr/>
        </p:nvGrpSpPr>
        <p:grpSpPr bwMode="auto">
          <a:xfrm rot="10800000">
            <a:off x="7761513" y="2971802"/>
            <a:ext cx="1676400" cy="1905000"/>
            <a:chOff x="3744" y="2352"/>
            <a:chExt cx="1056" cy="1200"/>
          </a:xfrm>
        </p:grpSpPr>
        <p:sp>
          <p:nvSpPr>
            <p:cNvPr id="100365" name="Line 13"/>
            <p:cNvSpPr>
              <a:spLocks noChangeShapeType="1"/>
            </p:cNvSpPr>
            <p:nvPr/>
          </p:nvSpPr>
          <p:spPr bwMode="auto">
            <a:xfrm rot="10784892" flipH="1">
              <a:off x="3744" y="2355"/>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6" name="Line 14"/>
            <p:cNvSpPr>
              <a:spLocks noChangeShapeType="1"/>
            </p:cNvSpPr>
            <p:nvPr/>
          </p:nvSpPr>
          <p:spPr bwMode="auto">
            <a:xfrm rot="10784892">
              <a:off x="4272" y="2352"/>
              <a:ext cx="528" cy="1109"/>
            </a:xfrm>
            <a:prstGeom prst="line">
              <a:avLst/>
            </a:prstGeom>
            <a:noFill/>
            <a:ln w="57150">
              <a:solidFill>
                <a:schemeClr val="tx1"/>
              </a:solidFill>
              <a:round/>
              <a:headEnd type="none" w="sm" len="sm"/>
              <a:tailEnd type="none" w="sm" len="sm"/>
            </a:ln>
            <a:effectLst/>
          </p:spPr>
          <p:txBody>
            <a:bodyPr wrap="none" anchor="ctr"/>
            <a:lstStyle/>
            <a:p>
              <a:endParaRPr lang="es-CL"/>
            </a:p>
          </p:txBody>
        </p:sp>
        <p:sp>
          <p:nvSpPr>
            <p:cNvPr id="100367" name="Oval 15"/>
            <p:cNvSpPr>
              <a:spLocks noChangeArrowheads="1"/>
            </p:cNvSpPr>
            <p:nvPr/>
          </p:nvSpPr>
          <p:spPr bwMode="auto">
            <a:xfrm>
              <a:off x="3744" y="3408"/>
              <a:ext cx="1056" cy="144"/>
            </a:xfrm>
            <a:prstGeom prst="ellipse">
              <a:avLst/>
            </a:prstGeom>
            <a:solidFill>
              <a:schemeClr val="bg2"/>
            </a:solidFill>
            <a:ln w="57150">
              <a:solidFill>
                <a:schemeClr val="tx1"/>
              </a:solidFill>
              <a:round/>
              <a:headEnd type="none" w="sm" len="sm"/>
              <a:tailEnd type="none" w="sm" len="sm"/>
            </a:ln>
            <a:effectLst/>
          </p:spPr>
          <p:txBody>
            <a:bodyPr wrap="none" anchor="ctr"/>
            <a:lstStyle/>
            <a:p>
              <a:endParaRPr lang="es-CL"/>
            </a:p>
          </p:txBody>
        </p:sp>
      </p:grpSp>
      <p:sp>
        <p:nvSpPr>
          <p:cNvPr id="100368" name="Text Box 16"/>
          <p:cNvSpPr txBox="1">
            <a:spLocks noChangeArrowheads="1"/>
          </p:cNvSpPr>
          <p:nvPr/>
        </p:nvSpPr>
        <p:spPr bwMode="auto">
          <a:xfrm>
            <a:off x="2122714" y="5029198"/>
            <a:ext cx="15240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NEUTRO</a:t>
            </a:r>
            <a:endParaRPr lang="es-ES_tradnl">
              <a:solidFill>
                <a:schemeClr val="accent2"/>
              </a:solidFill>
              <a:latin typeface="Comic Sans MS" pitchFamily="66" charset="0"/>
            </a:endParaRPr>
          </a:p>
        </p:txBody>
      </p:sp>
      <p:sp>
        <p:nvSpPr>
          <p:cNvPr id="100369" name="Text Box 17"/>
          <p:cNvSpPr txBox="1">
            <a:spLocks noChangeArrowheads="1"/>
          </p:cNvSpPr>
          <p:nvPr/>
        </p:nvSpPr>
        <p:spPr bwMode="auto">
          <a:xfrm>
            <a:off x="5257800" y="5627918"/>
            <a:ext cx="16002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ESTABLE</a:t>
            </a:r>
            <a:endParaRPr lang="es-ES_tradnl">
              <a:solidFill>
                <a:schemeClr val="accent2"/>
              </a:solidFill>
              <a:latin typeface="Comic Sans MS" pitchFamily="66" charset="0"/>
            </a:endParaRPr>
          </a:p>
        </p:txBody>
      </p:sp>
      <p:sp>
        <p:nvSpPr>
          <p:cNvPr id="100370" name="Text Box 18"/>
          <p:cNvSpPr txBox="1">
            <a:spLocks noChangeArrowheads="1"/>
          </p:cNvSpPr>
          <p:nvPr/>
        </p:nvSpPr>
        <p:spPr bwMode="auto">
          <a:xfrm>
            <a:off x="7761513" y="5181602"/>
            <a:ext cx="2133600" cy="369332"/>
          </a:xfrm>
          <a:prstGeom prst="rect">
            <a:avLst/>
          </a:prstGeom>
          <a:noFill/>
          <a:ln w="12700">
            <a:noFill/>
            <a:miter lim="800000"/>
            <a:headEnd type="none" w="sm" len="sm"/>
            <a:tailEnd type="none" w="sm" len="sm"/>
          </a:ln>
          <a:effectLst/>
        </p:spPr>
        <p:txBody>
          <a:bodyPr>
            <a:spAutoFit/>
          </a:bodyPr>
          <a:lstStyle/>
          <a:p>
            <a:pPr>
              <a:spcBef>
                <a:spcPct val="50000"/>
              </a:spcBef>
            </a:pPr>
            <a:r>
              <a:rPr lang="es-ES_tradnl" b="1">
                <a:solidFill>
                  <a:srgbClr val="009900"/>
                </a:solidFill>
                <a:latin typeface="Comic Sans MS" pitchFamily="66" charset="0"/>
              </a:rPr>
              <a:t>INESTABLE</a:t>
            </a:r>
            <a:endParaRPr lang="es-ES_tradnl">
              <a:solidFill>
                <a:srgbClr val="009900"/>
              </a:solidFill>
              <a:latin typeface="Comic Sans MS" pitchFamily="66" charset="0"/>
            </a:endParaRPr>
          </a:p>
        </p:txBody>
      </p:sp>
      <p:sp>
        <p:nvSpPr>
          <p:cNvPr id="5" name="Marcador de fecha 4">
            <a:extLst>
              <a:ext uri="{FF2B5EF4-FFF2-40B4-BE49-F238E27FC236}">
                <a16:creationId xmlns:a16="http://schemas.microsoft.com/office/drawing/2014/main" id="{C78BB2AD-7A4D-FBD6-73E3-2CD279290F17}"/>
              </a:ext>
            </a:extLst>
          </p:cNvPr>
          <p:cNvSpPr>
            <a:spLocks noGrp="1"/>
          </p:cNvSpPr>
          <p:nvPr>
            <p:ph type="dt" sz="half" idx="10"/>
          </p:nvPr>
        </p:nvSpPr>
        <p:spPr/>
        <p:txBody>
          <a:bodyPr/>
          <a:lstStyle/>
          <a:p>
            <a:pPr>
              <a:defRPr/>
            </a:pPr>
            <a:fld id="{CD59D9A9-F415-4C6C-AFBB-9A5E6266289E}" type="datetime1">
              <a:rPr lang="es-CL" smtClean="0"/>
              <a:t>14-04-2024</a:t>
            </a:fld>
            <a:endParaRPr lang="es-ES"/>
          </a:p>
        </p:txBody>
      </p:sp>
      <p:sp>
        <p:nvSpPr>
          <p:cNvPr id="6" name="Marcador de número de diapositiva 5">
            <a:extLst>
              <a:ext uri="{FF2B5EF4-FFF2-40B4-BE49-F238E27FC236}">
                <a16:creationId xmlns:a16="http://schemas.microsoft.com/office/drawing/2014/main" id="{DD67200F-97B3-63E5-A90F-8F715C2C6F49}"/>
              </a:ext>
            </a:extLst>
          </p:cNvPr>
          <p:cNvSpPr>
            <a:spLocks noGrp="1"/>
          </p:cNvSpPr>
          <p:nvPr>
            <p:ph type="sldNum" sz="quarter" idx="12"/>
          </p:nvPr>
        </p:nvSpPr>
        <p:spPr/>
        <p:txBody>
          <a:bodyPr/>
          <a:lstStyle/>
          <a:p>
            <a:pPr>
              <a:defRPr/>
            </a:pPr>
            <a:fld id="{512A34C5-A7E8-4629-B921-404C04172488}" type="slidenum">
              <a:rPr lang="es-ES" smtClean="0"/>
              <a:pPr>
                <a:defRPr/>
              </a:pPr>
              <a:t>62</a:t>
            </a:fld>
            <a:endParaRPr lang="es-ES"/>
          </a:p>
        </p:txBody>
      </p:sp>
      <p:sp>
        <p:nvSpPr>
          <p:cNvPr id="7" name="Marcador de pie de página 6">
            <a:extLst>
              <a:ext uri="{FF2B5EF4-FFF2-40B4-BE49-F238E27FC236}">
                <a16:creationId xmlns:a16="http://schemas.microsoft.com/office/drawing/2014/main" id="{52A653BE-DCB2-6638-83F5-A07607F677AC}"/>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spd="med">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0355"/>
                                        </p:tgtEl>
                                        <p:attrNameLst>
                                          <p:attrName>style.visibility</p:attrName>
                                        </p:attrNameLst>
                                      </p:cBhvr>
                                      <p:to>
                                        <p:strVal val="visible"/>
                                      </p:to>
                                    </p:set>
                                  </p:childTnLst>
                                  <p:subTnLst>
                                    <p:animClr clrSpc="rgb" dir="cw">
                                      <p:cBhvr override="childStyle">
                                        <p:cTn dur="1" fill="hold" display="0" masterRel="nextClick" afterEffect="1"/>
                                        <p:tgtEl>
                                          <p:spTgt spid="100355"/>
                                        </p:tgtEl>
                                        <p:attrNameLst>
                                          <p:attrName>ppt_c</p:attrName>
                                        </p:attrNameLst>
                                      </p:cBhvr>
                                      <p:to>
                                        <a:srgbClr val="B2B2B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5" grpId="0"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0419"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0420"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0421"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0422"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0423" name="Rectangle 7"/>
            <p:cNvSpPr>
              <a:spLocks noChangeArrowheads="1"/>
            </p:cNvSpPr>
            <p:nvPr/>
          </p:nvSpPr>
          <p:spPr bwMode="auto">
            <a:xfrm>
              <a:off x="2537" y="3292"/>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484814" y="4133846"/>
            <a:ext cx="587375" cy="380999"/>
            <a:chOff x="2495" y="2604"/>
            <a:chExt cx="370" cy="240"/>
          </a:xfrm>
        </p:grpSpPr>
        <p:sp>
          <p:nvSpPr>
            <p:cNvPr id="60425"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0426"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461000" y="2832098"/>
            <a:ext cx="611188" cy="380999"/>
            <a:chOff x="2480" y="1784"/>
            <a:chExt cx="385" cy="240"/>
          </a:xfrm>
        </p:grpSpPr>
        <p:sp>
          <p:nvSpPr>
            <p:cNvPr id="60428" name="Oval 12"/>
            <p:cNvSpPr>
              <a:spLocks noChangeArrowheads="1"/>
            </p:cNvSpPr>
            <p:nvPr/>
          </p:nvSpPr>
          <p:spPr bwMode="auto">
            <a:xfrm>
              <a:off x="2727" y="1834"/>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0429" name="Rectangle 13"/>
            <p:cNvSpPr>
              <a:spLocks noChangeArrowheads="1"/>
            </p:cNvSpPr>
            <p:nvPr/>
          </p:nvSpPr>
          <p:spPr bwMode="auto">
            <a:xfrm>
              <a:off x="2480" y="1784"/>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461000" y="1508125"/>
            <a:ext cx="611188" cy="380999"/>
            <a:chOff x="2480" y="950"/>
            <a:chExt cx="385" cy="240"/>
          </a:xfrm>
        </p:grpSpPr>
        <p:sp>
          <p:nvSpPr>
            <p:cNvPr id="60431" name="Oval 15"/>
            <p:cNvSpPr>
              <a:spLocks noChangeArrowheads="1"/>
            </p:cNvSpPr>
            <p:nvPr/>
          </p:nvSpPr>
          <p:spPr bwMode="auto">
            <a:xfrm>
              <a:off x="2727"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0432" name="Rectangle 16"/>
            <p:cNvSpPr>
              <a:spLocks noChangeArrowheads="1"/>
            </p:cNvSpPr>
            <p:nvPr/>
          </p:nvSpPr>
          <p:spPr bwMode="auto">
            <a:xfrm>
              <a:off x="2480"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sp>
        <p:nvSpPr>
          <p:cNvPr id="60434" name="Rectangle 18"/>
          <p:cNvSpPr>
            <a:spLocks noChangeArrowheads="1"/>
          </p:cNvSpPr>
          <p:nvPr/>
        </p:nvSpPr>
        <p:spPr bwMode="auto">
          <a:xfrm>
            <a:off x="2842816" y="79287"/>
            <a:ext cx="6687344"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POSITIVA</a:t>
            </a:r>
          </a:p>
        </p:txBody>
      </p:sp>
      <p:sp>
        <p:nvSpPr>
          <p:cNvPr id="6" name="Marcador de fecha 5">
            <a:extLst>
              <a:ext uri="{FF2B5EF4-FFF2-40B4-BE49-F238E27FC236}">
                <a16:creationId xmlns:a16="http://schemas.microsoft.com/office/drawing/2014/main" id="{57675DC1-DBDC-1DFC-7DFF-B647049580D1}"/>
              </a:ext>
            </a:extLst>
          </p:cNvPr>
          <p:cNvSpPr>
            <a:spLocks noGrp="1"/>
          </p:cNvSpPr>
          <p:nvPr>
            <p:ph type="dt" sz="half" idx="10"/>
          </p:nvPr>
        </p:nvSpPr>
        <p:spPr/>
        <p:txBody>
          <a:bodyPr/>
          <a:lstStyle/>
          <a:p>
            <a:pPr>
              <a:defRPr/>
            </a:pPr>
            <a:fld id="{A3A62E68-C615-47BD-B3BA-5EE001C18700}" type="datetime1">
              <a:rPr lang="es-CL" smtClean="0"/>
              <a:t>14-04-2024</a:t>
            </a:fld>
            <a:endParaRPr lang="es-ES"/>
          </a:p>
        </p:txBody>
      </p:sp>
      <p:sp>
        <p:nvSpPr>
          <p:cNvPr id="7" name="Marcador de número de diapositiva 6">
            <a:extLst>
              <a:ext uri="{FF2B5EF4-FFF2-40B4-BE49-F238E27FC236}">
                <a16:creationId xmlns:a16="http://schemas.microsoft.com/office/drawing/2014/main" id="{3FB98EAB-4766-E76F-37A8-ED619FAFCDE2}"/>
              </a:ext>
            </a:extLst>
          </p:cNvPr>
          <p:cNvSpPr>
            <a:spLocks noGrp="1"/>
          </p:cNvSpPr>
          <p:nvPr>
            <p:ph type="sldNum" sz="quarter" idx="12"/>
          </p:nvPr>
        </p:nvSpPr>
        <p:spPr/>
        <p:txBody>
          <a:bodyPr/>
          <a:lstStyle/>
          <a:p>
            <a:pPr>
              <a:defRPr/>
            </a:pPr>
            <a:fld id="{90111581-DA39-4E98-B9BB-2C3642245267}" type="slidenum">
              <a:rPr lang="es-ES" smtClean="0"/>
              <a:pPr>
                <a:defRPr/>
              </a:pPr>
              <a:t>63</a:t>
            </a:fld>
            <a:endParaRPr lang="es-ES"/>
          </a:p>
        </p:txBody>
      </p:sp>
      <p:sp>
        <p:nvSpPr>
          <p:cNvPr id="8" name="Marcador de pie de página 7">
            <a:extLst>
              <a:ext uri="{FF2B5EF4-FFF2-40B4-BE49-F238E27FC236}">
                <a16:creationId xmlns:a16="http://schemas.microsoft.com/office/drawing/2014/main" id="{B569CA89-99B8-8F93-0334-5EB2E30BBB67}"/>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1443"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1444"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1445"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1446"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1447"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1449"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1450"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535613" y="2814642"/>
            <a:ext cx="588962" cy="381001"/>
            <a:chOff x="2527" y="1773"/>
            <a:chExt cx="371" cy="240"/>
          </a:xfrm>
        </p:grpSpPr>
        <p:sp>
          <p:nvSpPr>
            <p:cNvPr id="61452" name="Oval 12"/>
            <p:cNvSpPr>
              <a:spLocks noChangeArrowheads="1"/>
            </p:cNvSpPr>
            <p:nvPr/>
          </p:nvSpPr>
          <p:spPr bwMode="auto">
            <a:xfrm rot="900000">
              <a:off x="2760" y="1838"/>
              <a:ext cx="138" cy="140"/>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1453" name="Rectangle 13"/>
            <p:cNvSpPr>
              <a:spLocks noChangeArrowheads="1"/>
            </p:cNvSpPr>
            <p:nvPr/>
          </p:nvSpPr>
          <p:spPr bwMode="auto">
            <a:xfrm>
              <a:off x="2527" y="1773"/>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816600" y="1546224"/>
            <a:ext cx="654050" cy="380999"/>
            <a:chOff x="2704" y="974"/>
            <a:chExt cx="412" cy="240"/>
          </a:xfrm>
        </p:grpSpPr>
        <p:sp>
          <p:nvSpPr>
            <p:cNvPr id="61455" name="Oval 15"/>
            <p:cNvSpPr>
              <a:spLocks noChangeArrowheads="1"/>
            </p:cNvSpPr>
            <p:nvPr/>
          </p:nvSpPr>
          <p:spPr bwMode="auto">
            <a:xfrm rot="900000">
              <a:off x="2978" y="1024"/>
              <a:ext cx="138" cy="140"/>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1456" name="Rectangle 16"/>
            <p:cNvSpPr>
              <a:spLocks noChangeArrowheads="1"/>
            </p:cNvSpPr>
            <p:nvPr/>
          </p:nvSpPr>
          <p:spPr bwMode="auto">
            <a:xfrm>
              <a:off x="2704" y="974"/>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nvGrpSpPr>
          <p:cNvPr id="6" name="Group 20"/>
          <p:cNvGrpSpPr>
            <a:grpSpLocks/>
          </p:cNvGrpSpPr>
          <p:nvPr/>
        </p:nvGrpSpPr>
        <p:grpSpPr bwMode="auto">
          <a:xfrm>
            <a:off x="6261104" y="4213221"/>
            <a:ext cx="728663" cy="380999"/>
            <a:chOff x="2984" y="2654"/>
            <a:chExt cx="459" cy="240"/>
          </a:xfrm>
        </p:grpSpPr>
        <p:sp>
          <p:nvSpPr>
            <p:cNvPr id="61458" name="Oval 18"/>
            <p:cNvSpPr>
              <a:spLocks noChangeArrowheads="1"/>
            </p:cNvSpPr>
            <p:nvPr/>
          </p:nvSpPr>
          <p:spPr bwMode="auto">
            <a:xfrm rot="900000">
              <a:off x="2984" y="2682"/>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1459" name="Rectangle 19"/>
            <p:cNvSpPr>
              <a:spLocks noChangeArrowheads="1"/>
            </p:cNvSpPr>
            <p:nvPr/>
          </p:nvSpPr>
          <p:spPr bwMode="auto">
            <a:xfrm>
              <a:off x="3142" y="2654"/>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grpSp>
        <p:nvGrpSpPr>
          <p:cNvPr id="7" name="Group 23"/>
          <p:cNvGrpSpPr>
            <a:grpSpLocks/>
          </p:cNvGrpSpPr>
          <p:nvPr/>
        </p:nvGrpSpPr>
        <p:grpSpPr bwMode="auto">
          <a:xfrm>
            <a:off x="6351588" y="1409701"/>
            <a:ext cx="0" cy="4151313"/>
            <a:chOff x="3041" y="888"/>
            <a:chExt cx="0" cy="2615"/>
          </a:xfrm>
        </p:grpSpPr>
        <p:sp>
          <p:nvSpPr>
            <p:cNvPr id="61461" name="Line 21"/>
            <p:cNvSpPr>
              <a:spLocks noChangeShapeType="1"/>
            </p:cNvSpPr>
            <p:nvPr/>
          </p:nvSpPr>
          <p:spPr bwMode="auto">
            <a:xfrm flipV="1">
              <a:off x="3041" y="2864"/>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1462" name="Line 22"/>
            <p:cNvSpPr>
              <a:spLocks noChangeShapeType="1"/>
            </p:cNvSpPr>
            <p:nvPr/>
          </p:nvSpPr>
          <p:spPr bwMode="auto">
            <a:xfrm flipV="1">
              <a:off x="3041" y="888"/>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8" name="Group 26"/>
          <p:cNvGrpSpPr>
            <a:grpSpLocks/>
          </p:cNvGrpSpPr>
          <p:nvPr/>
        </p:nvGrpSpPr>
        <p:grpSpPr bwMode="auto">
          <a:xfrm>
            <a:off x="6010275" y="3048000"/>
            <a:ext cx="0" cy="1455738"/>
            <a:chOff x="2826" y="1920"/>
            <a:chExt cx="0" cy="917"/>
          </a:xfrm>
        </p:grpSpPr>
        <p:sp>
          <p:nvSpPr>
            <p:cNvPr id="61464" name="Line 24"/>
            <p:cNvSpPr>
              <a:spLocks noChangeShapeType="1"/>
            </p:cNvSpPr>
            <p:nvPr/>
          </p:nvSpPr>
          <p:spPr bwMode="auto">
            <a:xfrm>
              <a:off x="2826" y="2130"/>
              <a:ext cx="0" cy="707"/>
            </a:xfrm>
            <a:prstGeom prst="line">
              <a:avLst/>
            </a:prstGeom>
            <a:noFill/>
            <a:ln w="127000">
              <a:solidFill>
                <a:srgbClr val="0000FF"/>
              </a:solidFill>
              <a:round/>
              <a:headEnd type="none" w="sm" len="sm"/>
              <a:tailEnd type="stealth" w="med" len="lg"/>
            </a:ln>
            <a:effectLst/>
          </p:spPr>
          <p:txBody>
            <a:bodyPr wrap="none" anchor="ctr"/>
            <a:lstStyle/>
            <a:p>
              <a:endParaRPr lang="es-CL"/>
            </a:p>
          </p:txBody>
        </p:sp>
        <p:sp>
          <p:nvSpPr>
            <p:cNvPr id="61465" name="Line 25"/>
            <p:cNvSpPr>
              <a:spLocks noChangeShapeType="1"/>
            </p:cNvSpPr>
            <p:nvPr/>
          </p:nvSpPr>
          <p:spPr bwMode="auto">
            <a:xfrm>
              <a:off x="2826" y="1920"/>
              <a:ext cx="0" cy="906"/>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9" name="Group 30"/>
          <p:cNvGrpSpPr>
            <a:grpSpLocks/>
          </p:cNvGrpSpPr>
          <p:nvPr/>
        </p:nvGrpSpPr>
        <p:grpSpPr bwMode="auto">
          <a:xfrm>
            <a:off x="6010279" y="2754310"/>
            <a:ext cx="779463" cy="523874"/>
            <a:chOff x="2826" y="1735"/>
            <a:chExt cx="491" cy="330"/>
          </a:xfrm>
        </p:grpSpPr>
        <p:sp>
          <p:nvSpPr>
            <p:cNvPr id="61467" name="Line 27"/>
            <p:cNvSpPr>
              <a:spLocks noChangeShapeType="1"/>
            </p:cNvSpPr>
            <p:nvPr/>
          </p:nvSpPr>
          <p:spPr bwMode="auto">
            <a:xfrm>
              <a:off x="2826" y="1920"/>
              <a:ext cx="225" cy="0"/>
            </a:xfrm>
            <a:prstGeom prst="line">
              <a:avLst/>
            </a:prstGeom>
            <a:noFill/>
            <a:ln w="12700">
              <a:solidFill>
                <a:srgbClr val="000000"/>
              </a:solidFill>
              <a:round/>
              <a:headEnd type="none" w="sm" len="sm"/>
              <a:tailEnd type="none" w="sm" len="sm"/>
            </a:ln>
            <a:effectLst/>
          </p:spPr>
          <p:txBody>
            <a:bodyPr wrap="none" anchor="ctr"/>
            <a:lstStyle/>
            <a:p>
              <a:endParaRPr lang="es-CL"/>
            </a:p>
          </p:txBody>
        </p:sp>
        <p:sp useBgFill="1">
          <p:nvSpPr>
            <p:cNvPr id="61468" name="Rectangle 28"/>
            <p:cNvSpPr>
              <a:spLocks noChangeArrowheads="1"/>
            </p:cNvSpPr>
            <p:nvPr/>
          </p:nvSpPr>
          <p:spPr bwMode="auto">
            <a:xfrm>
              <a:off x="2995" y="1868"/>
              <a:ext cx="52" cy="48"/>
            </a:xfrm>
            <a:prstGeom prst="rect">
              <a:avLst/>
            </a:prstGeom>
            <a:ln w="12700">
              <a:solidFill>
                <a:srgbClr val="000000"/>
              </a:solidFill>
              <a:miter lim="800000"/>
              <a:headEnd/>
              <a:tailEnd/>
            </a:ln>
            <a:effectLst/>
          </p:spPr>
          <p:txBody>
            <a:bodyPr wrap="none" anchor="ctr"/>
            <a:lstStyle/>
            <a:p>
              <a:endParaRPr lang="es-CL"/>
            </a:p>
          </p:txBody>
        </p:sp>
        <p:sp>
          <p:nvSpPr>
            <p:cNvPr id="61469" name="Rectangle 29"/>
            <p:cNvSpPr>
              <a:spLocks noChangeArrowheads="1"/>
            </p:cNvSpPr>
            <p:nvPr/>
          </p:nvSpPr>
          <p:spPr bwMode="auto">
            <a:xfrm>
              <a:off x="3037" y="1735"/>
              <a:ext cx="280" cy="33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3300">
                  <a:latin typeface="Arial" charset="0"/>
                </a:rPr>
                <a:t>Z</a:t>
              </a:r>
            </a:p>
          </p:txBody>
        </p:sp>
      </p:grpSp>
      <p:sp>
        <p:nvSpPr>
          <p:cNvPr id="61471" name="Rectangle 31"/>
          <p:cNvSpPr>
            <a:spLocks noChangeArrowheads="1"/>
          </p:cNvSpPr>
          <p:nvPr/>
        </p:nvSpPr>
        <p:spPr bwMode="auto">
          <a:xfrm>
            <a:off x="2838053" y="79287"/>
            <a:ext cx="6687344"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POSITIVA</a:t>
            </a:r>
          </a:p>
        </p:txBody>
      </p:sp>
      <p:sp>
        <p:nvSpPr>
          <p:cNvPr id="10" name="Marcador de fecha 9">
            <a:extLst>
              <a:ext uri="{FF2B5EF4-FFF2-40B4-BE49-F238E27FC236}">
                <a16:creationId xmlns:a16="http://schemas.microsoft.com/office/drawing/2014/main" id="{F3A38B21-1F5C-2927-A452-2B66F27F2A1C}"/>
              </a:ext>
            </a:extLst>
          </p:cNvPr>
          <p:cNvSpPr>
            <a:spLocks noGrp="1"/>
          </p:cNvSpPr>
          <p:nvPr>
            <p:ph type="dt" sz="half" idx="10"/>
          </p:nvPr>
        </p:nvSpPr>
        <p:spPr/>
        <p:txBody>
          <a:bodyPr/>
          <a:lstStyle/>
          <a:p>
            <a:pPr>
              <a:defRPr/>
            </a:pPr>
            <a:fld id="{5A8C4963-EB5D-4A68-8B7B-25806B087029}" type="datetime1">
              <a:rPr lang="es-CL" smtClean="0"/>
              <a:t>14-04-2024</a:t>
            </a:fld>
            <a:endParaRPr lang="es-ES"/>
          </a:p>
        </p:txBody>
      </p:sp>
      <p:sp>
        <p:nvSpPr>
          <p:cNvPr id="11" name="Marcador de número de diapositiva 10">
            <a:extLst>
              <a:ext uri="{FF2B5EF4-FFF2-40B4-BE49-F238E27FC236}">
                <a16:creationId xmlns:a16="http://schemas.microsoft.com/office/drawing/2014/main" id="{BEF9011C-A6E3-09CD-6D49-37A38D4A34EE}"/>
              </a:ext>
            </a:extLst>
          </p:cNvPr>
          <p:cNvSpPr>
            <a:spLocks noGrp="1"/>
          </p:cNvSpPr>
          <p:nvPr>
            <p:ph type="sldNum" sz="quarter" idx="12"/>
          </p:nvPr>
        </p:nvSpPr>
        <p:spPr/>
        <p:txBody>
          <a:bodyPr/>
          <a:lstStyle/>
          <a:p>
            <a:pPr>
              <a:defRPr/>
            </a:pPr>
            <a:fld id="{90111581-DA39-4E98-B9BB-2C3642245267}" type="slidenum">
              <a:rPr lang="es-ES" smtClean="0"/>
              <a:pPr>
                <a:defRPr/>
              </a:pPr>
              <a:t>64</a:t>
            </a:fld>
            <a:endParaRPr lang="es-ES"/>
          </a:p>
        </p:txBody>
      </p:sp>
      <p:sp>
        <p:nvSpPr>
          <p:cNvPr id="12" name="Marcador de pie de página 11">
            <a:extLst>
              <a:ext uri="{FF2B5EF4-FFF2-40B4-BE49-F238E27FC236}">
                <a16:creationId xmlns:a16="http://schemas.microsoft.com/office/drawing/2014/main" id="{1E22B053-1C16-A6E9-25B9-ACA047D75389}"/>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2467"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2468"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2469"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2470"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2471" name="Rectangle 7"/>
            <p:cNvSpPr>
              <a:spLocks noChangeArrowheads="1"/>
            </p:cNvSpPr>
            <p:nvPr/>
          </p:nvSpPr>
          <p:spPr bwMode="auto">
            <a:xfrm>
              <a:off x="2537" y="3292"/>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484814" y="4133846"/>
            <a:ext cx="587375" cy="380999"/>
            <a:chOff x="2495" y="2604"/>
            <a:chExt cx="370" cy="240"/>
          </a:xfrm>
        </p:grpSpPr>
        <p:sp>
          <p:nvSpPr>
            <p:cNvPr id="62473"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2474"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7"/>
          <p:cNvGrpSpPr>
            <a:grpSpLocks/>
          </p:cNvGrpSpPr>
          <p:nvPr/>
        </p:nvGrpSpPr>
        <p:grpSpPr bwMode="auto">
          <a:xfrm>
            <a:off x="5427664" y="1504949"/>
            <a:ext cx="1050925" cy="384174"/>
            <a:chOff x="2459" y="948"/>
            <a:chExt cx="662" cy="242"/>
          </a:xfrm>
        </p:grpSpPr>
        <p:sp>
          <p:nvSpPr>
            <p:cNvPr id="62476" name="Oval 12"/>
            <p:cNvSpPr>
              <a:spLocks noChangeArrowheads="1"/>
            </p:cNvSpPr>
            <p:nvPr/>
          </p:nvSpPr>
          <p:spPr bwMode="auto">
            <a:xfrm>
              <a:off x="2727" y="988"/>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2477" name="Rectangle 13"/>
            <p:cNvSpPr>
              <a:spLocks noChangeArrowheads="1"/>
            </p:cNvSpPr>
            <p:nvPr/>
          </p:nvSpPr>
          <p:spPr bwMode="auto">
            <a:xfrm>
              <a:off x="2866" y="948"/>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nvGrpSpPr>
            <p:cNvPr id="5" name="Group 16"/>
            <p:cNvGrpSpPr>
              <a:grpSpLocks/>
            </p:cNvGrpSpPr>
            <p:nvPr/>
          </p:nvGrpSpPr>
          <p:grpSpPr bwMode="auto">
            <a:xfrm>
              <a:off x="2459" y="950"/>
              <a:ext cx="385" cy="240"/>
              <a:chOff x="2459" y="950"/>
              <a:chExt cx="385" cy="240"/>
            </a:xfrm>
          </p:grpSpPr>
          <p:sp>
            <p:nvSpPr>
              <p:cNvPr id="62478" name="Oval 14"/>
              <p:cNvSpPr>
                <a:spLocks noChangeArrowheads="1"/>
              </p:cNvSpPr>
              <p:nvPr/>
            </p:nvSpPr>
            <p:spPr bwMode="auto">
              <a:xfrm>
                <a:off x="2706"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2479" name="Rectangle 15"/>
              <p:cNvSpPr>
                <a:spLocks noChangeArrowheads="1"/>
              </p:cNvSpPr>
              <p:nvPr/>
            </p:nvSpPr>
            <p:spPr bwMode="auto">
              <a:xfrm>
                <a:off x="2459"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sp>
        <p:nvSpPr>
          <p:cNvPr id="62482" name="Rectangle 18"/>
          <p:cNvSpPr>
            <a:spLocks noChangeArrowheads="1"/>
          </p:cNvSpPr>
          <p:nvPr/>
        </p:nvSpPr>
        <p:spPr bwMode="auto">
          <a:xfrm>
            <a:off x="2958198" y="79287"/>
            <a:ext cx="6443880"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NEUTRA</a:t>
            </a:r>
          </a:p>
        </p:txBody>
      </p:sp>
      <p:sp>
        <p:nvSpPr>
          <p:cNvPr id="6" name="Marcador de fecha 5">
            <a:extLst>
              <a:ext uri="{FF2B5EF4-FFF2-40B4-BE49-F238E27FC236}">
                <a16:creationId xmlns:a16="http://schemas.microsoft.com/office/drawing/2014/main" id="{08C1C90F-FE92-9166-58BC-CFB4348A1D92}"/>
              </a:ext>
            </a:extLst>
          </p:cNvPr>
          <p:cNvSpPr>
            <a:spLocks noGrp="1"/>
          </p:cNvSpPr>
          <p:nvPr>
            <p:ph type="dt" sz="half" idx="10"/>
          </p:nvPr>
        </p:nvSpPr>
        <p:spPr/>
        <p:txBody>
          <a:bodyPr/>
          <a:lstStyle/>
          <a:p>
            <a:pPr>
              <a:defRPr/>
            </a:pPr>
            <a:fld id="{DF8CC73F-051F-4DF9-A1EE-3CFE4EED3712}" type="datetime1">
              <a:rPr lang="es-CL" smtClean="0"/>
              <a:t>14-04-2024</a:t>
            </a:fld>
            <a:endParaRPr lang="es-ES"/>
          </a:p>
        </p:txBody>
      </p:sp>
      <p:sp>
        <p:nvSpPr>
          <p:cNvPr id="7" name="Marcador de número de diapositiva 6">
            <a:extLst>
              <a:ext uri="{FF2B5EF4-FFF2-40B4-BE49-F238E27FC236}">
                <a16:creationId xmlns:a16="http://schemas.microsoft.com/office/drawing/2014/main" id="{F74FDC43-9399-2E45-9C23-E5D7B7F4E72B}"/>
              </a:ext>
            </a:extLst>
          </p:cNvPr>
          <p:cNvSpPr>
            <a:spLocks noGrp="1"/>
          </p:cNvSpPr>
          <p:nvPr>
            <p:ph type="sldNum" sz="quarter" idx="12"/>
          </p:nvPr>
        </p:nvSpPr>
        <p:spPr/>
        <p:txBody>
          <a:bodyPr/>
          <a:lstStyle/>
          <a:p>
            <a:pPr>
              <a:defRPr/>
            </a:pPr>
            <a:fld id="{90111581-DA39-4E98-B9BB-2C3642245267}" type="slidenum">
              <a:rPr lang="es-ES" smtClean="0"/>
              <a:pPr>
                <a:defRPr/>
              </a:pPr>
              <a:t>65</a:t>
            </a:fld>
            <a:endParaRPr lang="es-ES"/>
          </a:p>
        </p:txBody>
      </p:sp>
      <p:sp>
        <p:nvSpPr>
          <p:cNvPr id="8" name="Marcador de pie de página 7">
            <a:extLst>
              <a:ext uri="{FF2B5EF4-FFF2-40B4-BE49-F238E27FC236}">
                <a16:creationId xmlns:a16="http://schemas.microsoft.com/office/drawing/2014/main" id="{C0A3CA38-0DC2-9AE8-58F8-DC931EB7785E}"/>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3491"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3492"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3493"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3494"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3495"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3497"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3498"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6226179" y="4213221"/>
            <a:ext cx="728663" cy="380999"/>
            <a:chOff x="2962" y="2654"/>
            <a:chExt cx="459" cy="240"/>
          </a:xfrm>
        </p:grpSpPr>
        <p:sp>
          <p:nvSpPr>
            <p:cNvPr id="63500" name="Oval 12"/>
            <p:cNvSpPr>
              <a:spLocks noChangeArrowheads="1"/>
            </p:cNvSpPr>
            <p:nvPr/>
          </p:nvSpPr>
          <p:spPr bwMode="auto">
            <a:xfrm rot="900000">
              <a:off x="2962" y="2682"/>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3501" name="Rectangle 13"/>
            <p:cNvSpPr>
              <a:spLocks noChangeArrowheads="1"/>
            </p:cNvSpPr>
            <p:nvPr/>
          </p:nvSpPr>
          <p:spPr bwMode="auto">
            <a:xfrm>
              <a:off x="3120" y="2654"/>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sp>
        <p:nvSpPr>
          <p:cNvPr id="63503" name="Rectangle 15"/>
          <p:cNvSpPr>
            <a:spLocks noChangeArrowheads="1"/>
          </p:cNvSpPr>
          <p:nvPr/>
        </p:nvSpPr>
        <p:spPr bwMode="auto">
          <a:xfrm>
            <a:off x="2956611" y="79287"/>
            <a:ext cx="6443880"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NEUTRA</a:t>
            </a:r>
          </a:p>
        </p:txBody>
      </p:sp>
      <p:grpSp>
        <p:nvGrpSpPr>
          <p:cNvPr id="5" name="Group 18"/>
          <p:cNvGrpSpPr>
            <a:grpSpLocks/>
          </p:cNvGrpSpPr>
          <p:nvPr/>
        </p:nvGrpSpPr>
        <p:grpSpPr bwMode="auto">
          <a:xfrm>
            <a:off x="6351588" y="1409701"/>
            <a:ext cx="0" cy="4151313"/>
            <a:chOff x="3041" y="888"/>
            <a:chExt cx="0" cy="2615"/>
          </a:xfrm>
        </p:grpSpPr>
        <p:sp>
          <p:nvSpPr>
            <p:cNvPr id="63504" name="Line 16"/>
            <p:cNvSpPr>
              <a:spLocks noChangeShapeType="1"/>
            </p:cNvSpPr>
            <p:nvPr/>
          </p:nvSpPr>
          <p:spPr bwMode="auto">
            <a:xfrm flipV="1">
              <a:off x="3041" y="2864"/>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3505" name="Line 17"/>
            <p:cNvSpPr>
              <a:spLocks noChangeShapeType="1"/>
            </p:cNvSpPr>
            <p:nvPr/>
          </p:nvSpPr>
          <p:spPr bwMode="auto">
            <a:xfrm flipV="1">
              <a:off x="3041" y="888"/>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sp>
        <p:nvSpPr>
          <p:cNvPr id="63507" name="Line 19"/>
          <p:cNvSpPr>
            <a:spLocks noChangeShapeType="1"/>
          </p:cNvSpPr>
          <p:nvPr/>
        </p:nvSpPr>
        <p:spPr bwMode="auto">
          <a:xfrm>
            <a:off x="6350000" y="1885951"/>
            <a:ext cx="0" cy="1122363"/>
          </a:xfrm>
          <a:prstGeom prst="line">
            <a:avLst/>
          </a:prstGeom>
          <a:noFill/>
          <a:ln w="127000">
            <a:solidFill>
              <a:srgbClr val="0000FF"/>
            </a:solidFill>
            <a:round/>
            <a:headEnd type="none" w="sm" len="sm"/>
            <a:tailEnd type="stealth" w="med" len="lg"/>
          </a:ln>
          <a:effectLst/>
        </p:spPr>
        <p:txBody>
          <a:bodyPr wrap="none" anchor="ctr"/>
          <a:lstStyle/>
          <a:p>
            <a:endParaRPr lang="es-CL"/>
          </a:p>
        </p:txBody>
      </p:sp>
      <p:grpSp>
        <p:nvGrpSpPr>
          <p:cNvPr id="6" name="Group 25"/>
          <p:cNvGrpSpPr>
            <a:grpSpLocks/>
          </p:cNvGrpSpPr>
          <p:nvPr/>
        </p:nvGrpSpPr>
        <p:grpSpPr bwMode="auto">
          <a:xfrm>
            <a:off x="5851526" y="1539873"/>
            <a:ext cx="1050925" cy="384174"/>
            <a:chOff x="2726" y="970"/>
            <a:chExt cx="662" cy="242"/>
          </a:xfrm>
        </p:grpSpPr>
        <p:sp>
          <p:nvSpPr>
            <p:cNvPr id="63508" name="Oval 20"/>
            <p:cNvSpPr>
              <a:spLocks noChangeArrowheads="1"/>
            </p:cNvSpPr>
            <p:nvPr/>
          </p:nvSpPr>
          <p:spPr bwMode="auto">
            <a:xfrm>
              <a:off x="2994" y="1010"/>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3509" name="Rectangle 21"/>
            <p:cNvSpPr>
              <a:spLocks noChangeArrowheads="1"/>
            </p:cNvSpPr>
            <p:nvPr/>
          </p:nvSpPr>
          <p:spPr bwMode="auto">
            <a:xfrm>
              <a:off x="3133" y="970"/>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nvGrpSpPr>
            <p:cNvPr id="7" name="Group 24"/>
            <p:cNvGrpSpPr>
              <a:grpSpLocks/>
            </p:cNvGrpSpPr>
            <p:nvPr/>
          </p:nvGrpSpPr>
          <p:grpSpPr bwMode="auto">
            <a:xfrm>
              <a:off x="2726" y="972"/>
              <a:ext cx="385" cy="240"/>
              <a:chOff x="2726" y="972"/>
              <a:chExt cx="385" cy="240"/>
            </a:xfrm>
          </p:grpSpPr>
          <p:sp>
            <p:nvSpPr>
              <p:cNvPr id="63510" name="Oval 22"/>
              <p:cNvSpPr>
                <a:spLocks noChangeArrowheads="1"/>
              </p:cNvSpPr>
              <p:nvPr/>
            </p:nvSpPr>
            <p:spPr bwMode="auto">
              <a:xfrm>
                <a:off x="2973" y="1013"/>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3511" name="Rectangle 23"/>
              <p:cNvSpPr>
                <a:spLocks noChangeArrowheads="1"/>
              </p:cNvSpPr>
              <p:nvPr/>
            </p:nvSpPr>
            <p:spPr bwMode="auto">
              <a:xfrm>
                <a:off x="2726" y="972"/>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sp>
        <p:nvSpPr>
          <p:cNvPr id="8" name="Marcador de fecha 7">
            <a:extLst>
              <a:ext uri="{FF2B5EF4-FFF2-40B4-BE49-F238E27FC236}">
                <a16:creationId xmlns:a16="http://schemas.microsoft.com/office/drawing/2014/main" id="{F6BEE995-AD95-D101-2D38-F92FC70293E0}"/>
              </a:ext>
            </a:extLst>
          </p:cNvPr>
          <p:cNvSpPr>
            <a:spLocks noGrp="1"/>
          </p:cNvSpPr>
          <p:nvPr>
            <p:ph type="dt" sz="half" idx="10"/>
          </p:nvPr>
        </p:nvSpPr>
        <p:spPr/>
        <p:txBody>
          <a:bodyPr/>
          <a:lstStyle/>
          <a:p>
            <a:pPr>
              <a:defRPr/>
            </a:pPr>
            <a:fld id="{00F81053-D5EC-433F-8133-2CA7F00CC424}" type="datetime1">
              <a:rPr lang="es-CL" smtClean="0"/>
              <a:t>14-04-2024</a:t>
            </a:fld>
            <a:endParaRPr lang="es-ES"/>
          </a:p>
        </p:txBody>
      </p:sp>
      <p:sp>
        <p:nvSpPr>
          <p:cNvPr id="9" name="Marcador de número de diapositiva 8">
            <a:extLst>
              <a:ext uri="{FF2B5EF4-FFF2-40B4-BE49-F238E27FC236}">
                <a16:creationId xmlns:a16="http://schemas.microsoft.com/office/drawing/2014/main" id="{B687D6C0-7922-E5D9-D5D7-A75C7622C182}"/>
              </a:ext>
            </a:extLst>
          </p:cNvPr>
          <p:cNvSpPr>
            <a:spLocks noGrp="1"/>
          </p:cNvSpPr>
          <p:nvPr>
            <p:ph type="sldNum" sz="quarter" idx="12"/>
          </p:nvPr>
        </p:nvSpPr>
        <p:spPr/>
        <p:txBody>
          <a:bodyPr/>
          <a:lstStyle/>
          <a:p>
            <a:pPr>
              <a:defRPr/>
            </a:pPr>
            <a:fld id="{90111581-DA39-4E98-B9BB-2C3642245267}" type="slidenum">
              <a:rPr lang="es-ES" smtClean="0"/>
              <a:pPr>
                <a:defRPr/>
              </a:pPr>
              <a:t>66</a:t>
            </a:fld>
            <a:endParaRPr lang="es-ES"/>
          </a:p>
        </p:txBody>
      </p:sp>
      <p:sp>
        <p:nvSpPr>
          <p:cNvPr id="10" name="Marcador de pie de página 9">
            <a:extLst>
              <a:ext uri="{FF2B5EF4-FFF2-40B4-BE49-F238E27FC236}">
                <a16:creationId xmlns:a16="http://schemas.microsoft.com/office/drawing/2014/main" id="{7D503606-993F-F7F2-003A-C1EFEE59E902}"/>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3507"/>
                                        </p:tgtEl>
                                        <p:attrNameLst>
                                          <p:attrName>style.visibility</p:attrName>
                                        </p:attrNameLst>
                                      </p:cBhvr>
                                      <p:to>
                                        <p:strVal val="visible"/>
                                      </p:to>
                                    </p:set>
                                    <p:animEffect transition="in" filter="wipe(up)">
                                      <p:cBhvr>
                                        <p:cTn id="12" dur="500"/>
                                        <p:tgtEl>
                                          <p:spTgt spid="63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0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4515" name="Rectangle 3"/>
          <p:cNvSpPr>
            <a:spLocks noChangeArrowheads="1"/>
          </p:cNvSpPr>
          <p:nvPr/>
        </p:nvSpPr>
        <p:spPr bwMode="auto">
          <a:xfrm>
            <a:off x="5675314" y="6471571"/>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4516" name="Freeform 4"/>
          <p:cNvSpPr>
            <a:spLocks/>
          </p:cNvSpPr>
          <p:nvPr/>
        </p:nvSpPr>
        <p:spPr bwMode="auto">
          <a:xfrm>
            <a:off x="3221039" y="1992313"/>
            <a:ext cx="5583237" cy="3706812"/>
          </a:xfrm>
          <a:custGeom>
            <a:avLst/>
            <a:gdLst/>
            <a:ahLst/>
            <a:cxnLst>
              <a:cxn ang="0">
                <a:pos x="0" y="0"/>
              </a:cxn>
              <a:cxn ang="0">
                <a:pos x="0" y="1544"/>
              </a:cxn>
              <a:cxn ang="0">
                <a:pos x="45" y="1732"/>
              </a:cxn>
              <a:cxn ang="0">
                <a:pos x="98" y="1830"/>
              </a:cxn>
              <a:cxn ang="0">
                <a:pos x="196" y="1965"/>
              </a:cxn>
              <a:cxn ang="0">
                <a:pos x="317" y="2078"/>
              </a:cxn>
              <a:cxn ang="0">
                <a:pos x="505" y="2184"/>
              </a:cxn>
              <a:cxn ang="0">
                <a:pos x="730" y="2251"/>
              </a:cxn>
              <a:cxn ang="0">
                <a:pos x="1009" y="2304"/>
              </a:cxn>
              <a:cxn ang="0">
                <a:pos x="1385" y="2334"/>
              </a:cxn>
              <a:cxn ang="0">
                <a:pos x="2123" y="2334"/>
              </a:cxn>
              <a:cxn ang="0">
                <a:pos x="2492" y="2297"/>
              </a:cxn>
              <a:cxn ang="0">
                <a:pos x="2771" y="2244"/>
              </a:cxn>
              <a:cxn ang="0">
                <a:pos x="3041" y="2161"/>
              </a:cxn>
              <a:cxn ang="0">
                <a:pos x="3252" y="2018"/>
              </a:cxn>
              <a:cxn ang="0">
                <a:pos x="3357" y="1905"/>
              </a:cxn>
              <a:cxn ang="0">
                <a:pos x="3448" y="1747"/>
              </a:cxn>
              <a:cxn ang="0">
                <a:pos x="3501" y="1597"/>
              </a:cxn>
              <a:cxn ang="0">
                <a:pos x="3516" y="1416"/>
              </a:cxn>
              <a:cxn ang="0">
                <a:pos x="3516" y="1318"/>
              </a:cxn>
              <a:cxn ang="0">
                <a:pos x="3516" y="0"/>
              </a:cxn>
              <a:cxn ang="0">
                <a:pos x="0" y="0"/>
              </a:cxn>
            </a:cxnLst>
            <a:rect l="0" t="0" r="r" b="b"/>
            <a:pathLst>
              <a:path w="3517" h="2335">
                <a:moveTo>
                  <a:pt x="0" y="0"/>
                </a:moveTo>
                <a:lnTo>
                  <a:pt x="0" y="1544"/>
                </a:lnTo>
                <a:lnTo>
                  <a:pt x="45" y="1732"/>
                </a:lnTo>
                <a:lnTo>
                  <a:pt x="98" y="1830"/>
                </a:lnTo>
                <a:lnTo>
                  <a:pt x="196" y="1965"/>
                </a:lnTo>
                <a:lnTo>
                  <a:pt x="317" y="2078"/>
                </a:lnTo>
                <a:lnTo>
                  <a:pt x="505" y="2184"/>
                </a:lnTo>
                <a:lnTo>
                  <a:pt x="730" y="2251"/>
                </a:lnTo>
                <a:lnTo>
                  <a:pt x="1009" y="2304"/>
                </a:lnTo>
                <a:lnTo>
                  <a:pt x="1385" y="2334"/>
                </a:lnTo>
                <a:lnTo>
                  <a:pt x="2123" y="2334"/>
                </a:lnTo>
                <a:lnTo>
                  <a:pt x="2492" y="2297"/>
                </a:lnTo>
                <a:lnTo>
                  <a:pt x="2771" y="2244"/>
                </a:lnTo>
                <a:lnTo>
                  <a:pt x="3041" y="2161"/>
                </a:lnTo>
                <a:lnTo>
                  <a:pt x="3252" y="2018"/>
                </a:lnTo>
                <a:lnTo>
                  <a:pt x="3357" y="1905"/>
                </a:lnTo>
                <a:lnTo>
                  <a:pt x="3448" y="1747"/>
                </a:lnTo>
                <a:lnTo>
                  <a:pt x="3501" y="1597"/>
                </a:lnTo>
                <a:lnTo>
                  <a:pt x="3516" y="1416"/>
                </a:lnTo>
                <a:lnTo>
                  <a:pt x="3516" y="1318"/>
                </a:lnTo>
                <a:lnTo>
                  <a:pt x="3516" y="0"/>
                </a:lnTo>
                <a:lnTo>
                  <a:pt x="0" y="0"/>
                </a:lnTo>
              </a:path>
            </a:pathLst>
          </a:custGeom>
          <a:ln w="76200" cap="rnd" cmpd="sng">
            <a:solidFill>
              <a:srgbClr val="000000"/>
            </a:solidFill>
            <a:prstDash val="solid"/>
            <a:round/>
            <a:headEnd/>
            <a:tailEnd/>
          </a:ln>
          <a:effectLst/>
        </p:spPr>
        <p:txBody>
          <a:bodyPr/>
          <a:lstStyle/>
          <a:p>
            <a:endParaRPr lang="es-CL"/>
          </a:p>
        </p:txBody>
      </p:sp>
      <p:sp>
        <p:nvSpPr>
          <p:cNvPr id="64517" name="Line 5"/>
          <p:cNvSpPr>
            <a:spLocks noChangeShapeType="1"/>
          </p:cNvSpPr>
          <p:nvPr/>
        </p:nvSpPr>
        <p:spPr bwMode="auto">
          <a:xfrm>
            <a:off x="5962650" y="1031875"/>
            <a:ext cx="0" cy="5359400"/>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5551488" y="5226047"/>
            <a:ext cx="520700" cy="577849"/>
            <a:chOff x="2537" y="3292"/>
            <a:chExt cx="328" cy="364"/>
          </a:xfrm>
        </p:grpSpPr>
        <p:sp>
          <p:nvSpPr>
            <p:cNvPr id="64518" name="Oval 6"/>
            <p:cNvSpPr>
              <a:spLocks noChangeArrowheads="1"/>
            </p:cNvSpPr>
            <p:nvPr/>
          </p:nvSpPr>
          <p:spPr bwMode="auto">
            <a:xfrm>
              <a:off x="2727" y="3517"/>
              <a:ext cx="138" cy="139"/>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4519" name="Rectangle 7"/>
            <p:cNvSpPr>
              <a:spLocks noChangeArrowheads="1"/>
            </p:cNvSpPr>
            <p:nvPr/>
          </p:nvSpPr>
          <p:spPr bwMode="auto">
            <a:xfrm>
              <a:off x="2537" y="3292"/>
              <a:ext cx="254"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t>K</a:t>
              </a:r>
            </a:p>
          </p:txBody>
        </p:sp>
      </p:grpSp>
      <p:grpSp>
        <p:nvGrpSpPr>
          <p:cNvPr id="3" name="Group 11"/>
          <p:cNvGrpSpPr>
            <a:grpSpLocks/>
          </p:cNvGrpSpPr>
          <p:nvPr/>
        </p:nvGrpSpPr>
        <p:grpSpPr bwMode="auto">
          <a:xfrm>
            <a:off x="5484814" y="4133846"/>
            <a:ext cx="587375" cy="380999"/>
            <a:chOff x="2495" y="2604"/>
            <a:chExt cx="370" cy="240"/>
          </a:xfrm>
        </p:grpSpPr>
        <p:sp>
          <p:nvSpPr>
            <p:cNvPr id="64521" name="Oval 9"/>
            <p:cNvSpPr>
              <a:spLocks noChangeArrowheads="1"/>
            </p:cNvSpPr>
            <p:nvPr/>
          </p:nvSpPr>
          <p:spPr bwMode="auto">
            <a:xfrm>
              <a:off x="2727" y="2668"/>
              <a:ext cx="138" cy="139"/>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4522" name="Rectangle 10"/>
            <p:cNvSpPr>
              <a:spLocks noChangeArrowheads="1"/>
            </p:cNvSpPr>
            <p:nvPr/>
          </p:nvSpPr>
          <p:spPr bwMode="auto">
            <a:xfrm>
              <a:off x="2495" y="2604"/>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478464" y="1096965"/>
            <a:ext cx="611187" cy="381001"/>
            <a:chOff x="2491" y="691"/>
            <a:chExt cx="385" cy="240"/>
          </a:xfrm>
        </p:grpSpPr>
        <p:sp>
          <p:nvSpPr>
            <p:cNvPr id="64524" name="Oval 12"/>
            <p:cNvSpPr>
              <a:spLocks noChangeArrowheads="1"/>
            </p:cNvSpPr>
            <p:nvPr/>
          </p:nvSpPr>
          <p:spPr bwMode="auto">
            <a:xfrm>
              <a:off x="2738" y="741"/>
              <a:ext cx="138" cy="139"/>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4525" name="Rectangle 13"/>
            <p:cNvSpPr>
              <a:spLocks noChangeArrowheads="1"/>
            </p:cNvSpPr>
            <p:nvPr/>
          </p:nvSpPr>
          <p:spPr bwMode="auto">
            <a:xfrm>
              <a:off x="2491" y="691"/>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461000" y="1508125"/>
            <a:ext cx="611188" cy="380999"/>
            <a:chOff x="2480" y="950"/>
            <a:chExt cx="385" cy="240"/>
          </a:xfrm>
        </p:grpSpPr>
        <p:sp>
          <p:nvSpPr>
            <p:cNvPr id="64527" name="Oval 15"/>
            <p:cNvSpPr>
              <a:spLocks noChangeArrowheads="1"/>
            </p:cNvSpPr>
            <p:nvPr/>
          </p:nvSpPr>
          <p:spPr bwMode="auto">
            <a:xfrm>
              <a:off x="2727" y="991"/>
              <a:ext cx="138" cy="139"/>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4528" name="Rectangle 16"/>
            <p:cNvSpPr>
              <a:spLocks noChangeArrowheads="1"/>
            </p:cNvSpPr>
            <p:nvPr/>
          </p:nvSpPr>
          <p:spPr bwMode="auto">
            <a:xfrm>
              <a:off x="2480" y="950"/>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sp>
        <p:nvSpPr>
          <p:cNvPr id="64530" name="Rectangle 18"/>
          <p:cNvSpPr>
            <a:spLocks noChangeArrowheads="1"/>
          </p:cNvSpPr>
          <p:nvPr/>
        </p:nvSpPr>
        <p:spPr bwMode="auto">
          <a:xfrm>
            <a:off x="2722695" y="79287"/>
            <a:ext cx="6925999"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NEGATIVA</a:t>
            </a:r>
          </a:p>
        </p:txBody>
      </p:sp>
      <p:sp>
        <p:nvSpPr>
          <p:cNvPr id="6" name="Marcador de fecha 5">
            <a:extLst>
              <a:ext uri="{FF2B5EF4-FFF2-40B4-BE49-F238E27FC236}">
                <a16:creationId xmlns:a16="http://schemas.microsoft.com/office/drawing/2014/main" id="{73FA4692-215F-C3A2-D283-868655B3246A}"/>
              </a:ext>
            </a:extLst>
          </p:cNvPr>
          <p:cNvSpPr>
            <a:spLocks noGrp="1"/>
          </p:cNvSpPr>
          <p:nvPr>
            <p:ph type="dt" sz="half" idx="10"/>
          </p:nvPr>
        </p:nvSpPr>
        <p:spPr/>
        <p:txBody>
          <a:bodyPr/>
          <a:lstStyle/>
          <a:p>
            <a:pPr>
              <a:defRPr/>
            </a:pPr>
            <a:fld id="{3D0ACA20-7A01-4C16-8FAB-DEF4C1D4E6CF}" type="datetime1">
              <a:rPr lang="es-CL" smtClean="0"/>
              <a:t>14-04-2024</a:t>
            </a:fld>
            <a:endParaRPr lang="es-ES"/>
          </a:p>
        </p:txBody>
      </p:sp>
      <p:sp>
        <p:nvSpPr>
          <p:cNvPr id="7" name="Marcador de número de diapositiva 6">
            <a:extLst>
              <a:ext uri="{FF2B5EF4-FFF2-40B4-BE49-F238E27FC236}">
                <a16:creationId xmlns:a16="http://schemas.microsoft.com/office/drawing/2014/main" id="{97559540-1CBE-EB00-57F2-2E69E42786EE}"/>
              </a:ext>
            </a:extLst>
          </p:cNvPr>
          <p:cNvSpPr>
            <a:spLocks noGrp="1"/>
          </p:cNvSpPr>
          <p:nvPr>
            <p:ph type="sldNum" sz="quarter" idx="12"/>
          </p:nvPr>
        </p:nvSpPr>
        <p:spPr/>
        <p:txBody>
          <a:bodyPr/>
          <a:lstStyle/>
          <a:p>
            <a:pPr>
              <a:defRPr/>
            </a:pPr>
            <a:fld id="{90111581-DA39-4E98-B9BB-2C3642245267}" type="slidenum">
              <a:rPr lang="es-ES" smtClean="0"/>
              <a:pPr>
                <a:defRPr/>
              </a:pPr>
              <a:t>67</a:t>
            </a:fld>
            <a:endParaRPr lang="es-ES"/>
          </a:p>
        </p:txBody>
      </p:sp>
      <p:sp>
        <p:nvSpPr>
          <p:cNvPr id="8" name="Marcador de pie de página 7">
            <a:extLst>
              <a:ext uri="{FF2B5EF4-FFF2-40B4-BE49-F238E27FC236}">
                <a16:creationId xmlns:a16="http://schemas.microsoft.com/office/drawing/2014/main" id="{C87C8401-A137-BE41-1695-3418FA1A6CDA}"/>
              </a:ext>
            </a:extLst>
          </p:cNvPr>
          <p:cNvSpPr>
            <a:spLocks noGrp="1"/>
          </p:cNvSpPr>
          <p:nvPr>
            <p:ph type="ftr" sz="quarter" idx="11"/>
          </p:nvPr>
        </p:nvSpPr>
        <p:spPr/>
        <p:txBody>
          <a:bodyPr/>
          <a:lstStyle/>
          <a:p>
            <a:pPr>
              <a:defRPr/>
            </a:pPr>
            <a:r>
              <a:rPr lang="es-ES"/>
              <a:t>Estabilidad y Estiba</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1530351" y="3632200"/>
            <a:ext cx="9129713" cy="3219450"/>
          </a:xfrm>
          <a:prstGeom prst="rect">
            <a:avLst/>
          </a:prstGeom>
          <a:solidFill>
            <a:srgbClr val="0000FF"/>
          </a:solidFill>
          <a:ln w="12700">
            <a:solidFill>
              <a:srgbClr val="0000FF"/>
            </a:solidFill>
            <a:miter lim="800000"/>
            <a:headEnd/>
            <a:tailEnd/>
          </a:ln>
          <a:effectLst/>
        </p:spPr>
        <p:txBody>
          <a:bodyPr wrap="none" anchor="ctr"/>
          <a:lstStyle/>
          <a:p>
            <a:endParaRPr lang="es-CL"/>
          </a:p>
        </p:txBody>
      </p:sp>
      <p:sp>
        <p:nvSpPr>
          <p:cNvPr id="65539" name="Rectangle 3"/>
          <p:cNvSpPr>
            <a:spLocks noChangeArrowheads="1"/>
          </p:cNvSpPr>
          <p:nvPr/>
        </p:nvSpPr>
        <p:spPr bwMode="auto">
          <a:xfrm rot="900000">
            <a:off x="4782083" y="6354096"/>
            <a:ext cx="546625" cy="380746"/>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CL</a:t>
            </a:r>
          </a:p>
        </p:txBody>
      </p:sp>
      <p:sp useBgFill="1">
        <p:nvSpPr>
          <p:cNvPr id="65540" name="Freeform 4"/>
          <p:cNvSpPr>
            <a:spLocks/>
          </p:cNvSpPr>
          <p:nvPr/>
        </p:nvSpPr>
        <p:spPr bwMode="auto">
          <a:xfrm>
            <a:off x="2990850" y="1327150"/>
            <a:ext cx="6034088" cy="4579938"/>
          </a:xfrm>
          <a:custGeom>
            <a:avLst/>
            <a:gdLst/>
            <a:ahLst/>
            <a:cxnLst>
              <a:cxn ang="0">
                <a:pos x="405" y="0"/>
              </a:cxn>
              <a:cxn ang="0">
                <a:pos x="5" y="1490"/>
              </a:cxn>
              <a:cxn ang="0">
                <a:pos x="0" y="1684"/>
              </a:cxn>
              <a:cxn ang="0">
                <a:pos x="26" y="1792"/>
              </a:cxn>
              <a:cxn ang="0">
                <a:pos x="85" y="1949"/>
              </a:cxn>
              <a:cxn ang="0">
                <a:pos x="172" y="2089"/>
              </a:cxn>
              <a:cxn ang="0">
                <a:pos x="327" y="2239"/>
              </a:cxn>
              <a:cxn ang="0">
                <a:pos x="528" y="2363"/>
              </a:cxn>
              <a:cxn ang="0">
                <a:pos x="783" y="2486"/>
              </a:cxn>
              <a:cxn ang="0">
                <a:pos x="1139" y="2613"/>
              </a:cxn>
              <a:cxn ang="0">
                <a:pos x="1851" y="2804"/>
              </a:cxn>
              <a:cxn ang="0">
                <a:pos x="2217" y="2863"/>
              </a:cxn>
              <a:cxn ang="0">
                <a:pos x="2500" y="2884"/>
              </a:cxn>
              <a:cxn ang="0">
                <a:pos x="2783" y="2874"/>
              </a:cxn>
              <a:cxn ang="0">
                <a:pos x="3024" y="2790"/>
              </a:cxn>
              <a:cxn ang="0">
                <a:pos x="3155" y="2709"/>
              </a:cxn>
              <a:cxn ang="0">
                <a:pos x="3283" y="2580"/>
              </a:cxn>
              <a:cxn ang="0">
                <a:pos x="3373" y="2448"/>
              </a:cxn>
              <a:cxn ang="0">
                <a:pos x="3434" y="2277"/>
              </a:cxn>
              <a:cxn ang="0">
                <a:pos x="3460" y="2182"/>
              </a:cxn>
              <a:cxn ang="0">
                <a:pos x="3800" y="910"/>
              </a:cxn>
              <a:cxn ang="0">
                <a:pos x="405" y="0"/>
              </a:cxn>
            </a:cxnLst>
            <a:rect l="0" t="0" r="r" b="b"/>
            <a:pathLst>
              <a:path w="3801" h="2885">
                <a:moveTo>
                  <a:pt x="405" y="0"/>
                </a:moveTo>
                <a:lnTo>
                  <a:pt x="5" y="1490"/>
                </a:lnTo>
                <a:lnTo>
                  <a:pt x="0" y="1684"/>
                </a:lnTo>
                <a:lnTo>
                  <a:pt x="26" y="1792"/>
                </a:lnTo>
                <a:lnTo>
                  <a:pt x="85" y="1949"/>
                </a:lnTo>
                <a:lnTo>
                  <a:pt x="172" y="2089"/>
                </a:lnTo>
                <a:lnTo>
                  <a:pt x="327" y="2239"/>
                </a:lnTo>
                <a:lnTo>
                  <a:pt x="528" y="2363"/>
                </a:lnTo>
                <a:lnTo>
                  <a:pt x="783" y="2486"/>
                </a:lnTo>
                <a:lnTo>
                  <a:pt x="1139" y="2613"/>
                </a:lnTo>
                <a:lnTo>
                  <a:pt x="1851" y="2804"/>
                </a:lnTo>
                <a:lnTo>
                  <a:pt x="2217" y="2863"/>
                </a:lnTo>
                <a:lnTo>
                  <a:pt x="2500" y="2884"/>
                </a:lnTo>
                <a:lnTo>
                  <a:pt x="2783" y="2874"/>
                </a:lnTo>
                <a:lnTo>
                  <a:pt x="3024" y="2790"/>
                </a:lnTo>
                <a:lnTo>
                  <a:pt x="3155" y="2709"/>
                </a:lnTo>
                <a:lnTo>
                  <a:pt x="3283" y="2580"/>
                </a:lnTo>
                <a:lnTo>
                  <a:pt x="3373" y="2448"/>
                </a:lnTo>
                <a:lnTo>
                  <a:pt x="3434" y="2277"/>
                </a:lnTo>
                <a:lnTo>
                  <a:pt x="3460" y="2182"/>
                </a:lnTo>
                <a:lnTo>
                  <a:pt x="3800" y="910"/>
                </a:lnTo>
                <a:lnTo>
                  <a:pt x="405" y="0"/>
                </a:lnTo>
              </a:path>
            </a:pathLst>
          </a:custGeom>
          <a:ln w="76200" cap="rnd" cmpd="sng">
            <a:solidFill>
              <a:srgbClr val="000000"/>
            </a:solidFill>
            <a:prstDash val="solid"/>
            <a:round/>
            <a:headEnd/>
            <a:tailEnd/>
          </a:ln>
          <a:effectLst/>
        </p:spPr>
        <p:txBody>
          <a:bodyPr/>
          <a:lstStyle/>
          <a:p>
            <a:endParaRPr lang="es-CL"/>
          </a:p>
        </p:txBody>
      </p:sp>
      <p:sp>
        <p:nvSpPr>
          <p:cNvPr id="65541" name="Line 5"/>
          <p:cNvSpPr>
            <a:spLocks noChangeShapeType="1"/>
          </p:cNvSpPr>
          <p:nvPr/>
        </p:nvSpPr>
        <p:spPr bwMode="auto">
          <a:xfrm flipH="1">
            <a:off x="5143500" y="1109663"/>
            <a:ext cx="1385888" cy="5173662"/>
          </a:xfrm>
          <a:prstGeom prst="line">
            <a:avLst/>
          </a:prstGeom>
          <a:noFill/>
          <a:ln w="12700">
            <a:solidFill>
              <a:srgbClr val="000000"/>
            </a:solidFill>
            <a:round/>
            <a:headEnd type="none" w="sm" len="sm"/>
            <a:tailEnd type="none" w="sm" len="sm"/>
          </a:ln>
          <a:effectLst/>
        </p:spPr>
        <p:txBody>
          <a:bodyPr wrap="none" anchor="ctr"/>
          <a:lstStyle/>
          <a:p>
            <a:endParaRPr lang="es-CL"/>
          </a:p>
        </p:txBody>
      </p:sp>
      <p:grpSp>
        <p:nvGrpSpPr>
          <p:cNvPr id="2" name="Group 8"/>
          <p:cNvGrpSpPr>
            <a:grpSpLocks/>
          </p:cNvGrpSpPr>
          <p:nvPr/>
        </p:nvGrpSpPr>
        <p:grpSpPr bwMode="auto">
          <a:xfrm>
            <a:off x="4987925" y="5095871"/>
            <a:ext cx="444500" cy="625474"/>
            <a:chOff x="2182" y="3210"/>
            <a:chExt cx="280" cy="394"/>
          </a:xfrm>
        </p:grpSpPr>
        <p:sp>
          <p:nvSpPr>
            <p:cNvPr id="65542" name="Oval 6"/>
            <p:cNvSpPr>
              <a:spLocks noChangeArrowheads="1"/>
            </p:cNvSpPr>
            <p:nvPr/>
          </p:nvSpPr>
          <p:spPr bwMode="auto">
            <a:xfrm rot="900000">
              <a:off x="2324" y="3466"/>
              <a:ext cx="138" cy="138"/>
            </a:xfrm>
            <a:prstGeom prst="ellipse">
              <a:avLst/>
            </a:prstGeom>
            <a:solidFill>
              <a:srgbClr val="000000"/>
            </a:solidFill>
            <a:ln w="12700">
              <a:solidFill>
                <a:srgbClr val="000000"/>
              </a:solidFill>
              <a:round/>
              <a:headEnd/>
              <a:tailEnd/>
            </a:ln>
            <a:effectLst/>
          </p:spPr>
          <p:txBody>
            <a:bodyPr wrap="none" anchor="ctr"/>
            <a:lstStyle/>
            <a:p>
              <a:endParaRPr lang="es-CL"/>
            </a:p>
          </p:txBody>
        </p:sp>
        <p:sp>
          <p:nvSpPr>
            <p:cNvPr id="65543" name="Rectangle 7"/>
            <p:cNvSpPr>
              <a:spLocks noChangeArrowheads="1"/>
            </p:cNvSpPr>
            <p:nvPr/>
          </p:nvSpPr>
          <p:spPr bwMode="auto">
            <a:xfrm>
              <a:off x="2182" y="3210"/>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latin typeface="Arial" charset="0"/>
                </a:rPr>
                <a:t>K</a:t>
              </a:r>
            </a:p>
          </p:txBody>
        </p:sp>
      </p:grpSp>
      <p:grpSp>
        <p:nvGrpSpPr>
          <p:cNvPr id="3" name="Group 11"/>
          <p:cNvGrpSpPr>
            <a:grpSpLocks/>
          </p:cNvGrpSpPr>
          <p:nvPr/>
        </p:nvGrpSpPr>
        <p:grpSpPr bwMode="auto">
          <a:xfrm>
            <a:off x="5184775" y="4059244"/>
            <a:ext cx="596900" cy="381001"/>
            <a:chOff x="2306" y="2557"/>
            <a:chExt cx="376" cy="240"/>
          </a:xfrm>
        </p:grpSpPr>
        <p:sp>
          <p:nvSpPr>
            <p:cNvPr id="65545" name="Oval 9"/>
            <p:cNvSpPr>
              <a:spLocks noChangeArrowheads="1"/>
            </p:cNvSpPr>
            <p:nvPr/>
          </p:nvSpPr>
          <p:spPr bwMode="auto">
            <a:xfrm rot="900000">
              <a:off x="2544" y="2644"/>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5546" name="Rectangle 10"/>
            <p:cNvSpPr>
              <a:spLocks noChangeArrowheads="1"/>
            </p:cNvSpPr>
            <p:nvPr/>
          </p:nvSpPr>
          <p:spPr bwMode="auto">
            <a:xfrm>
              <a:off x="2306" y="2557"/>
              <a:ext cx="23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p>
          </p:txBody>
        </p:sp>
      </p:grpSp>
      <p:grpSp>
        <p:nvGrpSpPr>
          <p:cNvPr id="4" name="Group 14"/>
          <p:cNvGrpSpPr>
            <a:grpSpLocks/>
          </p:cNvGrpSpPr>
          <p:nvPr/>
        </p:nvGrpSpPr>
        <p:grpSpPr bwMode="auto">
          <a:xfrm>
            <a:off x="5978526" y="1233490"/>
            <a:ext cx="588963" cy="381001"/>
            <a:chOff x="2806" y="777"/>
            <a:chExt cx="371" cy="240"/>
          </a:xfrm>
        </p:grpSpPr>
        <p:sp>
          <p:nvSpPr>
            <p:cNvPr id="65548" name="Oval 12"/>
            <p:cNvSpPr>
              <a:spLocks noChangeArrowheads="1"/>
            </p:cNvSpPr>
            <p:nvPr/>
          </p:nvSpPr>
          <p:spPr bwMode="auto">
            <a:xfrm rot="900000">
              <a:off x="3039" y="842"/>
              <a:ext cx="138" cy="140"/>
            </a:xfrm>
            <a:prstGeom prst="ellipse">
              <a:avLst/>
            </a:prstGeom>
            <a:solidFill>
              <a:srgbClr val="0000FF"/>
            </a:solidFill>
            <a:ln w="12700">
              <a:solidFill>
                <a:srgbClr val="0000FF"/>
              </a:solidFill>
              <a:round/>
              <a:headEnd/>
              <a:tailEnd/>
            </a:ln>
            <a:effectLst/>
          </p:spPr>
          <p:txBody>
            <a:bodyPr wrap="none" anchor="ctr"/>
            <a:lstStyle/>
            <a:p>
              <a:endParaRPr lang="es-CL"/>
            </a:p>
          </p:txBody>
        </p:sp>
        <p:sp>
          <p:nvSpPr>
            <p:cNvPr id="65549" name="Rectangle 13"/>
            <p:cNvSpPr>
              <a:spLocks noChangeArrowheads="1"/>
            </p:cNvSpPr>
            <p:nvPr/>
          </p:nvSpPr>
          <p:spPr bwMode="auto">
            <a:xfrm>
              <a:off x="2806" y="777"/>
              <a:ext cx="255"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0000FF"/>
                  </a:solidFill>
                  <a:latin typeface="Arial" charset="0"/>
                </a:rPr>
                <a:t>G</a:t>
              </a:r>
            </a:p>
          </p:txBody>
        </p:sp>
      </p:grpSp>
      <p:grpSp>
        <p:nvGrpSpPr>
          <p:cNvPr id="5" name="Group 17"/>
          <p:cNvGrpSpPr>
            <a:grpSpLocks/>
          </p:cNvGrpSpPr>
          <p:nvPr/>
        </p:nvGrpSpPr>
        <p:grpSpPr bwMode="auto">
          <a:xfrm>
            <a:off x="5816600" y="1546224"/>
            <a:ext cx="654050" cy="380999"/>
            <a:chOff x="2704" y="974"/>
            <a:chExt cx="412" cy="240"/>
          </a:xfrm>
        </p:grpSpPr>
        <p:sp>
          <p:nvSpPr>
            <p:cNvPr id="65551" name="Oval 15"/>
            <p:cNvSpPr>
              <a:spLocks noChangeArrowheads="1"/>
            </p:cNvSpPr>
            <p:nvPr/>
          </p:nvSpPr>
          <p:spPr bwMode="auto">
            <a:xfrm rot="900000">
              <a:off x="2978" y="1024"/>
              <a:ext cx="138" cy="140"/>
            </a:xfrm>
            <a:prstGeom prst="ellipse">
              <a:avLst/>
            </a:prstGeom>
            <a:solidFill>
              <a:srgbClr val="FF00FF"/>
            </a:solidFill>
            <a:ln w="12700">
              <a:solidFill>
                <a:srgbClr val="FF00FF"/>
              </a:solidFill>
              <a:round/>
              <a:headEnd/>
              <a:tailEnd/>
            </a:ln>
            <a:effectLst/>
          </p:spPr>
          <p:txBody>
            <a:bodyPr wrap="none" anchor="ctr"/>
            <a:lstStyle/>
            <a:p>
              <a:endParaRPr lang="es-CL"/>
            </a:p>
          </p:txBody>
        </p:sp>
        <p:sp>
          <p:nvSpPr>
            <p:cNvPr id="65552" name="Rectangle 16"/>
            <p:cNvSpPr>
              <a:spLocks noChangeArrowheads="1"/>
            </p:cNvSpPr>
            <p:nvPr/>
          </p:nvSpPr>
          <p:spPr bwMode="auto">
            <a:xfrm>
              <a:off x="2704" y="974"/>
              <a:ext cx="266"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FF"/>
                  </a:solidFill>
                  <a:latin typeface="Arial" charset="0"/>
                </a:rPr>
                <a:t>M</a:t>
              </a:r>
            </a:p>
          </p:txBody>
        </p:sp>
      </p:grpSp>
      <p:grpSp>
        <p:nvGrpSpPr>
          <p:cNvPr id="6" name="Group 20"/>
          <p:cNvGrpSpPr>
            <a:grpSpLocks/>
          </p:cNvGrpSpPr>
          <p:nvPr/>
        </p:nvGrpSpPr>
        <p:grpSpPr bwMode="auto">
          <a:xfrm>
            <a:off x="6210304" y="4230694"/>
            <a:ext cx="728663" cy="381001"/>
            <a:chOff x="2952" y="2665"/>
            <a:chExt cx="459" cy="240"/>
          </a:xfrm>
        </p:grpSpPr>
        <p:sp>
          <p:nvSpPr>
            <p:cNvPr id="65554" name="Oval 18"/>
            <p:cNvSpPr>
              <a:spLocks noChangeArrowheads="1"/>
            </p:cNvSpPr>
            <p:nvPr/>
          </p:nvSpPr>
          <p:spPr bwMode="auto">
            <a:xfrm rot="900000">
              <a:off x="2952" y="2693"/>
              <a:ext cx="138" cy="140"/>
            </a:xfrm>
            <a:prstGeom prst="ellipse">
              <a:avLst/>
            </a:prstGeom>
            <a:solidFill>
              <a:srgbClr val="FF0000"/>
            </a:solidFill>
            <a:ln w="12700">
              <a:solidFill>
                <a:srgbClr val="FF0000"/>
              </a:solidFill>
              <a:round/>
              <a:headEnd/>
              <a:tailEnd/>
            </a:ln>
            <a:effectLst/>
          </p:spPr>
          <p:txBody>
            <a:bodyPr wrap="none" anchor="ctr"/>
            <a:lstStyle/>
            <a:p>
              <a:endParaRPr lang="es-CL"/>
            </a:p>
          </p:txBody>
        </p:sp>
        <p:sp>
          <p:nvSpPr>
            <p:cNvPr id="65555" name="Rectangle 19"/>
            <p:cNvSpPr>
              <a:spLocks noChangeArrowheads="1"/>
            </p:cNvSpPr>
            <p:nvPr/>
          </p:nvSpPr>
          <p:spPr bwMode="auto">
            <a:xfrm>
              <a:off x="3110" y="2665"/>
              <a:ext cx="301" cy="240"/>
            </a:xfrm>
            <a:prstGeom prst="rect">
              <a:avLst/>
            </a:prstGeom>
            <a:noFill/>
            <a:ln w="9525">
              <a:noFill/>
              <a:miter lim="800000"/>
              <a:headEnd/>
              <a:tailEnd/>
            </a:ln>
            <a:effectLst/>
          </p:spPr>
          <p:txBody>
            <a:bodyPr wrap="none" lIns="92075" tIns="46038" rIns="92075" bIns="46038" anchor="ctr">
              <a:spAutoFit/>
            </a:bodyPr>
            <a:lstStyle/>
            <a:p>
              <a:pPr>
                <a:lnSpc>
                  <a:spcPct val="85000"/>
                </a:lnSpc>
                <a:spcBef>
                  <a:spcPct val="30000"/>
                </a:spcBef>
              </a:pPr>
              <a:r>
                <a:rPr lang="en-US" sz="2200">
                  <a:solidFill>
                    <a:srgbClr val="FF0000"/>
                  </a:solidFill>
                  <a:latin typeface="Arial" charset="0"/>
                </a:rPr>
                <a:t>B</a:t>
              </a:r>
              <a:r>
                <a:rPr lang="en-US" sz="2200" baseline="-25000">
                  <a:solidFill>
                    <a:srgbClr val="FF0000"/>
                  </a:solidFill>
                  <a:latin typeface="Arial" charset="0"/>
                </a:rPr>
                <a:t>1</a:t>
              </a:r>
            </a:p>
          </p:txBody>
        </p:sp>
      </p:grpSp>
      <p:sp>
        <p:nvSpPr>
          <p:cNvPr id="65557" name="Rectangle 21"/>
          <p:cNvSpPr>
            <a:spLocks noChangeArrowheads="1"/>
          </p:cNvSpPr>
          <p:nvPr/>
        </p:nvSpPr>
        <p:spPr bwMode="auto">
          <a:xfrm>
            <a:off x="2719520" y="79287"/>
            <a:ext cx="6925999" cy="668517"/>
          </a:xfrm>
          <a:prstGeom prst="rect">
            <a:avLst/>
          </a:prstGeom>
          <a:noFill/>
          <a:ln w="9525">
            <a:noFill/>
            <a:miter lim="800000"/>
            <a:headEnd/>
            <a:tailEnd/>
          </a:ln>
          <a:effectLst/>
        </p:spPr>
        <p:txBody>
          <a:bodyPr wrap="none" lIns="92075" tIns="46038" rIns="92075" bIns="46038" anchor="ctr">
            <a:spAutoFit/>
          </a:bodyPr>
          <a:lstStyle/>
          <a:p>
            <a:pPr algn="ctr">
              <a:lnSpc>
                <a:spcPct val="85000"/>
              </a:lnSpc>
              <a:spcBef>
                <a:spcPct val="30000"/>
              </a:spcBef>
            </a:pPr>
            <a:r>
              <a:rPr lang="en-US" sz="4400" b="1">
                <a:latin typeface="Arial" charset="0"/>
              </a:rPr>
              <a:t>ESTABILIDAD NEGATIVA</a:t>
            </a:r>
          </a:p>
        </p:txBody>
      </p:sp>
      <p:grpSp>
        <p:nvGrpSpPr>
          <p:cNvPr id="7" name="Group 24"/>
          <p:cNvGrpSpPr>
            <a:grpSpLocks/>
          </p:cNvGrpSpPr>
          <p:nvPr/>
        </p:nvGrpSpPr>
        <p:grpSpPr bwMode="auto">
          <a:xfrm>
            <a:off x="6316663" y="1444626"/>
            <a:ext cx="0" cy="4151313"/>
            <a:chOff x="3019" y="910"/>
            <a:chExt cx="0" cy="2615"/>
          </a:xfrm>
        </p:grpSpPr>
        <p:sp>
          <p:nvSpPr>
            <p:cNvPr id="65558" name="Line 22"/>
            <p:cNvSpPr>
              <a:spLocks noChangeShapeType="1"/>
            </p:cNvSpPr>
            <p:nvPr/>
          </p:nvSpPr>
          <p:spPr bwMode="auto">
            <a:xfrm flipV="1">
              <a:off x="3019" y="2886"/>
              <a:ext cx="0" cy="639"/>
            </a:xfrm>
            <a:prstGeom prst="line">
              <a:avLst/>
            </a:prstGeom>
            <a:noFill/>
            <a:ln w="127000">
              <a:solidFill>
                <a:srgbClr val="FF0000"/>
              </a:solidFill>
              <a:round/>
              <a:headEnd type="none" w="sm" len="sm"/>
              <a:tailEnd type="stealth" w="med" len="lg"/>
            </a:ln>
            <a:effectLst/>
          </p:spPr>
          <p:txBody>
            <a:bodyPr wrap="none" anchor="ctr"/>
            <a:lstStyle/>
            <a:p>
              <a:endParaRPr lang="es-CL"/>
            </a:p>
          </p:txBody>
        </p:sp>
        <p:sp>
          <p:nvSpPr>
            <p:cNvPr id="65559" name="Line 23"/>
            <p:cNvSpPr>
              <a:spLocks noChangeShapeType="1"/>
            </p:cNvSpPr>
            <p:nvPr/>
          </p:nvSpPr>
          <p:spPr bwMode="auto">
            <a:xfrm flipV="1">
              <a:off x="3019" y="910"/>
              <a:ext cx="0" cy="2603"/>
            </a:xfrm>
            <a:prstGeom prst="line">
              <a:avLst/>
            </a:prstGeom>
            <a:noFill/>
            <a:ln w="12700">
              <a:solidFill>
                <a:srgbClr val="000000"/>
              </a:solidFill>
              <a:round/>
              <a:headEnd type="none" w="sm" len="sm"/>
              <a:tailEnd type="none" w="sm" len="sm"/>
            </a:ln>
            <a:effectLst/>
          </p:spPr>
          <p:txBody>
            <a:bodyPr wrap="none" anchor="ctr"/>
            <a:lstStyle/>
            <a:p>
              <a:endParaRPr lang="es-CL"/>
            </a:p>
          </p:txBody>
        </p:sp>
      </p:grpSp>
      <p:grpSp>
        <p:nvGrpSpPr>
          <p:cNvPr id="8" name="Group 27"/>
          <p:cNvGrpSpPr>
            <a:grpSpLocks/>
          </p:cNvGrpSpPr>
          <p:nvPr/>
        </p:nvGrpSpPr>
        <p:grpSpPr bwMode="auto">
          <a:xfrm>
            <a:off x="6453188" y="1416051"/>
            <a:ext cx="0" cy="2443163"/>
            <a:chOff x="3105" y="892"/>
            <a:chExt cx="0" cy="1539"/>
          </a:xfrm>
        </p:grpSpPr>
        <p:sp>
          <p:nvSpPr>
            <p:cNvPr id="65561" name="Line 25"/>
            <p:cNvSpPr>
              <a:spLocks noChangeShapeType="1"/>
            </p:cNvSpPr>
            <p:nvPr/>
          </p:nvSpPr>
          <p:spPr bwMode="auto">
            <a:xfrm>
              <a:off x="3105" y="1724"/>
              <a:ext cx="0" cy="707"/>
            </a:xfrm>
            <a:prstGeom prst="line">
              <a:avLst/>
            </a:prstGeom>
            <a:noFill/>
            <a:ln w="127000">
              <a:solidFill>
                <a:srgbClr val="0000FF"/>
              </a:solidFill>
              <a:round/>
              <a:headEnd type="none" w="sm" len="sm"/>
              <a:tailEnd type="stealth" w="med" len="lg"/>
            </a:ln>
            <a:effectLst/>
          </p:spPr>
          <p:txBody>
            <a:bodyPr wrap="none" anchor="ctr"/>
            <a:lstStyle/>
            <a:p>
              <a:endParaRPr lang="es-CL"/>
            </a:p>
          </p:txBody>
        </p:sp>
        <p:sp>
          <p:nvSpPr>
            <p:cNvPr id="65562" name="Line 26"/>
            <p:cNvSpPr>
              <a:spLocks noChangeShapeType="1"/>
            </p:cNvSpPr>
            <p:nvPr/>
          </p:nvSpPr>
          <p:spPr bwMode="auto">
            <a:xfrm>
              <a:off x="3105" y="892"/>
              <a:ext cx="0" cy="1525"/>
            </a:xfrm>
            <a:prstGeom prst="line">
              <a:avLst/>
            </a:prstGeom>
            <a:noFill/>
            <a:ln w="12700">
              <a:solidFill>
                <a:srgbClr val="000000"/>
              </a:solidFill>
              <a:round/>
              <a:headEnd type="none" w="sm" len="sm"/>
              <a:tailEnd type="none" w="sm" len="sm"/>
            </a:ln>
            <a:effectLst/>
          </p:spPr>
          <p:txBody>
            <a:bodyPr wrap="none" anchor="ctr"/>
            <a:lstStyle/>
            <a:p>
              <a:endParaRPr lang="es-CL"/>
            </a:p>
          </p:txBody>
        </p:sp>
      </p:grpSp>
      <p:sp>
        <p:nvSpPr>
          <p:cNvPr id="9" name="Marcador de fecha 8">
            <a:extLst>
              <a:ext uri="{FF2B5EF4-FFF2-40B4-BE49-F238E27FC236}">
                <a16:creationId xmlns:a16="http://schemas.microsoft.com/office/drawing/2014/main" id="{60B56CBC-80A7-AB80-6011-F3CA159E5494}"/>
              </a:ext>
            </a:extLst>
          </p:cNvPr>
          <p:cNvSpPr>
            <a:spLocks noGrp="1"/>
          </p:cNvSpPr>
          <p:nvPr>
            <p:ph type="dt" sz="half" idx="10"/>
          </p:nvPr>
        </p:nvSpPr>
        <p:spPr/>
        <p:txBody>
          <a:bodyPr/>
          <a:lstStyle/>
          <a:p>
            <a:pPr>
              <a:defRPr/>
            </a:pPr>
            <a:fld id="{E25E447F-EE93-4F75-A862-B5E7B9DB231B}" type="datetime1">
              <a:rPr lang="es-CL" smtClean="0"/>
              <a:t>14-04-2024</a:t>
            </a:fld>
            <a:endParaRPr lang="es-ES"/>
          </a:p>
        </p:txBody>
      </p:sp>
      <p:sp>
        <p:nvSpPr>
          <p:cNvPr id="10" name="Marcador de número de diapositiva 9">
            <a:extLst>
              <a:ext uri="{FF2B5EF4-FFF2-40B4-BE49-F238E27FC236}">
                <a16:creationId xmlns:a16="http://schemas.microsoft.com/office/drawing/2014/main" id="{FB682B1E-2433-65DD-D5CD-18E954380D34}"/>
              </a:ext>
            </a:extLst>
          </p:cNvPr>
          <p:cNvSpPr>
            <a:spLocks noGrp="1"/>
          </p:cNvSpPr>
          <p:nvPr>
            <p:ph type="sldNum" sz="quarter" idx="12"/>
          </p:nvPr>
        </p:nvSpPr>
        <p:spPr/>
        <p:txBody>
          <a:bodyPr/>
          <a:lstStyle/>
          <a:p>
            <a:pPr>
              <a:defRPr/>
            </a:pPr>
            <a:fld id="{90111581-DA39-4E98-B9BB-2C3642245267}" type="slidenum">
              <a:rPr lang="es-ES" smtClean="0"/>
              <a:pPr>
                <a:defRPr/>
              </a:pPr>
              <a:t>68</a:t>
            </a:fld>
            <a:endParaRPr lang="es-ES"/>
          </a:p>
        </p:txBody>
      </p:sp>
      <p:sp>
        <p:nvSpPr>
          <p:cNvPr id="11" name="Marcador de pie de página 10">
            <a:extLst>
              <a:ext uri="{FF2B5EF4-FFF2-40B4-BE49-F238E27FC236}">
                <a16:creationId xmlns:a16="http://schemas.microsoft.com/office/drawing/2014/main" id="{8D667509-F56B-37E5-7A27-F161679EB83C}"/>
              </a:ext>
            </a:extLst>
          </p:cNvPr>
          <p:cNvSpPr>
            <a:spLocks noGrp="1"/>
          </p:cNvSpPr>
          <p:nvPr>
            <p:ph type="ftr" sz="quarter" idx="11"/>
          </p:nvPr>
        </p:nvSpPr>
        <p:spPr/>
        <p:txBody>
          <a:bodyPr/>
          <a:lstStyle/>
          <a:p>
            <a:pPr>
              <a:defRPr/>
            </a:pPr>
            <a:r>
              <a:rPr lang="es-ES"/>
              <a:t>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5BA446A3-AC06-B5E2-96A3-674C38B659ED}"/>
              </a:ext>
            </a:extLst>
          </p:cNvPr>
          <p:cNvPicPr>
            <a:picLocks noChangeAspect="1"/>
          </p:cNvPicPr>
          <p:nvPr/>
        </p:nvPicPr>
        <p:blipFill rotWithShape="1">
          <a:blip r:embed="rId2"/>
          <a:srcRect t="21053"/>
          <a:stretch/>
        </p:blipFill>
        <p:spPr>
          <a:xfrm>
            <a:off x="20" y="10"/>
            <a:ext cx="12191979" cy="6857990"/>
          </a:xfrm>
          <a:prstGeom prst="rect">
            <a:avLst/>
          </a:prstGeom>
        </p:spPr>
      </p:pic>
      <p:sp>
        <p:nvSpPr>
          <p:cNvPr id="7" name="Título 6">
            <a:extLst>
              <a:ext uri="{FF2B5EF4-FFF2-40B4-BE49-F238E27FC236}">
                <a16:creationId xmlns:a16="http://schemas.microsoft.com/office/drawing/2014/main" id="{2A126208-CC0B-A6CA-3B53-273E0BDEB1E5}"/>
              </a:ext>
            </a:extLst>
          </p:cNvPr>
          <p:cNvSpPr>
            <a:spLocks noGrp="1"/>
          </p:cNvSpPr>
          <p:nvPr>
            <p:ph type="ctrTitle"/>
          </p:nvPr>
        </p:nvSpPr>
        <p:spPr>
          <a:xfrm>
            <a:off x="438911" y="908651"/>
            <a:ext cx="4937760" cy="3640345"/>
          </a:xfrm>
        </p:spPr>
        <p:txBody>
          <a:bodyPr anchor="t">
            <a:normAutofit/>
          </a:bodyPr>
          <a:lstStyle/>
          <a:p>
            <a:pPr>
              <a:lnSpc>
                <a:spcPct val="90000"/>
              </a:lnSpc>
            </a:pPr>
            <a:r>
              <a:rPr lang="es-CL" sz="4700"/>
              <a:t>Como determinar con precisión la posición de “g” en un buque.</a:t>
            </a:r>
          </a:p>
        </p:txBody>
      </p:sp>
      <p:sp>
        <p:nvSpPr>
          <p:cNvPr id="8" name="Subtítulo 7">
            <a:extLst>
              <a:ext uri="{FF2B5EF4-FFF2-40B4-BE49-F238E27FC236}">
                <a16:creationId xmlns:a16="http://schemas.microsoft.com/office/drawing/2014/main" id="{188AA1B6-E994-3A94-B863-85F2776D87D8}"/>
              </a:ext>
            </a:extLst>
          </p:cNvPr>
          <p:cNvSpPr>
            <a:spLocks noGrp="1"/>
          </p:cNvSpPr>
          <p:nvPr>
            <p:ph type="subTitle" idx="1"/>
          </p:nvPr>
        </p:nvSpPr>
        <p:spPr>
          <a:xfrm>
            <a:off x="438912" y="4730138"/>
            <a:ext cx="3793200" cy="1129888"/>
          </a:xfrm>
        </p:spPr>
        <p:txBody>
          <a:bodyPr anchor="b">
            <a:normAutofit/>
          </a:bodyPr>
          <a:lstStyle/>
          <a:p>
            <a:r>
              <a:rPr lang="es-CL" sz="2200"/>
              <a:t>Experimento de Inclinación</a:t>
            </a:r>
          </a:p>
        </p:txBody>
      </p:sp>
      <p:sp>
        <p:nvSpPr>
          <p:cNvPr id="4" name="Marcador de fecha 3">
            <a:extLst>
              <a:ext uri="{FF2B5EF4-FFF2-40B4-BE49-F238E27FC236}">
                <a16:creationId xmlns:a16="http://schemas.microsoft.com/office/drawing/2014/main" id="{BA1016F9-07B7-AEEF-15E2-2067FEA81579}"/>
              </a:ext>
            </a:extLst>
          </p:cNvPr>
          <p:cNvSpPr>
            <a:spLocks noGrp="1"/>
          </p:cNvSpPr>
          <p:nvPr>
            <p:ph type="dt" sz="half" idx="10"/>
          </p:nvPr>
        </p:nvSpPr>
        <p:spPr>
          <a:xfrm>
            <a:off x="8369448" y="6356350"/>
            <a:ext cx="2592594" cy="365125"/>
          </a:xfrm>
        </p:spPr>
        <p:txBody>
          <a:bodyPr>
            <a:normAutofit/>
          </a:bodyPr>
          <a:lstStyle/>
          <a:p>
            <a:pPr>
              <a:spcAft>
                <a:spcPts val="600"/>
              </a:spcAft>
            </a:pPr>
            <a:fld id="{0972466C-7685-469A-A2A3-689DE6930871}" type="datetime1">
              <a:rPr lang="es-CL">
                <a:solidFill>
                  <a:srgbClr val="FFFFFF"/>
                </a:solidFill>
              </a:rPr>
              <a:pPr>
                <a:spcAft>
                  <a:spcPts val="600"/>
                </a:spcAft>
              </a:pPr>
              <a:t>15-04-2024</a:t>
            </a:fld>
            <a:endParaRPr lang="en-US">
              <a:solidFill>
                <a:srgbClr val="FFFFFF"/>
              </a:solidFill>
            </a:endParaRPr>
          </a:p>
        </p:txBody>
      </p:sp>
      <p:sp>
        <p:nvSpPr>
          <p:cNvPr id="5" name="Marcador de pie de página 4">
            <a:extLst>
              <a:ext uri="{FF2B5EF4-FFF2-40B4-BE49-F238E27FC236}">
                <a16:creationId xmlns:a16="http://schemas.microsoft.com/office/drawing/2014/main" id="{D3238DC8-1FF3-CF04-F87F-8D3297F9ACAF}"/>
              </a:ext>
            </a:extLst>
          </p:cNvPr>
          <p:cNvSpPr>
            <a:spLocks noGrp="1"/>
          </p:cNvSpPr>
          <p:nvPr>
            <p:ph type="ftr" sz="quarter" idx="11"/>
          </p:nvPr>
        </p:nvSpPr>
        <p:spPr>
          <a:xfrm>
            <a:off x="438913" y="6356350"/>
            <a:ext cx="4816198" cy="365125"/>
          </a:xfrm>
        </p:spPr>
        <p:txBody>
          <a:bodyPr>
            <a:normAutofit/>
          </a:bodyPr>
          <a:lstStyle/>
          <a:p>
            <a:pPr>
              <a:spcAft>
                <a:spcPts val="600"/>
              </a:spcAft>
            </a:pPr>
            <a:r>
              <a:rPr lang="en-US">
                <a:solidFill>
                  <a:srgbClr val="FFFFFF"/>
                </a:solidFill>
              </a:rPr>
              <a:t>Fundamentos de Estabildad UT 2</a:t>
            </a:r>
          </a:p>
        </p:txBody>
      </p:sp>
      <p:sp>
        <p:nvSpPr>
          <p:cNvPr id="6" name="Marcador de número de diapositiva 5">
            <a:extLst>
              <a:ext uri="{FF2B5EF4-FFF2-40B4-BE49-F238E27FC236}">
                <a16:creationId xmlns:a16="http://schemas.microsoft.com/office/drawing/2014/main" id="{8E75A911-4176-D8AB-ECDB-ED2F76DFB54A}"/>
              </a:ext>
            </a:extLst>
          </p:cNvPr>
          <p:cNvSpPr>
            <a:spLocks noGrp="1"/>
          </p:cNvSpPr>
          <p:nvPr>
            <p:ph type="sldNum" sz="quarter" idx="12"/>
          </p:nvPr>
        </p:nvSpPr>
        <p:spPr>
          <a:xfrm>
            <a:off x="10919012" y="6356350"/>
            <a:ext cx="672354" cy="365125"/>
          </a:xfrm>
        </p:spPr>
        <p:txBody>
          <a:bodyPr>
            <a:normAutofit/>
          </a:bodyPr>
          <a:lstStyle/>
          <a:p>
            <a:pPr>
              <a:lnSpc>
                <a:spcPct val="90000"/>
              </a:lnSpc>
              <a:spcAft>
                <a:spcPts val="600"/>
              </a:spcAft>
            </a:pPr>
            <a:fld id="{87E7843D-FF13-4365-9478-9625B70A2705}" type="slidenum">
              <a:rPr lang="en-US">
                <a:solidFill>
                  <a:srgbClr val="FFFFFF"/>
                </a:solidFill>
              </a:rPr>
              <a:pPr>
                <a:lnSpc>
                  <a:spcPct val="90000"/>
                </a:lnSpc>
                <a:spcAft>
                  <a:spcPts val="600"/>
                </a:spcAft>
              </a:pPr>
              <a:t>69</a:t>
            </a:fld>
            <a:endParaRPr lang="en-US">
              <a:solidFill>
                <a:srgbClr val="FFFFFF"/>
              </a:solidFill>
            </a:endParaRPr>
          </a:p>
        </p:txBody>
      </p:sp>
    </p:spTree>
    <p:extLst>
      <p:ext uri="{BB962C8B-B14F-4D97-AF65-F5344CB8AC3E}">
        <p14:creationId xmlns:p14="http://schemas.microsoft.com/office/powerpoint/2010/main" val="310110533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ES" dirty="0"/>
              <a:t>Introducción</a:t>
            </a:r>
            <a:endParaRPr lang="es-CL" dirty="0"/>
          </a:p>
        </p:txBody>
      </p:sp>
      <p:sp>
        <p:nvSpPr>
          <p:cNvPr id="9" name="Rectangle 3"/>
          <p:cNvSpPr>
            <a:spLocks noGrp="1" noChangeArrowheads="1"/>
          </p:cNvSpPr>
          <p:nvPr>
            <p:ph idx="1"/>
          </p:nvPr>
        </p:nvSpPr>
        <p:spPr/>
        <p:txBody>
          <a:bodyPr>
            <a:normAutofit fontScale="92500" lnSpcReduction="10000"/>
          </a:bodyPr>
          <a:lstStyle/>
          <a:p>
            <a:pPr>
              <a:lnSpc>
                <a:spcPct val="90000"/>
              </a:lnSpc>
            </a:pPr>
            <a:r>
              <a:rPr lang="es-ES" sz="2800" dirty="0"/>
              <a:t>Antes de determinar las condiciones de estabilidad de un buque, deben conocerse sus datos iniciales.</a:t>
            </a:r>
          </a:p>
          <a:p>
            <a:pPr>
              <a:lnSpc>
                <a:spcPct val="90000"/>
              </a:lnSpc>
            </a:pPr>
            <a:r>
              <a:rPr lang="es-ES" sz="2800" dirty="0"/>
              <a:t>Uno de estos datos es la posición del Centro de Gravedad.</a:t>
            </a:r>
          </a:p>
          <a:p>
            <a:pPr lvl="1">
              <a:lnSpc>
                <a:spcPct val="90000"/>
              </a:lnSpc>
            </a:pPr>
            <a:r>
              <a:rPr lang="es-ES" sz="2400" dirty="0"/>
              <a:t>Se determina mediante el “Experimento de Inclinación”</a:t>
            </a:r>
          </a:p>
          <a:p>
            <a:pPr lvl="1">
              <a:lnSpc>
                <a:spcPct val="90000"/>
              </a:lnSpc>
            </a:pPr>
            <a:r>
              <a:rPr lang="es-ES" sz="2400" dirty="0"/>
              <a:t>Se realiza en la etapa final de la construcción de un buque, después de una modificación importante de su masa o transcurrido un tiempo determinado.</a:t>
            </a:r>
          </a:p>
          <a:p>
            <a:pPr lvl="1">
              <a:lnSpc>
                <a:spcPct val="90000"/>
              </a:lnSpc>
            </a:pPr>
            <a:r>
              <a:rPr lang="es-ES" sz="2400" dirty="0"/>
              <a:t>Se lleva a cabo con el buque en su condición de condición de carga liviana, o lo más cercano a ella posible.</a:t>
            </a:r>
          </a:p>
          <a:p>
            <a:pPr>
              <a:lnSpc>
                <a:spcPct val="90000"/>
              </a:lnSpc>
            </a:pPr>
            <a:r>
              <a:rPr lang="es-ES" sz="2600" dirty="0"/>
              <a:t>Conocido KG en condición liviano, puede determinarse cualquier modificación por cambio de carga.</a:t>
            </a:r>
          </a:p>
        </p:txBody>
      </p:sp>
    </p:spTree>
    <p:extLst>
      <p:ext uri="{BB962C8B-B14F-4D97-AF65-F5344CB8AC3E}">
        <p14:creationId xmlns:p14="http://schemas.microsoft.com/office/powerpoint/2010/main" val="24160722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a:bodyPr>
          <a:lstStyle/>
          <a:p>
            <a:r>
              <a:rPr lang="es-CL" dirty="0"/>
              <a:t>Introducción</a:t>
            </a:r>
          </a:p>
        </p:txBody>
      </p:sp>
      <p:sp>
        <p:nvSpPr>
          <p:cNvPr id="10" name="9 Marcador de contenido"/>
          <p:cNvSpPr>
            <a:spLocks noGrp="1"/>
          </p:cNvSpPr>
          <p:nvPr>
            <p:ph idx="1"/>
          </p:nvPr>
        </p:nvSpPr>
        <p:spPr/>
        <p:txBody>
          <a:bodyPr/>
          <a:lstStyle/>
          <a:p>
            <a:pPr>
              <a:lnSpc>
                <a:spcPct val="90000"/>
              </a:lnSpc>
            </a:pPr>
            <a:r>
              <a:rPr lang="es-ES" sz="2800" dirty="0"/>
              <a:t>Experimento (continuación) </a:t>
            </a:r>
          </a:p>
          <a:p>
            <a:pPr lvl="1">
              <a:lnSpc>
                <a:spcPct val="90000"/>
              </a:lnSpc>
            </a:pPr>
            <a:r>
              <a:rPr lang="es-ES" sz="2800" dirty="0"/>
              <a:t>El procedimiento consiste en inclinar el buque con pesos conocidos (normalmente bloques de concreto)</a:t>
            </a:r>
          </a:p>
          <a:p>
            <a:pPr lvl="1">
              <a:lnSpc>
                <a:spcPct val="90000"/>
              </a:lnSpc>
            </a:pPr>
            <a:r>
              <a:rPr lang="es-ES" sz="2800" dirty="0"/>
              <a:t>Se lee la inclinación lograda mediante plomadas largas dispuestas a lo largo del buque (entre dos y tres plomadas)</a:t>
            </a:r>
          </a:p>
          <a:p>
            <a:pPr lvl="1">
              <a:lnSpc>
                <a:spcPct val="90000"/>
              </a:lnSpc>
            </a:pPr>
            <a:r>
              <a:rPr lang="es-ES" sz="2800" dirty="0"/>
              <a:t>Luego se resuelve el triángulo de la inclinación y se determina la posición de “G”</a:t>
            </a:r>
          </a:p>
          <a:p>
            <a:endParaRPr lang="es-CL" dirty="0"/>
          </a:p>
        </p:txBody>
      </p:sp>
    </p:spTree>
    <p:extLst>
      <p:ext uri="{BB962C8B-B14F-4D97-AF65-F5344CB8AC3E}">
        <p14:creationId xmlns:p14="http://schemas.microsoft.com/office/powerpoint/2010/main" val="353709324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B56A350F-57EC-40B5-97ED-FF47DD289A11}" type="slidenum">
              <a:rPr lang="es-ES"/>
              <a:pPr/>
              <a:t>72</a:t>
            </a:fld>
            <a:endParaRPr lang="es-ES"/>
          </a:p>
        </p:txBody>
      </p:sp>
      <p:sp>
        <p:nvSpPr>
          <p:cNvPr id="98306" name="Rectangle 2"/>
          <p:cNvSpPr>
            <a:spLocks noGrp="1" noChangeArrowheads="1"/>
          </p:cNvSpPr>
          <p:nvPr>
            <p:ph type="title"/>
          </p:nvPr>
        </p:nvSpPr>
        <p:spPr/>
        <p:txBody>
          <a:bodyPr/>
          <a:lstStyle/>
          <a:p>
            <a:r>
              <a:rPr lang="es-ES"/>
              <a:t>Experimento de inclinación</a:t>
            </a:r>
          </a:p>
        </p:txBody>
      </p:sp>
      <p:sp>
        <p:nvSpPr>
          <p:cNvPr id="98307" name="Rectangle 3"/>
          <p:cNvSpPr>
            <a:spLocks noGrp="1" noChangeArrowheads="1"/>
          </p:cNvSpPr>
          <p:nvPr>
            <p:ph type="body" idx="1"/>
          </p:nvPr>
        </p:nvSpPr>
        <p:spPr/>
        <p:txBody>
          <a:bodyPr>
            <a:normAutofit fontScale="92500"/>
          </a:bodyPr>
          <a:lstStyle/>
          <a:p>
            <a:pPr>
              <a:lnSpc>
                <a:spcPct val="90000"/>
              </a:lnSpc>
            </a:pPr>
            <a:r>
              <a:rPr lang="es-ES" sz="2800" dirty="0"/>
              <a:t>Consideraciones iniciales:</a:t>
            </a:r>
          </a:p>
          <a:p>
            <a:pPr lvl="1"/>
            <a:r>
              <a:rPr lang="es-ES" sz="2400" dirty="0"/>
              <a:t>No debe haber viento (o despreciable).</a:t>
            </a:r>
          </a:p>
          <a:p>
            <a:pPr lvl="1"/>
            <a:r>
              <a:rPr lang="es-ES" sz="2400" dirty="0"/>
              <a:t>Debe flotar libremente.</a:t>
            </a:r>
          </a:p>
          <a:p>
            <a:pPr lvl="1"/>
            <a:r>
              <a:rPr lang="es-ES" sz="2400" dirty="0"/>
              <a:t>Todos los pesos que se encuentren a bordo deben ser conocidos y estar trincados.</a:t>
            </a:r>
          </a:p>
          <a:p>
            <a:pPr lvl="1"/>
            <a:r>
              <a:rPr lang="es-ES" sz="2400" dirty="0"/>
              <a:t>No debe haber superficies libres. Lo estanques deben estar llenos o vacíos.</a:t>
            </a:r>
          </a:p>
          <a:p>
            <a:pPr lvl="1"/>
            <a:r>
              <a:rPr lang="es-ES" sz="2400" dirty="0"/>
              <a:t>Todas las personas que participan deben estar fuera del buque.</a:t>
            </a:r>
          </a:p>
          <a:p>
            <a:pPr lvl="1"/>
            <a:r>
              <a:rPr lang="es-ES" sz="2400" dirty="0"/>
              <a:t>El buque debe estar adrizado antes de iniciar el experimento.</a:t>
            </a:r>
          </a:p>
          <a:p>
            <a:pPr lvl="1"/>
            <a:r>
              <a:rPr lang="es-ES" sz="2400" dirty="0"/>
              <a:t>Realizar un listado de todos los pesos existentes a bordo</a:t>
            </a:r>
          </a:p>
        </p:txBody>
      </p:sp>
    </p:spTree>
    <p:extLst>
      <p:ext uri="{BB962C8B-B14F-4D97-AF65-F5344CB8AC3E}">
        <p14:creationId xmlns:p14="http://schemas.microsoft.com/office/powerpoint/2010/main" val="29521434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número de diapositiva"/>
          <p:cNvSpPr>
            <a:spLocks noGrp="1"/>
          </p:cNvSpPr>
          <p:nvPr>
            <p:ph type="sldNum" sz="quarter" idx="12"/>
          </p:nvPr>
        </p:nvSpPr>
        <p:spPr/>
        <p:txBody>
          <a:bodyPr/>
          <a:lstStyle/>
          <a:p>
            <a:fld id="{5AC3E5C9-8FA0-449F-9F51-1E8BF9ADAD51}" type="slidenum">
              <a:rPr lang="es-ES"/>
              <a:pPr/>
              <a:t>73</a:t>
            </a:fld>
            <a:endParaRPr lang="es-ES"/>
          </a:p>
        </p:txBody>
      </p:sp>
      <p:sp>
        <p:nvSpPr>
          <p:cNvPr id="99330" name="Rectangle 2"/>
          <p:cNvSpPr>
            <a:spLocks noGrp="1" noChangeArrowheads="1"/>
          </p:cNvSpPr>
          <p:nvPr>
            <p:ph type="title"/>
          </p:nvPr>
        </p:nvSpPr>
        <p:spPr/>
        <p:txBody>
          <a:bodyPr/>
          <a:lstStyle/>
          <a:p>
            <a:r>
              <a:rPr lang="es-ES"/>
              <a:t>Experimento de inclinación</a:t>
            </a:r>
          </a:p>
        </p:txBody>
      </p:sp>
      <p:sp>
        <p:nvSpPr>
          <p:cNvPr id="99331" name="Rectangle 3"/>
          <p:cNvSpPr>
            <a:spLocks noGrp="1" noChangeArrowheads="1"/>
          </p:cNvSpPr>
          <p:nvPr>
            <p:ph type="body" idx="1"/>
          </p:nvPr>
        </p:nvSpPr>
        <p:spPr/>
        <p:txBody>
          <a:bodyPr>
            <a:normAutofit/>
          </a:bodyPr>
          <a:lstStyle/>
          <a:p>
            <a:r>
              <a:rPr lang="es-ES" sz="2400" dirty="0"/>
              <a:t>Procedimiento:</a:t>
            </a:r>
          </a:p>
          <a:p>
            <a:pPr lvl="1"/>
            <a:r>
              <a:rPr lang="es-ES" sz="2000" dirty="0"/>
              <a:t>Se inicia moviendo un peso conocido una distancia predeterminada.</a:t>
            </a:r>
          </a:p>
          <a:p>
            <a:pPr lvl="1"/>
            <a:r>
              <a:rPr lang="es-ES" sz="2000" dirty="0"/>
              <a:t>Una vez escorado el buque unos 2 o 3 grados, se toman lecturas de las plomadas. (Hay </a:t>
            </a:r>
            <a:r>
              <a:rPr lang="es-ES" sz="2000" dirty="0" err="1"/>
              <a:t>qie</a:t>
            </a:r>
            <a:r>
              <a:rPr lang="es-ES" sz="2000" dirty="0"/>
              <a:t> considerar el tiempo necesario para que el buque se estabilice)</a:t>
            </a:r>
          </a:p>
          <a:p>
            <a:pPr lvl="1"/>
            <a:r>
              <a:rPr lang="es-ES" sz="2000" dirty="0"/>
              <a:t>Se regresa el peso a su posición original y se verifica que el buque regrese a su posición inicial. (Si esto no ocurre es necesario verificar la causa, ya que el experimento no servirá) </a:t>
            </a:r>
          </a:p>
          <a:p>
            <a:pPr lvl="1"/>
            <a:r>
              <a:rPr lang="es-ES" sz="2000" dirty="0"/>
              <a:t>Luego el (los) pesos se mueven hacia la otra banda, generando una escora contraria a la originalmente lograda y se miden las plomadas nuevamente.</a:t>
            </a:r>
          </a:p>
          <a:p>
            <a:pPr lvl="1"/>
            <a:r>
              <a:rPr lang="es-ES" sz="2000" dirty="0"/>
              <a:t>Se centran los pesos y se verifica que el buque regrese a su posición adrizado.</a:t>
            </a:r>
          </a:p>
        </p:txBody>
      </p:sp>
    </p:spTree>
    <p:extLst>
      <p:ext uri="{BB962C8B-B14F-4D97-AF65-F5344CB8AC3E}">
        <p14:creationId xmlns:p14="http://schemas.microsoft.com/office/powerpoint/2010/main" val="188865269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A9BDD1-DD98-9BF6-4EEA-8D7044D258DF}"/>
              </a:ext>
            </a:extLst>
          </p:cNvPr>
          <p:cNvSpPr>
            <a:spLocks noGrp="1"/>
          </p:cNvSpPr>
          <p:nvPr>
            <p:ph type="title"/>
          </p:nvPr>
        </p:nvSpPr>
        <p:spPr/>
        <p:txBody>
          <a:bodyPr/>
          <a:lstStyle/>
          <a:p>
            <a:r>
              <a:rPr lang="es-CL" dirty="0"/>
              <a:t>Experimento de inclinación</a:t>
            </a:r>
          </a:p>
        </p:txBody>
      </p:sp>
      <p:sp>
        <p:nvSpPr>
          <p:cNvPr id="3" name="Marcador de contenido 2">
            <a:extLst>
              <a:ext uri="{FF2B5EF4-FFF2-40B4-BE49-F238E27FC236}">
                <a16:creationId xmlns:a16="http://schemas.microsoft.com/office/drawing/2014/main" id="{6EE62077-E243-1BB8-CC18-D4E59FF1D8B5}"/>
              </a:ext>
            </a:extLst>
          </p:cNvPr>
          <p:cNvSpPr>
            <a:spLocks noGrp="1"/>
          </p:cNvSpPr>
          <p:nvPr>
            <p:ph sz="half" idx="1"/>
          </p:nvPr>
        </p:nvSpPr>
        <p:spPr/>
        <p:txBody>
          <a:bodyPr/>
          <a:lstStyle/>
          <a:p>
            <a:r>
              <a:rPr lang="es-CL" dirty="0"/>
              <a:t>Determinación de “G”</a:t>
            </a:r>
          </a:p>
          <a:p>
            <a:pPr lvl="1"/>
            <a:r>
              <a:rPr lang="es-CL" dirty="0"/>
              <a:t>Una masa “w” se mueve de una banda a la otra una distancia “d”.</a:t>
            </a:r>
          </a:p>
          <a:p>
            <a:pPr lvl="1"/>
            <a:r>
              <a:rPr lang="es-CL" dirty="0"/>
              <a:t>El Centro de Gravedad del Buque se mueve desde G a G</a:t>
            </a:r>
            <a:r>
              <a:rPr lang="es-CL" baseline="-25000" dirty="0"/>
              <a:t>1</a:t>
            </a:r>
          </a:p>
          <a:p>
            <a:pPr lvl="1"/>
            <a:r>
              <a:rPr lang="es-CL" dirty="0"/>
              <a:t>G</a:t>
            </a:r>
            <a:r>
              <a:rPr lang="es-CL" baseline="-25000" dirty="0"/>
              <a:t>1</a:t>
            </a:r>
            <a:r>
              <a:rPr lang="es-CL" dirty="0"/>
              <a:t> estará verticalmente bajo “M” y el grado de escora será </a:t>
            </a:r>
            <a:r>
              <a:rPr lang="es-CL" dirty="0">
                <a:latin typeface="Symbol" panose="05050102010706020507" pitchFamily="18" charset="2"/>
              </a:rPr>
              <a:t>q</a:t>
            </a:r>
            <a:r>
              <a:rPr lang="es-CL" dirty="0"/>
              <a:t>.</a:t>
            </a:r>
          </a:p>
          <a:p>
            <a:pPr lvl="1"/>
            <a:r>
              <a:rPr lang="es-CL" dirty="0"/>
              <a:t>La plomada se moverá de B hacia C y se formará el ángulo BAC = </a:t>
            </a:r>
            <a:r>
              <a:rPr lang="es-CL" dirty="0">
                <a:latin typeface="Symbol" panose="05050102010706020507" pitchFamily="18" charset="2"/>
              </a:rPr>
              <a:t>q</a:t>
            </a:r>
            <a:r>
              <a:rPr lang="es-CL" dirty="0"/>
              <a:t>.</a:t>
            </a:r>
          </a:p>
        </p:txBody>
      </p:sp>
      <p:pic>
        <p:nvPicPr>
          <p:cNvPr id="38" name="Marcador de contenido 37">
            <a:extLst>
              <a:ext uri="{FF2B5EF4-FFF2-40B4-BE49-F238E27FC236}">
                <a16:creationId xmlns:a16="http://schemas.microsoft.com/office/drawing/2014/main" id="{7B73952B-2877-CBDE-B19A-331E543DD328}"/>
              </a:ext>
            </a:extLst>
          </p:cNvPr>
          <p:cNvPicPr>
            <a:picLocks noGrp="1" noChangeAspect="1"/>
          </p:cNvPicPr>
          <p:nvPr>
            <p:ph sz="half" idx="2"/>
          </p:nvPr>
        </p:nvPicPr>
        <p:blipFill>
          <a:blip r:embed="rId2"/>
          <a:stretch>
            <a:fillRect/>
          </a:stretch>
        </p:blipFill>
        <p:spPr>
          <a:xfrm>
            <a:off x="7315201" y="1135665"/>
            <a:ext cx="3603812" cy="4916982"/>
          </a:xfrm>
          <a:prstGeom prst="rect">
            <a:avLst/>
          </a:prstGeom>
        </p:spPr>
      </p:pic>
      <p:sp>
        <p:nvSpPr>
          <p:cNvPr id="5" name="Marcador de fecha 4">
            <a:extLst>
              <a:ext uri="{FF2B5EF4-FFF2-40B4-BE49-F238E27FC236}">
                <a16:creationId xmlns:a16="http://schemas.microsoft.com/office/drawing/2014/main" id="{A878ABAD-0C7E-E9BF-EC01-DAD33D016521}"/>
              </a:ext>
            </a:extLst>
          </p:cNvPr>
          <p:cNvSpPr>
            <a:spLocks noGrp="1"/>
          </p:cNvSpPr>
          <p:nvPr>
            <p:ph type="dt" sz="half" idx="10"/>
          </p:nvPr>
        </p:nvSpPr>
        <p:spPr/>
        <p:txBody>
          <a:bodyPr/>
          <a:lstStyle/>
          <a:p>
            <a:fld id="{72B52759-5E1D-4CC6-8AD8-82EB4ABAB4BE}" type="datetime1">
              <a:rPr lang="es-CL" smtClean="0"/>
              <a:t>15-04-2024</a:t>
            </a:fld>
            <a:endParaRPr lang="en-US"/>
          </a:p>
        </p:txBody>
      </p:sp>
      <p:sp>
        <p:nvSpPr>
          <p:cNvPr id="6" name="Marcador de pie de página 5">
            <a:extLst>
              <a:ext uri="{FF2B5EF4-FFF2-40B4-BE49-F238E27FC236}">
                <a16:creationId xmlns:a16="http://schemas.microsoft.com/office/drawing/2014/main" id="{32E87FC7-F95C-F14B-B52D-1082956E2262}"/>
              </a:ext>
            </a:extLst>
          </p:cNvPr>
          <p:cNvSpPr>
            <a:spLocks noGrp="1"/>
          </p:cNvSpPr>
          <p:nvPr>
            <p:ph type="ftr" sz="quarter" idx="11"/>
          </p:nvPr>
        </p:nvSpPr>
        <p:spPr/>
        <p:txBody>
          <a:bodyPr/>
          <a:lstStyle/>
          <a:p>
            <a:r>
              <a:rPr lang="en-US"/>
              <a:t>Fundamentos de Estabildad UT 2</a:t>
            </a:r>
            <a:endParaRPr lang="en-US" dirty="0"/>
          </a:p>
        </p:txBody>
      </p:sp>
      <p:sp>
        <p:nvSpPr>
          <p:cNvPr id="7" name="Marcador de número de diapositiva 6">
            <a:extLst>
              <a:ext uri="{FF2B5EF4-FFF2-40B4-BE49-F238E27FC236}">
                <a16:creationId xmlns:a16="http://schemas.microsoft.com/office/drawing/2014/main" id="{73E2BF9C-97FB-87C5-9E00-CB185508845F}"/>
              </a:ext>
            </a:extLst>
          </p:cNvPr>
          <p:cNvSpPr>
            <a:spLocks noGrp="1"/>
          </p:cNvSpPr>
          <p:nvPr>
            <p:ph type="sldNum" sz="quarter" idx="12"/>
          </p:nvPr>
        </p:nvSpPr>
        <p:spPr/>
        <p:txBody>
          <a:bodyPr/>
          <a:lstStyle/>
          <a:p>
            <a:fld id="{87E7843D-FF13-4365-9478-9625B70A2705}" type="slidenum">
              <a:rPr lang="en-US" smtClean="0"/>
              <a:t>74</a:t>
            </a:fld>
            <a:endParaRPr lang="en-US"/>
          </a:p>
        </p:txBody>
      </p:sp>
    </p:spTree>
    <p:extLst>
      <p:ext uri="{BB962C8B-B14F-4D97-AF65-F5344CB8AC3E}">
        <p14:creationId xmlns:p14="http://schemas.microsoft.com/office/powerpoint/2010/main" val="391610402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6" name="5 Rectángulo"/>
              <p:cNvSpPr/>
              <p:nvPr/>
            </p:nvSpPr>
            <p:spPr>
              <a:xfrm>
                <a:off x="6453190" y="1785926"/>
                <a:ext cx="4000528" cy="3513078"/>
              </a:xfrm>
              <a:prstGeom prst="rect">
                <a:avLst/>
              </a:prstGeom>
            </p:spPr>
            <p:txBody>
              <a:bodyPr wrap="square">
                <a:spAutoFit/>
              </a:bodyPr>
              <a:lstStyle/>
              <a:p>
                <a:pPr>
                  <a:lnSpc>
                    <a:spcPct val="90000"/>
                  </a:lnSpc>
                </a:pPr>
                <a:r>
                  <a:rPr lang="es-ES" sz="2400" dirty="0"/>
                  <a:t>Luego:</a:t>
                </a:r>
              </a:p>
              <a:p>
                <a:pPr lvl="1">
                  <a:lnSpc>
                    <a:spcPct val="90000"/>
                  </a:lnSpc>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𝐺𝑀</m:t>
                      </m:r>
                      <m:r>
                        <a:rPr lang="es-CL" b="0" i="1" smtClean="0">
                          <a:latin typeface="Cambria Math" panose="02040503050406030204" pitchFamily="18" charset="0"/>
                          <a:ea typeface="Cambria Math" panose="02040503050406030204" pitchFamily="18" charset="0"/>
                        </a:rPr>
                        <m:t>=</m:t>
                      </m:r>
                      <m:f>
                        <m:fPr>
                          <m:ctrlPr>
                            <a:rPr lang="es-CL"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𝑤</m:t>
                          </m:r>
                          <m:r>
                            <a:rPr lang="es-CL" i="1">
                              <a:latin typeface="Cambria Math" panose="02040503050406030204" pitchFamily="18" charset="0"/>
                              <a:ea typeface="Cambria Math" panose="02040503050406030204" pitchFamily="18" charset="0"/>
                            </a:rPr>
                            <m:t>×</m:t>
                          </m:r>
                          <m:r>
                            <a:rPr lang="es-CL" i="1">
                              <a:latin typeface="Cambria Math" panose="02040503050406030204" pitchFamily="18" charset="0"/>
                              <a:ea typeface="Cambria Math" panose="02040503050406030204" pitchFamily="18" charset="0"/>
                            </a:rPr>
                            <m:t>𝑑</m:t>
                          </m:r>
                        </m:num>
                        <m:den>
                          <m:r>
                            <a:rPr lang="es-CL" i="1">
                              <a:latin typeface="Cambria Math" panose="02040503050406030204" pitchFamily="18" charset="0"/>
                              <a:ea typeface="Cambria Math" panose="02040503050406030204" pitchFamily="18" charset="0"/>
                            </a:rPr>
                            <m:t>∆</m:t>
                          </m:r>
                        </m:den>
                      </m:f>
                      <m:r>
                        <a:rPr lang="es-CL"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𝐴𝐵</m:t>
                          </m:r>
                        </m:num>
                        <m:den>
                          <m:r>
                            <a:rPr lang="es-CL" i="1">
                              <a:latin typeface="Cambria Math" panose="02040503050406030204" pitchFamily="18" charset="0"/>
                              <a:ea typeface="Cambria Math" panose="02040503050406030204" pitchFamily="18" charset="0"/>
                            </a:rPr>
                            <m:t>𝐵𝐶</m:t>
                          </m:r>
                        </m:den>
                      </m:f>
                    </m:oMath>
                  </m:oMathPara>
                </a14:m>
                <a:endParaRPr lang="es-ES" dirty="0"/>
              </a:p>
              <a:p>
                <a:pPr>
                  <a:lnSpc>
                    <a:spcPct val="90000"/>
                  </a:lnSpc>
                </a:pPr>
                <a:r>
                  <a:rPr lang="es-ES" sz="2000" dirty="0"/>
                  <a:t>Por lo tanto:</a:t>
                </a:r>
              </a:p>
              <a:p>
                <a:pPr>
                  <a:lnSpc>
                    <a:spcPct val="90000"/>
                  </a:lnSpc>
                </a:pPr>
                <a:endParaRPr lang="es-ES" sz="2000" dirty="0"/>
              </a:p>
              <a:p>
                <a:pPr>
                  <a:lnSpc>
                    <a:spcPct val="90000"/>
                  </a:lnSpc>
                </a:pPr>
                <a:r>
                  <a:rPr lang="es-ES" sz="2000" dirty="0"/>
                  <a:t>	</a:t>
                </a:r>
                <a14:m>
                  <m:oMath xmlns:m="http://schemas.openxmlformats.org/officeDocument/2006/math">
                    <m:r>
                      <m:rPr>
                        <m:sty m:val="p"/>
                      </m:rPr>
                      <a:rPr lang="es-CL" sz="2000" dirty="0">
                        <a:latin typeface="Cambria Math" panose="02040503050406030204" pitchFamily="18" charset="0"/>
                        <a:ea typeface="Cambria Math" panose="02040503050406030204" pitchFamily="18" charset="0"/>
                      </a:rPr>
                      <m:t>G</m:t>
                    </m:r>
                    <m:r>
                      <m:rPr>
                        <m:sty m:val="p"/>
                      </m:rPr>
                      <a:rPr lang="es-CL" sz="2000" b="0" i="0" dirty="0" smtClean="0">
                        <a:latin typeface="Cambria Math" panose="02040503050406030204" pitchFamily="18" charset="0"/>
                        <a:ea typeface="Cambria Math" panose="02040503050406030204" pitchFamily="18" charset="0"/>
                      </a:rPr>
                      <m:t>M</m:t>
                    </m:r>
                    <m:r>
                      <a:rPr lang="es-CL" sz="2000" b="0" i="1" dirty="0" smtClean="0">
                        <a:latin typeface="Cambria Math" panose="02040503050406030204" pitchFamily="18" charset="0"/>
                        <a:ea typeface="Cambria Math" panose="02040503050406030204" pitchFamily="18" charset="0"/>
                      </a:rPr>
                      <m:t>=</m:t>
                    </m:r>
                    <m:f>
                      <m:fPr>
                        <m:ctrlPr>
                          <a:rPr lang="es-CL" sz="2000" i="1">
                            <a:latin typeface="Cambria Math" panose="02040503050406030204" pitchFamily="18" charset="0"/>
                            <a:ea typeface="Cambria Math" panose="02040503050406030204" pitchFamily="18" charset="0"/>
                          </a:rPr>
                        </m:ctrlPr>
                      </m:fPr>
                      <m:num>
                        <m:r>
                          <a:rPr lang="es-CL" sz="2000" i="1">
                            <a:latin typeface="Cambria Math" panose="02040503050406030204" pitchFamily="18" charset="0"/>
                            <a:ea typeface="Cambria Math" panose="02040503050406030204" pitchFamily="18" charset="0"/>
                          </a:rPr>
                          <m:t>𝑤</m:t>
                        </m:r>
                        <m:r>
                          <a:rPr lang="es-CL" sz="2000" i="1">
                            <a:latin typeface="Cambria Math" panose="02040503050406030204" pitchFamily="18" charset="0"/>
                            <a:ea typeface="Cambria Math" panose="02040503050406030204" pitchFamily="18" charset="0"/>
                          </a:rPr>
                          <m:t>×</m:t>
                        </m:r>
                        <m:r>
                          <a:rPr lang="es-CL" sz="2000" i="1">
                            <a:latin typeface="Cambria Math" panose="02040503050406030204" pitchFamily="18" charset="0"/>
                            <a:ea typeface="Cambria Math" panose="02040503050406030204" pitchFamily="18" charset="0"/>
                          </a:rPr>
                          <m:t>𝑑</m:t>
                        </m:r>
                      </m:num>
                      <m:den>
                        <m:r>
                          <a:rPr lang="es-CL" sz="2000" i="1">
                            <a:latin typeface="Cambria Math" panose="02040503050406030204" pitchFamily="18" charset="0"/>
                            <a:ea typeface="Cambria Math" panose="02040503050406030204" pitchFamily="18" charset="0"/>
                          </a:rPr>
                          <m:t>∆</m:t>
                        </m:r>
                        <m:r>
                          <a:rPr lang="es-CL" sz="2000" i="1" smtClean="0">
                            <a:latin typeface="Cambria Math" panose="02040503050406030204" pitchFamily="18" charset="0"/>
                            <a:ea typeface="Cambria Math" panose="02040503050406030204" pitchFamily="18" charset="0"/>
                          </a:rPr>
                          <m:t>×</m:t>
                        </m:r>
                        <m:func>
                          <m:funcPr>
                            <m:ctrlPr>
                              <a:rPr lang="es-CL" sz="2000" i="1" smtClean="0">
                                <a:latin typeface="Cambria Math" panose="02040503050406030204" pitchFamily="18" charset="0"/>
                                <a:ea typeface="Cambria Math" panose="02040503050406030204" pitchFamily="18" charset="0"/>
                              </a:rPr>
                            </m:ctrlPr>
                          </m:funcPr>
                          <m:fName>
                            <m:r>
                              <m:rPr>
                                <m:sty m:val="p"/>
                              </m:rPr>
                              <a:rPr lang="es-CL" sz="2000" i="0" smtClean="0">
                                <a:latin typeface="Cambria Math" panose="02040503050406030204" pitchFamily="18" charset="0"/>
                                <a:ea typeface="Cambria Math" panose="02040503050406030204" pitchFamily="18" charset="0"/>
                              </a:rPr>
                              <m:t>tan</m:t>
                            </m:r>
                          </m:fName>
                          <m:e>
                            <m:r>
                              <a:rPr lang="es-CL" sz="2000" i="1" smtClean="0">
                                <a:latin typeface="Cambria Math" panose="02040503050406030204" pitchFamily="18" charset="0"/>
                                <a:ea typeface="Cambria Math" panose="02040503050406030204" pitchFamily="18" charset="0"/>
                              </a:rPr>
                              <m:t>𝜃</m:t>
                            </m:r>
                          </m:e>
                        </m:func>
                      </m:den>
                    </m:f>
                  </m:oMath>
                </a14:m>
                <a:endParaRPr lang="es-ES" sz="2000" dirty="0"/>
              </a:p>
              <a:p>
                <a:pPr>
                  <a:lnSpc>
                    <a:spcPct val="90000"/>
                  </a:lnSpc>
                </a:pPr>
                <a:endParaRPr lang="es-ES" sz="2000" dirty="0"/>
              </a:p>
              <a:p>
                <a:pPr>
                  <a:lnSpc>
                    <a:spcPct val="90000"/>
                  </a:lnSpc>
                </a:pPr>
                <a:r>
                  <a:rPr lang="es-ES" sz="2000" dirty="0"/>
                  <a:t>De esta ecuación son conocidos el peso a mover, la distancia, el desplazamiento del buque y el ángulo de escora provocado.</a:t>
                </a:r>
              </a:p>
              <a:p>
                <a:pPr>
                  <a:lnSpc>
                    <a:spcPct val="90000"/>
                  </a:lnSpc>
                </a:pPr>
                <a:endParaRPr lang="es-ES" sz="2000" dirty="0"/>
              </a:p>
            </p:txBody>
          </p:sp>
        </mc:Choice>
        <mc:Fallback>
          <p:sp>
            <p:nvSpPr>
              <p:cNvPr id="6" name="5 Rectángulo"/>
              <p:cNvSpPr>
                <a:spLocks noRot="1" noChangeAspect="1" noMove="1" noResize="1" noEditPoints="1" noAdjustHandles="1" noChangeArrowheads="1" noChangeShapeType="1" noTextEdit="1"/>
              </p:cNvSpPr>
              <p:nvPr/>
            </p:nvSpPr>
            <p:spPr>
              <a:xfrm>
                <a:off x="6453190" y="1785926"/>
                <a:ext cx="4000528" cy="3513078"/>
              </a:xfrm>
              <a:prstGeom prst="rect">
                <a:avLst/>
              </a:prstGeom>
              <a:blipFill>
                <a:blip r:embed="rId2"/>
                <a:stretch>
                  <a:fillRect l="-2439" t="-2431"/>
                </a:stretch>
              </a:blipFill>
            </p:spPr>
            <p:txBody>
              <a:bodyPr/>
              <a:lstStyle/>
              <a:p>
                <a:r>
                  <a:rPr lang="es-CL">
                    <a:noFill/>
                  </a:rPr>
                  <a:t> </a:t>
                </a:r>
              </a:p>
            </p:txBody>
          </p:sp>
        </mc:Fallback>
      </mc:AlternateContent>
      <p:sp>
        <p:nvSpPr>
          <p:cNvPr id="2" name="1 Título"/>
          <p:cNvSpPr>
            <a:spLocks noGrp="1"/>
          </p:cNvSpPr>
          <p:nvPr>
            <p:ph type="title"/>
          </p:nvPr>
        </p:nvSpPr>
        <p:spPr>
          <a:xfrm>
            <a:off x="1186426" y="714368"/>
            <a:ext cx="10160000" cy="1143000"/>
          </a:xfrm>
        </p:spPr>
        <p:txBody>
          <a:bodyPr/>
          <a:lstStyle/>
          <a:p>
            <a:r>
              <a:rPr lang="es-ES" sz="4400" dirty="0"/>
              <a:t>Determinación de “G”</a:t>
            </a:r>
            <a:endParaRPr lang="es-CL" dirty="0"/>
          </a:p>
        </p:txBody>
      </p:sp>
      <mc:AlternateContent xmlns:mc="http://schemas.openxmlformats.org/markup-compatibility/2006">
        <mc:Choice xmlns:a14="http://schemas.microsoft.com/office/drawing/2010/main" Requires="a14">
          <p:sp>
            <p:nvSpPr>
              <p:cNvPr id="3" name="2 Marcador de texto"/>
              <p:cNvSpPr>
                <a:spLocks noGrp="1"/>
              </p:cNvSpPr>
              <p:nvPr>
                <p:ph type="body" sz="half" idx="1"/>
              </p:nvPr>
            </p:nvSpPr>
            <p:spPr/>
            <p:txBody>
              <a:bodyPr>
                <a:normAutofit lnSpcReduction="10000"/>
              </a:bodyPr>
              <a:lstStyle/>
              <a:p>
                <a:r>
                  <a:rPr lang="es-ES" sz="2400" dirty="0"/>
                  <a:t>En el triángulo BAC:</a:t>
                </a:r>
              </a:p>
              <a:p>
                <a:pPr marL="457200" lvl="1" indent="0">
                  <a:spcBef>
                    <a:spcPct val="0"/>
                  </a:spcBef>
                  <a:buNone/>
                </a:pPr>
                <a14:m>
                  <m:oMathPara xmlns:m="http://schemas.openxmlformats.org/officeDocument/2006/math">
                    <m:oMathParaPr>
                      <m:jc m:val="centerGroup"/>
                    </m:oMathParaPr>
                    <m:oMath xmlns:m="http://schemas.openxmlformats.org/officeDocument/2006/math">
                      <m:func>
                        <m:funcPr>
                          <m:ctrlPr>
                            <a:rPr lang="es-ES" i="1" smtClean="0">
                              <a:latin typeface="Cambria Math" panose="02040503050406030204" pitchFamily="18" charset="0"/>
                            </a:rPr>
                          </m:ctrlPr>
                        </m:funcPr>
                        <m:fName>
                          <m:r>
                            <m:rPr>
                              <m:sty m:val="p"/>
                            </m:rPr>
                            <a:rPr lang="es-ES" i="0" smtClean="0">
                              <a:latin typeface="Cambria Math" panose="02040503050406030204" pitchFamily="18" charset="0"/>
                            </a:rPr>
                            <m:t>cot</m:t>
                          </m:r>
                        </m:fName>
                        <m:e>
                          <m:r>
                            <a:rPr lang="es-ES" i="1" smtClean="0">
                              <a:latin typeface="Cambria Math" panose="02040503050406030204" pitchFamily="18" charset="0"/>
                              <a:ea typeface="Cambria Math" panose="02040503050406030204" pitchFamily="18" charset="0"/>
                            </a:rPr>
                            <m:t>𝜃</m:t>
                          </m:r>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𝐴𝐵</m:t>
                              </m:r>
                            </m:num>
                            <m:den>
                              <m:r>
                                <a:rPr lang="es-CL" b="0" i="1" smtClean="0">
                                  <a:latin typeface="Cambria Math" panose="02040503050406030204" pitchFamily="18" charset="0"/>
                                  <a:ea typeface="Cambria Math" panose="02040503050406030204" pitchFamily="18" charset="0"/>
                                </a:rPr>
                                <m:t>𝐵𝐶</m:t>
                              </m:r>
                            </m:den>
                          </m:f>
                        </m:e>
                      </m:func>
                    </m:oMath>
                  </m:oMathPara>
                </a14:m>
                <a:endParaRPr lang="es-ES" sz="1800" dirty="0"/>
              </a:p>
              <a:p>
                <a:r>
                  <a:rPr lang="es-ES" sz="2400" dirty="0"/>
                  <a:t>En el triángulo GG</a:t>
                </a:r>
                <a:r>
                  <a:rPr lang="es-ES" sz="2400" baseline="-25000" dirty="0"/>
                  <a:t>1</a:t>
                </a:r>
                <a:r>
                  <a:rPr lang="es-ES" sz="2400" dirty="0"/>
                  <a:t>M:</a:t>
                </a:r>
              </a:p>
              <a:p>
                <a:pPr marL="457200" lvl="1" indent="0">
                  <a:spcBef>
                    <a:spcPct val="0"/>
                  </a:spcBef>
                  <a:buNone/>
                </a:pPr>
                <a14:m>
                  <m:oMathPara xmlns:m="http://schemas.openxmlformats.org/officeDocument/2006/math">
                    <m:oMathParaPr>
                      <m:jc m:val="centerGroup"/>
                    </m:oMathParaPr>
                    <m:oMath xmlns:m="http://schemas.openxmlformats.org/officeDocument/2006/math">
                      <m:func>
                        <m:funcPr>
                          <m:ctrlPr>
                            <a:rPr lang="es-ES" i="1" smtClean="0">
                              <a:latin typeface="Cambria Math" panose="02040503050406030204" pitchFamily="18" charset="0"/>
                            </a:rPr>
                          </m:ctrlPr>
                        </m:funcPr>
                        <m:fName>
                          <m:r>
                            <m:rPr>
                              <m:sty m:val="p"/>
                            </m:rPr>
                            <a:rPr lang="es-ES" i="0" smtClean="0">
                              <a:latin typeface="Cambria Math" panose="02040503050406030204" pitchFamily="18" charset="0"/>
                            </a:rPr>
                            <m:t>tan</m:t>
                          </m:r>
                        </m:fName>
                        <m:e>
                          <m:r>
                            <a:rPr lang="es-ES" i="1" smtClean="0">
                              <a:latin typeface="Cambria Math" panose="02040503050406030204" pitchFamily="18" charset="0"/>
                              <a:ea typeface="Cambria Math" panose="02040503050406030204" pitchFamily="18" charset="0"/>
                            </a:rPr>
                            <m:t>𝜃</m:t>
                          </m:r>
                          <m:r>
                            <a:rPr lang="es-ES" i="1" smtClean="0">
                              <a:latin typeface="Cambria Math" panose="02040503050406030204" pitchFamily="18" charset="0"/>
                              <a:ea typeface="Cambria Math" panose="02040503050406030204" pitchFamily="18" charset="0"/>
                            </a:rPr>
                            <m:t>=</m:t>
                          </m:r>
                          <m:f>
                            <m:fPr>
                              <m:ctrlPr>
                                <a:rPr lang="es-ES" i="1" smtClean="0">
                                  <a:latin typeface="Cambria Math" panose="02040503050406030204" pitchFamily="18" charset="0"/>
                                  <a:ea typeface="Cambria Math" panose="02040503050406030204" pitchFamily="18" charset="0"/>
                                </a:rPr>
                              </m:ctrlPr>
                            </m:fPr>
                            <m:num>
                              <m:r>
                                <a:rPr lang="es-CL" b="0" i="1" smtClean="0">
                                  <a:latin typeface="Cambria Math" panose="02040503050406030204" pitchFamily="18" charset="0"/>
                                  <a:ea typeface="Cambria Math" panose="02040503050406030204" pitchFamily="18" charset="0"/>
                                </a:rPr>
                                <m:t>𝐺</m:t>
                              </m:r>
                              <m:sSub>
                                <m:sSubPr>
                                  <m:ctrlPr>
                                    <a:rPr lang="es-ES"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𝐺</m:t>
                                  </m:r>
                                </m:e>
                                <m:sub>
                                  <m:r>
                                    <a:rPr lang="es-CL" b="0" i="1" smtClean="0">
                                      <a:latin typeface="Cambria Math" panose="02040503050406030204" pitchFamily="18" charset="0"/>
                                      <a:ea typeface="Cambria Math" panose="02040503050406030204" pitchFamily="18" charset="0"/>
                                    </a:rPr>
                                    <m:t>1</m:t>
                                  </m:r>
                                </m:sub>
                              </m:sSub>
                            </m:num>
                            <m:den>
                              <m:r>
                                <a:rPr lang="es-CL" b="0" i="1" smtClean="0">
                                  <a:latin typeface="Cambria Math" panose="02040503050406030204" pitchFamily="18" charset="0"/>
                                  <a:ea typeface="Cambria Math" panose="02040503050406030204" pitchFamily="18" charset="0"/>
                                </a:rPr>
                                <m:t>𝐺𝑀</m:t>
                              </m:r>
                            </m:den>
                          </m:f>
                        </m:e>
                      </m:func>
                    </m:oMath>
                  </m:oMathPara>
                </a14:m>
                <a:endParaRPr lang="es-ES" sz="1800" dirty="0"/>
              </a:p>
              <a:p>
                <a:r>
                  <a:rPr lang="es-ES" sz="2400" dirty="0"/>
                  <a:t>Luego:</a:t>
                </a:r>
              </a:p>
              <a:p>
                <a:pPr marL="457200" lvl="1" indent="0">
                  <a:spcBef>
                    <a:spcPct val="0"/>
                  </a:spcBef>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𝐺𝑀</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𝐺</m:t>
                      </m:r>
                      <m:sSub>
                        <m:sSubPr>
                          <m:ctrlPr>
                            <a:rPr lang="es-CL" b="0" i="1" smtClean="0">
                              <a:latin typeface="Cambria Math" panose="02040503050406030204" pitchFamily="18" charset="0"/>
                              <a:ea typeface="Cambria Math" panose="02040503050406030204" pitchFamily="18" charset="0"/>
                            </a:rPr>
                          </m:ctrlPr>
                        </m:sSubPr>
                        <m:e>
                          <m:r>
                            <a:rPr lang="es-CL" b="0" i="1" smtClean="0">
                              <a:latin typeface="Cambria Math" panose="02040503050406030204" pitchFamily="18" charset="0"/>
                              <a:ea typeface="Cambria Math" panose="02040503050406030204" pitchFamily="18" charset="0"/>
                            </a:rPr>
                            <m:t>𝐺</m:t>
                          </m:r>
                        </m:e>
                        <m:sub>
                          <m:r>
                            <a:rPr lang="es-CL" b="0" i="1" smtClean="0">
                              <a:latin typeface="Cambria Math" panose="02040503050406030204" pitchFamily="18" charset="0"/>
                              <a:ea typeface="Cambria Math" panose="02040503050406030204" pitchFamily="18" charset="0"/>
                            </a:rPr>
                            <m:t>1</m:t>
                          </m:r>
                        </m:sub>
                      </m:sSub>
                      <m:r>
                        <a:rPr lang="es-CL" b="0" i="1" smtClean="0">
                          <a:latin typeface="Cambria Math" panose="02040503050406030204" pitchFamily="18" charset="0"/>
                          <a:ea typeface="Cambria Math" panose="02040503050406030204" pitchFamily="18" charset="0"/>
                        </a:rPr>
                        <m:t>×</m:t>
                      </m:r>
                      <m:f>
                        <m:fPr>
                          <m:ctrlPr>
                            <a:rPr lang="es-ES" i="1">
                              <a:latin typeface="Cambria Math" panose="02040503050406030204" pitchFamily="18" charset="0"/>
                              <a:ea typeface="Cambria Math" panose="02040503050406030204" pitchFamily="18" charset="0"/>
                            </a:rPr>
                          </m:ctrlPr>
                        </m:fPr>
                        <m:num>
                          <m:r>
                            <a:rPr lang="es-CL" i="1">
                              <a:latin typeface="Cambria Math" panose="02040503050406030204" pitchFamily="18" charset="0"/>
                              <a:ea typeface="Cambria Math" panose="02040503050406030204" pitchFamily="18" charset="0"/>
                            </a:rPr>
                            <m:t>𝐴𝐵</m:t>
                          </m:r>
                        </m:num>
                        <m:den>
                          <m:r>
                            <a:rPr lang="es-CL" i="1">
                              <a:latin typeface="Cambria Math" panose="02040503050406030204" pitchFamily="18" charset="0"/>
                              <a:ea typeface="Cambria Math" panose="02040503050406030204" pitchFamily="18" charset="0"/>
                            </a:rPr>
                            <m:t>𝐵𝐶</m:t>
                          </m:r>
                        </m:den>
                      </m:f>
                    </m:oMath>
                  </m:oMathPara>
                </a14:m>
                <a:endParaRPr lang="es-ES" sz="1800" dirty="0"/>
              </a:p>
              <a:p>
                <a:pPr>
                  <a:lnSpc>
                    <a:spcPct val="50000"/>
                  </a:lnSpc>
                  <a:spcAft>
                    <a:spcPts val="600"/>
                  </a:spcAft>
                </a:pPr>
                <a:r>
                  <a:rPr lang="es-ES" sz="2400" dirty="0"/>
                  <a:t>Pero:</a:t>
                </a:r>
              </a:p>
              <a:p>
                <a:pPr marL="457200" lvl="1" indent="0">
                  <a:lnSpc>
                    <a:spcPct val="50000"/>
                  </a:lnSpc>
                  <a:spcAft>
                    <a:spcPts val="600"/>
                  </a:spcAft>
                  <a:buNone/>
                </a:pPr>
                <a14:m>
                  <m:oMathPara xmlns:m="http://schemas.openxmlformats.org/officeDocument/2006/math">
                    <m:oMathParaPr>
                      <m:jc m:val="centerGroup"/>
                    </m:oMathParaPr>
                    <m:oMath xmlns:m="http://schemas.openxmlformats.org/officeDocument/2006/math">
                      <m:r>
                        <a:rPr lang="es-CL" sz="2000" b="0" i="1" smtClean="0">
                          <a:latin typeface="Cambria Math" panose="02040503050406030204" pitchFamily="18" charset="0"/>
                        </a:rPr>
                        <m:t>𝐺</m:t>
                      </m:r>
                      <m:sSub>
                        <m:sSubPr>
                          <m:ctrlPr>
                            <a:rPr lang="es-CL" sz="2000" b="0" i="1" smtClean="0">
                              <a:latin typeface="Cambria Math" panose="02040503050406030204" pitchFamily="18" charset="0"/>
                            </a:rPr>
                          </m:ctrlPr>
                        </m:sSubPr>
                        <m:e>
                          <m:r>
                            <a:rPr lang="es-CL" sz="2000" b="0" i="1" smtClean="0">
                              <a:latin typeface="Cambria Math" panose="02040503050406030204" pitchFamily="18" charset="0"/>
                            </a:rPr>
                            <m:t>𝐺</m:t>
                          </m:r>
                        </m:e>
                        <m:sub>
                          <m:r>
                            <a:rPr lang="es-CL" sz="2000" b="0" i="1" smtClean="0">
                              <a:latin typeface="Cambria Math" panose="02040503050406030204" pitchFamily="18" charset="0"/>
                            </a:rPr>
                            <m:t>1</m:t>
                          </m:r>
                        </m:sub>
                      </m:sSub>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𝑤</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𝑑</m:t>
                          </m:r>
                        </m:num>
                        <m:den>
                          <m:r>
                            <a:rPr lang="es-CL" sz="2000" b="0" i="1" smtClean="0">
                              <a:latin typeface="Cambria Math" panose="02040503050406030204" pitchFamily="18" charset="0"/>
                              <a:ea typeface="Cambria Math" panose="02040503050406030204" pitchFamily="18" charset="0"/>
                            </a:rPr>
                            <m:t>∆</m:t>
                          </m:r>
                        </m:den>
                      </m:f>
                    </m:oMath>
                  </m:oMathPara>
                </a14:m>
                <a:endParaRPr lang="es-ES" sz="2000" dirty="0"/>
              </a:p>
              <a:p>
                <a:pPr lvl="2">
                  <a:lnSpc>
                    <a:spcPct val="50000"/>
                  </a:lnSpc>
                  <a:buFontTx/>
                  <a:buNone/>
                </a:pPr>
                <a:r>
                  <a:rPr lang="es-ES" sz="1800" dirty="0"/>
                  <a:t>		</a:t>
                </a:r>
              </a:p>
              <a:p>
                <a:endParaRPr lang="es-CL" dirty="0"/>
              </a:p>
            </p:txBody>
          </p:sp>
        </mc:Choice>
        <mc:Fallback>
          <p:sp>
            <p:nvSpPr>
              <p:cNvPr id="3" name="2 Marcador de texto"/>
              <p:cNvSpPr>
                <a:spLocks noGrp="1" noRot="1" noChangeAspect="1" noMove="1" noResize="1" noEditPoints="1" noAdjustHandles="1" noChangeArrowheads="1" noChangeShapeType="1" noTextEdit="1"/>
              </p:cNvSpPr>
              <p:nvPr>
                <p:ph type="body" sz="half" idx="1"/>
              </p:nvPr>
            </p:nvSpPr>
            <p:spPr>
              <a:blipFill>
                <a:blip r:embed="rId3"/>
                <a:stretch>
                  <a:fillRect l="-1591" t="-1185"/>
                </a:stretch>
              </a:blipFill>
            </p:spPr>
            <p:txBody>
              <a:bodyPr/>
              <a:lstStyle/>
              <a:p>
                <a:r>
                  <a:rPr lang="es-CL">
                    <a:noFill/>
                  </a:rPr>
                  <a:t> </a:t>
                </a:r>
              </a:p>
            </p:txBody>
          </p:sp>
        </mc:Fallback>
      </mc:AlternateContent>
      <p:sp>
        <p:nvSpPr>
          <p:cNvPr id="7" name="6 Rectángulo redondeado"/>
          <p:cNvSpPr/>
          <p:nvPr/>
        </p:nvSpPr>
        <p:spPr>
          <a:xfrm>
            <a:off x="7285703" y="3071810"/>
            <a:ext cx="1897626" cy="64478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437949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85E889BE-CE11-41A3-9FC0-BB275FBD9061}" type="slidenum">
              <a:rPr lang="es-ES"/>
              <a:pPr/>
              <a:t>76</a:t>
            </a:fld>
            <a:endParaRPr lang="es-ES"/>
          </a:p>
        </p:txBody>
      </p:sp>
      <p:sp>
        <p:nvSpPr>
          <p:cNvPr id="105474" name="Rectangle 2"/>
          <p:cNvSpPr>
            <a:spLocks noGrp="1" noChangeArrowheads="1"/>
          </p:cNvSpPr>
          <p:nvPr>
            <p:ph type="title"/>
          </p:nvPr>
        </p:nvSpPr>
        <p:spPr/>
        <p:txBody>
          <a:bodyPr/>
          <a:lstStyle/>
          <a:p>
            <a:r>
              <a:rPr lang="es-ES"/>
              <a:t>Resumen</a:t>
            </a:r>
          </a:p>
        </p:txBody>
      </p:sp>
      <p:sp>
        <p:nvSpPr>
          <p:cNvPr id="105475" name="Rectangle 3"/>
          <p:cNvSpPr>
            <a:spLocks noGrp="1" noChangeArrowheads="1"/>
          </p:cNvSpPr>
          <p:nvPr>
            <p:ph type="body" idx="1"/>
          </p:nvPr>
        </p:nvSpPr>
        <p:spPr/>
        <p:txBody>
          <a:bodyPr/>
          <a:lstStyle/>
          <a:p>
            <a:pPr>
              <a:lnSpc>
                <a:spcPct val="90000"/>
              </a:lnSpc>
            </a:pPr>
            <a:r>
              <a:rPr lang="es-ES"/>
              <a:t>Cada buque nuevo tiene su experimento de inclinación.</a:t>
            </a:r>
          </a:p>
          <a:p>
            <a:pPr>
              <a:lnSpc>
                <a:spcPct val="90000"/>
              </a:lnSpc>
            </a:pPr>
            <a:r>
              <a:rPr lang="es-ES"/>
              <a:t>Cuando existe muchos buques de una misma clase, se puede asumir el mismo experimento de inclinación.</a:t>
            </a:r>
          </a:p>
          <a:p>
            <a:pPr>
              <a:lnSpc>
                <a:spcPct val="90000"/>
              </a:lnSpc>
            </a:pPr>
            <a:r>
              <a:rPr lang="es-ES"/>
              <a:t>Si el buque ha sido sometido a una modificación mayor, debe realizársele un experimento de inclinación.</a:t>
            </a:r>
          </a:p>
        </p:txBody>
      </p:sp>
    </p:spTree>
    <p:extLst>
      <p:ext uri="{BB962C8B-B14F-4D97-AF65-F5344CB8AC3E}">
        <p14:creationId xmlns:p14="http://schemas.microsoft.com/office/powerpoint/2010/main" val="25837606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9DDFE167-AB03-4219-8207-07CE3B30F967}" type="slidenum">
              <a:rPr lang="es-ES"/>
              <a:pPr/>
              <a:t>77</a:t>
            </a:fld>
            <a:endParaRPr lang="es-ES"/>
          </a:p>
        </p:txBody>
      </p:sp>
      <p:sp>
        <p:nvSpPr>
          <p:cNvPr id="106498" name="Rectangle 2"/>
          <p:cNvSpPr>
            <a:spLocks noGrp="1" noChangeArrowheads="1"/>
          </p:cNvSpPr>
          <p:nvPr>
            <p:ph type="title"/>
          </p:nvPr>
        </p:nvSpPr>
        <p:spPr/>
        <p:txBody>
          <a:bodyPr/>
          <a:lstStyle/>
          <a:p>
            <a:r>
              <a:rPr lang="es-ES"/>
              <a:t>Ejercicios</a:t>
            </a:r>
          </a:p>
        </p:txBody>
      </p:sp>
      <mc:AlternateContent xmlns:mc="http://schemas.openxmlformats.org/markup-compatibility/2006">
        <mc:Choice xmlns:a14="http://schemas.microsoft.com/office/drawing/2010/main" Requires="a14">
          <p:sp>
            <p:nvSpPr>
              <p:cNvPr id="106499" name="Rectangle 3"/>
              <p:cNvSpPr>
                <a:spLocks noGrp="1" noChangeArrowheads="1"/>
              </p:cNvSpPr>
              <p:nvPr>
                <p:ph type="body" idx="1"/>
              </p:nvPr>
            </p:nvSpPr>
            <p:spPr>
              <a:xfrm>
                <a:off x="750367" y="1831010"/>
                <a:ext cx="10691265" cy="3636088"/>
              </a:xfrm>
            </p:spPr>
            <p:txBody>
              <a:bodyPr>
                <a:normAutofit fontScale="92500"/>
              </a:bodyPr>
              <a:lstStyle/>
              <a:p>
                <a:r>
                  <a:rPr lang="es-ES" sz="2400" dirty="0"/>
                  <a:t>Cuando una masa de 25 toneladas se mueve 15 metros transversalmente a través de la cubierta de un buque de 8.000 toneladas de desplazamiento, genera una deflexión de 20 cm en la plomada que es de 4 metros de longitud. Si KM es 7 metros, calcular KG.</a:t>
                </a:r>
              </a:p>
              <a:p>
                <a:r>
                  <a:rPr lang="es-ES" dirty="0"/>
                  <a:t>Resolución:</a:t>
                </a:r>
              </a:p>
              <a:p>
                <a:pPr lvl="1"/>
                <a14:m>
                  <m:oMath xmlns:m="http://schemas.openxmlformats.org/officeDocument/2006/math">
                    <m:r>
                      <a:rPr lang="es-CL" sz="2000" b="0" i="1" smtClean="0">
                        <a:latin typeface="Cambria Math" panose="02040503050406030204" pitchFamily="18" charset="0"/>
                      </a:rPr>
                      <m:t>𝐺𝑀</m:t>
                    </m:r>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25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𝑡</m:t>
                            </m:r>
                          </m:e>
                        </m:d>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15</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num>
                      <m:den>
                        <m:r>
                          <a:rPr lang="es-CL" sz="2000" b="0" i="1" smtClean="0">
                            <a:latin typeface="Cambria Math" panose="02040503050406030204" pitchFamily="18" charset="0"/>
                            <a:ea typeface="Cambria Math" panose="02040503050406030204" pitchFamily="18" charset="0"/>
                          </a:rPr>
                          <m:t>8</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000</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𝑇</m:t>
                            </m:r>
                          </m:e>
                        </m:d>
                      </m:den>
                    </m:f>
                    <m:r>
                      <a:rPr lang="es-CL" sz="2000" b="0" i="1" smtClean="0">
                        <a:latin typeface="Cambria Math" panose="02040503050406030204" pitchFamily="18" charset="0"/>
                        <a:ea typeface="Cambria Math" panose="02040503050406030204" pitchFamily="18" charset="0"/>
                      </a:rPr>
                      <m:t>×</m:t>
                    </m:r>
                    <m:f>
                      <m:fPr>
                        <m:ctrlPr>
                          <a:rPr lang="es-CL" sz="2000" b="0" i="1" smtClean="0">
                            <a:latin typeface="Cambria Math" panose="02040503050406030204" pitchFamily="18" charset="0"/>
                            <a:ea typeface="Cambria Math" panose="02040503050406030204" pitchFamily="18" charset="0"/>
                          </a:rPr>
                        </m:ctrlPr>
                      </m:fPr>
                      <m:num>
                        <m:r>
                          <a:rPr lang="es-CL" sz="2000" b="0" i="1" smtClean="0">
                            <a:latin typeface="Cambria Math" panose="02040503050406030204" pitchFamily="18" charset="0"/>
                            <a:ea typeface="Cambria Math" panose="02040503050406030204" pitchFamily="18" charset="0"/>
                          </a:rPr>
                          <m:t>4</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num>
                      <m:den>
                        <m:r>
                          <a:rPr lang="es-CL" sz="2000" b="0" i="1" smtClean="0">
                            <a:latin typeface="Cambria Math" panose="02040503050406030204" pitchFamily="18" charset="0"/>
                            <a:ea typeface="Cambria Math" panose="02040503050406030204" pitchFamily="18" charset="0"/>
                          </a:rPr>
                          <m:t>0</m:t>
                        </m:r>
                        <m:r>
                          <a:rPr lang="es-CL" sz="2000" b="0" i="1" smtClean="0">
                            <a:latin typeface="Cambria Math" panose="02040503050406030204" pitchFamily="18" charset="0"/>
                            <a:ea typeface="Cambria Math" panose="02040503050406030204" pitchFamily="18" charset="0"/>
                          </a:rPr>
                          <m:t>,</m:t>
                        </m:r>
                        <m:r>
                          <a:rPr lang="es-CL" sz="2000" b="0" i="1" smtClean="0">
                            <a:latin typeface="Cambria Math" panose="02040503050406030204" pitchFamily="18" charset="0"/>
                            <a:ea typeface="Cambria Math" panose="02040503050406030204" pitchFamily="18" charset="0"/>
                          </a:rPr>
                          <m:t>2</m:t>
                        </m:r>
                        <m:d>
                          <m:dPr>
                            <m:ctrlPr>
                              <a:rPr lang="es-CL" sz="2000" b="0" i="1" smtClean="0">
                                <a:latin typeface="Cambria Math" panose="02040503050406030204" pitchFamily="18" charset="0"/>
                                <a:ea typeface="Cambria Math" panose="02040503050406030204" pitchFamily="18" charset="0"/>
                              </a:rPr>
                            </m:ctrlPr>
                          </m:dPr>
                          <m:e>
                            <m:r>
                              <a:rPr lang="es-CL" sz="2000" b="0" i="1" smtClean="0">
                                <a:latin typeface="Cambria Math" panose="02040503050406030204" pitchFamily="18" charset="0"/>
                                <a:ea typeface="Cambria Math" panose="02040503050406030204" pitchFamily="18" charset="0"/>
                              </a:rPr>
                              <m:t>𝑚</m:t>
                            </m:r>
                          </m:e>
                        </m:d>
                      </m:den>
                    </m:f>
                  </m:oMath>
                </a14:m>
                <a:endParaRPr lang="es-CL" sz="2000" b="0" dirty="0">
                  <a:ea typeface="Cambria Math" panose="02040503050406030204" pitchFamily="18" charset="0"/>
                </a:endParaRPr>
              </a:p>
              <a:p>
                <a:pPr lvl="1"/>
                <a:r>
                  <a:rPr lang="es-ES" sz="2000" dirty="0"/>
                  <a:t>GM = 0,94 m</a:t>
                </a:r>
              </a:p>
              <a:p>
                <a:pPr lvl="1"/>
                <a:r>
                  <a:rPr lang="es-ES" sz="2000" dirty="0"/>
                  <a:t>KM = 7 m</a:t>
                </a:r>
              </a:p>
              <a:p>
                <a:pPr lvl="1"/>
                <a:r>
                  <a:rPr lang="es-ES" sz="2000" dirty="0"/>
                  <a:t>KG = 6,06 m</a:t>
                </a:r>
              </a:p>
            </p:txBody>
          </p:sp>
        </mc:Choice>
        <mc:Fallback>
          <p:sp>
            <p:nvSpPr>
              <p:cNvPr id="106499" name="Rectangle 3"/>
              <p:cNvSpPr>
                <a:spLocks noGrp="1" noRot="1" noChangeAspect="1" noMove="1" noResize="1" noEditPoints="1" noAdjustHandles="1" noChangeArrowheads="1" noChangeShapeType="1" noTextEdit="1"/>
              </p:cNvSpPr>
              <p:nvPr>
                <p:ph type="body" idx="1"/>
              </p:nvPr>
            </p:nvSpPr>
            <p:spPr>
              <a:xfrm>
                <a:off x="750367" y="1831010"/>
                <a:ext cx="10691265" cy="3636088"/>
              </a:xfrm>
              <a:blipFill>
                <a:blip r:embed="rId2"/>
                <a:stretch>
                  <a:fillRect l="-627" t="-838"/>
                </a:stretch>
              </a:blipFill>
            </p:spPr>
            <p:txBody>
              <a:bodyPr/>
              <a:lstStyle/>
              <a:p>
                <a:r>
                  <a:rPr lang="es-CL">
                    <a:noFill/>
                  </a:rPr>
                  <a:t> </a:t>
                </a:r>
              </a:p>
            </p:txBody>
          </p:sp>
        </mc:Fallback>
      </mc:AlternateContent>
    </p:spTree>
    <p:extLst>
      <p:ext uri="{BB962C8B-B14F-4D97-AF65-F5344CB8AC3E}">
        <p14:creationId xmlns:p14="http://schemas.microsoft.com/office/powerpoint/2010/main" val="386679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499">
                                            <p:txEl>
                                              <p:pRg st="1" end="1"/>
                                            </p:txEl>
                                          </p:spTgt>
                                        </p:tgtEl>
                                        <p:attrNameLst>
                                          <p:attrName>style.visibility</p:attrName>
                                        </p:attrNameLst>
                                      </p:cBhvr>
                                      <p:to>
                                        <p:strVal val="visible"/>
                                      </p:to>
                                    </p:set>
                                    <p:animEffect transition="in" filter="fade">
                                      <p:cBhvr>
                                        <p:cTn id="7" dur="500"/>
                                        <p:tgtEl>
                                          <p:spTgt spid="106499">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06499">
                                            <p:txEl>
                                              <p:pRg st="2" end="2"/>
                                            </p:txEl>
                                          </p:spTgt>
                                        </p:tgtEl>
                                        <p:attrNameLst>
                                          <p:attrName>style.visibility</p:attrName>
                                        </p:attrNameLst>
                                      </p:cBhvr>
                                      <p:to>
                                        <p:strVal val="visible"/>
                                      </p:to>
                                    </p:set>
                                    <p:animEffect transition="in" filter="fade">
                                      <p:cBhvr>
                                        <p:cTn id="10" dur="500"/>
                                        <p:tgtEl>
                                          <p:spTgt spid="106499">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06499">
                                            <p:txEl>
                                              <p:pRg st="3" end="3"/>
                                            </p:txEl>
                                          </p:spTgt>
                                        </p:tgtEl>
                                        <p:attrNameLst>
                                          <p:attrName>style.visibility</p:attrName>
                                        </p:attrNameLst>
                                      </p:cBhvr>
                                      <p:to>
                                        <p:strVal val="visible"/>
                                      </p:to>
                                    </p:set>
                                    <p:animEffect transition="in" filter="fade">
                                      <p:cBhvr>
                                        <p:cTn id="13" dur="500"/>
                                        <p:tgtEl>
                                          <p:spTgt spid="106499">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06499">
                                            <p:txEl>
                                              <p:pRg st="4" end="4"/>
                                            </p:txEl>
                                          </p:spTgt>
                                        </p:tgtEl>
                                        <p:attrNameLst>
                                          <p:attrName>style.visibility</p:attrName>
                                        </p:attrNameLst>
                                      </p:cBhvr>
                                      <p:to>
                                        <p:strVal val="visible"/>
                                      </p:to>
                                    </p:set>
                                    <p:animEffect transition="in" filter="fade">
                                      <p:cBhvr>
                                        <p:cTn id="16" dur="500"/>
                                        <p:tgtEl>
                                          <p:spTgt spid="106499">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06499">
                                            <p:txEl>
                                              <p:pRg st="5" end="5"/>
                                            </p:txEl>
                                          </p:spTgt>
                                        </p:tgtEl>
                                        <p:attrNameLst>
                                          <p:attrName>style.visibility</p:attrName>
                                        </p:attrNameLst>
                                      </p:cBhvr>
                                      <p:to>
                                        <p:strVal val="visible"/>
                                      </p:to>
                                    </p:set>
                                    <p:animEffect transition="in" filter="fade">
                                      <p:cBhvr>
                                        <p:cTn id="19" dur="500"/>
                                        <p:tgtEl>
                                          <p:spTgt spid="1064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pie de página"/>
          <p:cNvSpPr>
            <a:spLocks noGrp="1"/>
          </p:cNvSpPr>
          <p:nvPr>
            <p:ph type="ftr" sz="quarter" idx="11"/>
          </p:nvPr>
        </p:nvSpPr>
        <p:spPr/>
        <p:txBody>
          <a:bodyPr/>
          <a:lstStyle/>
          <a:p>
            <a:r>
              <a:rPr lang="es-ES"/>
              <a:t>Escuela Naval; Estabilidad -  DIRISNAV</a:t>
            </a:r>
          </a:p>
        </p:txBody>
      </p:sp>
      <p:sp>
        <p:nvSpPr>
          <p:cNvPr id="6" name="5 Marcador de número de diapositiva"/>
          <p:cNvSpPr>
            <a:spLocks noGrp="1"/>
          </p:cNvSpPr>
          <p:nvPr>
            <p:ph type="sldNum" sz="quarter" idx="12"/>
          </p:nvPr>
        </p:nvSpPr>
        <p:spPr/>
        <p:txBody>
          <a:bodyPr/>
          <a:lstStyle/>
          <a:p>
            <a:fld id="{9DAD91EF-F9ED-4654-9CF6-BB9177D2D29B}" type="slidenum">
              <a:rPr lang="es-ES"/>
              <a:pPr/>
              <a:t>78</a:t>
            </a:fld>
            <a:endParaRPr lang="es-ES"/>
          </a:p>
        </p:txBody>
      </p:sp>
      <p:sp>
        <p:nvSpPr>
          <p:cNvPr id="107522" name="Rectangle 2"/>
          <p:cNvSpPr>
            <a:spLocks noGrp="1" noChangeArrowheads="1"/>
          </p:cNvSpPr>
          <p:nvPr>
            <p:ph type="title"/>
          </p:nvPr>
        </p:nvSpPr>
        <p:spPr/>
        <p:txBody>
          <a:bodyPr/>
          <a:lstStyle/>
          <a:p>
            <a:r>
              <a:rPr lang="es-ES"/>
              <a:t>Ejercicios</a:t>
            </a:r>
          </a:p>
        </p:txBody>
      </p:sp>
      <p:sp>
        <p:nvSpPr>
          <p:cNvPr id="107523" name="Rectangle 3"/>
          <p:cNvSpPr>
            <a:spLocks noGrp="1" noChangeArrowheads="1"/>
          </p:cNvSpPr>
          <p:nvPr>
            <p:ph type="body" idx="1"/>
          </p:nvPr>
        </p:nvSpPr>
        <p:spPr/>
        <p:txBody>
          <a:bodyPr/>
          <a:lstStyle/>
          <a:p>
            <a:pPr marL="609600" indent="-609600">
              <a:lnSpc>
                <a:spcPct val="90000"/>
              </a:lnSpc>
              <a:buFontTx/>
              <a:buAutoNum type="arabicPeriod"/>
            </a:pPr>
            <a:r>
              <a:rPr lang="es-ES" sz="2400"/>
              <a:t>Un buque de 8.000 tons tiene un KM de 7,3 m y un KG de 6,1 m. Se mueve sobre cubierta una masa de 25 tons en forma transversal una distancias de 15 m. Encontrar la deflexión de la plomada si esta mide 4 m de largo. </a:t>
            </a:r>
          </a:p>
          <a:p>
            <a:pPr marL="609600" indent="-609600">
              <a:lnSpc>
                <a:spcPct val="90000"/>
              </a:lnSpc>
              <a:buFontTx/>
              <a:buAutoNum type="arabicPeriod"/>
            </a:pPr>
            <a:r>
              <a:rPr lang="es-ES" sz="2400"/>
              <a:t>Como resultado del experimento de inclinación, se encontró que la altura metacéntrica del mismo era de 1 m. Se utilizó una masa de 10 tons que se movió 12 m en forma transversal y escoró el buque 3 grados y medio, con una deflexión de la plomada de 0,25m. Encontrar el desplazamiento del buque y el largo de la plomada    </a:t>
            </a:r>
          </a:p>
        </p:txBody>
      </p:sp>
    </p:spTree>
    <p:extLst>
      <p:ext uri="{BB962C8B-B14F-4D97-AF65-F5344CB8AC3E}">
        <p14:creationId xmlns:p14="http://schemas.microsoft.com/office/powerpoint/2010/main" val="264475339"/>
      </p:ext>
    </p:extLst>
  </p:cSld>
  <p:clrMapOvr>
    <a:masterClrMapping/>
  </p:clrMapOvr>
</p:sld>
</file>

<file path=ppt/theme/theme1.xml><?xml version="1.0" encoding="utf-8"?>
<a:theme xmlns:a="http://schemas.openxmlformats.org/drawingml/2006/main" name="ChronicleVTI">
  <a:themeElements>
    <a:clrScheme name="AnalogousFromLightSeed_2SEEDS">
      <a:dk1>
        <a:srgbClr val="000000"/>
      </a:dk1>
      <a:lt1>
        <a:srgbClr val="FFFFFF"/>
      </a:lt1>
      <a:dk2>
        <a:srgbClr val="243941"/>
      </a:dk2>
      <a:lt2>
        <a:srgbClr val="E8E5E2"/>
      </a:lt2>
      <a:accent1>
        <a:srgbClr val="7F99BA"/>
      </a:accent1>
      <a:accent2>
        <a:srgbClr val="7EA9B0"/>
      </a:accent2>
      <a:accent3>
        <a:srgbClr val="9697C6"/>
      </a:accent3>
      <a:accent4>
        <a:srgbClr val="BA807F"/>
      </a:accent4>
      <a:accent5>
        <a:srgbClr val="BB9B82"/>
      </a:accent5>
      <a:accent6>
        <a:srgbClr val="ACA476"/>
      </a:accent6>
      <a:hlink>
        <a:srgbClr val="997E5D"/>
      </a:hlink>
      <a:folHlink>
        <a:srgbClr val="7F7F7F"/>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22732</TotalTime>
  <Words>4430</Words>
  <Application>Microsoft Office PowerPoint</Application>
  <PresentationFormat>Panorámica</PresentationFormat>
  <Paragraphs>767</Paragraphs>
  <Slides>78</Slides>
  <Notes>3</Notes>
  <HiddenSlides>0</HiddenSlides>
  <MMClips>1</MMClips>
  <ScaleCrop>false</ScaleCrop>
  <HeadingPairs>
    <vt:vector size="8" baseType="variant">
      <vt:variant>
        <vt:lpstr>Fuentes usadas</vt:lpstr>
      </vt:variant>
      <vt:variant>
        <vt:i4>13</vt:i4>
      </vt:variant>
      <vt:variant>
        <vt:lpstr>Tema</vt:lpstr>
      </vt:variant>
      <vt:variant>
        <vt:i4>1</vt:i4>
      </vt:variant>
      <vt:variant>
        <vt:lpstr>Servidores OLE incrustados</vt:lpstr>
      </vt:variant>
      <vt:variant>
        <vt:i4>1</vt:i4>
      </vt:variant>
      <vt:variant>
        <vt:lpstr>Títulos de diapositiva</vt:lpstr>
      </vt:variant>
      <vt:variant>
        <vt:i4>78</vt:i4>
      </vt:variant>
    </vt:vector>
  </HeadingPairs>
  <TitlesOfParts>
    <vt:vector size="93" baseType="lpstr">
      <vt:lpstr>Arial</vt:lpstr>
      <vt:lpstr>Calibri</vt:lpstr>
      <vt:lpstr>Calisto MT</vt:lpstr>
      <vt:lpstr>Cambria</vt:lpstr>
      <vt:lpstr>Cambria Math</vt:lpstr>
      <vt:lpstr>Comic Sans MS</vt:lpstr>
      <vt:lpstr>Lucida Sans</vt:lpstr>
      <vt:lpstr>Noto Sans Symbols</vt:lpstr>
      <vt:lpstr>Symbol</vt:lpstr>
      <vt:lpstr>Univers Condensed</vt:lpstr>
      <vt:lpstr>Verdana</vt:lpstr>
      <vt:lpstr>Wingdings</vt:lpstr>
      <vt:lpstr>Wingdings 3</vt:lpstr>
      <vt:lpstr>ChronicleVTI</vt:lpstr>
      <vt:lpstr>Ecuación</vt:lpstr>
      <vt:lpstr>UT 2 1.- Variación y movimiento de pesos </vt:lpstr>
      <vt:lpstr>Centro de flotación</vt:lpstr>
      <vt:lpstr>Centro de boyantez</vt:lpstr>
      <vt:lpstr>Centro de Boyantez</vt:lpstr>
      <vt:lpstr>Centro de Boyantez</vt:lpstr>
      <vt:lpstr>Centro de Boyantez</vt:lpstr>
      <vt:lpstr>Centro de Gravedad</vt:lpstr>
      <vt:lpstr>Efecto de quitar masa a un cuerpo</vt:lpstr>
      <vt:lpstr>Efecto de quitar masa a un cuerpo</vt:lpstr>
      <vt:lpstr>Efecto de quitar masa a un cuerpo</vt:lpstr>
      <vt:lpstr>Efecto de quitar masa a un cuerpo</vt:lpstr>
      <vt:lpstr>Efecto de quitar masa a un cuerpo</vt:lpstr>
      <vt:lpstr>Efecto de quitar masa a un cuerpo Aplicaciones a buques</vt:lpstr>
      <vt:lpstr>Efecto de quitar masa a un cuerpo Aplicaciones a buques</vt:lpstr>
      <vt:lpstr>Efecto de quitar masa a un cuerpo Aplicaciones a buques</vt:lpstr>
      <vt:lpstr>Efecto de quitar masa a un cuerpo Aplicaciones a buques – caso práctico</vt:lpstr>
      <vt:lpstr>Efecto de agregar masa a un cuerpo</vt:lpstr>
      <vt:lpstr>Efecto de agregar masa a un cuerpo</vt:lpstr>
      <vt:lpstr>Efecto de agregar masa a un cuerpo</vt:lpstr>
      <vt:lpstr>Efecto de quitar masa a un cuerpo Aplicaciones a buques</vt:lpstr>
      <vt:lpstr>Efecto de quitar masa a un cuerpo Aplicaciones a buques</vt:lpstr>
      <vt:lpstr>Efecto de quitar masa a un cuerpo Aplicaciones a buques – caso práctico</vt:lpstr>
      <vt:lpstr>Efecto de quitar masa a un cuerpo Aplicaciones a buques</vt:lpstr>
      <vt:lpstr>Efecto de quitar masa a un cuerpo Aplicaciones a buques</vt:lpstr>
      <vt:lpstr>Efecto de mover masa Aplicaciones a buques</vt:lpstr>
      <vt:lpstr>Efecto de mover masa Aplicaciones a buques – caso práctico</vt:lpstr>
      <vt:lpstr>Efecto de suspender pesos en altura Aplicaciones a buques</vt:lpstr>
      <vt:lpstr>Conclusiones</vt:lpstr>
      <vt:lpstr>Ejemplo 1</vt:lpstr>
      <vt:lpstr>Ejemplo 1 - Solución</vt:lpstr>
      <vt:lpstr>Ejemplo 2</vt:lpstr>
      <vt:lpstr>Ejemplo 2 - solución</vt:lpstr>
      <vt:lpstr>Estabilidad Estática</vt:lpstr>
      <vt:lpstr>Repaso Equilibrio Estático</vt:lpstr>
      <vt:lpstr>Repaso de equilibrio estático</vt:lpstr>
      <vt:lpstr>Equilibrio Estático sin escora</vt:lpstr>
      <vt:lpstr>Aplicación a Buques </vt:lpstr>
      <vt:lpstr>Estabilidad Transversal</vt:lpstr>
      <vt:lpstr>Estabilidad Transversal</vt:lpstr>
      <vt:lpstr>Estabilidad Transversal</vt:lpstr>
      <vt:lpstr>Estabilidad Transversal</vt:lpstr>
      <vt:lpstr>Metacentro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Movimiento del Metacentro</vt:lpstr>
      <vt:lpstr>Presentación de PowerPoint</vt:lpstr>
      <vt:lpstr>Presentación de PowerPoint</vt:lpstr>
      <vt:lpstr>Estabilidad Transversal Inicial</vt:lpstr>
      <vt:lpstr>Estabilidad Transversal Inicial</vt:lpstr>
      <vt:lpstr>Estabilidad Transversal Inicial</vt:lpstr>
      <vt:lpstr>Estabilidad Transversal Inicial</vt:lpstr>
      <vt:lpstr>Estabilidad Transversal inicial</vt:lpstr>
      <vt:lpstr>Estabilidad Transversal inicial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Como determinar con precisión la posición de “g” en un buque.</vt:lpstr>
      <vt:lpstr>Introducción</vt:lpstr>
      <vt:lpstr>Introducción</vt:lpstr>
      <vt:lpstr>Experimento de inclinación</vt:lpstr>
      <vt:lpstr>Experimento de inclinación</vt:lpstr>
      <vt:lpstr>Experimento de inclinación</vt:lpstr>
      <vt:lpstr>Determinación de “G”</vt:lpstr>
      <vt:lpstr>Resumen</vt:lpstr>
      <vt:lpstr>Ejercicios</vt:lpstr>
      <vt:lpstr>Ejercicios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de Estabilidad</dc:title>
  <dc:creator>3068</dc:creator>
  <cp:lastModifiedBy>3068</cp:lastModifiedBy>
  <cp:revision>21</cp:revision>
  <dcterms:created xsi:type="dcterms:W3CDTF">2024-01-25T16:56:15Z</dcterms:created>
  <dcterms:modified xsi:type="dcterms:W3CDTF">2024-04-15T15:28:17Z</dcterms:modified>
</cp:coreProperties>
</file>