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317" r:id="rId4"/>
    <p:sldId id="309" r:id="rId5"/>
    <p:sldId id="322" r:id="rId6"/>
    <p:sldId id="346" r:id="rId7"/>
    <p:sldId id="330" r:id="rId8"/>
    <p:sldId id="331" r:id="rId9"/>
    <p:sldId id="347" r:id="rId10"/>
    <p:sldId id="348" r:id="rId11"/>
    <p:sldId id="332" r:id="rId12"/>
    <p:sldId id="349" r:id="rId13"/>
    <p:sldId id="333" r:id="rId14"/>
    <p:sldId id="327" r:id="rId15"/>
    <p:sldId id="336" r:id="rId16"/>
    <p:sldId id="323" r:id="rId17"/>
    <p:sldId id="341" r:id="rId18"/>
    <p:sldId id="343" r:id="rId19"/>
    <p:sldId id="329" r:id="rId20"/>
    <p:sldId id="337" r:id="rId21"/>
    <p:sldId id="345" r:id="rId22"/>
    <p:sldId id="325" r:id="rId23"/>
    <p:sldId id="338" r:id="rId24"/>
    <p:sldId id="324" r:id="rId25"/>
    <p:sldId id="320" r:id="rId26"/>
    <p:sldId id="335" r:id="rId27"/>
    <p:sldId id="328" r:id="rId28"/>
    <p:sldId id="326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26" autoAdjust="0"/>
    <p:restoredTop sz="86559" autoAdjust="0"/>
  </p:normalViewPr>
  <p:slideViewPr>
    <p:cSldViewPr snapToGrid="0" snapToObjects="1">
      <p:cViewPr varScale="1">
        <p:scale>
          <a:sx n="111" d="100"/>
          <a:sy n="111" d="100"/>
        </p:scale>
        <p:origin x="3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01/03/2024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Ceremonial</a:t>
            </a:r>
            <a:r>
              <a:rPr lang="es-ES" baseline="0" dirty="0"/>
              <a:t> 25-1 26-1</a:t>
            </a:r>
          </a:p>
          <a:p>
            <a:r>
              <a:rPr lang="es-ES" baseline="0" dirty="0"/>
              <a:t>Libro OP </a:t>
            </a:r>
            <a:r>
              <a:rPr lang="es-ES" baseline="0" dirty="0" err="1"/>
              <a:t>pag</a:t>
            </a:r>
            <a:r>
              <a:rPr lang="es-ES" baseline="0" dirty="0"/>
              <a:t> 241-242</a:t>
            </a: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32113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5155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01-03-2024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5.png"/><Relationship Id="rId7" Type="http://schemas.openxmlformats.org/officeDocument/2006/relationships/image" Target="../media/image44.jpeg"/><Relationship Id="rId2" Type="http://schemas.openxmlformats.org/officeDocument/2006/relationships/image" Target="../media/image40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tiff"/><Relationship Id="rId2" Type="http://schemas.openxmlformats.org/officeDocument/2006/relationships/image" Target="../media/image46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100" y="1497016"/>
            <a:ext cx="10866770" cy="420799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TRADICIÓN: </a:t>
            </a:r>
          </a:p>
          <a:p>
            <a:pPr marL="266700" lvl="1" indent="0" algn="just">
              <a:buNone/>
            </a:pP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La tradición es el conjunto de valores, costumbres, ritos o creencias que se transmite a través de generación en generación.  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COSTUMBRE: </a:t>
            </a:r>
            <a:endParaRPr lang="es-CL" sz="2900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Es la práctica o el modo habitual y frecuente de hacer algo, es el hábito, que forman el carácter distintivo de una nación.</a:t>
            </a: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”</a:t>
            </a:r>
          </a:p>
          <a:p>
            <a:pPr marL="266700" lvl="1" indent="0" algn="just">
              <a:buNone/>
            </a:pP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Se requiere uso constante y continuo durante prolongado tiempo. Bien definido, fuertemente arraigado y aceptado por todos.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87400" y="1280649"/>
            <a:ext cx="10604500" cy="50439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 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Es el conjunto de </a:t>
            </a:r>
            <a:r>
              <a:rPr lang="es-CL" sz="2800" b="1" i="1" u="sng" dirty="0">
                <a:solidFill>
                  <a:schemeClr val="bg2">
                    <a:lumMod val="75000"/>
                  </a:schemeClr>
                </a:solidFill>
              </a:rPr>
              <a:t>normas de cortesía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 que intercambian los buques entre sí, o se tributan a personas de alta jerarquía o a los países, recibiéndolos a su vez. </a:t>
            </a:r>
          </a:p>
          <a:p>
            <a:pPr marL="0" indent="0" algn="just">
              <a:buNone/>
            </a:pP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Saludos y  honores con cañones, pabellón o pito, entre otras.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5" name="Grupo 4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726876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266060" y="608012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rcRect l="73315" b="30630"/>
          <a:stretch>
            <a:fillRect/>
          </a:stretch>
        </p:blipFill>
        <p:spPr>
          <a:xfrm>
            <a:off x="8455818" y="1164292"/>
            <a:ext cx="3736182" cy="5459541"/>
          </a:xfrm>
          <a:prstGeom prst="rect">
            <a:avLst/>
          </a:prstGeom>
        </p:spPr>
      </p:pic>
      <p:grpSp>
        <p:nvGrpSpPr>
          <p:cNvPr id="12" name="Agrupar 11"/>
          <p:cNvGrpSpPr/>
          <p:nvPr/>
        </p:nvGrpSpPr>
        <p:grpSpPr>
          <a:xfrm>
            <a:off x="0" y="1164291"/>
            <a:ext cx="8443914" cy="5459542"/>
            <a:chOff x="1562100" y="954739"/>
            <a:chExt cx="9190656" cy="5459542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62100" y="954739"/>
              <a:ext cx="4521198" cy="5459541"/>
            </a:xfrm>
            <a:prstGeom prst="rect">
              <a:avLst/>
            </a:prstGeom>
          </p:spPr>
        </p:pic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29955" y="954740"/>
              <a:ext cx="4622801" cy="5459541"/>
            </a:xfrm>
            <a:prstGeom prst="rect">
              <a:avLst/>
            </a:prstGeom>
          </p:spPr>
        </p:pic>
      </p:grpSp>
      <p:grpSp>
        <p:nvGrpSpPr>
          <p:cNvPr id="13" name="Grupo 12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9" name="Picture 4" descr="l_armada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413243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1.	Arriar a media asta el </a:t>
            </a:r>
            <a:r>
              <a:rPr lang="es-CL" sz="2800" b="1" dirty="0" err="1">
                <a:solidFill>
                  <a:schemeClr val="bg2">
                    <a:lumMod val="75000"/>
                  </a:schemeClr>
                </a:solidFill>
              </a:rPr>
              <a:t>pabell</a:t>
            </a:r>
            <a:r>
              <a:rPr lang="es-ES" sz="2800" b="1" dirty="0" err="1">
                <a:solidFill>
                  <a:schemeClr val="bg2">
                    <a:lumMod val="75000"/>
                  </a:schemeClr>
                </a:solidFill>
              </a:rPr>
              <a:t>ón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. (honores entre buques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563" y="3530826"/>
            <a:ext cx="5045364" cy="2871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7089557-9\Downloads\2CDG95N.jpg"/>
          <p:cNvPicPr>
            <a:picLocks noChangeAspect="1" noChangeArrowheads="1"/>
          </p:cNvPicPr>
          <p:nvPr/>
        </p:nvPicPr>
        <p:blipFill>
          <a:blip r:embed="rId4"/>
          <a:srcRect b="10704"/>
          <a:stretch>
            <a:fillRect/>
          </a:stretch>
        </p:blipFill>
        <p:spPr bwMode="auto">
          <a:xfrm>
            <a:off x="984114" y="3303700"/>
            <a:ext cx="2948049" cy="33262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0579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2.	Bajada 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del Oficial de Guardia a la Plataforma de la Escala real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3.	Bajada 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del mensajero a la Plataforma de la Escala real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4. 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	Precedencia 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en el embarque </a:t>
            </a:r>
            <a:r>
              <a:rPr lang="es-CL" sz="1100" b="1" dirty="0">
                <a:solidFill>
                  <a:schemeClr val="bg2">
                    <a:lumMod val="75000"/>
                  </a:schemeClr>
                </a:solidFill>
              </a:rPr>
              <a:t>(0815-0816)</a:t>
            </a: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646" y="3396608"/>
            <a:ext cx="4550062" cy="3033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60305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1116873"/>
            <a:ext cx="10604500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5.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	Cruce de la línea del Ecuador.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7" y="3418449"/>
            <a:ext cx="4244927" cy="28299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105" y="3738727"/>
            <a:ext cx="4543317" cy="29815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880" y="1116873"/>
            <a:ext cx="4462890" cy="30909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34946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6.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	Salvas en funerales.</a:t>
            </a: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" name="12 Imagen" descr="130629-N-WL435-2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887" y="2189893"/>
            <a:ext cx="6883368" cy="45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946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7.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	Grito ¡Ah del </a:t>
            </a:r>
            <a:r>
              <a:rPr lang="es-ES" sz="2800" b="1" dirty="0" err="1">
                <a:solidFill>
                  <a:schemeClr val="bg2">
                    <a:lumMod val="75000"/>
                  </a:schemeClr>
                </a:solidFill>
              </a:rPr>
              <a:t>bot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!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  <a:hlinkClick r:id="rId3" action="ppaction://hlinksldjump"/>
              </a:rPr>
              <a:t>0819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)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" name="3 Marcador de número de diapositiva"/>
          <p:cNvSpPr txBox="1">
            <a:spLocks/>
          </p:cNvSpPr>
          <p:nvPr/>
        </p:nvSpPr>
        <p:spPr>
          <a:xfrm>
            <a:off x="10198324" y="6017387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14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718023"/>
              </p:ext>
            </p:extLst>
          </p:nvPr>
        </p:nvGraphicFramePr>
        <p:xfrm>
          <a:off x="330195" y="3236869"/>
          <a:ext cx="6714066" cy="3446549"/>
        </p:xfrm>
        <a:graphic>
          <a:graphicData uri="http://schemas.openxmlformats.org/drawingml/2006/table">
            <a:tbl>
              <a:tblPr/>
              <a:tblGrid>
                <a:gridCol w="3972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1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PRESIDENTE DE LA REPÚBLICA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CHILE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MINISTRO DE DEFENSA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DEFENSA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 EN JEFE LA 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 EN JEFE ESCUADRA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ESCUADRA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483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 GENERAL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GRADO ....... (VICE O</a:t>
                      </a:r>
                      <a:r>
                        <a:rPr lang="en-US" sz="1200" spc="-17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CONTRAALMIRANTE)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45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JEFE ESTADO MAYOR GENERAL 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MAYOR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</a:t>
                      </a:r>
                      <a:r>
                        <a:rPr lang="en-US" sz="1200" spc="-35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BUQUE: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                                Si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su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propio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                                Si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otro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..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NOMBRE DEL BUQUE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 SUPERIOR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SUPERIOR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 JEFES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JEFE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 SUBALTERNOS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TRIPULACIÓN O SI VA SOLO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 BORDO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SI VA DE LARGO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LARGO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5" name="9 Rectángulo"/>
          <p:cNvSpPr/>
          <p:nvPr/>
        </p:nvSpPr>
        <p:spPr>
          <a:xfrm>
            <a:off x="5391610" y="1209365"/>
            <a:ext cx="5829009" cy="1815882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endParaRPr lang="en-US" sz="1600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600" dirty="0" err="1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Desde</a:t>
            </a: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crepúsculo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hasta la aurora, los Cabos; de Guardia  o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Centinelas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exterior, que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viesen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llegar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pasar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embarcaciones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menores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las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proximidades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buque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darán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voz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alerta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con la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expresión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''AH DEL BOT"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debiendo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contestar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Patrón</a:t>
            </a: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endParaRPr lang="en-US" sz="16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7" name="12 Imagen" descr="descarga (8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2927" y="3212315"/>
            <a:ext cx="4873722" cy="3539471"/>
          </a:xfrm>
          <a:prstGeom prst="rect">
            <a:avLst/>
          </a:prstGeom>
          <a:ln>
            <a:solidFill>
              <a:schemeClr val="bg2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37722882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8.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	Saludo militar.</a:t>
            </a: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11 Imagen" descr="voinskoe-privetstvie-ili-kakoj-rukoj-otdayut-chest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466" y="1673587"/>
            <a:ext cx="6737085" cy="427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947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47492" t="10717" b="17302"/>
          <a:stretch/>
        </p:blipFill>
        <p:spPr>
          <a:xfrm>
            <a:off x="6414629" y="2165264"/>
            <a:ext cx="5030892" cy="4571438"/>
          </a:xfrm>
          <a:prstGeom prst="rect">
            <a:avLst/>
          </a:prstGeom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9.	Jack. </a:t>
            </a: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10.	Gallardete de mando.</a:t>
            </a: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5" b="76831"/>
          <a:stretch/>
        </p:blipFill>
        <p:spPr>
          <a:xfrm>
            <a:off x="5759285" y="2889994"/>
            <a:ext cx="5801193" cy="107801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68814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11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.	Salvas de cañón.</a:t>
            </a:r>
          </a:p>
          <a:p>
            <a:pPr marL="304800" indent="0" algn="just">
              <a:buNone/>
            </a:pPr>
            <a:endParaRPr lang="es-ES" sz="10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" name="7 Imagen" descr="cac3b1ones_saludo_libert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1192" y="2626415"/>
            <a:ext cx="4870081" cy="365256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192680" y="4067617"/>
            <a:ext cx="3530262" cy="163121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Visita a puertos extranjeros.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Recalada buques extranjeros.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18 de Septiembre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21 de Mayo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Visita SEPRE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1726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g88IBRX4AAM_5u.jpg"/>
          <p:cNvPicPr>
            <a:picLocks noChangeAspect="1"/>
          </p:cNvPicPr>
          <p:nvPr/>
        </p:nvPicPr>
        <p:blipFill>
          <a:blip r:embed="rId2"/>
          <a:srcRect r="12044" b="54410"/>
          <a:stretch>
            <a:fillRect/>
          </a:stretch>
        </p:blipFill>
        <p:spPr>
          <a:xfrm>
            <a:off x="1540933" y="3593145"/>
            <a:ext cx="3393772" cy="2655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12.	Picada de la hora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. (3101)</a:t>
            </a: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13.  Honores y toques de pito </a:t>
            </a:r>
            <a:r>
              <a:rPr lang="es-ES" sz="1050" b="1" dirty="0">
                <a:solidFill>
                  <a:schemeClr val="bg2">
                    <a:lumMod val="75000"/>
                  </a:schemeClr>
                </a:solidFill>
              </a:rPr>
              <a:t>(C.N. 0412-3111-3112)</a:t>
            </a:r>
          </a:p>
          <a:p>
            <a:pPr marL="990600" lvl="1" indent="-228600" algn="just"/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Maniobras</a:t>
            </a:r>
          </a:p>
          <a:p>
            <a:pPr marL="990600" lvl="1" indent="-228600" algn="just"/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Honores: </a:t>
            </a:r>
          </a:p>
          <a:p>
            <a:pPr marL="1447800" lvl="2" indent="-228600" algn="just"/>
            <a:r>
              <a:rPr lang="es-ES" dirty="0">
                <a:solidFill>
                  <a:schemeClr val="bg2">
                    <a:lumMod val="75000"/>
                  </a:schemeClr>
                </a:solidFill>
              </a:rPr>
              <a:t>A bordo</a:t>
            </a:r>
          </a:p>
          <a:p>
            <a:pPr marL="1447800" lvl="2" indent="-228600" algn="just"/>
            <a:r>
              <a:rPr lang="es-ES" dirty="0">
                <a:solidFill>
                  <a:schemeClr val="bg2">
                    <a:lumMod val="75000"/>
                  </a:schemeClr>
                </a:solidFill>
              </a:rPr>
              <a:t>En tierra</a:t>
            </a:r>
          </a:p>
          <a:p>
            <a:pPr marL="981075" lvl="1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r>
              <a:rPr lang="en-US" b="1" dirty="0" err="1">
                <a:solidFill>
                  <a:schemeClr val="bg2">
                    <a:lumMod val="75000"/>
                  </a:schemeClr>
                </a:solidFill>
              </a:rPr>
              <a:t>Actividades</a:t>
            </a:r>
            <a:r>
              <a:rPr lang="en-US" b="1" dirty="0">
                <a:solidFill>
                  <a:schemeClr val="bg2">
                    <a:lumMod val="75000"/>
                  </a:schemeClr>
                </a:solidFill>
              </a:rPr>
              <a:t> del </a:t>
            </a:r>
            <a:r>
              <a:rPr lang="en-US" b="1" dirty="0" err="1">
                <a:solidFill>
                  <a:schemeClr val="bg2">
                    <a:lumMod val="75000"/>
                  </a:schemeClr>
                </a:solidFill>
              </a:rPr>
              <a:t>régimen</a:t>
            </a:r>
            <a:r>
              <a:rPr lang="en-US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bg2">
                    <a:lumMod val="75000"/>
                  </a:schemeClr>
                </a:solidFill>
              </a:rPr>
              <a:t>diario</a:t>
            </a:r>
            <a:r>
              <a:rPr lang="en-US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: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endParaRPr lang="es-CL" sz="1100" dirty="0">
              <a:solidFill>
                <a:srgbClr val="18276C">
                  <a:lumMod val="75000"/>
                </a:srgb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Diana.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Aclaras</a:t>
            </a: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Llamadas</a:t>
            </a: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Rancho.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Retirada</a:t>
            </a: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.</a:t>
            </a: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Silencio</a:t>
            </a:r>
            <a:r>
              <a:rPr lang="es-CL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 </a:t>
            </a:r>
          </a:p>
          <a:p>
            <a:pPr marL="1447800" lvl="2" indent="-228600" algn="just"/>
            <a:endParaRPr lang="es-ES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162800" y="1854207"/>
            <a:ext cx="4162425" cy="34778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chemeClr val="bg1"/>
                </a:solidFill>
              </a:rPr>
              <a:t>08:00	</a:t>
            </a:r>
            <a:r>
              <a:rPr lang="en-US" sz="2000" b="1" i="1" dirty="0" err="1">
                <a:solidFill>
                  <a:schemeClr val="bg1"/>
                </a:solidFill>
              </a:rPr>
              <a:t>Cuatro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repiques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08:30	Un </a:t>
            </a:r>
            <a:r>
              <a:rPr lang="en-US" sz="2000" b="1" i="1" dirty="0" err="1">
                <a:solidFill>
                  <a:schemeClr val="bg1"/>
                </a:solidFill>
              </a:rPr>
              <a:t>repique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09:00	Un </a:t>
            </a:r>
            <a:r>
              <a:rPr lang="en-US" sz="2000" b="1" i="1" dirty="0" err="1">
                <a:solidFill>
                  <a:schemeClr val="bg1"/>
                </a:solidFill>
              </a:rPr>
              <a:t>repique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09:30	Un </a:t>
            </a:r>
            <a:r>
              <a:rPr lang="en-US" sz="2000" b="1" i="1" dirty="0" err="1">
                <a:solidFill>
                  <a:schemeClr val="bg1"/>
                </a:solidFill>
              </a:rPr>
              <a:t>doble</a:t>
            </a:r>
            <a:r>
              <a:rPr lang="en-US" sz="2000" b="1" i="1" dirty="0">
                <a:solidFill>
                  <a:schemeClr val="bg1"/>
                </a:solidFill>
              </a:rPr>
              <a:t> y un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10:00	Dos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10:30	Dos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 y un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11:00	</a:t>
            </a:r>
            <a:r>
              <a:rPr lang="en-US" sz="2000" b="1" i="1" dirty="0" err="1">
                <a:solidFill>
                  <a:schemeClr val="bg1"/>
                </a:solidFill>
              </a:rPr>
              <a:t>Tres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11:30	</a:t>
            </a:r>
            <a:r>
              <a:rPr lang="en-US" sz="2000" b="1" i="1" dirty="0" err="1">
                <a:solidFill>
                  <a:schemeClr val="bg1"/>
                </a:solidFill>
              </a:rPr>
              <a:t>Tres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>
                <a:solidFill>
                  <a:schemeClr val="bg1"/>
                </a:solidFill>
              </a:rPr>
              <a:t>uno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12:00	</a:t>
            </a:r>
            <a:r>
              <a:rPr lang="en-US" sz="2000" b="1" i="1" dirty="0" err="1">
                <a:solidFill>
                  <a:schemeClr val="bg1"/>
                </a:solidFill>
              </a:rPr>
              <a:t>Cuatro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repiques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endParaRPr lang="en-US" sz="2000" b="1" i="1" dirty="0">
              <a:solidFill>
                <a:schemeClr val="bg1"/>
              </a:solidFill>
            </a:endParaRPr>
          </a:p>
          <a:p>
            <a:endParaRPr lang="en-US" sz="2000" b="1" i="1" dirty="0">
              <a:solidFill>
                <a:schemeClr val="bg1"/>
              </a:solidFill>
            </a:endParaRPr>
          </a:p>
          <a:p>
            <a:r>
              <a:rPr lang="en-US" b="1" i="1" dirty="0">
                <a:solidFill>
                  <a:schemeClr val="bg1"/>
                </a:solidFill>
              </a:rPr>
              <a:t>(entre 08: 00 hrs. y 21:00 hrs)</a:t>
            </a:r>
            <a:endParaRPr lang="es-CL" b="1" i="1" dirty="0">
              <a:solidFill>
                <a:schemeClr val="bg1"/>
              </a:solidFill>
            </a:endParaRPr>
          </a:p>
        </p:txBody>
      </p:sp>
      <p:pic>
        <p:nvPicPr>
          <p:cNvPr id="8" name="7 Imagen" descr="descarga (5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7871" y="4072240"/>
            <a:ext cx="3393772" cy="2176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13 Rectángulo"/>
          <p:cNvSpPr/>
          <p:nvPr/>
        </p:nvSpPr>
        <p:spPr>
          <a:xfrm>
            <a:off x="871538" y="4028941"/>
            <a:ext cx="3048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7381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094432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El pabellón nacional. 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(C.N. 0101 – 0102)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57188" y="3641627"/>
            <a:ext cx="6338168" cy="286232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182563" algn="just" defTabSz="439738">
              <a:tabLst>
                <a:tab pos="4389438" algn="l"/>
              </a:tabLst>
            </a:pPr>
            <a:r>
              <a:rPr lang="es-E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“Son emblemas nacionales: la Bandera Nacional, el Escudo de Armas de la República y el Himno Nacional. </a:t>
            </a:r>
          </a:p>
          <a:p>
            <a:pPr algn="just" defTabSz="439738">
              <a:tabLst>
                <a:tab pos="4389438" algn="l"/>
              </a:tabLst>
            </a:pPr>
            <a:endParaRPr lang="es-ES" sz="20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2563" algn="just" defTabSz="439738">
              <a:tabLst>
                <a:tab pos="4389438" algn="l"/>
              </a:tabLst>
            </a:pPr>
            <a:r>
              <a:rPr lang="es-E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Los emblemas nacionales y el estandarte, son los símbolos de la Patria y constituyen para los ciudadanos chilenos y especialmente para los miembros de la Armada, motivo de veneración y respeto.” </a:t>
            </a:r>
            <a:endParaRPr lang="en-US" sz="20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352" y="1101084"/>
            <a:ext cx="2562068" cy="33711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166" y="3774794"/>
            <a:ext cx="3390188" cy="21434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14" y="1158945"/>
            <a:ext cx="3325952" cy="2217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8" r="7826"/>
          <a:stretch/>
        </p:blipFill>
        <p:spPr>
          <a:xfrm>
            <a:off x="7377560" y="1589138"/>
            <a:ext cx="2466146" cy="26932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56707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145234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1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Empleo del pabellón nacional. 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(C.N. 0121-0125-0126-0127-0128-0130)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Horario.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(Navegando - En puerto - En tierra)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Lugar de izada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(Navegando - En puerto - En tierra)</a:t>
            </a:r>
            <a:endParaRPr lang="es-CL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Excepciones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(Hora de ocaso, entrada a puerto)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Saludo al pabellón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Honores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(Bayoneta – Banda himno nacional)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559321"/>
            <a:ext cx="5124957" cy="31627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9" y="3796805"/>
            <a:ext cx="5222911" cy="297304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239" y="1524335"/>
            <a:ext cx="381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461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44741" y="92154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14.	Empavesado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(C.N. 0701 – 0702 - 0711)</a:t>
            </a:r>
          </a:p>
          <a:p>
            <a:pPr marL="304800" indent="0" algn="just">
              <a:buNone/>
            </a:pP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		(Pabellón en cada mástil)</a:t>
            </a:r>
          </a:p>
          <a:p>
            <a:pPr marL="304800" indent="0" algn="just">
              <a:buNone/>
            </a:pPr>
            <a:endParaRPr lang="es-ES" sz="11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428" y="1792864"/>
            <a:ext cx="6142424" cy="500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7891335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9" b="22678"/>
          <a:stretch/>
        </p:blipFill>
        <p:spPr>
          <a:xfrm>
            <a:off x="258376" y="1648201"/>
            <a:ext cx="11314072" cy="4653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8732C18-7F27-49C0-B945-F54FA647A2B6}"/>
              </a:ext>
            </a:extLst>
          </p:cNvPr>
          <p:cNvSpPr txBox="1"/>
          <p:nvPr/>
        </p:nvSpPr>
        <p:spPr>
          <a:xfrm>
            <a:off x="1735756" y="1150429"/>
            <a:ext cx="3779520" cy="36933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 EMPAVESADO COMPLETO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A5C1F5B-0584-40F2-B606-08E8194E3D88}"/>
              </a:ext>
            </a:extLst>
          </p:cNvPr>
          <p:cNvSpPr txBox="1"/>
          <p:nvPr/>
        </p:nvSpPr>
        <p:spPr>
          <a:xfrm>
            <a:off x="6486540" y="1150429"/>
            <a:ext cx="3779520" cy="36933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MEDIO EMPAVESADO </a:t>
            </a:r>
          </a:p>
        </p:txBody>
      </p:sp>
    </p:spTree>
    <p:extLst>
      <p:ext uri="{BB962C8B-B14F-4D97-AF65-F5344CB8AC3E}">
        <p14:creationId xmlns:p14="http://schemas.microsoft.com/office/powerpoint/2010/main" val="28254104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44741" y="92154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14.	Empavesado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(C.N. 0701 – 0702 - 0711)</a:t>
            </a:r>
          </a:p>
          <a:p>
            <a:pPr marL="304800" indent="0" algn="just">
              <a:buNone/>
            </a:pP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		(Pabellón en cada mástil)</a:t>
            </a:r>
          </a:p>
          <a:p>
            <a:pPr marL="304800" indent="0" algn="just">
              <a:buNone/>
            </a:pPr>
            <a:endParaRPr lang="es-ES" sz="11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018363" y="2451578"/>
            <a:ext cx="4452258" cy="230832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EMPAVESADO COMPLETO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21 de mayo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18 de septiembre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Visita Presidente de la república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Incorporación al servicio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6969720" y="5161539"/>
            <a:ext cx="4452257" cy="830997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MEDIO EMPAVESADO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8 Octubre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9" b="22678"/>
          <a:stretch/>
        </p:blipFill>
        <p:spPr>
          <a:xfrm>
            <a:off x="271189" y="4055598"/>
            <a:ext cx="6142424" cy="2526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175737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Fundamento de honores </a:t>
            </a:r>
            <a:r>
              <a:rPr lang="es-CL" sz="1200" b="1" dirty="0">
                <a:solidFill>
                  <a:schemeClr val="bg2">
                    <a:lumMod val="75000"/>
                  </a:schemeClr>
                </a:solidFill>
              </a:rPr>
              <a:t>(0308- 0310-0315)</a:t>
            </a: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Horarios 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(08:00 – 12:00, 13:00 – ocaso/21:00) semana. (08:00 – 12:00) sábado.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Excepciones. </a:t>
            </a:r>
            <a:r>
              <a:rPr lang="es-CL" sz="1800" b="1" dirty="0" smtClean="0">
                <a:solidFill>
                  <a:schemeClr val="bg2">
                    <a:lumMod val="75000"/>
                  </a:schemeClr>
                </a:solidFill>
              </a:rPr>
              <a:t>( Ocasiones </a:t>
            </a: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en que no se rinden </a:t>
            </a:r>
            <a:r>
              <a:rPr lang="es-CL" sz="1800" b="1" dirty="0" smtClean="0">
                <a:solidFill>
                  <a:schemeClr val="bg2">
                    <a:lumMod val="75000"/>
                  </a:schemeClr>
                </a:solidFill>
              </a:rPr>
              <a:t>honores )</a:t>
            </a:r>
            <a:endParaRPr lang="es-CL" sz="1800" b="1" dirty="0">
              <a:solidFill>
                <a:schemeClr val="bg2">
                  <a:lumMod val="75000"/>
                </a:schemeClr>
              </a:solidFill>
            </a:endParaRP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(Duelo oficial, misa, honras fúnebre, revista, ejercicio, maniobras)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Derecho a honores 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1800" dirty="0">
                <a:solidFill>
                  <a:schemeClr val="bg2">
                    <a:lumMod val="75000"/>
                  </a:schemeClr>
                </a:solidFill>
              </a:rPr>
              <a:t>(Autoridades civiles y militares de acuerdo al protocolo) </a:t>
            </a:r>
          </a:p>
          <a:p>
            <a:pPr marL="717550" lvl="1" indent="-268288" algn="just"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Honores de pito </a:t>
            </a:r>
          </a:p>
          <a:p>
            <a:pPr marL="906462" lvl="2" indent="0" algn="just">
              <a:spcAft>
                <a:spcPts val="0"/>
              </a:spcAft>
              <a:buClrTx/>
              <a:buNone/>
            </a:pPr>
            <a:r>
              <a:rPr lang="es-CL" sz="1600" b="1" dirty="0">
                <a:solidFill>
                  <a:schemeClr val="bg2">
                    <a:lumMod val="75000"/>
                  </a:schemeClr>
                </a:solidFill>
              </a:rPr>
              <a:t>(A bordo y pertenecer al servicio naval)</a:t>
            </a:r>
          </a:p>
          <a:p>
            <a:pPr marL="906462" lvl="2" indent="0" algn="just">
              <a:spcAft>
                <a:spcPts val="0"/>
              </a:spcAft>
              <a:buClrTx/>
              <a:buNone/>
            </a:pPr>
            <a:r>
              <a:rPr lang="es-CL" sz="1600" b="1" dirty="0">
                <a:solidFill>
                  <a:schemeClr val="bg2">
                    <a:lumMod val="75000"/>
                  </a:schemeClr>
                </a:solidFill>
              </a:rPr>
              <a:t>(Todo oficial naval extranjero)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endParaRPr lang="es-CL" sz="18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Honores entre buques de guerra. </a:t>
            </a:r>
            <a:r>
              <a:rPr lang="es-CL" sz="1200" b="1" dirty="0">
                <a:solidFill>
                  <a:schemeClr val="bg2">
                    <a:lumMod val="75000"/>
                  </a:schemeClr>
                </a:solidFill>
              </a:rPr>
              <a:t>(0509)</a:t>
            </a:r>
          </a:p>
          <a:p>
            <a:pPr marL="742950" lvl="2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Procedimiento Horarios</a:t>
            </a:r>
          </a:p>
          <a:p>
            <a:pPr lvl="1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 (orto y ocaso. Cualquier día del año)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01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451913"/>
            <a:ext cx="10604500" cy="512077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Lema de la Armada.  </a:t>
            </a:r>
            <a:r>
              <a:rPr lang="es-CL" sz="3000" b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CL" sz="3000" b="1" i="1" dirty="0">
                <a:solidFill>
                  <a:schemeClr val="bg2">
                    <a:lumMod val="75000"/>
                  </a:schemeClr>
                </a:solidFill>
              </a:rPr>
              <a:t>Vencer o morir</a:t>
            </a:r>
            <a:r>
              <a:rPr lang="es-CL" sz="3000" b="1" dirty="0">
                <a:solidFill>
                  <a:schemeClr val="bg2">
                    <a:lumMod val="75000"/>
                  </a:schemeClr>
                </a:solidFill>
              </a:rPr>
              <a:t>”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(0242)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smtClean="0">
                <a:solidFill>
                  <a:schemeClr val="bg2">
                    <a:lumMod val="75000"/>
                  </a:schemeClr>
                </a:solidFill>
              </a:rPr>
              <a:t>Lema </a:t>
            </a: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de la Escuela Naval. </a:t>
            </a:r>
            <a:r>
              <a:rPr lang="es-CL" sz="3000" b="1" i="1" dirty="0">
                <a:solidFill>
                  <a:schemeClr val="bg2">
                    <a:lumMod val="75000"/>
                  </a:schemeClr>
                </a:solidFill>
              </a:rPr>
              <a:t>“Honor y patria, eficiencia y disciplina”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Retratos en las cámaras </a:t>
            </a:r>
            <a:r>
              <a:rPr lang="es-ES" sz="1000" b="1" dirty="0">
                <a:solidFill>
                  <a:schemeClr val="bg2">
                    <a:lumMod val="75000"/>
                  </a:schemeClr>
                </a:solidFill>
              </a:rPr>
              <a:t>(3108)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Comandante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Oficiales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Guardiamarinas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Suboficiales  y Sargentos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Cabos y marineros</a:t>
            </a:r>
            <a:endParaRPr lang="es-CL" sz="66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7089557-9\Pictures\foto_00000004201405151118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32615" y="1214447"/>
            <a:ext cx="3782291" cy="2521527"/>
          </a:xfrm>
          <a:prstGeom prst="rect">
            <a:avLst/>
          </a:prstGeom>
          <a:noFill/>
        </p:spPr>
      </p:pic>
      <p:pic>
        <p:nvPicPr>
          <p:cNvPr id="12" name="11 Imagen" descr="Armada-Chile-emo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2614" y="3745034"/>
            <a:ext cx="3782291" cy="212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1866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716608"/>
            <a:ext cx="10604500" cy="482857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Santa Bárbara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Dichos</a:t>
            </a:r>
            <a:r>
              <a:rPr lang="es-ES" sz="1000" b="1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“Mensaje a García”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“Hoyos en la lona”</a:t>
            </a:r>
            <a:endParaRPr lang="es-CL" sz="66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884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43072" y="1774138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200000"/>
              </a:lnSpc>
              <a:buNone/>
            </a:pPr>
            <a:r>
              <a:rPr lang="es-ES" sz="2400" b="1" dirty="0" err="1">
                <a:solidFill>
                  <a:schemeClr val="bg2">
                    <a:lumMod val="75000"/>
                  </a:schemeClr>
                </a:solidFill>
              </a:rPr>
              <a:t>Aiguillette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Banda azul de los Almirantes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Color del Uniforme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Pantalón marinero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7863" y="2474103"/>
            <a:ext cx="3173743" cy="387672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/>
          <a:srcRect t="30821" r="41115"/>
          <a:stretch/>
        </p:blipFill>
        <p:spPr>
          <a:xfrm>
            <a:off x="7146251" y="1165743"/>
            <a:ext cx="4533675" cy="5452271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17" name="16 Imagen" descr="file_20170804015657.jpg"/>
          <p:cNvPicPr>
            <a:picLocks noChangeAspect="1"/>
          </p:cNvPicPr>
          <p:nvPr/>
        </p:nvPicPr>
        <p:blipFill>
          <a:blip r:embed="rId5"/>
          <a:srcRect l="61551" t="23102" r="9150"/>
          <a:stretch>
            <a:fillRect/>
          </a:stretch>
        </p:blipFill>
        <p:spPr>
          <a:xfrm>
            <a:off x="8937322" y="1344339"/>
            <a:ext cx="2657475" cy="527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072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94772" y="1210863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Cuello de los Marineros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Gorra de Gente de Mar.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Corbata de los Marineros</a:t>
            </a:r>
            <a:r>
              <a:rPr lang="es-ES" sz="2400" dirty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Rabiza.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14" name="Picture 2" descr="Resultado de imagen para marineros chilenos siglo x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7" b="49324"/>
          <a:stretch/>
        </p:blipFill>
        <p:spPr bwMode="auto">
          <a:xfrm>
            <a:off x="7273961" y="4361970"/>
            <a:ext cx="3267682" cy="228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14 Imagen" descr="Armada de Chile Cuello.jpg"/>
          <p:cNvPicPr>
            <a:picLocks noChangeAspect="1"/>
          </p:cNvPicPr>
          <p:nvPr/>
        </p:nvPicPr>
        <p:blipFill>
          <a:blip r:embed="rId4"/>
          <a:srcRect l="17500" r="20909"/>
          <a:stretch>
            <a:fillRect/>
          </a:stretch>
        </p:blipFill>
        <p:spPr>
          <a:xfrm>
            <a:off x="7104272" y="1721651"/>
            <a:ext cx="4130381" cy="4474262"/>
          </a:xfrm>
          <a:prstGeom prst="rect">
            <a:avLst/>
          </a:prstGeom>
        </p:spPr>
      </p:pic>
      <p:pic>
        <p:nvPicPr>
          <p:cNvPr id="16" name="15 Imagen" descr="gorra de marin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1212" y="1913215"/>
            <a:ext cx="3918884" cy="245700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24" y="1944212"/>
            <a:ext cx="6973783" cy="452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64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113" y="2590997"/>
            <a:ext cx="3173743" cy="383540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56583" y="1926629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Palas.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Charreteras.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Apuntado.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Ojo de gallo.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Condecoraciones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</a:pPr>
            <a:endParaRPr lang="es-ES_tradnl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930" y="3451654"/>
            <a:ext cx="2656183" cy="2839790"/>
          </a:xfrm>
          <a:prstGeom prst="rect">
            <a:avLst/>
          </a:prstGeom>
        </p:spPr>
      </p:pic>
      <p:pic>
        <p:nvPicPr>
          <p:cNvPr id="15" name="14 Imagen" descr="palas-grados-armada-de-chile-2-D_NQ_NP_13377-MLC2949155219_072012-Q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7796" y="2356245"/>
            <a:ext cx="3241676" cy="2431257"/>
          </a:xfrm>
          <a:prstGeom prst="rect">
            <a:avLst/>
          </a:prstGeom>
        </p:spPr>
      </p:pic>
      <p:pic>
        <p:nvPicPr>
          <p:cNvPr id="16" name="15 Imagen" descr="descarga (3).jpg"/>
          <p:cNvPicPr>
            <a:picLocks noChangeAspect="1"/>
          </p:cNvPicPr>
          <p:nvPr/>
        </p:nvPicPr>
        <p:blipFill>
          <a:blip r:embed="rId6"/>
          <a:srcRect l="7177" t="44289" r="20745" b="31568"/>
          <a:stretch>
            <a:fillRect/>
          </a:stretch>
        </p:blipFill>
        <p:spPr>
          <a:xfrm>
            <a:off x="6942057" y="2590997"/>
            <a:ext cx="3036636" cy="1695253"/>
          </a:xfrm>
          <a:prstGeom prst="rect">
            <a:avLst/>
          </a:prstGeom>
        </p:spPr>
      </p:pic>
      <p:pic>
        <p:nvPicPr>
          <p:cNvPr id="17" name="16 Imagen" descr="descarga (4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2261" y="2828022"/>
            <a:ext cx="3200594" cy="2129850"/>
          </a:xfrm>
          <a:prstGeom prst="rect">
            <a:avLst/>
          </a:prstGeom>
        </p:spPr>
      </p:pic>
      <p:pic>
        <p:nvPicPr>
          <p:cNvPr id="18" name="17 Imagen" descr="descarga (2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2855" y="4086334"/>
            <a:ext cx="2619375" cy="1743075"/>
          </a:xfrm>
          <a:prstGeom prst="rect">
            <a:avLst/>
          </a:prstGeom>
        </p:spPr>
      </p:pic>
      <p:pic>
        <p:nvPicPr>
          <p:cNvPr id="19" name="18 Imagen" descr="descarga (3).jpg"/>
          <p:cNvPicPr>
            <a:picLocks noChangeAspect="1"/>
          </p:cNvPicPr>
          <p:nvPr/>
        </p:nvPicPr>
        <p:blipFill>
          <a:blip r:embed="rId6"/>
          <a:srcRect t="64396" r="21927"/>
          <a:stretch>
            <a:fillRect/>
          </a:stretch>
        </p:blipFill>
        <p:spPr>
          <a:xfrm>
            <a:off x="8614987" y="2828021"/>
            <a:ext cx="3055327" cy="232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944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Agrupar 5"/>
          <p:cNvGrpSpPr/>
          <p:nvPr/>
        </p:nvGrpSpPr>
        <p:grpSpPr>
          <a:xfrm>
            <a:off x="832513" y="2147607"/>
            <a:ext cx="10481481" cy="3395495"/>
            <a:chOff x="76200" y="1631016"/>
            <a:chExt cx="11485677" cy="3917764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89600" y="1631016"/>
              <a:ext cx="5872277" cy="3905064"/>
            </a:xfrm>
            <a:prstGeom prst="rect">
              <a:avLst/>
            </a:prstGeom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00" y="1643716"/>
              <a:ext cx="5857596" cy="3905064"/>
            </a:xfrm>
            <a:prstGeom prst="rect">
              <a:avLst/>
            </a:prstGeom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99731" y="5726580"/>
            <a:ext cx="8914263" cy="1006475"/>
          </a:xfrm>
        </p:spPr>
        <p:txBody>
          <a:bodyPr>
            <a:noAutofit/>
          </a:bodyPr>
          <a:lstStyle/>
          <a:p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El sable representa la condición de Oficial del que lo usa.</a:t>
            </a:r>
          </a:p>
          <a:p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Entrega del sable</a:t>
            </a:r>
          </a:p>
          <a:p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Origen del saludo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-53672" y="1028417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DEL SABLE Y SU SIGNIFICADO</a:t>
            </a: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s-ES_tradnl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Marcador de contenido 2"/>
          <p:cNvSpPr txBox="1">
            <a:spLocks/>
          </p:cNvSpPr>
          <p:nvPr/>
        </p:nvSpPr>
        <p:spPr>
          <a:xfrm>
            <a:off x="6493399" y="4658659"/>
            <a:ext cx="4704484" cy="75994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sz="2400" dirty="0">
                <a:latin typeface="Comic Sans MS" charset="0"/>
                <a:ea typeface="Comic Sans MS" charset="0"/>
                <a:cs typeface="Comic Sans MS" charset="0"/>
              </a:rPr>
              <a:t>“No me desenvaines sin raz</a:t>
            </a:r>
            <a:r>
              <a:rPr lang="es-ES" sz="2400" dirty="0" err="1">
                <a:latin typeface="Comic Sans MS" charset="0"/>
                <a:ea typeface="Comic Sans MS" charset="0"/>
                <a:cs typeface="Comic Sans MS" charset="0"/>
              </a:rPr>
              <a:t>ón</a:t>
            </a:r>
            <a:r>
              <a:rPr lang="es-ES" sz="2400" dirty="0">
                <a:latin typeface="Comic Sans MS" charset="0"/>
                <a:ea typeface="Comic Sans MS" charset="0"/>
                <a:cs typeface="Comic Sans MS" charset="0"/>
              </a:rPr>
              <a:t>, ni me envaines sin honor”.</a:t>
            </a:r>
            <a:endParaRPr lang="es-E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9" name="Marcador de contenido 2"/>
          <p:cNvSpPr txBox="1">
            <a:spLocks/>
          </p:cNvSpPr>
          <p:nvPr/>
        </p:nvSpPr>
        <p:spPr>
          <a:xfrm>
            <a:off x="2510975" y="1800233"/>
            <a:ext cx="7334006" cy="531476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s-ES_tradnl" sz="3200" b="1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</a:t>
            </a:r>
            <a:r>
              <a:rPr lang="es-ES" sz="3200" b="1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ÍMBOLO DEL MANDO MILITAR</a:t>
            </a:r>
            <a:endParaRPr lang="es-ES_tradnl" sz="3200" b="1" i="1" dirty="0">
              <a:solidFill>
                <a:srgbClr val="FF0000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639094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543481" y="2030676"/>
            <a:ext cx="3435913" cy="4210003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Managua.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Maquineado.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Mote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Picarón.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Repetido.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Con mochila.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70998" y="1945943"/>
            <a:ext cx="3061840" cy="4088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Amantillar.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Baldeo.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Bauprés.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Cachucho.  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Carreta.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Cabo de luces.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253352" y="997743"/>
            <a:ext cx="25802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buClr>
                <a:schemeClr val="tx1"/>
              </a:buClr>
              <a:buSzPct val="100000"/>
              <a:defRPr/>
            </a:pPr>
            <a:r>
              <a:rPr lang="es-ES" sz="3600" b="1" u="sng" dirty="0">
                <a:solidFill>
                  <a:schemeClr val="bg2">
                    <a:lumMod val="75000"/>
                  </a:schemeClr>
                </a:solidFill>
              </a:rPr>
              <a:t>Jerga Naval</a:t>
            </a:r>
            <a:r>
              <a:rPr lang="es-ES" sz="36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</p:txBody>
      </p:sp>
      <p:sp>
        <p:nvSpPr>
          <p:cNvPr id="14" name="Marcador de contenido 2"/>
          <p:cNvSpPr txBox="1">
            <a:spLocks/>
          </p:cNvSpPr>
          <p:nvPr/>
        </p:nvSpPr>
        <p:spPr>
          <a:xfrm>
            <a:off x="3221265" y="2122133"/>
            <a:ext cx="3435913" cy="3899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 algn="just">
              <a:lnSpc>
                <a:spcPct val="150000"/>
              </a:lnSpc>
              <a:buSzPct val="100000"/>
              <a:buFont typeface="Arial"/>
              <a:buChar char="•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Chiporro.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Chute.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Espiche. </a:t>
            </a:r>
            <a:endParaRPr kumimoji="0" lang="es-CL" sz="28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Guachimán.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Huaipe</a:t>
            </a: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Jardines.</a:t>
            </a:r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>
          <a:xfrm>
            <a:off x="8130125" y="2045371"/>
            <a:ext cx="3811665" cy="48594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Arriar en banda.</a:t>
            </a:r>
          </a:p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 err="1">
                <a:solidFill>
                  <a:schemeClr val="bg2">
                    <a:lumMod val="75000"/>
                  </a:schemeClr>
                </a:solidFill>
              </a:rPr>
              <a:t>Paipeando</a:t>
            </a: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Muelle Prat y a bordo.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Bufanda de huiro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Batracio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Lastrado.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Tala</a:t>
            </a:r>
            <a:endParaRPr kumimoji="0" lang="es-CL" sz="2800" b="1" i="1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80143"/>
      </p:ext>
    </p:extLst>
  </p:cSld>
  <p:clrMapOvr>
    <a:masterClrMapping/>
  </p:clrMapOvr>
  <p:transition spd="slow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94772" y="1981200"/>
            <a:ext cx="10402455" cy="42672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Normas de trato entre personas.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(O.A. </a:t>
            </a:r>
            <a:r>
              <a:rPr lang="es-ES" sz="1400" b="1" dirty="0" err="1">
                <a:solidFill>
                  <a:schemeClr val="bg2">
                    <a:lumMod val="75000"/>
                  </a:schemeClr>
                </a:solidFill>
              </a:rPr>
              <a:t>Cap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 25)</a:t>
            </a:r>
          </a:p>
          <a:p>
            <a:pPr algn="just">
              <a:lnSpc>
                <a:spcPct val="200000"/>
              </a:lnSpc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Saludo entre personas. 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(O.A. </a:t>
            </a:r>
            <a:r>
              <a:rPr lang="es-ES" sz="1400" b="1" dirty="0" err="1">
                <a:solidFill>
                  <a:schemeClr val="bg2">
                    <a:lumMod val="75000"/>
                  </a:schemeClr>
                </a:solidFill>
              </a:rPr>
              <a:t>Cap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 26)</a:t>
            </a:r>
          </a:p>
          <a:p>
            <a:pPr algn="just">
              <a:lnSpc>
                <a:spcPct val="200000"/>
              </a:lnSpc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Relaciones con más antiguos.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(O.P. </a:t>
            </a:r>
            <a:r>
              <a:rPr lang="es-CL" sz="1400" b="1" dirty="0" err="1">
                <a:solidFill>
                  <a:schemeClr val="bg2">
                    <a:lumMod val="75000"/>
                  </a:schemeClr>
                </a:solidFill>
              </a:rPr>
              <a:t>Pag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. 242)</a:t>
            </a:r>
          </a:p>
          <a:p>
            <a:pPr algn="just">
              <a:lnSpc>
                <a:spcPct val="200000"/>
              </a:lnSpc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Relaciones con el servicio.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(O.P. </a:t>
            </a:r>
            <a:r>
              <a:rPr lang="es-CL" sz="1400" b="1" dirty="0" err="1">
                <a:solidFill>
                  <a:schemeClr val="bg2">
                    <a:lumMod val="75000"/>
                  </a:schemeClr>
                </a:solidFill>
              </a:rPr>
              <a:t>Pag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. 241)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10218" y="1415302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CORTESÍA NAVAL.</a:t>
            </a:r>
          </a:p>
        </p:txBody>
      </p:sp>
      <p:grpSp>
        <p:nvGrpSpPr>
          <p:cNvPr id="9" name="Grupo 8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8881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3501836388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10047</TotalTime>
  <Words>1286</Words>
  <Application>Microsoft Office PowerPoint</Application>
  <PresentationFormat>Panorámica</PresentationFormat>
  <Paragraphs>304</Paragraphs>
  <Slides>28</Slides>
  <Notes>3</Notes>
  <HiddenSlides>1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Comic Sans MS</vt:lpstr>
      <vt:lpstr>Verdana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9238412-8</cp:lastModifiedBy>
  <cp:revision>262</cp:revision>
  <dcterms:created xsi:type="dcterms:W3CDTF">2016-02-05T21:17:10Z</dcterms:created>
  <dcterms:modified xsi:type="dcterms:W3CDTF">2024-03-01T11:32:50Z</dcterms:modified>
</cp:coreProperties>
</file>