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0" r:id="rId5"/>
    <p:sldId id="266" r:id="rId6"/>
    <p:sldId id="268" r:id="rId7"/>
    <p:sldId id="267" r:id="rId8"/>
    <p:sldId id="261" r:id="rId9"/>
    <p:sldId id="269" r:id="rId10"/>
    <p:sldId id="270" r:id="rId11"/>
    <p:sldId id="281" r:id="rId12"/>
    <p:sldId id="282" r:id="rId13"/>
    <p:sldId id="283" r:id="rId14"/>
    <p:sldId id="263" r:id="rId15"/>
    <p:sldId id="264" r:id="rId16"/>
    <p:sldId id="265" r:id="rId17"/>
    <p:sldId id="276" r:id="rId18"/>
    <p:sldId id="277" r:id="rId19"/>
    <p:sldId id="278" r:id="rId20"/>
    <p:sldId id="279" r:id="rId21"/>
    <p:sldId id="280" r:id="rId22"/>
    <p:sldId id="271" r:id="rId23"/>
    <p:sldId id="272" r:id="rId24"/>
    <p:sldId id="273" r:id="rId25"/>
    <p:sldId id="274" r:id="rId26"/>
    <p:sldId id="286" r:id="rId27"/>
    <p:sldId id="262" r:id="rId28"/>
    <p:sldId id="284" r:id="rId29"/>
    <p:sldId id="285"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4660"/>
  </p:normalViewPr>
  <p:slideViewPr>
    <p:cSldViewPr>
      <p:cViewPr varScale="1">
        <p:scale>
          <a:sx n="114" d="100"/>
          <a:sy n="114" d="100"/>
        </p:scale>
        <p:origin x="1392" y="96"/>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89DE10-9C09-4F62-BD6E-52132932A8F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ES"/>
        </a:p>
      </dgm:t>
    </dgm:pt>
    <dgm:pt modelId="{2115F940-AFEF-4B25-9ACA-40856C18F1AB}">
      <dgm:prSet custT="1"/>
      <dgm:spPr/>
      <dgm:t>
        <a:bodyPr/>
        <a:lstStyle/>
        <a:p>
          <a:pPr rtl="0"/>
          <a:r>
            <a:rPr lang="es-CL" sz="3600" b="1" dirty="0" smtClean="0"/>
            <a:t>ORGANIGRAMA INSTIUCIONAL</a:t>
          </a:r>
          <a:endParaRPr lang="es-CL" sz="3600" dirty="0"/>
        </a:p>
      </dgm:t>
    </dgm:pt>
    <dgm:pt modelId="{E31313F6-227D-4E16-B691-CA5ECD177127}" type="parTrans" cxnId="{76C729B7-E94B-4EAE-883C-690B1ABACF7D}">
      <dgm:prSet/>
      <dgm:spPr/>
      <dgm:t>
        <a:bodyPr/>
        <a:lstStyle/>
        <a:p>
          <a:endParaRPr lang="es-ES"/>
        </a:p>
      </dgm:t>
    </dgm:pt>
    <dgm:pt modelId="{C4F617BB-867C-45D0-B540-CBAF3E0DA63D}" type="sibTrans" cxnId="{76C729B7-E94B-4EAE-883C-690B1ABACF7D}">
      <dgm:prSet/>
      <dgm:spPr/>
      <dgm:t>
        <a:bodyPr/>
        <a:lstStyle/>
        <a:p>
          <a:endParaRPr lang="es-ES"/>
        </a:p>
      </dgm:t>
    </dgm:pt>
    <dgm:pt modelId="{50200FB7-6C7A-40C7-8848-9DBFB34DEB07}" type="pres">
      <dgm:prSet presAssocID="{9B89DE10-9C09-4F62-BD6E-52132932A8F6}" presName="linear" presStyleCnt="0">
        <dgm:presLayoutVars>
          <dgm:animLvl val="lvl"/>
          <dgm:resizeHandles val="exact"/>
        </dgm:presLayoutVars>
      </dgm:prSet>
      <dgm:spPr/>
    </dgm:pt>
    <dgm:pt modelId="{0F8F453B-4F57-40F4-B3DB-7C606605D3CC}" type="pres">
      <dgm:prSet presAssocID="{2115F940-AFEF-4B25-9ACA-40856C18F1AB}" presName="parentText" presStyleLbl="node1" presStyleIdx="0" presStyleCnt="1" custScaleY="161961">
        <dgm:presLayoutVars>
          <dgm:chMax val="0"/>
          <dgm:bulletEnabled val="1"/>
        </dgm:presLayoutVars>
      </dgm:prSet>
      <dgm:spPr/>
      <dgm:t>
        <a:bodyPr/>
        <a:lstStyle/>
        <a:p>
          <a:endParaRPr lang="es-ES"/>
        </a:p>
      </dgm:t>
    </dgm:pt>
  </dgm:ptLst>
  <dgm:cxnLst>
    <dgm:cxn modelId="{76C729B7-E94B-4EAE-883C-690B1ABACF7D}" srcId="{9B89DE10-9C09-4F62-BD6E-52132932A8F6}" destId="{2115F940-AFEF-4B25-9ACA-40856C18F1AB}" srcOrd="0" destOrd="0" parTransId="{E31313F6-227D-4E16-B691-CA5ECD177127}" sibTransId="{C4F617BB-867C-45D0-B540-CBAF3E0DA63D}"/>
    <dgm:cxn modelId="{0CD8482B-BEFE-49D3-9D1F-730720267DC3}" type="presOf" srcId="{9B89DE10-9C09-4F62-BD6E-52132932A8F6}" destId="{50200FB7-6C7A-40C7-8848-9DBFB34DEB07}" srcOrd="0" destOrd="0" presId="urn:microsoft.com/office/officeart/2005/8/layout/vList2"/>
    <dgm:cxn modelId="{5BDC92A5-BFEE-49A7-AA8C-3877362AF76B}" type="presOf" srcId="{2115F940-AFEF-4B25-9ACA-40856C18F1AB}" destId="{0F8F453B-4F57-40F4-B3DB-7C606605D3CC}" srcOrd="0" destOrd="0" presId="urn:microsoft.com/office/officeart/2005/8/layout/vList2"/>
    <dgm:cxn modelId="{DED957E3-BB6B-4A45-A9A5-6EA1332BA282}" type="presParOf" srcId="{50200FB7-6C7A-40C7-8848-9DBFB34DEB07}" destId="{0F8F453B-4F57-40F4-B3DB-7C606605D3CC}"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C83903-33E2-47B9-9DBD-277CEE493B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ES"/>
        </a:p>
      </dgm:t>
    </dgm:pt>
    <dgm:pt modelId="{593B3F93-226D-47F0-BA23-B2453E63B21E}">
      <dgm:prSet custT="1"/>
      <dgm:spPr/>
      <dgm:t>
        <a:bodyPr/>
        <a:lstStyle/>
        <a:p>
          <a:pPr rtl="0"/>
          <a:r>
            <a:rPr lang="es-CL" sz="3200" b="1" dirty="0" smtClean="0"/>
            <a:t>DIRECCIÓN GENERAL DE LOS SERVICIOS</a:t>
          </a:r>
          <a:endParaRPr lang="es-CL" sz="3200" dirty="0"/>
        </a:p>
      </dgm:t>
    </dgm:pt>
    <dgm:pt modelId="{05A2C1C5-DC8F-460E-BB5A-366A501CC2A5}" type="parTrans" cxnId="{871520FD-6C33-465C-ADAF-6E81F6680204}">
      <dgm:prSet/>
      <dgm:spPr/>
      <dgm:t>
        <a:bodyPr/>
        <a:lstStyle/>
        <a:p>
          <a:endParaRPr lang="es-ES"/>
        </a:p>
      </dgm:t>
    </dgm:pt>
    <dgm:pt modelId="{6EDB9ACD-3EE3-4ECF-B4AA-3104C0909025}" type="sibTrans" cxnId="{871520FD-6C33-465C-ADAF-6E81F6680204}">
      <dgm:prSet/>
      <dgm:spPr/>
      <dgm:t>
        <a:bodyPr/>
        <a:lstStyle/>
        <a:p>
          <a:endParaRPr lang="es-ES"/>
        </a:p>
      </dgm:t>
    </dgm:pt>
    <dgm:pt modelId="{803AEA77-D752-4A81-AE1B-7C3909555EE9}" type="pres">
      <dgm:prSet presAssocID="{D3C83903-33E2-47B9-9DBD-277CEE493B1E}" presName="linear" presStyleCnt="0">
        <dgm:presLayoutVars>
          <dgm:animLvl val="lvl"/>
          <dgm:resizeHandles val="exact"/>
        </dgm:presLayoutVars>
      </dgm:prSet>
      <dgm:spPr/>
    </dgm:pt>
    <dgm:pt modelId="{723E8E05-7052-4E7E-9444-1AF6303527FD}" type="pres">
      <dgm:prSet presAssocID="{593B3F93-226D-47F0-BA23-B2453E63B21E}" presName="parentText" presStyleLbl="node1" presStyleIdx="0" presStyleCnt="1" custScaleY="155946">
        <dgm:presLayoutVars>
          <dgm:chMax val="0"/>
          <dgm:bulletEnabled val="1"/>
        </dgm:presLayoutVars>
      </dgm:prSet>
      <dgm:spPr/>
    </dgm:pt>
  </dgm:ptLst>
  <dgm:cxnLst>
    <dgm:cxn modelId="{DD5D60AA-1B36-477F-ABD9-95FAD8120B53}" type="presOf" srcId="{D3C83903-33E2-47B9-9DBD-277CEE493B1E}" destId="{803AEA77-D752-4A81-AE1B-7C3909555EE9}" srcOrd="0" destOrd="0" presId="urn:microsoft.com/office/officeart/2005/8/layout/vList2"/>
    <dgm:cxn modelId="{1023FC0F-A764-4F8F-AFE1-FB09A796B6E7}" type="presOf" srcId="{593B3F93-226D-47F0-BA23-B2453E63B21E}" destId="{723E8E05-7052-4E7E-9444-1AF6303527FD}" srcOrd="0" destOrd="0" presId="urn:microsoft.com/office/officeart/2005/8/layout/vList2"/>
    <dgm:cxn modelId="{871520FD-6C33-465C-ADAF-6E81F6680204}" srcId="{D3C83903-33E2-47B9-9DBD-277CEE493B1E}" destId="{593B3F93-226D-47F0-BA23-B2453E63B21E}" srcOrd="0" destOrd="0" parTransId="{05A2C1C5-DC8F-460E-BB5A-366A501CC2A5}" sibTransId="{6EDB9ACD-3EE3-4ECF-B4AA-3104C0909025}"/>
    <dgm:cxn modelId="{397E45DA-734C-4511-B04F-6AFF6C417EA2}" type="presParOf" srcId="{803AEA77-D752-4A81-AE1B-7C3909555EE9}" destId="{723E8E05-7052-4E7E-9444-1AF6303527FD}"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8F453B-4F57-40F4-B3DB-7C606605D3CC}">
      <dsp:nvSpPr>
        <dsp:cNvPr id="0" name=""/>
        <dsp:cNvSpPr/>
      </dsp:nvSpPr>
      <dsp:spPr>
        <a:xfrm>
          <a:off x="0" y="263703"/>
          <a:ext cx="6234263" cy="62472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es-CL" sz="3600" b="1" kern="1200" dirty="0" smtClean="0"/>
            <a:t>ORGANIGRAMA INSTIUCIONAL</a:t>
          </a:r>
          <a:endParaRPr lang="es-CL" sz="3600" kern="1200" dirty="0"/>
        </a:p>
      </dsp:txBody>
      <dsp:txXfrm>
        <a:off x="30496" y="294199"/>
        <a:ext cx="6173271" cy="5637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3E8E05-7052-4E7E-9444-1AF6303527FD}">
      <dsp:nvSpPr>
        <dsp:cNvPr id="0" name=""/>
        <dsp:cNvSpPr/>
      </dsp:nvSpPr>
      <dsp:spPr>
        <a:xfrm>
          <a:off x="0" y="41850"/>
          <a:ext cx="7083937" cy="9186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3200" b="1" kern="1200" dirty="0" smtClean="0"/>
            <a:t>DIRECCIÓN GENERAL DE LOS SERVICIOS</a:t>
          </a:r>
          <a:endParaRPr lang="es-CL" sz="3200" kern="1200" dirty="0"/>
        </a:p>
      </dsp:txBody>
      <dsp:txXfrm>
        <a:off x="44846" y="86696"/>
        <a:ext cx="6994245" cy="82897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528FE7-7717-4411-BB32-D659DE2BD4BB}" type="slidenum">
              <a:rPr lang="es-ES" smtClean="0"/>
              <a:pPr/>
              <a:t>‹Nº›</a:t>
            </a:fld>
            <a:endParaRPr lang="es-E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6611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528FE7-7717-4411-BB32-D659DE2BD4BB}" type="slidenum">
              <a:rPr lang="es-ES" smtClean="0"/>
              <a:pPr/>
              <a:t>‹Nº›</a:t>
            </a:fld>
            <a:endParaRPr lang="es-ES"/>
          </a:p>
        </p:txBody>
      </p:sp>
    </p:spTree>
    <p:extLst>
      <p:ext uri="{BB962C8B-B14F-4D97-AF65-F5344CB8AC3E}">
        <p14:creationId xmlns:p14="http://schemas.microsoft.com/office/powerpoint/2010/main" val="842252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528FE7-7717-4411-BB32-D659DE2BD4BB}" type="slidenum">
              <a:rPr lang="es-ES" smtClean="0"/>
              <a:pPr/>
              <a:t>‹Nº›</a:t>
            </a:fld>
            <a:endParaRPr lang="es-E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7975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1528FE7-7717-4411-BB32-D659DE2BD4BB}" type="slidenum">
              <a:rPr lang="es-ES" smtClean="0"/>
              <a:pPr/>
              <a:t>‹Nº›</a:t>
            </a:fld>
            <a:endParaRPr lang="es-ES"/>
          </a:p>
        </p:txBody>
      </p:sp>
    </p:spTree>
    <p:extLst>
      <p:ext uri="{BB962C8B-B14F-4D97-AF65-F5344CB8AC3E}">
        <p14:creationId xmlns:p14="http://schemas.microsoft.com/office/powerpoint/2010/main" val="2314695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822960" y="2582334"/>
            <a:ext cx="370332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4663440" y="2582334"/>
            <a:ext cx="370332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51528FE7-7717-4411-BB32-D659DE2BD4BB}" type="slidenum">
              <a:rPr lang="es-ES" smtClean="0"/>
              <a:pPr/>
              <a:t>‹Nº›</a:t>
            </a:fld>
            <a:endParaRPr lang="es-ES"/>
          </a:p>
        </p:txBody>
      </p:sp>
    </p:spTree>
    <p:extLst>
      <p:ext uri="{BB962C8B-B14F-4D97-AF65-F5344CB8AC3E}">
        <p14:creationId xmlns:p14="http://schemas.microsoft.com/office/powerpoint/2010/main" val="3701232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51528FE7-7717-4411-BB32-D659DE2BD4BB}" type="slidenum">
              <a:rPr lang="es-ES" smtClean="0"/>
              <a:pPr/>
              <a:t>‹Nº›</a:t>
            </a:fld>
            <a:endParaRPr lang="es-ES"/>
          </a:p>
        </p:txBody>
      </p:sp>
    </p:spTree>
    <p:extLst>
      <p:ext uri="{BB962C8B-B14F-4D97-AF65-F5344CB8AC3E}">
        <p14:creationId xmlns:p14="http://schemas.microsoft.com/office/powerpoint/2010/main" val="2215221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ES"/>
          </a:p>
        </p:txBody>
      </p:sp>
      <p:sp>
        <p:nvSpPr>
          <p:cNvPr id="9" name="Slide Number Placeholder 8"/>
          <p:cNvSpPr>
            <a:spLocks noGrp="1"/>
          </p:cNvSpPr>
          <p:nvPr>
            <p:ph type="sldNum" sz="quarter" idx="12"/>
          </p:nvPr>
        </p:nvSpPr>
        <p:spPr/>
        <p:txBody>
          <a:bodyPr/>
          <a:lstStyle/>
          <a:p>
            <a:fld id="{51528FE7-7717-4411-BB32-D659DE2BD4BB}" type="slidenum">
              <a:rPr lang="es-ES" smtClean="0"/>
              <a:pPr/>
              <a:t>‹Nº›</a:t>
            </a:fld>
            <a:endParaRPr lang="es-ES"/>
          </a:p>
        </p:txBody>
      </p:sp>
    </p:spTree>
    <p:extLst>
      <p:ext uri="{BB962C8B-B14F-4D97-AF65-F5344CB8AC3E}">
        <p14:creationId xmlns:p14="http://schemas.microsoft.com/office/powerpoint/2010/main" val="3934501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FFFF952-266E-4AD1-A15C-3F1512801DA7}" type="datetimeFigureOut">
              <a:rPr lang="es-ES" smtClean="0"/>
              <a:pPr/>
              <a:t>25/02/2025</a:t>
            </a:fld>
            <a:endParaRPr lang="es-E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1528FE7-7717-4411-BB32-D659DE2BD4BB}" type="slidenum">
              <a:rPr lang="es-ES" smtClean="0"/>
              <a:pPr/>
              <a:t>‹Nº›</a:t>
            </a:fld>
            <a:endParaRPr lang="es-ES"/>
          </a:p>
        </p:txBody>
      </p:sp>
    </p:spTree>
    <p:extLst>
      <p:ext uri="{BB962C8B-B14F-4D97-AF65-F5344CB8AC3E}">
        <p14:creationId xmlns:p14="http://schemas.microsoft.com/office/powerpoint/2010/main" val="3709247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1528FE7-7717-4411-BB32-D659DE2BD4BB}" type="slidenum">
              <a:rPr lang="es-ES" smtClean="0"/>
              <a:pPr/>
              <a:t>‹Nº›</a:t>
            </a:fld>
            <a:endParaRPr lang="es-ES"/>
          </a:p>
        </p:txBody>
      </p:sp>
    </p:spTree>
    <p:extLst>
      <p:ext uri="{BB962C8B-B14F-4D97-AF65-F5344CB8AC3E}">
        <p14:creationId xmlns:p14="http://schemas.microsoft.com/office/powerpoint/2010/main" val="2780954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528FE7-7717-4411-BB32-D659DE2BD4BB}" type="slidenum">
              <a:rPr lang="es-ES" smtClean="0"/>
              <a:pPr/>
              <a:t>‹Nº›</a:t>
            </a:fld>
            <a:endParaRPr lang="es-ES"/>
          </a:p>
        </p:txBody>
      </p:sp>
    </p:spTree>
    <p:extLst>
      <p:ext uri="{BB962C8B-B14F-4D97-AF65-F5344CB8AC3E}">
        <p14:creationId xmlns:p14="http://schemas.microsoft.com/office/powerpoint/2010/main" val="433779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FFFF952-266E-4AD1-A15C-3F1512801DA7}" type="datetimeFigureOut">
              <a:rPr lang="es-ES" smtClean="0"/>
              <a:pPr/>
              <a:t>25/02/2025</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528FE7-7717-4411-BB32-D659DE2BD4BB}" type="slidenum">
              <a:rPr lang="es-ES" smtClean="0"/>
              <a:pPr/>
              <a:t>‹Nº›</a:t>
            </a:fld>
            <a:endParaRPr lang="es-ES"/>
          </a:p>
        </p:txBody>
      </p:sp>
    </p:spTree>
    <p:extLst>
      <p:ext uri="{BB962C8B-B14F-4D97-AF65-F5344CB8AC3E}">
        <p14:creationId xmlns:p14="http://schemas.microsoft.com/office/powerpoint/2010/main" val="2484924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FFFF952-266E-4AD1-A15C-3F1512801DA7}" type="datetimeFigureOut">
              <a:rPr lang="es-ES" smtClean="0"/>
              <a:pPr/>
              <a:t>25/02/2025</a:t>
            </a:fld>
            <a:endParaRPr lang="es-E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E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51528FE7-7717-4411-BB32-D659DE2BD4BB}" type="slidenum">
              <a:rPr lang="es-ES" smtClean="0"/>
              <a:pPr/>
              <a:t>‹Nº›</a:t>
            </a:fld>
            <a:endParaRPr lang="es-E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76580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image" Target="../media/image6.jpeg"/><Relationship Id="rId4" Type="http://schemas.openxmlformats.org/officeDocument/2006/relationships/diagramData" Target="../diagrams/data1.xml"/><Relationship Id="rId9" Type="http://schemas.openxmlformats.org/officeDocument/2006/relationships/hyperlink" Target="https://www.armada.cl/nuestra-armada/quienes-la-componen" TargetMode="Externa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dirisnav.armada.c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jpeg"/><Relationship Id="rId3" Type="http://schemas.openxmlformats.org/officeDocument/2006/relationships/image" Target="../media/image5.jpeg"/><Relationship Id="rId7" Type="http://schemas.openxmlformats.org/officeDocument/2006/relationships/image" Target="../media/image30.png"/><Relationship Id="rId12" Type="http://schemas.openxmlformats.org/officeDocument/2006/relationships/image" Target="../media/image35.jpeg"/><Relationship Id="rId2" Type="http://schemas.openxmlformats.org/officeDocument/2006/relationships/image" Target="../media/image26.png"/><Relationship Id="rId16"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jpeg"/><Relationship Id="rId5" Type="http://schemas.openxmlformats.org/officeDocument/2006/relationships/image" Target="../media/image28.jpeg"/><Relationship Id="rId15" Type="http://schemas.openxmlformats.org/officeDocument/2006/relationships/image" Target="../media/image38.png"/><Relationship Id="rId10" Type="http://schemas.openxmlformats.org/officeDocument/2006/relationships/image" Target="../media/image33.jpeg"/><Relationship Id="rId4" Type="http://schemas.openxmlformats.org/officeDocument/2006/relationships/image" Target="../media/image3.png"/><Relationship Id="rId9" Type="http://schemas.openxmlformats.org/officeDocument/2006/relationships/image" Target="../media/image32.jpeg"/><Relationship Id="rId1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0" y="5157192"/>
            <a:ext cx="9144000" cy="180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Título"/>
          <p:cNvSpPr>
            <a:spLocks noGrp="1"/>
          </p:cNvSpPr>
          <p:nvPr>
            <p:ph type="ctrTitle"/>
          </p:nvPr>
        </p:nvSpPr>
        <p:spPr>
          <a:xfrm>
            <a:off x="611560" y="1772816"/>
            <a:ext cx="8280920" cy="1728192"/>
          </a:xfrm>
        </p:spPr>
        <p:txBody>
          <a:bodyPr>
            <a:noAutofit/>
          </a:bodyPr>
          <a:lstStyle/>
          <a:p>
            <a:r>
              <a:rPr lang="es-CL" sz="3600" dirty="0" smtClean="0">
                <a:latin typeface="Arial Black" pitchFamily="34" charset="0"/>
              </a:rPr>
              <a:t>“</a:t>
            </a:r>
            <a:r>
              <a:rPr lang="es-ES" sz="3600" dirty="0" smtClean="0">
                <a:latin typeface="Arial Black" pitchFamily="34" charset="0"/>
              </a:rPr>
              <a:t>ORGANIZACIÓN LOGÍSTICA DEL MATERIAL EN LA ARMADA DE CHILE”</a:t>
            </a:r>
            <a:br>
              <a:rPr lang="es-ES" sz="3600" dirty="0" smtClean="0">
                <a:latin typeface="Arial Black" pitchFamily="34" charset="0"/>
              </a:rPr>
            </a:br>
            <a:endParaRPr lang="es-ES" sz="3600" dirty="0">
              <a:latin typeface="Arial Black" pitchFamily="34" charset="0"/>
            </a:endParaRPr>
          </a:p>
        </p:txBody>
      </p:sp>
      <p:sp>
        <p:nvSpPr>
          <p:cNvPr id="12" name="1 Título"/>
          <p:cNvSpPr txBox="1">
            <a:spLocks/>
          </p:cNvSpPr>
          <p:nvPr/>
        </p:nvSpPr>
        <p:spPr>
          <a:xfrm>
            <a:off x="3059832" y="548680"/>
            <a:ext cx="3744416" cy="1224136"/>
          </a:xfrm>
          <a:prstGeom prst="rect">
            <a:avLst/>
          </a:prstGeom>
        </p:spPr>
        <p:txBody>
          <a:bodyPr vert="horz" lIns="91440" tIns="0" rIns="45720" bIns="0" rtlCol="0" anchor="t">
            <a:noAutofit/>
            <a:scene3d>
              <a:camera prst="orthographicFront"/>
              <a:lightRig rig="threePt" dir="t">
                <a:rot lat="0" lon="0" rev="4800000"/>
              </a:lightRig>
            </a:scene3d>
            <a:sp3d prstMaterial="matte">
              <a:bevelT w="50800" h="1016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400" b="1" i="0" u="none" strike="noStrike" kern="1200" cap="none" spc="0" normalizeH="0" baseline="0" noProof="0" dirty="0" smtClean="0">
                <a:ln>
                  <a:noFill/>
                </a:ln>
                <a:solidFill>
                  <a:schemeClr val="accent1">
                    <a:satMod val="150000"/>
                  </a:schemeClr>
                </a:solidFill>
                <a:effectLst/>
                <a:uLnTx/>
                <a:uFillTx/>
                <a:latin typeface="Arial Black" pitchFamily="34" charset="0"/>
                <a:ea typeface="+mj-ea"/>
                <a:cs typeface="+mj-cs"/>
              </a:rPr>
              <a:t>U.T. N° 2 </a:t>
            </a:r>
            <a:r>
              <a:rPr kumimoji="0" lang="es-ES" sz="4400" b="1" i="0" u="none" strike="noStrike" kern="1200" cap="none" spc="0" normalizeH="0" baseline="0" noProof="0" dirty="0" smtClean="0">
                <a:ln>
                  <a:noFill/>
                </a:ln>
                <a:solidFill>
                  <a:schemeClr val="accent1">
                    <a:satMod val="150000"/>
                  </a:schemeClr>
                </a:solidFill>
                <a:effectLst/>
                <a:uLnTx/>
                <a:uFillTx/>
                <a:latin typeface="Arial Black" pitchFamily="34" charset="0"/>
                <a:ea typeface="+mj-ea"/>
                <a:cs typeface="+mj-cs"/>
              </a:rPr>
              <a:t/>
            </a:r>
            <a:br>
              <a:rPr kumimoji="0" lang="es-ES" sz="4400" b="1" i="0" u="none" strike="noStrike" kern="1200" cap="none" spc="0" normalizeH="0" baseline="0" noProof="0" dirty="0" smtClean="0">
                <a:ln>
                  <a:noFill/>
                </a:ln>
                <a:solidFill>
                  <a:schemeClr val="accent1">
                    <a:satMod val="150000"/>
                  </a:schemeClr>
                </a:solidFill>
                <a:effectLst/>
                <a:uLnTx/>
                <a:uFillTx/>
                <a:latin typeface="Arial Black" pitchFamily="34" charset="0"/>
                <a:ea typeface="+mj-ea"/>
                <a:cs typeface="+mj-cs"/>
              </a:rPr>
            </a:br>
            <a:endParaRPr kumimoji="0" lang="es-ES" sz="4400" b="1" i="0" u="none" strike="noStrike" kern="1200" cap="none" spc="0" normalizeH="0" baseline="0" noProof="0" dirty="0">
              <a:ln>
                <a:noFill/>
              </a:ln>
              <a:solidFill>
                <a:schemeClr val="accent1">
                  <a:satMod val="150000"/>
                </a:schemeClr>
              </a:solidFill>
              <a:effectLst/>
              <a:uLnTx/>
              <a:uFillTx/>
              <a:latin typeface="Arial Black" pitchFamily="34" charset="0"/>
              <a:ea typeface="+mj-ea"/>
              <a:cs typeface="+mj-cs"/>
            </a:endParaRPr>
          </a:p>
        </p:txBody>
      </p:sp>
      <p:pic>
        <p:nvPicPr>
          <p:cNvPr id="13" name="12 Imagen" descr="piocha_ab.jpg"/>
          <p:cNvPicPr>
            <a:picLocks noChangeAspect="1"/>
          </p:cNvPicPr>
          <p:nvPr/>
        </p:nvPicPr>
        <p:blipFill>
          <a:blip r:embed="rId2" cstate="print"/>
          <a:stretch>
            <a:fillRect/>
          </a:stretch>
        </p:blipFill>
        <p:spPr>
          <a:xfrm>
            <a:off x="7812360" y="116632"/>
            <a:ext cx="1104436" cy="1038170"/>
          </a:xfrm>
          <a:prstGeom prst="rect">
            <a:avLst/>
          </a:prstGeom>
        </p:spPr>
      </p:pic>
      <p:pic>
        <p:nvPicPr>
          <p:cNvPr id="14"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5" name="CuadroTexto 4"/>
          <p:cNvSpPr txBox="1"/>
          <p:nvPr/>
        </p:nvSpPr>
        <p:spPr>
          <a:xfrm>
            <a:off x="4067944" y="5872626"/>
            <a:ext cx="2016224" cy="461665"/>
          </a:xfrm>
          <a:prstGeom prst="rect">
            <a:avLst/>
          </a:prstGeom>
          <a:noFill/>
        </p:spPr>
        <p:txBody>
          <a:bodyPr wrap="square" rtlCol="0">
            <a:spAutoFit/>
          </a:bodyPr>
          <a:lstStyle/>
          <a:p>
            <a:r>
              <a:rPr lang="es-CL" sz="2400" dirty="0" smtClean="0"/>
              <a:t>2025</a:t>
            </a:r>
            <a:endParaRPr lang="es-CL"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A-4037933.jpg"/>
          <p:cNvPicPr>
            <a:picLocks noChangeAspect="1"/>
          </p:cNvPicPr>
          <p:nvPr/>
        </p:nvPicPr>
        <p:blipFill>
          <a:blip r:embed="rId2" cstate="print"/>
          <a:stretch>
            <a:fillRect/>
          </a:stretch>
        </p:blipFill>
        <p:spPr>
          <a:xfrm>
            <a:off x="5364088" y="3933056"/>
            <a:ext cx="3632289" cy="2423418"/>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6189" y="6572250"/>
            <a:ext cx="261610" cy="276999"/>
          </a:xfrm>
          <a:prstGeom prst="rect">
            <a:avLst/>
          </a:prstGeom>
          <a:noFill/>
          <a:ln w="9525">
            <a:noFill/>
            <a:miter lim="800000"/>
            <a:headEnd/>
            <a:tailEnd/>
          </a:ln>
        </p:spPr>
        <p:txBody>
          <a:bodyPr wrap="none">
            <a:spAutoFit/>
          </a:bodyPr>
          <a:lstStyle/>
          <a:p>
            <a:pPr algn="ctr"/>
            <a:r>
              <a:rPr lang="es-CL" sz="1200" b="1" dirty="0" smtClean="0"/>
              <a:t>2</a:t>
            </a:r>
            <a:endParaRPr lang="es-CL" sz="1200" b="1" dirty="0"/>
          </a:p>
        </p:txBody>
      </p:sp>
      <p:sp>
        <p:nvSpPr>
          <p:cNvPr id="10" name="7 CuadroTexto"/>
          <p:cNvSpPr txBox="1">
            <a:spLocks noChangeArrowheads="1"/>
          </p:cNvSpPr>
          <p:nvPr/>
        </p:nvSpPr>
        <p:spPr bwMode="auto">
          <a:xfrm>
            <a:off x="0" y="1285875"/>
            <a:ext cx="1619672" cy="3170099"/>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4" name="13 Rectángulo"/>
          <p:cNvSpPr/>
          <p:nvPr/>
        </p:nvSpPr>
        <p:spPr>
          <a:xfrm>
            <a:off x="1857375" y="1294197"/>
            <a:ext cx="4878288" cy="4247317"/>
          </a:xfrm>
          <a:prstGeom prst="rect">
            <a:avLst/>
          </a:prstGeom>
        </p:spPr>
        <p:txBody>
          <a:bodyPr wrap="square">
            <a:spAutoFit/>
          </a:bodyPr>
          <a:lstStyle/>
          <a:p>
            <a:r>
              <a:rPr lang="es-CL" b="1" u="sng" dirty="0" smtClean="0">
                <a:latin typeface="Book Antiqua" pitchFamily="18" charset="0"/>
              </a:rPr>
              <a:t>ÍNDICE:</a:t>
            </a:r>
          </a:p>
          <a:p>
            <a:endParaRPr lang="es-CL" b="1" u="sng" dirty="0" smtClean="0">
              <a:latin typeface="Book Antiqua" pitchFamily="18" charset="0"/>
            </a:endParaRPr>
          </a:p>
          <a:p>
            <a:pPr>
              <a:buFont typeface="Wingdings" pitchFamily="2" charset="2"/>
              <a:buChar char="ü"/>
            </a:pPr>
            <a:r>
              <a:rPr lang="es-CL" b="1" dirty="0" smtClean="0">
                <a:latin typeface="Book Antiqua" pitchFamily="18" charset="0"/>
              </a:rPr>
              <a:t>ORGANIGRAMA INSTITUCIONAL.</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D.G.S.A.</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DIRECCCIONES Y SERV. TÉCNICOS.</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MISIONES NAVALES.</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DIRECCIÓN DE </a:t>
            </a:r>
          </a:p>
          <a:p>
            <a:r>
              <a:rPr lang="es-CL" b="1" dirty="0">
                <a:latin typeface="Book Antiqua" pitchFamily="18" charset="0"/>
              </a:rPr>
              <a:t> </a:t>
            </a:r>
            <a:r>
              <a:rPr lang="es-CL" b="1" dirty="0" smtClean="0">
                <a:latin typeface="Book Antiqua" pitchFamily="18" charset="0"/>
              </a:rPr>
              <a:t>  ABASTECIMIENTO.</a:t>
            </a:r>
          </a:p>
          <a:p>
            <a:pPr>
              <a:buFont typeface="Wingdings" pitchFamily="2" charset="2"/>
              <a:buChar char="ü"/>
            </a:pPr>
            <a:endParaRPr lang="es-CL" b="1" dirty="0" smtClean="0">
              <a:latin typeface="Book Antiqua" pitchFamily="18" charset="0"/>
            </a:endParaRPr>
          </a:p>
          <a:p>
            <a:pPr>
              <a:buFont typeface="Wingdings" pitchFamily="2" charset="2"/>
              <a:buChar char="ü"/>
            </a:pPr>
            <a:r>
              <a:rPr lang="es-CL" b="1" dirty="0" smtClean="0">
                <a:latin typeface="Book Antiqua" pitchFamily="18" charset="0"/>
              </a:rPr>
              <a:t>CENTROS DE </a:t>
            </a:r>
          </a:p>
          <a:p>
            <a:r>
              <a:rPr lang="es-CL" b="1" dirty="0">
                <a:latin typeface="Book Antiqua" pitchFamily="18" charset="0"/>
              </a:rPr>
              <a:t> </a:t>
            </a:r>
            <a:r>
              <a:rPr lang="es-CL" b="1" dirty="0" smtClean="0">
                <a:latin typeface="Book Antiqua" pitchFamily="18" charset="0"/>
              </a:rPr>
              <a:t> ABASTECIMIENTO.</a:t>
            </a:r>
            <a:endParaRPr lang="es-CL" b="1" dirty="0">
              <a:latin typeface="Book Antiqua"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6990" y="6572250"/>
            <a:ext cx="260008" cy="276999"/>
          </a:xfrm>
          <a:prstGeom prst="rect">
            <a:avLst/>
          </a:prstGeom>
          <a:noFill/>
          <a:ln w="9525">
            <a:noFill/>
            <a:miter lim="800000"/>
            <a:headEnd/>
            <a:tailEnd/>
          </a:ln>
        </p:spPr>
        <p:txBody>
          <a:bodyPr wrap="none">
            <a:spAutoFit/>
          </a:bodyPr>
          <a:lstStyle/>
          <a:p>
            <a:pPr algn="ctr"/>
            <a:r>
              <a:rPr lang="es-CL" sz="1200" b="1" dirty="0" smtClean="0"/>
              <a:t>3</a:t>
            </a:r>
            <a:endParaRPr lang="es-CL" sz="1200" b="1" dirty="0"/>
          </a:p>
        </p:txBody>
      </p:sp>
      <p:sp>
        <p:nvSpPr>
          <p:cNvPr id="10" name="7 CuadroTexto"/>
          <p:cNvSpPr txBox="1">
            <a:spLocks noChangeArrowheads="1"/>
          </p:cNvSpPr>
          <p:nvPr/>
        </p:nvSpPr>
        <p:spPr bwMode="auto">
          <a:xfrm>
            <a:off x="0" y="1285875"/>
            <a:ext cx="1619672" cy="3170099"/>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solidFill>
                  <a:srgbClr val="FF0000"/>
                </a:solidFill>
              </a:rPr>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graphicFrame>
        <p:nvGraphicFramePr>
          <p:cNvPr id="2" name="Diagrama 1"/>
          <p:cNvGraphicFramePr/>
          <p:nvPr>
            <p:extLst>
              <p:ext uri="{D42A27DB-BD31-4B8C-83A1-F6EECF244321}">
                <p14:modId xmlns:p14="http://schemas.microsoft.com/office/powerpoint/2010/main" val="1405405484"/>
              </p:ext>
            </p:extLst>
          </p:nvPr>
        </p:nvGraphicFramePr>
        <p:xfrm>
          <a:off x="1844747" y="495499"/>
          <a:ext cx="6234263" cy="11521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12 Rectángulo"/>
          <p:cNvSpPr/>
          <p:nvPr/>
        </p:nvSpPr>
        <p:spPr>
          <a:xfrm>
            <a:off x="1928794" y="2285992"/>
            <a:ext cx="6786610" cy="1200329"/>
          </a:xfrm>
          <a:prstGeom prst="rect">
            <a:avLst/>
          </a:prstGeom>
        </p:spPr>
        <p:txBody>
          <a:bodyPr wrap="square">
            <a:spAutoFit/>
          </a:bodyPr>
          <a:lstStyle/>
          <a:p>
            <a:r>
              <a:rPr lang="es-ES" sz="2400" dirty="0" smtClean="0">
                <a:ln>
                  <a:solidFill>
                    <a:sysClr val="windowText" lastClr="000000"/>
                  </a:solidFill>
                </a:ln>
                <a:solidFill>
                  <a:sysClr val="windowText" lastClr="000000"/>
                </a:solidFill>
                <a:hlinkClick r:id="rId9"/>
              </a:rPr>
              <a:t>https://www.armada.cl/nuestra-armada/quienes-la-componen</a:t>
            </a:r>
            <a:endParaRPr lang="es-ES" sz="2400" dirty="0" smtClean="0">
              <a:ln>
                <a:solidFill>
                  <a:sysClr val="windowText" lastClr="000000"/>
                </a:solidFill>
              </a:ln>
              <a:solidFill>
                <a:sysClr val="windowText" lastClr="000000"/>
              </a:solidFill>
            </a:endParaRPr>
          </a:p>
          <a:p>
            <a:endParaRPr lang="es-ES" sz="2400" dirty="0">
              <a:ln>
                <a:solidFill>
                  <a:sysClr val="windowText" lastClr="000000"/>
                </a:solidFill>
              </a:ln>
              <a:solidFill>
                <a:sysClr val="windowText" lastClr="000000"/>
              </a:solidFill>
            </a:endParaRPr>
          </a:p>
        </p:txBody>
      </p:sp>
      <p:pic>
        <p:nvPicPr>
          <p:cNvPr id="14" name="13 Imagen" descr="foto_0000000220180514140513.jpg"/>
          <p:cNvPicPr>
            <a:picLocks noChangeAspect="1"/>
          </p:cNvPicPr>
          <p:nvPr/>
        </p:nvPicPr>
        <p:blipFill>
          <a:blip r:embed="rId10" cstate="print"/>
          <a:stretch>
            <a:fillRect/>
          </a:stretch>
        </p:blipFill>
        <p:spPr>
          <a:xfrm>
            <a:off x="3347864" y="4653136"/>
            <a:ext cx="5724128" cy="1717238"/>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3784" y="6572250"/>
            <a:ext cx="266420" cy="276999"/>
          </a:xfrm>
          <a:prstGeom prst="rect">
            <a:avLst/>
          </a:prstGeom>
          <a:noFill/>
          <a:ln w="9525">
            <a:noFill/>
            <a:miter lim="800000"/>
            <a:headEnd/>
            <a:tailEnd/>
          </a:ln>
        </p:spPr>
        <p:txBody>
          <a:bodyPr wrap="none">
            <a:spAutoFit/>
          </a:bodyPr>
          <a:lstStyle/>
          <a:p>
            <a:pPr algn="ctr"/>
            <a:r>
              <a:rPr lang="es-CL" sz="1200" b="1" dirty="0" smtClean="0"/>
              <a:t>4</a:t>
            </a:r>
            <a:endParaRPr lang="es-CL" sz="1200" b="1" dirty="0"/>
          </a:p>
        </p:txBody>
      </p:sp>
      <p:sp>
        <p:nvSpPr>
          <p:cNvPr id="10" name="7 CuadroTexto"/>
          <p:cNvSpPr txBox="1">
            <a:spLocks noChangeArrowheads="1"/>
          </p:cNvSpPr>
          <p:nvPr/>
        </p:nvSpPr>
        <p:spPr bwMode="auto">
          <a:xfrm>
            <a:off x="0" y="1285875"/>
            <a:ext cx="1619672" cy="3170099"/>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graphicFrame>
        <p:nvGraphicFramePr>
          <p:cNvPr id="15" name="Diagrama 14"/>
          <p:cNvGraphicFramePr/>
          <p:nvPr>
            <p:extLst>
              <p:ext uri="{D42A27DB-BD31-4B8C-83A1-F6EECF244321}">
                <p14:modId xmlns:p14="http://schemas.microsoft.com/office/powerpoint/2010/main" val="678983937"/>
              </p:ext>
            </p:extLst>
          </p:nvPr>
        </p:nvGraphicFramePr>
        <p:xfrm>
          <a:off x="1680651" y="445670"/>
          <a:ext cx="7083937" cy="100237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Rectangle 4"/>
          <p:cNvSpPr>
            <a:spLocks noChangeArrowheads="1"/>
          </p:cNvSpPr>
          <p:nvPr/>
        </p:nvSpPr>
        <p:spPr bwMode="auto">
          <a:xfrm>
            <a:off x="1043608" y="1664287"/>
            <a:ext cx="7632848" cy="4824264"/>
          </a:xfrm>
          <a:prstGeom prst="rect">
            <a:avLst/>
          </a:prstGeom>
          <a:noFill/>
          <a:ln w="28575" cap="sq">
            <a:noFill/>
            <a:miter lim="800000"/>
            <a:headEnd type="none" w="sm" len="sm"/>
            <a:tailEnd type="none" w="sm" len="sm"/>
          </a:ln>
          <a:effectLst/>
        </p:spPr>
        <p:txBody>
          <a:bodyPr/>
          <a:lstStyle/>
          <a:p>
            <a:pPr marL="533400" indent="-533400" algn="just">
              <a:spcBef>
                <a:spcPct val="20000"/>
              </a:spcBef>
              <a:buClr>
                <a:srgbClr val="FF9900"/>
              </a:buClr>
              <a:buFont typeface="Webdings" pitchFamily="18" charset="2"/>
              <a:buNone/>
            </a:pPr>
            <a:r>
              <a:rPr lang="es-ES_tradnl" dirty="0">
                <a:latin typeface="Book Antiqua" pitchFamily="18" charset="0"/>
              </a:rPr>
              <a:t>	</a:t>
            </a:r>
            <a:r>
              <a:rPr lang="es-ES_tradnl" b="1" u="sng" dirty="0">
                <a:latin typeface="Book Antiqua" pitchFamily="18" charset="0"/>
              </a:rPr>
              <a:t>MISIÓN</a:t>
            </a:r>
            <a:r>
              <a:rPr lang="es-ES_tradnl" b="1" dirty="0">
                <a:latin typeface="Book Antiqua" pitchFamily="18" charset="0"/>
              </a:rPr>
              <a:t>:</a:t>
            </a:r>
            <a:r>
              <a:rPr lang="es-ES_tradnl" b="1" dirty="0">
                <a:solidFill>
                  <a:schemeClr val="tx2"/>
                </a:solidFill>
                <a:latin typeface="Book Antiqua" pitchFamily="18" charset="0"/>
              </a:rPr>
              <a:t>  </a:t>
            </a:r>
            <a:r>
              <a:rPr lang="es-ES" dirty="0">
                <a:latin typeface="Book Antiqua" pitchFamily="18" charset="0"/>
              </a:rPr>
              <a:t>La Dirección General de los Servicios de la Armada es el Organismo Logístico del Material de más Alto Nivel de la Institución, que tiene la Misión de Ejercer la Administración Superior del Material y Proveer los Recursos Materiales y Tecnológicos a la Armada, con el Propósito de Contribuir al Cumplimiento de su Misión Permanente. </a:t>
            </a:r>
          </a:p>
          <a:p>
            <a:pPr marL="533400" indent="-533400" algn="l">
              <a:spcBef>
                <a:spcPct val="20000"/>
              </a:spcBef>
              <a:buClr>
                <a:srgbClr val="FF9900"/>
              </a:buClr>
              <a:buFont typeface="Webdings" pitchFamily="18" charset="2"/>
              <a:buNone/>
            </a:pPr>
            <a:r>
              <a:rPr lang="es-ES_tradnl" dirty="0">
                <a:latin typeface="Book Antiqua" pitchFamily="18" charset="0"/>
              </a:rPr>
              <a:t>	</a:t>
            </a:r>
            <a:endParaRPr lang="es-ES_tradnl" dirty="0" smtClean="0">
              <a:latin typeface="Book Antiqua" pitchFamily="18" charset="0"/>
            </a:endParaRPr>
          </a:p>
          <a:p>
            <a:pPr marL="533400" indent="-533400" algn="l">
              <a:spcBef>
                <a:spcPct val="20000"/>
              </a:spcBef>
              <a:buClr>
                <a:srgbClr val="FF9900"/>
              </a:buClr>
              <a:buFont typeface="Webdings" pitchFamily="18" charset="2"/>
              <a:buNone/>
            </a:pPr>
            <a:r>
              <a:rPr lang="es-ES_tradnl" b="1" dirty="0">
                <a:latin typeface="Book Antiqua" pitchFamily="18" charset="0"/>
              </a:rPr>
              <a:t> </a:t>
            </a:r>
            <a:r>
              <a:rPr lang="es-ES_tradnl" b="1" dirty="0" smtClean="0">
                <a:latin typeface="Book Antiqua" pitchFamily="18" charset="0"/>
              </a:rPr>
              <a:t>         </a:t>
            </a:r>
            <a:r>
              <a:rPr lang="es-ES_tradnl" b="1" u="sng" dirty="0" smtClean="0">
                <a:latin typeface="Book Antiqua" pitchFamily="18" charset="0"/>
              </a:rPr>
              <a:t>Direcciones </a:t>
            </a:r>
            <a:r>
              <a:rPr lang="es-ES_tradnl" b="1" u="sng" dirty="0">
                <a:latin typeface="Book Antiqua" pitchFamily="18" charset="0"/>
              </a:rPr>
              <a:t>Técnicas Dependientes</a:t>
            </a:r>
            <a:r>
              <a:rPr lang="es-ES_tradnl" b="1" u="sng" dirty="0" smtClean="0">
                <a:latin typeface="Book Antiqua" pitchFamily="18" charset="0"/>
              </a:rPr>
              <a:t>:</a:t>
            </a:r>
            <a:endParaRPr lang="es-ES_tradnl" b="1" dirty="0">
              <a:latin typeface="Book Antiqua" pitchFamily="18" charset="0"/>
            </a:endParaRPr>
          </a:p>
          <a:p>
            <a:pPr marL="1435100" lvl="2" indent="-381000">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DIRISNAV</a:t>
            </a:r>
          </a:p>
          <a:p>
            <a:pPr marL="1435100" lvl="2" indent="-381000">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DIPRIDA</a:t>
            </a: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DABA</a:t>
            </a:r>
            <a:endParaRPr lang="es-ES_tradnl" sz="1600" dirty="0">
              <a:solidFill>
                <a:schemeClr val="tx2"/>
              </a:solidFill>
              <a:latin typeface="Book Antiqua" pitchFamily="18" charset="0"/>
            </a:endParaRP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DRUA</a:t>
            </a:r>
            <a:endParaRPr lang="es-ES_tradnl" sz="1600" dirty="0">
              <a:solidFill>
                <a:schemeClr val="tx2"/>
              </a:solidFill>
              <a:latin typeface="Book Antiqua" pitchFamily="18" charset="0"/>
            </a:endParaRP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SERVICONS</a:t>
            </a:r>
            <a:endParaRPr lang="es-ES_tradnl" sz="1600" dirty="0">
              <a:solidFill>
                <a:schemeClr val="tx2"/>
              </a:solidFill>
              <a:latin typeface="Book Antiqua" pitchFamily="18" charset="0"/>
            </a:endParaRPr>
          </a:p>
          <a:p>
            <a:pPr marL="1435100" lvl="2" indent="-381000">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DIRECTELINF</a:t>
            </a: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MISNAV</a:t>
            </a:r>
            <a:endParaRPr lang="es-ES_tradnl" sz="1600" dirty="0">
              <a:solidFill>
                <a:schemeClr val="tx2"/>
              </a:solidFill>
              <a:latin typeface="Book Antiqua" pitchFamily="18" charset="0"/>
            </a:endParaRPr>
          </a:p>
          <a:p>
            <a:pPr marL="1435100" lvl="2" indent="-381000" algn="l">
              <a:spcBef>
                <a:spcPct val="20000"/>
              </a:spcBef>
              <a:buClr>
                <a:srgbClr val="FF3300"/>
              </a:buClr>
              <a:buFont typeface="Webdings" pitchFamily="18" charset="2"/>
              <a:buChar char="4"/>
            </a:pPr>
            <a:r>
              <a:rPr lang="es-ES_tradnl" sz="1600" dirty="0" smtClean="0">
                <a:solidFill>
                  <a:schemeClr val="tx2"/>
                </a:solidFill>
                <a:latin typeface="Book Antiqua" pitchFamily="18" charset="0"/>
              </a:rPr>
              <a:t>SERVIMADA</a:t>
            </a:r>
            <a:endParaRPr lang="es-ES" sz="1600" dirty="0">
              <a:solidFill>
                <a:schemeClr val="tx2"/>
              </a:solidFill>
              <a:latin typeface="Book Antiqua" pitchFamily="18" charset="0"/>
            </a:endParaRPr>
          </a:p>
        </p:txBody>
      </p:sp>
      <p:sp>
        <p:nvSpPr>
          <p:cNvPr id="26626" name="AutoShape 2" descr="Imagen foto_00000015"/>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2" name="Imagen 1"/>
          <p:cNvPicPr>
            <a:picLocks noChangeAspect="1"/>
          </p:cNvPicPr>
          <p:nvPr/>
        </p:nvPicPr>
        <p:blipFill>
          <a:blip r:embed="rId9"/>
          <a:stretch>
            <a:fillRect/>
          </a:stretch>
        </p:blipFill>
        <p:spPr>
          <a:xfrm>
            <a:off x="7077462" y="3626398"/>
            <a:ext cx="1663452" cy="2495178"/>
          </a:xfrm>
          <a:prstGeom prst="rect">
            <a:avLst/>
          </a:prstGeom>
        </p:spPr>
      </p:pic>
      <p:sp>
        <p:nvSpPr>
          <p:cNvPr id="3" name="Rectángulo 2"/>
          <p:cNvSpPr/>
          <p:nvPr/>
        </p:nvSpPr>
        <p:spPr>
          <a:xfrm>
            <a:off x="6359086" y="6149662"/>
            <a:ext cx="2841808" cy="307777"/>
          </a:xfrm>
          <a:prstGeom prst="rect">
            <a:avLst/>
          </a:prstGeom>
        </p:spPr>
        <p:txBody>
          <a:bodyPr wrap="square">
            <a:spAutoFit/>
          </a:bodyPr>
          <a:lstStyle/>
          <a:p>
            <a:pPr algn="just"/>
            <a:r>
              <a:rPr lang="pt-BR" sz="1400" b="1" dirty="0" smtClean="0">
                <a:solidFill>
                  <a:srgbClr val="21416E"/>
                </a:solidFill>
                <a:latin typeface="var( --e-global-typography-primary-font-family )"/>
              </a:rPr>
              <a:t>VA </a:t>
            </a:r>
            <a:r>
              <a:rPr lang="pt-BR" sz="1400" b="1" dirty="0">
                <a:solidFill>
                  <a:srgbClr val="21416E"/>
                </a:solidFill>
                <a:latin typeface="var( --e-global-typography-primary-font-family )"/>
              </a:rPr>
              <a:t>Sr. Leonardo Chávez Alvear</a:t>
            </a:r>
            <a:endParaRPr lang="pt-BR" sz="1400" b="1" i="0" dirty="0">
              <a:solidFill>
                <a:srgbClr val="21416E"/>
              </a:solidFill>
              <a:effectLst/>
              <a:latin typeface="var( --e-global-typography-primary-font-family )"/>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6990" y="6572250"/>
            <a:ext cx="260008" cy="276999"/>
          </a:xfrm>
          <a:prstGeom prst="rect">
            <a:avLst/>
          </a:prstGeom>
          <a:noFill/>
          <a:ln w="9525">
            <a:noFill/>
            <a:miter lim="800000"/>
            <a:headEnd/>
            <a:tailEnd/>
          </a:ln>
        </p:spPr>
        <p:txBody>
          <a:bodyPr wrap="none">
            <a:spAutoFit/>
          </a:bodyPr>
          <a:lstStyle/>
          <a:p>
            <a:pPr algn="ctr"/>
            <a:r>
              <a:rPr lang="es-CL" sz="1200" b="1" dirty="0"/>
              <a:t>5</a:t>
            </a:r>
          </a:p>
        </p:txBody>
      </p:sp>
      <p:sp>
        <p:nvSpPr>
          <p:cNvPr id="10"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solidFill>
                  <a:srgbClr val="FF0000"/>
                </a:solidFill>
              </a:rPr>
              <a:t>         - </a:t>
            </a:r>
            <a:r>
              <a:rPr lang="es-CL" sz="800" b="1" dirty="0" smtClean="0">
                <a:solidFill>
                  <a:srgbClr val="FF0000"/>
                </a:solidFill>
              </a:rPr>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4" name="Rectangle 6"/>
          <p:cNvSpPr>
            <a:spLocks noChangeArrowheads="1"/>
          </p:cNvSpPr>
          <p:nvPr/>
        </p:nvSpPr>
        <p:spPr bwMode="auto">
          <a:xfrm>
            <a:off x="6135531" y="5396597"/>
            <a:ext cx="2554225" cy="400110"/>
          </a:xfrm>
          <a:prstGeom prst="rect">
            <a:avLst/>
          </a:prstGeom>
          <a:noFill/>
          <a:ln w="9525">
            <a:noFill/>
            <a:miter lim="800000"/>
            <a:headEnd/>
            <a:tailEnd/>
          </a:ln>
          <a:effectLst/>
        </p:spPr>
        <p:txBody>
          <a:bodyPr wrap="none" anchor="ctr">
            <a:spAutoFit/>
          </a:bodyPr>
          <a:lstStyle/>
          <a:p>
            <a:pPr algn="l"/>
            <a:r>
              <a:rPr lang="en-US" sz="2000" dirty="0">
                <a:latin typeface="Arial Narrow" pitchFamily="34" charset="0"/>
              </a:rPr>
              <a:t>C</a:t>
            </a:r>
            <a:r>
              <a:rPr lang="en-US" sz="2000" dirty="0" smtClean="0">
                <a:solidFill>
                  <a:schemeClr val="tx1"/>
                </a:solidFill>
                <a:latin typeface="Arial Narrow" pitchFamily="34" charset="0"/>
              </a:rPr>
              <a:t>A</a:t>
            </a:r>
            <a:r>
              <a:rPr lang="en-US" sz="2000" dirty="0">
                <a:solidFill>
                  <a:schemeClr val="tx1"/>
                </a:solidFill>
                <a:latin typeface="Arial Narrow" pitchFamily="34" charset="0"/>
              </a:rPr>
              <a:t>. </a:t>
            </a:r>
            <a:r>
              <a:rPr lang="en-US" sz="2000" dirty="0" smtClean="0">
                <a:solidFill>
                  <a:schemeClr val="tx1"/>
                </a:solidFill>
                <a:latin typeface="Arial Narrow" pitchFamily="34" charset="0"/>
              </a:rPr>
              <a:t>Juan MÉNDEZ Tapia</a:t>
            </a:r>
            <a:endParaRPr lang="en-US" sz="1600" dirty="0">
              <a:solidFill>
                <a:schemeClr val="tx1"/>
              </a:solidFill>
            </a:endParaRPr>
          </a:p>
        </p:txBody>
      </p:sp>
      <p:sp>
        <p:nvSpPr>
          <p:cNvPr id="16" name="Text Box 18"/>
          <p:cNvSpPr txBox="1">
            <a:spLocks noChangeArrowheads="1"/>
          </p:cNvSpPr>
          <p:nvPr/>
        </p:nvSpPr>
        <p:spPr bwMode="auto">
          <a:xfrm>
            <a:off x="2351153" y="768348"/>
            <a:ext cx="5814413" cy="369332"/>
          </a:xfrm>
          <a:prstGeom prst="rect">
            <a:avLst/>
          </a:prstGeom>
          <a:noFill/>
          <a:ln w="9525">
            <a:noFill/>
            <a:miter lim="800000"/>
            <a:headEnd/>
            <a:tailEnd/>
          </a:ln>
          <a:effectLst/>
        </p:spPr>
        <p:txBody>
          <a:bodyPr wrap="none">
            <a:spAutoFit/>
          </a:bodyPr>
          <a:lstStyle/>
          <a:p>
            <a:pPr marL="342900" indent="-342900" algn="r">
              <a:defRPr/>
            </a:pPr>
            <a:r>
              <a:rPr lang="es-CL" altLang="es-CL" b="1" u="sng" dirty="0" smtClean="0">
                <a:ln w="0"/>
                <a:latin typeface="Book Antiqua" pitchFamily="18" charset="0"/>
              </a:rPr>
              <a:t>DIRECCIÓN INGENIERÍA Y SISTEMAS NAVALES</a:t>
            </a:r>
            <a:endParaRPr lang="es-ES" altLang="es-CL" b="1" u="sng" dirty="0">
              <a:ln w="0"/>
              <a:latin typeface="Book Antiqua" pitchFamily="18" charset="0"/>
            </a:endParaRPr>
          </a:p>
        </p:txBody>
      </p:sp>
      <p:sp>
        <p:nvSpPr>
          <p:cNvPr id="17" name="Text Box 16"/>
          <p:cNvSpPr txBox="1">
            <a:spLocks noChangeArrowheads="1"/>
          </p:cNvSpPr>
          <p:nvPr/>
        </p:nvSpPr>
        <p:spPr bwMode="auto">
          <a:xfrm>
            <a:off x="2036730" y="3185150"/>
            <a:ext cx="3265638"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dirty="0">
                <a:solidFill>
                  <a:srgbClr val="FFFFFF"/>
                </a:solidFill>
                <a:effectLst>
                  <a:outerShdw blurRad="38100" dist="38100" dir="2700000" algn="tl">
                    <a:srgbClr val="000000"/>
                  </a:outerShdw>
                </a:effectLst>
                <a:latin typeface="Book Antiqua" pitchFamily="18" charset="0"/>
              </a:rPr>
              <a:t>DEPENDENCIA MILITAR</a:t>
            </a:r>
            <a:endParaRPr lang="es-ES" sz="2000" dirty="0">
              <a:solidFill>
                <a:srgbClr val="FFFFFF"/>
              </a:solidFill>
              <a:effectLst>
                <a:outerShdw blurRad="38100" dist="38100" dir="2700000" algn="tl">
                  <a:srgbClr val="000000"/>
                </a:outerShdw>
              </a:effectLst>
              <a:latin typeface="Book Antiqua" pitchFamily="18" charset="0"/>
            </a:endParaRPr>
          </a:p>
        </p:txBody>
      </p:sp>
      <p:sp>
        <p:nvSpPr>
          <p:cNvPr id="18" name="Text Box 17"/>
          <p:cNvSpPr txBox="1">
            <a:spLocks noChangeArrowheads="1"/>
          </p:cNvSpPr>
          <p:nvPr/>
        </p:nvSpPr>
        <p:spPr bwMode="auto">
          <a:xfrm>
            <a:off x="2970920" y="4017000"/>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D. G. S. A.</a:t>
            </a:r>
            <a:endParaRPr lang="es-ES" sz="1600">
              <a:latin typeface="Book Antiqua" pitchFamily="18" charset="0"/>
            </a:endParaRPr>
          </a:p>
        </p:txBody>
      </p:sp>
      <p:sp>
        <p:nvSpPr>
          <p:cNvPr id="19" name="Line 18"/>
          <p:cNvSpPr>
            <a:spLocks noChangeShapeType="1"/>
          </p:cNvSpPr>
          <p:nvPr/>
        </p:nvSpPr>
        <p:spPr bwMode="auto">
          <a:xfrm flipV="1">
            <a:off x="3555968" y="3658225"/>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20" name="Text Box 21"/>
          <p:cNvSpPr txBox="1">
            <a:spLocks noChangeArrowheads="1"/>
          </p:cNvSpPr>
          <p:nvPr/>
        </p:nvSpPr>
        <p:spPr bwMode="auto">
          <a:xfrm>
            <a:off x="1743043" y="4996487"/>
            <a:ext cx="4269117"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a:solidFill>
                  <a:srgbClr val="FFFFFF"/>
                </a:solidFill>
                <a:effectLst>
                  <a:outerShdw blurRad="38100" dist="38100" dir="2700000" algn="tl">
                    <a:srgbClr val="000000"/>
                  </a:outerShdw>
                </a:effectLst>
                <a:latin typeface="Book Antiqua" pitchFamily="18" charset="0"/>
              </a:rPr>
              <a:t>DEPENDENCIA GUARNICIONAL</a:t>
            </a:r>
            <a:endParaRPr lang="es-ES" sz="2000">
              <a:solidFill>
                <a:srgbClr val="FFFFFF"/>
              </a:solidFill>
              <a:effectLst>
                <a:outerShdw blurRad="38100" dist="38100" dir="2700000" algn="tl">
                  <a:srgbClr val="000000"/>
                </a:outerShdw>
              </a:effectLst>
              <a:latin typeface="Book Antiqua" pitchFamily="18" charset="0"/>
            </a:endParaRPr>
          </a:p>
        </p:txBody>
      </p:sp>
      <p:sp>
        <p:nvSpPr>
          <p:cNvPr id="21" name="Text Box 22"/>
          <p:cNvSpPr txBox="1">
            <a:spLocks noChangeArrowheads="1"/>
          </p:cNvSpPr>
          <p:nvPr/>
        </p:nvSpPr>
        <p:spPr bwMode="auto">
          <a:xfrm>
            <a:off x="3051012" y="5826750"/>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PRIZONA</a:t>
            </a:r>
            <a:endParaRPr lang="es-ES" sz="1600">
              <a:latin typeface="Book Antiqua" pitchFamily="18" charset="0"/>
            </a:endParaRPr>
          </a:p>
        </p:txBody>
      </p:sp>
      <p:sp>
        <p:nvSpPr>
          <p:cNvPr id="22" name="Line 23"/>
          <p:cNvSpPr>
            <a:spLocks noChangeShapeType="1"/>
          </p:cNvSpPr>
          <p:nvPr/>
        </p:nvSpPr>
        <p:spPr bwMode="auto">
          <a:xfrm flipV="1">
            <a:off x="3627405" y="5467975"/>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3" name="Picture 27" descr="Dirección de Ingeniería de Sistemas Navales">
            <a:hlinkClick r:id="rId4"/>
          </p:cNvPr>
          <p:cNvPicPr>
            <a:picLocks noChangeAspect="1" noChangeArrowheads="1"/>
          </p:cNvPicPr>
          <p:nvPr/>
        </p:nvPicPr>
        <p:blipFill>
          <a:blip r:embed="rId5" cstate="print"/>
          <a:srcRect/>
          <a:stretch>
            <a:fillRect/>
          </a:stretch>
        </p:blipFill>
        <p:spPr bwMode="auto">
          <a:xfrm>
            <a:off x="3059832" y="1484784"/>
            <a:ext cx="1133475" cy="1511300"/>
          </a:xfrm>
          <a:prstGeom prst="rect">
            <a:avLst/>
          </a:prstGeom>
          <a:noFill/>
        </p:spPr>
      </p:pic>
      <p:grpSp>
        <p:nvGrpSpPr>
          <p:cNvPr id="24" name="Grupo 23"/>
          <p:cNvGrpSpPr/>
          <p:nvPr/>
        </p:nvGrpSpPr>
        <p:grpSpPr>
          <a:xfrm>
            <a:off x="2789144" y="176470"/>
            <a:ext cx="5379228" cy="511854"/>
            <a:chOff x="0" y="41850"/>
            <a:chExt cx="7083937" cy="918670"/>
          </a:xfrm>
        </p:grpSpPr>
        <p:sp>
          <p:nvSpPr>
            <p:cNvPr id="26" name="Rectángulo redondeado 25"/>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uadroTexto 26"/>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pic>
        <p:nvPicPr>
          <p:cNvPr id="2" name="Imagen 1"/>
          <p:cNvPicPr>
            <a:picLocks noChangeAspect="1"/>
          </p:cNvPicPr>
          <p:nvPr/>
        </p:nvPicPr>
        <p:blipFill>
          <a:blip r:embed="rId6"/>
          <a:stretch>
            <a:fillRect/>
          </a:stretch>
        </p:blipFill>
        <p:spPr>
          <a:xfrm>
            <a:off x="6290694" y="2012638"/>
            <a:ext cx="2145427" cy="3212777"/>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2181" y="6572250"/>
            <a:ext cx="269626" cy="276999"/>
          </a:xfrm>
          <a:prstGeom prst="rect">
            <a:avLst/>
          </a:prstGeom>
          <a:noFill/>
          <a:ln w="9525">
            <a:noFill/>
            <a:miter lim="800000"/>
            <a:headEnd/>
            <a:tailEnd/>
          </a:ln>
        </p:spPr>
        <p:txBody>
          <a:bodyPr wrap="none">
            <a:spAutoFit/>
          </a:bodyPr>
          <a:lstStyle/>
          <a:p>
            <a:pPr algn="ctr"/>
            <a:r>
              <a:rPr lang="es-CL" sz="1200" b="1" dirty="0"/>
              <a:t>6</a:t>
            </a:r>
          </a:p>
        </p:txBody>
      </p:sp>
      <p:sp>
        <p:nvSpPr>
          <p:cNvPr id="24" name="Rectangle 4"/>
          <p:cNvSpPr>
            <a:spLocks noChangeArrowheads="1"/>
          </p:cNvSpPr>
          <p:nvPr/>
        </p:nvSpPr>
        <p:spPr bwMode="auto">
          <a:xfrm>
            <a:off x="1571625" y="1761508"/>
            <a:ext cx="7488832" cy="5040288"/>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a:latin typeface="Book Antiqua" pitchFamily="18" charset="0"/>
              </a:rPr>
              <a:t>MISIÓN</a:t>
            </a:r>
            <a:r>
              <a:rPr lang="es-ES_tradnl" sz="2000" dirty="0">
                <a:latin typeface="Book Antiqua" pitchFamily="18" charset="0"/>
              </a:rPr>
              <a:t>:</a:t>
            </a:r>
            <a:r>
              <a:rPr lang="es-ES_tradnl" sz="2000" dirty="0">
                <a:solidFill>
                  <a:schemeClr val="tx2"/>
                </a:solidFill>
                <a:latin typeface="Book Antiqua" pitchFamily="18" charset="0"/>
              </a:rPr>
              <a:t> </a:t>
            </a:r>
          </a:p>
          <a:p>
            <a:pPr marL="533400" indent="-533400">
              <a:spcBef>
                <a:spcPct val="20000"/>
              </a:spcBef>
              <a:buClr>
                <a:srgbClr val="FF9900"/>
              </a:buClr>
            </a:pPr>
            <a:r>
              <a:rPr lang="es-ES" sz="2000" dirty="0" smtClean="0">
                <a:latin typeface="Book Antiqua" pitchFamily="18" charset="0"/>
              </a:rPr>
              <a:t>       "</a:t>
            </a:r>
            <a:r>
              <a:rPr lang="es-ES" sz="2000" dirty="0">
                <a:latin typeface="Book Antiqua" pitchFamily="18" charset="0"/>
              </a:rPr>
              <a:t>Ejercer la autoridad técnica superior de los </a:t>
            </a:r>
            <a:r>
              <a:rPr lang="es-ES" sz="2000" dirty="0" smtClean="0">
                <a:latin typeface="Book Antiqua" pitchFamily="18" charset="0"/>
              </a:rPr>
              <a:t>sistemas asignados </a:t>
            </a:r>
            <a:r>
              <a:rPr lang="es-ES" sz="2000" dirty="0">
                <a:latin typeface="Book Antiqua" pitchFamily="18" charset="0"/>
              </a:rPr>
              <a:t>a su tuición y administrar su sostenimiento durante el ciclo de vida con el propósito de contribuir a maximizar la disponibilidad y la eficiencia operativa en el Ámbito Naval y Marítimo".</a:t>
            </a:r>
          </a:p>
          <a:p>
            <a:pPr marL="533400" indent="-533400" algn="l">
              <a:spcBef>
                <a:spcPct val="20000"/>
              </a:spcBef>
              <a:buClr>
                <a:srgbClr val="FF9900"/>
              </a:buClr>
            </a:pPr>
            <a:endParaRPr lang="es-CL" sz="2000" dirty="0" smtClean="0">
              <a:solidFill>
                <a:schemeClr val="tx2"/>
              </a:solidFill>
              <a:latin typeface="Book Antiqua" pitchFamily="18" charset="0"/>
            </a:endParaRPr>
          </a:p>
          <a:p>
            <a:pPr marL="533400" indent="-533400" algn="l">
              <a:spcBef>
                <a:spcPct val="20000"/>
              </a:spcBef>
              <a:buClr>
                <a:srgbClr val="FF9900"/>
              </a:buClr>
            </a:pPr>
            <a:r>
              <a:rPr lang="es-CL" sz="2000" dirty="0">
                <a:solidFill>
                  <a:schemeClr val="tx2"/>
                </a:solidFill>
                <a:latin typeface="Book Antiqua" pitchFamily="18" charset="0"/>
              </a:rPr>
              <a:t>  </a:t>
            </a:r>
            <a:r>
              <a:rPr lang="es-CL" sz="2000" dirty="0" smtClean="0">
                <a:solidFill>
                  <a:schemeClr val="tx2"/>
                </a:solidFill>
                <a:latin typeface="Book Antiqua" pitchFamily="18" charset="0"/>
              </a:rPr>
              <a:t>      </a:t>
            </a:r>
            <a:r>
              <a:rPr lang="es-CL" sz="2000" u="sng" dirty="0" smtClean="0">
                <a:latin typeface="Book Antiqua" pitchFamily="18" charset="0"/>
              </a:rPr>
              <a:t>FUNCIONES:</a:t>
            </a:r>
          </a:p>
          <a:p>
            <a:pPr marL="533400" indent="-533400" algn="l">
              <a:spcBef>
                <a:spcPct val="20000"/>
              </a:spcBef>
              <a:buClr>
                <a:srgbClr val="FF9900"/>
              </a:buClr>
            </a:pPr>
            <a:endParaRPr lang="es-ES" sz="1000" u="sng" dirty="0">
              <a:latin typeface="Book Antiqua" pitchFamily="18" charset="0"/>
            </a:endParaRPr>
          </a:p>
          <a:p>
            <a:pPr marL="533400" indent="-533400" algn="l">
              <a:spcBef>
                <a:spcPct val="20000"/>
              </a:spcBef>
              <a:buClr>
                <a:srgbClr val="FF9900"/>
              </a:buClr>
              <a:buFont typeface="Webdings" pitchFamily="18" charset="2"/>
              <a:buChar char="4"/>
            </a:pPr>
            <a:r>
              <a:rPr lang="es-ES" sz="2000" dirty="0">
                <a:latin typeface="Book Antiqua" pitchFamily="18" charset="0"/>
              </a:rPr>
              <a:t>Administrar los proyectos de diseño, fabricación, reemplazo, alteración y modernización de las Unidades, Reparticiones y los proyectos de construcción naval en el ámbito de su competencia. </a:t>
            </a:r>
          </a:p>
        </p:txBody>
      </p:sp>
      <p:sp>
        <p:nvSpPr>
          <p:cNvPr id="13"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solidFill>
                  <a:srgbClr val="FF0000"/>
                </a:solidFill>
              </a:rPr>
              <a:t>         - </a:t>
            </a:r>
            <a:r>
              <a:rPr lang="es-CL" sz="800" b="1" dirty="0" smtClean="0">
                <a:solidFill>
                  <a:srgbClr val="FF0000"/>
                </a:solidFill>
              </a:rPr>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9" name="Text Box 18"/>
          <p:cNvSpPr txBox="1">
            <a:spLocks noChangeArrowheads="1"/>
          </p:cNvSpPr>
          <p:nvPr/>
        </p:nvSpPr>
        <p:spPr bwMode="auto">
          <a:xfrm>
            <a:off x="2376488" y="980728"/>
            <a:ext cx="5814413" cy="369332"/>
          </a:xfrm>
          <a:prstGeom prst="rect">
            <a:avLst/>
          </a:prstGeom>
          <a:noFill/>
          <a:ln w="9525">
            <a:noFill/>
            <a:miter lim="800000"/>
            <a:headEnd/>
            <a:tailEnd/>
          </a:ln>
          <a:effectLst/>
        </p:spPr>
        <p:txBody>
          <a:bodyPr wrap="none">
            <a:spAutoFit/>
          </a:bodyPr>
          <a:lstStyle/>
          <a:p>
            <a:pPr marL="342900" indent="-342900" algn="r">
              <a:defRPr/>
            </a:pPr>
            <a:r>
              <a:rPr lang="es-CL" altLang="es-CL" b="1" u="sng" dirty="0" smtClean="0">
                <a:ln w="0"/>
                <a:latin typeface="Book Antiqua" pitchFamily="18" charset="0"/>
              </a:rPr>
              <a:t>DIRECCIÓN INGENIERÍA Y SISTEMAS NAVALES</a:t>
            </a:r>
            <a:endParaRPr lang="es-ES" altLang="es-CL" b="1" u="sng" dirty="0">
              <a:ln w="0"/>
              <a:latin typeface="Book Antiqua" pitchFamily="18" charset="0"/>
            </a:endParaRPr>
          </a:p>
        </p:txBody>
      </p:sp>
      <p:grpSp>
        <p:nvGrpSpPr>
          <p:cNvPr id="20" name="Grupo 19"/>
          <p:cNvGrpSpPr/>
          <p:nvPr/>
        </p:nvGrpSpPr>
        <p:grpSpPr>
          <a:xfrm>
            <a:off x="2814479" y="388850"/>
            <a:ext cx="5379228" cy="511854"/>
            <a:chOff x="0" y="41850"/>
            <a:chExt cx="7083937" cy="918670"/>
          </a:xfrm>
        </p:grpSpPr>
        <p:sp>
          <p:nvSpPr>
            <p:cNvPr id="21" name="Rectángulo redondeado 20"/>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CuadroTexto 21"/>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6990" y="6572250"/>
            <a:ext cx="260008" cy="276999"/>
          </a:xfrm>
          <a:prstGeom prst="rect">
            <a:avLst/>
          </a:prstGeom>
          <a:noFill/>
          <a:ln w="9525">
            <a:noFill/>
            <a:miter lim="800000"/>
            <a:headEnd/>
            <a:tailEnd/>
          </a:ln>
        </p:spPr>
        <p:txBody>
          <a:bodyPr wrap="none">
            <a:spAutoFit/>
          </a:bodyPr>
          <a:lstStyle/>
          <a:p>
            <a:pPr algn="ctr"/>
            <a:r>
              <a:rPr lang="es-CL" sz="1200" b="1" dirty="0" smtClean="0"/>
              <a:t>7</a:t>
            </a:r>
            <a:endParaRPr lang="es-CL" sz="1200" b="1" dirty="0"/>
          </a:p>
        </p:txBody>
      </p:sp>
      <p:sp>
        <p:nvSpPr>
          <p:cNvPr id="25" name="Rectangle 3"/>
          <p:cNvSpPr>
            <a:spLocks noChangeArrowheads="1"/>
          </p:cNvSpPr>
          <p:nvPr/>
        </p:nvSpPr>
        <p:spPr bwMode="auto">
          <a:xfrm>
            <a:off x="1771154" y="1745704"/>
            <a:ext cx="7195840" cy="5112296"/>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smtClean="0">
                <a:latin typeface="Book Antiqua" pitchFamily="18" charset="0"/>
              </a:rPr>
              <a:t>FUNCIONES (cont.):</a:t>
            </a:r>
          </a:p>
          <a:p>
            <a:pPr marL="533400" indent="-533400" algn="l">
              <a:spcBef>
                <a:spcPct val="20000"/>
              </a:spcBef>
              <a:buClr>
                <a:srgbClr val="FF9900"/>
              </a:buClr>
              <a:buFont typeface="Webdings" pitchFamily="18" charset="2"/>
              <a:buNone/>
            </a:pPr>
            <a:endParaRPr lang="es-ES_tradnl" sz="1000" dirty="0">
              <a:latin typeface="Book Antiqua" pitchFamily="18" charset="0"/>
            </a:endParaRPr>
          </a:p>
          <a:p>
            <a:pPr marL="533400" indent="-533400" algn="l">
              <a:spcBef>
                <a:spcPct val="20000"/>
              </a:spcBef>
              <a:buClr>
                <a:srgbClr val="FF9900"/>
              </a:buClr>
              <a:buFont typeface="Webdings" pitchFamily="18" charset="2"/>
              <a:buChar char="4"/>
            </a:pPr>
            <a:r>
              <a:rPr lang="es-ES" sz="2000" dirty="0">
                <a:latin typeface="Book Antiqua" pitchFamily="18" charset="0"/>
              </a:rPr>
              <a:t>Emitir la Normativa Técnica para la ejecución de la mantención, reparación y operación de los Sistemas Navales, en el ámbito de su competencia, controlando su cumplimiento por parte de las Unidades. </a:t>
            </a:r>
          </a:p>
          <a:p>
            <a:pPr marL="533400" indent="-533400" algn="l">
              <a:spcBef>
                <a:spcPct val="20000"/>
              </a:spcBef>
              <a:buClr>
                <a:srgbClr val="FF9900"/>
              </a:buClr>
              <a:buFont typeface="Webdings" pitchFamily="18" charset="2"/>
              <a:buChar char="4"/>
            </a:pPr>
            <a:r>
              <a:rPr lang="es-ES" sz="2000" dirty="0">
                <a:latin typeface="Book Antiqua" pitchFamily="18" charset="0"/>
              </a:rPr>
              <a:t>Asesorar y apoyar técnicamente a los Mandos Operativos y Direcciones Técnicas en las áreas del desarrollo, mantenimiento y operación del material de los Sistemas Navales. </a:t>
            </a:r>
          </a:p>
          <a:p>
            <a:pPr marL="533400" indent="-533400" algn="l">
              <a:spcBef>
                <a:spcPct val="20000"/>
              </a:spcBef>
              <a:buClr>
                <a:srgbClr val="FF9900"/>
              </a:buClr>
              <a:buFont typeface="Webdings" pitchFamily="18" charset="2"/>
              <a:buChar char="4"/>
            </a:pPr>
            <a:r>
              <a:rPr lang="es-ES" sz="2000" dirty="0">
                <a:latin typeface="Book Antiqua" pitchFamily="18" charset="0"/>
              </a:rPr>
              <a:t>Asesorar a la Dirección General del Personal de la Armada en el proceso de formación y capacitación técnica del personal que opera los sistemas de su ámbito de acción.</a:t>
            </a:r>
            <a:r>
              <a:rPr lang="es-ES" sz="1600" dirty="0">
                <a:latin typeface="Book Antiqua" pitchFamily="18" charset="0"/>
              </a:rPr>
              <a:t> </a:t>
            </a:r>
          </a:p>
          <a:p>
            <a:pPr marL="533400" indent="-533400" algn="just">
              <a:spcBef>
                <a:spcPct val="20000"/>
              </a:spcBef>
              <a:buClr>
                <a:srgbClr val="FF9900"/>
              </a:buClr>
              <a:buFont typeface="Webdings" pitchFamily="18" charset="2"/>
              <a:buChar char="•"/>
            </a:pPr>
            <a:endParaRPr lang="es-ES" sz="2000" dirty="0">
              <a:latin typeface="Book Antiqua" pitchFamily="18" charset="0"/>
            </a:endParaRPr>
          </a:p>
          <a:p>
            <a:pPr marL="533400" indent="-533400" algn="l">
              <a:spcBef>
                <a:spcPct val="20000"/>
              </a:spcBef>
              <a:buClr>
                <a:srgbClr val="FF9900"/>
              </a:buClr>
              <a:buFont typeface="Webdings" pitchFamily="18" charset="2"/>
              <a:buNone/>
            </a:pPr>
            <a:r>
              <a:rPr lang="es-ES_tradnl" sz="2000" dirty="0">
                <a:latin typeface="Book Antiqua" pitchFamily="18" charset="0"/>
              </a:rPr>
              <a:t>	</a:t>
            </a:r>
            <a:endParaRPr lang="es-ES" sz="1600" dirty="0">
              <a:latin typeface="Book Antiqua" pitchFamily="18" charset="0"/>
            </a:endParaRPr>
          </a:p>
        </p:txBody>
      </p:sp>
      <p:sp>
        <p:nvSpPr>
          <p:cNvPr id="2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solidFill>
                  <a:srgbClr val="FF0000"/>
                </a:solidFill>
              </a:rPr>
              <a:t>         - </a:t>
            </a:r>
            <a:r>
              <a:rPr lang="es-CL" sz="800" b="1" dirty="0" smtClean="0">
                <a:solidFill>
                  <a:srgbClr val="FF0000"/>
                </a:solidFill>
              </a:rPr>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3" name="Text Box 18"/>
          <p:cNvSpPr txBox="1">
            <a:spLocks noChangeArrowheads="1"/>
          </p:cNvSpPr>
          <p:nvPr/>
        </p:nvSpPr>
        <p:spPr bwMode="auto">
          <a:xfrm>
            <a:off x="2356187" y="916543"/>
            <a:ext cx="5814413" cy="369332"/>
          </a:xfrm>
          <a:prstGeom prst="rect">
            <a:avLst/>
          </a:prstGeom>
          <a:noFill/>
          <a:ln w="9525">
            <a:noFill/>
            <a:miter lim="800000"/>
            <a:headEnd/>
            <a:tailEnd/>
          </a:ln>
          <a:effectLst/>
        </p:spPr>
        <p:txBody>
          <a:bodyPr wrap="none">
            <a:spAutoFit/>
          </a:bodyPr>
          <a:lstStyle/>
          <a:p>
            <a:pPr marL="342900" indent="-342900" algn="r">
              <a:defRPr/>
            </a:pPr>
            <a:r>
              <a:rPr lang="es-CL" altLang="es-CL" b="1" u="sng" dirty="0" smtClean="0">
                <a:ln w="0"/>
                <a:latin typeface="Book Antiqua" pitchFamily="18" charset="0"/>
              </a:rPr>
              <a:t>DIRECCIÓN INGENIERÍA Y SISTEMAS NAVALES</a:t>
            </a:r>
            <a:endParaRPr lang="es-ES" altLang="es-CL" b="1" u="sng" dirty="0">
              <a:ln w="0"/>
              <a:latin typeface="Book Antiqua" pitchFamily="18" charset="0"/>
            </a:endParaRPr>
          </a:p>
        </p:txBody>
      </p:sp>
      <p:grpSp>
        <p:nvGrpSpPr>
          <p:cNvPr id="14" name="Grupo 13"/>
          <p:cNvGrpSpPr/>
          <p:nvPr/>
        </p:nvGrpSpPr>
        <p:grpSpPr>
          <a:xfrm>
            <a:off x="2794178" y="324665"/>
            <a:ext cx="5379228" cy="511854"/>
            <a:chOff x="0" y="41850"/>
            <a:chExt cx="7083937" cy="918670"/>
          </a:xfrm>
        </p:grpSpPr>
        <p:sp>
          <p:nvSpPr>
            <p:cNvPr id="15" name="Rectángulo redondeado 14"/>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CuadroTexto 16"/>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2181" y="6572250"/>
            <a:ext cx="269626" cy="276999"/>
          </a:xfrm>
          <a:prstGeom prst="rect">
            <a:avLst/>
          </a:prstGeom>
          <a:noFill/>
          <a:ln w="9525">
            <a:noFill/>
            <a:miter lim="800000"/>
            <a:headEnd/>
            <a:tailEnd/>
          </a:ln>
        </p:spPr>
        <p:txBody>
          <a:bodyPr wrap="none">
            <a:spAutoFit/>
          </a:bodyPr>
          <a:lstStyle/>
          <a:p>
            <a:pPr algn="ctr"/>
            <a:r>
              <a:rPr lang="es-CL" sz="1200" b="1" dirty="0" smtClean="0"/>
              <a:t>8</a:t>
            </a:r>
            <a:endParaRPr lang="es-CL" sz="1200" b="1" dirty="0"/>
          </a:p>
        </p:txBody>
      </p:sp>
      <p:pic>
        <p:nvPicPr>
          <p:cNvPr id="1026" name="Picture 2"/>
          <p:cNvPicPr>
            <a:picLocks noChangeAspect="1" noChangeArrowheads="1"/>
          </p:cNvPicPr>
          <p:nvPr/>
        </p:nvPicPr>
        <p:blipFill>
          <a:blip r:embed="rId4" cstate="print"/>
          <a:srcRect t="8723" r="47238" b="16405"/>
          <a:stretch>
            <a:fillRect/>
          </a:stretch>
        </p:blipFill>
        <p:spPr bwMode="auto">
          <a:xfrm>
            <a:off x="2051720" y="1556792"/>
            <a:ext cx="6408712" cy="4926100"/>
          </a:xfrm>
          <a:prstGeom prst="rect">
            <a:avLst/>
          </a:prstGeom>
          <a:noFill/>
          <a:ln w="9525">
            <a:noFill/>
            <a:miter lim="800000"/>
            <a:headEnd/>
            <a:tailEnd/>
          </a:ln>
        </p:spPr>
      </p:pic>
      <p:sp>
        <p:nvSpPr>
          <p:cNvPr id="1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solidFill>
                  <a:srgbClr val="FF0000"/>
                </a:solidFill>
              </a:rPr>
              <a:t>         - </a:t>
            </a:r>
            <a:r>
              <a:rPr lang="es-CL" sz="800" b="1" dirty="0" smtClean="0">
                <a:solidFill>
                  <a:srgbClr val="FF0000"/>
                </a:solidFill>
              </a:rPr>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3" name="Text Box 18"/>
          <p:cNvSpPr txBox="1">
            <a:spLocks noChangeArrowheads="1"/>
          </p:cNvSpPr>
          <p:nvPr/>
        </p:nvSpPr>
        <p:spPr bwMode="auto">
          <a:xfrm>
            <a:off x="2351153" y="768348"/>
            <a:ext cx="5814413" cy="369332"/>
          </a:xfrm>
          <a:prstGeom prst="rect">
            <a:avLst/>
          </a:prstGeom>
          <a:noFill/>
          <a:ln w="9525">
            <a:noFill/>
            <a:miter lim="800000"/>
            <a:headEnd/>
            <a:tailEnd/>
          </a:ln>
          <a:effectLst/>
        </p:spPr>
        <p:txBody>
          <a:bodyPr wrap="none">
            <a:spAutoFit/>
          </a:bodyPr>
          <a:lstStyle/>
          <a:p>
            <a:pPr marL="342900" indent="-342900" algn="r">
              <a:defRPr/>
            </a:pPr>
            <a:r>
              <a:rPr lang="es-CL" altLang="es-CL" b="1" u="sng" dirty="0" smtClean="0">
                <a:ln w="0"/>
                <a:latin typeface="Book Antiqua" pitchFamily="18" charset="0"/>
              </a:rPr>
              <a:t>DIRECCIÓN INGENIERÍA Y SISTEMAS NAVALES</a:t>
            </a:r>
            <a:endParaRPr lang="es-ES" altLang="es-CL" b="1" u="sng" dirty="0">
              <a:ln w="0"/>
              <a:latin typeface="Book Antiqua" pitchFamily="18" charset="0"/>
            </a:endParaRPr>
          </a:p>
        </p:txBody>
      </p:sp>
      <p:grpSp>
        <p:nvGrpSpPr>
          <p:cNvPr id="17" name="Grupo 16"/>
          <p:cNvGrpSpPr/>
          <p:nvPr/>
        </p:nvGrpSpPr>
        <p:grpSpPr>
          <a:xfrm>
            <a:off x="2789144" y="176470"/>
            <a:ext cx="5379228" cy="511854"/>
            <a:chOff x="0" y="41850"/>
            <a:chExt cx="7083937" cy="918670"/>
          </a:xfrm>
        </p:grpSpPr>
        <p:sp>
          <p:nvSpPr>
            <p:cNvPr id="18" name="Rectángulo redondeado 17"/>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CuadroTexto 18"/>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32181" y="6572250"/>
            <a:ext cx="269626" cy="276999"/>
          </a:xfrm>
          <a:prstGeom prst="rect">
            <a:avLst/>
          </a:prstGeom>
          <a:noFill/>
          <a:ln w="9525">
            <a:noFill/>
            <a:miter lim="800000"/>
            <a:headEnd/>
            <a:tailEnd/>
          </a:ln>
        </p:spPr>
        <p:txBody>
          <a:bodyPr wrap="none">
            <a:spAutoFit/>
          </a:bodyPr>
          <a:lstStyle/>
          <a:p>
            <a:pPr algn="ctr"/>
            <a:r>
              <a:rPr lang="es-CL" sz="1200" b="1" dirty="0"/>
              <a:t>9</a:t>
            </a:r>
          </a:p>
        </p:txBody>
      </p:sp>
      <p:sp>
        <p:nvSpPr>
          <p:cNvPr id="13" name="Text Box 5"/>
          <p:cNvSpPr txBox="1">
            <a:spLocks noChangeArrowheads="1"/>
          </p:cNvSpPr>
          <p:nvPr/>
        </p:nvSpPr>
        <p:spPr bwMode="auto">
          <a:xfrm>
            <a:off x="1866225" y="3069109"/>
            <a:ext cx="2957861"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MILITAR</a:t>
            </a:r>
            <a:endParaRPr lang="es-ES" dirty="0">
              <a:solidFill>
                <a:srgbClr val="FFFFFF"/>
              </a:solidFill>
              <a:effectLst>
                <a:outerShdw blurRad="38100" dist="38100" dir="2700000" algn="tl">
                  <a:srgbClr val="000000"/>
                </a:outerShdw>
              </a:effectLst>
              <a:latin typeface="Book Antiqua" pitchFamily="18" charset="0"/>
            </a:endParaRPr>
          </a:p>
        </p:txBody>
      </p:sp>
      <p:sp>
        <p:nvSpPr>
          <p:cNvPr id="14" name="Text Box 6"/>
          <p:cNvSpPr txBox="1">
            <a:spLocks noChangeArrowheads="1"/>
          </p:cNvSpPr>
          <p:nvPr/>
        </p:nvSpPr>
        <p:spPr bwMode="auto">
          <a:xfrm>
            <a:off x="2859726" y="3900959"/>
            <a:ext cx="1008609" cy="307777"/>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400">
                <a:latin typeface="Book Antiqua" pitchFamily="18" charset="0"/>
              </a:rPr>
              <a:t>D. G. S. A.</a:t>
            </a:r>
            <a:endParaRPr lang="es-ES" sz="1400">
              <a:latin typeface="Book Antiqua" pitchFamily="18" charset="0"/>
            </a:endParaRPr>
          </a:p>
        </p:txBody>
      </p:sp>
      <p:sp>
        <p:nvSpPr>
          <p:cNvPr id="15" name="Line 7"/>
          <p:cNvSpPr>
            <a:spLocks noChangeShapeType="1"/>
          </p:cNvSpPr>
          <p:nvPr/>
        </p:nvSpPr>
        <p:spPr bwMode="auto">
          <a:xfrm flipV="1">
            <a:off x="3347864" y="3501008"/>
            <a:ext cx="0" cy="358775"/>
          </a:xfrm>
          <a:prstGeom prst="line">
            <a:avLst/>
          </a:prstGeom>
          <a:noFill/>
          <a:ln w="19050">
            <a:solidFill>
              <a:schemeClr val="accent1"/>
            </a:solidFill>
            <a:round/>
            <a:headEnd/>
            <a:tailEnd type="diamond" w="med" len="med"/>
          </a:ln>
          <a:effectLst/>
        </p:spPr>
        <p:txBody>
          <a:bodyPr anchor="ctr"/>
          <a:lstStyle/>
          <a:p>
            <a:endParaRPr lang="es-ES"/>
          </a:p>
        </p:txBody>
      </p:sp>
      <p:sp>
        <p:nvSpPr>
          <p:cNvPr id="17" name="Text Box 10"/>
          <p:cNvSpPr txBox="1">
            <a:spLocks noChangeArrowheads="1"/>
          </p:cNvSpPr>
          <p:nvPr/>
        </p:nvSpPr>
        <p:spPr bwMode="auto">
          <a:xfrm>
            <a:off x="1572538" y="4880446"/>
            <a:ext cx="3863558"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a:solidFill>
                  <a:srgbClr val="FFFFFF"/>
                </a:solidFill>
                <a:effectLst>
                  <a:outerShdw blurRad="38100" dist="38100" dir="2700000" algn="tl">
                    <a:srgbClr val="000000"/>
                  </a:outerShdw>
                </a:effectLst>
                <a:latin typeface="Book Antiqua" pitchFamily="18" charset="0"/>
              </a:rPr>
              <a:t>DEPENDENCIA GUARNICIONAL</a:t>
            </a:r>
            <a:endParaRPr lang="es-ES">
              <a:solidFill>
                <a:srgbClr val="FFFFFF"/>
              </a:solidFill>
              <a:effectLst>
                <a:outerShdw blurRad="38100" dist="38100" dir="2700000" algn="tl">
                  <a:srgbClr val="000000"/>
                </a:outerShdw>
              </a:effectLst>
              <a:latin typeface="Book Antiqua" pitchFamily="18" charset="0"/>
            </a:endParaRPr>
          </a:p>
        </p:txBody>
      </p:sp>
      <p:sp>
        <p:nvSpPr>
          <p:cNvPr id="18" name="Text Box 11"/>
          <p:cNvSpPr txBox="1">
            <a:spLocks noChangeArrowheads="1"/>
          </p:cNvSpPr>
          <p:nvPr/>
        </p:nvSpPr>
        <p:spPr bwMode="auto">
          <a:xfrm>
            <a:off x="2780666" y="5661248"/>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PRIZONA</a:t>
            </a:r>
            <a:endParaRPr lang="es-ES" sz="1600">
              <a:latin typeface="Book Antiqua" pitchFamily="18" charset="0"/>
            </a:endParaRPr>
          </a:p>
        </p:txBody>
      </p:sp>
      <p:sp>
        <p:nvSpPr>
          <p:cNvPr id="19" name="Line 12"/>
          <p:cNvSpPr>
            <a:spLocks noChangeShapeType="1"/>
          </p:cNvSpPr>
          <p:nvPr/>
        </p:nvSpPr>
        <p:spPr bwMode="auto">
          <a:xfrm flipV="1">
            <a:off x="3347864" y="5301208"/>
            <a:ext cx="0" cy="358775"/>
          </a:xfrm>
          <a:prstGeom prst="line">
            <a:avLst/>
          </a:prstGeom>
          <a:noFill/>
          <a:ln w="19050">
            <a:solidFill>
              <a:schemeClr val="accent1"/>
            </a:solidFill>
            <a:round/>
            <a:headEnd/>
            <a:tailEnd type="diamond" w="med" len="med"/>
          </a:ln>
          <a:effectLst/>
        </p:spPr>
        <p:txBody>
          <a:bodyPr anchor="ctr"/>
          <a:lstStyle/>
          <a:p>
            <a:endParaRPr lang="es-ES"/>
          </a:p>
        </p:txBody>
      </p:sp>
      <p:pic>
        <p:nvPicPr>
          <p:cNvPr id="21" name="20 Imagen" descr="foto_0000000120150127104029.jpg"/>
          <p:cNvPicPr>
            <a:picLocks noChangeAspect="1"/>
          </p:cNvPicPr>
          <p:nvPr/>
        </p:nvPicPr>
        <p:blipFill>
          <a:blip r:embed="rId4" cstate="print">
            <a:clrChange>
              <a:clrFrom>
                <a:srgbClr val="FFFFFF"/>
              </a:clrFrom>
              <a:clrTo>
                <a:srgbClr val="FFFFFF">
                  <a:alpha val="0"/>
                </a:srgbClr>
              </a:clrTo>
            </a:clrChange>
          </a:blip>
          <a:stretch>
            <a:fillRect/>
          </a:stretch>
        </p:blipFill>
        <p:spPr>
          <a:xfrm>
            <a:off x="2747684" y="1484784"/>
            <a:ext cx="1176244" cy="1627138"/>
          </a:xfrm>
          <a:prstGeom prst="rect">
            <a:avLst/>
          </a:prstGeom>
        </p:spPr>
      </p:pic>
      <p:sp>
        <p:nvSpPr>
          <p:cNvPr id="23" name="Rectangle 6"/>
          <p:cNvSpPr>
            <a:spLocks noChangeArrowheads="1"/>
          </p:cNvSpPr>
          <p:nvPr/>
        </p:nvSpPr>
        <p:spPr bwMode="auto">
          <a:xfrm>
            <a:off x="5618160" y="5796179"/>
            <a:ext cx="3214021" cy="400110"/>
          </a:xfrm>
          <a:prstGeom prst="rect">
            <a:avLst/>
          </a:prstGeom>
          <a:noFill/>
          <a:ln w="9525">
            <a:noFill/>
            <a:miter lim="800000"/>
            <a:headEnd/>
            <a:tailEnd/>
          </a:ln>
          <a:effectLst/>
        </p:spPr>
        <p:txBody>
          <a:bodyPr wrap="none" anchor="ctr">
            <a:spAutoFit/>
          </a:bodyPr>
          <a:lstStyle/>
          <a:p>
            <a:pPr algn="l"/>
            <a:r>
              <a:rPr lang="en-US" sz="2000" dirty="0">
                <a:latin typeface="Arial Narrow" pitchFamily="34" charset="0"/>
              </a:rPr>
              <a:t>C</a:t>
            </a:r>
            <a:r>
              <a:rPr lang="en-US" sz="2000" dirty="0" smtClean="0">
                <a:solidFill>
                  <a:schemeClr val="tx1"/>
                </a:solidFill>
                <a:latin typeface="Arial Narrow" pitchFamily="34" charset="0"/>
              </a:rPr>
              <a:t>A</a:t>
            </a:r>
            <a:r>
              <a:rPr lang="en-US" sz="2000" dirty="0">
                <a:solidFill>
                  <a:schemeClr val="tx1"/>
                </a:solidFill>
                <a:latin typeface="Arial Narrow" pitchFamily="34" charset="0"/>
              </a:rPr>
              <a:t>. </a:t>
            </a:r>
            <a:r>
              <a:rPr lang="en-US" sz="2000" dirty="0" smtClean="0">
                <a:solidFill>
                  <a:schemeClr val="tx1"/>
                </a:solidFill>
                <a:latin typeface="Arial Narrow" pitchFamily="34" charset="0"/>
              </a:rPr>
              <a:t>Alberto GUERRERO García</a:t>
            </a:r>
            <a:endParaRPr lang="en-US" sz="1600" dirty="0">
              <a:solidFill>
                <a:schemeClr val="tx1"/>
              </a:solidFill>
            </a:endParaRPr>
          </a:p>
        </p:txBody>
      </p:sp>
      <p:sp>
        <p:nvSpPr>
          <p:cNvPr id="24"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solidFill>
                  <a:srgbClr val="FF0000"/>
                </a:solidFill>
              </a:rPr>
              <a:t>         - </a:t>
            </a:r>
            <a:r>
              <a:rPr lang="es-CL" sz="800" b="1" dirty="0" smtClean="0">
                <a:solidFill>
                  <a:srgbClr val="FF0000"/>
                </a:solidFill>
              </a:rPr>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22" name="Text Box 18"/>
          <p:cNvSpPr txBox="1">
            <a:spLocks noChangeArrowheads="1"/>
          </p:cNvSpPr>
          <p:nvPr/>
        </p:nvSpPr>
        <p:spPr bwMode="auto">
          <a:xfrm>
            <a:off x="1619672" y="841410"/>
            <a:ext cx="7269940"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DIRECCIÓN PROGRAMAS, INVESTIGACIÓN Y DESARROLLO</a:t>
            </a:r>
          </a:p>
        </p:txBody>
      </p:sp>
      <p:grpSp>
        <p:nvGrpSpPr>
          <p:cNvPr id="25" name="Grupo 24"/>
          <p:cNvGrpSpPr/>
          <p:nvPr/>
        </p:nvGrpSpPr>
        <p:grpSpPr>
          <a:xfrm>
            <a:off x="2789144" y="176470"/>
            <a:ext cx="5379228" cy="511854"/>
            <a:chOff x="0" y="41850"/>
            <a:chExt cx="7083937" cy="918670"/>
          </a:xfrm>
        </p:grpSpPr>
        <p:sp>
          <p:nvSpPr>
            <p:cNvPr id="26" name="Rectángulo redondeado 25"/>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uadroTexto 26"/>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pic>
        <p:nvPicPr>
          <p:cNvPr id="10" name="Imagen 9"/>
          <p:cNvPicPr>
            <a:picLocks noChangeAspect="1"/>
          </p:cNvPicPr>
          <p:nvPr/>
        </p:nvPicPr>
        <p:blipFill>
          <a:blip r:embed="rId5"/>
          <a:stretch>
            <a:fillRect/>
          </a:stretch>
        </p:blipFill>
        <p:spPr>
          <a:xfrm>
            <a:off x="6057767" y="1938473"/>
            <a:ext cx="2507125" cy="376068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7717" y="6572250"/>
            <a:ext cx="338554" cy="276999"/>
          </a:xfrm>
          <a:prstGeom prst="rect">
            <a:avLst/>
          </a:prstGeom>
          <a:noFill/>
          <a:ln w="9525">
            <a:noFill/>
            <a:miter lim="800000"/>
            <a:headEnd/>
            <a:tailEnd/>
          </a:ln>
        </p:spPr>
        <p:txBody>
          <a:bodyPr wrap="none">
            <a:spAutoFit/>
          </a:bodyPr>
          <a:lstStyle/>
          <a:p>
            <a:pPr algn="ctr"/>
            <a:r>
              <a:rPr lang="es-CL" sz="1200" b="1" dirty="0" smtClean="0"/>
              <a:t>10</a:t>
            </a:r>
            <a:endParaRPr lang="es-CL" sz="1200" b="1" dirty="0"/>
          </a:p>
        </p:txBody>
      </p:sp>
      <p:sp>
        <p:nvSpPr>
          <p:cNvPr id="14" name="Rectangle 3"/>
          <p:cNvSpPr>
            <a:spLocks noChangeArrowheads="1"/>
          </p:cNvSpPr>
          <p:nvPr/>
        </p:nvSpPr>
        <p:spPr bwMode="auto">
          <a:xfrm>
            <a:off x="1674064" y="1709105"/>
            <a:ext cx="7200800" cy="4824264"/>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b="1" u="sng" dirty="0">
                <a:latin typeface="Book Antiqua" pitchFamily="18" charset="0"/>
              </a:rPr>
              <a:t>MISIÓN</a:t>
            </a:r>
            <a:r>
              <a:rPr lang="es-ES_tradnl" sz="2000" b="1" dirty="0">
                <a:latin typeface="Book Antiqua" pitchFamily="18" charset="0"/>
              </a:rPr>
              <a:t>: </a:t>
            </a:r>
          </a:p>
          <a:p>
            <a:pPr marL="533400" indent="-533400" algn="l">
              <a:spcBef>
                <a:spcPct val="20000"/>
              </a:spcBef>
              <a:buClr>
                <a:srgbClr val="FF9900"/>
              </a:buClr>
            </a:pPr>
            <a:r>
              <a:rPr lang="es-ES" sz="2000" dirty="0" smtClean="0">
                <a:latin typeface="Book Antiqua" pitchFamily="18" charset="0"/>
              </a:rPr>
              <a:t>        Conducir </a:t>
            </a:r>
            <a:r>
              <a:rPr lang="es-ES" sz="2000" dirty="0">
                <a:latin typeface="Book Antiqua" pitchFamily="18" charset="0"/>
              </a:rPr>
              <a:t>las actividades de Investigación y materializar los programas de DESARROLLO DE LAS FUERZAS NAVALES, con el propósito de contribuir a la modernización del poder naval".</a:t>
            </a:r>
          </a:p>
          <a:p>
            <a:pPr marL="533400" indent="-533400" algn="l">
              <a:spcBef>
                <a:spcPct val="20000"/>
              </a:spcBef>
              <a:buClr>
                <a:srgbClr val="FF9900"/>
              </a:buClr>
              <a:buFont typeface="Webdings" pitchFamily="18" charset="2"/>
              <a:buNone/>
            </a:pPr>
            <a:r>
              <a:rPr lang="es-ES" sz="2000" dirty="0">
                <a:latin typeface="Book Antiqua" pitchFamily="18" charset="0"/>
              </a:rPr>
              <a:t>  </a:t>
            </a:r>
            <a:r>
              <a:rPr lang="es-ES" sz="2000" dirty="0" smtClean="0">
                <a:latin typeface="Book Antiqua" pitchFamily="18" charset="0"/>
              </a:rPr>
              <a:t>    </a:t>
            </a:r>
          </a:p>
          <a:p>
            <a:pPr marL="533400" indent="-533400" algn="l">
              <a:spcBef>
                <a:spcPct val="20000"/>
              </a:spcBef>
              <a:buClr>
                <a:srgbClr val="FF9900"/>
              </a:buClr>
              <a:buFont typeface="Webdings" pitchFamily="18" charset="2"/>
              <a:buNone/>
            </a:pPr>
            <a:r>
              <a:rPr lang="es-ES" sz="2000" dirty="0" smtClean="0">
                <a:latin typeface="Book Antiqua" pitchFamily="18" charset="0"/>
              </a:rPr>
              <a:t>Se </a:t>
            </a:r>
            <a:r>
              <a:rPr lang="es-ES" sz="2000" dirty="0">
                <a:latin typeface="Book Antiqua" pitchFamily="18" charset="0"/>
              </a:rPr>
              <a:t>entenderá por:</a:t>
            </a:r>
          </a:p>
          <a:p>
            <a:pPr marL="533400" indent="-533400" algn="l">
              <a:spcBef>
                <a:spcPct val="20000"/>
              </a:spcBef>
              <a:buClr>
                <a:srgbClr val="FF9900"/>
              </a:buClr>
              <a:buFont typeface="Webdings" pitchFamily="18" charset="2"/>
              <a:buChar char="4"/>
            </a:pPr>
            <a:r>
              <a:rPr lang="es-ES" dirty="0">
                <a:latin typeface="Book Antiqua" pitchFamily="18" charset="0"/>
              </a:rPr>
              <a:t>ACTIVIDADES DE INVESTIGACIÓN:</a:t>
            </a:r>
            <a:br>
              <a:rPr lang="es-ES" dirty="0">
                <a:latin typeface="Book Antiqua" pitchFamily="18" charset="0"/>
              </a:rPr>
            </a:br>
            <a:r>
              <a:rPr lang="es-ES" dirty="0">
                <a:latin typeface="Book Antiqua" pitchFamily="18" charset="0"/>
              </a:rPr>
              <a:t>“Desarrollar nuevas tecnologías que solucionen problemas específicos de la Armada y la investigación operativa en apoyo al desarrollo de tácticas y estructuración de las Fuerzas Navales”</a:t>
            </a:r>
          </a:p>
          <a:p>
            <a:pPr marL="533400" indent="-533400" algn="l">
              <a:spcBef>
                <a:spcPct val="20000"/>
              </a:spcBef>
              <a:buClr>
                <a:srgbClr val="FF9900"/>
              </a:buClr>
              <a:buFont typeface="Webdings" pitchFamily="18" charset="2"/>
              <a:buChar char="4"/>
            </a:pPr>
            <a:r>
              <a:rPr lang="es-ES" dirty="0">
                <a:latin typeface="Book Antiqua" pitchFamily="18" charset="0"/>
              </a:rPr>
              <a:t>DESARROLLO DE LAS FUERZAS NAVALES:</a:t>
            </a:r>
            <a:br>
              <a:rPr lang="es-ES" dirty="0">
                <a:latin typeface="Book Antiqua" pitchFamily="18" charset="0"/>
              </a:rPr>
            </a:br>
            <a:r>
              <a:rPr lang="es-ES" dirty="0">
                <a:latin typeface="Book Antiqua" pitchFamily="18" charset="0"/>
              </a:rPr>
              <a:t>"Renovación, </a:t>
            </a:r>
            <a:r>
              <a:rPr lang="es-ES" dirty="0" err="1">
                <a:latin typeface="Book Antiqua" pitchFamily="18" charset="0"/>
              </a:rPr>
              <a:t>repotencionamiento</a:t>
            </a:r>
            <a:r>
              <a:rPr lang="es-ES" dirty="0">
                <a:latin typeface="Book Antiqua" pitchFamily="18" charset="0"/>
              </a:rPr>
              <a:t> y modernización de </a:t>
            </a:r>
            <a:r>
              <a:rPr lang="es-ES" dirty="0" smtClean="0">
                <a:latin typeface="Book Antiqua" pitchFamily="18" charset="0"/>
              </a:rPr>
              <a:t>sistemas y Unidades.</a:t>
            </a:r>
            <a:endParaRPr lang="es-ES" dirty="0">
              <a:latin typeface="Book Antiqua" pitchFamily="18" charset="0"/>
            </a:endParaRPr>
          </a:p>
        </p:txBody>
      </p:sp>
      <p:sp>
        <p:nvSpPr>
          <p:cNvPr id="15"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solidFill>
                  <a:srgbClr val="FF0000"/>
                </a:solidFill>
              </a:rPr>
              <a:t>         - </a:t>
            </a:r>
            <a:r>
              <a:rPr lang="es-CL" sz="800" b="1" dirty="0" smtClean="0">
                <a:solidFill>
                  <a:srgbClr val="FF0000"/>
                </a:solidFill>
              </a:rPr>
              <a:t>DIPRIDA</a:t>
            </a:r>
          </a:p>
          <a:p>
            <a:r>
              <a:rPr lang="es-CL" sz="800" b="1" dirty="0"/>
              <a:t> </a:t>
            </a:r>
            <a:r>
              <a:rPr lang="es-CL" sz="800" b="1" dirty="0" smtClean="0"/>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6" name="Text Box 18"/>
          <p:cNvSpPr txBox="1">
            <a:spLocks noChangeArrowheads="1"/>
          </p:cNvSpPr>
          <p:nvPr/>
        </p:nvSpPr>
        <p:spPr bwMode="auto">
          <a:xfrm>
            <a:off x="1619672" y="841410"/>
            <a:ext cx="7269940"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DIRECCIÓN PROGRAMAS, INVESTIGACIÓN Y DESARROLLO</a:t>
            </a:r>
          </a:p>
        </p:txBody>
      </p:sp>
      <p:grpSp>
        <p:nvGrpSpPr>
          <p:cNvPr id="17" name="Grupo 16"/>
          <p:cNvGrpSpPr/>
          <p:nvPr/>
        </p:nvGrpSpPr>
        <p:grpSpPr>
          <a:xfrm>
            <a:off x="2789144" y="176470"/>
            <a:ext cx="5379228" cy="511854"/>
            <a:chOff x="0" y="41850"/>
            <a:chExt cx="7083937" cy="918670"/>
          </a:xfrm>
        </p:grpSpPr>
        <p:sp>
          <p:nvSpPr>
            <p:cNvPr id="18" name="Rectángulo redondeado 17"/>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CuadroTexto 18"/>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9320" y="6572250"/>
            <a:ext cx="335349" cy="276999"/>
          </a:xfrm>
          <a:prstGeom prst="rect">
            <a:avLst/>
          </a:prstGeom>
          <a:noFill/>
          <a:ln w="9525">
            <a:noFill/>
            <a:miter lim="800000"/>
            <a:headEnd/>
            <a:tailEnd/>
          </a:ln>
        </p:spPr>
        <p:txBody>
          <a:bodyPr wrap="none">
            <a:spAutoFit/>
          </a:bodyPr>
          <a:lstStyle/>
          <a:p>
            <a:pPr algn="ctr"/>
            <a:r>
              <a:rPr lang="es-CL" sz="1200" b="1" dirty="0" smtClean="0"/>
              <a:t>11</a:t>
            </a:r>
            <a:endParaRPr lang="es-CL" sz="1200" b="1" dirty="0"/>
          </a:p>
        </p:txBody>
      </p:sp>
      <p:sp>
        <p:nvSpPr>
          <p:cNvPr id="15" name="Text Box 7"/>
          <p:cNvSpPr txBox="1">
            <a:spLocks noChangeArrowheads="1"/>
          </p:cNvSpPr>
          <p:nvPr/>
        </p:nvSpPr>
        <p:spPr bwMode="auto">
          <a:xfrm>
            <a:off x="1980034" y="3234734"/>
            <a:ext cx="2957861"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MILITAR</a:t>
            </a:r>
            <a:endParaRPr lang="es-ES" dirty="0">
              <a:solidFill>
                <a:srgbClr val="FFFFFF"/>
              </a:solidFill>
              <a:effectLst>
                <a:outerShdw blurRad="38100" dist="38100" dir="2700000" algn="tl">
                  <a:srgbClr val="000000"/>
                </a:outerShdw>
              </a:effectLst>
              <a:latin typeface="Book Antiqua" pitchFamily="18" charset="0"/>
            </a:endParaRPr>
          </a:p>
        </p:txBody>
      </p:sp>
      <p:sp>
        <p:nvSpPr>
          <p:cNvPr id="16" name="Text Box 8"/>
          <p:cNvSpPr txBox="1">
            <a:spLocks noChangeArrowheads="1"/>
          </p:cNvSpPr>
          <p:nvPr/>
        </p:nvSpPr>
        <p:spPr bwMode="auto">
          <a:xfrm>
            <a:off x="2842216" y="4066584"/>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D. G. S. A.</a:t>
            </a:r>
            <a:endParaRPr lang="es-ES" sz="1600" dirty="0">
              <a:latin typeface="Book Antiqua" pitchFamily="18" charset="0"/>
            </a:endParaRPr>
          </a:p>
        </p:txBody>
      </p:sp>
      <p:sp>
        <p:nvSpPr>
          <p:cNvPr id="17" name="Text Box 11"/>
          <p:cNvSpPr txBox="1">
            <a:spLocks noChangeArrowheads="1"/>
          </p:cNvSpPr>
          <p:nvPr/>
        </p:nvSpPr>
        <p:spPr bwMode="auto">
          <a:xfrm>
            <a:off x="1763688" y="5826750"/>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PRIZONA</a:t>
            </a:r>
            <a:endParaRPr lang="es-ES" sz="1600" dirty="0">
              <a:latin typeface="Book Antiqua" pitchFamily="18" charset="0"/>
            </a:endParaRPr>
          </a:p>
        </p:txBody>
      </p:sp>
      <p:sp>
        <p:nvSpPr>
          <p:cNvPr id="18" name="Line 12"/>
          <p:cNvSpPr>
            <a:spLocks noChangeShapeType="1"/>
          </p:cNvSpPr>
          <p:nvPr/>
        </p:nvSpPr>
        <p:spPr bwMode="auto">
          <a:xfrm flipV="1">
            <a:off x="2358876" y="5466710"/>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19" name="Line 14"/>
          <p:cNvSpPr>
            <a:spLocks noChangeShapeType="1"/>
          </p:cNvSpPr>
          <p:nvPr/>
        </p:nvSpPr>
        <p:spPr bwMode="auto">
          <a:xfrm flipV="1">
            <a:off x="4716016" y="5466710"/>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0" name="Picture 16" descr="2017"/>
          <p:cNvPicPr>
            <a:picLocks noChangeAspect="1" noChangeArrowheads="1"/>
          </p:cNvPicPr>
          <p:nvPr/>
        </p:nvPicPr>
        <p:blipFill>
          <a:blip r:embed="rId4" cstate="print">
            <a:clrChange>
              <a:clrFrom>
                <a:srgbClr val="FAFAFA"/>
              </a:clrFrom>
              <a:clrTo>
                <a:srgbClr val="FAFAFA">
                  <a:alpha val="0"/>
                </a:srgbClr>
              </a:clrTo>
            </a:clrChange>
          </a:blip>
          <a:srcRect/>
          <a:stretch>
            <a:fillRect/>
          </a:stretch>
        </p:blipFill>
        <p:spPr bwMode="auto">
          <a:xfrm>
            <a:off x="2915816" y="1628800"/>
            <a:ext cx="1008112" cy="1478564"/>
          </a:xfrm>
          <a:prstGeom prst="rect">
            <a:avLst/>
          </a:prstGeom>
          <a:noFill/>
          <a:ln w="19050">
            <a:solidFill>
              <a:srgbClr val="000000"/>
            </a:solidFill>
            <a:miter lim="800000"/>
            <a:headEnd/>
            <a:tailEnd/>
          </a:ln>
        </p:spPr>
      </p:pic>
      <p:sp>
        <p:nvSpPr>
          <p:cNvPr id="21" name="Text Box 10"/>
          <p:cNvSpPr txBox="1">
            <a:spLocks noChangeArrowheads="1"/>
          </p:cNvSpPr>
          <p:nvPr/>
        </p:nvSpPr>
        <p:spPr bwMode="auto">
          <a:xfrm>
            <a:off x="1619672" y="5046072"/>
            <a:ext cx="3863558"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a:solidFill>
                  <a:srgbClr val="FFFFFF"/>
                </a:solidFill>
                <a:effectLst>
                  <a:outerShdw blurRad="38100" dist="38100" dir="2700000" algn="tl">
                    <a:srgbClr val="000000"/>
                  </a:outerShdw>
                </a:effectLst>
                <a:latin typeface="Book Antiqua" pitchFamily="18" charset="0"/>
              </a:rPr>
              <a:t>DEPENDENCIA GUARNICIONAL</a:t>
            </a:r>
            <a:endParaRPr lang="es-ES">
              <a:solidFill>
                <a:srgbClr val="FFFFFF"/>
              </a:solidFill>
              <a:effectLst>
                <a:outerShdw blurRad="38100" dist="38100" dir="2700000" algn="tl">
                  <a:srgbClr val="000000"/>
                </a:outerShdw>
              </a:effectLst>
              <a:latin typeface="Book Antiqua" pitchFamily="18" charset="0"/>
            </a:endParaRPr>
          </a:p>
        </p:txBody>
      </p:sp>
      <p:sp>
        <p:nvSpPr>
          <p:cNvPr id="22" name="Text Box 13"/>
          <p:cNvSpPr txBox="1">
            <a:spLocks noChangeArrowheads="1"/>
          </p:cNvSpPr>
          <p:nvPr/>
        </p:nvSpPr>
        <p:spPr bwMode="auto">
          <a:xfrm>
            <a:off x="4174594" y="5826750"/>
            <a:ext cx="1045478"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SEZONA</a:t>
            </a:r>
            <a:endParaRPr lang="es-ES" sz="1600" dirty="0">
              <a:latin typeface="Book Antiqua" pitchFamily="18" charset="0"/>
            </a:endParaRPr>
          </a:p>
        </p:txBody>
      </p:sp>
      <p:sp>
        <p:nvSpPr>
          <p:cNvPr id="23" name="Line 12"/>
          <p:cNvSpPr>
            <a:spLocks noChangeShapeType="1"/>
          </p:cNvSpPr>
          <p:nvPr/>
        </p:nvSpPr>
        <p:spPr bwMode="auto">
          <a:xfrm flipV="1">
            <a:off x="3419872" y="3594500"/>
            <a:ext cx="0" cy="432049"/>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25" name="Rectangle 6"/>
          <p:cNvSpPr>
            <a:spLocks noChangeArrowheads="1"/>
          </p:cNvSpPr>
          <p:nvPr/>
        </p:nvSpPr>
        <p:spPr bwMode="auto">
          <a:xfrm>
            <a:off x="5765278" y="5743534"/>
            <a:ext cx="3089692" cy="400110"/>
          </a:xfrm>
          <a:prstGeom prst="rect">
            <a:avLst/>
          </a:prstGeom>
          <a:noFill/>
          <a:ln w="9525">
            <a:noFill/>
            <a:miter lim="800000"/>
            <a:headEnd/>
            <a:tailEnd/>
          </a:ln>
          <a:effectLst/>
        </p:spPr>
        <p:txBody>
          <a:bodyPr wrap="none" anchor="ctr">
            <a:spAutoFit/>
          </a:bodyPr>
          <a:lstStyle/>
          <a:p>
            <a:pPr algn="l"/>
            <a:r>
              <a:rPr lang="en-US" sz="2000" dirty="0" smtClean="0">
                <a:latin typeface="Arial Narrow" pitchFamily="34" charset="0"/>
              </a:rPr>
              <a:t>CA</a:t>
            </a:r>
            <a:r>
              <a:rPr lang="en-US" sz="2000" dirty="0" smtClean="0">
                <a:solidFill>
                  <a:schemeClr val="tx1"/>
                </a:solidFill>
                <a:latin typeface="Arial Narrow" pitchFamily="34" charset="0"/>
              </a:rPr>
              <a:t>. Alejandro TORRES Horton</a:t>
            </a:r>
            <a:endParaRPr lang="en-US" sz="1600" dirty="0">
              <a:solidFill>
                <a:schemeClr val="tx1"/>
              </a:solidFill>
            </a:endParaRPr>
          </a:p>
        </p:txBody>
      </p:sp>
      <p:sp>
        <p:nvSpPr>
          <p:cNvPr id="2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solidFill>
                  <a:srgbClr val="FF0000"/>
                </a:solidFill>
              </a:rPr>
              <a:t>         </a:t>
            </a:r>
            <a:r>
              <a:rPr lang="es-CL" sz="1000" b="1" dirty="0" smtClean="0"/>
              <a:t>- </a:t>
            </a:r>
            <a:r>
              <a:rPr lang="es-CL" sz="800" b="1" dirty="0" smtClean="0"/>
              <a:t>DIPRIDA</a:t>
            </a:r>
          </a:p>
          <a:p>
            <a:r>
              <a:rPr lang="es-CL" sz="800" b="1" dirty="0">
                <a:solidFill>
                  <a:srgbClr val="FF0000"/>
                </a:solidFill>
              </a:rPr>
              <a:t> </a:t>
            </a:r>
            <a:r>
              <a:rPr lang="es-CL" sz="800" b="1" dirty="0" smtClean="0">
                <a:solidFill>
                  <a:srgbClr val="FF0000"/>
                </a:solidFill>
              </a:rPr>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24" name="Text Box 18"/>
          <p:cNvSpPr txBox="1">
            <a:spLocks noChangeArrowheads="1"/>
          </p:cNvSpPr>
          <p:nvPr/>
        </p:nvSpPr>
        <p:spPr bwMode="auto">
          <a:xfrm>
            <a:off x="2461024" y="913296"/>
            <a:ext cx="5711820"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DIRECCIÓN DE RECUPERACIÓN DE UNIDADES</a:t>
            </a:r>
          </a:p>
        </p:txBody>
      </p:sp>
      <p:grpSp>
        <p:nvGrpSpPr>
          <p:cNvPr id="27" name="Grupo 26"/>
          <p:cNvGrpSpPr/>
          <p:nvPr/>
        </p:nvGrpSpPr>
        <p:grpSpPr>
          <a:xfrm>
            <a:off x="2793616" y="367119"/>
            <a:ext cx="5379228" cy="511854"/>
            <a:chOff x="0" y="41850"/>
            <a:chExt cx="7083937" cy="918670"/>
          </a:xfrm>
        </p:grpSpPr>
        <p:sp>
          <p:nvSpPr>
            <p:cNvPr id="28" name="Rectángulo redondeado 27"/>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9" name="CuadroTexto 28"/>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pic>
        <p:nvPicPr>
          <p:cNvPr id="2" name="Imagen 1"/>
          <p:cNvPicPr>
            <a:picLocks noChangeAspect="1"/>
          </p:cNvPicPr>
          <p:nvPr/>
        </p:nvPicPr>
        <p:blipFill>
          <a:blip r:embed="rId5"/>
          <a:stretch>
            <a:fillRect/>
          </a:stretch>
        </p:blipFill>
        <p:spPr>
          <a:xfrm>
            <a:off x="6525083" y="2521412"/>
            <a:ext cx="2095500" cy="3133725"/>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8518" y="6572250"/>
            <a:ext cx="336952" cy="276999"/>
          </a:xfrm>
          <a:prstGeom prst="rect">
            <a:avLst/>
          </a:prstGeom>
          <a:noFill/>
          <a:ln w="9525">
            <a:noFill/>
            <a:miter lim="800000"/>
            <a:headEnd/>
            <a:tailEnd/>
          </a:ln>
        </p:spPr>
        <p:txBody>
          <a:bodyPr wrap="none">
            <a:spAutoFit/>
          </a:bodyPr>
          <a:lstStyle/>
          <a:p>
            <a:pPr algn="ctr"/>
            <a:r>
              <a:rPr lang="es-CL" sz="1200" b="1" dirty="0" smtClean="0"/>
              <a:t>12</a:t>
            </a:r>
            <a:endParaRPr lang="es-CL" sz="1200" b="1" dirty="0"/>
          </a:p>
        </p:txBody>
      </p:sp>
      <p:sp>
        <p:nvSpPr>
          <p:cNvPr id="15" name="Rectangle 4"/>
          <p:cNvSpPr>
            <a:spLocks noChangeArrowheads="1"/>
          </p:cNvSpPr>
          <p:nvPr/>
        </p:nvSpPr>
        <p:spPr bwMode="auto">
          <a:xfrm>
            <a:off x="1398638" y="1747186"/>
            <a:ext cx="7200800" cy="4032176"/>
          </a:xfrm>
          <a:prstGeom prst="rect">
            <a:avLst/>
          </a:prstGeom>
          <a:noFill/>
          <a:ln w="28575" cap="sq">
            <a:noFill/>
            <a:miter lim="800000"/>
            <a:headEnd type="none" w="sm" len="sm"/>
            <a:tailEnd type="none" w="sm" len="sm"/>
          </a:ln>
          <a:effectLst/>
        </p:spPr>
        <p:txBody>
          <a:bodyPr/>
          <a:lstStyle/>
          <a:p>
            <a:pPr marL="533400" indent="-533400" algn="just">
              <a:spcBef>
                <a:spcPct val="20000"/>
              </a:spcBef>
              <a:buClr>
                <a:srgbClr val="FF9900"/>
              </a:buClr>
              <a:buFont typeface="Webdings" pitchFamily="18" charset="2"/>
              <a:buNone/>
            </a:pPr>
            <a:r>
              <a:rPr lang="es-ES_tradnl" sz="2400" dirty="0">
                <a:latin typeface="Book Antiqua" pitchFamily="18" charset="0"/>
              </a:rPr>
              <a:t>	</a:t>
            </a:r>
            <a:r>
              <a:rPr lang="es-ES_tradnl" sz="2400" u="sng" dirty="0">
                <a:latin typeface="Book Antiqua" pitchFamily="18" charset="0"/>
              </a:rPr>
              <a:t>MISIÓN</a:t>
            </a:r>
            <a:r>
              <a:rPr lang="es-ES_tradnl" sz="2400" dirty="0">
                <a:latin typeface="Book Antiqua" pitchFamily="18" charset="0"/>
              </a:rPr>
              <a:t>:  </a:t>
            </a:r>
            <a:endParaRPr lang="es-ES_tradnl" sz="2400" dirty="0" smtClean="0">
              <a:latin typeface="Book Antiqua" pitchFamily="18" charset="0"/>
            </a:endParaRPr>
          </a:p>
          <a:p>
            <a:pPr marL="533400" indent="-533400" algn="just">
              <a:spcBef>
                <a:spcPct val="20000"/>
              </a:spcBef>
              <a:buClr>
                <a:srgbClr val="FF9900"/>
              </a:buClr>
              <a:buFont typeface="Webdings" pitchFamily="18" charset="2"/>
              <a:buNone/>
            </a:pPr>
            <a:endParaRPr lang="es-ES_tradnl" sz="2400" dirty="0" smtClean="0">
              <a:latin typeface="Book Antiqua" pitchFamily="18" charset="0"/>
            </a:endParaRPr>
          </a:p>
          <a:p>
            <a:pPr marL="533400" indent="-533400" algn="just">
              <a:spcBef>
                <a:spcPct val="20000"/>
              </a:spcBef>
              <a:buClr>
                <a:srgbClr val="FF9900"/>
              </a:buClr>
              <a:buFont typeface="Webdings" pitchFamily="18" charset="2"/>
              <a:buNone/>
            </a:pPr>
            <a:r>
              <a:rPr lang="es-ES_tradnl" sz="2400" dirty="0" smtClean="0">
                <a:latin typeface="Book Antiqua" pitchFamily="18" charset="0"/>
              </a:rPr>
              <a:t>      “ </a:t>
            </a:r>
            <a:r>
              <a:rPr lang="es-ES" sz="2400" dirty="0" smtClean="0">
                <a:latin typeface="Book Antiqua" pitchFamily="18" charset="0"/>
              </a:rPr>
              <a:t>Administrar </a:t>
            </a:r>
            <a:r>
              <a:rPr lang="es-ES" sz="2400" dirty="0">
                <a:latin typeface="Book Antiqua" pitchFamily="18" charset="0"/>
              </a:rPr>
              <a:t>el proceso de recuperaciones y de reparaciones de las Unidades Navales que se disponga, con el propósito de contribuir al sostenimiento de la flota y a optimizar los recursos institucionales</a:t>
            </a:r>
            <a:r>
              <a:rPr lang="es-ES" sz="2400" dirty="0" smtClean="0">
                <a:latin typeface="Book Antiqua" pitchFamily="18" charset="0"/>
              </a:rPr>
              <a:t>.” </a:t>
            </a:r>
            <a:endParaRPr lang="es-ES" sz="2400" dirty="0">
              <a:latin typeface="Book Antiqua" pitchFamily="18" charset="0"/>
            </a:endParaRPr>
          </a:p>
          <a:p>
            <a:pPr marL="533400" indent="-533400" algn="l">
              <a:spcBef>
                <a:spcPct val="20000"/>
              </a:spcBef>
              <a:buClr>
                <a:srgbClr val="FF9900"/>
              </a:buClr>
              <a:buFont typeface="Webdings" pitchFamily="18" charset="2"/>
              <a:buNone/>
            </a:pPr>
            <a:r>
              <a:rPr lang="es-ES_tradnl" sz="2400" dirty="0">
                <a:latin typeface="Book Antiqua" pitchFamily="18" charset="0"/>
              </a:rPr>
              <a:t>	</a:t>
            </a:r>
            <a:endParaRPr lang="es-ES" dirty="0">
              <a:latin typeface="Book Antiqua" pitchFamily="18" charset="0"/>
            </a:endParaRPr>
          </a:p>
        </p:txBody>
      </p:sp>
      <p:sp>
        <p:nvSpPr>
          <p:cNvPr id="17"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solidFill>
                  <a:srgbClr val="FF0000"/>
                </a:solidFill>
              </a:rPr>
              <a:t> </a:t>
            </a:r>
            <a:r>
              <a:rPr lang="es-CL" sz="800" b="1" dirty="0" smtClean="0">
                <a:solidFill>
                  <a:srgbClr val="FF0000"/>
                </a:solidFill>
              </a:rPr>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18" name="17 Imagen" descr="mantenimiento-buque-armada-2.jpg"/>
          <p:cNvPicPr>
            <a:picLocks noChangeAspect="1"/>
          </p:cNvPicPr>
          <p:nvPr/>
        </p:nvPicPr>
        <p:blipFill>
          <a:blip r:embed="rId4" cstate="print"/>
          <a:stretch>
            <a:fillRect/>
          </a:stretch>
        </p:blipFill>
        <p:spPr>
          <a:xfrm>
            <a:off x="5791126" y="4290727"/>
            <a:ext cx="2808312" cy="1885079"/>
          </a:xfrm>
          <a:prstGeom prst="rect">
            <a:avLst/>
          </a:prstGeom>
        </p:spPr>
      </p:pic>
      <p:pic>
        <p:nvPicPr>
          <p:cNvPr id="2" name="Imagen 1"/>
          <p:cNvPicPr>
            <a:picLocks noChangeAspect="1"/>
          </p:cNvPicPr>
          <p:nvPr/>
        </p:nvPicPr>
        <p:blipFill>
          <a:blip r:embed="rId5"/>
          <a:stretch>
            <a:fillRect/>
          </a:stretch>
        </p:blipFill>
        <p:spPr>
          <a:xfrm>
            <a:off x="2376488" y="448079"/>
            <a:ext cx="5779509" cy="101812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01211" y="6572250"/>
            <a:ext cx="331566" cy="276999"/>
          </a:xfrm>
          <a:prstGeom prst="rect">
            <a:avLst/>
          </a:prstGeom>
          <a:noFill/>
          <a:ln w="9525">
            <a:noFill/>
            <a:miter lim="800000"/>
            <a:headEnd/>
            <a:tailEnd/>
          </a:ln>
        </p:spPr>
        <p:txBody>
          <a:bodyPr wrap="none">
            <a:spAutoFit/>
          </a:bodyPr>
          <a:lstStyle/>
          <a:p>
            <a:pPr algn="ctr"/>
            <a:r>
              <a:rPr lang="es-CL" sz="1200" b="1" dirty="0" smtClean="0"/>
              <a:t>13</a:t>
            </a:r>
            <a:endParaRPr lang="es-CL" sz="1200" b="1" dirty="0"/>
          </a:p>
        </p:txBody>
      </p:sp>
      <p:sp>
        <p:nvSpPr>
          <p:cNvPr id="15" name="Rectangle 3"/>
          <p:cNvSpPr>
            <a:spLocks noChangeArrowheads="1"/>
          </p:cNvSpPr>
          <p:nvPr/>
        </p:nvSpPr>
        <p:spPr bwMode="auto">
          <a:xfrm>
            <a:off x="1541502" y="1751237"/>
            <a:ext cx="7416824" cy="4680520"/>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b="1" u="sng" dirty="0">
                <a:latin typeface="Book Antiqua" pitchFamily="18" charset="0"/>
              </a:rPr>
              <a:t>FUNCIONES </a:t>
            </a:r>
            <a:r>
              <a:rPr lang="es-ES_tradnl" sz="2000" b="1" dirty="0">
                <a:latin typeface="Book Antiqua" pitchFamily="18" charset="0"/>
              </a:rPr>
              <a:t>: </a:t>
            </a:r>
          </a:p>
          <a:p>
            <a:pPr marL="533400" indent="-533400" algn="l">
              <a:spcBef>
                <a:spcPct val="20000"/>
              </a:spcBef>
              <a:buClr>
                <a:srgbClr val="FF9900"/>
              </a:buClr>
              <a:buFont typeface="Webdings" pitchFamily="18" charset="2"/>
              <a:buChar char="4"/>
            </a:pPr>
            <a:r>
              <a:rPr lang="es-ES" sz="2000" dirty="0">
                <a:latin typeface="Book Antiqua" pitchFamily="18" charset="0"/>
              </a:rPr>
              <a:t>Planificar las recuperaciones de las Unidades Navales y proponer al D.G.S.A. las directivas de recuperación con sus cronogramas de actividades.</a:t>
            </a:r>
          </a:p>
          <a:p>
            <a:pPr marL="533400" indent="-533400" algn="l">
              <a:spcBef>
                <a:spcPct val="20000"/>
              </a:spcBef>
              <a:buClr>
                <a:srgbClr val="FF9900"/>
              </a:buClr>
              <a:buFont typeface="Webdings" pitchFamily="18" charset="2"/>
              <a:buChar char="4"/>
            </a:pPr>
            <a:r>
              <a:rPr lang="es-ES" sz="2000" dirty="0">
                <a:latin typeface="Book Antiqua" pitchFamily="18" charset="0"/>
              </a:rPr>
              <a:t>Centralizar el proceso de D. de N. de las Unidades que van a ser recuperadas en cuanto a trabajos y repuestos que van a utilizar y centralizar las modificaciones que propongan las DD.TT.</a:t>
            </a:r>
          </a:p>
          <a:p>
            <a:pPr marL="533400" indent="-533400" algn="l">
              <a:spcBef>
                <a:spcPct val="20000"/>
              </a:spcBef>
              <a:buClr>
                <a:srgbClr val="FF9900"/>
              </a:buClr>
              <a:buFont typeface="Webdings" pitchFamily="18" charset="2"/>
              <a:buChar char="4"/>
            </a:pPr>
            <a:r>
              <a:rPr lang="es-ES" sz="2000" dirty="0">
                <a:latin typeface="Book Antiqua" pitchFamily="18" charset="0"/>
              </a:rPr>
              <a:t>Administrar los recursos destinados por la D.G.S.A. para las respectivas reparaciones.</a:t>
            </a:r>
          </a:p>
          <a:p>
            <a:pPr marL="533400" indent="-533400" algn="l">
              <a:spcBef>
                <a:spcPct val="20000"/>
              </a:spcBef>
              <a:buClr>
                <a:srgbClr val="FF9900"/>
              </a:buClr>
              <a:buFont typeface="Webdings" pitchFamily="18" charset="2"/>
              <a:buChar char="4"/>
            </a:pPr>
            <a:r>
              <a:rPr lang="es-ES" sz="2000" dirty="0">
                <a:latin typeface="Book Antiqua" pitchFamily="18" charset="0"/>
              </a:rPr>
              <a:t>Administrar los repuestos adquiridos y reservados para la recuperación de acuerdo a </a:t>
            </a:r>
            <a:r>
              <a:rPr lang="es-ES" sz="2000" dirty="0" smtClean="0">
                <a:latin typeface="Book Antiqua" pitchFamily="18" charset="0"/>
              </a:rPr>
              <a:t>las </a:t>
            </a:r>
            <a:r>
              <a:rPr lang="es-ES" sz="2000" dirty="0">
                <a:latin typeface="Book Antiqua" pitchFamily="18" charset="0"/>
              </a:rPr>
              <a:t>ordenes de adquisición que se emitan y a las reservas efectuadas por el sistema de abastecimiento.</a:t>
            </a:r>
          </a:p>
          <a:p>
            <a:pPr marL="533400" indent="-533400" algn="l">
              <a:spcBef>
                <a:spcPct val="20000"/>
              </a:spcBef>
              <a:buClr>
                <a:srgbClr val="FF9900"/>
              </a:buClr>
              <a:buFont typeface="Webdings" pitchFamily="18" charset="2"/>
              <a:buChar char="4"/>
            </a:pPr>
            <a:endParaRPr lang="es-ES" sz="2000" dirty="0">
              <a:latin typeface="Book Antiqua" pitchFamily="18" charset="0"/>
            </a:endParaRPr>
          </a:p>
        </p:txBody>
      </p:sp>
      <p:sp>
        <p:nvSpPr>
          <p:cNvPr id="17"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solidFill>
                  <a:srgbClr val="FF0000"/>
                </a:solidFill>
              </a:rPr>
              <a:t> </a:t>
            </a:r>
            <a:r>
              <a:rPr lang="es-CL" sz="800" b="1" dirty="0" smtClean="0">
                <a:solidFill>
                  <a:srgbClr val="FF0000"/>
                </a:solidFill>
              </a:rPr>
              <a:t>         - DRUARM</a:t>
            </a:r>
          </a:p>
          <a:p>
            <a:r>
              <a:rPr lang="es-CL" sz="800" b="1" dirty="0"/>
              <a:t> </a:t>
            </a:r>
            <a:r>
              <a:rPr lang="es-CL" sz="800" b="1" dirty="0" smtClean="0"/>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2" name="Imagen 1"/>
          <p:cNvPicPr>
            <a:picLocks noChangeAspect="1"/>
          </p:cNvPicPr>
          <p:nvPr/>
        </p:nvPicPr>
        <p:blipFill>
          <a:blip r:embed="rId4"/>
          <a:stretch>
            <a:fillRect/>
          </a:stretch>
        </p:blipFill>
        <p:spPr>
          <a:xfrm>
            <a:off x="2278352" y="500436"/>
            <a:ext cx="5779509" cy="101812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6114" y="6572250"/>
            <a:ext cx="341761" cy="276999"/>
          </a:xfrm>
          <a:prstGeom prst="rect">
            <a:avLst/>
          </a:prstGeom>
          <a:noFill/>
          <a:ln w="9525">
            <a:noFill/>
            <a:miter lim="800000"/>
            <a:headEnd/>
            <a:tailEnd/>
          </a:ln>
        </p:spPr>
        <p:txBody>
          <a:bodyPr wrap="none">
            <a:spAutoFit/>
          </a:bodyPr>
          <a:lstStyle/>
          <a:p>
            <a:pPr algn="ctr"/>
            <a:r>
              <a:rPr lang="es-CL" sz="1200" b="1" dirty="0" smtClean="0"/>
              <a:t>14</a:t>
            </a:r>
            <a:endParaRPr lang="es-CL" sz="1200" b="1" dirty="0"/>
          </a:p>
        </p:txBody>
      </p:sp>
      <p:pic>
        <p:nvPicPr>
          <p:cNvPr id="13" name="Picture 17" descr="escudof%20copy"/>
          <p:cNvPicPr>
            <a:picLocks noChangeAspect="1" noChangeArrowheads="1"/>
          </p:cNvPicPr>
          <p:nvPr/>
        </p:nvPicPr>
        <p:blipFill>
          <a:blip r:embed="rId4" cstate="print"/>
          <a:srcRect/>
          <a:stretch>
            <a:fillRect/>
          </a:stretch>
        </p:blipFill>
        <p:spPr bwMode="auto">
          <a:xfrm>
            <a:off x="6493451" y="2205634"/>
            <a:ext cx="2106201" cy="3060956"/>
          </a:xfrm>
          <a:prstGeom prst="rect">
            <a:avLst/>
          </a:prstGeom>
          <a:noFill/>
        </p:spPr>
      </p:pic>
      <p:sp>
        <p:nvSpPr>
          <p:cNvPr id="14" name="Text Box 5"/>
          <p:cNvSpPr txBox="1">
            <a:spLocks noChangeArrowheads="1"/>
          </p:cNvSpPr>
          <p:nvPr/>
        </p:nvSpPr>
        <p:spPr bwMode="auto">
          <a:xfrm>
            <a:off x="2220113" y="2146260"/>
            <a:ext cx="2957861"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MILITAR</a:t>
            </a:r>
            <a:endParaRPr lang="es-ES" dirty="0">
              <a:solidFill>
                <a:srgbClr val="FFFFFF"/>
              </a:solidFill>
              <a:effectLst>
                <a:outerShdw blurRad="38100" dist="38100" dir="2700000" algn="tl">
                  <a:srgbClr val="000000"/>
                </a:outerShdw>
              </a:effectLst>
              <a:latin typeface="Book Antiqua" pitchFamily="18" charset="0"/>
            </a:endParaRPr>
          </a:p>
        </p:txBody>
      </p:sp>
      <p:sp>
        <p:nvSpPr>
          <p:cNvPr id="15" name="Text Box 6"/>
          <p:cNvSpPr txBox="1">
            <a:spLocks noChangeArrowheads="1"/>
          </p:cNvSpPr>
          <p:nvPr/>
        </p:nvSpPr>
        <p:spPr bwMode="auto">
          <a:xfrm>
            <a:off x="3012698" y="2938076"/>
            <a:ext cx="1244251" cy="369332"/>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a:latin typeface="Book Antiqua" pitchFamily="18" charset="0"/>
              </a:rPr>
              <a:t>D. G. S. A.</a:t>
            </a:r>
            <a:endParaRPr lang="es-ES">
              <a:latin typeface="Book Antiqua" pitchFamily="18" charset="0"/>
            </a:endParaRPr>
          </a:p>
        </p:txBody>
      </p:sp>
      <p:sp>
        <p:nvSpPr>
          <p:cNvPr id="16" name="Line 7"/>
          <p:cNvSpPr>
            <a:spLocks noChangeShapeType="1"/>
          </p:cNvSpPr>
          <p:nvPr/>
        </p:nvSpPr>
        <p:spPr bwMode="auto">
          <a:xfrm flipV="1">
            <a:off x="3660770" y="2506028"/>
            <a:ext cx="0" cy="358775"/>
          </a:xfrm>
          <a:prstGeom prst="line">
            <a:avLst/>
          </a:prstGeom>
          <a:noFill/>
          <a:ln w="19050">
            <a:solidFill>
              <a:schemeClr val="accent1"/>
            </a:solidFill>
            <a:round/>
            <a:headEnd/>
            <a:tailEnd type="diamond" w="med" len="med"/>
          </a:ln>
          <a:effectLst/>
        </p:spPr>
        <p:txBody>
          <a:bodyPr anchor="ctr"/>
          <a:lstStyle/>
          <a:p>
            <a:endParaRPr lang="es-ES">
              <a:latin typeface="Book Antiqua" pitchFamily="18" charset="0"/>
            </a:endParaRPr>
          </a:p>
        </p:txBody>
      </p:sp>
      <p:sp>
        <p:nvSpPr>
          <p:cNvPr id="17" name="Text Box 9"/>
          <p:cNvSpPr txBox="1">
            <a:spLocks noChangeArrowheads="1"/>
          </p:cNvSpPr>
          <p:nvPr/>
        </p:nvSpPr>
        <p:spPr bwMode="auto">
          <a:xfrm>
            <a:off x="1860570" y="3957598"/>
            <a:ext cx="3863558"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GUARNICIONAL</a:t>
            </a:r>
            <a:endParaRPr lang="es-ES" dirty="0">
              <a:solidFill>
                <a:srgbClr val="FFFFFF"/>
              </a:solidFill>
              <a:effectLst>
                <a:outerShdw blurRad="38100" dist="38100" dir="2700000" algn="tl">
                  <a:srgbClr val="000000"/>
                </a:outerShdw>
              </a:effectLst>
              <a:latin typeface="Book Antiqua" pitchFamily="18" charset="0"/>
            </a:endParaRPr>
          </a:p>
        </p:txBody>
      </p:sp>
      <p:sp>
        <p:nvSpPr>
          <p:cNvPr id="18" name="Text Box 10"/>
          <p:cNvSpPr txBox="1">
            <a:spLocks noChangeArrowheads="1"/>
          </p:cNvSpPr>
          <p:nvPr/>
        </p:nvSpPr>
        <p:spPr bwMode="auto">
          <a:xfrm>
            <a:off x="3084706" y="4787860"/>
            <a:ext cx="1263486" cy="369332"/>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dirty="0">
                <a:latin typeface="Book Antiqua" pitchFamily="18" charset="0"/>
              </a:rPr>
              <a:t>PRIZONA</a:t>
            </a:r>
            <a:endParaRPr lang="es-ES" dirty="0">
              <a:latin typeface="Book Antiqua" pitchFamily="18" charset="0"/>
            </a:endParaRPr>
          </a:p>
        </p:txBody>
      </p:sp>
      <p:sp>
        <p:nvSpPr>
          <p:cNvPr id="19" name="Line 11"/>
          <p:cNvSpPr>
            <a:spLocks noChangeShapeType="1"/>
          </p:cNvSpPr>
          <p:nvPr/>
        </p:nvSpPr>
        <p:spPr bwMode="auto">
          <a:xfrm flipV="1">
            <a:off x="3732778" y="4429085"/>
            <a:ext cx="0" cy="358775"/>
          </a:xfrm>
          <a:prstGeom prst="line">
            <a:avLst/>
          </a:prstGeom>
          <a:noFill/>
          <a:ln w="19050">
            <a:solidFill>
              <a:schemeClr val="accent1"/>
            </a:solidFill>
            <a:round/>
            <a:headEnd/>
            <a:tailEnd type="diamond" w="med" len="med"/>
          </a:ln>
          <a:effectLst/>
        </p:spPr>
        <p:txBody>
          <a:bodyPr anchor="ctr"/>
          <a:lstStyle/>
          <a:p>
            <a:endParaRPr lang="es-ES">
              <a:latin typeface="Book Antiqua" pitchFamily="18" charset="0"/>
            </a:endParaRPr>
          </a:p>
        </p:txBody>
      </p:sp>
      <p:sp>
        <p:nvSpPr>
          <p:cNvPr id="22"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solidFill>
                  <a:srgbClr val="FF0000"/>
                </a:solidFill>
              </a:rPr>
              <a:t> </a:t>
            </a:r>
            <a:r>
              <a:rPr lang="es-CL" sz="800" b="1" dirty="0" smtClean="0">
                <a:solidFill>
                  <a:srgbClr val="FF0000"/>
                </a:solidFill>
              </a:rPr>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27" name="Text Box 18"/>
          <p:cNvSpPr txBox="1">
            <a:spLocks noChangeArrowheads="1"/>
          </p:cNvSpPr>
          <p:nvPr/>
        </p:nvSpPr>
        <p:spPr bwMode="auto">
          <a:xfrm>
            <a:off x="2446643" y="1200033"/>
            <a:ext cx="4903907"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SERVICIO DE OBRAS Y CONSTRUCCIÓN</a:t>
            </a:r>
          </a:p>
        </p:txBody>
      </p:sp>
      <p:grpSp>
        <p:nvGrpSpPr>
          <p:cNvPr id="28" name="Grupo 27"/>
          <p:cNvGrpSpPr/>
          <p:nvPr/>
        </p:nvGrpSpPr>
        <p:grpSpPr>
          <a:xfrm>
            <a:off x="2457475" y="534648"/>
            <a:ext cx="5379228" cy="511854"/>
            <a:chOff x="0" y="41850"/>
            <a:chExt cx="7083937" cy="918670"/>
          </a:xfrm>
        </p:grpSpPr>
        <p:sp>
          <p:nvSpPr>
            <p:cNvPr id="29" name="Rectángulo redondeado 28"/>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uadroTexto 29"/>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9321" y="6572250"/>
            <a:ext cx="335348" cy="276999"/>
          </a:xfrm>
          <a:prstGeom prst="rect">
            <a:avLst/>
          </a:prstGeom>
          <a:noFill/>
          <a:ln w="9525">
            <a:noFill/>
            <a:miter lim="800000"/>
            <a:headEnd/>
            <a:tailEnd/>
          </a:ln>
        </p:spPr>
        <p:txBody>
          <a:bodyPr wrap="none">
            <a:spAutoFit/>
          </a:bodyPr>
          <a:lstStyle/>
          <a:p>
            <a:pPr algn="ctr"/>
            <a:r>
              <a:rPr lang="es-CL" sz="1200" b="1" dirty="0" smtClean="0"/>
              <a:t>15</a:t>
            </a:r>
            <a:endParaRPr lang="es-CL" sz="1200" b="1" dirty="0"/>
          </a:p>
        </p:txBody>
      </p:sp>
      <p:sp>
        <p:nvSpPr>
          <p:cNvPr id="13" name="Rectangle 3"/>
          <p:cNvSpPr>
            <a:spLocks noChangeArrowheads="1"/>
          </p:cNvSpPr>
          <p:nvPr/>
        </p:nvSpPr>
        <p:spPr bwMode="auto">
          <a:xfrm>
            <a:off x="1294557" y="1726714"/>
            <a:ext cx="7884368" cy="5040858"/>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a:latin typeface="Book Antiqua" pitchFamily="18" charset="0"/>
              </a:rPr>
              <a:t>MISIÓN</a:t>
            </a:r>
            <a:r>
              <a:rPr lang="es-ES_tradnl" sz="2000" dirty="0">
                <a:latin typeface="Book Antiqua" pitchFamily="18" charset="0"/>
              </a:rPr>
              <a:t>: </a:t>
            </a:r>
          </a:p>
          <a:p>
            <a:pPr marL="533400" indent="-533400" algn="l">
              <a:spcBef>
                <a:spcPct val="20000"/>
              </a:spcBef>
              <a:buClr>
                <a:srgbClr val="FF9900"/>
              </a:buClr>
            </a:pPr>
            <a:r>
              <a:rPr lang="es-ES" sz="2000" dirty="0" smtClean="0">
                <a:latin typeface="Book Antiqua" pitchFamily="18" charset="0"/>
              </a:rPr>
              <a:t>        Ejecutar </a:t>
            </a:r>
            <a:r>
              <a:rPr lang="es-ES" sz="2000" dirty="0">
                <a:latin typeface="Book Antiqua" pitchFamily="18" charset="0"/>
              </a:rPr>
              <a:t>y conducir las acciones necesarias para lograr la preservación del patrimonio de bienes raíces de la Armada y el apropiado desarrollo y conservación de la infraestructura terrestre que ésta requiere para su funcionamiento</a:t>
            </a:r>
            <a:r>
              <a:rPr lang="es-ES" sz="2000" dirty="0" smtClean="0">
                <a:latin typeface="Book Antiqua" pitchFamily="18" charset="0"/>
              </a:rPr>
              <a:t>.</a:t>
            </a:r>
          </a:p>
          <a:p>
            <a:pPr marL="533400" indent="-533400" algn="l">
              <a:spcBef>
                <a:spcPct val="20000"/>
              </a:spcBef>
              <a:buClr>
                <a:srgbClr val="FF9900"/>
              </a:buClr>
            </a:pPr>
            <a:endParaRPr lang="es-ES" sz="1000" u="sng" dirty="0" smtClean="0">
              <a:latin typeface="Book Antiqua" pitchFamily="18" charset="0"/>
            </a:endParaRPr>
          </a:p>
          <a:p>
            <a:pPr marL="533400" indent="-533400" algn="l">
              <a:spcBef>
                <a:spcPct val="20000"/>
              </a:spcBef>
              <a:buClr>
                <a:srgbClr val="FF9900"/>
              </a:buClr>
            </a:pPr>
            <a:r>
              <a:rPr lang="es-ES" sz="2000" dirty="0">
                <a:latin typeface="Book Antiqua" pitchFamily="18" charset="0"/>
              </a:rPr>
              <a:t> </a:t>
            </a:r>
            <a:r>
              <a:rPr lang="es-ES" sz="2000" dirty="0" smtClean="0">
                <a:latin typeface="Book Antiqua" pitchFamily="18" charset="0"/>
              </a:rPr>
              <a:t>      </a:t>
            </a:r>
            <a:r>
              <a:rPr lang="es-ES" sz="2000" u="sng" dirty="0" smtClean="0">
                <a:latin typeface="Book Antiqua" pitchFamily="18" charset="0"/>
              </a:rPr>
              <a:t>PRINCIPALES </a:t>
            </a:r>
            <a:r>
              <a:rPr lang="es-ES" sz="2000" u="sng" dirty="0">
                <a:latin typeface="Book Antiqua" pitchFamily="18" charset="0"/>
              </a:rPr>
              <a:t>PROCESOS</a:t>
            </a:r>
          </a:p>
          <a:p>
            <a:pPr marL="1435100" lvl="2" indent="-381000" algn="l">
              <a:spcBef>
                <a:spcPct val="20000"/>
              </a:spcBef>
              <a:buClr>
                <a:srgbClr val="FF3300"/>
              </a:buClr>
              <a:buFont typeface="Webdings" pitchFamily="18" charset="2"/>
              <a:buChar char="4"/>
            </a:pPr>
            <a:r>
              <a:rPr lang="es-ES" dirty="0">
                <a:latin typeface="Book Antiqua" pitchFamily="18" charset="0"/>
              </a:rPr>
              <a:t>De conservación de los Bienes Raíces institucionales.</a:t>
            </a:r>
          </a:p>
          <a:p>
            <a:pPr marL="1435100" lvl="2" indent="-381000" algn="l">
              <a:spcBef>
                <a:spcPct val="20000"/>
              </a:spcBef>
              <a:buClr>
                <a:srgbClr val="FF3300"/>
              </a:buClr>
              <a:buFont typeface="Webdings" pitchFamily="18" charset="2"/>
              <a:buChar char="4"/>
            </a:pPr>
            <a:r>
              <a:rPr lang="es-ES" dirty="0">
                <a:latin typeface="Book Antiqua" pitchFamily="18" charset="0"/>
              </a:rPr>
              <a:t>De desarrollo de la Infraestructura de Apoyo Logístico, Operativo y Administrativo de la Armada.</a:t>
            </a:r>
          </a:p>
          <a:p>
            <a:pPr marL="1435100" lvl="2" indent="-381000" algn="l">
              <a:spcBef>
                <a:spcPct val="20000"/>
              </a:spcBef>
              <a:buClr>
                <a:srgbClr val="FF3300"/>
              </a:buClr>
              <a:buFont typeface="Webdings" pitchFamily="18" charset="2"/>
              <a:buChar char="4"/>
            </a:pPr>
            <a:r>
              <a:rPr lang="es-ES" dirty="0">
                <a:latin typeface="Book Antiqua" pitchFamily="18" charset="0"/>
              </a:rPr>
              <a:t>De conservación de las instalaciones de Infraestructura Terrestre de la Armada.</a:t>
            </a:r>
          </a:p>
          <a:p>
            <a:pPr marL="1435100" lvl="2" indent="-381000" algn="l">
              <a:spcBef>
                <a:spcPct val="20000"/>
              </a:spcBef>
              <a:buClr>
                <a:srgbClr val="FF3300"/>
              </a:buClr>
              <a:buFont typeface="Webdings" pitchFamily="18" charset="2"/>
              <a:buChar char="4"/>
            </a:pPr>
            <a:r>
              <a:rPr lang="es-ES" dirty="0">
                <a:latin typeface="Book Antiqua" pitchFamily="18" charset="0"/>
              </a:rPr>
              <a:t>De conservación de los medios de movilización de personal, carga y propósitos especiales que se emplean en la Armada para fines de apoyo logístico y administrativo.</a:t>
            </a:r>
          </a:p>
          <a:p>
            <a:pPr marL="1435100" lvl="2" indent="-381000" algn="just">
              <a:spcBef>
                <a:spcPct val="20000"/>
              </a:spcBef>
              <a:buClr>
                <a:srgbClr val="FF3300"/>
              </a:buClr>
              <a:buFont typeface="Webdings" pitchFamily="18" charset="2"/>
              <a:buAutoNum type="arabicPeriod" startAt="4"/>
            </a:pPr>
            <a:endParaRPr lang="es-ES" dirty="0">
              <a:latin typeface="Book Antiqua" pitchFamily="18" charset="0"/>
            </a:endParaRPr>
          </a:p>
        </p:txBody>
      </p:sp>
      <p:sp>
        <p:nvSpPr>
          <p:cNvPr id="1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solidFill>
                  <a:srgbClr val="FF0000"/>
                </a:solidFill>
              </a:rPr>
              <a:t> </a:t>
            </a:r>
            <a:r>
              <a:rPr lang="es-CL" sz="800" b="1" dirty="0" smtClean="0">
                <a:solidFill>
                  <a:srgbClr val="FF0000"/>
                </a:solidFill>
              </a:rPr>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2" name="Imagen 1"/>
          <p:cNvPicPr>
            <a:picLocks noChangeAspect="1"/>
          </p:cNvPicPr>
          <p:nvPr/>
        </p:nvPicPr>
        <p:blipFill>
          <a:blip r:embed="rId4"/>
          <a:stretch>
            <a:fillRect/>
          </a:stretch>
        </p:blipFill>
        <p:spPr>
          <a:xfrm>
            <a:off x="2843808" y="316398"/>
            <a:ext cx="5432007" cy="1133954"/>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4511" y="6572250"/>
            <a:ext cx="344966" cy="276999"/>
          </a:xfrm>
          <a:prstGeom prst="rect">
            <a:avLst/>
          </a:prstGeom>
          <a:noFill/>
          <a:ln w="9525">
            <a:noFill/>
            <a:miter lim="800000"/>
            <a:headEnd/>
            <a:tailEnd/>
          </a:ln>
        </p:spPr>
        <p:txBody>
          <a:bodyPr wrap="none">
            <a:spAutoFit/>
          </a:bodyPr>
          <a:lstStyle/>
          <a:p>
            <a:pPr algn="ctr"/>
            <a:r>
              <a:rPr lang="es-CL" sz="1200" b="1" dirty="0" smtClean="0"/>
              <a:t>16</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5" name="Rectangle 3"/>
          <p:cNvSpPr>
            <a:spLocks noChangeArrowheads="1"/>
          </p:cNvSpPr>
          <p:nvPr/>
        </p:nvSpPr>
        <p:spPr bwMode="auto">
          <a:xfrm>
            <a:off x="1619672" y="1700808"/>
            <a:ext cx="7200800" cy="4320580"/>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dirty="0">
                <a:latin typeface="Book Antiqua" pitchFamily="18" charset="0"/>
              </a:rPr>
              <a:t>	</a:t>
            </a:r>
            <a:r>
              <a:rPr lang="es-ES_tradnl" u="sng" dirty="0">
                <a:latin typeface="Book Antiqua" pitchFamily="18" charset="0"/>
              </a:rPr>
              <a:t>FUNCIONES BÁSICAS</a:t>
            </a:r>
            <a:r>
              <a:rPr lang="es-ES_tradnl" dirty="0">
                <a:latin typeface="Book Antiqua" pitchFamily="18" charset="0"/>
              </a:rPr>
              <a:t>: </a:t>
            </a:r>
            <a:endParaRPr lang="es-ES_tradnl" dirty="0" smtClean="0">
              <a:latin typeface="Book Antiqua" pitchFamily="18" charset="0"/>
            </a:endParaRPr>
          </a:p>
          <a:p>
            <a:pPr marL="533400" indent="-533400" algn="l">
              <a:spcBef>
                <a:spcPct val="20000"/>
              </a:spcBef>
              <a:buClr>
                <a:srgbClr val="FF9900"/>
              </a:buClr>
              <a:buFont typeface="Webdings" pitchFamily="18" charset="2"/>
              <a:buNone/>
            </a:pPr>
            <a:endParaRPr lang="es-ES_tradnl" sz="1000" dirty="0">
              <a:latin typeface="Book Antiqua" pitchFamily="18" charset="0"/>
            </a:endParaRPr>
          </a:p>
          <a:p>
            <a:pPr marL="533400" indent="-533400" algn="l">
              <a:spcBef>
                <a:spcPct val="20000"/>
              </a:spcBef>
              <a:buClr>
                <a:srgbClr val="FF9900"/>
              </a:buClr>
              <a:buFont typeface="Webdings" pitchFamily="18" charset="2"/>
              <a:buChar char="4"/>
            </a:pPr>
            <a:r>
              <a:rPr lang="es-ES" dirty="0">
                <a:latin typeface="Book Antiqua" pitchFamily="18" charset="0"/>
              </a:rPr>
              <a:t>Mantener actualizadas las certificaciones de propiedad de los bienes raíces de la Armada, efectuar las tramitaciones necesarias para adquirir, transferir o enajenar los bienes raíces, según lo requiera el alto mando institucional, y prevenir las disputas territoriales por intereses contrapuestos de particulares y de organismos de gobierno interior, respecto de los planes de desarrollo de la Armada</a:t>
            </a:r>
            <a:r>
              <a:rPr lang="es-ES" dirty="0" smtClean="0">
                <a:latin typeface="Book Antiqua" pitchFamily="18" charset="0"/>
              </a:rPr>
              <a:t>.</a:t>
            </a:r>
          </a:p>
          <a:p>
            <a:pPr marL="533400" indent="-533400" algn="l">
              <a:spcBef>
                <a:spcPct val="20000"/>
              </a:spcBef>
              <a:buClr>
                <a:srgbClr val="FF9900"/>
              </a:buClr>
            </a:pPr>
            <a:r>
              <a:rPr lang="es-ES" dirty="0" smtClean="0">
                <a:latin typeface="Book Antiqua" pitchFamily="18" charset="0"/>
              </a:rPr>
              <a:t> </a:t>
            </a:r>
            <a:endParaRPr lang="es-ES" dirty="0">
              <a:latin typeface="Book Antiqua" pitchFamily="18" charset="0"/>
            </a:endParaRPr>
          </a:p>
          <a:p>
            <a:pPr marL="533400" indent="-533400" algn="l">
              <a:spcBef>
                <a:spcPct val="20000"/>
              </a:spcBef>
              <a:buClr>
                <a:srgbClr val="FF9900"/>
              </a:buClr>
              <a:buFont typeface="Webdings" pitchFamily="18" charset="2"/>
              <a:buChar char="4"/>
            </a:pPr>
            <a:r>
              <a:rPr lang="es-ES" dirty="0">
                <a:latin typeface="Book Antiqua" pitchFamily="18" charset="0"/>
              </a:rPr>
              <a:t>Ejecutar, de acuerdo a la planificación institucional, el desarrollo de la infraestructura terrestre necesaria para la efectividad de operación y el apoyo logístico de las fuerzas navales, y de aquella necesaria para el funcionamiento administrativo de la Armada. </a:t>
            </a:r>
          </a:p>
        </p:txBody>
      </p:sp>
      <p:sp>
        <p:nvSpPr>
          <p:cNvPr id="1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solidFill>
                  <a:srgbClr val="FF0000"/>
                </a:solidFill>
              </a:rPr>
              <a:t> </a:t>
            </a:r>
            <a:r>
              <a:rPr lang="es-CL" sz="800" b="1" dirty="0" smtClean="0">
                <a:solidFill>
                  <a:srgbClr val="FF0000"/>
                </a:solidFill>
              </a:rPr>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7" name="Text Box 18"/>
          <p:cNvSpPr txBox="1">
            <a:spLocks noChangeArrowheads="1"/>
          </p:cNvSpPr>
          <p:nvPr/>
        </p:nvSpPr>
        <p:spPr bwMode="auto">
          <a:xfrm>
            <a:off x="2462244" y="1061550"/>
            <a:ext cx="4903907"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SERVICIO DE OBRAS Y CONSTRUCCIÓN</a:t>
            </a:r>
          </a:p>
        </p:txBody>
      </p:sp>
      <p:grpSp>
        <p:nvGrpSpPr>
          <p:cNvPr id="18" name="Grupo 17"/>
          <p:cNvGrpSpPr/>
          <p:nvPr/>
        </p:nvGrpSpPr>
        <p:grpSpPr>
          <a:xfrm>
            <a:off x="2473076" y="396165"/>
            <a:ext cx="5379228" cy="511854"/>
            <a:chOff x="0" y="41850"/>
            <a:chExt cx="7083937" cy="918670"/>
          </a:xfrm>
        </p:grpSpPr>
        <p:sp>
          <p:nvSpPr>
            <p:cNvPr id="19" name="Rectángulo redondeado 18"/>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CuadroTexto 19"/>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69727" y="880667"/>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 name="5 Rectángulo"/>
          <p:cNvSpPr/>
          <p:nvPr/>
        </p:nvSpPr>
        <p:spPr>
          <a:xfrm>
            <a:off x="0" y="6572250"/>
            <a:ext cx="9144000" cy="28575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00827" y="6572250"/>
            <a:ext cx="332335" cy="276999"/>
          </a:xfrm>
          <a:prstGeom prst="rect">
            <a:avLst/>
          </a:prstGeom>
          <a:noFill/>
          <a:ln w="9525">
            <a:noFill/>
            <a:miter lim="800000"/>
            <a:headEnd/>
            <a:tailEnd/>
          </a:ln>
        </p:spPr>
        <p:txBody>
          <a:bodyPr wrap="none">
            <a:spAutoFit/>
          </a:bodyPr>
          <a:lstStyle/>
          <a:p>
            <a:pPr algn="ctr"/>
            <a:r>
              <a:rPr lang="es-CL" sz="1200" b="1" dirty="0" smtClean="0"/>
              <a:t>17</a:t>
            </a:r>
            <a:endParaRPr lang="es-CL" sz="1200" b="1" dirty="0"/>
          </a:p>
        </p:txBody>
      </p:sp>
      <p:sp>
        <p:nvSpPr>
          <p:cNvPr id="9" name="14 CuadroTexto"/>
          <p:cNvSpPr txBox="1">
            <a:spLocks noChangeArrowheads="1"/>
          </p:cNvSpPr>
          <p:nvPr/>
        </p:nvSpPr>
        <p:spPr bwMode="auto">
          <a:xfrm>
            <a:off x="34925" y="6611938"/>
            <a:ext cx="1728788" cy="246062"/>
          </a:xfrm>
          <a:prstGeom prst="rect">
            <a:avLst/>
          </a:prstGeom>
          <a:noFill/>
          <a:ln w="9525">
            <a:noFill/>
            <a:miter lim="800000"/>
            <a:headEnd/>
            <a:tailEnd/>
          </a:ln>
        </p:spPr>
        <p:txBody>
          <a:bodyPr wrap="none">
            <a:spAutoFit/>
          </a:bodyPr>
          <a:lstStyle/>
          <a:p>
            <a:pPr algn="ctr"/>
            <a:r>
              <a:rPr lang="es-CL" sz="1000" b="1"/>
              <a:t>T1° AB  M. GUEVARA V.</a:t>
            </a:r>
          </a:p>
        </p:txBody>
      </p:sp>
      <p:sp>
        <p:nvSpPr>
          <p:cNvPr id="15" name="Rectangle 3"/>
          <p:cNvSpPr>
            <a:spLocks noChangeArrowheads="1"/>
          </p:cNvSpPr>
          <p:nvPr/>
        </p:nvSpPr>
        <p:spPr bwMode="auto">
          <a:xfrm>
            <a:off x="1624632" y="1628452"/>
            <a:ext cx="7411864" cy="4248820"/>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a:latin typeface="Book Antiqua" pitchFamily="18" charset="0"/>
              </a:rPr>
              <a:t>FUNCIONES </a:t>
            </a:r>
            <a:r>
              <a:rPr lang="es-ES_tradnl" sz="2000" u="sng" dirty="0" smtClean="0">
                <a:latin typeface="Book Antiqua" pitchFamily="18" charset="0"/>
              </a:rPr>
              <a:t>BÁSICAS (Cont.)</a:t>
            </a:r>
            <a:r>
              <a:rPr lang="es-ES_tradnl" sz="2000" dirty="0" smtClean="0">
                <a:latin typeface="Book Antiqua" pitchFamily="18" charset="0"/>
              </a:rPr>
              <a:t>: </a:t>
            </a:r>
          </a:p>
          <a:p>
            <a:pPr marL="533400" indent="-533400" algn="l">
              <a:spcBef>
                <a:spcPct val="20000"/>
              </a:spcBef>
              <a:buClr>
                <a:srgbClr val="FF9900"/>
              </a:buClr>
              <a:buFont typeface="Webdings" pitchFamily="18" charset="2"/>
              <a:buNone/>
            </a:pPr>
            <a:endParaRPr lang="es-ES_tradnl" sz="2000" dirty="0">
              <a:latin typeface="Book Antiqua" pitchFamily="18" charset="0"/>
            </a:endParaRPr>
          </a:p>
          <a:p>
            <a:pPr marL="533400" indent="-533400" algn="l">
              <a:spcBef>
                <a:spcPct val="20000"/>
              </a:spcBef>
              <a:buClr>
                <a:srgbClr val="FF9900"/>
              </a:buClr>
              <a:buFont typeface="Webdings" pitchFamily="18" charset="2"/>
              <a:buChar char="4"/>
            </a:pPr>
            <a:r>
              <a:rPr lang="es-ES" sz="2000" dirty="0">
                <a:latin typeface="Book Antiqua" pitchFamily="18" charset="0"/>
              </a:rPr>
              <a:t>Asesorar técnicamente a la D.G.S.A. y al E.M.G.A. en la determinación de los recursos financieros necesarios para satisfacer los requerimientos de desarrollo, acondicionamiento, sostenimiento y renovación de la infraestructura terrestre de apoyo operativo, logístico y administrativo de la Institución. </a:t>
            </a:r>
            <a:endParaRPr lang="es-ES" sz="2000" dirty="0" smtClean="0">
              <a:latin typeface="Book Antiqua" pitchFamily="18" charset="0"/>
            </a:endParaRPr>
          </a:p>
          <a:p>
            <a:pPr marL="533400" indent="-533400" algn="l">
              <a:spcBef>
                <a:spcPct val="20000"/>
              </a:spcBef>
              <a:buClr>
                <a:srgbClr val="FF9900"/>
              </a:buClr>
              <a:buFont typeface="Webdings" pitchFamily="18" charset="2"/>
              <a:buChar char="4"/>
            </a:pPr>
            <a:r>
              <a:rPr lang="es-ES" sz="2000" dirty="0" smtClean="0">
                <a:latin typeface="Book Antiqua" pitchFamily="18" charset="0"/>
              </a:rPr>
              <a:t>Conducir </a:t>
            </a:r>
            <a:r>
              <a:rPr lang="es-ES" sz="2000" dirty="0">
                <a:latin typeface="Book Antiqua" pitchFamily="18" charset="0"/>
              </a:rPr>
              <a:t>las actividades de adquisición, conservación y renovación de los medios de movilización de personal, carga y propósitos especiales que requiere la Institución para sus fines de apoyo logístico y administrativo. </a:t>
            </a:r>
          </a:p>
          <a:p>
            <a:pPr marL="533400" indent="-533400" algn="just">
              <a:spcBef>
                <a:spcPct val="20000"/>
              </a:spcBef>
              <a:buClr>
                <a:srgbClr val="FF9900"/>
              </a:buClr>
              <a:buFont typeface="Webdings" pitchFamily="18" charset="2"/>
              <a:buAutoNum type="arabicPeriod" startAt="4"/>
            </a:pPr>
            <a:endParaRPr lang="es-ES" sz="2000" dirty="0">
              <a:latin typeface="Book Antiqua" pitchFamily="18" charset="0"/>
            </a:endParaRPr>
          </a:p>
        </p:txBody>
      </p:sp>
      <p:sp>
        <p:nvSpPr>
          <p:cNvPr id="16"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solidFill>
                  <a:srgbClr val="FF0000"/>
                </a:solidFill>
              </a:rPr>
              <a:t> </a:t>
            </a:r>
            <a:r>
              <a:rPr lang="es-CL" sz="800" b="1" dirty="0" smtClean="0">
                <a:solidFill>
                  <a:srgbClr val="FF0000"/>
                </a:solidFill>
              </a:rPr>
              <a:t>         - SOCA</a:t>
            </a:r>
          </a:p>
          <a:p>
            <a:r>
              <a:rPr lang="es-CL" sz="800" b="1" dirty="0"/>
              <a:t> </a:t>
            </a:r>
            <a:r>
              <a:rPr lang="es-CL" sz="800" b="1" dirty="0" smtClean="0"/>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7" name="Text Box 18"/>
          <p:cNvSpPr txBox="1">
            <a:spLocks noChangeArrowheads="1"/>
          </p:cNvSpPr>
          <p:nvPr/>
        </p:nvSpPr>
        <p:spPr bwMode="auto">
          <a:xfrm>
            <a:off x="2544770" y="1034198"/>
            <a:ext cx="4903907"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SERVICIO DE OBRAS Y CONSTRUCCIÓN</a:t>
            </a:r>
          </a:p>
        </p:txBody>
      </p:sp>
      <p:grpSp>
        <p:nvGrpSpPr>
          <p:cNvPr id="18" name="Grupo 17"/>
          <p:cNvGrpSpPr/>
          <p:nvPr/>
        </p:nvGrpSpPr>
        <p:grpSpPr>
          <a:xfrm>
            <a:off x="2555602" y="368813"/>
            <a:ext cx="5379228" cy="511854"/>
            <a:chOff x="0" y="41850"/>
            <a:chExt cx="7083937" cy="918670"/>
          </a:xfrm>
        </p:grpSpPr>
        <p:sp>
          <p:nvSpPr>
            <p:cNvPr id="19" name="Rectángulo redondeado 18"/>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CuadroTexto 19"/>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4511" y="6572250"/>
            <a:ext cx="344966" cy="276999"/>
          </a:xfrm>
          <a:prstGeom prst="rect">
            <a:avLst/>
          </a:prstGeom>
          <a:noFill/>
          <a:ln w="9525">
            <a:noFill/>
            <a:miter lim="800000"/>
            <a:headEnd/>
            <a:tailEnd/>
          </a:ln>
        </p:spPr>
        <p:txBody>
          <a:bodyPr wrap="none">
            <a:spAutoFit/>
          </a:bodyPr>
          <a:lstStyle/>
          <a:p>
            <a:pPr algn="ctr"/>
            <a:r>
              <a:rPr lang="es-CL" sz="1200" b="1" dirty="0" smtClean="0"/>
              <a:t>18</a:t>
            </a:r>
            <a:endParaRPr lang="es-CL" sz="1200" b="1" dirty="0"/>
          </a:p>
        </p:txBody>
      </p:sp>
      <p:sp>
        <p:nvSpPr>
          <p:cNvPr id="14" name="Text Box 18"/>
          <p:cNvSpPr txBox="1">
            <a:spLocks noChangeArrowheads="1"/>
          </p:cNvSpPr>
          <p:nvPr/>
        </p:nvSpPr>
        <p:spPr bwMode="auto">
          <a:xfrm>
            <a:off x="8706858" y="1362948"/>
            <a:ext cx="184730"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defRPr/>
            </a:pPr>
            <a:endParaRPr lang="es-ES" altLang="es-CL" b="1" dirty="0">
              <a:solidFill>
                <a:schemeClr val="bg1"/>
              </a:solidFill>
              <a:latin typeface="Book Antiqua" pitchFamily="18" charset="0"/>
            </a:endParaRPr>
          </a:p>
        </p:txBody>
      </p:sp>
      <p:sp>
        <p:nvSpPr>
          <p:cNvPr id="16" name="Text Box 5"/>
          <p:cNvSpPr txBox="1">
            <a:spLocks noChangeArrowheads="1"/>
          </p:cNvSpPr>
          <p:nvPr/>
        </p:nvSpPr>
        <p:spPr bwMode="auto">
          <a:xfrm>
            <a:off x="1841351" y="2420888"/>
            <a:ext cx="3265638"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dirty="0">
                <a:solidFill>
                  <a:srgbClr val="FFFFFF"/>
                </a:solidFill>
                <a:effectLst>
                  <a:outerShdw blurRad="38100" dist="38100" dir="2700000" algn="tl">
                    <a:srgbClr val="000000"/>
                  </a:outerShdw>
                </a:effectLst>
                <a:latin typeface="Book Antiqua" pitchFamily="18" charset="0"/>
              </a:rPr>
              <a:t>DEPENDENCIA MILITAR</a:t>
            </a:r>
            <a:endParaRPr lang="es-ES" sz="2000" dirty="0">
              <a:solidFill>
                <a:srgbClr val="FFFFFF"/>
              </a:solidFill>
              <a:effectLst>
                <a:outerShdw blurRad="38100" dist="38100" dir="2700000" algn="tl">
                  <a:srgbClr val="000000"/>
                </a:outerShdw>
              </a:effectLst>
              <a:latin typeface="Book Antiqua" pitchFamily="18" charset="0"/>
            </a:endParaRPr>
          </a:p>
        </p:txBody>
      </p:sp>
      <p:sp>
        <p:nvSpPr>
          <p:cNvPr id="17" name="Text Box 6"/>
          <p:cNvSpPr txBox="1">
            <a:spLocks noChangeArrowheads="1"/>
          </p:cNvSpPr>
          <p:nvPr/>
        </p:nvSpPr>
        <p:spPr bwMode="auto">
          <a:xfrm>
            <a:off x="2775541" y="3252738"/>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D. G. S. A.</a:t>
            </a:r>
            <a:endParaRPr lang="es-ES" sz="1600">
              <a:latin typeface="Book Antiqua" pitchFamily="18" charset="0"/>
            </a:endParaRPr>
          </a:p>
        </p:txBody>
      </p:sp>
      <p:sp>
        <p:nvSpPr>
          <p:cNvPr id="18" name="Line 7"/>
          <p:cNvSpPr>
            <a:spLocks noChangeShapeType="1"/>
          </p:cNvSpPr>
          <p:nvPr/>
        </p:nvSpPr>
        <p:spPr bwMode="auto">
          <a:xfrm flipV="1">
            <a:off x="3360589" y="2893963"/>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19" name="Text Box 8"/>
          <p:cNvSpPr txBox="1">
            <a:spLocks noChangeArrowheads="1"/>
          </p:cNvSpPr>
          <p:nvPr/>
        </p:nvSpPr>
        <p:spPr bwMode="auto">
          <a:xfrm>
            <a:off x="1547664" y="4232225"/>
            <a:ext cx="4269117"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a:solidFill>
                  <a:srgbClr val="FFFFFF"/>
                </a:solidFill>
                <a:effectLst>
                  <a:outerShdw blurRad="38100" dist="38100" dir="2700000" algn="tl">
                    <a:srgbClr val="000000"/>
                  </a:outerShdw>
                </a:effectLst>
                <a:latin typeface="Book Antiqua" pitchFamily="18" charset="0"/>
              </a:rPr>
              <a:t>DEPENDENCIA GUARNICIONAL</a:t>
            </a:r>
            <a:endParaRPr lang="es-ES" sz="2000">
              <a:solidFill>
                <a:srgbClr val="FFFFFF"/>
              </a:solidFill>
              <a:effectLst>
                <a:outerShdw blurRad="38100" dist="38100" dir="2700000" algn="tl">
                  <a:srgbClr val="000000"/>
                </a:outerShdw>
              </a:effectLst>
              <a:latin typeface="Book Antiqua" pitchFamily="18" charset="0"/>
            </a:endParaRPr>
          </a:p>
        </p:txBody>
      </p:sp>
      <p:sp>
        <p:nvSpPr>
          <p:cNvPr id="20" name="Text Box 9"/>
          <p:cNvSpPr txBox="1">
            <a:spLocks noChangeArrowheads="1"/>
          </p:cNvSpPr>
          <p:nvPr/>
        </p:nvSpPr>
        <p:spPr bwMode="auto">
          <a:xfrm>
            <a:off x="2855633" y="5062488"/>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PRIZONA</a:t>
            </a:r>
            <a:endParaRPr lang="es-ES" sz="1600">
              <a:latin typeface="Book Antiqua" pitchFamily="18" charset="0"/>
            </a:endParaRPr>
          </a:p>
        </p:txBody>
      </p:sp>
      <p:sp>
        <p:nvSpPr>
          <p:cNvPr id="21" name="Line 10"/>
          <p:cNvSpPr>
            <a:spLocks noChangeShapeType="1"/>
          </p:cNvSpPr>
          <p:nvPr/>
        </p:nvSpPr>
        <p:spPr bwMode="auto">
          <a:xfrm flipV="1">
            <a:off x="3432026" y="4703713"/>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2" name="Picture 11" descr="main"/>
          <p:cNvPicPr>
            <a:picLocks noChangeAspect="1" noChangeArrowheads="1"/>
          </p:cNvPicPr>
          <p:nvPr/>
        </p:nvPicPr>
        <p:blipFill>
          <a:blip r:embed="rId4" cstate="print"/>
          <a:srcRect l="35349" t="11624" r="36613" b="49602"/>
          <a:stretch>
            <a:fillRect/>
          </a:stretch>
        </p:blipFill>
        <p:spPr bwMode="auto">
          <a:xfrm>
            <a:off x="6012160" y="2060848"/>
            <a:ext cx="2482850" cy="3240088"/>
          </a:xfrm>
          <a:prstGeom prst="rect">
            <a:avLst/>
          </a:prstGeom>
          <a:noFill/>
          <a:ln w="12700">
            <a:solidFill>
              <a:srgbClr val="000000"/>
            </a:solidFill>
            <a:miter lim="800000"/>
            <a:headEnd/>
            <a:tailEnd/>
          </a:ln>
        </p:spPr>
      </p:pic>
      <p:sp>
        <p:nvSpPr>
          <p:cNvPr id="23"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solidFill>
                  <a:srgbClr val="FF0000"/>
                </a:solidFill>
              </a:rPr>
              <a:t> </a:t>
            </a:r>
            <a:r>
              <a:rPr lang="es-CL" sz="800" b="1" dirty="0" smtClean="0">
                <a:solidFill>
                  <a:srgbClr val="FF0000"/>
                </a:solidFill>
              </a:rPr>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24" name="Text Box 18"/>
          <p:cNvSpPr txBox="1">
            <a:spLocks noChangeArrowheads="1"/>
          </p:cNvSpPr>
          <p:nvPr/>
        </p:nvSpPr>
        <p:spPr bwMode="auto">
          <a:xfrm>
            <a:off x="1905422" y="853335"/>
            <a:ext cx="6205546" cy="646331"/>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SERVICIO DE INFORMACIÓN Y ADMINISTRACIÓN </a:t>
            </a:r>
          </a:p>
          <a:p>
            <a:pPr marL="342900" indent="-342900" algn="r">
              <a:defRPr/>
            </a:pPr>
            <a:r>
              <a:rPr lang="es-MX" altLang="es-CL" b="1" u="sng" dirty="0">
                <a:ln w="0"/>
                <a:latin typeface="Book Antiqua" pitchFamily="18" charset="0"/>
              </a:rPr>
              <a:t>DE MANTENIMIENTO DE LA ARMADA</a:t>
            </a:r>
          </a:p>
        </p:txBody>
      </p:sp>
      <p:grpSp>
        <p:nvGrpSpPr>
          <p:cNvPr id="25" name="Grupo 24"/>
          <p:cNvGrpSpPr/>
          <p:nvPr/>
        </p:nvGrpSpPr>
        <p:grpSpPr>
          <a:xfrm>
            <a:off x="2471995" y="249683"/>
            <a:ext cx="5379228" cy="511854"/>
            <a:chOff x="0" y="41850"/>
            <a:chExt cx="7083937" cy="918670"/>
          </a:xfrm>
        </p:grpSpPr>
        <p:sp>
          <p:nvSpPr>
            <p:cNvPr id="26" name="Rectángulo redondeado 25"/>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uadroTexto 26"/>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4511" y="6572250"/>
            <a:ext cx="344966" cy="276999"/>
          </a:xfrm>
          <a:prstGeom prst="rect">
            <a:avLst/>
          </a:prstGeom>
          <a:noFill/>
          <a:ln w="9525">
            <a:noFill/>
            <a:miter lim="800000"/>
            <a:headEnd/>
            <a:tailEnd/>
          </a:ln>
        </p:spPr>
        <p:txBody>
          <a:bodyPr wrap="none">
            <a:spAutoFit/>
          </a:bodyPr>
          <a:lstStyle/>
          <a:p>
            <a:pPr algn="ctr"/>
            <a:r>
              <a:rPr lang="es-CL" sz="1200" b="1" dirty="0" smtClean="0"/>
              <a:t>19</a:t>
            </a:r>
            <a:endParaRPr lang="es-CL" sz="1200" b="1" dirty="0"/>
          </a:p>
        </p:txBody>
      </p:sp>
      <p:sp>
        <p:nvSpPr>
          <p:cNvPr id="29" name="Rectangle 3"/>
          <p:cNvSpPr>
            <a:spLocks noChangeArrowheads="1"/>
          </p:cNvSpPr>
          <p:nvPr/>
        </p:nvSpPr>
        <p:spPr bwMode="auto">
          <a:xfrm>
            <a:off x="1631652" y="1835303"/>
            <a:ext cx="7452320" cy="4464496"/>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000" dirty="0">
                <a:latin typeface="Book Antiqua" pitchFamily="18" charset="0"/>
              </a:rPr>
              <a:t>	</a:t>
            </a:r>
            <a:r>
              <a:rPr lang="es-ES_tradnl" sz="2000" u="sng" dirty="0">
                <a:latin typeface="Book Antiqua" pitchFamily="18" charset="0"/>
              </a:rPr>
              <a:t>MISIÓN</a:t>
            </a:r>
            <a:r>
              <a:rPr lang="es-ES_tradnl" sz="2000" dirty="0">
                <a:latin typeface="Book Antiqua" pitchFamily="18" charset="0"/>
              </a:rPr>
              <a:t>: </a:t>
            </a:r>
          </a:p>
          <a:p>
            <a:pPr marL="533400" indent="-533400" algn="l">
              <a:spcBef>
                <a:spcPct val="20000"/>
              </a:spcBef>
              <a:buClr>
                <a:srgbClr val="FF9900"/>
              </a:buClr>
            </a:pPr>
            <a:r>
              <a:rPr lang="es-ES" sz="2000" dirty="0" smtClean="0">
                <a:latin typeface="Book Antiqua" pitchFamily="18" charset="0"/>
              </a:rPr>
              <a:t>        Contribuir </a:t>
            </a:r>
            <a:r>
              <a:rPr lang="es-ES" sz="2000" dirty="0">
                <a:latin typeface="Book Antiqua" pitchFamily="18" charset="0"/>
              </a:rPr>
              <a:t>a mantener el más alto nivel de disponibilidad y confiabilidad del material naval y marítimo</a:t>
            </a:r>
            <a:r>
              <a:rPr lang="es-ES" sz="2000" dirty="0" smtClean="0">
                <a:latin typeface="Book Antiqua" pitchFamily="18" charset="0"/>
              </a:rPr>
              <a:t>:</a:t>
            </a:r>
          </a:p>
          <a:p>
            <a:pPr marL="533400" indent="-533400" algn="l">
              <a:spcBef>
                <a:spcPct val="20000"/>
              </a:spcBef>
              <a:buClr>
                <a:srgbClr val="FF9900"/>
              </a:buClr>
            </a:pPr>
            <a:endParaRPr lang="es-ES" dirty="0">
              <a:latin typeface="Book Antiqua" pitchFamily="18" charset="0"/>
            </a:endParaRPr>
          </a:p>
          <a:p>
            <a:pPr marL="533400" indent="-533400" algn="l">
              <a:spcBef>
                <a:spcPct val="20000"/>
              </a:spcBef>
              <a:buClr>
                <a:srgbClr val="FF9900"/>
              </a:buClr>
              <a:buFont typeface="Webdings" pitchFamily="18" charset="2"/>
              <a:buNone/>
            </a:pPr>
            <a:r>
              <a:rPr lang="es-ES" dirty="0">
                <a:latin typeface="Book Antiqua" pitchFamily="18" charset="0"/>
              </a:rPr>
              <a:t>1.     Administrar el sistema de mantenimiento planificado para todo el material de las unidades y reparticiones navales y marítimas.</a:t>
            </a:r>
          </a:p>
          <a:p>
            <a:pPr marL="533400" indent="-533400" algn="l">
              <a:spcBef>
                <a:spcPct val="20000"/>
              </a:spcBef>
              <a:buClr>
                <a:srgbClr val="FF9900"/>
              </a:buClr>
              <a:buFont typeface="Webdings" pitchFamily="18" charset="2"/>
              <a:buNone/>
            </a:pPr>
            <a:r>
              <a:rPr lang="es-ES" dirty="0">
                <a:latin typeface="Book Antiqua" pitchFamily="18" charset="0"/>
              </a:rPr>
              <a:t>2.     Administrar funcionalmente el subsistema de operaciones y mantenimiento salino.</a:t>
            </a:r>
          </a:p>
          <a:p>
            <a:pPr marL="533400" indent="-533400" algn="l">
              <a:spcBef>
                <a:spcPct val="20000"/>
              </a:spcBef>
              <a:buClr>
                <a:srgbClr val="FF9900"/>
              </a:buClr>
              <a:buFont typeface="Webdings" pitchFamily="18" charset="2"/>
              <a:buNone/>
            </a:pPr>
            <a:r>
              <a:rPr lang="es-ES" dirty="0">
                <a:latin typeface="Book Antiqua" pitchFamily="18" charset="0"/>
              </a:rPr>
              <a:t>3.     Confeccionar los árboles de elementos configurados del material, y auditar en terreno la calidad de éstos.</a:t>
            </a:r>
          </a:p>
          <a:p>
            <a:pPr marL="533400" indent="-533400" algn="l">
              <a:spcBef>
                <a:spcPct val="20000"/>
              </a:spcBef>
              <a:buClr>
                <a:srgbClr val="FF9900"/>
              </a:buClr>
              <a:buFont typeface="Webdings" pitchFamily="18" charset="2"/>
              <a:buNone/>
            </a:pPr>
            <a:r>
              <a:rPr lang="es-ES" dirty="0">
                <a:latin typeface="Book Antiqua" pitchFamily="18" charset="0"/>
              </a:rPr>
              <a:t>4.     Administrar la asignación, estandarización y control de los códigos de familias de equipos o identificador de grupos de </a:t>
            </a:r>
            <a:r>
              <a:rPr lang="es-ES" dirty="0" smtClean="0">
                <a:latin typeface="Book Antiqua" pitchFamily="18" charset="0"/>
              </a:rPr>
              <a:t>equipos.</a:t>
            </a:r>
          </a:p>
          <a:p>
            <a:pPr marL="533400" indent="-533400">
              <a:spcBef>
                <a:spcPct val="20000"/>
              </a:spcBef>
              <a:buClr>
                <a:srgbClr val="FF9900"/>
              </a:buClr>
            </a:pPr>
            <a:r>
              <a:rPr lang="es-ES" dirty="0" smtClean="0">
                <a:latin typeface="Book Antiqua" pitchFamily="18" charset="0"/>
              </a:rPr>
              <a:t>5.     Auditar la información estadística de fallas de material y de mantenimiento ingresada por las UU/RR a salino.</a:t>
            </a:r>
          </a:p>
          <a:p>
            <a:pPr marL="533400" indent="-533400" algn="l">
              <a:spcBef>
                <a:spcPct val="20000"/>
              </a:spcBef>
              <a:buClr>
                <a:srgbClr val="FF9900"/>
              </a:buClr>
              <a:buFont typeface="Webdings" pitchFamily="18" charset="2"/>
              <a:buNone/>
            </a:pPr>
            <a:endParaRPr lang="es-ES" sz="2000" dirty="0">
              <a:latin typeface="Book Antiqua" pitchFamily="18" charset="0"/>
            </a:endParaRPr>
          </a:p>
        </p:txBody>
      </p:sp>
      <p:sp>
        <p:nvSpPr>
          <p:cNvPr id="31" name="7 CuadroTexto"/>
          <p:cNvSpPr txBox="1">
            <a:spLocks noChangeArrowheads="1"/>
          </p:cNvSpPr>
          <p:nvPr/>
        </p:nvSpPr>
        <p:spPr bwMode="auto">
          <a:xfrm>
            <a:off x="0" y="1285875"/>
            <a:ext cx="1619672" cy="393954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solidFill>
                  <a:srgbClr val="FF0000"/>
                </a:solidFill>
              </a:rPr>
              <a:t>DIRECCCIONES Y SERV. TÉCNICOS.</a:t>
            </a:r>
            <a:endParaRPr lang="es-CL" sz="1000" b="1" dirty="0">
              <a:solidFill>
                <a:srgbClr val="FF0000"/>
              </a:solidFill>
            </a:endParaRPr>
          </a:p>
          <a:p>
            <a:r>
              <a:rPr lang="es-CL" sz="1000" b="1" dirty="0" smtClean="0"/>
              <a:t>         - </a:t>
            </a:r>
            <a:r>
              <a:rPr lang="es-CL" sz="800" b="1" dirty="0" smtClean="0"/>
              <a:t>DIRISNAV</a:t>
            </a:r>
          </a:p>
          <a:p>
            <a:r>
              <a:rPr lang="es-CL" sz="1000" b="1" dirty="0" smtClean="0"/>
              <a:t>         - </a:t>
            </a:r>
            <a:r>
              <a:rPr lang="es-CL" sz="800" b="1" dirty="0" smtClean="0"/>
              <a:t>DIPRIDA</a:t>
            </a:r>
          </a:p>
          <a:p>
            <a:r>
              <a:rPr lang="es-CL" sz="800" b="1" dirty="0"/>
              <a:t> </a:t>
            </a:r>
            <a:r>
              <a:rPr lang="es-CL" sz="800" b="1" dirty="0" smtClean="0"/>
              <a:t>         - DRUARM</a:t>
            </a:r>
          </a:p>
          <a:p>
            <a:r>
              <a:rPr lang="es-CL" sz="800" b="1" dirty="0"/>
              <a:t> </a:t>
            </a:r>
            <a:r>
              <a:rPr lang="es-CL" sz="800" b="1" dirty="0" smtClean="0"/>
              <a:t>         - SOCA</a:t>
            </a:r>
          </a:p>
          <a:p>
            <a:r>
              <a:rPr lang="es-CL" sz="800" b="1" dirty="0">
                <a:solidFill>
                  <a:srgbClr val="FF0000"/>
                </a:solidFill>
              </a:rPr>
              <a:t> </a:t>
            </a:r>
            <a:r>
              <a:rPr lang="es-CL" sz="800" b="1" dirty="0" smtClean="0">
                <a:solidFill>
                  <a:srgbClr val="FF0000"/>
                </a:solidFill>
              </a:rPr>
              <a:t>         - SERVIMADA</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5" name="Text Box 18"/>
          <p:cNvSpPr txBox="1">
            <a:spLocks noChangeArrowheads="1"/>
          </p:cNvSpPr>
          <p:nvPr/>
        </p:nvSpPr>
        <p:spPr bwMode="auto">
          <a:xfrm>
            <a:off x="1905422" y="853335"/>
            <a:ext cx="6205546" cy="646331"/>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SERVICIO DE INFORMACIÓN Y ADMINISTRACIÓN </a:t>
            </a:r>
          </a:p>
          <a:p>
            <a:pPr marL="342900" indent="-342900" algn="r">
              <a:defRPr/>
            </a:pPr>
            <a:r>
              <a:rPr lang="es-MX" altLang="es-CL" b="1" u="sng" dirty="0">
                <a:ln w="0"/>
                <a:latin typeface="Book Antiqua" pitchFamily="18" charset="0"/>
              </a:rPr>
              <a:t>DE MANTENIMIENTO DE LA ARMADA</a:t>
            </a:r>
          </a:p>
        </p:txBody>
      </p:sp>
      <p:grpSp>
        <p:nvGrpSpPr>
          <p:cNvPr id="16" name="Grupo 15"/>
          <p:cNvGrpSpPr/>
          <p:nvPr/>
        </p:nvGrpSpPr>
        <p:grpSpPr>
          <a:xfrm>
            <a:off x="2471995" y="249683"/>
            <a:ext cx="5379228" cy="511854"/>
            <a:chOff x="0" y="41850"/>
            <a:chExt cx="7083937" cy="918670"/>
          </a:xfrm>
        </p:grpSpPr>
        <p:sp>
          <p:nvSpPr>
            <p:cNvPr id="17" name="Rectángulo redondeado 16"/>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CuadroTexto 17"/>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8422" y="6572250"/>
            <a:ext cx="337144" cy="276999"/>
          </a:xfrm>
          <a:prstGeom prst="rect">
            <a:avLst/>
          </a:prstGeom>
          <a:noFill/>
          <a:ln w="9525">
            <a:noFill/>
            <a:miter lim="800000"/>
            <a:headEnd/>
            <a:tailEnd/>
          </a:ln>
        </p:spPr>
        <p:txBody>
          <a:bodyPr wrap="none">
            <a:spAutoFit/>
          </a:bodyPr>
          <a:lstStyle/>
          <a:p>
            <a:pPr algn="ctr"/>
            <a:r>
              <a:rPr lang="es-CL" sz="1200" b="1" dirty="0" smtClean="0"/>
              <a:t>20</a:t>
            </a:r>
            <a:endParaRPr lang="es-CL" sz="1200" b="1" dirty="0"/>
          </a:p>
        </p:txBody>
      </p:sp>
      <p:sp>
        <p:nvSpPr>
          <p:cNvPr id="15" name="Text Box 5"/>
          <p:cNvSpPr txBox="1">
            <a:spLocks noChangeArrowheads="1"/>
          </p:cNvSpPr>
          <p:nvPr/>
        </p:nvSpPr>
        <p:spPr bwMode="auto">
          <a:xfrm>
            <a:off x="1763688" y="1700808"/>
            <a:ext cx="3265638" cy="400110"/>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sz="2000" dirty="0">
                <a:solidFill>
                  <a:srgbClr val="FFFFFF"/>
                </a:solidFill>
                <a:effectLst>
                  <a:outerShdw blurRad="38100" dist="38100" dir="2700000" algn="tl">
                    <a:srgbClr val="000000"/>
                  </a:outerShdw>
                </a:effectLst>
                <a:latin typeface="Book Antiqua" pitchFamily="18" charset="0"/>
              </a:rPr>
              <a:t>DEPENDENCIA MILITAR</a:t>
            </a:r>
            <a:endParaRPr lang="es-ES" sz="2000" dirty="0">
              <a:solidFill>
                <a:srgbClr val="FFFFFF"/>
              </a:solidFill>
              <a:effectLst>
                <a:outerShdw blurRad="38100" dist="38100" dir="2700000" algn="tl">
                  <a:srgbClr val="000000"/>
                </a:outerShdw>
              </a:effectLst>
              <a:latin typeface="Book Antiqua" pitchFamily="18" charset="0"/>
            </a:endParaRPr>
          </a:p>
        </p:txBody>
      </p:sp>
      <p:sp>
        <p:nvSpPr>
          <p:cNvPr id="16" name="Text Box 6"/>
          <p:cNvSpPr txBox="1">
            <a:spLocks noChangeArrowheads="1"/>
          </p:cNvSpPr>
          <p:nvPr/>
        </p:nvSpPr>
        <p:spPr bwMode="auto">
          <a:xfrm>
            <a:off x="2697877" y="2532658"/>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D. G. S. A.</a:t>
            </a:r>
            <a:endParaRPr lang="es-ES" sz="1600" dirty="0">
              <a:latin typeface="Book Antiqua" pitchFamily="18" charset="0"/>
            </a:endParaRPr>
          </a:p>
        </p:txBody>
      </p:sp>
      <p:sp>
        <p:nvSpPr>
          <p:cNvPr id="17" name="Line 7"/>
          <p:cNvSpPr>
            <a:spLocks noChangeShapeType="1"/>
          </p:cNvSpPr>
          <p:nvPr/>
        </p:nvSpPr>
        <p:spPr bwMode="auto">
          <a:xfrm flipV="1">
            <a:off x="3282925" y="2173883"/>
            <a:ext cx="0" cy="381000"/>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pic>
        <p:nvPicPr>
          <p:cNvPr id="20" name="Picture 17" descr="7023"/>
          <p:cNvPicPr>
            <a:picLocks noChangeAspect="1" noChangeArrowheads="1"/>
          </p:cNvPicPr>
          <p:nvPr/>
        </p:nvPicPr>
        <p:blipFill>
          <a:blip r:embed="rId4" cstate="print"/>
          <a:srcRect/>
          <a:stretch>
            <a:fillRect/>
          </a:stretch>
        </p:blipFill>
        <p:spPr bwMode="auto">
          <a:xfrm>
            <a:off x="7596336" y="4005064"/>
            <a:ext cx="1296144" cy="1901012"/>
          </a:xfrm>
          <a:prstGeom prst="rect">
            <a:avLst/>
          </a:prstGeom>
          <a:noFill/>
          <a:ln w="19050">
            <a:solidFill>
              <a:srgbClr val="000000"/>
            </a:solidFill>
            <a:miter lim="800000"/>
            <a:headEnd/>
            <a:tailEnd/>
          </a:ln>
        </p:spPr>
      </p:pic>
      <p:pic>
        <p:nvPicPr>
          <p:cNvPr id="21" name="20 Imagen" descr="BANDERA_USA_GUADANEWS.jpg"/>
          <p:cNvPicPr>
            <a:picLocks noChangeAspect="1"/>
          </p:cNvPicPr>
          <p:nvPr/>
        </p:nvPicPr>
        <p:blipFill>
          <a:blip r:embed="rId5" cstate="print"/>
          <a:stretch>
            <a:fillRect/>
          </a:stretch>
        </p:blipFill>
        <p:spPr>
          <a:xfrm>
            <a:off x="1835696" y="3212976"/>
            <a:ext cx="2592288" cy="1602505"/>
          </a:xfrm>
          <a:prstGeom prst="rect">
            <a:avLst/>
          </a:prstGeom>
        </p:spPr>
      </p:pic>
      <p:sp>
        <p:nvSpPr>
          <p:cNvPr id="23" name="22 CuadroTexto"/>
          <p:cNvSpPr txBox="1"/>
          <p:nvPr/>
        </p:nvSpPr>
        <p:spPr>
          <a:xfrm>
            <a:off x="2123728" y="5157192"/>
            <a:ext cx="1800200" cy="369332"/>
          </a:xfrm>
          <a:prstGeom prst="rect">
            <a:avLst/>
          </a:prstGeom>
          <a:noFill/>
        </p:spPr>
        <p:txBody>
          <a:bodyPr wrap="square" rtlCol="0">
            <a:spAutoFit/>
          </a:bodyPr>
          <a:lstStyle/>
          <a:p>
            <a:r>
              <a:rPr lang="es-CL" b="1" dirty="0" smtClean="0">
                <a:latin typeface="Book Antiqua" pitchFamily="18" charset="0"/>
              </a:rPr>
              <a:t>CHILIARCO</a:t>
            </a:r>
            <a:endParaRPr lang="es-ES" b="1" dirty="0">
              <a:latin typeface="Book Antiqua" pitchFamily="18" charset="0"/>
            </a:endParaRPr>
          </a:p>
        </p:txBody>
      </p:sp>
      <p:sp>
        <p:nvSpPr>
          <p:cNvPr id="24" name="23 CuadroTexto"/>
          <p:cNvSpPr txBox="1"/>
          <p:nvPr/>
        </p:nvSpPr>
        <p:spPr>
          <a:xfrm>
            <a:off x="5580112" y="4077072"/>
            <a:ext cx="1800200" cy="369332"/>
          </a:xfrm>
          <a:prstGeom prst="rect">
            <a:avLst/>
          </a:prstGeom>
          <a:noFill/>
        </p:spPr>
        <p:txBody>
          <a:bodyPr wrap="square" rtlCol="0">
            <a:spAutoFit/>
          </a:bodyPr>
          <a:lstStyle/>
          <a:p>
            <a:r>
              <a:rPr lang="es-CL" b="1" dirty="0" smtClean="0">
                <a:latin typeface="Book Antiqua" pitchFamily="18" charset="0"/>
              </a:rPr>
              <a:t>CHILONDON</a:t>
            </a:r>
            <a:endParaRPr lang="es-ES" b="1" dirty="0">
              <a:latin typeface="Book Antiqua" pitchFamily="18" charset="0"/>
            </a:endParaRPr>
          </a:p>
        </p:txBody>
      </p:sp>
      <p:pic>
        <p:nvPicPr>
          <p:cNvPr id="25" name="24 Imagen" descr="istockphoto-971363052-612x612.jpg"/>
          <p:cNvPicPr>
            <a:picLocks noChangeAspect="1"/>
          </p:cNvPicPr>
          <p:nvPr/>
        </p:nvPicPr>
        <p:blipFill>
          <a:blip r:embed="rId6" cstate="print"/>
          <a:stretch>
            <a:fillRect/>
          </a:stretch>
        </p:blipFill>
        <p:spPr>
          <a:xfrm>
            <a:off x="5724128" y="1988840"/>
            <a:ext cx="3017504" cy="1705974"/>
          </a:xfrm>
          <a:prstGeom prst="rect">
            <a:avLst/>
          </a:prstGeom>
        </p:spPr>
      </p:pic>
      <p:sp>
        <p:nvSpPr>
          <p:cNvPr id="26"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endParaRPr lang="es-CL" sz="1000" b="1" dirty="0"/>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22" name="Text Box 18"/>
          <p:cNvSpPr txBox="1">
            <a:spLocks noChangeArrowheads="1"/>
          </p:cNvSpPr>
          <p:nvPr/>
        </p:nvSpPr>
        <p:spPr bwMode="auto">
          <a:xfrm>
            <a:off x="3691629" y="902464"/>
            <a:ext cx="2614818"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MISIONES NAVALES</a:t>
            </a:r>
          </a:p>
        </p:txBody>
      </p:sp>
      <p:grpSp>
        <p:nvGrpSpPr>
          <p:cNvPr id="27" name="Grupo 26"/>
          <p:cNvGrpSpPr/>
          <p:nvPr/>
        </p:nvGrpSpPr>
        <p:grpSpPr>
          <a:xfrm>
            <a:off x="2478492" y="390610"/>
            <a:ext cx="5379228" cy="511854"/>
            <a:chOff x="0" y="41850"/>
            <a:chExt cx="7083937" cy="918670"/>
          </a:xfrm>
        </p:grpSpPr>
        <p:sp>
          <p:nvSpPr>
            <p:cNvPr id="28" name="Rectángulo redondeado 27"/>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9" name="CuadroTexto 28"/>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8518" y="6572250"/>
            <a:ext cx="336952" cy="276999"/>
          </a:xfrm>
          <a:prstGeom prst="rect">
            <a:avLst/>
          </a:prstGeom>
          <a:noFill/>
          <a:ln w="9525">
            <a:noFill/>
            <a:miter lim="800000"/>
            <a:headEnd/>
            <a:tailEnd/>
          </a:ln>
        </p:spPr>
        <p:txBody>
          <a:bodyPr wrap="none">
            <a:spAutoFit/>
          </a:bodyPr>
          <a:lstStyle/>
          <a:p>
            <a:pPr algn="ctr"/>
            <a:r>
              <a:rPr lang="es-CL" sz="1200" b="1" dirty="0" smtClean="0"/>
              <a:t>21</a:t>
            </a:r>
            <a:endParaRPr lang="es-CL" sz="1200" b="1" dirty="0"/>
          </a:p>
        </p:txBody>
      </p:sp>
      <p:sp>
        <p:nvSpPr>
          <p:cNvPr id="10"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6" name="Rectangle 4"/>
          <p:cNvSpPr>
            <a:spLocks noChangeArrowheads="1"/>
          </p:cNvSpPr>
          <p:nvPr/>
        </p:nvSpPr>
        <p:spPr bwMode="auto">
          <a:xfrm>
            <a:off x="1475656" y="1628800"/>
            <a:ext cx="7056784" cy="4320480"/>
          </a:xfrm>
          <a:prstGeom prst="rect">
            <a:avLst/>
          </a:prstGeom>
          <a:noFill/>
          <a:ln w="28575" cap="sq">
            <a:noFill/>
            <a:miter lim="800000"/>
            <a:headEnd type="none" w="sm" len="sm"/>
            <a:tailEnd type="none" w="sm" len="sm"/>
          </a:ln>
          <a:effectLst/>
        </p:spPr>
        <p:txBody>
          <a:bodyPr/>
          <a:lstStyle/>
          <a:p>
            <a:pPr marL="533400" indent="-533400" algn="just">
              <a:spcBef>
                <a:spcPct val="20000"/>
              </a:spcBef>
              <a:buClr>
                <a:srgbClr val="FF9900"/>
              </a:buClr>
              <a:buFont typeface="Webdings" pitchFamily="18" charset="2"/>
              <a:buNone/>
            </a:pPr>
            <a:r>
              <a:rPr lang="es-ES" sz="2400" dirty="0">
                <a:latin typeface="Book Antiqua" pitchFamily="18" charset="0"/>
              </a:rPr>
              <a:t>	</a:t>
            </a:r>
          </a:p>
          <a:p>
            <a:pPr marL="533400" indent="-533400" algn="just">
              <a:spcBef>
                <a:spcPct val="20000"/>
              </a:spcBef>
              <a:buClr>
                <a:srgbClr val="FF9900"/>
              </a:buClr>
              <a:buFont typeface="Webdings" pitchFamily="18" charset="2"/>
              <a:buNone/>
            </a:pPr>
            <a:r>
              <a:rPr lang="es-ES" sz="2400" dirty="0">
                <a:latin typeface="Book Antiqua" pitchFamily="18" charset="0"/>
              </a:rPr>
              <a:t>	</a:t>
            </a:r>
            <a:r>
              <a:rPr lang="es-ES_tradnl" sz="2400" u="sng" dirty="0">
                <a:latin typeface="Book Antiqua" pitchFamily="18" charset="0"/>
              </a:rPr>
              <a:t>MISIÓN</a:t>
            </a:r>
            <a:r>
              <a:rPr lang="es-ES_tradnl" sz="2400" dirty="0">
                <a:latin typeface="Book Antiqua" pitchFamily="18" charset="0"/>
              </a:rPr>
              <a:t>: </a:t>
            </a:r>
          </a:p>
          <a:p>
            <a:pPr marL="533400" indent="-533400" algn="just">
              <a:spcBef>
                <a:spcPct val="20000"/>
              </a:spcBef>
              <a:buClr>
                <a:srgbClr val="FF9900"/>
              </a:buClr>
            </a:pPr>
            <a:r>
              <a:rPr lang="es-ES" sz="2400" dirty="0" smtClean="0">
                <a:latin typeface="Book Antiqua" pitchFamily="18" charset="0"/>
              </a:rPr>
              <a:t>       “</a:t>
            </a:r>
            <a:r>
              <a:rPr lang="es-ES" dirty="0" smtClean="0">
                <a:latin typeface="Book Antiqua" pitchFamily="18" charset="0"/>
              </a:rPr>
              <a:t>Satisfacer </a:t>
            </a:r>
            <a:r>
              <a:rPr lang="es-ES" dirty="0">
                <a:latin typeface="Book Antiqua" pitchFamily="18" charset="0"/>
              </a:rPr>
              <a:t>los requerimientos logísticos institucionales en el extranjero, comprando, supervisando construcciones navales, modernizaciones y reparaciones de buques y aeronaves</a:t>
            </a:r>
            <a:r>
              <a:rPr lang="es-ES" dirty="0" smtClean="0">
                <a:latin typeface="Book Antiqua" pitchFamily="18" charset="0"/>
              </a:rPr>
              <a:t>.”</a:t>
            </a:r>
          </a:p>
          <a:p>
            <a:pPr marL="533400" indent="-533400" algn="just">
              <a:spcBef>
                <a:spcPct val="20000"/>
              </a:spcBef>
              <a:buClr>
                <a:srgbClr val="FF9900"/>
              </a:buClr>
            </a:pPr>
            <a:endParaRPr lang="es-CL" dirty="0">
              <a:latin typeface="Book Antiqua" pitchFamily="18" charset="0"/>
            </a:endParaRPr>
          </a:p>
          <a:p>
            <a:pPr marL="533400" indent="-533400" algn="just">
              <a:spcBef>
                <a:spcPct val="20000"/>
              </a:spcBef>
              <a:buClr>
                <a:srgbClr val="FF9900"/>
              </a:buClr>
            </a:pPr>
            <a:endParaRPr lang="es-ES" dirty="0">
              <a:latin typeface="Book Antiqua" pitchFamily="18" charset="0"/>
            </a:endParaRPr>
          </a:p>
          <a:p>
            <a:pPr marL="533400" indent="-533400" algn="just">
              <a:spcBef>
                <a:spcPct val="20000"/>
              </a:spcBef>
              <a:buClr>
                <a:srgbClr val="FF9900"/>
              </a:buClr>
            </a:pPr>
            <a:r>
              <a:rPr lang="es-ES" dirty="0" smtClean="0">
                <a:latin typeface="Book Antiqua" pitchFamily="18" charset="0"/>
              </a:rPr>
              <a:t>          Nexo </a:t>
            </a:r>
            <a:r>
              <a:rPr lang="es-ES" dirty="0">
                <a:latin typeface="Book Antiqua" pitchFamily="18" charset="0"/>
              </a:rPr>
              <a:t>con las Armadas de los países donde están radicadas.</a:t>
            </a:r>
          </a:p>
        </p:txBody>
      </p:sp>
      <p:sp>
        <p:nvSpPr>
          <p:cNvPr id="14" name="Text Box 18"/>
          <p:cNvSpPr txBox="1">
            <a:spLocks noChangeArrowheads="1"/>
          </p:cNvSpPr>
          <p:nvPr/>
        </p:nvSpPr>
        <p:spPr bwMode="auto">
          <a:xfrm>
            <a:off x="3691629" y="902464"/>
            <a:ext cx="2614818"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MISIONES NAVALES</a:t>
            </a:r>
          </a:p>
        </p:txBody>
      </p:sp>
      <p:grpSp>
        <p:nvGrpSpPr>
          <p:cNvPr id="15" name="Grupo 14"/>
          <p:cNvGrpSpPr/>
          <p:nvPr/>
        </p:nvGrpSpPr>
        <p:grpSpPr>
          <a:xfrm>
            <a:off x="2478492" y="390610"/>
            <a:ext cx="5379228" cy="511854"/>
            <a:chOff x="0" y="41850"/>
            <a:chExt cx="7083937" cy="918670"/>
          </a:xfrm>
        </p:grpSpPr>
        <p:sp>
          <p:nvSpPr>
            <p:cNvPr id="18" name="Rectángulo redondeado 17"/>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CuadroTexto 18"/>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9223" y="6572250"/>
            <a:ext cx="335541" cy="276999"/>
          </a:xfrm>
          <a:prstGeom prst="rect">
            <a:avLst/>
          </a:prstGeom>
          <a:noFill/>
          <a:ln w="9525">
            <a:noFill/>
            <a:miter lim="800000"/>
            <a:headEnd/>
            <a:tailEnd/>
          </a:ln>
        </p:spPr>
        <p:txBody>
          <a:bodyPr wrap="none">
            <a:spAutoFit/>
          </a:bodyPr>
          <a:lstStyle/>
          <a:p>
            <a:pPr algn="ctr"/>
            <a:r>
              <a:rPr lang="es-CL" sz="1200" b="1" dirty="0" smtClean="0"/>
              <a:t>22</a:t>
            </a:r>
            <a:endParaRPr lang="es-CL" sz="1200" b="1" dirty="0"/>
          </a:p>
        </p:txBody>
      </p:sp>
      <p:sp>
        <p:nvSpPr>
          <p:cNvPr id="13" name="Text Box 5"/>
          <p:cNvSpPr txBox="1">
            <a:spLocks noChangeArrowheads="1"/>
          </p:cNvSpPr>
          <p:nvPr/>
        </p:nvSpPr>
        <p:spPr bwMode="auto">
          <a:xfrm>
            <a:off x="1891099" y="3019381"/>
            <a:ext cx="2957861"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MILITAR</a:t>
            </a:r>
            <a:endParaRPr lang="es-ES" dirty="0">
              <a:solidFill>
                <a:srgbClr val="FFFFFF"/>
              </a:solidFill>
              <a:effectLst>
                <a:outerShdw blurRad="38100" dist="38100" dir="2700000" algn="tl">
                  <a:srgbClr val="000000"/>
                </a:outerShdw>
              </a:effectLst>
              <a:latin typeface="Book Antiqua" pitchFamily="18" charset="0"/>
            </a:endParaRPr>
          </a:p>
        </p:txBody>
      </p:sp>
      <p:sp>
        <p:nvSpPr>
          <p:cNvPr id="14" name="Text Box 6"/>
          <p:cNvSpPr txBox="1">
            <a:spLocks noChangeArrowheads="1"/>
          </p:cNvSpPr>
          <p:nvPr/>
        </p:nvSpPr>
        <p:spPr bwMode="auto">
          <a:xfrm>
            <a:off x="2677554" y="3760004"/>
            <a:ext cx="112723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a:latin typeface="Book Antiqua" pitchFamily="18" charset="0"/>
              </a:rPr>
              <a:t>D. G. S. A.</a:t>
            </a:r>
            <a:endParaRPr lang="es-ES" sz="1600">
              <a:latin typeface="Book Antiqua" pitchFamily="18" charset="0"/>
            </a:endParaRPr>
          </a:p>
        </p:txBody>
      </p:sp>
      <p:sp>
        <p:nvSpPr>
          <p:cNvPr id="15" name="Line 7"/>
          <p:cNvSpPr>
            <a:spLocks noChangeShapeType="1"/>
          </p:cNvSpPr>
          <p:nvPr/>
        </p:nvSpPr>
        <p:spPr bwMode="auto">
          <a:xfrm flipV="1">
            <a:off x="3228722" y="3378478"/>
            <a:ext cx="0" cy="358775"/>
          </a:xfrm>
          <a:prstGeom prst="line">
            <a:avLst/>
          </a:prstGeom>
          <a:noFill/>
          <a:ln w="19050">
            <a:solidFill>
              <a:schemeClr val="accent1"/>
            </a:solidFill>
            <a:round/>
            <a:headEnd/>
            <a:tailEnd type="diamond" w="med" len="med"/>
          </a:ln>
          <a:effectLst/>
        </p:spPr>
        <p:txBody>
          <a:bodyPr anchor="ctr"/>
          <a:lstStyle/>
          <a:p>
            <a:endParaRPr lang="es-ES" sz="1600">
              <a:latin typeface="Book Antiqua" pitchFamily="18" charset="0"/>
            </a:endParaRPr>
          </a:p>
        </p:txBody>
      </p:sp>
      <p:sp>
        <p:nvSpPr>
          <p:cNvPr id="17" name="Text Box 9"/>
          <p:cNvSpPr txBox="1">
            <a:spLocks noChangeArrowheads="1"/>
          </p:cNvSpPr>
          <p:nvPr/>
        </p:nvSpPr>
        <p:spPr bwMode="auto">
          <a:xfrm>
            <a:off x="1572538" y="4746630"/>
            <a:ext cx="3863558" cy="369332"/>
          </a:xfrm>
          <a:prstGeom prst="rect">
            <a:avLst/>
          </a:prstGeom>
          <a:solidFill>
            <a:schemeClr val="accent2">
              <a:alpha val="42000"/>
            </a:schemeClr>
          </a:solidFill>
          <a:ln w="12700">
            <a:solidFill>
              <a:srgbClr val="000066"/>
            </a:solidFill>
            <a:miter lim="800000"/>
            <a:headEnd/>
            <a:tailEnd/>
          </a:ln>
          <a:effectLst/>
        </p:spPr>
        <p:txBody>
          <a:bodyPr wrap="none">
            <a:spAutoFit/>
          </a:bodyPr>
          <a:lstStyle/>
          <a:p>
            <a:r>
              <a:rPr lang="es-MX" dirty="0">
                <a:solidFill>
                  <a:srgbClr val="FFFFFF"/>
                </a:solidFill>
                <a:effectLst>
                  <a:outerShdw blurRad="38100" dist="38100" dir="2700000" algn="tl">
                    <a:srgbClr val="000000"/>
                  </a:outerShdw>
                </a:effectLst>
                <a:latin typeface="Book Antiqua" pitchFamily="18" charset="0"/>
              </a:rPr>
              <a:t>DEPENDENCIA GUARNICIONAL</a:t>
            </a:r>
            <a:endParaRPr lang="es-ES" dirty="0">
              <a:solidFill>
                <a:srgbClr val="FFFFFF"/>
              </a:solidFill>
              <a:effectLst>
                <a:outerShdw blurRad="38100" dist="38100" dir="2700000" algn="tl">
                  <a:srgbClr val="000000"/>
                </a:outerShdw>
              </a:effectLst>
              <a:latin typeface="Book Antiqua" pitchFamily="18" charset="0"/>
            </a:endParaRPr>
          </a:p>
        </p:txBody>
      </p:sp>
      <p:sp>
        <p:nvSpPr>
          <p:cNvPr id="18" name="Text Box 10"/>
          <p:cNvSpPr txBox="1">
            <a:spLocks noChangeArrowheads="1"/>
          </p:cNvSpPr>
          <p:nvPr/>
        </p:nvSpPr>
        <p:spPr bwMode="auto">
          <a:xfrm>
            <a:off x="2724666" y="5466710"/>
            <a:ext cx="1143262" cy="338554"/>
          </a:xfrm>
          <a:prstGeom prst="rect">
            <a:avLst/>
          </a:prstGeom>
          <a:solidFill>
            <a:schemeClr val="hlink">
              <a:alpha val="44000"/>
            </a:schemeClr>
          </a:solidFill>
          <a:ln w="19050">
            <a:solidFill>
              <a:srgbClr val="000066"/>
            </a:solidFill>
            <a:miter lim="800000"/>
            <a:headEnd/>
            <a:tailEnd/>
          </a:ln>
          <a:effectLst/>
        </p:spPr>
        <p:txBody>
          <a:bodyPr wrap="none">
            <a:spAutoFit/>
          </a:bodyPr>
          <a:lstStyle/>
          <a:p>
            <a:pPr algn="ctr"/>
            <a:r>
              <a:rPr lang="es-MX" sz="1600" dirty="0">
                <a:latin typeface="Book Antiqua" pitchFamily="18" charset="0"/>
              </a:rPr>
              <a:t>PRIZONA</a:t>
            </a:r>
            <a:endParaRPr lang="es-ES" sz="1600" dirty="0">
              <a:latin typeface="Book Antiqua" pitchFamily="18" charset="0"/>
            </a:endParaRPr>
          </a:p>
        </p:txBody>
      </p:sp>
      <p:sp>
        <p:nvSpPr>
          <p:cNvPr id="19" name="Line 11"/>
          <p:cNvSpPr>
            <a:spLocks noChangeShapeType="1"/>
          </p:cNvSpPr>
          <p:nvPr/>
        </p:nvSpPr>
        <p:spPr bwMode="auto">
          <a:xfrm flipV="1">
            <a:off x="3300730" y="5106670"/>
            <a:ext cx="0" cy="336550"/>
          </a:xfrm>
          <a:prstGeom prst="line">
            <a:avLst/>
          </a:prstGeom>
          <a:noFill/>
          <a:ln w="19050">
            <a:solidFill>
              <a:schemeClr val="accent1"/>
            </a:solidFill>
            <a:round/>
            <a:headEnd/>
            <a:tailEnd type="diamond" w="med" len="med"/>
          </a:ln>
          <a:effectLst/>
        </p:spPr>
        <p:txBody>
          <a:bodyPr anchor="ctr"/>
          <a:lstStyle/>
          <a:p>
            <a:endParaRPr lang="es-ES"/>
          </a:p>
        </p:txBody>
      </p:sp>
      <p:pic>
        <p:nvPicPr>
          <p:cNvPr id="21" name="20 Imagen" descr="DIRECABAS.jpg"/>
          <p:cNvPicPr>
            <a:picLocks noChangeAspect="1"/>
          </p:cNvPicPr>
          <p:nvPr/>
        </p:nvPicPr>
        <p:blipFill>
          <a:blip r:embed="rId4" cstate="print">
            <a:clrChange>
              <a:clrFrom>
                <a:srgbClr val="FFFFFF"/>
              </a:clrFrom>
              <a:clrTo>
                <a:srgbClr val="FFFFFF">
                  <a:alpha val="0"/>
                </a:srgbClr>
              </a:clrTo>
            </a:clrChange>
          </a:blip>
          <a:stretch>
            <a:fillRect/>
          </a:stretch>
        </p:blipFill>
        <p:spPr>
          <a:xfrm>
            <a:off x="2805628" y="1484784"/>
            <a:ext cx="974284" cy="1432198"/>
          </a:xfrm>
          <a:prstGeom prst="rect">
            <a:avLst/>
          </a:prstGeom>
        </p:spPr>
      </p:pic>
      <p:sp>
        <p:nvSpPr>
          <p:cNvPr id="23" name="Rectangle 6"/>
          <p:cNvSpPr>
            <a:spLocks noChangeArrowheads="1"/>
          </p:cNvSpPr>
          <p:nvPr/>
        </p:nvSpPr>
        <p:spPr bwMode="auto">
          <a:xfrm>
            <a:off x="5739443" y="5605209"/>
            <a:ext cx="3227550" cy="400110"/>
          </a:xfrm>
          <a:prstGeom prst="rect">
            <a:avLst/>
          </a:prstGeom>
          <a:noFill/>
          <a:ln w="9525">
            <a:noFill/>
            <a:miter lim="800000"/>
            <a:headEnd/>
            <a:tailEnd/>
          </a:ln>
          <a:effectLst/>
        </p:spPr>
        <p:txBody>
          <a:bodyPr wrap="none" anchor="ctr">
            <a:spAutoFit/>
          </a:bodyPr>
          <a:lstStyle/>
          <a:p>
            <a:pPr algn="l"/>
            <a:r>
              <a:rPr lang="en-US" sz="2000" dirty="0" smtClean="0">
                <a:latin typeface="Arial Narrow" pitchFamily="34" charset="0"/>
              </a:rPr>
              <a:t>C</a:t>
            </a:r>
            <a:r>
              <a:rPr lang="en-US" sz="2000" dirty="0">
                <a:latin typeface="Arial Narrow" pitchFamily="34" charset="0"/>
              </a:rPr>
              <a:t>O</a:t>
            </a:r>
            <a:r>
              <a:rPr lang="en-US" sz="2000" dirty="0" smtClean="0">
                <a:solidFill>
                  <a:schemeClr val="tx1"/>
                </a:solidFill>
                <a:latin typeface="Arial Narrow" pitchFamily="34" charset="0"/>
              </a:rPr>
              <a:t>. </a:t>
            </a:r>
            <a:r>
              <a:rPr lang="en-US" sz="2000" dirty="0" smtClean="0">
                <a:solidFill>
                  <a:schemeClr val="tx1"/>
                </a:solidFill>
                <a:latin typeface="Arial Narrow" pitchFamily="34" charset="0"/>
              </a:rPr>
              <a:t>AB </a:t>
            </a:r>
            <a:r>
              <a:rPr lang="en-US" sz="2000" dirty="0" smtClean="0">
                <a:solidFill>
                  <a:schemeClr val="tx1"/>
                </a:solidFill>
                <a:latin typeface="Arial Narrow" pitchFamily="34" charset="0"/>
              </a:rPr>
              <a:t>Marcel FORT Santander</a:t>
            </a:r>
            <a:endParaRPr lang="en-US" sz="1600" dirty="0">
              <a:solidFill>
                <a:schemeClr val="tx1"/>
              </a:solidFill>
            </a:endParaRPr>
          </a:p>
        </p:txBody>
      </p:sp>
      <p:sp>
        <p:nvSpPr>
          <p:cNvPr id="24"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2" name="Imagen 1"/>
          <p:cNvPicPr>
            <a:picLocks noChangeAspect="1"/>
          </p:cNvPicPr>
          <p:nvPr/>
        </p:nvPicPr>
        <p:blipFill>
          <a:blip r:embed="rId5"/>
          <a:stretch>
            <a:fillRect/>
          </a:stretch>
        </p:blipFill>
        <p:spPr>
          <a:xfrm>
            <a:off x="6273693" y="2115188"/>
            <a:ext cx="2246915" cy="3364755"/>
          </a:xfrm>
          <a:prstGeom prst="rect">
            <a:avLst/>
          </a:prstGeom>
        </p:spPr>
      </p:pic>
      <p:sp>
        <p:nvSpPr>
          <p:cNvPr id="22" name="Text Box 18"/>
          <p:cNvSpPr txBox="1">
            <a:spLocks noChangeArrowheads="1"/>
          </p:cNvSpPr>
          <p:nvPr/>
        </p:nvSpPr>
        <p:spPr bwMode="auto">
          <a:xfrm>
            <a:off x="2987824" y="917014"/>
            <a:ext cx="4237058"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DIRECCIÓN DE ABASTECIMIENTO</a:t>
            </a:r>
          </a:p>
        </p:txBody>
      </p:sp>
      <p:grpSp>
        <p:nvGrpSpPr>
          <p:cNvPr id="26" name="Grupo 25"/>
          <p:cNvGrpSpPr/>
          <p:nvPr/>
        </p:nvGrpSpPr>
        <p:grpSpPr>
          <a:xfrm>
            <a:off x="2478492" y="390610"/>
            <a:ext cx="5379228" cy="511854"/>
            <a:chOff x="0" y="41850"/>
            <a:chExt cx="7083937" cy="918670"/>
          </a:xfrm>
        </p:grpSpPr>
        <p:sp>
          <p:nvSpPr>
            <p:cNvPr id="27" name="Rectángulo redondeado 26"/>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CuadroTexto 27"/>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89988" y="6572250"/>
            <a:ext cx="354012" cy="276225"/>
          </a:xfrm>
          <a:prstGeom prst="rect">
            <a:avLst/>
          </a:prstGeom>
          <a:noFill/>
          <a:ln w="9525">
            <a:noFill/>
            <a:miter lim="800000"/>
            <a:headEnd/>
            <a:tailEnd/>
          </a:ln>
        </p:spPr>
        <p:txBody>
          <a:bodyPr wrap="none">
            <a:spAutoFit/>
          </a:bodyPr>
          <a:lstStyle/>
          <a:p>
            <a:pPr algn="ctr"/>
            <a:r>
              <a:rPr lang="es-CL" sz="1200" b="1"/>
              <a:t>23</a:t>
            </a:r>
          </a:p>
        </p:txBody>
      </p:sp>
      <p:sp>
        <p:nvSpPr>
          <p:cNvPr id="14" name="Rectangle 3"/>
          <p:cNvSpPr>
            <a:spLocks noChangeArrowheads="1"/>
          </p:cNvSpPr>
          <p:nvPr/>
        </p:nvSpPr>
        <p:spPr bwMode="auto">
          <a:xfrm>
            <a:off x="1649400" y="2005079"/>
            <a:ext cx="7416824" cy="3024336"/>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400" dirty="0">
                <a:latin typeface="Book Antiqua" pitchFamily="18" charset="0"/>
              </a:rPr>
              <a:t>	</a:t>
            </a:r>
            <a:r>
              <a:rPr lang="es-ES_tradnl" sz="3600" u="sng" dirty="0">
                <a:latin typeface="Book Antiqua" pitchFamily="18" charset="0"/>
              </a:rPr>
              <a:t>MISIÓN</a:t>
            </a:r>
            <a:r>
              <a:rPr lang="es-ES_tradnl" sz="2400" dirty="0">
                <a:latin typeface="Book Antiqua" pitchFamily="18" charset="0"/>
              </a:rPr>
              <a:t>:</a:t>
            </a:r>
            <a:r>
              <a:rPr lang="es-ES_tradnl" sz="2400" dirty="0">
                <a:solidFill>
                  <a:schemeClr val="tx2"/>
                </a:solidFill>
                <a:latin typeface="Book Antiqua" pitchFamily="18" charset="0"/>
              </a:rPr>
              <a:t> </a:t>
            </a:r>
          </a:p>
          <a:p>
            <a:pPr marL="533400" indent="-533400" algn="l">
              <a:spcBef>
                <a:spcPct val="20000"/>
              </a:spcBef>
              <a:buClr>
                <a:srgbClr val="FF9900"/>
              </a:buClr>
              <a:buFont typeface="Webdings" pitchFamily="18" charset="2"/>
              <a:buNone/>
            </a:pPr>
            <a:endParaRPr lang="es-ES_tradnl" sz="1600" dirty="0">
              <a:solidFill>
                <a:schemeClr val="tx2"/>
              </a:solidFill>
              <a:latin typeface="Book Antiqua" pitchFamily="18" charset="0"/>
            </a:endParaRPr>
          </a:p>
          <a:p>
            <a:r>
              <a:rPr lang="es-ES" dirty="0">
                <a:latin typeface="Book Antiqua" pitchFamily="18" charset="0"/>
              </a:rPr>
              <a:t>"Administrar la cadena logística de Repuestos, Consumos, Lubricantes, Combustible, Menaje y Equipo General, Viveres y Vestuario para las Unidades y Reparticiones de la Armada a través de los Centros de Abastecimiento y desarrollar las funciones técnicas de Contabilidad de Existencias, Almacenamiento, Eliminación, Adquisición, Control de Inventario, Entrega y Catalogación del Material Naval bajo la tuición de la D.AB.A."</a:t>
            </a:r>
          </a:p>
        </p:txBody>
      </p:sp>
      <p:sp>
        <p:nvSpPr>
          <p:cNvPr id="15"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17" name="16 Imagen" descr="foto_0000000120190617090918.png"/>
          <p:cNvPicPr>
            <a:picLocks noChangeAspect="1"/>
          </p:cNvPicPr>
          <p:nvPr/>
        </p:nvPicPr>
        <p:blipFill>
          <a:blip r:embed="rId4"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16" name="Text Box 18"/>
          <p:cNvSpPr txBox="1">
            <a:spLocks noChangeArrowheads="1"/>
          </p:cNvSpPr>
          <p:nvPr/>
        </p:nvSpPr>
        <p:spPr bwMode="auto">
          <a:xfrm>
            <a:off x="2866691" y="946745"/>
            <a:ext cx="4237058"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DIRECCIÓN DE ABASTECIMIENTO</a:t>
            </a:r>
          </a:p>
        </p:txBody>
      </p:sp>
      <p:grpSp>
        <p:nvGrpSpPr>
          <p:cNvPr id="18" name="Grupo 17"/>
          <p:cNvGrpSpPr/>
          <p:nvPr/>
        </p:nvGrpSpPr>
        <p:grpSpPr>
          <a:xfrm>
            <a:off x="2478492" y="390610"/>
            <a:ext cx="5379228" cy="511854"/>
            <a:chOff x="0" y="41850"/>
            <a:chExt cx="7083937" cy="918670"/>
          </a:xfrm>
        </p:grpSpPr>
        <p:sp>
          <p:nvSpPr>
            <p:cNvPr id="19" name="Rectángulo redondeado 18"/>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CuadroTexto 19"/>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foto_0000000120190617090918.png"/>
          <p:cNvPicPr>
            <a:picLocks noChangeAspect="1"/>
          </p:cNvPicPr>
          <p:nvPr/>
        </p:nvPicPr>
        <p:blipFill>
          <a:blip r:embed="rId2"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4" name="Line 5"/>
          <p:cNvSpPr>
            <a:spLocks noChangeShapeType="1"/>
          </p:cNvSpPr>
          <p:nvPr/>
        </p:nvSpPr>
        <p:spPr bwMode="auto">
          <a:xfrm>
            <a:off x="1264212" y="764704"/>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5312" y="6572250"/>
            <a:ext cx="343364" cy="276999"/>
          </a:xfrm>
          <a:prstGeom prst="rect">
            <a:avLst/>
          </a:prstGeom>
          <a:noFill/>
          <a:ln w="9525">
            <a:noFill/>
            <a:miter lim="800000"/>
            <a:headEnd/>
            <a:tailEnd/>
          </a:ln>
        </p:spPr>
        <p:txBody>
          <a:bodyPr wrap="none">
            <a:spAutoFit/>
          </a:bodyPr>
          <a:lstStyle/>
          <a:p>
            <a:pPr algn="ctr"/>
            <a:r>
              <a:rPr lang="es-CL" sz="1200" b="1" dirty="0" smtClean="0"/>
              <a:t>24</a:t>
            </a:r>
            <a:endParaRPr lang="es-CL" sz="1200" b="1" dirty="0"/>
          </a:p>
        </p:txBody>
      </p:sp>
      <p:sp>
        <p:nvSpPr>
          <p:cNvPr id="13" name="Rectangle 3"/>
          <p:cNvSpPr>
            <a:spLocks noChangeArrowheads="1"/>
          </p:cNvSpPr>
          <p:nvPr/>
        </p:nvSpPr>
        <p:spPr bwMode="auto">
          <a:xfrm>
            <a:off x="1763688" y="1798191"/>
            <a:ext cx="7203306" cy="4223097"/>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400" dirty="0">
                <a:latin typeface="Book Antiqua" pitchFamily="18" charset="0"/>
              </a:rPr>
              <a:t>	</a:t>
            </a:r>
            <a:r>
              <a:rPr lang="es-ES_tradnl" sz="2400" u="sng" dirty="0">
                <a:latin typeface="Book Antiqua" pitchFamily="18" charset="0"/>
              </a:rPr>
              <a:t>OBJETIVOS</a:t>
            </a:r>
            <a:r>
              <a:rPr lang="es-ES_tradnl" sz="2400" dirty="0">
                <a:latin typeface="Book Antiqua" pitchFamily="18" charset="0"/>
              </a:rPr>
              <a:t>: </a:t>
            </a:r>
          </a:p>
          <a:p>
            <a:pPr marL="533400" indent="-533400" algn="l">
              <a:spcBef>
                <a:spcPct val="20000"/>
              </a:spcBef>
              <a:buClr>
                <a:srgbClr val="FF9900"/>
              </a:buClr>
              <a:buFont typeface="Webdings" pitchFamily="18" charset="2"/>
              <a:buNone/>
            </a:pPr>
            <a:endParaRPr lang="es-ES_tradnl" sz="1000" dirty="0" smtClean="0">
              <a:latin typeface="Book Antiqua" pitchFamily="18" charset="0"/>
            </a:endParaRPr>
          </a:p>
          <a:p>
            <a:pPr marL="533400" indent="-533400" algn="l">
              <a:spcBef>
                <a:spcPct val="20000"/>
              </a:spcBef>
              <a:buClr>
                <a:srgbClr val="FF9900"/>
              </a:buClr>
              <a:buFont typeface="Webdings" pitchFamily="18" charset="2"/>
              <a:buNone/>
            </a:pPr>
            <a:endParaRPr lang="es-ES_tradnl" sz="1000" dirty="0">
              <a:latin typeface="Book Antiqua" pitchFamily="18" charset="0"/>
            </a:endParaRPr>
          </a:p>
          <a:p>
            <a:pPr marL="533400" indent="-533400" algn="just">
              <a:spcBef>
                <a:spcPct val="20000"/>
              </a:spcBef>
              <a:buClr>
                <a:srgbClr val="FF9900"/>
              </a:buClr>
              <a:buFont typeface="Webdings" pitchFamily="18" charset="2"/>
              <a:buChar char="4"/>
            </a:pPr>
            <a:r>
              <a:rPr lang="es-ES" sz="2000" dirty="0">
                <a:latin typeface="Book Antiqua" pitchFamily="18" charset="0"/>
              </a:rPr>
              <a:t>Contribuir a una disminución de los costos de operación del apoyo de Abastecimiento de nuestras Unidades y Reparticiones.</a:t>
            </a:r>
          </a:p>
          <a:p>
            <a:pPr marL="533400" indent="-533400" algn="just">
              <a:spcBef>
                <a:spcPct val="20000"/>
              </a:spcBef>
              <a:buClr>
                <a:srgbClr val="FF9900"/>
              </a:buClr>
              <a:buFont typeface="Webdings" pitchFamily="18" charset="2"/>
              <a:buChar char="4"/>
            </a:pPr>
            <a:r>
              <a:rPr lang="es-ES" sz="2000" dirty="0">
                <a:latin typeface="Book Antiqua" pitchFamily="18" charset="0"/>
              </a:rPr>
              <a:t> Aumentar los niveles de acopio de Repuestos Críticos. Disminuir la carga de trabajo administrativo a bordo.</a:t>
            </a:r>
          </a:p>
          <a:p>
            <a:pPr marL="533400" indent="-533400" algn="just">
              <a:spcBef>
                <a:spcPct val="20000"/>
              </a:spcBef>
              <a:buClr>
                <a:srgbClr val="FF9900"/>
              </a:buClr>
              <a:buFont typeface="Webdings" pitchFamily="18" charset="2"/>
              <a:buChar char="4"/>
            </a:pPr>
            <a:r>
              <a:rPr lang="es-ES" sz="2000" dirty="0">
                <a:latin typeface="Book Antiqua" pitchFamily="18" charset="0"/>
              </a:rPr>
              <a:t>Contribuir a mejorar la calidad de vida de nuestros servidores.</a:t>
            </a:r>
          </a:p>
          <a:p>
            <a:pPr marL="533400" indent="-533400" algn="just">
              <a:spcBef>
                <a:spcPct val="20000"/>
              </a:spcBef>
              <a:buClr>
                <a:srgbClr val="FF9900"/>
              </a:buClr>
              <a:buFont typeface="Webdings" pitchFamily="18" charset="2"/>
              <a:buChar char="4"/>
            </a:pPr>
            <a:r>
              <a:rPr lang="es-ES" sz="2000" dirty="0">
                <a:latin typeface="Book Antiqua" pitchFamily="18" charset="0"/>
              </a:rPr>
              <a:t>Contribuir efectivamente a una reducción de costos, a una disminución del tamaño de nuestra infraestructura de apoyo y  por lo tanto, a efectuar los ajustes presupuestarios pertinentes. </a:t>
            </a:r>
          </a:p>
        </p:txBody>
      </p:sp>
      <p:sp>
        <p:nvSpPr>
          <p:cNvPr id="15"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6" name="Text Box 18"/>
          <p:cNvSpPr txBox="1">
            <a:spLocks noChangeArrowheads="1"/>
          </p:cNvSpPr>
          <p:nvPr/>
        </p:nvSpPr>
        <p:spPr bwMode="auto">
          <a:xfrm>
            <a:off x="2987824" y="917014"/>
            <a:ext cx="4237058"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DIRECCIÓN DE ABASTECIMIENTO</a:t>
            </a:r>
          </a:p>
        </p:txBody>
      </p:sp>
      <p:grpSp>
        <p:nvGrpSpPr>
          <p:cNvPr id="18" name="Grupo 17"/>
          <p:cNvGrpSpPr/>
          <p:nvPr/>
        </p:nvGrpSpPr>
        <p:grpSpPr>
          <a:xfrm>
            <a:off x="2478492" y="390610"/>
            <a:ext cx="5379228" cy="511854"/>
            <a:chOff x="0" y="41850"/>
            <a:chExt cx="7083937" cy="918670"/>
          </a:xfrm>
        </p:grpSpPr>
        <p:sp>
          <p:nvSpPr>
            <p:cNvPr id="19" name="Rectángulo redondeado 18"/>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CuadroTexto 19"/>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foto_0000000120190617090918.png"/>
          <p:cNvPicPr>
            <a:picLocks noChangeAspect="1"/>
          </p:cNvPicPr>
          <p:nvPr/>
        </p:nvPicPr>
        <p:blipFill>
          <a:blip r:embed="rId2"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00762" y="6572250"/>
            <a:ext cx="332463" cy="276999"/>
          </a:xfrm>
          <a:prstGeom prst="rect">
            <a:avLst/>
          </a:prstGeom>
          <a:noFill/>
          <a:ln w="9525">
            <a:noFill/>
            <a:miter lim="800000"/>
            <a:headEnd/>
            <a:tailEnd/>
          </a:ln>
        </p:spPr>
        <p:txBody>
          <a:bodyPr wrap="none">
            <a:spAutoFit/>
          </a:bodyPr>
          <a:lstStyle/>
          <a:p>
            <a:pPr algn="ctr"/>
            <a:r>
              <a:rPr lang="es-CL" sz="1200" b="1" dirty="0" smtClean="0"/>
              <a:t>25</a:t>
            </a:r>
            <a:endParaRPr lang="es-CL" sz="1200" b="1" dirty="0"/>
          </a:p>
        </p:txBody>
      </p:sp>
      <p:sp>
        <p:nvSpPr>
          <p:cNvPr id="13" name="Rectangle 3"/>
          <p:cNvSpPr>
            <a:spLocks noChangeArrowheads="1"/>
          </p:cNvSpPr>
          <p:nvPr/>
        </p:nvSpPr>
        <p:spPr bwMode="auto">
          <a:xfrm>
            <a:off x="1478161" y="1920429"/>
            <a:ext cx="7488832" cy="3888432"/>
          </a:xfrm>
          <a:prstGeom prst="rect">
            <a:avLst/>
          </a:prstGeom>
          <a:noFill/>
          <a:ln w="28575" cap="sq">
            <a:noFill/>
            <a:miter lim="800000"/>
            <a:headEnd type="none" w="sm" len="sm"/>
            <a:tailEnd type="none" w="sm" len="sm"/>
          </a:ln>
          <a:effectLst/>
        </p:spPr>
        <p:txBody>
          <a:bodyPr/>
          <a:lstStyle/>
          <a:p>
            <a:pPr marL="533400" indent="-533400" algn="l">
              <a:spcBef>
                <a:spcPct val="20000"/>
              </a:spcBef>
              <a:buClr>
                <a:srgbClr val="FF9900"/>
              </a:buClr>
              <a:buFont typeface="Webdings" pitchFamily="18" charset="2"/>
              <a:buNone/>
            </a:pPr>
            <a:r>
              <a:rPr lang="es-ES_tradnl" sz="2600" dirty="0">
                <a:latin typeface="Book Antiqua" pitchFamily="18" charset="0"/>
              </a:rPr>
              <a:t>	</a:t>
            </a:r>
            <a:r>
              <a:rPr lang="es-ES_tradnl" sz="2600" u="sng" dirty="0">
                <a:latin typeface="Book Antiqua" pitchFamily="18" charset="0"/>
              </a:rPr>
              <a:t>PROCESOS </a:t>
            </a:r>
            <a:r>
              <a:rPr lang="es-ES_tradnl" sz="2600" u="sng" dirty="0" smtClean="0">
                <a:latin typeface="Book Antiqua" pitchFamily="18" charset="0"/>
              </a:rPr>
              <a:t>LOGÍSTICOS </a:t>
            </a:r>
            <a:r>
              <a:rPr lang="es-ES_tradnl" sz="2600" u="sng" dirty="0">
                <a:latin typeface="Book Antiqua" pitchFamily="18" charset="0"/>
              </a:rPr>
              <a:t>QUE OPERA</a:t>
            </a:r>
            <a:r>
              <a:rPr lang="es-ES_tradnl" sz="2600" dirty="0">
                <a:latin typeface="Book Antiqua" pitchFamily="18" charset="0"/>
              </a:rPr>
              <a:t>: </a:t>
            </a:r>
          </a:p>
          <a:p>
            <a:pPr marL="533400" indent="-533400" algn="l">
              <a:spcBef>
                <a:spcPct val="20000"/>
              </a:spcBef>
              <a:buClr>
                <a:srgbClr val="FF9900"/>
              </a:buClr>
              <a:buFont typeface="Webdings" pitchFamily="18" charset="2"/>
              <a:buNone/>
            </a:pPr>
            <a:endParaRPr lang="es-ES_tradnl" sz="2600" dirty="0">
              <a:latin typeface="Book Antiqua" pitchFamily="18" charset="0"/>
            </a:endParaRPr>
          </a:p>
          <a:p>
            <a:pPr marL="533400" indent="-533400" algn="just">
              <a:spcBef>
                <a:spcPct val="20000"/>
              </a:spcBef>
              <a:buClr>
                <a:srgbClr val="FF9900"/>
              </a:buClr>
              <a:buFont typeface="Webdings" pitchFamily="18" charset="2"/>
              <a:buChar char="4"/>
            </a:pPr>
            <a:r>
              <a:rPr lang="es-ES" sz="2600" dirty="0">
                <a:latin typeface="Book Antiqua" pitchFamily="18" charset="0"/>
              </a:rPr>
              <a:t>Administración del Sistema de Materiales.</a:t>
            </a:r>
          </a:p>
          <a:p>
            <a:pPr marL="533400" indent="-533400" algn="just">
              <a:spcBef>
                <a:spcPct val="20000"/>
              </a:spcBef>
              <a:buClr>
                <a:srgbClr val="FF9900"/>
              </a:buClr>
              <a:buFont typeface="Webdings" pitchFamily="18" charset="2"/>
              <a:buChar char="4"/>
            </a:pPr>
            <a:r>
              <a:rPr lang="es-ES" sz="2600" dirty="0">
                <a:latin typeface="Book Antiqua" pitchFamily="18" charset="0"/>
              </a:rPr>
              <a:t>Administración del Sistema de Alimentación.</a:t>
            </a:r>
          </a:p>
          <a:p>
            <a:pPr marL="533400" indent="-533400" algn="just">
              <a:spcBef>
                <a:spcPct val="20000"/>
              </a:spcBef>
              <a:buClr>
                <a:srgbClr val="FF9900"/>
              </a:buClr>
              <a:buFont typeface="Webdings" pitchFamily="18" charset="2"/>
              <a:buChar char="4"/>
            </a:pPr>
            <a:r>
              <a:rPr lang="es-ES" sz="2600" dirty="0">
                <a:latin typeface="Book Antiqua" pitchFamily="18" charset="0"/>
              </a:rPr>
              <a:t>Administración del Sistema de Vestuario.</a:t>
            </a:r>
          </a:p>
          <a:p>
            <a:pPr marL="533400" indent="-533400" algn="just">
              <a:spcBef>
                <a:spcPct val="20000"/>
              </a:spcBef>
              <a:buClr>
                <a:srgbClr val="FF9900"/>
              </a:buClr>
              <a:buFont typeface="Webdings" pitchFamily="18" charset="2"/>
              <a:buChar char="4"/>
            </a:pPr>
            <a:r>
              <a:rPr lang="es-ES" sz="2600" dirty="0">
                <a:latin typeface="Book Antiqua" pitchFamily="18" charset="0"/>
              </a:rPr>
              <a:t>Administración del Sistema de Menaje y Equipo General (Bienes Durables</a:t>
            </a:r>
            <a:r>
              <a:rPr lang="es-ES" sz="2600" dirty="0" smtClean="0">
                <a:latin typeface="Book Antiqua" pitchFamily="18" charset="0"/>
              </a:rPr>
              <a:t>).</a:t>
            </a:r>
            <a:endParaRPr lang="es-ES" sz="2600" dirty="0">
              <a:latin typeface="Book Antiqua" pitchFamily="18" charset="0"/>
            </a:endParaRPr>
          </a:p>
        </p:txBody>
      </p:sp>
      <p:sp>
        <p:nvSpPr>
          <p:cNvPr id="15"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6" name="Text Box 18"/>
          <p:cNvSpPr txBox="1">
            <a:spLocks noChangeArrowheads="1"/>
          </p:cNvSpPr>
          <p:nvPr/>
        </p:nvSpPr>
        <p:spPr bwMode="auto">
          <a:xfrm>
            <a:off x="3034078" y="916543"/>
            <a:ext cx="4237058"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DIRECCIÓN DE ABASTECIMIENTO</a:t>
            </a:r>
          </a:p>
        </p:txBody>
      </p:sp>
      <p:grpSp>
        <p:nvGrpSpPr>
          <p:cNvPr id="18" name="Grupo 17"/>
          <p:cNvGrpSpPr/>
          <p:nvPr/>
        </p:nvGrpSpPr>
        <p:grpSpPr>
          <a:xfrm>
            <a:off x="2478492" y="390610"/>
            <a:ext cx="5379228" cy="511854"/>
            <a:chOff x="0" y="41850"/>
            <a:chExt cx="7083937" cy="918670"/>
          </a:xfrm>
        </p:grpSpPr>
        <p:sp>
          <p:nvSpPr>
            <p:cNvPr id="19" name="Rectángulo redondeado 18"/>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CuadroTexto 19"/>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foto_0000000120190617090918.png"/>
          <p:cNvPicPr>
            <a:picLocks noChangeAspect="1"/>
          </p:cNvPicPr>
          <p:nvPr/>
        </p:nvPicPr>
        <p:blipFill>
          <a:blip r:embed="rId2"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3709" y="6572250"/>
            <a:ext cx="346570" cy="276999"/>
          </a:xfrm>
          <a:prstGeom prst="rect">
            <a:avLst/>
          </a:prstGeom>
          <a:noFill/>
          <a:ln w="9525">
            <a:noFill/>
            <a:miter lim="800000"/>
            <a:headEnd/>
            <a:tailEnd/>
          </a:ln>
        </p:spPr>
        <p:txBody>
          <a:bodyPr wrap="none">
            <a:spAutoFit/>
          </a:bodyPr>
          <a:lstStyle/>
          <a:p>
            <a:pPr algn="ctr"/>
            <a:r>
              <a:rPr lang="es-CL" sz="1200" b="1" dirty="0" smtClean="0"/>
              <a:t>26</a:t>
            </a:r>
            <a:endParaRPr lang="es-CL" sz="1200" b="1" dirty="0"/>
          </a:p>
        </p:txBody>
      </p:sp>
      <p:sp>
        <p:nvSpPr>
          <p:cNvPr id="15"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pic>
        <p:nvPicPr>
          <p:cNvPr id="2" name="Imagen 1"/>
          <p:cNvPicPr>
            <a:picLocks noChangeAspect="1"/>
          </p:cNvPicPr>
          <p:nvPr/>
        </p:nvPicPr>
        <p:blipFill>
          <a:blip r:embed="rId5"/>
          <a:stretch>
            <a:fillRect/>
          </a:stretch>
        </p:blipFill>
        <p:spPr>
          <a:xfrm>
            <a:off x="1619672" y="1749345"/>
            <a:ext cx="7372413" cy="4256565"/>
          </a:xfrm>
          <a:prstGeom prst="rect">
            <a:avLst/>
          </a:prstGeom>
        </p:spPr>
      </p:pic>
      <p:sp>
        <p:nvSpPr>
          <p:cNvPr id="18" name="Text Box 18"/>
          <p:cNvSpPr txBox="1">
            <a:spLocks noChangeArrowheads="1"/>
          </p:cNvSpPr>
          <p:nvPr/>
        </p:nvSpPr>
        <p:spPr bwMode="auto">
          <a:xfrm>
            <a:off x="3034078" y="916543"/>
            <a:ext cx="4237058" cy="369332"/>
          </a:xfrm>
          <a:prstGeom prst="rect">
            <a:avLst/>
          </a:prstGeom>
          <a:noFill/>
          <a:ln w="9525">
            <a:noFill/>
            <a:miter lim="800000"/>
            <a:headEnd/>
            <a:tailEnd/>
          </a:ln>
          <a:effectLst/>
        </p:spPr>
        <p:txBody>
          <a:bodyPr wrap="none">
            <a:spAutoFit/>
          </a:bodyPr>
          <a:lstStyle/>
          <a:p>
            <a:pPr marL="342900" indent="-342900" algn="r">
              <a:defRPr/>
            </a:pPr>
            <a:r>
              <a:rPr lang="es-MX" altLang="es-CL" b="1" u="sng" dirty="0">
                <a:ln w="0"/>
                <a:latin typeface="Book Antiqua" pitchFamily="18" charset="0"/>
              </a:rPr>
              <a:t>DIRECCIÓN DE ABASTECIMIENTO</a:t>
            </a:r>
          </a:p>
        </p:txBody>
      </p:sp>
      <p:grpSp>
        <p:nvGrpSpPr>
          <p:cNvPr id="19" name="Grupo 18"/>
          <p:cNvGrpSpPr/>
          <p:nvPr/>
        </p:nvGrpSpPr>
        <p:grpSpPr>
          <a:xfrm>
            <a:off x="2478492" y="390610"/>
            <a:ext cx="5379228" cy="511854"/>
            <a:chOff x="0" y="41850"/>
            <a:chExt cx="7083937" cy="918670"/>
          </a:xfrm>
        </p:grpSpPr>
        <p:sp>
          <p:nvSpPr>
            <p:cNvPr id="20" name="Rectángulo redondeado 19"/>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uadroTexto 20"/>
            <p:cNvSpPr txBox="1"/>
            <p:nvPr/>
          </p:nvSpPr>
          <p:spPr>
            <a:xfrm>
              <a:off x="44847" y="86698"/>
              <a:ext cx="5910446" cy="7776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L" sz="2000" b="1" kern="1200" dirty="0" smtClean="0"/>
                <a:t>DIRECCIÓN GENERAL DE LOS SERVICIOS</a:t>
              </a:r>
              <a:endParaRPr lang="es-CL" sz="2000" kern="1200" dirty="0"/>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foto_0000000120190617090918.png"/>
          <p:cNvPicPr>
            <a:picLocks noChangeAspect="1"/>
          </p:cNvPicPr>
          <p:nvPr/>
        </p:nvPicPr>
        <p:blipFill>
          <a:blip r:embed="rId2" cstate="print">
            <a:clrChange>
              <a:clrFrom>
                <a:srgbClr val="FFFFFF"/>
              </a:clrFrom>
              <a:clrTo>
                <a:srgbClr val="FFFFFF">
                  <a:alpha val="0"/>
                </a:srgbClr>
              </a:clrTo>
            </a:clrChange>
            <a:lum bright="70000" contrast="-70000"/>
          </a:blip>
          <a:stretch>
            <a:fillRect/>
          </a:stretch>
        </p:blipFill>
        <p:spPr>
          <a:xfrm>
            <a:off x="6948264" y="4293096"/>
            <a:ext cx="2303304" cy="2276872"/>
          </a:xfrm>
          <a:prstGeom prst="rect">
            <a:avLst/>
          </a:prstGeom>
        </p:spPr>
      </p:pic>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3"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4"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800025" y="6572250"/>
            <a:ext cx="333939" cy="276999"/>
          </a:xfrm>
          <a:prstGeom prst="rect">
            <a:avLst/>
          </a:prstGeom>
          <a:noFill/>
          <a:ln w="9525">
            <a:noFill/>
            <a:miter lim="800000"/>
            <a:headEnd/>
            <a:tailEnd/>
          </a:ln>
        </p:spPr>
        <p:txBody>
          <a:bodyPr wrap="none">
            <a:spAutoFit/>
          </a:bodyPr>
          <a:lstStyle/>
          <a:p>
            <a:pPr algn="ctr"/>
            <a:r>
              <a:rPr lang="es-CL" sz="1200" b="1" dirty="0" smtClean="0"/>
              <a:t>27</a:t>
            </a:r>
            <a:endParaRPr lang="es-CL" sz="1200" b="1" dirty="0"/>
          </a:p>
        </p:txBody>
      </p:sp>
      <p:pic>
        <p:nvPicPr>
          <p:cNvPr id="13" name="12 Imagen" descr="iqueabas.jpg"/>
          <p:cNvPicPr>
            <a:picLocks noChangeAspect="1"/>
          </p:cNvPicPr>
          <p:nvPr/>
        </p:nvPicPr>
        <p:blipFill>
          <a:blip r:embed="rId5" cstate="print"/>
          <a:stretch>
            <a:fillRect/>
          </a:stretch>
        </p:blipFill>
        <p:spPr>
          <a:xfrm>
            <a:off x="1619672" y="1760984"/>
            <a:ext cx="1935990" cy="1451992"/>
          </a:xfrm>
          <a:prstGeom prst="rect">
            <a:avLst/>
          </a:prstGeom>
        </p:spPr>
      </p:pic>
      <p:pic>
        <p:nvPicPr>
          <p:cNvPr id="14" name="13 Imagen" descr="talcabas1.png"/>
          <p:cNvPicPr>
            <a:picLocks noChangeAspect="1"/>
          </p:cNvPicPr>
          <p:nvPr/>
        </p:nvPicPr>
        <p:blipFill>
          <a:blip r:embed="rId6" cstate="print"/>
          <a:stretch>
            <a:fillRect/>
          </a:stretch>
        </p:blipFill>
        <p:spPr>
          <a:xfrm>
            <a:off x="7020272" y="1700808"/>
            <a:ext cx="1959947" cy="1368152"/>
          </a:xfrm>
          <a:prstGeom prst="rect">
            <a:avLst/>
          </a:prstGeom>
        </p:spPr>
      </p:pic>
      <p:pic>
        <p:nvPicPr>
          <p:cNvPr id="15" name="14 Imagen" descr="web__0000_aviacion.png"/>
          <p:cNvPicPr>
            <a:picLocks noChangeAspect="1"/>
          </p:cNvPicPr>
          <p:nvPr/>
        </p:nvPicPr>
        <p:blipFill>
          <a:blip r:embed="rId7" cstate="print"/>
          <a:stretch>
            <a:fillRect/>
          </a:stretch>
        </p:blipFill>
        <p:spPr>
          <a:xfrm>
            <a:off x="1619672" y="3424950"/>
            <a:ext cx="1944216" cy="1300194"/>
          </a:xfrm>
          <a:prstGeom prst="rect">
            <a:avLst/>
          </a:prstGeom>
        </p:spPr>
      </p:pic>
      <p:pic>
        <p:nvPicPr>
          <p:cNvPr id="17" name="16 Imagen" descr="web__0002_valpo.png"/>
          <p:cNvPicPr>
            <a:picLocks noChangeAspect="1"/>
          </p:cNvPicPr>
          <p:nvPr/>
        </p:nvPicPr>
        <p:blipFill>
          <a:blip r:embed="rId8" cstate="print"/>
          <a:stretch>
            <a:fillRect/>
          </a:stretch>
        </p:blipFill>
        <p:spPr>
          <a:xfrm>
            <a:off x="1619672" y="4941168"/>
            <a:ext cx="1938159" cy="1296144"/>
          </a:xfrm>
          <a:prstGeom prst="rect">
            <a:avLst/>
          </a:prstGeom>
        </p:spPr>
      </p:pic>
      <p:pic>
        <p:nvPicPr>
          <p:cNvPr id="18" name="17 Imagen" descr="ABASMONT.jpg"/>
          <p:cNvPicPr>
            <a:picLocks noChangeAspect="1"/>
          </p:cNvPicPr>
          <p:nvPr/>
        </p:nvPicPr>
        <p:blipFill>
          <a:blip r:embed="rId9" cstate="print"/>
          <a:stretch>
            <a:fillRect/>
          </a:stretch>
        </p:blipFill>
        <p:spPr>
          <a:xfrm>
            <a:off x="6948264" y="3356992"/>
            <a:ext cx="2076822" cy="1384548"/>
          </a:xfrm>
          <a:prstGeom prst="rect">
            <a:avLst/>
          </a:prstGeom>
        </p:spPr>
      </p:pic>
      <p:pic>
        <p:nvPicPr>
          <p:cNvPr id="19" name="18 Imagen" descr="AVIABAS.jpg"/>
          <p:cNvPicPr>
            <a:picLocks noChangeAspect="1"/>
          </p:cNvPicPr>
          <p:nvPr/>
        </p:nvPicPr>
        <p:blipFill>
          <a:blip r:embed="rId10" cstate="print">
            <a:clrChange>
              <a:clrFrom>
                <a:srgbClr val="FFFFFF"/>
              </a:clrFrom>
              <a:clrTo>
                <a:srgbClr val="FFFFFF">
                  <a:alpha val="0"/>
                </a:srgbClr>
              </a:clrTo>
            </a:clrChange>
          </a:blip>
          <a:stretch>
            <a:fillRect/>
          </a:stretch>
        </p:blipFill>
        <p:spPr>
          <a:xfrm>
            <a:off x="3590418" y="3429000"/>
            <a:ext cx="1043595" cy="1440160"/>
          </a:xfrm>
          <a:prstGeom prst="rect">
            <a:avLst/>
          </a:prstGeom>
        </p:spPr>
      </p:pic>
      <p:pic>
        <p:nvPicPr>
          <p:cNvPr id="20" name="19 Imagen" descr="TALCABAS.jpg"/>
          <p:cNvPicPr>
            <a:picLocks noChangeAspect="1"/>
          </p:cNvPicPr>
          <p:nvPr/>
        </p:nvPicPr>
        <p:blipFill>
          <a:blip r:embed="rId11" cstate="print"/>
          <a:stretch>
            <a:fillRect/>
          </a:stretch>
        </p:blipFill>
        <p:spPr>
          <a:xfrm>
            <a:off x="5940152" y="1628800"/>
            <a:ext cx="1004900" cy="1447056"/>
          </a:xfrm>
          <a:prstGeom prst="rect">
            <a:avLst/>
          </a:prstGeom>
          <a:ln>
            <a:noFill/>
          </a:ln>
          <a:effectLst>
            <a:softEdge rad="112500"/>
          </a:effectLst>
        </p:spPr>
      </p:pic>
      <p:pic>
        <p:nvPicPr>
          <p:cNvPr id="21" name="20 Imagen" descr="ABASMONTT.jpg"/>
          <p:cNvPicPr>
            <a:picLocks noChangeAspect="1"/>
          </p:cNvPicPr>
          <p:nvPr/>
        </p:nvPicPr>
        <p:blipFill>
          <a:blip r:embed="rId12" cstate="print">
            <a:clrChange>
              <a:clrFrom>
                <a:srgbClr val="FFFFFF"/>
              </a:clrFrom>
              <a:clrTo>
                <a:srgbClr val="FFFFFF">
                  <a:alpha val="0"/>
                </a:srgbClr>
              </a:clrTo>
            </a:clrChange>
          </a:blip>
          <a:stretch>
            <a:fillRect/>
          </a:stretch>
        </p:blipFill>
        <p:spPr>
          <a:xfrm>
            <a:off x="5954861" y="3429000"/>
            <a:ext cx="921395" cy="1328936"/>
          </a:xfrm>
          <a:prstGeom prst="rect">
            <a:avLst/>
          </a:prstGeom>
        </p:spPr>
      </p:pic>
      <p:pic>
        <p:nvPicPr>
          <p:cNvPr id="22" name="21 Imagen" descr="fotos_historia.jpg"/>
          <p:cNvPicPr>
            <a:picLocks noChangeAspect="1"/>
          </p:cNvPicPr>
          <p:nvPr/>
        </p:nvPicPr>
        <p:blipFill>
          <a:blip r:embed="rId13" cstate="print"/>
          <a:srcRect l="67500" t="-1187"/>
          <a:stretch>
            <a:fillRect/>
          </a:stretch>
        </p:blipFill>
        <p:spPr>
          <a:xfrm>
            <a:off x="6948264" y="4941168"/>
            <a:ext cx="2088232" cy="1444786"/>
          </a:xfrm>
          <a:prstGeom prst="rect">
            <a:avLst/>
          </a:prstGeom>
        </p:spPr>
      </p:pic>
      <p:pic>
        <p:nvPicPr>
          <p:cNvPr id="23" name="22 Imagen" descr="img_escudo.fw.png"/>
          <p:cNvPicPr>
            <a:picLocks noChangeAspect="1"/>
          </p:cNvPicPr>
          <p:nvPr/>
        </p:nvPicPr>
        <p:blipFill>
          <a:blip r:embed="rId14" cstate="print"/>
          <a:stretch>
            <a:fillRect/>
          </a:stretch>
        </p:blipFill>
        <p:spPr>
          <a:xfrm>
            <a:off x="5868144" y="4941168"/>
            <a:ext cx="1027437" cy="1469161"/>
          </a:xfrm>
          <a:prstGeom prst="rect">
            <a:avLst/>
          </a:prstGeom>
        </p:spPr>
      </p:pic>
      <p:pic>
        <p:nvPicPr>
          <p:cNvPr id="24" name="23 Imagen" descr="logo_final.png"/>
          <p:cNvPicPr>
            <a:picLocks noChangeAspect="1"/>
          </p:cNvPicPr>
          <p:nvPr/>
        </p:nvPicPr>
        <p:blipFill>
          <a:blip r:embed="rId15" cstate="print"/>
          <a:srcRect r="75963"/>
          <a:stretch>
            <a:fillRect/>
          </a:stretch>
        </p:blipFill>
        <p:spPr>
          <a:xfrm>
            <a:off x="3635896" y="4869160"/>
            <a:ext cx="1152128" cy="1437935"/>
          </a:xfrm>
          <a:prstGeom prst="rect">
            <a:avLst/>
          </a:prstGeom>
        </p:spPr>
      </p:pic>
      <p:sp>
        <p:nvSpPr>
          <p:cNvPr id="26"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CENTROS DE ABASTECIMIENTO.</a:t>
            </a:r>
            <a:endParaRPr lang="es-CL" sz="1000" b="1" dirty="0">
              <a:solidFill>
                <a:srgbClr val="FF0000"/>
              </a:solidFill>
            </a:endParaRPr>
          </a:p>
          <a:p>
            <a:endParaRPr lang="es-CL" sz="1000" b="1" dirty="0"/>
          </a:p>
          <a:p>
            <a:endParaRPr lang="es-CL" sz="1000" b="1" dirty="0"/>
          </a:p>
        </p:txBody>
      </p:sp>
      <p:grpSp>
        <p:nvGrpSpPr>
          <p:cNvPr id="28" name="Grupo 27"/>
          <p:cNvGrpSpPr/>
          <p:nvPr/>
        </p:nvGrpSpPr>
        <p:grpSpPr>
          <a:xfrm>
            <a:off x="3131840" y="431605"/>
            <a:ext cx="4397764" cy="511854"/>
            <a:chOff x="0" y="41850"/>
            <a:chExt cx="7083937" cy="918670"/>
          </a:xfrm>
        </p:grpSpPr>
        <p:sp>
          <p:nvSpPr>
            <p:cNvPr id="29" name="Rectángulo redondeado 28"/>
            <p:cNvSpPr/>
            <p:nvPr/>
          </p:nvSpPr>
          <p:spPr>
            <a:xfrm>
              <a:off x="0" y="41850"/>
              <a:ext cx="7083937" cy="91867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1" name="CuadroTexto 30"/>
            <p:cNvSpPr txBox="1"/>
            <p:nvPr/>
          </p:nvSpPr>
          <p:spPr>
            <a:xfrm>
              <a:off x="811936" y="110992"/>
              <a:ext cx="5910447" cy="77762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defTabSz="1422400">
                <a:lnSpc>
                  <a:spcPct val="90000"/>
                </a:lnSpc>
                <a:spcBef>
                  <a:spcPct val="0"/>
                </a:spcBef>
                <a:spcAft>
                  <a:spcPct val="35000"/>
                </a:spcAft>
              </a:pPr>
              <a:r>
                <a:rPr lang="es-CL" sz="2000" b="1" dirty="0"/>
                <a:t>CENTROS DE ABASTECIMIENTO</a:t>
              </a:r>
            </a:p>
          </p:txBody>
        </p:sp>
      </p:grpSp>
      <p:pic>
        <p:nvPicPr>
          <p:cNvPr id="2" name="Imagen 1"/>
          <p:cNvPicPr>
            <a:picLocks noChangeAspect="1"/>
          </p:cNvPicPr>
          <p:nvPr/>
        </p:nvPicPr>
        <p:blipFill>
          <a:blip r:embed="rId16"/>
          <a:stretch>
            <a:fillRect/>
          </a:stretch>
        </p:blipFill>
        <p:spPr>
          <a:xfrm>
            <a:off x="4660543" y="1304481"/>
            <a:ext cx="1164340" cy="4793917"/>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5"/>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ES"/>
          </a:p>
        </p:txBody>
      </p:sp>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3709" y="6572250"/>
            <a:ext cx="346570" cy="276999"/>
          </a:xfrm>
          <a:prstGeom prst="rect">
            <a:avLst/>
          </a:prstGeom>
          <a:noFill/>
          <a:ln w="9525">
            <a:noFill/>
            <a:miter lim="800000"/>
            <a:headEnd/>
            <a:tailEnd/>
          </a:ln>
        </p:spPr>
        <p:txBody>
          <a:bodyPr wrap="none">
            <a:spAutoFit/>
          </a:bodyPr>
          <a:lstStyle/>
          <a:p>
            <a:pPr algn="ctr"/>
            <a:r>
              <a:rPr lang="es-CL" sz="1200" b="1" dirty="0" smtClean="0"/>
              <a:t>28</a:t>
            </a:r>
            <a:endParaRPr lang="es-CL" sz="1200" b="1" dirty="0"/>
          </a:p>
        </p:txBody>
      </p:sp>
      <p:sp>
        <p:nvSpPr>
          <p:cNvPr id="10"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solidFill>
                  <a:srgbClr val="FF0000"/>
                </a:solidFill>
              </a:rPr>
              <a:t>CENTROS DE ABASTECIMIENTO.</a:t>
            </a:r>
            <a:endParaRPr lang="es-CL" sz="1000" b="1" dirty="0">
              <a:solidFill>
                <a:srgbClr val="FF0000"/>
              </a:solidFill>
            </a:endParaRPr>
          </a:p>
          <a:p>
            <a:endParaRPr lang="es-CL" sz="1000" b="1" dirty="0"/>
          </a:p>
          <a:p>
            <a:endParaRPr lang="es-CL" sz="1000" b="1" dirty="0"/>
          </a:p>
        </p:txBody>
      </p:sp>
      <p:sp>
        <p:nvSpPr>
          <p:cNvPr id="15" name="14 Rectángulo"/>
          <p:cNvSpPr/>
          <p:nvPr/>
        </p:nvSpPr>
        <p:spPr>
          <a:xfrm>
            <a:off x="1619672" y="1810345"/>
            <a:ext cx="7524328" cy="4308872"/>
          </a:xfrm>
          <a:prstGeom prst="rect">
            <a:avLst/>
          </a:prstGeom>
        </p:spPr>
        <p:txBody>
          <a:bodyPr wrap="square">
            <a:spAutoFit/>
          </a:bodyPr>
          <a:lstStyle/>
          <a:p>
            <a:r>
              <a:rPr lang="es-ES" b="1" u="sng" dirty="0">
                <a:latin typeface="Book Antiqua" pitchFamily="18" charset="0"/>
              </a:rPr>
              <a:t>Misión: </a:t>
            </a:r>
            <a:endParaRPr lang="es-ES" b="1" u="sng" dirty="0" smtClean="0">
              <a:latin typeface="Book Antiqua" pitchFamily="18" charset="0"/>
            </a:endParaRPr>
          </a:p>
          <a:p>
            <a:endParaRPr lang="es-ES" sz="1100" b="1" u="sng" dirty="0" smtClean="0">
              <a:latin typeface="Book Antiqua" pitchFamily="18" charset="0"/>
            </a:endParaRPr>
          </a:p>
          <a:p>
            <a:r>
              <a:rPr lang="es-ES" dirty="0" smtClean="0">
                <a:latin typeface="Book Antiqua" pitchFamily="18" charset="0"/>
              </a:rPr>
              <a:t>"</a:t>
            </a:r>
            <a:r>
              <a:rPr lang="es-ES" dirty="0">
                <a:latin typeface="Book Antiqua" pitchFamily="18" charset="0"/>
              </a:rPr>
              <a:t>Adquirir, </a:t>
            </a:r>
            <a:r>
              <a:rPr lang="es-ES" dirty="0" smtClean="0">
                <a:latin typeface="Book Antiqua" pitchFamily="18" charset="0"/>
              </a:rPr>
              <a:t>recepcionar</a:t>
            </a:r>
            <a:r>
              <a:rPr lang="es-ES" dirty="0">
                <a:latin typeface="Book Antiqua" pitchFamily="18" charset="0"/>
              </a:rPr>
              <a:t>, almacenar y contabilizar las existencias; distribuir, entregar y eliminar el material, con el propósito de proporcionar el apoyo logístico necesario a la Flota y Establecimiento Terrestre."</a:t>
            </a:r>
          </a:p>
          <a:p>
            <a:r>
              <a:rPr lang="es-ES" dirty="0">
                <a:latin typeface="Book Antiqua" pitchFamily="18" charset="0"/>
              </a:rPr>
              <a:t> </a:t>
            </a:r>
            <a:endParaRPr lang="es-ES" dirty="0" smtClean="0">
              <a:latin typeface="Book Antiqua" pitchFamily="18" charset="0"/>
            </a:endParaRPr>
          </a:p>
          <a:p>
            <a:endParaRPr lang="es-ES" dirty="0">
              <a:latin typeface="Book Antiqua" pitchFamily="18" charset="0"/>
            </a:endParaRPr>
          </a:p>
          <a:p>
            <a:r>
              <a:rPr lang="es-ES" b="1" u="sng" dirty="0" smtClean="0">
                <a:latin typeface="Book Antiqua" pitchFamily="18" charset="0"/>
              </a:rPr>
              <a:t>Dependencia</a:t>
            </a:r>
          </a:p>
          <a:p>
            <a:endParaRPr lang="es-ES" sz="1100" b="1" u="sng" dirty="0">
              <a:latin typeface="Book Antiqua" pitchFamily="18" charset="0"/>
            </a:endParaRPr>
          </a:p>
          <a:p>
            <a:r>
              <a:rPr lang="es-ES" dirty="0">
                <a:latin typeface="Book Antiqua" pitchFamily="18" charset="0"/>
              </a:rPr>
              <a:t>Militarmente; de las Comandancias en Jefes de las Zonas Navales donde se encuentran ubicados, con excepción del Centro de la Aviación Naval, quien dependerá de la Comandancia de la Aviación Naval</a:t>
            </a:r>
            <a:r>
              <a:rPr lang="es-ES" dirty="0" smtClean="0">
                <a:latin typeface="Book Antiqua" pitchFamily="18" charset="0"/>
              </a:rPr>
              <a:t>.</a:t>
            </a:r>
          </a:p>
          <a:p>
            <a:endParaRPr lang="es-ES" dirty="0">
              <a:latin typeface="Book Antiqua" pitchFamily="18" charset="0"/>
            </a:endParaRPr>
          </a:p>
          <a:p>
            <a:r>
              <a:rPr lang="es-ES" dirty="0">
                <a:latin typeface="Book Antiqua" pitchFamily="18" charset="0"/>
              </a:rPr>
              <a:t>Funcional, Técnica y administrativamente; de la Dirección de Abastecimiento de la Armada (D.AB.A.).</a:t>
            </a:r>
          </a:p>
        </p:txBody>
      </p:sp>
      <p:pic>
        <p:nvPicPr>
          <p:cNvPr id="2" name="Imagen 1"/>
          <p:cNvPicPr>
            <a:picLocks noChangeAspect="1"/>
          </p:cNvPicPr>
          <p:nvPr/>
        </p:nvPicPr>
        <p:blipFill>
          <a:blip r:embed="rId4"/>
          <a:stretch>
            <a:fillRect/>
          </a:stretch>
        </p:blipFill>
        <p:spPr>
          <a:xfrm>
            <a:off x="2979873" y="616766"/>
            <a:ext cx="4413887" cy="554784"/>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auto">
          <a:xfrm>
            <a:off x="0" y="1071563"/>
            <a:ext cx="1571625" cy="5786437"/>
          </a:xfrm>
          <a:prstGeom prst="flowChartAlternateProcess">
            <a:avLst/>
          </a:prstGeom>
          <a:blipFill dpi="0" rotWithShape="1">
            <a:blip r:embed="rId2" cstate="print"/>
            <a:srcRect/>
            <a:tile tx="0" ty="0" sx="100000" sy="100000" flip="none" algn="tl"/>
          </a:blipFill>
          <a:ln w="19050">
            <a:solidFill>
              <a:schemeClr val="bg1"/>
            </a:solidFill>
            <a:miter lim="800000"/>
            <a:headEnd/>
            <a:tailEnd/>
          </a:ln>
        </p:spPr>
        <p:txBody>
          <a:bodyPr wrap="none" anchor="ctr"/>
          <a:lstStyle/>
          <a:p>
            <a:pPr algn="ctr"/>
            <a:endParaRPr lang="en-US" altLang="es-CL" sz="600"/>
          </a:p>
        </p:txBody>
      </p:sp>
      <p:sp>
        <p:nvSpPr>
          <p:cNvPr id="12" name="11 Rectángulo"/>
          <p:cNvSpPr/>
          <p:nvPr/>
        </p:nvSpPr>
        <p:spPr>
          <a:xfrm>
            <a:off x="0" y="0"/>
            <a:ext cx="1571625" cy="1285875"/>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7" name="Picture 4" descr="SELLO"/>
          <p:cNvPicPr>
            <a:picLocks noChangeAspect="1" noChangeArrowheads="1"/>
          </p:cNvPicPr>
          <p:nvPr/>
        </p:nvPicPr>
        <p:blipFill>
          <a:blip r:embed="rId3" cstate="print"/>
          <a:srcRect/>
          <a:stretch>
            <a:fillRect/>
          </a:stretch>
        </p:blipFill>
        <p:spPr bwMode="auto">
          <a:xfrm>
            <a:off x="285750" y="122238"/>
            <a:ext cx="1143000" cy="1163637"/>
          </a:xfrm>
          <a:prstGeom prst="rect">
            <a:avLst/>
          </a:prstGeom>
          <a:noFill/>
          <a:ln w="9525">
            <a:noFill/>
            <a:miter lim="800000"/>
            <a:headEnd/>
            <a:tailEnd/>
          </a:ln>
        </p:spPr>
      </p:pic>
      <p:sp>
        <p:nvSpPr>
          <p:cNvPr id="8" name="14 CuadroTexto"/>
          <p:cNvSpPr txBox="1">
            <a:spLocks noChangeArrowheads="1"/>
          </p:cNvSpPr>
          <p:nvPr/>
        </p:nvSpPr>
        <p:spPr bwMode="auto">
          <a:xfrm>
            <a:off x="8793709" y="6572250"/>
            <a:ext cx="346570" cy="276999"/>
          </a:xfrm>
          <a:prstGeom prst="rect">
            <a:avLst/>
          </a:prstGeom>
          <a:noFill/>
          <a:ln w="9525">
            <a:noFill/>
            <a:miter lim="800000"/>
            <a:headEnd/>
            <a:tailEnd/>
          </a:ln>
        </p:spPr>
        <p:txBody>
          <a:bodyPr wrap="none">
            <a:spAutoFit/>
          </a:bodyPr>
          <a:lstStyle/>
          <a:p>
            <a:pPr algn="ctr"/>
            <a:r>
              <a:rPr lang="es-CL" sz="1200" b="1" dirty="0" smtClean="0"/>
              <a:t>29</a:t>
            </a:r>
            <a:endParaRPr lang="es-CL" sz="1200" b="1" dirty="0"/>
          </a:p>
        </p:txBody>
      </p:sp>
      <p:sp>
        <p:nvSpPr>
          <p:cNvPr id="10" name="7 CuadroTexto"/>
          <p:cNvSpPr txBox="1">
            <a:spLocks noChangeArrowheads="1"/>
          </p:cNvSpPr>
          <p:nvPr/>
        </p:nvSpPr>
        <p:spPr bwMode="auto">
          <a:xfrm>
            <a:off x="0" y="1285875"/>
            <a:ext cx="1619672" cy="3016210"/>
          </a:xfrm>
          <a:prstGeom prst="rect">
            <a:avLst/>
          </a:prstGeom>
          <a:noFill/>
          <a:ln w="9525">
            <a:noFill/>
            <a:miter lim="800000"/>
            <a:headEnd/>
            <a:tailEnd/>
          </a:ln>
        </p:spPr>
        <p:txBody>
          <a:bodyPr wrap="square">
            <a:spAutoFit/>
          </a:bodyPr>
          <a:lstStyle/>
          <a:p>
            <a:r>
              <a:rPr lang="es-CL" sz="1000" b="1" u="sng" dirty="0"/>
              <a:t>ÍNDICE:</a:t>
            </a:r>
          </a:p>
          <a:p>
            <a:endParaRPr lang="es-CL" sz="1000" b="1" u="sng" dirty="0"/>
          </a:p>
          <a:p>
            <a:pPr>
              <a:buFont typeface="Wingdings" pitchFamily="2" charset="2"/>
              <a:buChar char="ü"/>
            </a:pPr>
            <a:r>
              <a:rPr lang="es-CL" sz="1000" b="1" dirty="0" smtClean="0"/>
              <a:t>ORGANIGRAMA INSTITUCIONAL.</a:t>
            </a:r>
          </a:p>
          <a:p>
            <a:pPr>
              <a:buFont typeface="Wingdings" pitchFamily="2" charset="2"/>
              <a:buChar char="ü"/>
            </a:pPr>
            <a:endParaRPr lang="es-CL" sz="1000" b="1" dirty="0" smtClean="0"/>
          </a:p>
          <a:p>
            <a:pPr>
              <a:buFont typeface="Wingdings" pitchFamily="2" charset="2"/>
              <a:buChar char="ü"/>
            </a:pPr>
            <a:r>
              <a:rPr lang="es-CL" sz="1000" b="1" dirty="0" smtClean="0"/>
              <a:t>D.G.S.A.</a:t>
            </a:r>
          </a:p>
          <a:p>
            <a:pPr>
              <a:buFont typeface="Wingdings" pitchFamily="2" charset="2"/>
              <a:buChar char="ü"/>
            </a:pPr>
            <a:endParaRPr lang="es-CL" sz="1000" b="1" dirty="0"/>
          </a:p>
          <a:p>
            <a:pPr>
              <a:buFont typeface="Wingdings" pitchFamily="2" charset="2"/>
              <a:buChar char="ü"/>
            </a:pPr>
            <a:r>
              <a:rPr lang="es-CL" sz="1000" b="1" dirty="0" smtClean="0"/>
              <a:t>DIRECCCIONES Y SERV. TÉCNICOS.</a:t>
            </a:r>
          </a:p>
          <a:p>
            <a:pPr>
              <a:buFont typeface="Wingdings" pitchFamily="2" charset="2"/>
              <a:buChar char="ü"/>
            </a:pPr>
            <a:endParaRPr lang="es-CL" sz="1000" b="1" dirty="0" smtClean="0"/>
          </a:p>
          <a:p>
            <a:pPr>
              <a:buFont typeface="Wingdings" pitchFamily="2" charset="2"/>
              <a:buChar char="ü"/>
            </a:pPr>
            <a:r>
              <a:rPr lang="es-CL" sz="1000" b="1" dirty="0" smtClean="0"/>
              <a:t>DIRECCIÓN DE ABASTECIMIENTO.</a:t>
            </a:r>
          </a:p>
          <a:p>
            <a:pPr>
              <a:buFont typeface="Wingdings" pitchFamily="2" charset="2"/>
              <a:buChar char="ü"/>
            </a:pPr>
            <a:endParaRPr lang="es-CL" sz="1000" b="1" dirty="0" smtClean="0"/>
          </a:p>
          <a:p>
            <a:pPr>
              <a:buFont typeface="Wingdings" pitchFamily="2" charset="2"/>
              <a:buChar char="ü"/>
            </a:pPr>
            <a:r>
              <a:rPr lang="es-CL" sz="1000" b="1" dirty="0" smtClean="0"/>
              <a:t>MISIONES NAVALES.</a:t>
            </a:r>
          </a:p>
          <a:p>
            <a:pPr>
              <a:buFont typeface="Wingdings" pitchFamily="2" charset="2"/>
              <a:buChar char="ü"/>
            </a:pPr>
            <a:endParaRPr lang="es-CL" sz="1000" b="1" dirty="0" smtClean="0"/>
          </a:p>
          <a:p>
            <a:pPr>
              <a:buFont typeface="Wingdings" pitchFamily="2" charset="2"/>
              <a:buChar char="ü"/>
            </a:pPr>
            <a:r>
              <a:rPr lang="es-CL" sz="1000" b="1" dirty="0" smtClean="0"/>
              <a:t>CENTROS DE ABASTECIMIENTO.</a:t>
            </a:r>
            <a:endParaRPr lang="es-CL" sz="1000" b="1" dirty="0"/>
          </a:p>
          <a:p>
            <a:endParaRPr lang="es-CL" sz="1000" b="1" dirty="0"/>
          </a:p>
          <a:p>
            <a:endParaRPr lang="es-CL" sz="1000" b="1" dirty="0"/>
          </a:p>
        </p:txBody>
      </p:sp>
      <p:sp>
        <p:nvSpPr>
          <p:cNvPr id="13" name="Rectángulo 12"/>
          <p:cNvSpPr/>
          <p:nvPr/>
        </p:nvSpPr>
        <p:spPr>
          <a:xfrm>
            <a:off x="3131840" y="2564904"/>
            <a:ext cx="4572000" cy="1200329"/>
          </a:xfrm>
          <a:prstGeom prst="rect">
            <a:avLst/>
          </a:prstGeom>
        </p:spPr>
        <p:txBody>
          <a:bodyPr>
            <a:spAutoFit/>
          </a:bodyPr>
          <a:lstStyle/>
          <a:p>
            <a:r>
              <a:rPr lang="es-CL" dirty="0"/>
              <a:t>http://direcabas.armada.cl/boletindba/index.php?option=com_content&amp;view=article&amp;id=93:hechos-y-personajes-historicos&amp;catid=42:directivas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2946</TotalTime>
  <Words>2557</Words>
  <Application>Microsoft Office PowerPoint</Application>
  <PresentationFormat>Presentación en pantalla (4:3)</PresentationFormat>
  <Paragraphs>680</Paragraphs>
  <Slides>29</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29</vt:i4>
      </vt:variant>
    </vt:vector>
  </HeadingPairs>
  <TitlesOfParts>
    <vt:vector size="39" baseType="lpstr">
      <vt:lpstr>Arial</vt:lpstr>
      <vt:lpstr>Arial Black</vt:lpstr>
      <vt:lpstr>Arial Narrow</vt:lpstr>
      <vt:lpstr>Book Antiqua</vt:lpstr>
      <vt:lpstr>Calibri</vt:lpstr>
      <vt:lpstr>Calibri Light</vt:lpstr>
      <vt:lpstr>var( --e-global-typography-primary-font-family )</vt:lpstr>
      <vt:lpstr>Webdings</vt:lpstr>
      <vt:lpstr>Wingdings</vt:lpstr>
      <vt:lpstr>Retrospección</vt:lpstr>
      <vt:lpstr>“ORGANIZACIÓN LOGÍSTICA DEL MATERIAL EN LA ARMADA DE CHILE”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15963443-4</dc:creator>
  <cp:lastModifiedBy>C09 Oficial 6ª División T1 René Gallegos Jaccard</cp:lastModifiedBy>
  <cp:revision>50</cp:revision>
  <dcterms:created xsi:type="dcterms:W3CDTF">2020-03-11T14:49:27Z</dcterms:created>
  <dcterms:modified xsi:type="dcterms:W3CDTF">2025-02-25T20:31:31Z</dcterms:modified>
</cp:coreProperties>
</file>