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64" r:id="rId2"/>
    <p:sldId id="280" r:id="rId3"/>
    <p:sldId id="296" r:id="rId4"/>
    <p:sldId id="295" r:id="rId5"/>
    <p:sldId id="297" r:id="rId6"/>
    <p:sldId id="298" r:id="rId7"/>
    <p:sldId id="299" r:id="rId8"/>
    <p:sldId id="300" r:id="rId9"/>
    <p:sldId id="301" r:id="rId10"/>
    <p:sldId id="302" r:id="rId11"/>
    <p:sldId id="303" r:id="rId12"/>
    <p:sldId id="304" r:id="rId13"/>
    <p:sldId id="305" r:id="rId14"/>
    <p:sldId id="311" r:id="rId15"/>
    <p:sldId id="306" r:id="rId16"/>
    <p:sldId id="307" r:id="rId17"/>
    <p:sldId id="308" r:id="rId18"/>
    <p:sldId id="309" r:id="rId19"/>
    <p:sldId id="310" r:id="rId20"/>
    <p:sldId id="313" r:id="rId21"/>
    <p:sldId id="378" r:id="rId22"/>
    <p:sldId id="364" r:id="rId23"/>
    <p:sldId id="365" r:id="rId24"/>
    <p:sldId id="366" r:id="rId25"/>
    <p:sldId id="367" r:id="rId26"/>
    <p:sldId id="368" r:id="rId27"/>
    <p:sldId id="363" r:id="rId28"/>
    <p:sldId id="371" r:id="rId29"/>
    <p:sldId id="370" r:id="rId30"/>
    <p:sldId id="372" r:id="rId31"/>
    <p:sldId id="373" r:id="rId32"/>
    <p:sldId id="374" r:id="rId33"/>
    <p:sldId id="376" r:id="rId34"/>
    <p:sldId id="377" r:id="rId35"/>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autoAdjust="0"/>
  </p:normalViewPr>
  <p:slideViewPr>
    <p:cSldViewPr snapToGrid="0">
      <p:cViewPr varScale="1">
        <p:scale>
          <a:sx n="70" d="100"/>
          <a:sy n="70" d="100"/>
        </p:scale>
        <p:origin x="660" y="6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18-03-2022</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0931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0032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09879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3713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79128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804062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1211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92225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56373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897044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84432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61098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69113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897177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3429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243281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394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648505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843652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590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69371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39217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827477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256651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199468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41638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457762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54854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673690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211870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74129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704658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6531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18-03-2022</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UT N°1 : </a:t>
            </a:r>
          </a:p>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“ACCIONES EN ÁREAS URBANAS”</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febrero de 2022.</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Tree>
    <p:extLst>
      <p:ext uri="{BB962C8B-B14F-4D97-AF65-F5344CB8AC3E}">
        <p14:creationId xmlns:p14="http://schemas.microsoft.com/office/powerpoint/2010/main"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4" name="Imagen 3"/>
          <p:cNvPicPr>
            <a:picLocks noChangeAspect="1"/>
          </p:cNvPicPr>
          <p:nvPr/>
        </p:nvPicPr>
        <p:blipFill>
          <a:blip r:embed="rId6"/>
          <a:stretch>
            <a:fillRect/>
          </a:stretch>
        </p:blipFill>
        <p:spPr>
          <a:xfrm>
            <a:off x="2281151" y="966715"/>
            <a:ext cx="7666206" cy="5110804"/>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89981970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pic>
        <p:nvPicPr>
          <p:cNvPr id="2" name="Imagen 1"/>
          <p:cNvPicPr>
            <a:picLocks noChangeAspect="1"/>
          </p:cNvPicPr>
          <p:nvPr/>
        </p:nvPicPr>
        <p:blipFill>
          <a:blip r:embed="rId6"/>
          <a:stretch>
            <a:fillRect/>
          </a:stretch>
        </p:blipFill>
        <p:spPr>
          <a:xfrm>
            <a:off x="1150695" y="969188"/>
            <a:ext cx="9751416" cy="5200755"/>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18893419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2" name="CuadroTexto 1"/>
          <p:cNvSpPr txBox="1"/>
          <p:nvPr/>
        </p:nvSpPr>
        <p:spPr>
          <a:xfrm>
            <a:off x="942975" y="1442774"/>
            <a:ext cx="9981361" cy="4524315"/>
          </a:xfrm>
          <a:prstGeom prst="rect">
            <a:avLst/>
          </a:prstGeom>
          <a:solidFill>
            <a:srgbClr val="FFFFFF">
              <a:alpha val="40000"/>
            </a:srgbClr>
          </a:solidFill>
          <a:ln>
            <a:solidFill>
              <a:schemeClr val="accent5">
                <a:lumMod val="50000"/>
              </a:schemeClr>
            </a:solidFill>
          </a:ln>
        </p:spPr>
        <p:txBody>
          <a:bodyPr wrap="square" rtlCol="0">
            <a:spAutoFit/>
          </a:bodyPr>
          <a:lstStyle/>
          <a:p>
            <a:pPr marL="285750" indent="-285750">
              <a:lnSpc>
                <a:spcPct val="150000"/>
              </a:lnSpc>
              <a:buFont typeface="Wingdings" panose="05000000000000000000" pitchFamily="2" charset="2"/>
              <a:buChar char="Ø"/>
            </a:pPr>
            <a:r>
              <a:rPr lang="es-ES" sz="2400" dirty="0" err="1">
                <a:latin typeface="Arial" panose="020B0604020202020204" pitchFamily="34" charset="0"/>
                <a:cs typeface="Arial" panose="020B0604020202020204" pitchFamily="34" charset="0"/>
              </a:rPr>
              <a:t>Compartimentaje</a:t>
            </a:r>
            <a:r>
              <a:rPr lang="es-ES" sz="2400" dirty="0">
                <a:latin typeface="Arial" panose="020B0604020202020204" pitchFamily="34" charset="0"/>
                <a:cs typeface="Arial" panose="020B0604020202020204" pitchFamily="34" charset="0"/>
              </a:rPr>
              <a:t> natural del terreno urbano (caos e incertidumbre)</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Observación y campos de tiro limitados.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Vastas zonas de posible protección y encubrimiento.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Dificultad de detectar amenazas.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Difícil mando y control.</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Liderazgo descentralizado.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Limitado empleo del armamento.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Consideraciones civiles.</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569071" y="2828835"/>
            <a:ext cx="6524045" cy="1200329"/>
          </a:xfrm>
          <a:prstGeom prst="rect">
            <a:avLst/>
          </a:prstGeom>
          <a:solidFill>
            <a:srgbClr val="C00000"/>
          </a:solidFill>
          <a:ln>
            <a:solidFill>
              <a:schemeClr val="accent5">
                <a:lumMod val="50000"/>
              </a:schemeClr>
            </a:solidFill>
          </a:ln>
        </p:spPr>
        <p:txBody>
          <a:bodyPr wrap="square" rtlCol="0">
            <a:spAutoFit/>
          </a:bodyPr>
          <a:lstStyle/>
          <a:p>
            <a:pPr algn="ctr"/>
            <a:r>
              <a:rPr lang="es-E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OPERACIONES COMPLEJAS</a:t>
            </a:r>
            <a:endParaRPr lang="en-U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9637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606542" y="1101238"/>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21670" y="1973002"/>
            <a:ext cx="10985168" cy="3890489"/>
          </a:xfrm>
          <a:prstGeom prst="rect">
            <a:avLst/>
          </a:prstGeom>
          <a:solidFill>
            <a:srgbClr val="FFFFFF">
              <a:alpha val="40000"/>
            </a:srgbClr>
          </a:solidFill>
          <a:ln>
            <a:solidFill>
              <a:schemeClr val="accent5">
                <a:lumMod val="50000"/>
              </a:schemeClr>
            </a:solidFill>
          </a:ln>
        </p:spPr>
        <p:txBody>
          <a:bodyPr wrap="square" rtlCol="0">
            <a:spAutoFit/>
          </a:bodyPr>
          <a:lstStyle/>
          <a:p>
            <a:pPr algn="just">
              <a:lnSpc>
                <a:spcPct val="150000"/>
              </a:lnSpc>
            </a:pPr>
            <a:r>
              <a:rPr lang="es-CL" sz="2800" b="1" dirty="0">
                <a:latin typeface="Arial" panose="020B0604020202020204" pitchFamily="34" charset="0"/>
                <a:cs typeface="Arial" panose="020B0604020202020204" pitchFamily="34" charset="0"/>
              </a:rPr>
              <a:t>Son acciones militares planificadas y ejecutadas en ambientes donde las estructuras creadas por el hombre con fines residenciales o comerciales (obras de arte) son las que dominan el terreno, </a:t>
            </a:r>
            <a:r>
              <a:rPr lang="es-CL" sz="2800" dirty="0">
                <a:latin typeface="Arial" panose="020B0604020202020204" pitchFamily="34" charset="0"/>
                <a:cs typeface="Arial" panose="020B0604020202020204" pitchFamily="34" charset="0"/>
              </a:rPr>
              <a:t>influenciando decisivamente las operaciones y determinando la necesidad de emplear procedimientos, técnicas y tácticas particulares y especializadas. </a:t>
            </a:r>
          </a:p>
        </p:txBody>
      </p:sp>
      <p:sp>
        <p:nvSpPr>
          <p:cNvPr id="16" name="Rectángulo 15"/>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78158107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pic>
        <p:nvPicPr>
          <p:cNvPr id="3" name="Imagen 2"/>
          <p:cNvPicPr>
            <a:picLocks noChangeAspect="1"/>
          </p:cNvPicPr>
          <p:nvPr/>
        </p:nvPicPr>
        <p:blipFill>
          <a:blip r:embed="rId6"/>
          <a:stretch>
            <a:fillRect/>
          </a:stretch>
        </p:blipFill>
        <p:spPr>
          <a:xfrm>
            <a:off x="480892" y="2239176"/>
            <a:ext cx="11213386" cy="5801708"/>
          </a:xfrm>
          <a:prstGeom prst="rect">
            <a:avLst/>
          </a:prstGeom>
        </p:spPr>
      </p:pic>
      <p:sp>
        <p:nvSpPr>
          <p:cNvPr id="17" name="Rectángulo 16"/>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9527978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2" name="Rectángulo 1"/>
          <p:cNvSpPr/>
          <p:nvPr/>
        </p:nvSpPr>
        <p:spPr>
          <a:xfrm>
            <a:off x="482600" y="2099633"/>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ES_tradnl" b="1" u="sng" dirty="0">
                <a:solidFill>
                  <a:schemeClr val="accent2">
                    <a:lumMod val="75000"/>
                  </a:schemeClr>
                </a:solidFill>
                <a:latin typeface="Arial" pitchFamily="34" charset="0"/>
                <a:cs typeface="Arial" pitchFamily="34" charset="0"/>
              </a:rPr>
              <a:t>Grandes centros urbanos.</a:t>
            </a:r>
          </a:p>
          <a:p>
            <a:pPr marL="457200" indent="-457200" algn="just">
              <a:lnSpc>
                <a:spcPct val="150000"/>
              </a:lnSpc>
              <a:buSzPct val="100000"/>
            </a:pPr>
            <a:r>
              <a:rPr lang="es-ES_tradnl" b="1" dirty="0">
                <a:latin typeface="Arial" pitchFamily="34" charset="0"/>
                <a:cs typeface="Arial" pitchFamily="34" charset="0"/>
              </a:rPr>
              <a:t>	</a:t>
            </a:r>
            <a:r>
              <a:rPr lang="es-CL" dirty="0">
                <a:latin typeface="Arial" panose="020B0604020202020204" pitchFamily="34" charset="0"/>
                <a:cs typeface="Arial" panose="020B0604020202020204" pitchFamily="34" charset="0"/>
              </a:rPr>
              <a:t>Son aquellas AU cuya población excede los 100.000 habitantes y normalmente se caracterizan por ser el núcleo de complejos urbanos más grandes. Las construcciones son significativas y suelen encontrarse gran cantidad de edificios importantes, puertos, aeropuertos, subterráneos, etc. </a:t>
            </a:r>
          </a:p>
        </p:txBody>
      </p:sp>
      <p:sp>
        <p:nvSpPr>
          <p:cNvPr id="4" name="Rectángulo 3"/>
          <p:cNvSpPr/>
          <p:nvPr/>
        </p:nvSpPr>
        <p:spPr>
          <a:xfrm>
            <a:off x="482600" y="3998181"/>
            <a:ext cx="11372068"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2"/>
            </a:pPr>
            <a:r>
              <a:rPr lang="es-ES_tradnl" b="1" u="sng" dirty="0">
                <a:solidFill>
                  <a:schemeClr val="accent2">
                    <a:lumMod val="75000"/>
                  </a:schemeClr>
                </a:solidFill>
                <a:latin typeface="Arial" pitchFamily="34" charset="0"/>
                <a:cs typeface="Arial" pitchFamily="34" charset="0"/>
              </a:rPr>
              <a:t>Ciudades pequeñas o pueblos.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Su población se encuentra entre los 3.000 y 100.000 habitantes. Suelen ubicarse junto a vías de comunicación, ríos, zonas portuarias o económicas de importancia, etc. Se encuentran normalmente en constante evolución y expansión, tendiendo a unirse a otras. </a:t>
            </a:r>
          </a:p>
        </p:txBody>
      </p:sp>
    </p:spTree>
    <p:extLst>
      <p:ext uri="{BB962C8B-B14F-4D97-AF65-F5344CB8AC3E}">
        <p14:creationId xmlns:p14="http://schemas.microsoft.com/office/powerpoint/2010/main" val="274175647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2770553" y="1304254"/>
            <a:ext cx="668740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ÁREAS URBANAS</a:t>
            </a:r>
          </a:p>
        </p:txBody>
      </p:sp>
      <p:sp>
        <p:nvSpPr>
          <p:cNvPr id="3" name="Rectángulo 2"/>
          <p:cNvSpPr/>
          <p:nvPr/>
        </p:nvSpPr>
        <p:spPr>
          <a:xfrm>
            <a:off x="627910" y="1859223"/>
            <a:ext cx="10884640"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ES_tradnl" b="1" u="sng" dirty="0">
                <a:solidFill>
                  <a:schemeClr val="accent2">
                    <a:lumMod val="75000"/>
                  </a:schemeClr>
                </a:solidFill>
                <a:latin typeface="Arial" pitchFamily="34" charset="0"/>
                <a:cs typeface="Arial" pitchFamily="34" charset="0"/>
              </a:rPr>
              <a:t>Villas o poblaciones.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La población de las villas no excede los 3.000 habitantes. Normalmente se encuentran en zonas dedicadas a la agricultura o ganadería y se distribuyen uniformemente en las zonas de producción de ese tipo de economía. </a:t>
            </a:r>
          </a:p>
        </p:txBody>
      </p:sp>
      <p:sp>
        <p:nvSpPr>
          <p:cNvPr id="6" name="Rectángulo 5"/>
          <p:cNvSpPr/>
          <p:nvPr/>
        </p:nvSpPr>
        <p:spPr>
          <a:xfrm>
            <a:off x="605685" y="3860592"/>
            <a:ext cx="10906865" cy="1754326"/>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4"/>
            </a:pPr>
            <a:r>
              <a:rPr lang="es-ES_tradnl" b="1" u="sng" dirty="0">
                <a:solidFill>
                  <a:schemeClr val="accent2">
                    <a:lumMod val="75000"/>
                  </a:schemeClr>
                </a:solidFill>
                <a:latin typeface="Arial" pitchFamily="34" charset="0"/>
                <a:cs typeface="Arial" pitchFamily="34" charset="0"/>
              </a:rPr>
              <a:t>Áreas edificadas.</a:t>
            </a:r>
          </a:p>
          <a:p>
            <a:pPr marL="457200" indent="-457200" algn="just">
              <a:lnSpc>
                <a:spcPct val="150000"/>
              </a:lnSpc>
              <a:buSzPct val="100000"/>
            </a:pPr>
            <a:r>
              <a:rPr lang="es-ES_tradnl" b="1" dirty="0">
                <a:solidFill>
                  <a:schemeClr val="accent2">
                    <a:lumMod val="75000"/>
                  </a:schemeClr>
                </a:solidFill>
                <a:latin typeface="Arial" pitchFamily="34" charset="0"/>
                <a:cs typeface="Arial" pitchFamily="34" charset="0"/>
              </a:rPr>
              <a:t>	</a:t>
            </a:r>
            <a:r>
              <a:rPr lang="es-CL" dirty="0">
                <a:latin typeface="Arial" pitchFamily="34" charset="0"/>
                <a:cs typeface="Arial" pitchFamily="34" charset="0"/>
              </a:rPr>
              <a:t>Se denomina de esta manera a las AU que conforman verdaderos “eslabones” entre los anteriores tipos descritos. Pequeños caseríos y viviendas aisladas suelen distribuirse aleatoriamente a lo largo de rutas, ríos y costas. </a:t>
            </a:r>
          </a:p>
        </p:txBody>
      </p:sp>
    </p:spTree>
    <p:extLst>
      <p:ext uri="{BB962C8B-B14F-4D97-AF65-F5344CB8AC3E}">
        <p14:creationId xmlns:p14="http://schemas.microsoft.com/office/powerpoint/2010/main" val="338280911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Rectángulo 1"/>
          <p:cNvSpPr/>
          <p:nvPr/>
        </p:nvSpPr>
        <p:spPr>
          <a:xfrm>
            <a:off x="482600" y="2484667"/>
            <a:ext cx="11051105" cy="2585323"/>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CL" b="1" u="sng" dirty="0">
                <a:solidFill>
                  <a:schemeClr val="accent2">
                    <a:lumMod val="75000"/>
                  </a:schemeClr>
                </a:solidFill>
                <a:latin typeface="Arial" pitchFamily="34" charset="0"/>
                <a:cs typeface="Arial" pitchFamily="34" charset="0"/>
              </a:rPr>
              <a:t>Operaciones de prevención.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Como su nombre lo indica, el objetivo de este tipo de misiones es el de anticipar, prevenir un efecto no deseado para las propias, disuadiendo la posibilidad de materialización de violencia.</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Pueden darse en un marco de guerra o de paz.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Ejecución anterior a la materialización de la violencia o cuando no ha alcanzado niveles incontrolables. </a:t>
            </a:r>
          </a:p>
        </p:txBody>
      </p:sp>
    </p:spTree>
    <p:extLst>
      <p:ext uri="{BB962C8B-B14F-4D97-AF65-F5344CB8AC3E}">
        <p14:creationId xmlns:p14="http://schemas.microsoft.com/office/powerpoint/2010/main" val="997889893"/>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17" name="2 Subtítulo"/>
          <p:cNvSpPr>
            <a:spLocks noGrp="1"/>
          </p:cNvSpPr>
          <p:nvPr>
            <p:ph type="subTitle" idx="1"/>
          </p:nvPr>
        </p:nvSpPr>
        <p:spPr>
          <a:xfrm>
            <a:off x="571472" y="2099633"/>
            <a:ext cx="11206546" cy="3377586"/>
          </a:xfrm>
          <a:solidFill>
            <a:schemeClr val="bg1"/>
          </a:solidFill>
          <a:ln>
            <a:solidFill>
              <a:schemeClr val="accent5">
                <a:lumMod val="50000"/>
              </a:schemeClr>
            </a:solidFill>
          </a:ln>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sz="1800" b="1" u="sng" dirty="0">
                <a:solidFill>
                  <a:schemeClr val="accent2">
                    <a:lumMod val="75000"/>
                  </a:schemeClr>
                </a:solidFill>
                <a:latin typeface="Arial" pitchFamily="34" charset="0"/>
                <a:cs typeface="Arial" pitchFamily="34" charset="0"/>
              </a:rPr>
              <a:t>Operaciones de incursión.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Estas son aquellas que una fuerza ingresa en un AU para cumplir una tarea o misión en particular y sale de esta sin permanecer más tiempo del necesario.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Inserción y extracción.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Evacuación de embajadas, conquista de puertos o aeropuertos, captura o eliminación de líderes.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Éxito depende de la inteligencia.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Incursiones de noche aumenta la posibilidad de éxito. </a:t>
            </a:r>
          </a:p>
          <a:p>
            <a:pPr lvl="1" algn="just">
              <a:lnSpc>
                <a:spcPct val="150000"/>
              </a:lnSpc>
              <a:buFont typeface="Wingdings" pitchFamily="2" charset="2"/>
              <a:buChar char="ü"/>
            </a:pPr>
            <a:endParaRPr lang="es-CL" sz="2000" b="1" dirty="0">
              <a:latin typeface="Arial" pitchFamily="34" charset="0"/>
              <a:cs typeface="Arial" pitchFamily="34" charset="0"/>
            </a:endParaRPr>
          </a:p>
          <a:p>
            <a:pPr lvl="1" algn="just">
              <a:lnSpc>
                <a:spcPct val="150000"/>
              </a:lnSpc>
              <a:buFont typeface="Wingdings" pitchFamily="2" charset="2"/>
              <a:buChar char="ü"/>
            </a:pPr>
            <a:endParaRPr lang="es-CL" sz="2000" b="1" dirty="0">
              <a:latin typeface="Arial" pitchFamily="34" charset="0"/>
              <a:cs typeface="Arial" pitchFamily="34" charset="0"/>
            </a:endParaRPr>
          </a:p>
          <a:p>
            <a:pPr algn="just">
              <a:lnSpc>
                <a:spcPct val="150000"/>
              </a:lnSpc>
              <a:buFont typeface="Wingdings" pitchFamily="2" charset="2"/>
              <a:buChar char="§"/>
            </a:pPr>
            <a:endParaRPr lang="es-ES_tradnl" sz="2000" b="1" dirty="0">
              <a:latin typeface="Arial" charset="0"/>
            </a:endParaRPr>
          </a:p>
          <a:p>
            <a:pPr algn="just">
              <a:lnSpc>
                <a:spcPct val="150000"/>
              </a:lnSpc>
              <a:buFont typeface="Wingdings" pitchFamily="2" charset="2"/>
              <a:buChar char="§"/>
            </a:pPr>
            <a:endParaRPr lang="es-ES_tradnl" sz="2000" b="1" dirty="0">
              <a:latin typeface="Arial" charset="0"/>
            </a:endParaRPr>
          </a:p>
          <a:p>
            <a:pPr algn="just"/>
            <a:endParaRPr lang="es-ES_tradnl" sz="2000" b="1" dirty="0">
              <a:latin typeface="Arial" charset="0"/>
            </a:endParaRPr>
          </a:p>
          <a:p>
            <a:pPr algn="just">
              <a:lnSpc>
                <a:spcPct val="170000"/>
              </a:lnSpc>
              <a:buFont typeface="Wingdings" pitchFamily="2" charset="2"/>
              <a:buChar char="§"/>
            </a:pPr>
            <a:endParaRPr lang="es-ES_tradnl" b="1" dirty="0">
              <a:latin typeface="Arial" charset="0"/>
            </a:endParaRPr>
          </a:p>
          <a:p>
            <a:pPr algn="just">
              <a:lnSpc>
                <a:spcPct val="170000"/>
              </a:lnSpc>
              <a:buFont typeface="Wingdings" pitchFamily="2" charset="2"/>
              <a:buChar char="§"/>
            </a:pPr>
            <a:endParaRPr lang="es-ES_tradnl" b="1" dirty="0">
              <a:latin typeface="Arial" charset="0"/>
            </a:endParaRPr>
          </a:p>
        </p:txBody>
      </p:sp>
    </p:spTree>
    <p:extLst>
      <p:ext uri="{BB962C8B-B14F-4D97-AF65-F5344CB8AC3E}">
        <p14:creationId xmlns:p14="http://schemas.microsoft.com/office/powerpoint/2010/main" val="234310980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1960407169"/>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3330111" y="133830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Tree>
    <p:extLst>
      <p:ext uri="{BB962C8B-B14F-4D97-AF65-F5344CB8AC3E}">
        <p14:creationId xmlns:p14="http://schemas.microsoft.com/office/powerpoint/2010/main" val="379152878"/>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FUNDAMENTOS DE LAS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146831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MANTENCIÓN DE LA CAPACIDAD DE COMBATE CERCANO.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EVITAR LA ATRICIÓN CERCANA.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 ESENCIAL.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MINIMIZAR EL DAÑO COLATERAL.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PRESERVAR LAINFRAESTRUCTURA CRÍTICA.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SEPARAR NO COMBATIENTES DE COMBATIENTES.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RESTAURAR SERVICIOS ESENCIALES.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ENTENDER LA DIMENSIÓN HUMANA.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CREAR UN AMBIENTE DE INFORMACIÓN COLABORATIVA.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TRANSICIÓN CONTROLADA.</a:t>
            </a:r>
          </a:p>
        </p:txBody>
      </p:sp>
    </p:spTree>
    <p:extLst>
      <p:ext uri="{BB962C8B-B14F-4D97-AF65-F5344CB8AC3E}">
        <p14:creationId xmlns:p14="http://schemas.microsoft.com/office/powerpoint/2010/main" val="2187840915"/>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EFECTOS DE LAS ARMAS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22378" y="147040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25 % de los explosivos dotados de espoleta de impacto no detonan al incidir sobre zonas de escombros.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Las distancias a las que se establece contacto son mínimas. 90% de los blancos se encuentran a menos de 50 metros.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Tiempo para apuntar será el mínimo deseado.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Grandes ángulos muertos por las construcciones.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Dificultad en la detección y adquisición de blancos.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El riesgo de batir a las tropas amigas incrementa.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Utilizar armas que produzcan mucho daño al material.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Por calidad de construcciones hace necesario el empleo de bombas y proyectiles.</a:t>
            </a:r>
          </a:p>
        </p:txBody>
      </p:sp>
    </p:spTree>
    <p:extLst>
      <p:ext uri="{BB962C8B-B14F-4D97-AF65-F5344CB8AC3E}">
        <p14:creationId xmlns:p14="http://schemas.microsoft.com/office/powerpoint/2010/main" val="327966119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Constante análisis de la situación.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Complementar constantemente el IPB.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Visualización del Comandante.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Actualizar CCIR.</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Maximizar los reconocimientos.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Nutrirse de inteligencia (todos los escalones)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Contribuye a mantener la iniciativa.</a:t>
            </a:r>
          </a:p>
        </p:txBody>
      </p:sp>
      <p:sp>
        <p:nvSpPr>
          <p:cNvPr id="17" name="Rectángulo 16"/>
          <p:cNvSpPr/>
          <p:nvPr/>
        </p:nvSpPr>
        <p:spPr>
          <a:xfrm>
            <a:off x="537609" y="1703631"/>
            <a:ext cx="377508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1. ENTENDIMIENTO DEL AROP</a:t>
            </a:r>
          </a:p>
        </p:txBody>
      </p:sp>
    </p:spTree>
    <p:extLst>
      <p:ext uri="{BB962C8B-B14F-4D97-AF65-F5344CB8AC3E}">
        <p14:creationId xmlns:p14="http://schemas.microsoft.com/office/powerpoint/2010/main" val="318037621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Preparar el AROP.</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Reconocimientos y seguridad.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Pretende lograr un correcto aislamiento, efectuar acciones decisivas, minimizar las bajas amigas y un daño colateral aceptable.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Acciones que me permitan lograr un aislamiento preventivo, conocimiento del entorno, mantener la libertad de acción, protección de la fuerza y establecer </a:t>
            </a:r>
            <a:r>
              <a:rPr lang="es-CL" sz="2000" b="1" dirty="0">
                <a:latin typeface="Arial" pitchFamily="34" charset="0"/>
                <a:cs typeface="Arial" pitchFamily="34" charset="0"/>
              </a:rPr>
              <a:t>relaciones colaborativas con la población.</a:t>
            </a:r>
          </a:p>
        </p:txBody>
      </p:sp>
      <p:sp>
        <p:nvSpPr>
          <p:cNvPr id="17" name="Rectángulo 16"/>
          <p:cNvSpPr/>
          <p:nvPr/>
        </p:nvSpPr>
        <p:spPr>
          <a:xfrm>
            <a:off x="537609" y="1703631"/>
            <a:ext cx="25740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2. CONFIGURACIÓN</a:t>
            </a:r>
          </a:p>
        </p:txBody>
      </p:sp>
    </p:spTree>
    <p:extLst>
      <p:ext uri="{BB962C8B-B14F-4D97-AF65-F5344CB8AC3E}">
        <p14:creationId xmlns:p14="http://schemas.microsoft.com/office/powerpoint/2010/main" val="409250380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Organización de las fuerzas.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Entrenamiento y equipamiento adecuado.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Liderazgos idóneos.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Enfocado al COG.</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el contacto.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Establecer niveles de control adecuados.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Transferencia de responsabilidades.</a:t>
            </a:r>
          </a:p>
        </p:txBody>
      </p:sp>
      <p:sp>
        <p:nvSpPr>
          <p:cNvPr id="17" name="Rectángulo 16"/>
          <p:cNvSpPr/>
          <p:nvPr/>
        </p:nvSpPr>
        <p:spPr>
          <a:xfrm>
            <a:off x="537609" y="1703631"/>
            <a:ext cx="16596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3. COMBATE</a:t>
            </a:r>
          </a:p>
        </p:txBody>
      </p:sp>
    </p:spTree>
    <p:extLst>
      <p:ext uri="{BB962C8B-B14F-4D97-AF65-F5344CB8AC3E}">
        <p14:creationId xmlns:p14="http://schemas.microsoft.com/office/powerpoint/2010/main" val="2028107912"/>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Consolidar fuerza y protección.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la iniciativa.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Eliminación del enemigo (aislados).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los PG y civiles.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Reorganizarse.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Robustecer líneas de comunicación y logísticas.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Asistencia a la población civil.</a:t>
            </a:r>
          </a:p>
        </p:txBody>
      </p:sp>
      <p:sp>
        <p:nvSpPr>
          <p:cNvPr id="17" name="Rectángulo 16"/>
          <p:cNvSpPr/>
          <p:nvPr/>
        </p:nvSpPr>
        <p:spPr>
          <a:xfrm>
            <a:off x="537609" y="1703631"/>
            <a:ext cx="239666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4. CONSOLIDACIÓN</a:t>
            </a:r>
          </a:p>
        </p:txBody>
      </p:sp>
    </p:spTree>
    <p:extLst>
      <p:ext uri="{BB962C8B-B14F-4D97-AF65-F5344CB8AC3E}">
        <p14:creationId xmlns:p14="http://schemas.microsoft.com/office/powerpoint/2010/main" val="2291194911"/>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3322969" y="936610"/>
            <a:ext cx="5568286"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DE UNA OMAU</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862580"/>
            <a:ext cx="11130413" cy="1477328"/>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Parte del plan (planificada).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Incluirá otro tipo de operaciones.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Inter-</a:t>
            </a:r>
            <a:r>
              <a:rPr lang="es-CL" sz="2000" dirty="0" err="1">
                <a:latin typeface="Arial" pitchFamily="34" charset="0"/>
                <a:cs typeface="Arial" pitchFamily="34" charset="0"/>
              </a:rPr>
              <a:t>agencial</a:t>
            </a:r>
            <a:r>
              <a:rPr lang="es-CL" sz="2000" dirty="0">
                <a:latin typeface="Arial" pitchFamily="34" charset="0"/>
                <a:cs typeface="Arial" pitchFamily="34" charset="0"/>
              </a:rPr>
              <a:t>.</a:t>
            </a: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5. TRANSICIÓN</a:t>
            </a:r>
          </a:p>
        </p:txBody>
      </p:sp>
    </p:spTree>
    <p:extLst>
      <p:ext uri="{BB962C8B-B14F-4D97-AF65-F5344CB8AC3E}">
        <p14:creationId xmlns:p14="http://schemas.microsoft.com/office/powerpoint/2010/main" val="402776386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sp>
        <p:nvSpPr>
          <p:cNvPr id="16" name="Rectángulo 15"/>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FACTORES TÁCTICOS CLAVES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051478"/>
            <a:ext cx="11130413" cy="2862322"/>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TIEMPO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DISTANCIA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DENSIDAD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PODER DE COMBATE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NIVEL DE LA GUERRA (INTENSIDAD)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TOMA DE DECISIONES</a:t>
            </a:r>
          </a:p>
        </p:txBody>
      </p:sp>
    </p:spTree>
    <p:extLst>
      <p:ext uri="{BB962C8B-B14F-4D97-AF65-F5344CB8AC3E}">
        <p14:creationId xmlns:p14="http://schemas.microsoft.com/office/powerpoint/2010/main" val="40586558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703994"/>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900" dirty="0" smtClean="0">
                <a:latin typeface="Arial" charset="0"/>
              </a:rPr>
              <a:t>Posiciones </a:t>
            </a:r>
            <a:r>
              <a:rPr lang="es-ES_tradnl" sz="1900" dirty="0">
                <a:latin typeface="Arial" charset="0"/>
              </a:rPr>
              <a:t>defensivas enemigas bien preparadas. </a:t>
            </a:r>
          </a:p>
          <a:p>
            <a:pPr marL="342900" indent="-342900" algn="just">
              <a:lnSpc>
                <a:spcPct val="150000"/>
              </a:lnSpc>
              <a:buFont typeface="Wingdings" panose="05000000000000000000" pitchFamily="2" charset="2"/>
              <a:buChar char="Ø"/>
            </a:pPr>
            <a:r>
              <a:rPr lang="es-ES_tradnl" sz="1900" dirty="0" smtClean="0">
                <a:latin typeface="Arial" charset="0"/>
              </a:rPr>
              <a:t>Presencia de importantes obstáculos (Alambradas </a:t>
            </a:r>
            <a:r>
              <a:rPr lang="es-ES_tradnl" sz="1900" dirty="0">
                <a:latin typeface="Arial" charset="0"/>
              </a:rPr>
              <a:t>reforzadas con explosivos, </a:t>
            </a:r>
            <a:r>
              <a:rPr lang="es-ES_tradnl" sz="1900" dirty="0" smtClean="0">
                <a:latin typeface="Arial" charset="0"/>
              </a:rPr>
              <a:t>estacas,  escombros</a:t>
            </a:r>
            <a:r>
              <a:rPr lang="es-ES_tradnl" sz="1900" dirty="0">
                <a:latin typeface="Arial" charset="0"/>
              </a:rPr>
              <a:t>, vehículos </a:t>
            </a:r>
            <a:r>
              <a:rPr lang="es-ES_tradnl" sz="1900" dirty="0" smtClean="0">
                <a:latin typeface="Arial" charset="0"/>
              </a:rPr>
              <a:t>destruidos, </a:t>
            </a:r>
            <a:r>
              <a:rPr lang="es-ES_tradnl" sz="1900" dirty="0" err="1" smtClean="0">
                <a:latin typeface="Arial" charset="0"/>
              </a:rPr>
              <a:t>etc</a:t>
            </a:r>
            <a:r>
              <a:rPr lang="es-ES_tradnl" sz="1900" dirty="0" smtClean="0">
                <a:latin typeface="Arial" charset="0"/>
              </a:rPr>
              <a:t>). </a:t>
            </a:r>
            <a:endParaRPr lang="es-ES_tradnl" sz="1900" dirty="0">
              <a:latin typeface="Arial" charset="0"/>
            </a:endParaRPr>
          </a:p>
          <a:p>
            <a:pPr marL="342900" indent="-342900" algn="just">
              <a:lnSpc>
                <a:spcPct val="150000"/>
              </a:lnSpc>
              <a:buFont typeface="Wingdings" panose="05000000000000000000" pitchFamily="2" charset="2"/>
              <a:buChar char="Ø"/>
            </a:pPr>
            <a:r>
              <a:rPr lang="es-ES_tradnl" sz="1900" dirty="0">
                <a:latin typeface="Arial" charset="0"/>
              </a:rPr>
              <a:t> Enemigo busca canalizar para destruir con fuegos planificados. </a:t>
            </a:r>
          </a:p>
          <a:p>
            <a:pPr marL="342900" indent="-342900" algn="just">
              <a:lnSpc>
                <a:spcPct val="150000"/>
              </a:lnSpc>
              <a:buFont typeface="Wingdings" panose="05000000000000000000" pitchFamily="2" charset="2"/>
              <a:buChar char="Ø"/>
            </a:pPr>
            <a:r>
              <a:rPr lang="es-ES_tradnl" sz="1900" dirty="0">
                <a:latin typeface="Arial" charset="0"/>
              </a:rPr>
              <a:t> Es vital saber identificar el propósito enemigo. </a:t>
            </a:r>
          </a:p>
          <a:p>
            <a:pPr marL="342900" indent="-342900" algn="just">
              <a:lnSpc>
                <a:spcPct val="150000"/>
              </a:lnSpc>
              <a:buFont typeface="Wingdings" panose="05000000000000000000" pitchFamily="2" charset="2"/>
              <a:buChar char="Ø"/>
            </a:pPr>
            <a:r>
              <a:rPr lang="es-ES_tradnl" sz="1900" dirty="0">
                <a:latin typeface="Arial" charset="0"/>
              </a:rPr>
              <a:t> Es vital organizar las tropas para cumplir la misión. </a:t>
            </a:r>
            <a:endParaRPr lang="es-ES_tradnl" dirty="0">
              <a:latin typeface="Arial" charset="0"/>
            </a:endParaRP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GENERALIDADES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273973180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7" name="Rectángulo 16"/>
          <p:cNvSpPr/>
          <p:nvPr/>
        </p:nvSpPr>
        <p:spPr>
          <a:xfrm>
            <a:off x="537609" y="1703631"/>
            <a:ext cx="169285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smtClean="0">
                <a:solidFill>
                  <a:schemeClr val="bg1"/>
                </a:solidFill>
                <a:latin typeface="Arial" panose="020B0604020202020204" pitchFamily="34" charset="0"/>
              </a:rPr>
              <a:t>DISPOSITIVO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grpSp>
        <p:nvGrpSpPr>
          <p:cNvPr id="19" name="Group 2"/>
          <p:cNvGrpSpPr>
            <a:grpSpLocks/>
          </p:cNvGrpSpPr>
          <p:nvPr/>
        </p:nvGrpSpPr>
        <p:grpSpPr bwMode="auto">
          <a:xfrm>
            <a:off x="2512289" y="1889605"/>
            <a:ext cx="6929422" cy="4200532"/>
            <a:chOff x="3321" y="1168"/>
            <a:chExt cx="7200" cy="5040"/>
          </a:xfrm>
        </p:grpSpPr>
        <p:grpSp>
          <p:nvGrpSpPr>
            <p:cNvPr id="21" name="Group 3"/>
            <p:cNvGrpSpPr>
              <a:grpSpLocks/>
            </p:cNvGrpSpPr>
            <p:nvPr/>
          </p:nvGrpSpPr>
          <p:grpSpPr bwMode="auto">
            <a:xfrm>
              <a:off x="4761" y="1337"/>
              <a:ext cx="4838" cy="4511"/>
              <a:chOff x="4761" y="1337"/>
              <a:chExt cx="4838" cy="4511"/>
            </a:xfrm>
          </p:grpSpPr>
          <p:grpSp>
            <p:nvGrpSpPr>
              <p:cNvPr id="23" name="Group 4"/>
              <p:cNvGrpSpPr>
                <a:grpSpLocks/>
              </p:cNvGrpSpPr>
              <p:nvPr/>
            </p:nvGrpSpPr>
            <p:grpSpPr bwMode="auto">
              <a:xfrm>
                <a:off x="5301" y="2057"/>
                <a:ext cx="2389" cy="3665"/>
                <a:chOff x="2592" y="10080"/>
                <a:chExt cx="2160" cy="3600"/>
              </a:xfrm>
            </p:grpSpPr>
            <p:sp>
              <p:nvSpPr>
                <p:cNvPr id="51" name="Rectangle 5"/>
                <p:cNvSpPr>
                  <a:spLocks noChangeArrowheads="1"/>
                </p:cNvSpPr>
                <p:nvPr/>
              </p:nvSpPr>
              <p:spPr bwMode="auto">
                <a:xfrm>
                  <a:off x="2592" y="10080"/>
                  <a:ext cx="2160" cy="14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sp>
              <p:nvSpPr>
                <p:cNvPr id="52" name="Rectangle 6"/>
                <p:cNvSpPr>
                  <a:spLocks noChangeArrowheads="1"/>
                </p:cNvSpPr>
                <p:nvPr/>
              </p:nvSpPr>
              <p:spPr bwMode="auto">
                <a:xfrm>
                  <a:off x="2592" y="12096"/>
                  <a:ext cx="2160" cy="1584"/>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4" name="Group 7"/>
              <p:cNvGrpSpPr>
                <a:grpSpLocks/>
              </p:cNvGrpSpPr>
              <p:nvPr/>
            </p:nvGrpSpPr>
            <p:grpSpPr bwMode="auto">
              <a:xfrm>
                <a:off x="7807" y="2923"/>
                <a:ext cx="1792" cy="2700"/>
                <a:chOff x="7807" y="2923"/>
                <a:chExt cx="1792" cy="2700"/>
              </a:xfrm>
            </p:grpSpPr>
            <p:sp>
              <p:nvSpPr>
                <p:cNvPr id="47" name="Text Box 8"/>
                <p:cNvSpPr txBox="1">
                  <a:spLocks noChangeArrowheads="1"/>
                </p:cNvSpPr>
                <p:nvPr/>
              </p:nvSpPr>
              <p:spPr bwMode="auto">
                <a:xfrm>
                  <a:off x="7807" y="292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ASALTO</a:t>
                  </a:r>
                  <a:endParaRPr lang="es-CL">
                    <a:latin typeface="Arial" pitchFamily="34" charset="0"/>
                    <a:cs typeface="Arial" pitchFamily="34" charset="0"/>
                  </a:endParaRPr>
                </a:p>
              </p:txBody>
            </p:sp>
            <p:sp>
              <p:nvSpPr>
                <p:cNvPr id="48" name="Text Box 9"/>
                <p:cNvSpPr txBox="1">
                  <a:spLocks noChangeArrowheads="1"/>
                </p:cNvSpPr>
                <p:nvPr/>
              </p:nvSpPr>
              <p:spPr bwMode="auto">
                <a:xfrm>
                  <a:off x="7807" y="364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APOYO</a:t>
                  </a:r>
                  <a:endParaRPr lang="es-CL">
                    <a:latin typeface="Arial" pitchFamily="34" charset="0"/>
                    <a:cs typeface="Arial" pitchFamily="34" charset="0"/>
                  </a:endParaRPr>
                </a:p>
              </p:txBody>
            </p:sp>
            <p:sp>
              <p:nvSpPr>
                <p:cNvPr id="49" name="Text Box 10"/>
                <p:cNvSpPr txBox="1">
                  <a:spLocks noChangeArrowheads="1"/>
                </p:cNvSpPr>
                <p:nvPr/>
              </p:nvSpPr>
              <p:spPr bwMode="auto">
                <a:xfrm>
                  <a:off x="7807" y="436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COMANDO</a:t>
                  </a:r>
                  <a:endParaRPr lang="es-CL">
                    <a:latin typeface="Arial" pitchFamily="34" charset="0"/>
                    <a:cs typeface="Arial" pitchFamily="34" charset="0"/>
                  </a:endParaRPr>
                </a:p>
              </p:txBody>
            </p:sp>
            <p:sp>
              <p:nvSpPr>
                <p:cNvPr id="50" name="Text Box 11"/>
                <p:cNvSpPr txBox="1">
                  <a:spLocks noChangeArrowheads="1"/>
                </p:cNvSpPr>
                <p:nvPr/>
              </p:nvSpPr>
              <p:spPr bwMode="auto">
                <a:xfrm>
                  <a:off x="7807" y="508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RESERVA</a:t>
                  </a:r>
                  <a:endParaRPr lang="es-CL">
                    <a:latin typeface="Arial" pitchFamily="34" charset="0"/>
                    <a:cs typeface="Arial" pitchFamily="34" charset="0"/>
                  </a:endParaRPr>
                </a:p>
              </p:txBody>
            </p:sp>
          </p:grpSp>
          <p:sp>
            <p:nvSpPr>
              <p:cNvPr id="25" name="AutoShape 12"/>
              <p:cNvSpPr>
                <a:spLocks noChangeArrowheads="1"/>
              </p:cNvSpPr>
              <p:nvPr/>
            </p:nvSpPr>
            <p:spPr bwMode="auto">
              <a:xfrm>
                <a:off x="4941" y="1877"/>
                <a:ext cx="3025" cy="3971"/>
              </a:xfrm>
              <a:prstGeom prst="upArrow">
                <a:avLst>
                  <a:gd name="adj1" fmla="val 50000"/>
                  <a:gd name="adj2" fmla="val 32818"/>
                </a:avLst>
              </a:prstGeom>
              <a:solidFill>
                <a:srgbClr val="FFFFFF"/>
              </a:solidFill>
              <a:ln w="19050">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nvGrpSpPr>
              <p:cNvPr id="26" name="Group 13"/>
              <p:cNvGrpSpPr>
                <a:grpSpLocks/>
              </p:cNvGrpSpPr>
              <p:nvPr/>
            </p:nvGrpSpPr>
            <p:grpSpPr bwMode="auto">
              <a:xfrm>
                <a:off x="6056" y="3100"/>
                <a:ext cx="796" cy="458"/>
                <a:chOff x="3456" y="11520"/>
                <a:chExt cx="720" cy="432"/>
              </a:xfrm>
            </p:grpSpPr>
            <p:grpSp>
              <p:nvGrpSpPr>
                <p:cNvPr id="43" name="Group 14"/>
                <p:cNvGrpSpPr>
                  <a:grpSpLocks/>
                </p:cNvGrpSpPr>
                <p:nvPr/>
              </p:nvGrpSpPr>
              <p:grpSpPr bwMode="auto">
                <a:xfrm>
                  <a:off x="3456" y="11520"/>
                  <a:ext cx="720" cy="432"/>
                  <a:chOff x="3312" y="10656"/>
                  <a:chExt cx="720" cy="432"/>
                </a:xfrm>
              </p:grpSpPr>
              <p:sp>
                <p:nvSpPr>
                  <p:cNvPr id="45" name="Rectangle 1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6" name="Line 1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4" name="Line 1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7" name="Group 18"/>
              <p:cNvGrpSpPr>
                <a:grpSpLocks/>
              </p:cNvGrpSpPr>
              <p:nvPr/>
            </p:nvGrpSpPr>
            <p:grpSpPr bwMode="auto">
              <a:xfrm>
                <a:off x="6056" y="3711"/>
                <a:ext cx="796" cy="458"/>
                <a:chOff x="3456" y="11520"/>
                <a:chExt cx="720" cy="432"/>
              </a:xfrm>
            </p:grpSpPr>
            <p:grpSp>
              <p:nvGrpSpPr>
                <p:cNvPr id="39" name="Group 19"/>
                <p:cNvGrpSpPr>
                  <a:grpSpLocks/>
                </p:cNvGrpSpPr>
                <p:nvPr/>
              </p:nvGrpSpPr>
              <p:grpSpPr bwMode="auto">
                <a:xfrm>
                  <a:off x="3456" y="11520"/>
                  <a:ext cx="720" cy="432"/>
                  <a:chOff x="3312" y="10656"/>
                  <a:chExt cx="720" cy="432"/>
                </a:xfrm>
              </p:grpSpPr>
              <p:sp>
                <p:nvSpPr>
                  <p:cNvPr id="41" name="Rectangle 2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2" name="Line 2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0" name="Line 2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8" name="Group 23"/>
              <p:cNvGrpSpPr>
                <a:grpSpLocks/>
              </p:cNvGrpSpPr>
              <p:nvPr/>
            </p:nvGrpSpPr>
            <p:grpSpPr bwMode="auto">
              <a:xfrm>
                <a:off x="6056" y="4322"/>
                <a:ext cx="796" cy="458"/>
                <a:chOff x="3456" y="11520"/>
                <a:chExt cx="720" cy="432"/>
              </a:xfrm>
            </p:grpSpPr>
            <p:grpSp>
              <p:nvGrpSpPr>
                <p:cNvPr id="35" name="Group 24"/>
                <p:cNvGrpSpPr>
                  <a:grpSpLocks/>
                </p:cNvGrpSpPr>
                <p:nvPr/>
              </p:nvGrpSpPr>
              <p:grpSpPr bwMode="auto">
                <a:xfrm>
                  <a:off x="3456" y="11520"/>
                  <a:ext cx="720" cy="432"/>
                  <a:chOff x="3312" y="10656"/>
                  <a:chExt cx="720" cy="432"/>
                </a:xfrm>
              </p:grpSpPr>
              <p:sp>
                <p:nvSpPr>
                  <p:cNvPr id="37" name="Rectangle 2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8" name="Line 2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6" name="Line 2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9" name="Group 28"/>
              <p:cNvGrpSpPr>
                <a:grpSpLocks/>
              </p:cNvGrpSpPr>
              <p:nvPr/>
            </p:nvGrpSpPr>
            <p:grpSpPr bwMode="auto">
              <a:xfrm>
                <a:off x="6056" y="4933"/>
                <a:ext cx="796" cy="458"/>
                <a:chOff x="3456" y="11520"/>
                <a:chExt cx="720" cy="432"/>
              </a:xfrm>
            </p:grpSpPr>
            <p:grpSp>
              <p:nvGrpSpPr>
                <p:cNvPr id="31" name="Group 29"/>
                <p:cNvGrpSpPr>
                  <a:grpSpLocks/>
                </p:cNvGrpSpPr>
                <p:nvPr/>
              </p:nvGrpSpPr>
              <p:grpSpPr bwMode="auto">
                <a:xfrm>
                  <a:off x="3456" y="11520"/>
                  <a:ext cx="720" cy="432"/>
                  <a:chOff x="3312" y="10656"/>
                  <a:chExt cx="720" cy="432"/>
                </a:xfrm>
              </p:grpSpPr>
              <p:sp>
                <p:nvSpPr>
                  <p:cNvPr id="33" name="Rectangle 3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4" name="Line 3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2" name="Line 3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0" name="Text Box 33"/>
              <p:cNvSpPr txBox="1">
                <a:spLocks noChangeArrowheads="1"/>
              </p:cNvSpPr>
              <p:nvPr/>
            </p:nvSpPr>
            <p:spPr bwMode="auto">
              <a:xfrm>
                <a:off x="4761" y="1337"/>
                <a:ext cx="3960" cy="458"/>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lvl="1" algn="ctr" fontAlgn="base">
                  <a:spcBef>
                    <a:spcPct val="0"/>
                  </a:spcBef>
                  <a:spcAft>
                    <a:spcPct val="0"/>
                  </a:spcAft>
                </a:pPr>
                <a:r>
                  <a:rPr lang="es-CL" sz="1000">
                    <a:latin typeface="Times New Roman" pitchFamily="18" charset="0"/>
                    <a:cs typeface="Arial" pitchFamily="34" charset="0"/>
                  </a:rPr>
                  <a:t>DISPOSITIVO PARA EL ATAQUE</a:t>
                </a:r>
                <a:endParaRPr lang="es-CL">
                  <a:latin typeface="Arial" pitchFamily="34" charset="0"/>
                  <a:cs typeface="Arial" pitchFamily="34" charset="0"/>
                </a:endParaRPr>
              </a:p>
            </p:txBody>
          </p:sp>
        </p:grpSp>
        <p:sp>
          <p:nvSpPr>
            <p:cNvPr id="22" name="Rectangle 34"/>
            <p:cNvSpPr>
              <a:spLocks noChangeArrowheads="1"/>
            </p:cNvSpPr>
            <p:nvPr/>
          </p:nvSpPr>
          <p:spPr bwMode="auto">
            <a:xfrm>
              <a:off x="3321" y="1168"/>
              <a:ext cx="7200" cy="504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s-CL"/>
            </a:p>
          </p:txBody>
        </p:sp>
      </p:grpSp>
    </p:spTree>
    <p:extLst>
      <p:ext uri="{BB962C8B-B14F-4D97-AF65-F5344CB8AC3E}">
        <p14:creationId xmlns:p14="http://schemas.microsoft.com/office/powerpoint/2010/main" val="1284539214"/>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369628"/>
            <a:ext cx="11207087" cy="3062221"/>
          </a:xfrm>
        </p:spPr>
        <p:style>
          <a:lnRef idx="2">
            <a:schemeClr val="accent5"/>
          </a:lnRef>
          <a:fillRef idx="1">
            <a:schemeClr val="lt1"/>
          </a:fillRef>
          <a:effectRef idx="0">
            <a:schemeClr val="accent5"/>
          </a:effectRef>
          <a:fontRef idx="minor">
            <a:schemeClr val="dk1"/>
          </a:fontRef>
        </p:style>
        <p:txBody>
          <a:bodyPr anchor="t">
            <a:noAutofit/>
          </a:bodyPr>
          <a:lstStyle/>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Fuego de supresión y no de neutralización.</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Seguridad permanente del elemento de asalto (Aislar al enemigo, controlando avenidas de aproximación y vías de escape).  </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Armamento de apoyo </a:t>
            </a:r>
            <a:r>
              <a:rPr lang="es-ES_tradnl" sz="1900" dirty="0" smtClean="0">
                <a:solidFill>
                  <a:prstClr val="black"/>
                </a:solidFill>
                <a:latin typeface="Arial" charset="0"/>
              </a:rPr>
              <a:t>como</a:t>
            </a:r>
            <a:r>
              <a:rPr lang="es-ES_tradnl" sz="1900" dirty="0">
                <a:solidFill>
                  <a:prstClr val="black"/>
                </a:solidFill>
                <a:latin typeface="Arial" charset="0"/>
              </a:rPr>
              <a:t>: Ametralladoras, misiles antitanque, morteros. </a:t>
            </a:r>
          </a:p>
          <a:p>
            <a:pPr marL="457200" lvl="0" indent="-457200" algn="just">
              <a:lnSpc>
                <a:spcPct val="150000"/>
              </a:lnSpc>
              <a:buFont typeface="Wingdings" panose="05000000000000000000" pitchFamily="2" charset="2"/>
              <a:buChar char="Ø"/>
            </a:pPr>
            <a:r>
              <a:rPr lang="es-ES_tradnl" sz="1900" dirty="0" smtClean="0">
                <a:solidFill>
                  <a:prstClr val="black"/>
                </a:solidFill>
                <a:latin typeface="Arial" charset="0"/>
              </a:rPr>
              <a:t>Podría </a:t>
            </a:r>
            <a:r>
              <a:rPr lang="es-ES_tradnl" sz="1900" dirty="0">
                <a:solidFill>
                  <a:prstClr val="black"/>
                </a:solidFill>
                <a:latin typeface="Arial" charset="0"/>
              </a:rPr>
              <a:t>acceder al objetivo en apoyo del elemento de asalto. </a:t>
            </a:r>
          </a:p>
        </p:txBody>
      </p:sp>
      <p:sp>
        <p:nvSpPr>
          <p:cNvPr id="17" name="Rectángulo 16"/>
          <p:cNvSpPr/>
          <p:nvPr/>
        </p:nvSpPr>
        <p:spPr>
          <a:xfrm>
            <a:off x="537609" y="1703631"/>
            <a:ext cx="278748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APOYO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90191765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722710"/>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1900" dirty="0">
                <a:latin typeface="Arial" charset="0"/>
              </a:rPr>
              <a:t>Tiene la </a:t>
            </a:r>
            <a:r>
              <a:rPr lang="es-CL" sz="1900" dirty="0">
                <a:latin typeface="Arial" pitchFamily="34" charset="0"/>
                <a:cs typeface="Arial" pitchFamily="34" charset="0"/>
              </a:rPr>
              <a:t>misión de ingresar en el objetivo conquistando una posición inicial o de partida para luego proceder a la eliminación sistemática del enemigo que defiende el mismo.</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Comandante del elemento de asalto.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S</a:t>
            </a:r>
            <a:r>
              <a:rPr lang="es-CL" sz="1900" dirty="0" smtClean="0">
                <a:latin typeface="Arial" pitchFamily="34" charset="0"/>
                <a:cs typeface="Arial" pitchFamily="34" charset="0"/>
              </a:rPr>
              <a:t>ubdividido </a:t>
            </a:r>
            <a:r>
              <a:rPr lang="es-CL" sz="1900" dirty="0">
                <a:latin typeface="Arial" pitchFamily="34" charset="0"/>
                <a:cs typeface="Arial" pitchFamily="34" charset="0"/>
              </a:rPr>
              <a:t>en </a:t>
            </a:r>
            <a:r>
              <a:rPr lang="es-CL" sz="1900" dirty="0" smtClean="0">
                <a:latin typeface="Arial" pitchFamily="34" charset="0"/>
                <a:cs typeface="Arial" pitchFamily="34" charset="0"/>
              </a:rPr>
              <a:t>equipos.</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Puede integrar personal de ingenieros de combate.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Cuenta con equipamiento </a:t>
            </a:r>
            <a:r>
              <a:rPr lang="es-CL" sz="1900" dirty="0" smtClean="0">
                <a:latin typeface="Arial" pitchFamily="34" charset="0"/>
                <a:cs typeface="Arial" pitchFamily="34" charset="0"/>
              </a:rPr>
              <a:t>especial (</a:t>
            </a:r>
            <a:r>
              <a:rPr lang="es-CL" sz="1900" dirty="0" err="1" smtClean="0">
                <a:latin typeface="Arial" pitchFamily="34" charset="0"/>
                <a:cs typeface="Arial" pitchFamily="34" charset="0"/>
              </a:rPr>
              <a:t>brechado</a:t>
            </a:r>
            <a:r>
              <a:rPr lang="es-CL" sz="1900" dirty="0" smtClean="0">
                <a:latin typeface="Arial" pitchFamily="34" charset="0"/>
                <a:cs typeface="Arial" pitchFamily="34" charset="0"/>
              </a:rPr>
              <a:t>, escopetas, </a:t>
            </a:r>
            <a:r>
              <a:rPr lang="es-CL" sz="1900" dirty="0" err="1" smtClean="0">
                <a:latin typeface="Arial" pitchFamily="34" charset="0"/>
                <a:cs typeface="Arial" pitchFamily="34" charset="0"/>
              </a:rPr>
              <a:t>stun</a:t>
            </a:r>
            <a:r>
              <a:rPr lang="es-CL" sz="1900" dirty="0" smtClean="0">
                <a:latin typeface="Arial" pitchFamily="34" charset="0"/>
                <a:cs typeface="Arial" pitchFamily="34" charset="0"/>
              </a:rPr>
              <a:t>, </a:t>
            </a:r>
            <a:r>
              <a:rPr lang="es-CL" sz="1900" dirty="0" err="1" smtClean="0">
                <a:latin typeface="Arial" pitchFamily="34" charset="0"/>
                <a:cs typeface="Arial" pitchFamily="34" charset="0"/>
              </a:rPr>
              <a:t>etc</a:t>
            </a:r>
            <a:r>
              <a:rPr lang="es-CL" sz="1900" dirty="0" smtClean="0">
                <a:latin typeface="Arial" pitchFamily="34" charset="0"/>
                <a:cs typeface="Arial" pitchFamily="34" charset="0"/>
              </a:rPr>
              <a:t>) </a:t>
            </a:r>
            <a:endParaRPr lang="es-CL" sz="1900" dirty="0">
              <a:latin typeface="Arial" pitchFamily="34" charset="0"/>
              <a:cs typeface="Arial" pitchFamily="34" charset="0"/>
            </a:endParaRPr>
          </a:p>
        </p:txBody>
      </p:sp>
      <p:sp>
        <p:nvSpPr>
          <p:cNvPr id="17" name="Rectángulo 16"/>
          <p:cNvSpPr/>
          <p:nvPr/>
        </p:nvSpPr>
        <p:spPr>
          <a:xfrm>
            <a:off x="537609" y="1555467"/>
            <a:ext cx="291527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ASALTO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4055281644"/>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6"/>
          <a:stretch>
            <a:fillRect/>
          </a:stretch>
        </p:blipFill>
        <p:spPr>
          <a:xfrm>
            <a:off x="1114235" y="1572209"/>
            <a:ext cx="10398315" cy="4415841"/>
          </a:xfrm>
          <a:prstGeom prst="rect">
            <a:avLst/>
          </a:prstGeom>
        </p:spPr>
      </p:pic>
    </p:spTree>
    <p:extLst>
      <p:ext uri="{BB962C8B-B14F-4D97-AF65-F5344CB8AC3E}">
        <p14:creationId xmlns:p14="http://schemas.microsoft.com/office/powerpoint/2010/main" val="92621971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2967571"/>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Este elemento será conformado al nivel de </a:t>
            </a:r>
            <a:r>
              <a:rPr lang="es-CL" sz="1900" dirty="0" smtClean="0">
                <a:latin typeface="Arial" pitchFamily="34" charset="0"/>
                <a:cs typeface="Arial" pitchFamily="34" charset="0"/>
              </a:rPr>
              <a:t>Pelotón y superior. </a:t>
            </a:r>
            <a:r>
              <a:rPr lang="es-CL" sz="1900" dirty="0">
                <a:latin typeface="Arial" pitchFamily="34" charset="0"/>
                <a:cs typeface="Arial" pitchFamily="34" charset="0"/>
              </a:rPr>
              <a:t>Su misión será la de </a:t>
            </a:r>
            <a:r>
              <a:rPr lang="es-CL" sz="1900" dirty="0" smtClean="0">
                <a:latin typeface="Arial" pitchFamily="34" charset="0"/>
                <a:cs typeface="Arial" pitchFamily="34" charset="0"/>
              </a:rPr>
              <a:t>explotar </a:t>
            </a:r>
            <a:r>
              <a:rPr lang="es-CL" sz="1900" dirty="0">
                <a:latin typeface="Arial" pitchFamily="34" charset="0"/>
                <a:cs typeface="Arial" pitchFamily="34" charset="0"/>
              </a:rPr>
              <a:t>un éxito </a:t>
            </a:r>
            <a:r>
              <a:rPr lang="es-CL" sz="1900" dirty="0" smtClean="0">
                <a:latin typeface="Arial" pitchFamily="34" charset="0"/>
                <a:cs typeface="Arial" pitchFamily="34" charset="0"/>
              </a:rPr>
              <a:t>obtenido </a:t>
            </a:r>
            <a:r>
              <a:rPr lang="es-CL" sz="1900" dirty="0">
                <a:latin typeface="Arial" pitchFamily="34" charset="0"/>
                <a:cs typeface="Arial" pitchFamily="34" charset="0"/>
              </a:rPr>
              <a:t>o bien renovar el ímpetu del ataque.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El comandante dispone su </a:t>
            </a:r>
            <a:r>
              <a:rPr lang="es-CL" sz="1900" dirty="0" smtClean="0">
                <a:latin typeface="Arial" pitchFamily="34" charset="0"/>
                <a:cs typeface="Arial" pitchFamily="34" charset="0"/>
              </a:rPr>
              <a:t>acción (una de las forma de incidir en el combate) </a:t>
            </a:r>
            <a:endParaRPr lang="es-CL" sz="1900" dirty="0">
              <a:latin typeface="Arial" pitchFamily="34" charset="0"/>
              <a:cs typeface="Arial" pitchFamily="34" charset="0"/>
            </a:endParaRP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Empleado de manera completa o por parte.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La </a:t>
            </a:r>
            <a:r>
              <a:rPr lang="es-CL" sz="1900" dirty="0" smtClean="0">
                <a:latin typeface="Arial" pitchFamily="34" charset="0"/>
                <a:cs typeface="Arial" pitchFamily="34" charset="0"/>
              </a:rPr>
              <a:t>mejor unidad.</a:t>
            </a:r>
            <a:endParaRPr lang="es-CL" sz="1900" dirty="0">
              <a:latin typeface="Arial" pitchFamily="34" charset="0"/>
              <a:cs typeface="Arial" pitchFamily="34" charset="0"/>
            </a:endParaRPr>
          </a:p>
          <a:p>
            <a:pPr algn="just">
              <a:lnSpc>
                <a:spcPct val="150000"/>
              </a:lnSpc>
            </a:pPr>
            <a:endParaRPr lang="es-CL" sz="1900" dirty="0">
              <a:latin typeface="Arial" pitchFamily="34" charset="0"/>
              <a:cs typeface="Arial" pitchFamily="34" charset="0"/>
            </a:endParaRPr>
          </a:p>
        </p:txBody>
      </p:sp>
      <p:sp>
        <p:nvSpPr>
          <p:cNvPr id="17" name="Rectángulo 16"/>
          <p:cNvSpPr/>
          <p:nvPr/>
        </p:nvSpPr>
        <p:spPr>
          <a:xfrm>
            <a:off x="537609" y="1555467"/>
            <a:ext cx="299716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smtClean="0">
                <a:solidFill>
                  <a:schemeClr val="bg1"/>
                </a:solidFill>
                <a:latin typeface="Arial" charset="0"/>
              </a:rPr>
              <a:t>ELEMENTO DE RESERVA</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Tree>
    <p:extLst>
      <p:ext uri="{BB962C8B-B14F-4D97-AF65-F5344CB8AC3E}">
        <p14:creationId xmlns:p14="http://schemas.microsoft.com/office/powerpoint/2010/main" val="1817539460"/>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099633"/>
            <a:ext cx="11207087" cy="3973989"/>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800" b="1" dirty="0" smtClean="0">
                <a:latin typeface="Arial" charset="0"/>
              </a:rPr>
              <a:t>Entendimiento del ambiente urbano:</a:t>
            </a:r>
          </a:p>
          <a:p>
            <a:pPr marL="800100" lvl="1" indent="-342900" algn="just">
              <a:lnSpc>
                <a:spcPct val="150000"/>
              </a:lnSpc>
              <a:buFont typeface="Wingdings" panose="05000000000000000000" pitchFamily="2" charset="2"/>
              <a:buChar char="Ø"/>
            </a:pPr>
            <a:r>
              <a:rPr lang="es-ES_tradnl" sz="1800" dirty="0" smtClean="0">
                <a:latin typeface="Arial" charset="0"/>
              </a:rPr>
              <a:t>Terreno (3D)</a:t>
            </a:r>
          </a:p>
          <a:p>
            <a:pPr marL="800100" lvl="1" indent="-342900" algn="just">
              <a:lnSpc>
                <a:spcPct val="150000"/>
              </a:lnSpc>
              <a:buFont typeface="Wingdings" panose="05000000000000000000" pitchFamily="2" charset="2"/>
              <a:buChar char="Ø"/>
            </a:pPr>
            <a:r>
              <a:rPr lang="es-ES_tradnl" sz="1800" dirty="0" smtClean="0">
                <a:latin typeface="Arial" charset="0"/>
              </a:rPr>
              <a:t>Sociedad (Cultura, valores, necesidades, historia, estructura social, vestimentas y religión)</a:t>
            </a:r>
          </a:p>
          <a:p>
            <a:pPr marL="800100" lvl="1" indent="-342900" algn="just">
              <a:lnSpc>
                <a:spcPct val="150000"/>
              </a:lnSpc>
              <a:buFont typeface="Wingdings" panose="05000000000000000000" pitchFamily="2" charset="2"/>
              <a:buChar char="Ø"/>
            </a:pPr>
            <a:r>
              <a:rPr lang="es-ES_tradnl" sz="1800" dirty="0" smtClean="0">
                <a:latin typeface="Arial" charset="0"/>
              </a:rPr>
              <a:t>Infraestructura (servicios)</a:t>
            </a:r>
          </a:p>
          <a:p>
            <a:pPr marL="342900" indent="-342900" algn="just">
              <a:lnSpc>
                <a:spcPct val="150000"/>
              </a:lnSpc>
              <a:buFont typeface="Wingdings" panose="05000000000000000000" pitchFamily="2" charset="2"/>
              <a:buChar char="Ø"/>
            </a:pPr>
            <a:r>
              <a:rPr lang="es-ES_tradnl" sz="1800" b="1" dirty="0" smtClean="0">
                <a:latin typeface="Arial" charset="0"/>
              </a:rPr>
              <a:t>Entendimiento de la amenaza:</a:t>
            </a:r>
          </a:p>
          <a:p>
            <a:pPr marL="800100" lvl="1" indent="-342900" algn="just">
              <a:lnSpc>
                <a:spcPct val="150000"/>
              </a:lnSpc>
              <a:buFont typeface="Wingdings" panose="05000000000000000000" pitchFamily="2" charset="2"/>
              <a:buChar char="Ø"/>
            </a:pPr>
            <a:r>
              <a:rPr lang="es-ES_tradnl" sz="1800" dirty="0" smtClean="0">
                <a:latin typeface="Arial" charset="0"/>
              </a:rPr>
              <a:t>Convencional</a:t>
            </a:r>
          </a:p>
          <a:p>
            <a:pPr marL="800100" lvl="1" indent="-342900" algn="just">
              <a:lnSpc>
                <a:spcPct val="150000"/>
              </a:lnSpc>
              <a:buFont typeface="Wingdings" panose="05000000000000000000" pitchFamily="2" charset="2"/>
              <a:buChar char="Ø"/>
            </a:pPr>
            <a:r>
              <a:rPr lang="es-ES_tradnl" sz="1800" dirty="0" smtClean="0">
                <a:latin typeface="Arial" charset="0"/>
              </a:rPr>
              <a:t>Irregular</a:t>
            </a:r>
          </a:p>
          <a:p>
            <a:pPr marL="800100" lvl="1" indent="-342900" algn="just">
              <a:lnSpc>
                <a:spcPct val="150000"/>
              </a:lnSpc>
              <a:buFont typeface="Wingdings" panose="05000000000000000000" pitchFamily="2" charset="2"/>
              <a:buChar char="Ø"/>
            </a:pPr>
            <a:r>
              <a:rPr lang="es-ES_tradnl" sz="1800" dirty="0" smtClean="0">
                <a:latin typeface="Arial" charset="0"/>
              </a:rPr>
              <a:t>Híbrida</a:t>
            </a:r>
            <a:endParaRPr lang="es-ES_tradnl" sz="1800" dirty="0">
              <a:latin typeface="Arial" charset="0"/>
            </a:endParaRPr>
          </a:p>
        </p:txBody>
      </p:sp>
      <p:sp>
        <p:nvSpPr>
          <p:cNvPr id="19" name="Rectángulo 18"/>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21" name="Rectángulo 20"/>
          <p:cNvSpPr/>
          <p:nvPr/>
        </p:nvSpPr>
        <p:spPr>
          <a:xfrm>
            <a:off x="537609" y="1612590"/>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Tree>
    <p:extLst>
      <p:ext uri="{BB962C8B-B14F-4D97-AF65-F5344CB8AC3E}">
        <p14:creationId xmlns:p14="http://schemas.microsoft.com/office/powerpoint/2010/main" val="254419408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871886"/>
            <a:ext cx="11207087" cy="4265585"/>
          </a:xfrm>
        </p:spPr>
        <p:style>
          <a:lnRef idx="2">
            <a:schemeClr val="accent5"/>
          </a:lnRef>
          <a:fillRef idx="1">
            <a:schemeClr val="lt1"/>
          </a:fillRef>
          <a:effectRef idx="0">
            <a:schemeClr val="accent5"/>
          </a:effectRef>
          <a:fontRef idx="minor">
            <a:schemeClr val="dk1"/>
          </a:fontRef>
        </p:style>
        <p:txBody>
          <a:bodyPr anchor="t">
            <a:noAutofit/>
          </a:bodyPr>
          <a:lstStyle/>
          <a:p>
            <a:pPr marL="450850" indent="-450850" algn="just">
              <a:lnSpc>
                <a:spcPct val="150000"/>
              </a:lnSpc>
              <a:buFont typeface="Wingdings" panose="05000000000000000000" pitchFamily="2" charset="2"/>
              <a:buChar char="Ø"/>
            </a:pPr>
            <a:r>
              <a:rPr lang="es-ES_tradnl" sz="1900" dirty="0" smtClean="0">
                <a:latin typeface="Arial" charset="0"/>
              </a:rPr>
              <a:t>Aislar (cordón)</a:t>
            </a:r>
          </a:p>
          <a:p>
            <a:pPr marL="450850" indent="-450850" algn="just">
              <a:lnSpc>
                <a:spcPct val="150000"/>
              </a:lnSpc>
              <a:buFont typeface="Wingdings" panose="05000000000000000000" pitchFamily="2" charset="2"/>
              <a:buChar char="Ø"/>
            </a:pPr>
            <a:r>
              <a:rPr lang="es-ES_tradnl" sz="1900" dirty="0" smtClean="0">
                <a:latin typeface="Arial" charset="0"/>
              </a:rPr>
              <a:t>Planificado en detalle.</a:t>
            </a:r>
          </a:p>
          <a:p>
            <a:pPr marL="450850" indent="-450850" algn="just">
              <a:lnSpc>
                <a:spcPct val="150000"/>
              </a:lnSpc>
              <a:buFont typeface="Wingdings" panose="05000000000000000000" pitchFamily="2" charset="2"/>
              <a:buChar char="Ø"/>
            </a:pPr>
            <a:r>
              <a:rPr lang="es-ES_tradnl" sz="1900" b="1" i="1" dirty="0" smtClean="0">
                <a:latin typeface="Arial" charset="0"/>
              </a:rPr>
              <a:t>Asignación de sectores de responsabilidad.</a:t>
            </a:r>
          </a:p>
          <a:p>
            <a:pPr marL="457200" indent="-457200" algn="just">
              <a:lnSpc>
                <a:spcPct val="150000"/>
              </a:lnSpc>
              <a:buFont typeface="Wingdings" panose="05000000000000000000" pitchFamily="2" charset="2"/>
              <a:buChar char="Ø"/>
            </a:pPr>
            <a:r>
              <a:rPr lang="es-ES_tradnl" sz="1900" dirty="0">
                <a:latin typeface="Arial" charset="0"/>
              </a:rPr>
              <a:t>E</a:t>
            </a:r>
            <a:r>
              <a:rPr lang="es-ES_tradnl" sz="1900" dirty="0" smtClean="0">
                <a:latin typeface="Arial" charset="0"/>
              </a:rPr>
              <a:t>vitar </a:t>
            </a:r>
            <a:r>
              <a:rPr lang="es-ES_tradnl" sz="1900" dirty="0">
                <a:latin typeface="Arial" charset="0"/>
              </a:rPr>
              <a:t>transitar o maniobrar por las calles o áreas </a:t>
            </a:r>
            <a:r>
              <a:rPr lang="es-ES_tradnl" sz="1900" dirty="0" smtClean="0">
                <a:latin typeface="Arial" charset="0"/>
              </a:rPr>
              <a:t>descubiertas.</a:t>
            </a:r>
          </a:p>
          <a:p>
            <a:pPr marL="457200" indent="-457200" algn="just">
              <a:lnSpc>
                <a:spcPct val="150000"/>
              </a:lnSpc>
              <a:buFont typeface="Wingdings" panose="05000000000000000000" pitchFamily="2" charset="2"/>
              <a:buChar char="Ø"/>
            </a:pPr>
            <a:r>
              <a:rPr lang="es-ES_tradnl" sz="1900" dirty="0" smtClean="0">
                <a:latin typeface="Arial" charset="0"/>
              </a:rPr>
              <a:t>Paso a paso avanzando </a:t>
            </a:r>
            <a:r>
              <a:rPr lang="es-ES_tradnl" sz="1900" dirty="0">
                <a:latin typeface="Arial" charset="0"/>
              </a:rPr>
              <a:t>de casa en casa, </a:t>
            </a:r>
            <a:r>
              <a:rPr lang="es-ES_tradnl" sz="1900" dirty="0" smtClean="0">
                <a:latin typeface="Arial" charset="0"/>
              </a:rPr>
              <a:t>(empleando </a:t>
            </a:r>
            <a:r>
              <a:rPr lang="es-ES_tradnl" sz="1900" dirty="0">
                <a:latin typeface="Arial" charset="0"/>
              </a:rPr>
              <a:t>techos, brechas en las paredes o </a:t>
            </a:r>
            <a:r>
              <a:rPr lang="es-ES_tradnl" sz="1900" dirty="0" smtClean="0">
                <a:latin typeface="Arial" charset="0"/>
              </a:rPr>
              <a:t>ventanas).</a:t>
            </a:r>
          </a:p>
          <a:p>
            <a:pPr marL="457200" indent="-457200" algn="just">
              <a:lnSpc>
                <a:spcPct val="150000"/>
              </a:lnSpc>
              <a:buFont typeface="Wingdings" panose="05000000000000000000" pitchFamily="2" charset="2"/>
              <a:buChar char="Ø"/>
            </a:pPr>
            <a:r>
              <a:rPr lang="es-ES_tradnl" sz="1900" dirty="0" smtClean="0">
                <a:latin typeface="Arial" charset="0"/>
              </a:rPr>
              <a:t>Existencia de objetivos intermedios</a:t>
            </a:r>
          </a:p>
          <a:p>
            <a:pPr marL="457200" indent="-457200" algn="just">
              <a:lnSpc>
                <a:spcPct val="150000"/>
              </a:lnSpc>
              <a:buFont typeface="Wingdings" panose="05000000000000000000" pitchFamily="2" charset="2"/>
              <a:buChar char="Ø"/>
            </a:pPr>
            <a:r>
              <a:rPr lang="es-ES_tradnl" sz="1900" dirty="0" smtClean="0">
                <a:latin typeface="Arial" charset="0"/>
              </a:rPr>
              <a:t>Considerar unidad de refuerzo o apoyo al elemento de asalto.</a:t>
            </a:r>
            <a:endParaRPr lang="es-ES_tradnl" sz="1900" dirty="0">
              <a:latin typeface="Arial" charset="0"/>
            </a:endParaRPr>
          </a:p>
          <a:p>
            <a:pPr marL="450850" indent="-450850" algn="just">
              <a:lnSpc>
                <a:spcPct val="150000"/>
              </a:lnSpc>
              <a:buFont typeface="Wingdings" panose="05000000000000000000" pitchFamily="2" charset="2"/>
              <a:buChar char="Ø"/>
            </a:pPr>
            <a:endParaRPr lang="es-CL" sz="1900" dirty="0">
              <a:latin typeface="Arial" pitchFamily="34" charset="0"/>
              <a:cs typeface="Arial" pitchFamily="34" charset="0"/>
            </a:endParaRPr>
          </a:p>
        </p:txBody>
      </p:sp>
      <p:sp>
        <p:nvSpPr>
          <p:cNvPr id="17" name="Rectángulo 16"/>
          <p:cNvSpPr/>
          <p:nvPr/>
        </p:nvSpPr>
        <p:spPr>
          <a:xfrm>
            <a:off x="537610" y="1448693"/>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8770517" y="1541108"/>
            <a:ext cx="3115093" cy="2308035"/>
          </a:xfrm>
          <a:prstGeom prst="rect">
            <a:avLst/>
          </a:prstGeom>
        </p:spPr>
      </p:pic>
    </p:spTree>
    <p:extLst>
      <p:ext uri="{BB962C8B-B14F-4D97-AF65-F5344CB8AC3E}">
        <p14:creationId xmlns:p14="http://schemas.microsoft.com/office/powerpoint/2010/main" val="283639287"/>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572777"/>
          </a:xfrm>
        </p:spPr>
        <p:style>
          <a:lnRef idx="2">
            <a:schemeClr val="accent5"/>
          </a:lnRef>
          <a:fillRef idx="1">
            <a:schemeClr val="lt1"/>
          </a:fillRef>
          <a:effectRef idx="0">
            <a:schemeClr val="accent5"/>
          </a:effectRef>
          <a:fontRef idx="minor">
            <a:schemeClr val="dk1"/>
          </a:fontRef>
        </p:style>
        <p:txBody>
          <a:bodyPr anchor="t">
            <a:noAutofit/>
          </a:bodyPr>
          <a:lstStyle/>
          <a:p>
            <a:pPr algn="just">
              <a:lnSpc>
                <a:spcPct val="150000"/>
              </a:lnSpc>
            </a:pPr>
            <a:r>
              <a:rPr lang="es-ES_tradnl" sz="2000" dirty="0">
                <a:latin typeface="Arial" charset="0"/>
              </a:rPr>
              <a:t>L</a:t>
            </a:r>
            <a:r>
              <a:rPr lang="es-ES_tradnl" sz="2000" dirty="0" smtClean="0">
                <a:latin typeface="Arial" charset="0"/>
              </a:rPr>
              <a:t>os </a:t>
            </a:r>
            <a:r>
              <a:rPr lang="es-ES_tradnl" sz="2000" dirty="0">
                <a:latin typeface="Arial" charset="0"/>
              </a:rPr>
              <a:t>Comandantes de Unidad deberán ejecutar los siguientes preparativos:</a:t>
            </a:r>
          </a:p>
          <a:p>
            <a:pPr marL="457200" indent="-457200" algn="just">
              <a:lnSpc>
                <a:spcPct val="150000"/>
              </a:lnSpc>
              <a:buFont typeface="Wingdings" panose="05000000000000000000" pitchFamily="2" charset="2"/>
              <a:buChar char="Ø"/>
            </a:pPr>
            <a:r>
              <a:rPr lang="es-ES_tradnl" sz="2000" b="1" dirty="0" smtClean="0">
                <a:latin typeface="Arial" charset="0"/>
              </a:rPr>
              <a:t>Equipamiento:</a:t>
            </a:r>
            <a:endParaRPr lang="es-ES_tradnl" sz="2000" b="1"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El equipo </a:t>
            </a:r>
            <a:r>
              <a:rPr lang="es-ES_tradnl" dirty="0" smtClean="0">
                <a:latin typeface="Arial" charset="0"/>
              </a:rPr>
              <a:t>individual acorde (compacto, lo necesario).</a:t>
            </a:r>
          </a:p>
          <a:p>
            <a:pPr marL="914400" lvl="1" indent="-457200" algn="just">
              <a:lnSpc>
                <a:spcPct val="150000"/>
              </a:lnSpc>
              <a:buFont typeface="Wingdings" panose="05000000000000000000" pitchFamily="2" charset="2"/>
              <a:buChar char="q"/>
            </a:pPr>
            <a:r>
              <a:rPr lang="es-ES_tradnl" dirty="0">
                <a:latin typeface="Arial" charset="0"/>
              </a:rPr>
              <a:t>L</a:t>
            </a:r>
            <a:r>
              <a:rPr lang="es-ES_tradnl" dirty="0" smtClean="0">
                <a:latin typeface="Arial" charset="0"/>
              </a:rPr>
              <a:t>internas, </a:t>
            </a:r>
            <a:r>
              <a:rPr lang="es-ES_tradnl" dirty="0" err="1" smtClean="0">
                <a:latin typeface="Arial" charset="0"/>
              </a:rPr>
              <a:t>designadores</a:t>
            </a:r>
            <a:r>
              <a:rPr lang="es-ES_tradnl" dirty="0" smtClean="0">
                <a:latin typeface="Arial" charset="0"/>
              </a:rPr>
              <a:t> </a:t>
            </a:r>
            <a:r>
              <a:rPr lang="es-ES_tradnl" dirty="0" err="1" smtClean="0">
                <a:latin typeface="Arial" charset="0"/>
              </a:rPr>
              <a:t>laséricos</a:t>
            </a:r>
            <a:r>
              <a:rPr lang="es-ES_tradnl" dirty="0" smtClean="0">
                <a:latin typeface="Arial" charset="0"/>
              </a:rPr>
              <a:t>, </a:t>
            </a:r>
            <a:r>
              <a:rPr lang="es-ES_tradnl" dirty="0" err="1" smtClean="0">
                <a:latin typeface="Arial" charset="0"/>
              </a:rPr>
              <a:t>cyalume</a:t>
            </a:r>
            <a:r>
              <a:rPr lang="es-ES_tradnl" dirty="0" smtClean="0">
                <a:latin typeface="Arial" charset="0"/>
              </a:rPr>
              <a:t>, tiza, paneles, humo, </a:t>
            </a:r>
            <a:r>
              <a:rPr lang="es-ES_tradnl" dirty="0" err="1" smtClean="0">
                <a:latin typeface="Arial" charset="0"/>
              </a:rPr>
              <a:t>etc</a:t>
            </a:r>
            <a:r>
              <a:rPr lang="es-ES_tradnl" dirty="0" smtClean="0">
                <a:latin typeface="Arial" charset="0"/>
              </a:rPr>
              <a:t> .</a:t>
            </a:r>
          </a:p>
          <a:p>
            <a:pPr marL="914400" lvl="1" indent="-457200" algn="just">
              <a:lnSpc>
                <a:spcPct val="150000"/>
              </a:lnSpc>
              <a:buFont typeface="Wingdings" panose="05000000000000000000" pitchFamily="2" charset="2"/>
              <a:buChar char="q"/>
            </a:pPr>
            <a:r>
              <a:rPr lang="es-ES_tradnl" dirty="0" smtClean="0">
                <a:latin typeface="Arial" charset="0"/>
              </a:rPr>
              <a:t>Cuerdas, ganchos, elementos de </a:t>
            </a:r>
            <a:r>
              <a:rPr lang="es-ES_tradnl" dirty="0" err="1" smtClean="0">
                <a:latin typeface="Arial" charset="0"/>
              </a:rPr>
              <a:t>brechado</a:t>
            </a:r>
            <a:r>
              <a:rPr lang="es-ES_tradnl" dirty="0">
                <a:latin typeface="Arial" charset="0"/>
              </a:rPr>
              <a:t> </a:t>
            </a:r>
            <a:r>
              <a:rPr lang="es-ES_tradnl" dirty="0" smtClean="0">
                <a:latin typeface="Arial" charset="0"/>
              </a:rPr>
              <a:t>mecánico y explosivo.</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335884510"/>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10" y="1965352"/>
            <a:ext cx="11207087" cy="4126985"/>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smtClean="0">
                <a:latin typeface="Arial" charset="0"/>
              </a:rPr>
              <a:t>Munición:</a:t>
            </a:r>
          </a:p>
          <a:p>
            <a:pPr marL="914400" lvl="1" indent="-457200" algn="just">
              <a:lnSpc>
                <a:spcPct val="150000"/>
              </a:lnSpc>
              <a:buFont typeface="Wingdings" panose="05000000000000000000" pitchFamily="2" charset="2"/>
              <a:buChar char="q"/>
            </a:pPr>
            <a:r>
              <a:rPr lang="es-ES_tradnl" dirty="0" smtClean="0">
                <a:latin typeface="Arial" charset="0"/>
              </a:rPr>
              <a:t>Granadas </a:t>
            </a:r>
            <a:r>
              <a:rPr lang="es-ES_tradnl" dirty="0">
                <a:latin typeface="Arial" charset="0"/>
              </a:rPr>
              <a:t>de mano, cargadores adicionales y granadas de </a:t>
            </a:r>
            <a:r>
              <a:rPr lang="es-ES_tradnl" dirty="0" smtClean="0">
                <a:latin typeface="Arial" charset="0"/>
              </a:rPr>
              <a:t>humo y </a:t>
            </a:r>
            <a:r>
              <a:rPr lang="es-ES_tradnl" dirty="0" err="1" smtClean="0">
                <a:latin typeface="Arial" charset="0"/>
              </a:rPr>
              <a:t>stun</a:t>
            </a:r>
            <a:r>
              <a:rPr lang="es-ES_tradnl" dirty="0" smtClean="0">
                <a:latin typeface="Arial" charset="0"/>
              </a:rPr>
              <a:t>.</a:t>
            </a:r>
            <a:endParaRPr lang="es-ES_tradnl" dirty="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P</a:t>
            </a:r>
            <a:r>
              <a:rPr lang="es-ES_tradnl" dirty="0" smtClean="0">
                <a:latin typeface="Arial" charset="0"/>
              </a:rPr>
              <a:t>reparar </a:t>
            </a:r>
            <a:r>
              <a:rPr lang="es-ES_tradnl" dirty="0">
                <a:latin typeface="Arial" charset="0"/>
              </a:rPr>
              <a:t>c</a:t>
            </a:r>
            <a:r>
              <a:rPr lang="es-ES_tradnl" dirty="0" smtClean="0">
                <a:latin typeface="Arial" charset="0"/>
              </a:rPr>
              <a:t>argas explosivas para </a:t>
            </a:r>
            <a:r>
              <a:rPr lang="es-ES_tradnl" dirty="0" err="1" smtClean="0">
                <a:latin typeface="Arial" charset="0"/>
              </a:rPr>
              <a:t>brechado</a:t>
            </a:r>
            <a:r>
              <a:rPr lang="es-ES_tradnl" dirty="0">
                <a:latin typeface="Arial" charset="0"/>
              </a:rPr>
              <a:t>.</a:t>
            </a:r>
            <a:endParaRPr lang="es-ES_tradnl" dirty="0" smtClean="0">
              <a:latin typeface="Arial" charset="0"/>
            </a:endParaRPr>
          </a:p>
          <a:p>
            <a:pPr marL="914400" lvl="1" indent="-457200" algn="just">
              <a:lnSpc>
                <a:spcPct val="150000"/>
              </a:lnSpc>
              <a:buFont typeface="Wingdings" panose="05000000000000000000" pitchFamily="2" charset="2"/>
              <a:buChar char="q"/>
            </a:pPr>
            <a:r>
              <a:rPr lang="es-ES_tradnl" dirty="0">
                <a:latin typeface="Arial" charset="0"/>
              </a:rPr>
              <a:t>O</a:t>
            </a:r>
            <a:r>
              <a:rPr lang="es-ES_tradnl" dirty="0" smtClean="0">
                <a:latin typeface="Arial" charset="0"/>
              </a:rPr>
              <a:t>rganizar </a:t>
            </a:r>
            <a:r>
              <a:rPr lang="es-ES_tradnl" dirty="0">
                <a:latin typeface="Arial" charset="0"/>
              </a:rPr>
              <a:t>partidas especiales de reaprovisionamiento que seguirán de cerca de las tropas de asalto</a:t>
            </a:r>
            <a:r>
              <a:rPr lang="es-ES_tradnl" dirty="0" smtClean="0">
                <a:latin typeface="Arial" charset="0"/>
              </a:rPr>
              <a:t>.</a:t>
            </a:r>
          </a:p>
          <a:p>
            <a:pPr marL="457200" indent="-457200" algn="just">
              <a:lnSpc>
                <a:spcPct val="150000"/>
              </a:lnSpc>
              <a:buFont typeface="Wingdings" panose="05000000000000000000" pitchFamily="2" charset="2"/>
              <a:buChar char="Ø"/>
            </a:pPr>
            <a:r>
              <a:rPr lang="es-ES_tradnl" sz="2000" b="1" dirty="0">
                <a:latin typeface="Arial" charset="0"/>
              </a:rPr>
              <a:t>Sanidad:</a:t>
            </a:r>
          </a:p>
          <a:p>
            <a:pPr marL="914400" lvl="1" indent="-457200" algn="just">
              <a:lnSpc>
                <a:spcPct val="150000"/>
              </a:lnSpc>
              <a:buFont typeface="Wingdings" panose="05000000000000000000" pitchFamily="2" charset="2"/>
              <a:buChar char="q"/>
            </a:pPr>
            <a:r>
              <a:rPr lang="es-ES_tradnl" dirty="0">
                <a:latin typeface="Arial" charset="0"/>
              </a:rPr>
              <a:t>Se deberán organizar puntos de evacuación de heridos y postas especiales de atención en lugares seguros.</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48374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1864255585"/>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a:latin typeface="Arial" charset="0"/>
              </a:rPr>
              <a:t>Alimentación:</a:t>
            </a:r>
          </a:p>
          <a:p>
            <a:pPr marL="914400" lvl="1" indent="-457200" algn="just">
              <a:lnSpc>
                <a:spcPct val="150000"/>
              </a:lnSpc>
              <a:buFont typeface="Wingdings" panose="05000000000000000000" pitchFamily="2" charset="2"/>
              <a:buChar char="q"/>
            </a:pPr>
            <a:r>
              <a:rPr lang="es-ES_tradnl" dirty="0">
                <a:latin typeface="Arial" charset="0"/>
              </a:rPr>
              <a:t>La alimentación será difícil por cuanto los combates suceden en contacto muy estrecho, </a:t>
            </a:r>
            <a:r>
              <a:rPr lang="es-ES_tradnl" dirty="0" smtClean="0">
                <a:latin typeface="Arial" charset="0"/>
              </a:rPr>
              <a:t>primar raciones de combate.</a:t>
            </a:r>
          </a:p>
          <a:p>
            <a:pPr marL="457200" indent="-457200" algn="just">
              <a:lnSpc>
                <a:spcPct val="150000"/>
              </a:lnSpc>
              <a:buFont typeface="Wingdings" panose="05000000000000000000" pitchFamily="2" charset="2"/>
              <a:buChar char="Ø"/>
            </a:pPr>
            <a:r>
              <a:rPr lang="es-ES_tradnl" sz="2000" b="1" dirty="0" smtClean="0">
                <a:latin typeface="Arial" charset="0"/>
              </a:rPr>
              <a:t>Consideraciones Civiles:</a:t>
            </a:r>
          </a:p>
          <a:p>
            <a:pPr marL="914400" lvl="1" indent="-457200" algn="just">
              <a:lnSpc>
                <a:spcPct val="150000"/>
              </a:lnSpc>
              <a:buFont typeface="Wingdings" panose="05000000000000000000" pitchFamily="2" charset="2"/>
              <a:buChar char="q"/>
            </a:pPr>
            <a:r>
              <a:rPr lang="es-ES_tradnl" dirty="0" smtClean="0">
                <a:latin typeface="Arial" charset="0"/>
              </a:rPr>
              <a:t>Evacuación de no combatientes y PG.</a:t>
            </a:r>
          </a:p>
          <a:p>
            <a:pPr marL="914400" lvl="1" indent="-457200" algn="just">
              <a:lnSpc>
                <a:spcPct val="150000"/>
              </a:lnSpc>
              <a:buFont typeface="Wingdings" panose="05000000000000000000" pitchFamily="2" charset="2"/>
              <a:buChar char="q"/>
            </a:pPr>
            <a:r>
              <a:rPr lang="es-ES_tradnl" dirty="0" smtClean="0">
                <a:latin typeface="Arial" charset="0"/>
              </a:rPr>
              <a:t>Concentrarlos en lugares protegidos.</a:t>
            </a: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smtClean="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Tree>
    <p:extLst>
      <p:ext uri="{BB962C8B-B14F-4D97-AF65-F5344CB8AC3E}">
        <p14:creationId xmlns:p14="http://schemas.microsoft.com/office/powerpoint/2010/main" val="361566371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r>
              <a:rPr lang="es-ES" sz="2000" dirty="0" smtClean="0">
                <a:latin typeface="Arial" charset="0"/>
              </a:rPr>
              <a:t>Aislar la edificación.</a:t>
            </a:r>
          </a:p>
          <a:p>
            <a:pPr marL="457200" indent="-457200" algn="just">
              <a:lnSpc>
                <a:spcPct val="150000"/>
              </a:lnSpc>
              <a:buFont typeface="+mj-lt"/>
              <a:buAutoNum type="arabicPeriod"/>
            </a:pPr>
            <a:r>
              <a:rPr lang="es-ES" sz="2000" dirty="0" smtClean="0">
                <a:latin typeface="Arial" charset="0"/>
              </a:rPr>
              <a:t>Ganar y mantener la superioridad de fuego (dentro y fuera del enemigo)</a:t>
            </a:r>
          </a:p>
          <a:p>
            <a:pPr marL="457200" indent="-457200" algn="just">
              <a:lnSpc>
                <a:spcPct val="150000"/>
              </a:lnSpc>
              <a:buFont typeface="+mj-lt"/>
              <a:buAutoNum type="arabicPeriod"/>
            </a:pPr>
            <a:r>
              <a:rPr lang="es-ES" sz="2000" dirty="0" smtClean="0">
                <a:latin typeface="Arial" charset="0"/>
              </a:rPr>
              <a:t>Ganar el acceso hacia el interior del edificio.</a:t>
            </a:r>
          </a:p>
          <a:p>
            <a:pPr marL="457200" indent="-457200" algn="just">
              <a:lnSpc>
                <a:spcPct val="150000"/>
              </a:lnSpc>
              <a:buFont typeface="+mj-lt"/>
              <a:buAutoNum type="arabicPeriod"/>
            </a:pPr>
            <a:r>
              <a:rPr lang="es-ES" sz="2000" dirty="0" smtClean="0">
                <a:latin typeface="Arial" charset="0"/>
              </a:rPr>
              <a:t>Moverse dentro del edificio.</a:t>
            </a:r>
          </a:p>
          <a:p>
            <a:pPr marL="457200" indent="-457200" algn="just">
              <a:lnSpc>
                <a:spcPct val="150000"/>
              </a:lnSpc>
              <a:buFont typeface="+mj-lt"/>
              <a:buAutoNum type="arabicPeriod"/>
            </a:pPr>
            <a:r>
              <a:rPr lang="es-ES" sz="2000" dirty="0" smtClean="0">
                <a:latin typeface="Arial" charset="0"/>
              </a:rPr>
              <a:t>Tomarse posiciones de ventaja.</a:t>
            </a:r>
          </a:p>
          <a:p>
            <a:pPr marL="457200" indent="-457200" algn="just">
              <a:lnSpc>
                <a:spcPct val="150000"/>
              </a:lnSpc>
              <a:buFont typeface="+mj-lt"/>
              <a:buAutoNum type="arabicPeriod"/>
            </a:pPr>
            <a:r>
              <a:rPr lang="es-ES" sz="2000" dirty="0" smtClean="0">
                <a:latin typeface="Arial" charset="0"/>
              </a:rPr>
              <a:t>Control del tempo.</a:t>
            </a:r>
          </a:p>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17" name="Rectángulo 16"/>
          <p:cNvSpPr/>
          <p:nvPr/>
        </p:nvSpPr>
        <p:spPr>
          <a:xfrm>
            <a:off x="537610" y="1555467"/>
            <a:ext cx="236936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TAREAS CRÍTICAS</a:t>
            </a:r>
            <a:endParaRPr lang="es-ES_tradnl" b="1" dirty="0">
              <a:solidFill>
                <a:schemeClr val="bg1"/>
              </a:solidFill>
              <a:latin typeface="Arial"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pic>
        <p:nvPicPr>
          <p:cNvPr id="3" name="Imagen 2"/>
          <p:cNvPicPr>
            <a:picLocks noChangeAspect="1"/>
          </p:cNvPicPr>
          <p:nvPr/>
        </p:nvPicPr>
        <p:blipFill>
          <a:blip r:embed="rId6"/>
          <a:stretch>
            <a:fillRect/>
          </a:stretch>
        </p:blipFill>
        <p:spPr>
          <a:xfrm>
            <a:off x="7757319" y="3224699"/>
            <a:ext cx="3952875" cy="2895600"/>
          </a:xfrm>
          <a:prstGeom prst="rect">
            <a:avLst/>
          </a:prstGeom>
        </p:spPr>
      </p:pic>
    </p:spTree>
    <p:extLst>
      <p:ext uri="{BB962C8B-B14F-4D97-AF65-F5344CB8AC3E}">
        <p14:creationId xmlns:p14="http://schemas.microsoft.com/office/powerpoint/2010/main" val="413307866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503034" y="1085850"/>
            <a:ext cx="11207087" cy="5041284"/>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endParaRPr lang="es-ES_tradnl" sz="2000" b="1" dirty="0" smtClean="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55" name="Rectángulo 54"/>
          <p:cNvSpPr/>
          <p:nvPr/>
        </p:nvSpPr>
        <p:spPr>
          <a:xfrm>
            <a:off x="678881" y="1119052"/>
            <a:ext cx="152197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EJECUCIÓN</a:t>
            </a:r>
            <a:endParaRPr lang="es-ES_tradnl" b="1" dirty="0">
              <a:solidFill>
                <a:schemeClr val="bg1"/>
              </a:solidFill>
              <a:latin typeface="Arial" charset="0"/>
            </a:endParaRPr>
          </a:p>
        </p:txBody>
      </p:sp>
      <p:grpSp>
        <p:nvGrpSpPr>
          <p:cNvPr id="19" name="Grupo 18"/>
          <p:cNvGrpSpPr/>
          <p:nvPr/>
        </p:nvGrpSpPr>
        <p:grpSpPr>
          <a:xfrm>
            <a:off x="2356932" y="1119052"/>
            <a:ext cx="8752346" cy="3859978"/>
            <a:chOff x="2739070" y="445989"/>
            <a:chExt cx="7082665" cy="2882758"/>
          </a:xfrm>
        </p:grpSpPr>
        <p:sp>
          <p:nvSpPr>
            <p:cNvPr id="21" name="Line 159"/>
            <p:cNvSpPr>
              <a:spLocks noChangeShapeType="1"/>
            </p:cNvSpPr>
            <p:nvPr/>
          </p:nvSpPr>
          <p:spPr bwMode="auto">
            <a:xfrm>
              <a:off x="2739070" y="1035644"/>
              <a:ext cx="1111006" cy="0"/>
            </a:xfrm>
            <a:prstGeom prst="line">
              <a:avLst/>
            </a:prstGeom>
            <a:noFill/>
            <a:ln w="9525">
              <a:solidFill>
                <a:schemeClr val="tx1"/>
              </a:solidFill>
              <a:round/>
              <a:headEnd/>
              <a:tailEnd/>
            </a:ln>
          </p:spPr>
          <p:txBody>
            <a:bodyPr wrap="none" anchor="ctr"/>
            <a:lstStyle/>
            <a:p>
              <a:endParaRPr lang="es-CL"/>
            </a:p>
          </p:txBody>
        </p:sp>
        <p:sp>
          <p:nvSpPr>
            <p:cNvPr id="22" name="Line 160"/>
            <p:cNvSpPr>
              <a:spLocks noChangeShapeType="1"/>
            </p:cNvSpPr>
            <p:nvPr/>
          </p:nvSpPr>
          <p:spPr bwMode="auto">
            <a:xfrm flipV="1">
              <a:off x="3850076" y="445989"/>
              <a:ext cx="0" cy="589655"/>
            </a:xfrm>
            <a:prstGeom prst="line">
              <a:avLst/>
            </a:prstGeom>
            <a:noFill/>
            <a:ln w="9525">
              <a:solidFill>
                <a:schemeClr val="tx1"/>
              </a:solidFill>
              <a:round/>
              <a:headEnd/>
              <a:tailEnd/>
            </a:ln>
          </p:spPr>
          <p:txBody>
            <a:bodyPr wrap="none" anchor="ctr"/>
            <a:lstStyle/>
            <a:p>
              <a:endParaRPr lang="es-CL"/>
            </a:p>
          </p:txBody>
        </p:sp>
        <p:sp>
          <p:nvSpPr>
            <p:cNvPr id="23" name="Line 161"/>
            <p:cNvSpPr>
              <a:spLocks noChangeShapeType="1"/>
            </p:cNvSpPr>
            <p:nvPr/>
          </p:nvSpPr>
          <p:spPr bwMode="auto">
            <a:xfrm>
              <a:off x="4405580" y="445989"/>
              <a:ext cx="0" cy="589655"/>
            </a:xfrm>
            <a:prstGeom prst="line">
              <a:avLst/>
            </a:prstGeom>
            <a:noFill/>
            <a:ln w="9525">
              <a:solidFill>
                <a:schemeClr val="tx1"/>
              </a:solidFill>
              <a:round/>
              <a:headEnd/>
              <a:tailEnd/>
            </a:ln>
          </p:spPr>
          <p:txBody>
            <a:bodyPr wrap="none" anchor="ctr"/>
            <a:lstStyle/>
            <a:p>
              <a:endParaRPr lang="es-CL"/>
            </a:p>
          </p:txBody>
        </p:sp>
        <p:sp>
          <p:nvSpPr>
            <p:cNvPr id="24" name="Line 162"/>
            <p:cNvSpPr>
              <a:spLocks noChangeShapeType="1"/>
            </p:cNvSpPr>
            <p:nvPr/>
          </p:nvSpPr>
          <p:spPr bwMode="auto">
            <a:xfrm>
              <a:off x="4405580" y="1035644"/>
              <a:ext cx="3610771" cy="0"/>
            </a:xfrm>
            <a:prstGeom prst="line">
              <a:avLst/>
            </a:prstGeom>
            <a:noFill/>
            <a:ln w="9525">
              <a:solidFill>
                <a:schemeClr val="tx1"/>
              </a:solidFill>
              <a:round/>
              <a:headEnd/>
              <a:tailEnd/>
            </a:ln>
          </p:spPr>
          <p:txBody>
            <a:bodyPr wrap="none" anchor="ctr"/>
            <a:lstStyle/>
            <a:p>
              <a:endParaRPr lang="es-CL"/>
            </a:p>
          </p:txBody>
        </p:sp>
        <p:sp>
          <p:nvSpPr>
            <p:cNvPr id="25" name="Line 163"/>
            <p:cNvSpPr>
              <a:spLocks noChangeShapeType="1"/>
            </p:cNvSpPr>
            <p:nvPr/>
          </p:nvSpPr>
          <p:spPr bwMode="auto">
            <a:xfrm flipV="1">
              <a:off x="8016350" y="445989"/>
              <a:ext cx="0" cy="589655"/>
            </a:xfrm>
            <a:prstGeom prst="line">
              <a:avLst/>
            </a:prstGeom>
            <a:noFill/>
            <a:ln w="9525">
              <a:solidFill>
                <a:schemeClr val="tx1"/>
              </a:solidFill>
              <a:round/>
              <a:headEnd/>
              <a:tailEnd/>
            </a:ln>
          </p:spPr>
          <p:txBody>
            <a:bodyPr wrap="none" anchor="ctr"/>
            <a:lstStyle/>
            <a:p>
              <a:endParaRPr lang="es-CL"/>
            </a:p>
          </p:txBody>
        </p:sp>
        <p:sp>
          <p:nvSpPr>
            <p:cNvPr id="26" name="Line 164"/>
            <p:cNvSpPr>
              <a:spLocks noChangeShapeType="1"/>
            </p:cNvSpPr>
            <p:nvPr/>
          </p:nvSpPr>
          <p:spPr bwMode="auto">
            <a:xfrm>
              <a:off x="8571853" y="445989"/>
              <a:ext cx="0" cy="589655"/>
            </a:xfrm>
            <a:prstGeom prst="line">
              <a:avLst/>
            </a:prstGeom>
            <a:noFill/>
            <a:ln w="9525">
              <a:solidFill>
                <a:schemeClr val="tx1"/>
              </a:solidFill>
              <a:round/>
              <a:headEnd/>
              <a:tailEnd/>
            </a:ln>
          </p:spPr>
          <p:txBody>
            <a:bodyPr wrap="none" anchor="ctr"/>
            <a:lstStyle/>
            <a:p>
              <a:endParaRPr lang="es-CL"/>
            </a:p>
          </p:txBody>
        </p:sp>
        <p:sp>
          <p:nvSpPr>
            <p:cNvPr id="27" name="Line 165"/>
            <p:cNvSpPr>
              <a:spLocks noChangeShapeType="1"/>
            </p:cNvSpPr>
            <p:nvPr/>
          </p:nvSpPr>
          <p:spPr bwMode="auto">
            <a:xfrm>
              <a:off x="8571853" y="1035644"/>
              <a:ext cx="1249882" cy="0"/>
            </a:xfrm>
            <a:prstGeom prst="line">
              <a:avLst/>
            </a:prstGeom>
            <a:noFill/>
            <a:ln w="9525">
              <a:solidFill>
                <a:schemeClr val="tx1"/>
              </a:solidFill>
              <a:round/>
              <a:headEnd/>
              <a:tailEnd/>
            </a:ln>
          </p:spPr>
          <p:txBody>
            <a:bodyPr wrap="none" anchor="ctr"/>
            <a:lstStyle/>
            <a:p>
              <a:endParaRPr lang="es-CL"/>
            </a:p>
          </p:txBody>
        </p:sp>
        <p:sp>
          <p:nvSpPr>
            <p:cNvPr id="28" name="Line 166"/>
            <p:cNvSpPr>
              <a:spLocks noChangeShapeType="1"/>
            </p:cNvSpPr>
            <p:nvPr/>
          </p:nvSpPr>
          <p:spPr bwMode="auto">
            <a:xfrm>
              <a:off x="2739070" y="1363230"/>
              <a:ext cx="1111006" cy="0"/>
            </a:xfrm>
            <a:prstGeom prst="line">
              <a:avLst/>
            </a:prstGeom>
            <a:noFill/>
            <a:ln w="9525">
              <a:solidFill>
                <a:schemeClr val="tx1"/>
              </a:solidFill>
              <a:round/>
              <a:headEnd/>
              <a:tailEnd/>
            </a:ln>
          </p:spPr>
          <p:txBody>
            <a:bodyPr wrap="none" anchor="ctr"/>
            <a:lstStyle/>
            <a:p>
              <a:endParaRPr lang="es-CL"/>
            </a:p>
          </p:txBody>
        </p:sp>
        <p:sp>
          <p:nvSpPr>
            <p:cNvPr id="29" name="Line 167"/>
            <p:cNvSpPr>
              <a:spLocks noChangeShapeType="1"/>
            </p:cNvSpPr>
            <p:nvPr/>
          </p:nvSpPr>
          <p:spPr bwMode="auto">
            <a:xfrm>
              <a:off x="3850076" y="1363230"/>
              <a:ext cx="0" cy="1965517"/>
            </a:xfrm>
            <a:prstGeom prst="line">
              <a:avLst/>
            </a:prstGeom>
            <a:noFill/>
            <a:ln w="9525">
              <a:solidFill>
                <a:schemeClr val="tx1"/>
              </a:solidFill>
              <a:round/>
              <a:headEnd/>
              <a:tailEnd/>
            </a:ln>
          </p:spPr>
          <p:txBody>
            <a:bodyPr wrap="none" anchor="ctr"/>
            <a:lstStyle/>
            <a:p>
              <a:endParaRPr lang="es-CL"/>
            </a:p>
          </p:txBody>
        </p:sp>
        <p:sp>
          <p:nvSpPr>
            <p:cNvPr id="30" name="Line 168"/>
            <p:cNvSpPr>
              <a:spLocks noChangeShapeType="1"/>
            </p:cNvSpPr>
            <p:nvPr/>
          </p:nvSpPr>
          <p:spPr bwMode="auto">
            <a:xfrm flipH="1">
              <a:off x="2808508" y="3328747"/>
              <a:ext cx="1041568" cy="0"/>
            </a:xfrm>
            <a:prstGeom prst="line">
              <a:avLst/>
            </a:prstGeom>
            <a:noFill/>
            <a:ln w="9525">
              <a:solidFill>
                <a:schemeClr val="tx1"/>
              </a:solidFill>
              <a:round/>
              <a:headEnd/>
              <a:tailEnd/>
            </a:ln>
          </p:spPr>
          <p:txBody>
            <a:bodyPr wrap="none" anchor="ctr"/>
            <a:lstStyle/>
            <a:p>
              <a:endParaRPr lang="es-CL"/>
            </a:p>
          </p:txBody>
        </p:sp>
        <p:sp>
          <p:nvSpPr>
            <p:cNvPr id="31" name="Line 169"/>
            <p:cNvSpPr>
              <a:spLocks noChangeShapeType="1"/>
            </p:cNvSpPr>
            <p:nvPr/>
          </p:nvSpPr>
          <p:spPr bwMode="auto">
            <a:xfrm>
              <a:off x="8571853" y="1363230"/>
              <a:ext cx="1249882" cy="0"/>
            </a:xfrm>
            <a:prstGeom prst="line">
              <a:avLst/>
            </a:prstGeom>
            <a:noFill/>
            <a:ln w="9525">
              <a:solidFill>
                <a:schemeClr val="tx1"/>
              </a:solidFill>
              <a:round/>
              <a:headEnd/>
              <a:tailEnd/>
            </a:ln>
          </p:spPr>
          <p:txBody>
            <a:bodyPr wrap="none" anchor="ctr"/>
            <a:lstStyle/>
            <a:p>
              <a:endParaRPr lang="es-CL"/>
            </a:p>
          </p:txBody>
        </p:sp>
        <p:sp>
          <p:nvSpPr>
            <p:cNvPr id="32" name="Line 170"/>
            <p:cNvSpPr>
              <a:spLocks noChangeShapeType="1"/>
            </p:cNvSpPr>
            <p:nvPr/>
          </p:nvSpPr>
          <p:spPr bwMode="auto">
            <a:xfrm>
              <a:off x="8571853" y="1363230"/>
              <a:ext cx="0" cy="1899999"/>
            </a:xfrm>
            <a:prstGeom prst="line">
              <a:avLst/>
            </a:prstGeom>
            <a:noFill/>
            <a:ln w="9525">
              <a:solidFill>
                <a:schemeClr val="tx1"/>
              </a:solidFill>
              <a:round/>
              <a:headEnd/>
              <a:tailEnd/>
            </a:ln>
          </p:spPr>
          <p:txBody>
            <a:bodyPr wrap="none" anchor="ctr"/>
            <a:lstStyle/>
            <a:p>
              <a:endParaRPr lang="es-CL"/>
            </a:p>
          </p:txBody>
        </p:sp>
        <p:sp>
          <p:nvSpPr>
            <p:cNvPr id="33" name="Line 171"/>
            <p:cNvSpPr>
              <a:spLocks noChangeShapeType="1"/>
            </p:cNvSpPr>
            <p:nvPr/>
          </p:nvSpPr>
          <p:spPr bwMode="auto">
            <a:xfrm>
              <a:off x="8571853" y="3263229"/>
              <a:ext cx="1180444" cy="0"/>
            </a:xfrm>
            <a:prstGeom prst="line">
              <a:avLst/>
            </a:prstGeom>
            <a:noFill/>
            <a:ln w="9525">
              <a:solidFill>
                <a:schemeClr val="tx1"/>
              </a:solidFill>
              <a:round/>
              <a:headEnd/>
              <a:tailEnd/>
            </a:ln>
          </p:spPr>
          <p:txBody>
            <a:bodyPr wrap="none" anchor="ctr"/>
            <a:lstStyle/>
            <a:p>
              <a:endParaRPr lang="es-CL"/>
            </a:p>
          </p:txBody>
        </p:sp>
        <p:sp>
          <p:nvSpPr>
            <p:cNvPr id="34" name="Line 172"/>
            <p:cNvSpPr>
              <a:spLocks noChangeShapeType="1"/>
            </p:cNvSpPr>
            <p:nvPr/>
          </p:nvSpPr>
          <p:spPr bwMode="auto">
            <a:xfrm>
              <a:off x="4405580" y="1428747"/>
              <a:ext cx="0" cy="1637931"/>
            </a:xfrm>
            <a:prstGeom prst="line">
              <a:avLst/>
            </a:prstGeom>
            <a:noFill/>
            <a:ln w="28575">
              <a:solidFill>
                <a:schemeClr val="tx1"/>
              </a:solidFill>
              <a:round/>
              <a:headEnd/>
              <a:tailEnd/>
            </a:ln>
          </p:spPr>
          <p:txBody>
            <a:bodyPr wrap="none" anchor="ctr"/>
            <a:lstStyle/>
            <a:p>
              <a:endParaRPr lang="es-CL"/>
            </a:p>
          </p:txBody>
        </p:sp>
        <p:sp>
          <p:nvSpPr>
            <p:cNvPr id="35" name="Line 173"/>
            <p:cNvSpPr>
              <a:spLocks noChangeShapeType="1"/>
            </p:cNvSpPr>
            <p:nvPr/>
          </p:nvSpPr>
          <p:spPr bwMode="auto">
            <a:xfrm>
              <a:off x="4405580" y="1428747"/>
              <a:ext cx="3610771" cy="0"/>
            </a:xfrm>
            <a:prstGeom prst="line">
              <a:avLst/>
            </a:prstGeom>
            <a:noFill/>
            <a:ln w="28575">
              <a:solidFill>
                <a:schemeClr val="tx1"/>
              </a:solidFill>
              <a:round/>
              <a:headEnd/>
              <a:tailEnd/>
            </a:ln>
          </p:spPr>
          <p:txBody>
            <a:bodyPr wrap="none" anchor="ctr"/>
            <a:lstStyle/>
            <a:p>
              <a:endParaRPr lang="es-CL"/>
            </a:p>
          </p:txBody>
        </p:sp>
        <p:sp>
          <p:nvSpPr>
            <p:cNvPr id="36" name="Line 174"/>
            <p:cNvSpPr>
              <a:spLocks noChangeShapeType="1"/>
            </p:cNvSpPr>
            <p:nvPr/>
          </p:nvSpPr>
          <p:spPr bwMode="auto">
            <a:xfrm>
              <a:off x="8016350" y="1428747"/>
              <a:ext cx="0" cy="1637931"/>
            </a:xfrm>
            <a:prstGeom prst="line">
              <a:avLst/>
            </a:prstGeom>
            <a:noFill/>
            <a:ln w="28575">
              <a:solidFill>
                <a:schemeClr val="tx1"/>
              </a:solidFill>
              <a:round/>
              <a:headEnd/>
              <a:tailEnd/>
            </a:ln>
          </p:spPr>
          <p:txBody>
            <a:bodyPr wrap="none" anchor="ctr"/>
            <a:lstStyle/>
            <a:p>
              <a:endParaRPr lang="es-CL"/>
            </a:p>
          </p:txBody>
        </p:sp>
        <p:sp>
          <p:nvSpPr>
            <p:cNvPr id="37" name="Line 175"/>
            <p:cNvSpPr>
              <a:spLocks noChangeShapeType="1"/>
            </p:cNvSpPr>
            <p:nvPr/>
          </p:nvSpPr>
          <p:spPr bwMode="auto">
            <a:xfrm>
              <a:off x="4405580" y="3066678"/>
              <a:ext cx="2499764" cy="0"/>
            </a:xfrm>
            <a:prstGeom prst="line">
              <a:avLst/>
            </a:prstGeom>
            <a:noFill/>
            <a:ln w="28575">
              <a:solidFill>
                <a:schemeClr val="tx1"/>
              </a:solidFill>
              <a:round/>
              <a:headEnd/>
              <a:tailEnd/>
            </a:ln>
          </p:spPr>
          <p:txBody>
            <a:bodyPr wrap="none" anchor="ctr"/>
            <a:lstStyle/>
            <a:p>
              <a:endParaRPr lang="es-CL"/>
            </a:p>
          </p:txBody>
        </p:sp>
        <p:sp>
          <p:nvSpPr>
            <p:cNvPr id="38" name="Line 176"/>
            <p:cNvSpPr>
              <a:spLocks noChangeShapeType="1"/>
            </p:cNvSpPr>
            <p:nvPr/>
          </p:nvSpPr>
          <p:spPr bwMode="auto">
            <a:xfrm>
              <a:off x="7460847" y="3066678"/>
              <a:ext cx="555503" cy="0"/>
            </a:xfrm>
            <a:prstGeom prst="line">
              <a:avLst/>
            </a:prstGeom>
            <a:noFill/>
            <a:ln w="28575">
              <a:solidFill>
                <a:schemeClr val="tx1"/>
              </a:solidFill>
              <a:round/>
              <a:headEnd/>
              <a:tailEnd/>
            </a:ln>
          </p:spPr>
          <p:txBody>
            <a:bodyPr wrap="none" anchor="ctr"/>
            <a:lstStyle/>
            <a:p>
              <a:endParaRPr lang="es-CL"/>
            </a:p>
          </p:txBody>
        </p:sp>
        <p:sp>
          <p:nvSpPr>
            <p:cNvPr id="39" name="Line 177"/>
            <p:cNvSpPr>
              <a:spLocks noChangeShapeType="1"/>
            </p:cNvSpPr>
            <p:nvPr/>
          </p:nvSpPr>
          <p:spPr bwMode="auto">
            <a:xfrm>
              <a:off x="4405580" y="2018402"/>
              <a:ext cx="833255" cy="0"/>
            </a:xfrm>
            <a:prstGeom prst="line">
              <a:avLst/>
            </a:prstGeom>
            <a:noFill/>
            <a:ln w="28575">
              <a:solidFill>
                <a:schemeClr val="tx1"/>
              </a:solidFill>
              <a:round/>
              <a:headEnd/>
              <a:tailEnd/>
            </a:ln>
          </p:spPr>
          <p:txBody>
            <a:bodyPr wrap="none" anchor="ctr"/>
            <a:lstStyle/>
            <a:p>
              <a:endParaRPr lang="es-CL"/>
            </a:p>
          </p:txBody>
        </p:sp>
        <p:sp>
          <p:nvSpPr>
            <p:cNvPr id="40" name="Line 178"/>
            <p:cNvSpPr>
              <a:spLocks noChangeShapeType="1"/>
            </p:cNvSpPr>
            <p:nvPr/>
          </p:nvSpPr>
          <p:spPr bwMode="auto">
            <a:xfrm>
              <a:off x="5586024" y="2018402"/>
              <a:ext cx="347189" cy="0"/>
            </a:xfrm>
            <a:prstGeom prst="line">
              <a:avLst/>
            </a:prstGeom>
            <a:noFill/>
            <a:ln w="9525">
              <a:solidFill>
                <a:schemeClr val="tx1"/>
              </a:solidFill>
              <a:round/>
              <a:headEnd/>
              <a:tailEnd/>
            </a:ln>
          </p:spPr>
          <p:txBody>
            <a:bodyPr wrap="none" anchor="ctr"/>
            <a:lstStyle/>
            <a:p>
              <a:endParaRPr lang="es-CL"/>
            </a:p>
          </p:txBody>
        </p:sp>
        <p:sp>
          <p:nvSpPr>
            <p:cNvPr id="41" name="Line 179"/>
            <p:cNvSpPr>
              <a:spLocks noChangeShapeType="1"/>
            </p:cNvSpPr>
            <p:nvPr/>
          </p:nvSpPr>
          <p:spPr bwMode="auto">
            <a:xfrm flipV="1">
              <a:off x="5724900" y="1428747"/>
              <a:ext cx="0" cy="589655"/>
            </a:xfrm>
            <a:prstGeom prst="line">
              <a:avLst/>
            </a:prstGeom>
            <a:noFill/>
            <a:ln w="28575">
              <a:solidFill>
                <a:schemeClr val="tx1"/>
              </a:solidFill>
              <a:round/>
              <a:headEnd/>
              <a:tailEnd/>
            </a:ln>
          </p:spPr>
          <p:txBody>
            <a:bodyPr wrap="none" anchor="ctr"/>
            <a:lstStyle/>
            <a:p>
              <a:endParaRPr lang="es-CL"/>
            </a:p>
          </p:txBody>
        </p:sp>
        <p:sp>
          <p:nvSpPr>
            <p:cNvPr id="42" name="Line 180"/>
            <p:cNvSpPr>
              <a:spLocks noChangeShapeType="1"/>
            </p:cNvSpPr>
            <p:nvPr/>
          </p:nvSpPr>
          <p:spPr bwMode="auto">
            <a:xfrm>
              <a:off x="6141527" y="2018402"/>
              <a:ext cx="1180444" cy="0"/>
            </a:xfrm>
            <a:prstGeom prst="line">
              <a:avLst/>
            </a:prstGeom>
            <a:noFill/>
            <a:ln w="28575">
              <a:solidFill>
                <a:schemeClr val="tx1"/>
              </a:solidFill>
              <a:round/>
              <a:headEnd/>
              <a:tailEnd/>
            </a:ln>
          </p:spPr>
          <p:txBody>
            <a:bodyPr wrap="none" anchor="ctr"/>
            <a:lstStyle/>
            <a:p>
              <a:endParaRPr lang="es-CL"/>
            </a:p>
          </p:txBody>
        </p:sp>
        <p:sp>
          <p:nvSpPr>
            <p:cNvPr id="43" name="Line 181"/>
            <p:cNvSpPr>
              <a:spLocks noChangeShapeType="1"/>
            </p:cNvSpPr>
            <p:nvPr/>
          </p:nvSpPr>
          <p:spPr bwMode="auto">
            <a:xfrm>
              <a:off x="7599723" y="2018402"/>
              <a:ext cx="416627" cy="0"/>
            </a:xfrm>
            <a:prstGeom prst="line">
              <a:avLst/>
            </a:prstGeom>
            <a:noFill/>
            <a:ln w="28575">
              <a:solidFill>
                <a:schemeClr val="tx1"/>
              </a:solidFill>
              <a:round/>
              <a:headEnd/>
              <a:tailEnd/>
            </a:ln>
          </p:spPr>
          <p:txBody>
            <a:bodyPr wrap="none" anchor="ctr"/>
            <a:lstStyle/>
            <a:p>
              <a:endParaRPr lang="es-CL"/>
            </a:p>
          </p:txBody>
        </p:sp>
        <p:sp>
          <p:nvSpPr>
            <p:cNvPr id="44" name="Line 182"/>
            <p:cNvSpPr>
              <a:spLocks noChangeShapeType="1"/>
            </p:cNvSpPr>
            <p:nvPr/>
          </p:nvSpPr>
          <p:spPr bwMode="auto">
            <a:xfrm>
              <a:off x="6488716" y="2018402"/>
              <a:ext cx="0" cy="196552"/>
            </a:xfrm>
            <a:prstGeom prst="line">
              <a:avLst/>
            </a:prstGeom>
            <a:noFill/>
            <a:ln w="28575">
              <a:solidFill>
                <a:schemeClr val="tx1"/>
              </a:solidFill>
              <a:round/>
              <a:headEnd/>
              <a:tailEnd/>
            </a:ln>
          </p:spPr>
          <p:txBody>
            <a:bodyPr wrap="none" anchor="ctr"/>
            <a:lstStyle/>
            <a:p>
              <a:endParaRPr lang="es-CL"/>
            </a:p>
          </p:txBody>
        </p:sp>
        <p:sp>
          <p:nvSpPr>
            <p:cNvPr id="45" name="Line 183"/>
            <p:cNvSpPr>
              <a:spLocks noChangeShapeType="1"/>
            </p:cNvSpPr>
            <p:nvPr/>
          </p:nvSpPr>
          <p:spPr bwMode="auto">
            <a:xfrm>
              <a:off x="6488716" y="2411506"/>
              <a:ext cx="0" cy="327586"/>
            </a:xfrm>
            <a:prstGeom prst="line">
              <a:avLst/>
            </a:prstGeom>
            <a:noFill/>
            <a:ln w="28575">
              <a:solidFill>
                <a:schemeClr val="tx1"/>
              </a:solidFill>
              <a:round/>
              <a:headEnd/>
              <a:tailEnd/>
            </a:ln>
          </p:spPr>
          <p:txBody>
            <a:bodyPr wrap="none" anchor="ctr"/>
            <a:lstStyle/>
            <a:p>
              <a:endParaRPr lang="es-CL"/>
            </a:p>
          </p:txBody>
        </p:sp>
        <p:sp>
          <p:nvSpPr>
            <p:cNvPr id="46" name="Line 184"/>
            <p:cNvSpPr>
              <a:spLocks noChangeShapeType="1"/>
            </p:cNvSpPr>
            <p:nvPr/>
          </p:nvSpPr>
          <p:spPr bwMode="auto">
            <a:xfrm>
              <a:off x="6488716" y="3001161"/>
              <a:ext cx="0" cy="65517"/>
            </a:xfrm>
            <a:prstGeom prst="line">
              <a:avLst/>
            </a:prstGeom>
            <a:noFill/>
            <a:ln w="28575">
              <a:solidFill>
                <a:schemeClr val="tx1"/>
              </a:solidFill>
              <a:round/>
              <a:headEnd/>
              <a:tailEnd/>
            </a:ln>
          </p:spPr>
          <p:txBody>
            <a:bodyPr wrap="none" anchor="ctr"/>
            <a:lstStyle/>
            <a:p>
              <a:endParaRPr lang="es-CL"/>
            </a:p>
          </p:txBody>
        </p:sp>
        <p:sp>
          <p:nvSpPr>
            <p:cNvPr id="47" name="Line 185"/>
            <p:cNvSpPr>
              <a:spLocks noChangeShapeType="1"/>
            </p:cNvSpPr>
            <p:nvPr/>
          </p:nvSpPr>
          <p:spPr bwMode="auto">
            <a:xfrm flipH="1">
              <a:off x="5655462" y="2542540"/>
              <a:ext cx="833255" cy="0"/>
            </a:xfrm>
            <a:prstGeom prst="line">
              <a:avLst/>
            </a:prstGeom>
            <a:noFill/>
            <a:ln w="28575">
              <a:solidFill>
                <a:schemeClr val="tx1"/>
              </a:solidFill>
              <a:round/>
              <a:headEnd/>
              <a:tailEnd/>
            </a:ln>
          </p:spPr>
          <p:txBody>
            <a:bodyPr wrap="none" anchor="ctr"/>
            <a:lstStyle/>
            <a:p>
              <a:endParaRPr lang="es-CL"/>
            </a:p>
          </p:txBody>
        </p:sp>
        <p:sp>
          <p:nvSpPr>
            <p:cNvPr id="48" name="Line 186"/>
            <p:cNvSpPr>
              <a:spLocks noChangeShapeType="1"/>
            </p:cNvSpPr>
            <p:nvPr/>
          </p:nvSpPr>
          <p:spPr bwMode="auto">
            <a:xfrm flipH="1">
              <a:off x="4405580" y="2542540"/>
              <a:ext cx="833255" cy="0"/>
            </a:xfrm>
            <a:prstGeom prst="line">
              <a:avLst/>
            </a:prstGeom>
            <a:noFill/>
            <a:ln w="28575">
              <a:solidFill>
                <a:schemeClr val="tx1"/>
              </a:solidFill>
              <a:round/>
              <a:headEnd/>
              <a:tailEnd/>
            </a:ln>
          </p:spPr>
          <p:txBody>
            <a:bodyPr wrap="none" anchor="ctr"/>
            <a:lstStyle/>
            <a:p>
              <a:endParaRPr lang="es-CL"/>
            </a:p>
          </p:txBody>
        </p:sp>
        <p:sp>
          <p:nvSpPr>
            <p:cNvPr id="49" name="Line 188"/>
            <p:cNvSpPr>
              <a:spLocks noChangeShapeType="1"/>
            </p:cNvSpPr>
            <p:nvPr/>
          </p:nvSpPr>
          <p:spPr bwMode="auto">
            <a:xfrm flipH="1" flipV="1">
              <a:off x="6072089" y="1887368"/>
              <a:ext cx="69438" cy="131034"/>
            </a:xfrm>
            <a:prstGeom prst="line">
              <a:avLst/>
            </a:prstGeom>
            <a:noFill/>
            <a:ln w="9525">
              <a:solidFill>
                <a:schemeClr val="tx1"/>
              </a:solidFill>
              <a:round/>
              <a:headEnd/>
              <a:tailEnd/>
            </a:ln>
          </p:spPr>
          <p:txBody>
            <a:bodyPr wrap="none" anchor="ctr"/>
            <a:lstStyle/>
            <a:p>
              <a:endParaRPr lang="es-CL"/>
            </a:p>
          </p:txBody>
        </p:sp>
        <p:sp>
          <p:nvSpPr>
            <p:cNvPr id="50" name="Line 189"/>
            <p:cNvSpPr>
              <a:spLocks noChangeShapeType="1"/>
            </p:cNvSpPr>
            <p:nvPr/>
          </p:nvSpPr>
          <p:spPr bwMode="auto">
            <a:xfrm flipH="1">
              <a:off x="5516586" y="2018402"/>
              <a:ext cx="69438" cy="131034"/>
            </a:xfrm>
            <a:prstGeom prst="line">
              <a:avLst/>
            </a:prstGeom>
            <a:noFill/>
            <a:ln w="9525">
              <a:solidFill>
                <a:schemeClr val="tx1"/>
              </a:solidFill>
              <a:round/>
              <a:headEnd/>
              <a:tailEnd/>
            </a:ln>
          </p:spPr>
          <p:txBody>
            <a:bodyPr wrap="none" anchor="ctr"/>
            <a:lstStyle/>
            <a:p>
              <a:endParaRPr lang="es-CL"/>
            </a:p>
          </p:txBody>
        </p:sp>
        <p:sp>
          <p:nvSpPr>
            <p:cNvPr id="51" name="Line 190"/>
            <p:cNvSpPr>
              <a:spLocks noChangeShapeType="1"/>
            </p:cNvSpPr>
            <p:nvPr/>
          </p:nvSpPr>
          <p:spPr bwMode="auto">
            <a:xfrm flipV="1">
              <a:off x="7321971" y="1887368"/>
              <a:ext cx="138876" cy="131034"/>
            </a:xfrm>
            <a:prstGeom prst="line">
              <a:avLst/>
            </a:prstGeom>
            <a:noFill/>
            <a:ln w="9525">
              <a:solidFill>
                <a:schemeClr val="tx1"/>
              </a:solidFill>
              <a:round/>
              <a:headEnd/>
              <a:tailEnd/>
            </a:ln>
          </p:spPr>
          <p:txBody>
            <a:bodyPr wrap="none" anchor="ctr"/>
            <a:lstStyle/>
            <a:p>
              <a:endParaRPr lang="es-CL"/>
            </a:p>
          </p:txBody>
        </p:sp>
        <p:sp>
          <p:nvSpPr>
            <p:cNvPr id="52" name="Line 191"/>
            <p:cNvSpPr>
              <a:spLocks noChangeShapeType="1"/>
            </p:cNvSpPr>
            <p:nvPr/>
          </p:nvSpPr>
          <p:spPr bwMode="auto">
            <a:xfrm flipH="1" flipV="1">
              <a:off x="5516586" y="2411506"/>
              <a:ext cx="138876" cy="131034"/>
            </a:xfrm>
            <a:prstGeom prst="line">
              <a:avLst/>
            </a:prstGeom>
            <a:noFill/>
            <a:ln w="9525">
              <a:solidFill>
                <a:schemeClr val="tx1"/>
              </a:solidFill>
              <a:round/>
              <a:headEnd/>
              <a:tailEnd/>
            </a:ln>
          </p:spPr>
          <p:txBody>
            <a:bodyPr wrap="none" anchor="ctr"/>
            <a:lstStyle/>
            <a:p>
              <a:endParaRPr lang="es-CL"/>
            </a:p>
          </p:txBody>
        </p:sp>
        <p:sp>
          <p:nvSpPr>
            <p:cNvPr id="53" name="Line 192"/>
            <p:cNvSpPr>
              <a:spLocks noChangeShapeType="1"/>
            </p:cNvSpPr>
            <p:nvPr/>
          </p:nvSpPr>
          <p:spPr bwMode="auto">
            <a:xfrm flipH="1" flipV="1">
              <a:off x="7321971" y="2870126"/>
              <a:ext cx="138876" cy="196552"/>
            </a:xfrm>
            <a:prstGeom prst="line">
              <a:avLst/>
            </a:prstGeom>
            <a:noFill/>
            <a:ln w="9525">
              <a:solidFill>
                <a:schemeClr val="tx1"/>
              </a:solidFill>
              <a:round/>
              <a:headEnd/>
              <a:tailEnd/>
            </a:ln>
          </p:spPr>
          <p:txBody>
            <a:bodyPr wrap="none" anchor="ctr"/>
            <a:lstStyle/>
            <a:p>
              <a:endParaRPr lang="es-CL"/>
            </a:p>
          </p:txBody>
        </p:sp>
      </p:grpSp>
    </p:spTree>
    <p:extLst>
      <p:ext uri="{BB962C8B-B14F-4D97-AF65-F5344CB8AC3E}">
        <p14:creationId xmlns:p14="http://schemas.microsoft.com/office/powerpoint/2010/main" val="4162141089"/>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smtClean="0">
                <a:solidFill>
                  <a:srgbClr val="002060"/>
                </a:solidFill>
                <a:latin typeface="Arial" panose="020B0604020202020204" pitchFamily="34" charset="0"/>
              </a:rPr>
              <a:t>ATAQUE A UN ÁREA EDIFICADA</a:t>
            </a:r>
            <a:endParaRPr lang="es-CL" altLang="es-CL" sz="2400" b="1" dirty="0">
              <a:solidFill>
                <a:srgbClr val="002060"/>
              </a:solidFill>
              <a:latin typeface="Arial" panose="020B0604020202020204" pitchFamily="34" charset="0"/>
            </a:endParaRP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2000" dirty="0" smtClean="0">
                <a:latin typeface="Arial" charset="0"/>
              </a:rPr>
              <a:t>Preferentemente de arriba hacia abajo.</a:t>
            </a:r>
          </a:p>
          <a:p>
            <a:pPr marL="914400" lvl="1" indent="-457200" algn="just">
              <a:lnSpc>
                <a:spcPct val="150000"/>
              </a:lnSpc>
              <a:buFont typeface="Wingdings" panose="05000000000000000000" pitchFamily="2" charset="2"/>
              <a:buChar char="q"/>
            </a:pPr>
            <a:r>
              <a:rPr lang="es-ES_tradnl" sz="1800" dirty="0" smtClean="0">
                <a:latin typeface="Arial" charset="0"/>
              </a:rPr>
              <a:t>Facilidad natural.</a:t>
            </a:r>
          </a:p>
          <a:p>
            <a:pPr marL="914400" lvl="1" indent="-457200" algn="just">
              <a:lnSpc>
                <a:spcPct val="150000"/>
              </a:lnSpc>
              <a:buFont typeface="Wingdings" panose="05000000000000000000" pitchFamily="2" charset="2"/>
              <a:buChar char="q"/>
            </a:pPr>
            <a:r>
              <a:rPr lang="es-ES_tradnl" sz="1800" dirty="0" smtClean="0">
                <a:latin typeface="Arial" charset="0"/>
              </a:rPr>
              <a:t>León acorralado.</a:t>
            </a:r>
          </a:p>
          <a:p>
            <a:pPr marL="914400" lvl="1" indent="-457200" algn="just">
              <a:lnSpc>
                <a:spcPct val="150000"/>
              </a:lnSpc>
              <a:buFont typeface="Wingdings" panose="05000000000000000000" pitchFamily="2" charset="2"/>
              <a:buChar char="q"/>
            </a:pPr>
            <a:r>
              <a:rPr lang="es-ES_tradnl" sz="1800" dirty="0" smtClean="0">
                <a:latin typeface="Arial" charset="0"/>
              </a:rPr>
              <a:t>Exposición a los fuegos del elemento de apoyo.</a:t>
            </a:r>
          </a:p>
          <a:p>
            <a:pPr marL="355600" indent="-355600" algn="just">
              <a:lnSpc>
                <a:spcPct val="150000"/>
              </a:lnSpc>
              <a:buFont typeface="Wingdings" panose="05000000000000000000" pitchFamily="2" charset="2"/>
              <a:buChar char="Ø"/>
            </a:pPr>
            <a:r>
              <a:rPr lang="es-ES_tradnl" sz="2000" dirty="0" smtClean="0">
                <a:latin typeface="Arial" charset="0"/>
              </a:rPr>
              <a:t>Técnicas de CQB.</a:t>
            </a:r>
          </a:p>
          <a:p>
            <a:pPr marL="812800" lvl="1" indent="-355600" algn="just">
              <a:lnSpc>
                <a:spcPct val="150000"/>
              </a:lnSpc>
              <a:buFont typeface="Wingdings" panose="05000000000000000000" pitchFamily="2" charset="2"/>
              <a:buChar char="q"/>
            </a:pPr>
            <a:r>
              <a:rPr lang="es-ES_tradnl" sz="1800" dirty="0" smtClean="0">
                <a:latin typeface="Arial" charset="0"/>
              </a:rPr>
              <a:t>Dispersión.</a:t>
            </a:r>
          </a:p>
          <a:p>
            <a:pPr marL="812800" lvl="1" indent="-355600" algn="just">
              <a:lnSpc>
                <a:spcPct val="150000"/>
              </a:lnSpc>
              <a:buFont typeface="Wingdings" panose="05000000000000000000" pitchFamily="2" charset="2"/>
              <a:buChar char="q"/>
            </a:pPr>
            <a:r>
              <a:rPr lang="es-ES_tradnl" sz="1800" dirty="0" smtClean="0">
                <a:latin typeface="Arial" charset="0"/>
              </a:rPr>
              <a:t>Avance.</a:t>
            </a:r>
          </a:p>
          <a:p>
            <a:pPr marL="812800" lvl="1" indent="-355600" algn="just">
              <a:lnSpc>
                <a:spcPct val="150000"/>
              </a:lnSpc>
              <a:buFont typeface="Wingdings" panose="05000000000000000000" pitchFamily="2" charset="2"/>
              <a:buChar char="q"/>
            </a:pPr>
            <a:r>
              <a:rPr lang="es-ES_tradnl" sz="1800" dirty="0" smtClean="0">
                <a:latin typeface="Arial" charset="0"/>
              </a:rPr>
              <a:t>Medidas de coordinación.</a:t>
            </a:r>
          </a:p>
          <a:p>
            <a:pPr marL="355600" indent="-355600" algn="just">
              <a:lnSpc>
                <a:spcPct val="150000"/>
              </a:lnSpc>
              <a:buFont typeface="Wingdings" panose="05000000000000000000" pitchFamily="2" charset="2"/>
              <a:buChar char="Ø"/>
            </a:pPr>
            <a:r>
              <a:rPr lang="es-ES_tradnl" sz="2000" dirty="0" smtClean="0">
                <a:latin typeface="Arial" charset="0"/>
              </a:rPr>
              <a:t>Consolidar la posición.</a:t>
            </a:r>
          </a:p>
          <a:p>
            <a:pPr marL="914400" lvl="1" indent="-457200" algn="just">
              <a:lnSpc>
                <a:spcPct val="150000"/>
              </a:lnSpc>
              <a:buFont typeface="Wingdings" panose="05000000000000000000" pitchFamily="2" charset="2"/>
              <a:buChar char="q"/>
            </a:pPr>
            <a:endParaRPr lang="es-ES_tradnl" sz="1800" dirty="0">
              <a:latin typeface="Arial" charset="0"/>
            </a:endParaRPr>
          </a:p>
          <a:p>
            <a:pPr marL="285750" indent="-285750" algn="just">
              <a:lnSpc>
                <a:spcPct val="150000"/>
              </a:lnSpc>
              <a:buFont typeface="Wingdings" panose="05000000000000000000" pitchFamily="2" charset="2"/>
              <a:buChar char="Ø"/>
            </a:pPr>
            <a:endParaRPr lang="es-ES_tradnl" sz="2200" dirty="0">
              <a:latin typeface="Arial" charset="0"/>
            </a:endParaRPr>
          </a:p>
        </p:txBody>
      </p:sp>
      <p:sp>
        <p:nvSpPr>
          <p:cNvPr id="55" name="Rectángulo 54"/>
          <p:cNvSpPr/>
          <p:nvPr/>
        </p:nvSpPr>
        <p:spPr>
          <a:xfrm>
            <a:off x="482600" y="947026"/>
            <a:ext cx="459394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smtClean="0">
                <a:solidFill>
                  <a:schemeClr val="bg1"/>
                </a:solidFill>
                <a:latin typeface="Arial" charset="0"/>
              </a:rPr>
              <a:t>CONSIDERACIONES EN LA EJECUCIÓN</a:t>
            </a:r>
            <a:endParaRPr lang="es-ES_tradnl" b="1" dirty="0">
              <a:solidFill>
                <a:schemeClr val="bg1"/>
              </a:solidFill>
              <a:latin typeface="Arial" charset="0"/>
            </a:endParaRPr>
          </a:p>
        </p:txBody>
      </p:sp>
    </p:spTree>
    <p:extLst>
      <p:ext uri="{BB962C8B-B14F-4D97-AF65-F5344CB8AC3E}">
        <p14:creationId xmlns:p14="http://schemas.microsoft.com/office/powerpoint/2010/main" val="2925526183"/>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1569</TotalTime>
  <Words>2238</Words>
  <Application>Microsoft Office PowerPoint</Application>
  <PresentationFormat>Panorámica</PresentationFormat>
  <Paragraphs>396</Paragraphs>
  <Slides>34</Slides>
  <Notes>34</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34</vt:i4>
      </vt:variant>
    </vt:vector>
  </HeadingPairs>
  <TitlesOfParts>
    <vt:vector size="44" baseType="lpstr">
      <vt:lpstr>ＭＳ Ｐゴシック</vt:lpstr>
      <vt:lpstr>ＭＳ Ｐゴシック</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C10 Oficial 7ª División T1° Javier Reinike Larraín</cp:lastModifiedBy>
  <cp:revision>106</cp:revision>
  <dcterms:created xsi:type="dcterms:W3CDTF">2021-10-04T13:40:01Z</dcterms:created>
  <dcterms:modified xsi:type="dcterms:W3CDTF">2022-03-18T12:14:44Z</dcterms:modified>
</cp:coreProperties>
</file>