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5" r:id="rId2"/>
    <p:sldId id="257" r:id="rId3"/>
    <p:sldId id="328" r:id="rId4"/>
    <p:sldId id="312" r:id="rId5"/>
    <p:sldId id="313" r:id="rId6"/>
    <p:sldId id="323" r:id="rId7"/>
    <p:sldId id="314" r:id="rId8"/>
    <p:sldId id="315" r:id="rId9"/>
    <p:sldId id="329" r:id="rId10"/>
    <p:sldId id="316" r:id="rId11"/>
    <p:sldId id="322" r:id="rId12"/>
    <p:sldId id="324" r:id="rId13"/>
    <p:sldId id="319" r:id="rId14"/>
    <p:sldId id="320" r:id="rId15"/>
    <p:sldId id="326" r:id="rId16"/>
    <p:sldId id="325" r:id="rId1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EEED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44" autoAdjust="0"/>
    <p:restoredTop sz="94660"/>
  </p:normalViewPr>
  <p:slideViewPr>
    <p:cSldViewPr>
      <p:cViewPr varScale="1">
        <p:scale>
          <a:sx n="113" d="100"/>
          <a:sy n="113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5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57FABD-0CDB-4E28-8444-BDBF563A9E45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437E9-C184-4749-BBF6-47150897F09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27641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233229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914564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3025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773380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695516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0367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64029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075159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52191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5197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918421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6A9B7-A3C7-479A-BC56-7793A510D86D}" type="datetimeFigureOut">
              <a:rPr lang="es-CL" smtClean="0"/>
              <a:pPr/>
              <a:t>24-10-2022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024807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-520597" y="1052736"/>
            <a:ext cx="10332504" cy="101566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6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92558" y="5766355"/>
            <a:ext cx="9345078" cy="707886"/>
          </a:xfrm>
          <a:prstGeom prst="rect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72000">
                <a:schemeClr val="tx2">
                  <a:lumMod val="75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EL OFICIAL DE GUARDIA</a:t>
            </a:r>
            <a:endParaRPr lang="es-ES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" y="0"/>
            <a:ext cx="9144000" cy="1143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OFICIAL DE GUARDIA</a:t>
            </a:r>
            <a:br>
              <a:rPr lang="es-ES_tradnl" sz="2800" b="1" dirty="0" smtClean="0">
                <a:latin typeface="Arial" pitchFamily="34" charset="0"/>
                <a:cs typeface="Arial" pitchFamily="34" charset="0"/>
              </a:rPr>
            </a:br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Normas comunes para puerto y mar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74" y="1500174"/>
            <a:ext cx="8124852" cy="2919426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/>
          </a:bodyPr>
          <a:lstStyle/>
          <a:p>
            <a:pPr eaLnBrk="1" hangingPunct="1">
              <a:buNone/>
            </a:pPr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20725" indent="-541338"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1.- El Comandante delega autoridad en el Oficial de Guardia para regular el desarrollo del </a:t>
            </a: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régimen diario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, y de las medidas de </a:t>
            </a: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seguridad del buque y del personal. </a:t>
            </a:r>
            <a:endParaRPr lang="es-CL" sz="2800" b="1" u="sng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Imagen" descr="CJA_63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3929066"/>
            <a:ext cx="4071934" cy="271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1643050"/>
            <a:ext cx="5286412" cy="3286148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20725" indent="-638175"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2.- 	La responsabilidad es ineludible.  Deberá conocer la reglamentación que guarde relación con el puesto que cubre. (CPO)</a:t>
            </a:r>
          </a:p>
          <a:p>
            <a:pPr eaLnBrk="1" hangingPunct="1">
              <a:buNone/>
            </a:pP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 l="74625"/>
          <a:stretch>
            <a:fillRect/>
          </a:stretch>
        </p:blipFill>
        <p:spPr bwMode="auto">
          <a:xfrm>
            <a:off x="5643570" y="2143116"/>
            <a:ext cx="3272487" cy="4072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</a:t>
            </a:r>
            <a:b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Normas comunes para puerto y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9541" y="2143116"/>
            <a:ext cx="8624918" cy="3429024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/>
          </a:bodyPr>
          <a:lstStyle/>
          <a:p>
            <a:pPr marL="720725" indent="-541338"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3.- Debe aplicar buen criterio e iniciativa, para adoptar resoluciones convenientes y oportunas. Excusar su inacción por falta de órdenes constituye una conducta inaceptable. (En emergencia actuar y después informar)</a:t>
            </a: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</a:t>
            </a:r>
            <a:b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Normas comunes para puerto y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4857760"/>
            <a:ext cx="7500990" cy="178595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 lnSpcReduction="10000"/>
          </a:bodyPr>
          <a:lstStyle/>
          <a:p>
            <a:pPr marL="900113" indent="-636588">
              <a:buNone/>
              <a:tabLst>
                <a:tab pos="900113" algn="l"/>
              </a:tabLst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4.-  Conocerá y cumplirá las disposiciones del </a:t>
            </a: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ceremonial naval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, no pudiendo excusarse de su incumplimiento por desconocimiento. (CPO)</a:t>
            </a: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8" name="7 Imagen" descr="DSC_04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1500174"/>
            <a:ext cx="4822064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</a:t>
            </a:r>
            <a:b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Normas comunes para puerto y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203340"/>
            <a:ext cx="8229600" cy="1143000"/>
          </a:xfrm>
        </p:spPr>
        <p:txBody>
          <a:bodyPr/>
          <a:lstStyle/>
          <a:p>
            <a:endParaRPr lang="es-CL"/>
          </a:p>
        </p:txBody>
      </p:sp>
      <p:pic>
        <p:nvPicPr>
          <p:cNvPr id="6" name="5 Marcador de contenido" descr="4501235980_76942c6231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5766" y="928702"/>
            <a:ext cx="9195531" cy="4786346"/>
          </a:xfrm>
          <a:ln>
            <a:solidFill>
              <a:schemeClr val="bg1"/>
            </a:solidFill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478633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PUERTO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" y="0"/>
            <a:ext cx="9144000" cy="1143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OFICIAL DE GUARDIA EN PUERTO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5260" y="2250272"/>
            <a:ext cx="8553480" cy="2893239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/>
          </a:bodyPr>
          <a:lstStyle/>
          <a:p>
            <a:pPr marL="720725" indent="-541338">
              <a:buNone/>
            </a:pPr>
            <a:r>
              <a:rPr lang="es-ES_tradnl" sz="2800" dirty="0" smtClean="0">
                <a:latin typeface="Arial" pitchFamily="34" charset="0"/>
                <a:cs typeface="Arial" pitchFamily="34" charset="0"/>
              </a:rPr>
              <a:t>1.-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Representa al Comandante durante su ausencia. Es responsable de la seguridad  interna y externa del buque, del cumplimiento del régimen interno, del </a:t>
            </a:r>
            <a:r>
              <a:rPr lang="es-CL" sz="2800" dirty="0" err="1" smtClean="0">
                <a:latin typeface="Arial" pitchFamily="34" charset="0"/>
                <a:cs typeface="Arial" pitchFamily="34" charset="0"/>
              </a:rPr>
              <a:t>amantillamiento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 y limpieza del buque.</a:t>
            </a:r>
            <a:endParaRPr lang="es-ES_tradnl" sz="2800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447800"/>
            <a:ext cx="7767662" cy="198120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20725" indent="-541338"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2.- Conocerá en detalle los zafarranchos por guardias a fin de dirigirlos con habilidad.</a:t>
            </a: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PUERTO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8" name="7 Imagen" descr="navy_firefighter_technolog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3571876"/>
            <a:ext cx="4286250" cy="3057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902615"/>
            <a:ext cx="7910538" cy="305277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17550" indent="-538163">
              <a:buNone/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3.-	En ausencia del Comandante y 2º Comandante tiene la facultad para ejercer el mando sobre todo el personal que se encuentre a bordo. Respetando la sucesión de mando.</a:t>
            </a:r>
          </a:p>
          <a:p>
            <a:pPr eaLnBrk="1" hangingPunct="1">
              <a:buNone/>
            </a:pP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0979" y="1438268"/>
            <a:ext cx="8482042" cy="3981464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20725" indent="-720725">
              <a:buNone/>
              <a:tabLst>
                <a:tab pos="720725" algn="l"/>
              </a:tabLst>
            </a:pPr>
            <a:r>
              <a:rPr lang="es-CL" sz="2800" dirty="0" smtClean="0"/>
              <a:t>4.-	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Algunas obligaciones respecto a la seguridad del personal:</a:t>
            </a:r>
          </a:p>
          <a:p>
            <a:pPr marL="1163638" lvl="1" indent="-442913"/>
            <a:r>
              <a:rPr lang="es-CL" sz="2400" dirty="0" smtClean="0"/>
              <a:t>Verificar el adecuado uso de implementos de protección para evitar accidentes del trabajo.</a:t>
            </a:r>
          </a:p>
          <a:p>
            <a:pPr marL="1163638" lvl="1" indent="-442913"/>
            <a:r>
              <a:rPr lang="es-CL" sz="2400" dirty="0" smtClean="0"/>
              <a:t>Disponer el uso de ropa de abrigo o de agua apropiada  para el personal apostado.</a:t>
            </a:r>
          </a:p>
          <a:p>
            <a:pPr eaLnBrk="1" hangingPunct="1">
              <a:buNone/>
            </a:pPr>
            <a:endParaRPr lang="es-ES_tradn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PUERTO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5" name="Picture 2" descr="Resultado de imagen para escuadra nacional"/>
          <p:cNvPicPr>
            <a:picLocks noChangeAspect="1" noChangeArrowheads="1"/>
          </p:cNvPicPr>
          <p:nvPr/>
        </p:nvPicPr>
        <p:blipFill>
          <a:blip r:embed="rId2"/>
          <a:srcRect t="16549" b="21285"/>
          <a:stretch>
            <a:fillRect/>
          </a:stretch>
        </p:blipFill>
        <p:spPr bwMode="auto">
          <a:xfrm>
            <a:off x="892943" y="0"/>
            <a:ext cx="7358114" cy="68580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3929066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LA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" y="0"/>
            <a:ext cx="9144000" cy="1143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OFICIAL DE GUARDIA EN LA MAR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486" y="1285860"/>
            <a:ext cx="5195894" cy="5357850"/>
          </a:xfr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400" dirty="0" smtClean="0">
              <a:ln w="6350"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539750" indent="-457200">
              <a:buNone/>
            </a:pPr>
            <a:r>
              <a:rPr lang="es-CL" sz="2400" dirty="0" smtClean="0">
                <a:ln w="6350">
                  <a:noFill/>
                </a:ln>
                <a:latin typeface="Arial" pitchFamily="34" charset="0"/>
                <a:cs typeface="Arial" pitchFamily="34" charset="0"/>
              </a:rPr>
              <a:t>1.-	Asumirá las funciones del Comandante en el gobierno del buque </a:t>
            </a:r>
            <a:r>
              <a:rPr lang="es-CL" sz="2400" u="sng" dirty="0" smtClean="0">
                <a:ln w="6350">
                  <a:noFill/>
                </a:ln>
                <a:latin typeface="Arial" pitchFamily="34" charset="0"/>
                <a:cs typeface="Arial" pitchFamily="34" charset="0"/>
              </a:rPr>
              <a:t>cuando éste lo disponga </a:t>
            </a:r>
            <a:r>
              <a:rPr lang="es-CL" sz="2400" dirty="0" smtClean="0">
                <a:ln w="6350">
                  <a:noFill/>
                </a:ln>
                <a:latin typeface="Arial" pitchFamily="34" charset="0"/>
                <a:cs typeface="Arial" pitchFamily="34" charset="0"/>
              </a:rPr>
              <a:t>o se </a:t>
            </a:r>
            <a:r>
              <a:rPr lang="es-CL" sz="2400" u="sng" dirty="0" smtClean="0">
                <a:ln w="6350">
                  <a:noFill/>
                </a:ln>
                <a:latin typeface="Arial" pitchFamily="34" charset="0"/>
                <a:cs typeface="Arial" pitchFamily="34" charset="0"/>
              </a:rPr>
              <a:t>encuentre ausente del puente</a:t>
            </a:r>
            <a:r>
              <a:rPr lang="es-CL" sz="2400" dirty="0" smtClean="0">
                <a:ln w="6350">
                  <a:noFill/>
                </a:ln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s-CL" sz="2400" dirty="0" smtClean="0">
              <a:ln w="6350">
                <a:noFill/>
              </a:ln>
              <a:latin typeface="Arial" pitchFamily="34" charset="0"/>
              <a:cs typeface="Arial" pitchFamily="34" charset="0"/>
            </a:endParaRPr>
          </a:p>
          <a:p>
            <a:pPr marL="539750" indent="-457200">
              <a:buNone/>
            </a:pPr>
            <a:r>
              <a:rPr lang="es-CL" sz="2400" dirty="0" smtClean="0">
                <a:ln w="6350">
                  <a:noFill/>
                </a:ln>
                <a:latin typeface="Arial" pitchFamily="34" charset="0"/>
                <a:cs typeface="Arial" pitchFamily="34" charset="0"/>
              </a:rPr>
              <a:t>2.- En emergencias, adoptará el curso de acción más adecuado para repeler un ataque o salvar el buque de un desastre.</a:t>
            </a:r>
          </a:p>
          <a:p>
            <a:endParaRPr lang="es-CL" sz="2400" dirty="0" smtClean="0">
              <a:ln w="6350">
                <a:noFill/>
              </a:ln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5 Imagen" descr="CJA_6006.jpg"/>
          <p:cNvPicPr>
            <a:picLocks noChangeAspect="1"/>
          </p:cNvPicPr>
          <p:nvPr/>
        </p:nvPicPr>
        <p:blipFill>
          <a:blip r:embed="rId3" cstate="print"/>
          <a:srcRect l="6061" r="12121"/>
          <a:stretch>
            <a:fillRect/>
          </a:stretch>
        </p:blipFill>
        <p:spPr>
          <a:xfrm>
            <a:off x="5214942" y="2214554"/>
            <a:ext cx="3857652" cy="31474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486" y="1447800"/>
            <a:ext cx="5195894" cy="298133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720725" indent="-541338">
              <a:buNone/>
              <a:tabLst>
                <a:tab pos="720725" algn="l"/>
              </a:tabLst>
            </a:pPr>
            <a:r>
              <a:rPr lang="es-CL" sz="2800" dirty="0" smtClean="0">
                <a:latin typeface="Arial" pitchFamily="34" charset="0"/>
                <a:cs typeface="Arial" pitchFamily="34" charset="0"/>
              </a:rPr>
              <a:t>3.- Todos los deberes y responsabilidades establecidas permanecen  con él donde sea que esté el Comandante.</a:t>
            </a:r>
          </a:p>
        </p:txBody>
      </p:sp>
      <p:pic>
        <p:nvPicPr>
          <p:cNvPr id="52226" name="Picture 2" descr="Resultado de imagen para escuadra nacional"/>
          <p:cNvPicPr>
            <a:picLocks noChangeAspect="1" noChangeArrowheads="1"/>
          </p:cNvPicPr>
          <p:nvPr/>
        </p:nvPicPr>
        <p:blipFill>
          <a:blip r:embed="rId3"/>
          <a:srcRect t="14306" b="19043"/>
          <a:stretch>
            <a:fillRect/>
          </a:stretch>
        </p:blipFill>
        <p:spPr bwMode="auto">
          <a:xfrm>
            <a:off x="5286380" y="2857496"/>
            <a:ext cx="3788961" cy="37862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LA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214422"/>
            <a:ext cx="7643834" cy="3883839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/>
          </a:bodyPr>
          <a:lstStyle/>
          <a:p>
            <a:pPr marL="720725" indent="-541338">
              <a:buNone/>
            </a:pPr>
            <a:r>
              <a:rPr lang="es-CL" sz="2800" dirty="0" smtClean="0"/>
              <a:t>4.-  Deberá tener un conocimiento cabal de la situación del buque en cualquier instante.</a:t>
            </a:r>
          </a:p>
          <a:p>
            <a:pPr marL="720725" indent="-541338">
              <a:buNone/>
            </a:pPr>
            <a:endParaRPr lang="es-CL" sz="2800" dirty="0" smtClean="0"/>
          </a:p>
          <a:p>
            <a:pPr marL="720725" indent="-541338">
              <a:buNone/>
            </a:pPr>
            <a:r>
              <a:rPr lang="es-CL" sz="2800" dirty="0" smtClean="0"/>
              <a:t>5.-  Extremará las medidas de vigilancia </a:t>
            </a:r>
            <a:r>
              <a:rPr lang="es-CL" sz="2800" u="sng" dirty="0" smtClean="0"/>
              <a:t>para que el buque  navegue con </a:t>
            </a:r>
          </a:p>
          <a:p>
            <a:pPr marL="720725" indent="-96838">
              <a:buNone/>
            </a:pPr>
            <a:r>
              <a:rPr lang="es-CL" sz="2800" dirty="0" smtClean="0"/>
              <a:t>	</a:t>
            </a:r>
            <a:r>
              <a:rPr lang="es-CL" sz="2800" u="sng" dirty="0" smtClean="0"/>
              <a:t>seguridad. (Visual, radar,</a:t>
            </a:r>
          </a:p>
          <a:p>
            <a:pPr marL="720725" indent="0">
              <a:buNone/>
            </a:pPr>
            <a:r>
              <a:rPr lang="es-CL" sz="2800" u="sng" dirty="0" smtClean="0"/>
              <a:t>comunicaciones, ecosonda)</a:t>
            </a:r>
            <a:endParaRPr lang="es-ES_tradnl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LA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8" name="7 Imagen" descr="800px-Almirante_Blanco_Encalada_(FF-1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3571876"/>
            <a:ext cx="3866104" cy="2572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500174"/>
            <a:ext cx="7000892" cy="2552704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endParaRPr lang="es-ES_tradnl" sz="2800" dirty="0" smtClean="0">
              <a:effectLst/>
              <a:latin typeface="Arial" pitchFamily="34" charset="0"/>
              <a:cs typeface="Arial" pitchFamily="34" charset="0"/>
            </a:endParaRPr>
          </a:p>
          <a:p>
            <a:pPr marL="539750" indent="-539750">
              <a:buNone/>
            </a:pPr>
            <a:r>
              <a:rPr lang="es-CL" sz="2800" dirty="0" smtClean="0"/>
              <a:t>6.-  Llevará exactamente el rumbo y el andar ordenado por el Comandante.</a:t>
            </a:r>
            <a:endParaRPr lang="es-CL" sz="2800" dirty="0"/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OFICIAL DE GUARDIA EN LA MAR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7" name="6 Imagen" descr="800px-CS_River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3429000"/>
            <a:ext cx="3786214" cy="2515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2" name="Picture 2" descr="http://web.directemar.cl/pilotaje/imagenes/b7.jpg"/>
          <p:cNvPicPr>
            <a:picLocks noChangeAspect="1" noChangeArrowheads="1"/>
          </p:cNvPicPr>
          <p:nvPr/>
        </p:nvPicPr>
        <p:blipFill>
          <a:blip r:embed="rId4"/>
          <a:srcRect r="9203"/>
          <a:stretch>
            <a:fillRect/>
          </a:stretch>
        </p:blipFill>
        <p:spPr bwMode="auto">
          <a:xfrm>
            <a:off x="428596" y="3214686"/>
            <a:ext cx="4429156" cy="31064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951203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-520597" y="1052736"/>
            <a:ext cx="10332504" cy="101566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6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92558" y="5766355"/>
            <a:ext cx="9345078" cy="707886"/>
          </a:xfrm>
          <a:prstGeom prst="rect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72000">
                <a:schemeClr val="tx2">
                  <a:lumMod val="75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EL OFICIAL DE GUARDIA</a:t>
            </a:r>
            <a:endParaRPr lang="es-ES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7358</TotalTime>
  <Words>297</Words>
  <Application>Microsoft Office PowerPoint</Application>
  <PresentationFormat>Presentación en pantalla (4:3)</PresentationFormat>
  <Paragraphs>58</Paragraphs>
  <Slides>16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Diapositiva 1</vt:lpstr>
      <vt:lpstr>OFICIAL DE GUARDIA Normas comunes para puerto y mar</vt:lpstr>
      <vt:lpstr>Diapositiva 3</vt:lpstr>
      <vt:lpstr>Diapositiva 4</vt:lpstr>
      <vt:lpstr>Diapositiva 5</vt:lpstr>
      <vt:lpstr>Diapositiva 6</vt:lpstr>
      <vt:lpstr>OFICIAL DE GUARDIA EN PUERTO</vt:lpstr>
      <vt:lpstr>Diapositiva 8</vt:lpstr>
      <vt:lpstr>Diapositiva 9</vt:lpstr>
      <vt:lpstr>Diapositiva 10</vt:lpstr>
      <vt:lpstr>Diapositiva 11</vt:lpstr>
      <vt:lpstr>OFICIAL DE GUARDIA EN LA MAR</vt:lpstr>
      <vt:lpstr>Diapositiva 13</vt:lpstr>
      <vt:lpstr>Diapositiva 14</vt:lpstr>
      <vt:lpstr>Diapositiva 15</vt:lpstr>
      <vt:lpstr>Diapositiva 16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Organización de un buque de guerra</dc:title>
  <dc:creator>GONZALO MALDONADO</dc:creator>
  <cp:lastModifiedBy>9238412-8</cp:lastModifiedBy>
  <cp:revision>110</cp:revision>
  <dcterms:created xsi:type="dcterms:W3CDTF">2018-10-31T18:28:31Z</dcterms:created>
  <dcterms:modified xsi:type="dcterms:W3CDTF">2022-10-24T17:44:34Z</dcterms:modified>
</cp:coreProperties>
</file>