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71" r:id="rId3"/>
    <p:sldId id="286" r:id="rId4"/>
    <p:sldId id="287" r:id="rId5"/>
    <p:sldId id="293" r:id="rId6"/>
    <p:sldId id="288" r:id="rId7"/>
    <p:sldId id="289" r:id="rId8"/>
    <p:sldId id="290" r:id="rId9"/>
    <p:sldId id="291" r:id="rId10"/>
    <p:sldId id="292" r:id="rId11"/>
    <p:sldId id="294" r:id="rId12"/>
    <p:sldId id="298" r:id="rId13"/>
    <p:sldId id="295" r:id="rId14"/>
    <p:sldId id="296" r:id="rId15"/>
    <p:sldId id="297" r:id="rId16"/>
    <p:sldId id="29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71"/>
            <p14:sldId id="286"/>
            <p14:sldId id="287"/>
            <p14:sldId id="293"/>
            <p14:sldId id="288"/>
            <p14:sldId id="289"/>
            <p14:sldId id="290"/>
            <p14:sldId id="291"/>
            <p14:sldId id="292"/>
            <p14:sldId id="294"/>
            <p14:sldId id="298"/>
            <p14:sldId id="295"/>
            <p14:sldId id="296"/>
            <p14:sldId id="297"/>
            <p14:sldId id="299"/>
          </p14:sldIdLst>
        </p14:section>
        <p14:section name="Sección sin título" id="{280AEA46-5BFA-D64E-A885-B50BB23716BE}">
          <p14:sldIdLst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1"/>
    <p:restoredTop sz="94686"/>
  </p:normalViewPr>
  <p:slideViewPr>
    <p:cSldViewPr snapToGrid="0" snapToObjects="1">
      <p:cViewPr varScale="1">
        <p:scale>
          <a:sx n="129" d="100"/>
          <a:sy n="129" d="100"/>
        </p:scale>
        <p:origin x="3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fs1CIrwg5zU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youtu.be/3DO_fiWgo2A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youtu.be/5XM3mPVMlGw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GUERRA N.B.Q.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707886"/>
            <a:ext cx="11661568" cy="600164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Los países preocupados de su	arsenal </a:t>
            </a:r>
            <a:r>
              <a:rPr lang="es-CL" sz="3200" u="sng" dirty="0"/>
              <a:t>ofensivo	 y defensivo</a:t>
            </a:r>
            <a:r>
              <a:rPr lang="es-CL" sz="3200" dirty="0"/>
              <a:t> están permanentemente desarrollando o adquiriendo armamentos que sean cada	 vez más eficaces y eficientes desde el punto de vista de los efectos	y objetivos que se pretende alcanzar en una guerra moderna.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Como resultado de	ello es que	 se ha llegado	 a desarrollar el armamento N.B.Q. (Nuclear, Biológico, Químico).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u="sng" dirty="0"/>
              <a:t>Armas Químicas</a:t>
            </a:r>
            <a:r>
              <a:rPr lang="es-CL" sz="3200" dirty="0"/>
              <a:t>: Elemento Ofensivo.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u="sng" dirty="0"/>
              <a:t>Armas Nucleares y	Biológicas</a:t>
            </a:r>
            <a:r>
              <a:rPr lang="es-CL" sz="3200" dirty="0"/>
              <a:t>: Armas Disuasivas (usadas sólo	en	 casos terminales, en que el enemigo haya alcanzado	 una ventaja considerable o que haya	tomado la	iniciativa en el uso de	este tipo de armamento.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400" y="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GUERRA N.B.Q. </a:t>
            </a:r>
          </a:p>
        </p:txBody>
      </p:sp>
    </p:spTree>
    <p:extLst>
      <p:ext uri="{BB962C8B-B14F-4D97-AF65-F5344CB8AC3E}">
        <p14:creationId xmlns:p14="http://schemas.microsoft.com/office/powerpoint/2010/main" val="8455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707886"/>
            <a:ext cx="11661568" cy="600164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explosión nuclear es miles o millones de veces más poderosa que una convencional, causando por ello un daño difícilmente predecible, más el consiguiente efecto devastador que se genera posteriormente debido al calor intenso y a la radiactividad.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A modo de comparación tenemos que el 6 de agosto de 1945 se llevó a efecto la primera explosión nuclear, en Hiroshima, Japón, con una </a:t>
            </a:r>
            <a:r>
              <a:rPr lang="es-CL" sz="3200" u="sng" dirty="0"/>
              <a:t>magnitud de 20 kilotones</a:t>
            </a:r>
            <a:r>
              <a:rPr lang="es-CL" sz="3200" dirty="0"/>
              <a:t>, produciendo una devastación total en una superficie de </a:t>
            </a:r>
            <a:r>
              <a:rPr lang="es-CL" sz="3200" u="sng" dirty="0"/>
              <a:t>4 millas cuadradas, 66 mil muertos y 69 mil heridos directos</a:t>
            </a:r>
            <a:r>
              <a:rPr lang="es-CL" sz="3200" dirty="0"/>
              <a:t>, más otros miles de seres que hasta hoy día todavía sufren secuelas causadas por las quemaduras y la radiactividad.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400" y="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NUCLEARES </a:t>
            </a:r>
          </a:p>
        </p:txBody>
      </p:sp>
    </p:spTree>
    <p:extLst>
      <p:ext uri="{BB962C8B-B14F-4D97-AF65-F5344CB8AC3E}">
        <p14:creationId xmlns:p14="http://schemas.microsoft.com/office/powerpoint/2010/main" val="201577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921642"/>
            <a:ext cx="11661568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Hoy día las armas nucleares estratégicas son de una magnitud de </a:t>
            </a:r>
            <a:r>
              <a:rPr lang="es-CL" sz="3200" u="sng" dirty="0"/>
              <a:t>25 mil kilotones</a:t>
            </a:r>
            <a:r>
              <a:rPr lang="es-CL" sz="3200" dirty="0"/>
              <a:t> y las armas tácticas de entre </a:t>
            </a:r>
            <a:r>
              <a:rPr lang="es-CL" sz="3200" u="sng" dirty="0"/>
              <a:t>1 y 10 kilotones</a:t>
            </a:r>
            <a:r>
              <a:rPr lang="es-CL" sz="3200" dirty="0"/>
              <a:t>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Debido a los efectos incontrolables que se producen con posterioridad a la explosión, es que se ha decidido dejar de lado las armas nucleares como elementos ofensivos.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radiactividad ataca a todos por igual, sufriendo especialmente la población civil, que en un caso de guerra no va a contar con el equipamiento adecuado de protección.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306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NUCLEARES </a:t>
            </a:r>
          </a:p>
        </p:txBody>
      </p:sp>
    </p:spTree>
    <p:extLst>
      <p:ext uri="{BB962C8B-B14F-4D97-AF65-F5344CB8AC3E}">
        <p14:creationId xmlns:p14="http://schemas.microsoft.com/office/powerpoint/2010/main" val="376186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4D7D295-0C59-9844-BDC3-41DD85290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200" y="331927"/>
            <a:ext cx="9268287" cy="627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9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8" y="4354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NUCLEARES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9A24208-7794-2146-92F9-45FBD791C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1841"/>
          <a:stretch/>
        </p:blipFill>
        <p:spPr>
          <a:xfrm>
            <a:off x="432816" y="1829254"/>
            <a:ext cx="5345875" cy="297784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E9F8958-E105-4C48-99F4-6CF66D429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566" y="1571928"/>
            <a:ext cx="4089400" cy="3492500"/>
          </a:xfrm>
          <a:prstGeom prst="rect">
            <a:avLst/>
          </a:prstGeom>
        </p:spPr>
      </p:pic>
      <p:sp>
        <p:nvSpPr>
          <p:cNvPr id="4" name="Botón de acción: Película 3">
            <a:hlinkClick r:id="rId4" highlightClick="1"/>
            <a:extLst>
              <a:ext uri="{FF2B5EF4-FFF2-40B4-BE49-F238E27FC236}">
                <a16:creationId xmlns:a16="http://schemas.microsoft.com/office/drawing/2014/main" id="{67DC254C-1C6F-B142-A5A3-F858367732D2}"/>
              </a:ext>
            </a:extLst>
          </p:cNvPr>
          <p:cNvSpPr/>
          <p:nvPr/>
        </p:nvSpPr>
        <p:spPr>
          <a:xfrm>
            <a:off x="5397691" y="5493042"/>
            <a:ext cx="1134533" cy="7112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6177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978820"/>
            <a:ext cx="11661568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Estas armas causan efectos devastadores y aún menos predecibles que las Armas Nucleares, afectando también en forma más cruda a la población civil.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Si bien es cierto que este tipo de armamento es barato y es efectivo respecto a la aniquilación del enemigo, también es terriblemente peligroso para el usuario; tanto en su manipulación como por el hecho de que una vez activadas son imposibles de controlar y muy difíciles de neutralizar y pueden llegar a afectarlo a él también.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35467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BIOLÓGICAS </a:t>
            </a:r>
          </a:p>
        </p:txBody>
      </p:sp>
    </p:spTree>
    <p:extLst>
      <p:ext uri="{BB962C8B-B14F-4D97-AF65-F5344CB8AC3E}">
        <p14:creationId xmlns:p14="http://schemas.microsoft.com/office/powerpoint/2010/main" val="21161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921642"/>
            <a:ext cx="11661568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Las armas biológicas están compuestas por microorganismos vivientes (fungis, protozoos, bacterias, ricketsia, virus) y por sustancias venenosas producidas por plantas o animales (toxinas).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Los medios más comunes usados para esparcir estas sustancias son las moscas, las ratas, el agua, el spray (acción aérea o de artillería) o a través de los alimentos.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efectividad de estas armas es bastante alta, principalmente porque es prácticamente imposible su detección, ya que no se sabría si se trata de un ataque o de una plaga o epidemia natural.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306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BIOLÓGICAS </a:t>
            </a:r>
          </a:p>
        </p:txBody>
      </p:sp>
    </p:spTree>
    <p:extLst>
      <p:ext uri="{BB962C8B-B14F-4D97-AF65-F5344CB8AC3E}">
        <p14:creationId xmlns:p14="http://schemas.microsoft.com/office/powerpoint/2010/main" val="283482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921642"/>
            <a:ext cx="11661568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Prácticamente, las armas biológicas no han llegado a ser usadas en forma masiva; sólo se tiene información de unos cuantos casos aislados, tales como: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La plaga que eliminó las huestes cruzadas, prácticamente a los pies de Jerusalén.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En 1763 los británicos las usaron en contra de la India en Fort Pitt, infectando a las tribus con viruela.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Durante la Segunda Guerra Mundial, tanto Alemania como Japón las desarrollaron y se sabe que Japón las habría usado en 1940 contra los chinos.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306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BIOLÓGICAS </a:t>
            </a:r>
          </a:p>
        </p:txBody>
      </p:sp>
    </p:spTree>
    <p:extLst>
      <p:ext uri="{BB962C8B-B14F-4D97-AF65-F5344CB8AC3E}">
        <p14:creationId xmlns:p14="http://schemas.microsoft.com/office/powerpoint/2010/main" val="17226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8" y="4354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BIOLÓGICAS </a:t>
            </a:r>
          </a:p>
        </p:txBody>
      </p:sp>
      <p:sp>
        <p:nvSpPr>
          <p:cNvPr id="4" name="Botón de acción: Película 3">
            <a:hlinkClick r:id="rId2" highlightClick="1"/>
            <a:extLst>
              <a:ext uri="{FF2B5EF4-FFF2-40B4-BE49-F238E27FC236}">
                <a16:creationId xmlns:a16="http://schemas.microsoft.com/office/drawing/2014/main" id="{67DC254C-1C6F-B142-A5A3-F858367732D2}"/>
              </a:ext>
            </a:extLst>
          </p:cNvPr>
          <p:cNvSpPr/>
          <p:nvPr/>
        </p:nvSpPr>
        <p:spPr>
          <a:xfrm>
            <a:off x="5317066" y="5507859"/>
            <a:ext cx="1134533" cy="7112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C9FD2F1-8BAF-FC4F-A5CD-2460FFD777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266" y="1710266"/>
            <a:ext cx="4148667" cy="31115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81FAD81-E004-4444-8499-9D1606175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598" y="1913467"/>
            <a:ext cx="4556769" cy="255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64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707886"/>
            <a:ext cx="11661568" cy="600164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Son armas baratas y muy efectivas. Con una modesta industria petroquímica, casi cualquier país es capaz de producir armas químicas y ello involucra la posibilidad de un uso indiscriminado.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Por su costo y efectividad y también a que, a diferencia de las anteriormente nombradas, su aplicación y efectos son más controlables, han sido usadas y serían usadas en forma ofensiva.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Las armas químicas son clasificadas según su efecto, en letales o simplemente dañinas, y de acuerdo al tiempo en que permanecen activas luego de haber sido esparcidas, en persistentes y no persistentes.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400" y="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</p:spTree>
    <p:extLst>
      <p:ext uri="{BB962C8B-B14F-4D97-AF65-F5344CB8AC3E}">
        <p14:creationId xmlns:p14="http://schemas.microsoft.com/office/powerpoint/2010/main" val="237108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738439"/>
            <a:ext cx="11661568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Primera Guerra Mundial dejó un saldo de 100 mil muertos; y más de 1 millón de heridos por armas químicas.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Durante la Segunda Guerra Mundial, los bandos se prepararon concienzudamente para la guerra de gases: se fabricaron proyectiles químicos, se perfeccionaron las máscaras y trajes protectores y se investigaron y desarrollaron nuevos y más eficaces productos. Sin embargo, las armas químicas utilizadas se limitaron a las granadas incendiarias, el napalm, y los lanzallamas; las demás no llegaron a ser usadas; el horror que causaron durante la Gran Guerra fue muy grande.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400" y="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</p:spTree>
    <p:extLst>
      <p:ext uri="{BB962C8B-B14F-4D97-AF65-F5344CB8AC3E}">
        <p14:creationId xmlns:p14="http://schemas.microsoft.com/office/powerpoint/2010/main" val="21712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2" y="1148152"/>
            <a:ext cx="11661568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Armas Químicas Letales - Agentes nerviosos.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Estos inhiben la acción normal de la cholinesterasa, que es la sustancia que actúa sobre la acetylcolina, responsable de la conexión sináptica entre las neuronas.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El ser humano entra en un estado de convulsiones y de movimientos del tipo epilépticos, muriendo en aprox. 4 horas.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dirty="0"/>
              <a:t>Gases que atacan vías respiratorias: Sarin (GB), el Tabun (GA) y el Soman (GO), todos desarrollados por los alemanes durante la Segunda Guerra Mundial, y el VX desarrollado posteriormente por los británicos.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693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</p:spTree>
    <p:extLst>
      <p:ext uri="{BB962C8B-B14F-4D97-AF65-F5344CB8AC3E}">
        <p14:creationId xmlns:p14="http://schemas.microsoft.com/office/powerpoint/2010/main" val="330370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1" y="1300552"/>
            <a:ext cx="11661568" cy="452431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Armas Químicas Dañinas (Incapacitantes).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dirty="0"/>
              <a:t> Agentes vesicantes.</a:t>
            </a:r>
            <a:endParaRPr lang="es-CL" sz="3200" dirty="0"/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Son efectivos hasta 2 días después de ser esparcidos.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Causan inflamación de los ojos y también afectan las vías respiratorias. Concentraciones altas causan ampollas en la piel y estas desencadenan grandes infecciones.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El mas común: Gas Mostaza (H o HD).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La curación total es imposible y los afectados sólo pueden ser tratados en hospitales especializados.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9" y="1693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</p:spTree>
    <p:extLst>
      <p:ext uri="{BB962C8B-B14F-4D97-AF65-F5344CB8AC3E}">
        <p14:creationId xmlns:p14="http://schemas.microsoft.com/office/powerpoint/2010/main" val="111864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296881" y="724819"/>
            <a:ext cx="11661568" cy="600164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Armas Químicas Dañinas (Incapacitantes).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dirty="0"/>
              <a:t>Agentes que producen vómitos.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Son usados normalmente para controlar motines.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Los más conocidos son el Adamsite (DM) y el Diphenychlorbasine (DA).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dirty="0"/>
              <a:t>Agentes que producen lágrimas.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Atacan los ojos y los sectores con mucosa.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En ambientes calurosos o húmedos actúan más rápidamente. 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dirty="0"/>
              <a:t>Agentes que atacan la mente. </a:t>
            </a:r>
          </a:p>
          <a:p>
            <a:pPr marL="1371600" lvl="2" indent="-457200" algn="just" fontAlgn="base">
              <a:buFont typeface="Wingdings" pitchFamily="2" charset="2"/>
              <a:buChar char="Ø"/>
            </a:pPr>
            <a:r>
              <a:rPr lang="es-CL" sz="3200" dirty="0"/>
              <a:t>Causan dilatación de las pupilas, boca seca y un estado de confusión mental que durará varias horas.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8" y="169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</p:spTree>
    <p:extLst>
      <p:ext uri="{BB962C8B-B14F-4D97-AF65-F5344CB8AC3E}">
        <p14:creationId xmlns:p14="http://schemas.microsoft.com/office/powerpoint/2010/main" val="84108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58398" y="435428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ARMAS QUÍMICAS </a:t>
            </a:r>
          </a:p>
        </p:txBody>
      </p:sp>
      <p:sp>
        <p:nvSpPr>
          <p:cNvPr id="4" name="Botón de acción: Película 3">
            <a:hlinkClick r:id="rId2" highlightClick="1"/>
            <a:extLst>
              <a:ext uri="{FF2B5EF4-FFF2-40B4-BE49-F238E27FC236}">
                <a16:creationId xmlns:a16="http://schemas.microsoft.com/office/drawing/2014/main" id="{67DC254C-1C6F-B142-A5A3-F858367732D2}"/>
              </a:ext>
            </a:extLst>
          </p:cNvPr>
          <p:cNvSpPr/>
          <p:nvPr/>
        </p:nvSpPr>
        <p:spPr>
          <a:xfrm>
            <a:off x="5317066" y="5507859"/>
            <a:ext cx="1134533" cy="7112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FAFCA9A-A6F2-8D4D-9F41-CE1673FE24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731" y="1289050"/>
            <a:ext cx="4908335" cy="275801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80B3787-E97B-D540-B27E-057B4D9C8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4332" y="1634369"/>
            <a:ext cx="6022138" cy="338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10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GUERRA N.B.Q.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2690</TotalTime>
  <Words>989</Words>
  <Application>Microsoft Macintosh PowerPoint</Application>
  <PresentationFormat>Panorámica</PresentationFormat>
  <Paragraphs>67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42</cp:revision>
  <dcterms:created xsi:type="dcterms:W3CDTF">2019-02-20T12:09:41Z</dcterms:created>
  <dcterms:modified xsi:type="dcterms:W3CDTF">2019-08-13T01:55:39Z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687344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S8.2.2</vt:lpwstr>
  </property>
</Properties>
</file>