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2"/>
  </p:notesMasterIdLst>
  <p:sldIdLst>
    <p:sldId id="256" r:id="rId2"/>
    <p:sldId id="261" r:id="rId3"/>
    <p:sldId id="259" r:id="rId4"/>
    <p:sldId id="266" r:id="rId5"/>
    <p:sldId id="268" r:id="rId6"/>
    <p:sldId id="262" r:id="rId7"/>
    <p:sldId id="258" r:id="rId8"/>
    <p:sldId id="260" r:id="rId9"/>
    <p:sldId id="269" r:id="rId10"/>
    <p:sldId id="270" r:id="rId11"/>
  </p:sldIdLst>
  <p:sldSz cx="18288000" cy="10287000"/>
  <p:notesSz cx="6858000" cy="9144000"/>
  <p:embeddedFontLst>
    <p:embeddedFont>
      <p:font typeface="Arial Black" panose="020B0A04020102020204" pitchFamily="34" charset="0"/>
      <p:bold r:id="rId13"/>
    </p:embeddedFont>
    <p:embeddedFont>
      <p:font typeface="Arimo" panose="020B0604020202020204" charset="0"/>
      <p:regular r:id="rId14"/>
    </p:embeddedFont>
    <p:embeddedFont>
      <p:font typeface="Arimo Bold" panose="020B0604020202020204" charset="0"/>
      <p:regular r:id="rId15"/>
    </p:embeddedFont>
    <p:embeddedFont>
      <p:font typeface="League Spartan" panose="020B0604020202020204" charset="0"/>
      <p:regular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4DA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61" autoAdjust="0"/>
    <p:restoredTop sz="94622" autoAdjust="0"/>
  </p:normalViewPr>
  <p:slideViewPr>
    <p:cSldViewPr>
      <p:cViewPr varScale="1">
        <p:scale>
          <a:sx n="51" d="100"/>
          <a:sy n="51" d="100"/>
        </p:scale>
        <p:origin x="912" y="2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146C31-A30C-4658-A158-4FF3F35AAFB3}" type="datetimeFigureOut">
              <a:rPr lang="es-CL" smtClean="0"/>
              <a:t>28-03-2025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08F07D-51C3-4157-9184-29810684E86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601902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08F07D-51C3-4157-9184-29810684E867}" type="slidenum">
              <a:rPr lang="es-CL" smtClean="0"/>
              <a:t>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815482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13" Type="http://schemas.openxmlformats.org/officeDocument/2006/relationships/image" Target="../media/image11.png"/><Relationship Id="rId18" Type="http://schemas.openxmlformats.org/officeDocument/2006/relationships/image" Target="../media/image16.svg"/><Relationship Id="rId3" Type="http://schemas.openxmlformats.org/officeDocument/2006/relationships/image" Target="../media/image1.png"/><Relationship Id="rId21" Type="http://schemas.openxmlformats.org/officeDocument/2006/relationships/image" Target="../media/image19.jpg"/><Relationship Id="rId7" Type="http://schemas.openxmlformats.org/officeDocument/2006/relationships/image" Target="../media/image5.png"/><Relationship Id="rId12" Type="http://schemas.openxmlformats.org/officeDocument/2006/relationships/image" Target="../media/image10.sv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svg"/><Relationship Id="rId20" Type="http://schemas.openxmlformats.org/officeDocument/2006/relationships/image" Target="../media/image18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sv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svg"/><Relationship Id="rId19" Type="http://schemas.openxmlformats.org/officeDocument/2006/relationships/image" Target="../media/image17.png"/><Relationship Id="rId4" Type="http://schemas.openxmlformats.org/officeDocument/2006/relationships/image" Target="../media/image2.svg"/><Relationship Id="rId9" Type="http://schemas.openxmlformats.org/officeDocument/2006/relationships/image" Target="../media/image7.png"/><Relationship Id="rId14" Type="http://schemas.openxmlformats.org/officeDocument/2006/relationships/image" Target="../media/image12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18" Type="http://schemas.openxmlformats.org/officeDocument/2006/relationships/image" Target="../media/image1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17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10" Type="http://schemas.openxmlformats.org/officeDocument/2006/relationships/image" Target="../media/image9.png"/><Relationship Id="rId19" Type="http://schemas.openxmlformats.org/officeDocument/2006/relationships/image" Target="../media/image18.sv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18" Type="http://schemas.openxmlformats.org/officeDocument/2006/relationships/image" Target="../media/image1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17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10" Type="http://schemas.openxmlformats.org/officeDocument/2006/relationships/image" Target="../media/image9.png"/><Relationship Id="rId19" Type="http://schemas.openxmlformats.org/officeDocument/2006/relationships/image" Target="../media/image18.sv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18" Type="http://schemas.openxmlformats.org/officeDocument/2006/relationships/image" Target="../media/image1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17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10" Type="http://schemas.openxmlformats.org/officeDocument/2006/relationships/image" Target="../media/image9.png"/><Relationship Id="rId19" Type="http://schemas.openxmlformats.org/officeDocument/2006/relationships/image" Target="../media/image18.sv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18" Type="http://schemas.openxmlformats.org/officeDocument/2006/relationships/image" Target="../media/image1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17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10" Type="http://schemas.openxmlformats.org/officeDocument/2006/relationships/image" Target="../media/image9.png"/><Relationship Id="rId19" Type="http://schemas.openxmlformats.org/officeDocument/2006/relationships/image" Target="../media/image18.sv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18" Type="http://schemas.openxmlformats.org/officeDocument/2006/relationships/image" Target="../media/image1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17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10" Type="http://schemas.openxmlformats.org/officeDocument/2006/relationships/image" Target="../media/image9.png"/><Relationship Id="rId19" Type="http://schemas.openxmlformats.org/officeDocument/2006/relationships/image" Target="../media/image18.sv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18" Type="http://schemas.openxmlformats.org/officeDocument/2006/relationships/image" Target="../media/image1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17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10" Type="http://schemas.openxmlformats.org/officeDocument/2006/relationships/image" Target="../media/image9.png"/><Relationship Id="rId19" Type="http://schemas.openxmlformats.org/officeDocument/2006/relationships/image" Target="../media/image18.sv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18" Type="http://schemas.openxmlformats.org/officeDocument/2006/relationships/image" Target="../media/image1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17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10" Type="http://schemas.openxmlformats.org/officeDocument/2006/relationships/image" Target="../media/image9.png"/><Relationship Id="rId19" Type="http://schemas.openxmlformats.org/officeDocument/2006/relationships/image" Target="../media/image18.sv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svg"/><Relationship Id="rId13" Type="http://schemas.openxmlformats.org/officeDocument/2006/relationships/image" Target="../media/image17.png"/><Relationship Id="rId3" Type="http://schemas.openxmlformats.org/officeDocument/2006/relationships/image" Target="../media/image11.png"/><Relationship Id="rId7" Type="http://schemas.openxmlformats.org/officeDocument/2006/relationships/image" Target="../media/image3.png"/><Relationship Id="rId12" Type="http://schemas.openxmlformats.org/officeDocument/2006/relationships/image" Target="../media/image16.sv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svg"/><Relationship Id="rId11" Type="http://schemas.openxmlformats.org/officeDocument/2006/relationships/image" Target="../media/image15.png"/><Relationship Id="rId5" Type="http://schemas.openxmlformats.org/officeDocument/2006/relationships/image" Target="../media/image1.png"/><Relationship Id="rId10" Type="http://schemas.openxmlformats.org/officeDocument/2006/relationships/image" Target="../media/image6.svg"/><Relationship Id="rId4" Type="http://schemas.openxmlformats.org/officeDocument/2006/relationships/image" Target="../media/image12.svg"/><Relationship Id="rId9" Type="http://schemas.openxmlformats.org/officeDocument/2006/relationships/image" Target="../media/image5.png"/><Relationship Id="rId14" Type="http://schemas.openxmlformats.org/officeDocument/2006/relationships/image" Target="../media/image18.sv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18" Type="http://schemas.openxmlformats.org/officeDocument/2006/relationships/image" Target="../media/image1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17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10" Type="http://schemas.openxmlformats.org/officeDocument/2006/relationships/image" Target="../media/image9.png"/><Relationship Id="rId19" Type="http://schemas.openxmlformats.org/officeDocument/2006/relationships/image" Target="../media/image18.sv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B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4726944" y="-3673744"/>
            <a:ext cx="26772009" cy="17465203"/>
            <a:chOff x="0" y="0"/>
            <a:chExt cx="35696012" cy="23286938"/>
          </a:xfrm>
        </p:grpSpPr>
        <p:sp>
          <p:nvSpPr>
            <p:cNvPr id="3" name="Freeform 3"/>
            <p:cNvSpPr/>
            <p:nvPr/>
          </p:nvSpPr>
          <p:spPr>
            <a:xfrm rot="-378694">
              <a:off x="27886048" y="4064890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5" y="0"/>
                  </a:lnTo>
                  <a:lnTo>
                    <a:pt x="2054065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4" name="Freeform 4"/>
            <p:cNvSpPr/>
            <p:nvPr/>
          </p:nvSpPr>
          <p:spPr>
            <a:xfrm rot="6656374">
              <a:off x="5362036" y="12908186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4" y="0"/>
                  </a:lnTo>
                  <a:lnTo>
                    <a:pt x="2054064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5" name="Freeform 5"/>
            <p:cNvSpPr/>
            <p:nvPr/>
          </p:nvSpPr>
          <p:spPr>
            <a:xfrm rot="-9991583">
              <a:off x="26034237" y="13730095"/>
              <a:ext cx="8774375" cy="8653727"/>
            </a:xfrm>
            <a:custGeom>
              <a:avLst/>
              <a:gdLst/>
              <a:ahLst/>
              <a:cxnLst/>
              <a:rect l="l" t="t" r="r" b="b"/>
              <a:pathLst>
                <a:path w="8774375" h="8653727">
                  <a:moveTo>
                    <a:pt x="0" y="0"/>
                  </a:moveTo>
                  <a:lnTo>
                    <a:pt x="8774375" y="0"/>
                  </a:lnTo>
                  <a:lnTo>
                    <a:pt x="8774375" y="8653727"/>
                  </a:lnTo>
                  <a:lnTo>
                    <a:pt x="0" y="865372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6" name="Freeform 6"/>
            <p:cNvSpPr/>
            <p:nvPr/>
          </p:nvSpPr>
          <p:spPr>
            <a:xfrm rot="-7136872">
              <a:off x="26368259" y="7555644"/>
              <a:ext cx="7093899" cy="5621915"/>
            </a:xfrm>
            <a:custGeom>
              <a:avLst/>
              <a:gdLst/>
              <a:ahLst/>
              <a:cxnLst/>
              <a:rect l="l" t="t" r="r" b="b"/>
              <a:pathLst>
                <a:path w="7093899" h="5621915">
                  <a:moveTo>
                    <a:pt x="0" y="0"/>
                  </a:moveTo>
                  <a:lnTo>
                    <a:pt x="7093899" y="0"/>
                  </a:lnTo>
                  <a:lnTo>
                    <a:pt x="7093899" y="5621914"/>
                  </a:lnTo>
                  <a:lnTo>
                    <a:pt x="0" y="562191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7" name="Freeform 7"/>
            <p:cNvSpPr/>
            <p:nvPr/>
          </p:nvSpPr>
          <p:spPr>
            <a:xfrm rot="1670258">
              <a:off x="8674867" y="1476367"/>
              <a:ext cx="7868605" cy="6235870"/>
            </a:xfrm>
            <a:custGeom>
              <a:avLst/>
              <a:gdLst/>
              <a:ahLst/>
              <a:cxnLst/>
              <a:rect l="l" t="t" r="r" b="b"/>
              <a:pathLst>
                <a:path w="7868605" h="6235870">
                  <a:moveTo>
                    <a:pt x="0" y="0"/>
                  </a:moveTo>
                  <a:lnTo>
                    <a:pt x="7868605" y="0"/>
                  </a:lnTo>
                  <a:lnTo>
                    <a:pt x="7868605" y="6235870"/>
                  </a:lnTo>
                  <a:lnTo>
                    <a:pt x="0" y="62358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8" name="Freeform 8"/>
            <p:cNvSpPr/>
            <p:nvPr/>
          </p:nvSpPr>
          <p:spPr>
            <a:xfrm rot="536888">
              <a:off x="5294597" y="15720764"/>
              <a:ext cx="6462241" cy="5121326"/>
            </a:xfrm>
            <a:custGeom>
              <a:avLst/>
              <a:gdLst/>
              <a:ahLst/>
              <a:cxnLst/>
              <a:rect l="l" t="t" r="r" b="b"/>
              <a:pathLst>
                <a:path w="6462241" h="5121326">
                  <a:moveTo>
                    <a:pt x="0" y="0"/>
                  </a:moveTo>
                  <a:lnTo>
                    <a:pt x="6462241" y="0"/>
                  </a:lnTo>
                  <a:lnTo>
                    <a:pt x="6462241" y="5121326"/>
                  </a:lnTo>
                  <a:lnTo>
                    <a:pt x="0" y="51213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9" name="Freeform 9"/>
            <p:cNvSpPr/>
            <p:nvPr/>
          </p:nvSpPr>
          <p:spPr>
            <a:xfrm rot="7607873">
              <a:off x="20911388" y="1496362"/>
              <a:ext cx="6395380" cy="6960957"/>
            </a:xfrm>
            <a:custGeom>
              <a:avLst/>
              <a:gdLst/>
              <a:ahLst/>
              <a:cxnLst/>
              <a:rect l="l" t="t" r="r" b="b"/>
              <a:pathLst>
                <a:path w="6395380" h="6960957">
                  <a:moveTo>
                    <a:pt x="0" y="0"/>
                  </a:moveTo>
                  <a:lnTo>
                    <a:pt x="6395380" y="0"/>
                  </a:lnTo>
                  <a:lnTo>
                    <a:pt x="6395380" y="6960957"/>
                  </a:lnTo>
                  <a:lnTo>
                    <a:pt x="0" y="696095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>
                <a:extLs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0" name="Freeform 10"/>
            <p:cNvSpPr/>
            <p:nvPr/>
          </p:nvSpPr>
          <p:spPr>
            <a:xfrm rot="10258208">
              <a:off x="5366034" y="7624256"/>
              <a:ext cx="3649807" cy="5168622"/>
            </a:xfrm>
            <a:custGeom>
              <a:avLst/>
              <a:gdLst/>
              <a:ahLst/>
              <a:cxnLst/>
              <a:rect l="l" t="t" r="r" b="b"/>
              <a:pathLst>
                <a:path w="3649807" h="5168622">
                  <a:moveTo>
                    <a:pt x="0" y="0"/>
                  </a:moveTo>
                  <a:lnTo>
                    <a:pt x="3649806" y="0"/>
                  </a:lnTo>
                  <a:lnTo>
                    <a:pt x="3649806" y="5168622"/>
                  </a:lnTo>
                  <a:lnTo>
                    <a:pt x="0" y="51686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3">
                <a:extLs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1" name="Freeform 11"/>
            <p:cNvSpPr/>
            <p:nvPr/>
          </p:nvSpPr>
          <p:spPr>
            <a:xfrm rot="-10800000">
              <a:off x="16278357" y="15743716"/>
              <a:ext cx="7975425" cy="6370370"/>
            </a:xfrm>
            <a:custGeom>
              <a:avLst/>
              <a:gdLst/>
              <a:ahLst/>
              <a:cxnLst/>
              <a:rect l="l" t="t" r="r" b="b"/>
              <a:pathLst>
                <a:path w="7975425" h="6370370">
                  <a:moveTo>
                    <a:pt x="0" y="0"/>
                  </a:moveTo>
                  <a:lnTo>
                    <a:pt x="7975424" y="0"/>
                  </a:lnTo>
                  <a:lnTo>
                    <a:pt x="7975424" y="6370370"/>
                  </a:lnTo>
                  <a:lnTo>
                    <a:pt x="0" y="63703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5">
                <a:extLst>
                  <a:ext uri="{96DAC541-7B7A-43D3-8B79-37D633B846F1}">
                    <asvg:svgBlip xmlns:asvg="http://schemas.microsoft.com/office/drawing/2016/SVG/main" r:embed="rId1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2" name="Freeform 12"/>
            <p:cNvSpPr/>
            <p:nvPr/>
          </p:nvSpPr>
          <p:spPr>
            <a:xfrm rot="-10800000">
              <a:off x="26159235" y="15903123"/>
              <a:ext cx="4964203" cy="4756609"/>
            </a:xfrm>
            <a:custGeom>
              <a:avLst/>
              <a:gdLst/>
              <a:ahLst/>
              <a:cxnLst/>
              <a:rect l="l" t="t" r="r" b="b"/>
              <a:pathLst>
                <a:path w="4964203" h="4756609">
                  <a:moveTo>
                    <a:pt x="0" y="0"/>
                  </a:moveTo>
                  <a:lnTo>
                    <a:pt x="4964204" y="0"/>
                  </a:lnTo>
                  <a:lnTo>
                    <a:pt x="4964204" y="4756609"/>
                  </a:lnTo>
                  <a:lnTo>
                    <a:pt x="0" y="47566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7">
                <a:extLst>
                  <a:ext uri="{96DAC541-7B7A-43D3-8B79-37D633B846F1}">
                    <asvg:svgBlip xmlns:asvg="http://schemas.microsoft.com/office/drawing/2016/SVG/main" r:embed="rId1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3" name="Freeform 13"/>
            <p:cNvSpPr/>
            <p:nvPr/>
          </p:nvSpPr>
          <p:spPr>
            <a:xfrm rot="3897182">
              <a:off x="948620" y="1565499"/>
              <a:ext cx="5987534" cy="5905206"/>
            </a:xfrm>
            <a:custGeom>
              <a:avLst/>
              <a:gdLst/>
              <a:ahLst/>
              <a:cxnLst/>
              <a:rect l="l" t="t" r="r" b="b"/>
              <a:pathLst>
                <a:path w="5987534" h="5905206">
                  <a:moveTo>
                    <a:pt x="0" y="0"/>
                  </a:moveTo>
                  <a:lnTo>
                    <a:pt x="5987535" y="0"/>
                  </a:lnTo>
                  <a:lnTo>
                    <a:pt x="5987535" y="5905206"/>
                  </a:lnTo>
                  <a:lnTo>
                    <a:pt x="0" y="59052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4" name="Freeform 14"/>
            <p:cNvSpPr/>
            <p:nvPr/>
          </p:nvSpPr>
          <p:spPr>
            <a:xfrm rot="-2882775">
              <a:off x="12253237" y="17935812"/>
              <a:ext cx="2702077" cy="1573960"/>
            </a:xfrm>
            <a:custGeom>
              <a:avLst/>
              <a:gdLst/>
              <a:ahLst/>
              <a:cxnLst/>
              <a:rect l="l" t="t" r="r" b="b"/>
              <a:pathLst>
                <a:path w="2702077" h="1573960">
                  <a:moveTo>
                    <a:pt x="0" y="0"/>
                  </a:moveTo>
                  <a:lnTo>
                    <a:pt x="2702077" y="0"/>
                  </a:lnTo>
                  <a:lnTo>
                    <a:pt x="2702077" y="1573960"/>
                  </a:lnTo>
                  <a:lnTo>
                    <a:pt x="0" y="15739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9">
                <a:extLst>
                  <a:ext uri="{96DAC541-7B7A-43D3-8B79-37D633B846F1}">
                    <asvg:svgBlip xmlns:asvg="http://schemas.microsoft.com/office/drawing/2016/SVG/main" r:embed="rId2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5" name="Freeform 15"/>
            <p:cNvSpPr/>
            <p:nvPr/>
          </p:nvSpPr>
          <p:spPr>
            <a:xfrm rot="-3654351">
              <a:off x="17741212" y="3909246"/>
              <a:ext cx="2530871" cy="1474233"/>
            </a:xfrm>
            <a:custGeom>
              <a:avLst/>
              <a:gdLst/>
              <a:ahLst/>
              <a:cxnLst/>
              <a:rect l="l" t="t" r="r" b="b"/>
              <a:pathLst>
                <a:path w="2530871" h="1474233">
                  <a:moveTo>
                    <a:pt x="0" y="0"/>
                  </a:moveTo>
                  <a:lnTo>
                    <a:pt x="2530871" y="0"/>
                  </a:lnTo>
                  <a:lnTo>
                    <a:pt x="2530871" y="1474233"/>
                  </a:lnTo>
                  <a:lnTo>
                    <a:pt x="0" y="14742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9">
                <a:extLst>
                  <a:ext uri="{96DAC541-7B7A-43D3-8B79-37D633B846F1}">
                    <asvg:svgBlip xmlns:asvg="http://schemas.microsoft.com/office/drawing/2016/SVG/main" r:embed="rId2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829280" y="664295"/>
            <a:ext cx="16629440" cy="8967698"/>
            <a:chOff x="0" y="0"/>
            <a:chExt cx="4085397" cy="2203117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4085397" cy="2203117"/>
            </a:xfrm>
            <a:custGeom>
              <a:avLst/>
              <a:gdLst/>
              <a:ahLst/>
              <a:cxnLst/>
              <a:rect l="l" t="t" r="r" b="b"/>
              <a:pathLst>
                <a:path w="4085397" h="2203117">
                  <a:moveTo>
                    <a:pt x="0" y="0"/>
                  </a:moveTo>
                  <a:lnTo>
                    <a:pt x="4085397" y="0"/>
                  </a:lnTo>
                  <a:lnTo>
                    <a:pt x="4085397" y="2203117"/>
                  </a:lnTo>
                  <a:lnTo>
                    <a:pt x="0" y="2203117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47625"/>
              <a:ext cx="4085397" cy="2250742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1981"/>
                </a:lnSpc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1040615" y="952000"/>
            <a:ext cx="16177999" cy="8519460"/>
            <a:chOff x="0" y="0"/>
            <a:chExt cx="4032738" cy="2123671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4032738" cy="2123671"/>
            </a:xfrm>
            <a:custGeom>
              <a:avLst/>
              <a:gdLst/>
              <a:ahLst/>
              <a:cxnLst/>
              <a:rect l="l" t="t" r="r" b="b"/>
              <a:pathLst>
                <a:path w="4032738" h="2123671">
                  <a:moveTo>
                    <a:pt x="0" y="0"/>
                  </a:moveTo>
                  <a:lnTo>
                    <a:pt x="4032738" y="0"/>
                  </a:lnTo>
                  <a:lnTo>
                    <a:pt x="4032738" y="2123671"/>
                  </a:lnTo>
                  <a:lnTo>
                    <a:pt x="0" y="212367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sq">
              <a:solidFill>
                <a:srgbClr val="7AB5BD"/>
              </a:solidFill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4032738" cy="2161771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2095"/>
                </a:lnSpc>
              </a:pPr>
              <a:endParaRPr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2564126" y="3120191"/>
            <a:ext cx="14223256" cy="3248900"/>
            <a:chOff x="0" y="0"/>
            <a:chExt cx="3746043" cy="1022178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3746043" cy="1022178"/>
            </a:xfrm>
            <a:custGeom>
              <a:avLst/>
              <a:gdLst/>
              <a:ahLst/>
              <a:cxnLst/>
              <a:rect l="l" t="t" r="r" b="b"/>
              <a:pathLst>
                <a:path w="3746043" h="1022178">
                  <a:moveTo>
                    <a:pt x="14696" y="0"/>
                  </a:moveTo>
                  <a:lnTo>
                    <a:pt x="3731346" y="0"/>
                  </a:lnTo>
                  <a:cubicBezTo>
                    <a:pt x="3739463" y="0"/>
                    <a:pt x="3746043" y="6580"/>
                    <a:pt x="3746043" y="14696"/>
                  </a:cubicBezTo>
                  <a:lnTo>
                    <a:pt x="3746043" y="1007482"/>
                  </a:lnTo>
                  <a:cubicBezTo>
                    <a:pt x="3746043" y="1015598"/>
                    <a:pt x="3739463" y="1022178"/>
                    <a:pt x="3731346" y="1022178"/>
                  </a:cubicBezTo>
                  <a:lnTo>
                    <a:pt x="14696" y="1022178"/>
                  </a:lnTo>
                  <a:cubicBezTo>
                    <a:pt x="6580" y="1022178"/>
                    <a:pt x="0" y="1015598"/>
                    <a:pt x="0" y="1007482"/>
                  </a:cubicBezTo>
                  <a:lnTo>
                    <a:pt x="0" y="14696"/>
                  </a:lnTo>
                  <a:cubicBezTo>
                    <a:pt x="0" y="6580"/>
                    <a:pt x="6580" y="0"/>
                    <a:pt x="14696" y="0"/>
                  </a:cubicBezTo>
                  <a:close/>
                </a:path>
              </a:pathLst>
            </a:custGeom>
            <a:solidFill>
              <a:srgbClr val="7AB5BD"/>
            </a:solidFill>
          </p:spPr>
          <p:txBody>
            <a:bodyPr/>
            <a:lstStyle/>
            <a:p>
              <a:endParaRPr lang="es-CL"/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0" y="-47625"/>
              <a:ext cx="3746043" cy="106980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65"/>
                </a:lnSpc>
              </a:pPr>
              <a:endParaRPr/>
            </a:p>
          </p:txBody>
        </p:sp>
      </p:grpSp>
      <p:sp>
        <p:nvSpPr>
          <p:cNvPr id="26" name="TextBox 26"/>
          <p:cNvSpPr txBox="1"/>
          <p:nvPr/>
        </p:nvSpPr>
        <p:spPr>
          <a:xfrm>
            <a:off x="2932471" y="4185708"/>
            <a:ext cx="13261852" cy="8174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6647"/>
              </a:lnSpc>
              <a:spcBef>
                <a:spcPct val="0"/>
              </a:spcBef>
            </a:pPr>
            <a:r>
              <a:rPr lang="en-US" sz="4748" dirty="0" err="1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Proceso</a:t>
            </a:r>
            <a:r>
              <a:rPr lang="en-US" sz="4748" dirty="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 de </a:t>
            </a:r>
            <a:r>
              <a:rPr lang="en-US" sz="4748" dirty="0" err="1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Escritura</a:t>
            </a:r>
            <a:r>
              <a:rPr lang="en-US" sz="4748" dirty="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: </a:t>
            </a:r>
            <a:r>
              <a:rPr lang="en-US" sz="4748" dirty="0" err="1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Ensayo</a:t>
            </a:r>
            <a:r>
              <a:rPr lang="en-US" sz="4748" dirty="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 </a:t>
            </a:r>
            <a:r>
              <a:rPr lang="en-US" sz="4748" dirty="0" err="1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Académico</a:t>
            </a:r>
            <a:endParaRPr lang="en-US" sz="4748" dirty="0">
              <a:solidFill>
                <a:srgbClr val="FFFFFF"/>
              </a:solidFill>
              <a:latin typeface="League Spartan"/>
              <a:ea typeface="League Spartan"/>
              <a:cs typeface="League Spartan"/>
              <a:sym typeface="League Spartan"/>
            </a:endParaRPr>
          </a:p>
        </p:txBody>
      </p:sp>
      <p:sp>
        <p:nvSpPr>
          <p:cNvPr id="27" name="TextBox 27"/>
          <p:cNvSpPr txBox="1"/>
          <p:nvPr/>
        </p:nvSpPr>
        <p:spPr>
          <a:xfrm>
            <a:off x="4393166" y="7283392"/>
            <a:ext cx="9978367" cy="18301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899"/>
              </a:lnSpc>
              <a:spcBef>
                <a:spcPct val="0"/>
              </a:spcBef>
            </a:pPr>
            <a:r>
              <a:rPr lang="en-US" sz="3499" spc="-139" dirty="0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Valeska Campos Olivera </a:t>
            </a:r>
          </a:p>
          <a:p>
            <a:pPr marL="0" lvl="0" indent="0" algn="ctr">
              <a:lnSpc>
                <a:spcPts val="4899"/>
              </a:lnSpc>
              <a:spcBef>
                <a:spcPct val="0"/>
              </a:spcBef>
            </a:pPr>
            <a:r>
              <a:rPr lang="en-US" sz="2800" spc="-139" dirty="0" err="1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Profesora</a:t>
            </a:r>
            <a:r>
              <a:rPr lang="en-US" sz="2800" spc="-139" dirty="0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 </a:t>
            </a:r>
            <a:r>
              <a:rPr lang="en-US" sz="2800" spc="-139" dirty="0" err="1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Lenguaje</a:t>
            </a:r>
            <a:r>
              <a:rPr lang="en-US" sz="2800" spc="-139" dirty="0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 y </a:t>
            </a:r>
            <a:r>
              <a:rPr lang="en-US" sz="2800" spc="-139" dirty="0" err="1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Comunicación</a:t>
            </a:r>
            <a:endParaRPr lang="en-US" sz="2800" spc="-139" dirty="0">
              <a:solidFill>
                <a:schemeClr val="accent4">
                  <a:lumMod val="75000"/>
                </a:schemeClr>
              </a:solidFill>
              <a:latin typeface="Arimo Bold"/>
              <a:ea typeface="Arimo Bold"/>
              <a:cs typeface="Arimo Bold"/>
              <a:sym typeface="Arimo Bold"/>
            </a:endParaRPr>
          </a:p>
          <a:p>
            <a:pPr marL="0" lvl="0" indent="0" algn="ctr">
              <a:lnSpc>
                <a:spcPts val="4899"/>
              </a:lnSpc>
              <a:spcBef>
                <a:spcPct val="0"/>
              </a:spcBef>
            </a:pPr>
            <a:r>
              <a:rPr lang="en-US" sz="2800" spc="-139" dirty="0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Mg. </a:t>
            </a:r>
            <a:r>
              <a:rPr lang="en-US" sz="2800" spc="-139" dirty="0" err="1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Gestión</a:t>
            </a:r>
            <a:r>
              <a:rPr lang="en-US" sz="2800" spc="-139" dirty="0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 </a:t>
            </a:r>
            <a:r>
              <a:rPr lang="en-US" sz="2800" spc="-139" dirty="0" err="1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en</a:t>
            </a:r>
            <a:r>
              <a:rPr lang="en-US" sz="2800" spc="-139" dirty="0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 </a:t>
            </a:r>
            <a:r>
              <a:rPr lang="en-US" sz="2800" spc="-139" dirty="0" err="1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Educación</a:t>
            </a:r>
            <a:r>
              <a:rPr lang="en-US" sz="2800" spc="-139" dirty="0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 Superior</a:t>
            </a:r>
          </a:p>
        </p:txBody>
      </p:sp>
      <p:pic>
        <p:nvPicPr>
          <p:cNvPr id="29" name="Imagen 28" descr="Un dibujo animado&#10;&#10;Descripción generada automáticamente con confianza baja">
            <a:extLst>
              <a:ext uri="{FF2B5EF4-FFF2-40B4-BE49-F238E27FC236}">
                <a16:creationId xmlns:a16="http://schemas.microsoft.com/office/drawing/2014/main" id="{B2179ACF-8ED7-3827-D23F-97E10488F691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264" y="1224926"/>
            <a:ext cx="1933575" cy="180975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4726944" y="-3673744"/>
            <a:ext cx="26772009" cy="17465203"/>
            <a:chOff x="0" y="0"/>
            <a:chExt cx="35696012" cy="23286938"/>
          </a:xfrm>
        </p:grpSpPr>
        <p:sp>
          <p:nvSpPr>
            <p:cNvPr id="3" name="Freeform 3"/>
            <p:cNvSpPr/>
            <p:nvPr/>
          </p:nvSpPr>
          <p:spPr>
            <a:xfrm rot="-378694">
              <a:off x="27886048" y="4064890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5" y="0"/>
                  </a:lnTo>
                  <a:lnTo>
                    <a:pt x="2054065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4" name="Freeform 4"/>
            <p:cNvSpPr/>
            <p:nvPr/>
          </p:nvSpPr>
          <p:spPr>
            <a:xfrm rot="6656374">
              <a:off x="5362036" y="12908186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4" y="0"/>
                  </a:lnTo>
                  <a:lnTo>
                    <a:pt x="2054064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5" name="Freeform 5"/>
            <p:cNvSpPr/>
            <p:nvPr/>
          </p:nvSpPr>
          <p:spPr>
            <a:xfrm rot="-9991583">
              <a:off x="26034237" y="13730095"/>
              <a:ext cx="8774375" cy="8653727"/>
            </a:xfrm>
            <a:custGeom>
              <a:avLst/>
              <a:gdLst/>
              <a:ahLst/>
              <a:cxnLst/>
              <a:rect l="l" t="t" r="r" b="b"/>
              <a:pathLst>
                <a:path w="8774375" h="8653727">
                  <a:moveTo>
                    <a:pt x="0" y="0"/>
                  </a:moveTo>
                  <a:lnTo>
                    <a:pt x="8774375" y="0"/>
                  </a:lnTo>
                  <a:lnTo>
                    <a:pt x="8774375" y="8653727"/>
                  </a:lnTo>
                  <a:lnTo>
                    <a:pt x="0" y="865372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6" name="Freeform 6"/>
            <p:cNvSpPr/>
            <p:nvPr/>
          </p:nvSpPr>
          <p:spPr>
            <a:xfrm rot="-7136872">
              <a:off x="26368259" y="7555644"/>
              <a:ext cx="7093899" cy="5621915"/>
            </a:xfrm>
            <a:custGeom>
              <a:avLst/>
              <a:gdLst/>
              <a:ahLst/>
              <a:cxnLst/>
              <a:rect l="l" t="t" r="r" b="b"/>
              <a:pathLst>
                <a:path w="7093899" h="5621915">
                  <a:moveTo>
                    <a:pt x="0" y="0"/>
                  </a:moveTo>
                  <a:lnTo>
                    <a:pt x="7093899" y="0"/>
                  </a:lnTo>
                  <a:lnTo>
                    <a:pt x="7093899" y="5621914"/>
                  </a:lnTo>
                  <a:lnTo>
                    <a:pt x="0" y="562191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7" name="Freeform 7"/>
            <p:cNvSpPr/>
            <p:nvPr/>
          </p:nvSpPr>
          <p:spPr>
            <a:xfrm rot="1670258">
              <a:off x="8674867" y="1476367"/>
              <a:ext cx="7868605" cy="6235870"/>
            </a:xfrm>
            <a:custGeom>
              <a:avLst/>
              <a:gdLst/>
              <a:ahLst/>
              <a:cxnLst/>
              <a:rect l="l" t="t" r="r" b="b"/>
              <a:pathLst>
                <a:path w="7868605" h="6235870">
                  <a:moveTo>
                    <a:pt x="0" y="0"/>
                  </a:moveTo>
                  <a:lnTo>
                    <a:pt x="7868605" y="0"/>
                  </a:lnTo>
                  <a:lnTo>
                    <a:pt x="7868605" y="6235870"/>
                  </a:lnTo>
                  <a:lnTo>
                    <a:pt x="0" y="62358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8" name="Freeform 8"/>
            <p:cNvSpPr/>
            <p:nvPr/>
          </p:nvSpPr>
          <p:spPr>
            <a:xfrm rot="536888">
              <a:off x="5294597" y="15720764"/>
              <a:ext cx="6462241" cy="5121326"/>
            </a:xfrm>
            <a:custGeom>
              <a:avLst/>
              <a:gdLst/>
              <a:ahLst/>
              <a:cxnLst/>
              <a:rect l="l" t="t" r="r" b="b"/>
              <a:pathLst>
                <a:path w="6462241" h="5121326">
                  <a:moveTo>
                    <a:pt x="0" y="0"/>
                  </a:moveTo>
                  <a:lnTo>
                    <a:pt x="6462241" y="0"/>
                  </a:lnTo>
                  <a:lnTo>
                    <a:pt x="6462241" y="5121326"/>
                  </a:lnTo>
                  <a:lnTo>
                    <a:pt x="0" y="51213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9" name="Freeform 9"/>
            <p:cNvSpPr/>
            <p:nvPr/>
          </p:nvSpPr>
          <p:spPr>
            <a:xfrm rot="7607873">
              <a:off x="20911388" y="1496362"/>
              <a:ext cx="6395380" cy="6960957"/>
            </a:xfrm>
            <a:custGeom>
              <a:avLst/>
              <a:gdLst/>
              <a:ahLst/>
              <a:cxnLst/>
              <a:rect l="l" t="t" r="r" b="b"/>
              <a:pathLst>
                <a:path w="6395380" h="6960957">
                  <a:moveTo>
                    <a:pt x="0" y="0"/>
                  </a:moveTo>
                  <a:lnTo>
                    <a:pt x="6395380" y="0"/>
                  </a:lnTo>
                  <a:lnTo>
                    <a:pt x="6395380" y="6960957"/>
                  </a:lnTo>
                  <a:lnTo>
                    <a:pt x="0" y="696095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0" name="Freeform 10"/>
            <p:cNvSpPr/>
            <p:nvPr/>
          </p:nvSpPr>
          <p:spPr>
            <a:xfrm rot="10258208">
              <a:off x="5366034" y="7624256"/>
              <a:ext cx="3649807" cy="5168622"/>
            </a:xfrm>
            <a:custGeom>
              <a:avLst/>
              <a:gdLst/>
              <a:ahLst/>
              <a:cxnLst/>
              <a:rect l="l" t="t" r="r" b="b"/>
              <a:pathLst>
                <a:path w="3649807" h="5168622">
                  <a:moveTo>
                    <a:pt x="0" y="0"/>
                  </a:moveTo>
                  <a:lnTo>
                    <a:pt x="3649806" y="0"/>
                  </a:lnTo>
                  <a:lnTo>
                    <a:pt x="3649806" y="5168622"/>
                  </a:lnTo>
                  <a:lnTo>
                    <a:pt x="0" y="51686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1" name="Freeform 11"/>
            <p:cNvSpPr/>
            <p:nvPr/>
          </p:nvSpPr>
          <p:spPr>
            <a:xfrm rot="-10800000">
              <a:off x="16278357" y="15743716"/>
              <a:ext cx="7975425" cy="6370370"/>
            </a:xfrm>
            <a:custGeom>
              <a:avLst/>
              <a:gdLst/>
              <a:ahLst/>
              <a:cxnLst/>
              <a:rect l="l" t="t" r="r" b="b"/>
              <a:pathLst>
                <a:path w="7975425" h="6370370">
                  <a:moveTo>
                    <a:pt x="0" y="0"/>
                  </a:moveTo>
                  <a:lnTo>
                    <a:pt x="7975424" y="0"/>
                  </a:lnTo>
                  <a:lnTo>
                    <a:pt x="7975424" y="6370370"/>
                  </a:lnTo>
                  <a:lnTo>
                    <a:pt x="0" y="63703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2" name="Freeform 12"/>
            <p:cNvSpPr/>
            <p:nvPr/>
          </p:nvSpPr>
          <p:spPr>
            <a:xfrm rot="-10800000">
              <a:off x="26159235" y="15903123"/>
              <a:ext cx="4964203" cy="4756609"/>
            </a:xfrm>
            <a:custGeom>
              <a:avLst/>
              <a:gdLst/>
              <a:ahLst/>
              <a:cxnLst/>
              <a:rect l="l" t="t" r="r" b="b"/>
              <a:pathLst>
                <a:path w="4964203" h="4756609">
                  <a:moveTo>
                    <a:pt x="0" y="0"/>
                  </a:moveTo>
                  <a:lnTo>
                    <a:pt x="4964204" y="0"/>
                  </a:lnTo>
                  <a:lnTo>
                    <a:pt x="4964204" y="4756609"/>
                  </a:lnTo>
                  <a:lnTo>
                    <a:pt x="0" y="47566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>
                <a:extLst>
                  <a:ext uri="{96DAC541-7B7A-43D3-8B79-37D633B846F1}">
                    <asvg:svgBlip xmlns:asvg="http://schemas.microsoft.com/office/drawing/2016/SVG/main" r:embed="rId1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3" name="Freeform 13"/>
            <p:cNvSpPr/>
            <p:nvPr/>
          </p:nvSpPr>
          <p:spPr>
            <a:xfrm rot="3897182">
              <a:off x="948620" y="1565499"/>
              <a:ext cx="5987534" cy="5905206"/>
            </a:xfrm>
            <a:custGeom>
              <a:avLst/>
              <a:gdLst/>
              <a:ahLst/>
              <a:cxnLst/>
              <a:rect l="l" t="t" r="r" b="b"/>
              <a:pathLst>
                <a:path w="5987534" h="5905206">
                  <a:moveTo>
                    <a:pt x="0" y="0"/>
                  </a:moveTo>
                  <a:lnTo>
                    <a:pt x="5987535" y="0"/>
                  </a:lnTo>
                  <a:lnTo>
                    <a:pt x="5987535" y="5905206"/>
                  </a:lnTo>
                  <a:lnTo>
                    <a:pt x="0" y="59052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4" name="Freeform 14"/>
            <p:cNvSpPr/>
            <p:nvPr/>
          </p:nvSpPr>
          <p:spPr>
            <a:xfrm rot="-2882775">
              <a:off x="12253237" y="17935812"/>
              <a:ext cx="2702077" cy="1573960"/>
            </a:xfrm>
            <a:custGeom>
              <a:avLst/>
              <a:gdLst/>
              <a:ahLst/>
              <a:cxnLst/>
              <a:rect l="l" t="t" r="r" b="b"/>
              <a:pathLst>
                <a:path w="2702077" h="1573960">
                  <a:moveTo>
                    <a:pt x="0" y="0"/>
                  </a:moveTo>
                  <a:lnTo>
                    <a:pt x="2702077" y="0"/>
                  </a:lnTo>
                  <a:lnTo>
                    <a:pt x="2702077" y="1573960"/>
                  </a:lnTo>
                  <a:lnTo>
                    <a:pt x="0" y="15739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8">
                <a:extLst>
                  <a:ext uri="{96DAC541-7B7A-43D3-8B79-37D633B846F1}">
                    <asvg:svgBlip xmlns:asvg="http://schemas.microsoft.com/office/drawing/2016/SVG/main" r:embed="rId1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5" name="Freeform 15"/>
            <p:cNvSpPr/>
            <p:nvPr/>
          </p:nvSpPr>
          <p:spPr>
            <a:xfrm rot="-3654351">
              <a:off x="17741212" y="3909246"/>
              <a:ext cx="2530871" cy="1474233"/>
            </a:xfrm>
            <a:custGeom>
              <a:avLst/>
              <a:gdLst/>
              <a:ahLst/>
              <a:cxnLst/>
              <a:rect l="l" t="t" r="r" b="b"/>
              <a:pathLst>
                <a:path w="2530871" h="1474233">
                  <a:moveTo>
                    <a:pt x="0" y="0"/>
                  </a:moveTo>
                  <a:lnTo>
                    <a:pt x="2530871" y="0"/>
                  </a:lnTo>
                  <a:lnTo>
                    <a:pt x="2530871" y="1474233"/>
                  </a:lnTo>
                  <a:lnTo>
                    <a:pt x="0" y="14742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8">
                <a:extLst>
                  <a:ext uri="{96DAC541-7B7A-43D3-8B79-37D633B846F1}">
                    <asvg:svgBlip xmlns:asvg="http://schemas.microsoft.com/office/drawing/2016/SVG/main" r:embed="rId1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829280" y="659651"/>
            <a:ext cx="16629440" cy="8967698"/>
            <a:chOff x="0" y="0"/>
            <a:chExt cx="4085397" cy="2203117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4085397" cy="2203117"/>
            </a:xfrm>
            <a:custGeom>
              <a:avLst/>
              <a:gdLst/>
              <a:ahLst/>
              <a:cxnLst/>
              <a:rect l="l" t="t" r="r" b="b"/>
              <a:pathLst>
                <a:path w="4085397" h="2203117">
                  <a:moveTo>
                    <a:pt x="0" y="0"/>
                  </a:moveTo>
                  <a:lnTo>
                    <a:pt x="4085397" y="0"/>
                  </a:lnTo>
                  <a:lnTo>
                    <a:pt x="4085397" y="2203117"/>
                  </a:lnTo>
                  <a:lnTo>
                    <a:pt x="0" y="2203117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47625"/>
              <a:ext cx="4085397" cy="2250742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1981"/>
                </a:lnSpc>
              </a:pPr>
              <a:endParaRPr/>
            </a:p>
          </p:txBody>
        </p:sp>
      </p:grpSp>
      <p:sp>
        <p:nvSpPr>
          <p:cNvPr id="22" name="TextBox 22"/>
          <p:cNvSpPr txBox="1"/>
          <p:nvPr/>
        </p:nvSpPr>
        <p:spPr>
          <a:xfrm>
            <a:off x="9802082" y="2142494"/>
            <a:ext cx="5047743" cy="14388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742"/>
              </a:lnSpc>
              <a:spcBef>
                <a:spcPct val="0"/>
              </a:spcBef>
            </a:pPr>
            <a:r>
              <a:rPr lang="en-US" sz="4101" spc="-164">
                <a:solidFill>
                  <a:srgbClr val="FFFFFF"/>
                </a:solidFill>
                <a:latin typeface="Arimo Bold"/>
                <a:ea typeface="Arimo Bold"/>
                <a:cs typeface="Arimo Bold"/>
                <a:sym typeface="Arimo Bold"/>
              </a:rPr>
              <a:t>Inspiración y origen de la idea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6838335" y="3621447"/>
            <a:ext cx="10289047" cy="141891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0" algn="l">
              <a:lnSpc>
                <a:spcPts val="3779"/>
              </a:lnSpc>
              <a:spcBef>
                <a:spcPct val="0"/>
              </a:spcBef>
            </a:pPr>
            <a:endParaRPr lang="en-US" sz="2700" dirty="0">
              <a:solidFill>
                <a:srgbClr val="545454"/>
              </a:solidFill>
              <a:latin typeface="Arimo"/>
              <a:ea typeface="Arimo"/>
              <a:cs typeface="Arimo"/>
              <a:sym typeface="Arimo"/>
            </a:endParaRPr>
          </a:p>
          <a:p>
            <a:pPr marL="0" lvl="0" indent="0" algn="l">
              <a:lnSpc>
                <a:spcPts val="3779"/>
              </a:lnSpc>
              <a:spcBef>
                <a:spcPct val="0"/>
              </a:spcBef>
            </a:pPr>
            <a:endParaRPr lang="en-US" sz="2700" dirty="0">
              <a:solidFill>
                <a:srgbClr val="545454"/>
              </a:solidFill>
              <a:latin typeface="Arimo"/>
              <a:ea typeface="Arimo"/>
              <a:cs typeface="Arimo"/>
              <a:sym typeface="Arimo"/>
            </a:endParaRPr>
          </a:p>
          <a:p>
            <a:pPr marL="0" lvl="0" indent="0" algn="l">
              <a:lnSpc>
                <a:spcPts val="3779"/>
              </a:lnSpc>
              <a:spcBef>
                <a:spcPct val="0"/>
              </a:spcBef>
            </a:pPr>
            <a:endParaRPr lang="en-US" sz="2700" u="none" strike="noStrike" dirty="0">
              <a:solidFill>
                <a:srgbClr val="545454"/>
              </a:solidFill>
              <a:latin typeface="Arimo"/>
              <a:ea typeface="Arimo"/>
              <a:cs typeface="Arimo"/>
              <a:sym typeface="Arimo"/>
            </a:endParaRPr>
          </a:p>
        </p:txBody>
      </p:sp>
      <p:pic>
        <p:nvPicPr>
          <p:cNvPr id="34" name="Imagen 33" descr="Una persona sentada en una mesa&#10;&#10;Descripción generada automáticamente con confianza baja">
            <a:extLst>
              <a:ext uri="{FF2B5EF4-FFF2-40B4-BE49-F238E27FC236}">
                <a16:creationId xmlns:a16="http://schemas.microsoft.com/office/drawing/2014/main" id="{42C8EEA3-276A-0A08-D691-C24679380485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7652" y="3620885"/>
            <a:ext cx="4688982" cy="3876675"/>
          </a:xfrm>
          <a:prstGeom prst="rect">
            <a:avLst/>
          </a:prstGeom>
        </p:spPr>
      </p:pic>
      <p:sp>
        <p:nvSpPr>
          <p:cNvPr id="35" name="Rectángulo 34">
            <a:extLst>
              <a:ext uri="{FF2B5EF4-FFF2-40B4-BE49-F238E27FC236}">
                <a16:creationId xmlns:a16="http://schemas.microsoft.com/office/drawing/2014/main" id="{F8CA7A9D-FFE7-FC27-5C0B-1584C7C40E0A}"/>
              </a:ext>
            </a:extLst>
          </p:cNvPr>
          <p:cNvSpPr/>
          <p:nvPr/>
        </p:nvSpPr>
        <p:spPr>
          <a:xfrm>
            <a:off x="1606982" y="1395521"/>
            <a:ext cx="15520400" cy="15502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4800" b="1" dirty="0">
                <a:solidFill>
                  <a:schemeClr val="accent4">
                    <a:lumMod val="75000"/>
                  </a:schemeClr>
                </a:solidFill>
              </a:rPr>
              <a:t>A partir de la siguiente situación comunicativa, planifique su ensayo.</a:t>
            </a:r>
            <a:endParaRPr lang="es-CL" sz="48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1B4312FA-3B64-8070-E837-BD4A6D1310BE}"/>
              </a:ext>
            </a:extLst>
          </p:cNvPr>
          <p:cNvSpPr txBox="1"/>
          <p:nvPr/>
        </p:nvSpPr>
        <p:spPr>
          <a:xfrm>
            <a:off x="7086600" y="4000500"/>
            <a:ext cx="946374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4000" b="1" dirty="0"/>
              <a:t>Es usted cadete del escalafón ejecutivo a quien se le solicita que redacte un </a:t>
            </a:r>
            <a:r>
              <a:rPr lang="es-MX" sz="4000" b="1" u="sng" dirty="0"/>
              <a:t>ensayo académico </a:t>
            </a:r>
            <a:r>
              <a:rPr lang="es-MX" sz="4000" b="1" dirty="0"/>
              <a:t>para ser publicado en la Revista de Marina.</a:t>
            </a:r>
          </a:p>
          <a:p>
            <a:r>
              <a:rPr lang="es-MX" sz="4000" b="1" dirty="0"/>
              <a:t>¿Quiénes podrían ser los lectores? </a:t>
            </a:r>
          </a:p>
          <a:p>
            <a:r>
              <a:rPr lang="es-MX" sz="4000" b="1" dirty="0"/>
              <a:t>¿Qué tema podría ser de interés? </a:t>
            </a:r>
          </a:p>
          <a:p>
            <a:endParaRPr lang="es-CL" sz="4000" dirty="0"/>
          </a:p>
        </p:txBody>
      </p:sp>
    </p:spTree>
    <p:extLst>
      <p:ext uri="{BB962C8B-B14F-4D97-AF65-F5344CB8AC3E}">
        <p14:creationId xmlns:p14="http://schemas.microsoft.com/office/powerpoint/2010/main" val="37617156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B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4726944" y="-3673744"/>
            <a:ext cx="26772009" cy="17465203"/>
            <a:chOff x="0" y="0"/>
            <a:chExt cx="35696012" cy="23286938"/>
          </a:xfrm>
        </p:grpSpPr>
        <p:sp>
          <p:nvSpPr>
            <p:cNvPr id="3" name="Freeform 3"/>
            <p:cNvSpPr/>
            <p:nvPr/>
          </p:nvSpPr>
          <p:spPr>
            <a:xfrm rot="-378694">
              <a:off x="27886048" y="4064890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5" y="0"/>
                  </a:lnTo>
                  <a:lnTo>
                    <a:pt x="2054065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4" name="Freeform 4"/>
            <p:cNvSpPr/>
            <p:nvPr/>
          </p:nvSpPr>
          <p:spPr>
            <a:xfrm rot="6656374">
              <a:off x="5362036" y="12908186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4" y="0"/>
                  </a:lnTo>
                  <a:lnTo>
                    <a:pt x="2054064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5" name="Freeform 5"/>
            <p:cNvSpPr/>
            <p:nvPr/>
          </p:nvSpPr>
          <p:spPr>
            <a:xfrm rot="-9991583">
              <a:off x="26034237" y="13730095"/>
              <a:ext cx="8774375" cy="8653727"/>
            </a:xfrm>
            <a:custGeom>
              <a:avLst/>
              <a:gdLst/>
              <a:ahLst/>
              <a:cxnLst/>
              <a:rect l="l" t="t" r="r" b="b"/>
              <a:pathLst>
                <a:path w="8774375" h="8653727">
                  <a:moveTo>
                    <a:pt x="0" y="0"/>
                  </a:moveTo>
                  <a:lnTo>
                    <a:pt x="8774375" y="0"/>
                  </a:lnTo>
                  <a:lnTo>
                    <a:pt x="8774375" y="8653727"/>
                  </a:lnTo>
                  <a:lnTo>
                    <a:pt x="0" y="865372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6" name="Freeform 6"/>
            <p:cNvSpPr/>
            <p:nvPr/>
          </p:nvSpPr>
          <p:spPr>
            <a:xfrm rot="-7136872">
              <a:off x="26368259" y="7555644"/>
              <a:ext cx="7093899" cy="5621915"/>
            </a:xfrm>
            <a:custGeom>
              <a:avLst/>
              <a:gdLst/>
              <a:ahLst/>
              <a:cxnLst/>
              <a:rect l="l" t="t" r="r" b="b"/>
              <a:pathLst>
                <a:path w="7093899" h="5621915">
                  <a:moveTo>
                    <a:pt x="0" y="0"/>
                  </a:moveTo>
                  <a:lnTo>
                    <a:pt x="7093899" y="0"/>
                  </a:lnTo>
                  <a:lnTo>
                    <a:pt x="7093899" y="5621914"/>
                  </a:lnTo>
                  <a:lnTo>
                    <a:pt x="0" y="562191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7" name="Freeform 7"/>
            <p:cNvSpPr/>
            <p:nvPr/>
          </p:nvSpPr>
          <p:spPr>
            <a:xfrm rot="1670258">
              <a:off x="8674867" y="1476367"/>
              <a:ext cx="7868605" cy="6235870"/>
            </a:xfrm>
            <a:custGeom>
              <a:avLst/>
              <a:gdLst/>
              <a:ahLst/>
              <a:cxnLst/>
              <a:rect l="l" t="t" r="r" b="b"/>
              <a:pathLst>
                <a:path w="7868605" h="6235870">
                  <a:moveTo>
                    <a:pt x="0" y="0"/>
                  </a:moveTo>
                  <a:lnTo>
                    <a:pt x="7868605" y="0"/>
                  </a:lnTo>
                  <a:lnTo>
                    <a:pt x="7868605" y="6235870"/>
                  </a:lnTo>
                  <a:lnTo>
                    <a:pt x="0" y="62358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8" name="Freeform 8"/>
            <p:cNvSpPr/>
            <p:nvPr/>
          </p:nvSpPr>
          <p:spPr>
            <a:xfrm rot="536888">
              <a:off x="5294597" y="15720764"/>
              <a:ext cx="6462241" cy="5121326"/>
            </a:xfrm>
            <a:custGeom>
              <a:avLst/>
              <a:gdLst/>
              <a:ahLst/>
              <a:cxnLst/>
              <a:rect l="l" t="t" r="r" b="b"/>
              <a:pathLst>
                <a:path w="6462241" h="5121326">
                  <a:moveTo>
                    <a:pt x="0" y="0"/>
                  </a:moveTo>
                  <a:lnTo>
                    <a:pt x="6462241" y="0"/>
                  </a:lnTo>
                  <a:lnTo>
                    <a:pt x="6462241" y="5121326"/>
                  </a:lnTo>
                  <a:lnTo>
                    <a:pt x="0" y="51213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9" name="Freeform 9"/>
            <p:cNvSpPr/>
            <p:nvPr/>
          </p:nvSpPr>
          <p:spPr>
            <a:xfrm rot="7607873">
              <a:off x="20911388" y="1496362"/>
              <a:ext cx="6395380" cy="6960957"/>
            </a:xfrm>
            <a:custGeom>
              <a:avLst/>
              <a:gdLst/>
              <a:ahLst/>
              <a:cxnLst/>
              <a:rect l="l" t="t" r="r" b="b"/>
              <a:pathLst>
                <a:path w="6395380" h="6960957">
                  <a:moveTo>
                    <a:pt x="0" y="0"/>
                  </a:moveTo>
                  <a:lnTo>
                    <a:pt x="6395380" y="0"/>
                  </a:lnTo>
                  <a:lnTo>
                    <a:pt x="6395380" y="6960957"/>
                  </a:lnTo>
                  <a:lnTo>
                    <a:pt x="0" y="696095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0" name="Freeform 10"/>
            <p:cNvSpPr/>
            <p:nvPr/>
          </p:nvSpPr>
          <p:spPr>
            <a:xfrm rot="10258208">
              <a:off x="5366034" y="7624256"/>
              <a:ext cx="3649807" cy="5168622"/>
            </a:xfrm>
            <a:custGeom>
              <a:avLst/>
              <a:gdLst/>
              <a:ahLst/>
              <a:cxnLst/>
              <a:rect l="l" t="t" r="r" b="b"/>
              <a:pathLst>
                <a:path w="3649807" h="5168622">
                  <a:moveTo>
                    <a:pt x="0" y="0"/>
                  </a:moveTo>
                  <a:lnTo>
                    <a:pt x="3649806" y="0"/>
                  </a:lnTo>
                  <a:lnTo>
                    <a:pt x="3649806" y="5168622"/>
                  </a:lnTo>
                  <a:lnTo>
                    <a:pt x="0" y="51686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1" name="Freeform 11"/>
            <p:cNvSpPr/>
            <p:nvPr/>
          </p:nvSpPr>
          <p:spPr>
            <a:xfrm rot="-10800000">
              <a:off x="16278357" y="15743716"/>
              <a:ext cx="7975425" cy="6370370"/>
            </a:xfrm>
            <a:custGeom>
              <a:avLst/>
              <a:gdLst/>
              <a:ahLst/>
              <a:cxnLst/>
              <a:rect l="l" t="t" r="r" b="b"/>
              <a:pathLst>
                <a:path w="7975425" h="6370370">
                  <a:moveTo>
                    <a:pt x="0" y="0"/>
                  </a:moveTo>
                  <a:lnTo>
                    <a:pt x="7975424" y="0"/>
                  </a:lnTo>
                  <a:lnTo>
                    <a:pt x="7975424" y="6370370"/>
                  </a:lnTo>
                  <a:lnTo>
                    <a:pt x="0" y="63703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2" name="Freeform 12"/>
            <p:cNvSpPr/>
            <p:nvPr/>
          </p:nvSpPr>
          <p:spPr>
            <a:xfrm rot="-10800000">
              <a:off x="26159235" y="15903123"/>
              <a:ext cx="4964203" cy="4756609"/>
            </a:xfrm>
            <a:custGeom>
              <a:avLst/>
              <a:gdLst/>
              <a:ahLst/>
              <a:cxnLst/>
              <a:rect l="l" t="t" r="r" b="b"/>
              <a:pathLst>
                <a:path w="4964203" h="4756609">
                  <a:moveTo>
                    <a:pt x="0" y="0"/>
                  </a:moveTo>
                  <a:lnTo>
                    <a:pt x="4964204" y="0"/>
                  </a:lnTo>
                  <a:lnTo>
                    <a:pt x="4964204" y="4756609"/>
                  </a:lnTo>
                  <a:lnTo>
                    <a:pt x="0" y="47566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>
                <a:extLst>
                  <a:ext uri="{96DAC541-7B7A-43D3-8B79-37D633B846F1}">
                    <asvg:svgBlip xmlns:asvg="http://schemas.microsoft.com/office/drawing/2016/SVG/main" r:embed="rId1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3" name="Freeform 13"/>
            <p:cNvSpPr/>
            <p:nvPr/>
          </p:nvSpPr>
          <p:spPr>
            <a:xfrm rot="3897182">
              <a:off x="948620" y="1565499"/>
              <a:ext cx="5987534" cy="5905206"/>
            </a:xfrm>
            <a:custGeom>
              <a:avLst/>
              <a:gdLst/>
              <a:ahLst/>
              <a:cxnLst/>
              <a:rect l="l" t="t" r="r" b="b"/>
              <a:pathLst>
                <a:path w="5987534" h="5905206">
                  <a:moveTo>
                    <a:pt x="0" y="0"/>
                  </a:moveTo>
                  <a:lnTo>
                    <a:pt x="5987535" y="0"/>
                  </a:lnTo>
                  <a:lnTo>
                    <a:pt x="5987535" y="5905206"/>
                  </a:lnTo>
                  <a:lnTo>
                    <a:pt x="0" y="59052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4" name="Freeform 14"/>
            <p:cNvSpPr/>
            <p:nvPr/>
          </p:nvSpPr>
          <p:spPr>
            <a:xfrm rot="-2882775">
              <a:off x="12253237" y="17935812"/>
              <a:ext cx="2702077" cy="1573960"/>
            </a:xfrm>
            <a:custGeom>
              <a:avLst/>
              <a:gdLst/>
              <a:ahLst/>
              <a:cxnLst/>
              <a:rect l="l" t="t" r="r" b="b"/>
              <a:pathLst>
                <a:path w="2702077" h="1573960">
                  <a:moveTo>
                    <a:pt x="0" y="0"/>
                  </a:moveTo>
                  <a:lnTo>
                    <a:pt x="2702077" y="0"/>
                  </a:lnTo>
                  <a:lnTo>
                    <a:pt x="2702077" y="1573960"/>
                  </a:lnTo>
                  <a:lnTo>
                    <a:pt x="0" y="15739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8">
                <a:extLst>
                  <a:ext uri="{96DAC541-7B7A-43D3-8B79-37D633B846F1}">
                    <asvg:svgBlip xmlns:asvg="http://schemas.microsoft.com/office/drawing/2016/SVG/main" r:embed="rId1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5" name="Freeform 15"/>
            <p:cNvSpPr/>
            <p:nvPr/>
          </p:nvSpPr>
          <p:spPr>
            <a:xfrm rot="-3654351">
              <a:off x="17741212" y="3909246"/>
              <a:ext cx="2530871" cy="1474233"/>
            </a:xfrm>
            <a:custGeom>
              <a:avLst/>
              <a:gdLst/>
              <a:ahLst/>
              <a:cxnLst/>
              <a:rect l="l" t="t" r="r" b="b"/>
              <a:pathLst>
                <a:path w="2530871" h="1474233">
                  <a:moveTo>
                    <a:pt x="0" y="0"/>
                  </a:moveTo>
                  <a:lnTo>
                    <a:pt x="2530871" y="0"/>
                  </a:lnTo>
                  <a:lnTo>
                    <a:pt x="2530871" y="1474233"/>
                  </a:lnTo>
                  <a:lnTo>
                    <a:pt x="0" y="14742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8">
                <a:extLst>
                  <a:ext uri="{96DAC541-7B7A-43D3-8B79-37D633B846F1}">
                    <asvg:svgBlip xmlns:asvg="http://schemas.microsoft.com/office/drawing/2016/SVG/main" r:embed="rId1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829280" y="664295"/>
            <a:ext cx="16629440" cy="8967698"/>
            <a:chOff x="0" y="0"/>
            <a:chExt cx="4085397" cy="2203117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4085397" cy="2203117"/>
            </a:xfrm>
            <a:custGeom>
              <a:avLst/>
              <a:gdLst/>
              <a:ahLst/>
              <a:cxnLst/>
              <a:rect l="l" t="t" r="r" b="b"/>
              <a:pathLst>
                <a:path w="4085397" h="2203117">
                  <a:moveTo>
                    <a:pt x="0" y="0"/>
                  </a:moveTo>
                  <a:lnTo>
                    <a:pt x="4085397" y="0"/>
                  </a:lnTo>
                  <a:lnTo>
                    <a:pt x="4085397" y="2203117"/>
                  </a:lnTo>
                  <a:lnTo>
                    <a:pt x="0" y="2203117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47625"/>
              <a:ext cx="4085397" cy="2250742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1981"/>
                </a:lnSpc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1055000" y="885341"/>
            <a:ext cx="16177999" cy="8519460"/>
            <a:chOff x="0" y="0"/>
            <a:chExt cx="4032738" cy="2123671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4032738" cy="2123671"/>
            </a:xfrm>
            <a:custGeom>
              <a:avLst/>
              <a:gdLst/>
              <a:ahLst/>
              <a:cxnLst/>
              <a:rect l="l" t="t" r="r" b="b"/>
              <a:pathLst>
                <a:path w="4032738" h="2123671">
                  <a:moveTo>
                    <a:pt x="0" y="0"/>
                  </a:moveTo>
                  <a:lnTo>
                    <a:pt x="4032738" y="0"/>
                  </a:lnTo>
                  <a:lnTo>
                    <a:pt x="4032738" y="2123671"/>
                  </a:lnTo>
                  <a:lnTo>
                    <a:pt x="0" y="212367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sq">
              <a:solidFill>
                <a:srgbClr val="7AB5BD"/>
              </a:solidFill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4032738" cy="2161771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2095"/>
                </a:lnSpc>
              </a:pPr>
              <a:endParaRPr/>
            </a:p>
          </p:txBody>
        </p:sp>
      </p:grpSp>
      <p:sp>
        <p:nvSpPr>
          <p:cNvPr id="22" name="TextBox 22"/>
          <p:cNvSpPr txBox="1"/>
          <p:nvPr/>
        </p:nvSpPr>
        <p:spPr>
          <a:xfrm>
            <a:off x="4044604" y="1925879"/>
            <a:ext cx="10198791" cy="7149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742"/>
              </a:lnSpc>
              <a:spcBef>
                <a:spcPct val="0"/>
              </a:spcBef>
            </a:pPr>
            <a:r>
              <a:rPr lang="en-US" sz="4101" spc="-164">
                <a:solidFill>
                  <a:srgbClr val="FFFFFF"/>
                </a:solidFill>
                <a:latin typeface="Arimo Bold"/>
                <a:ea typeface="Arimo Bold"/>
                <a:cs typeface="Arimo Bold"/>
                <a:sym typeface="Arimo Bold"/>
              </a:rPr>
              <a:t>Visión, misión y valores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084002" y="982481"/>
            <a:ext cx="6508346" cy="5067205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algn="ctr">
              <a:lnSpc>
                <a:spcPts val="2965"/>
              </a:lnSpc>
            </a:pPr>
            <a:endParaRPr/>
          </a:p>
        </p:txBody>
      </p:sp>
      <p:grpSp>
        <p:nvGrpSpPr>
          <p:cNvPr id="26" name="Group 26"/>
          <p:cNvGrpSpPr/>
          <p:nvPr/>
        </p:nvGrpSpPr>
        <p:grpSpPr>
          <a:xfrm>
            <a:off x="1481887" y="2700310"/>
            <a:ext cx="15126988" cy="4886379"/>
            <a:chOff x="0" y="0"/>
            <a:chExt cx="1714132" cy="1286947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1714132" cy="1286947"/>
            </a:xfrm>
            <a:custGeom>
              <a:avLst/>
              <a:gdLst/>
              <a:ahLst/>
              <a:cxnLst/>
              <a:rect l="l" t="t" r="r" b="b"/>
              <a:pathLst>
                <a:path w="1714132" h="1286947">
                  <a:moveTo>
                    <a:pt x="32118" y="0"/>
                  </a:moveTo>
                  <a:lnTo>
                    <a:pt x="1682015" y="0"/>
                  </a:lnTo>
                  <a:cubicBezTo>
                    <a:pt x="1690533" y="0"/>
                    <a:pt x="1698702" y="3384"/>
                    <a:pt x="1704725" y="9407"/>
                  </a:cubicBezTo>
                  <a:cubicBezTo>
                    <a:pt x="1710748" y="15430"/>
                    <a:pt x="1714132" y="23599"/>
                    <a:pt x="1714132" y="32118"/>
                  </a:cubicBezTo>
                  <a:lnTo>
                    <a:pt x="1714132" y="1254830"/>
                  </a:lnTo>
                  <a:cubicBezTo>
                    <a:pt x="1714132" y="1272568"/>
                    <a:pt x="1699753" y="1286947"/>
                    <a:pt x="1682015" y="1286947"/>
                  </a:cubicBezTo>
                  <a:lnTo>
                    <a:pt x="32118" y="1286947"/>
                  </a:lnTo>
                  <a:cubicBezTo>
                    <a:pt x="14379" y="1286947"/>
                    <a:pt x="0" y="1272568"/>
                    <a:pt x="0" y="1254830"/>
                  </a:cubicBezTo>
                  <a:lnTo>
                    <a:pt x="0" y="32118"/>
                  </a:lnTo>
                  <a:cubicBezTo>
                    <a:pt x="0" y="14379"/>
                    <a:pt x="14379" y="0"/>
                    <a:pt x="32118" y="0"/>
                  </a:cubicBezTo>
                  <a:close/>
                </a:path>
              </a:pathLst>
            </a:custGeom>
            <a:solidFill>
              <a:srgbClr val="7AB5BD"/>
            </a:solidFill>
          </p:spPr>
          <p:txBody>
            <a:bodyPr/>
            <a:lstStyle/>
            <a:p>
              <a:endParaRPr lang="es-CL"/>
            </a:p>
          </p:txBody>
        </p:sp>
        <p:sp>
          <p:nvSpPr>
            <p:cNvPr id="28" name="TextBox 28"/>
            <p:cNvSpPr txBox="1"/>
            <p:nvPr/>
          </p:nvSpPr>
          <p:spPr>
            <a:xfrm>
              <a:off x="0" y="-47625"/>
              <a:ext cx="1714132" cy="133457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65"/>
                </a:lnSpc>
              </a:pPr>
              <a:endParaRPr/>
            </a:p>
          </p:txBody>
        </p:sp>
      </p:grpSp>
      <p:sp>
        <p:nvSpPr>
          <p:cNvPr id="32" name="TextBox 32"/>
          <p:cNvSpPr txBox="1"/>
          <p:nvPr/>
        </p:nvSpPr>
        <p:spPr>
          <a:xfrm>
            <a:off x="1679125" y="3424098"/>
            <a:ext cx="14774629" cy="393954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57200" lvl="0" indent="-457200" algn="just"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es-MX" sz="3200" b="1" dirty="0">
                <a:solidFill>
                  <a:schemeClr val="bg1"/>
                </a:solidFill>
              </a:rPr>
              <a:t>Los resultados de la última prueba INICIA de Chile, instrumento que evalúa la redacción de un ensayo, señala que solo el 37% de los egresados logró un nivel adecuado.</a:t>
            </a:r>
          </a:p>
          <a:p>
            <a:pPr lvl="0" algn="just">
              <a:spcBef>
                <a:spcPct val="0"/>
              </a:spcBef>
            </a:pPr>
            <a:endParaRPr lang="es-MX" sz="3200" b="1" dirty="0">
              <a:solidFill>
                <a:schemeClr val="bg1"/>
              </a:solidFill>
            </a:endParaRPr>
          </a:p>
          <a:p>
            <a:pPr marL="457200" lvl="0" indent="-457200" algn="just"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es-MX" sz="3200" b="1" dirty="0">
                <a:solidFill>
                  <a:schemeClr val="bg1"/>
                </a:solidFill>
              </a:rPr>
              <a:t>La PUC evalúa a todos los estudiantes que ingresan a estudiar por medio de la redacción de un ensayo, demostrándose que menos del 50% tiene cierto dominio de las habilidades de escritura de este género (Errázuriz, 2019).</a:t>
            </a:r>
          </a:p>
          <a:p>
            <a:pPr marL="457200" lvl="0" indent="-457200" algn="just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3200" b="1" dirty="0">
              <a:solidFill>
                <a:schemeClr val="bg1"/>
              </a:solidFill>
              <a:latin typeface="Arimo Bold"/>
              <a:ea typeface="Arimo Bold"/>
              <a:cs typeface="Arimo Bold"/>
              <a:sym typeface="Arimo Bold"/>
            </a:endParaRP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B48A2B89-3DF3-DE38-D5EB-136F7EBE75BA}"/>
              </a:ext>
            </a:extLst>
          </p:cNvPr>
          <p:cNvSpPr txBox="1"/>
          <p:nvPr/>
        </p:nvSpPr>
        <p:spPr>
          <a:xfrm>
            <a:off x="2249002" y="1349017"/>
            <a:ext cx="1407194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4400" b="1" dirty="0">
                <a:solidFill>
                  <a:schemeClr val="accent4">
                    <a:lumMod val="75000"/>
                  </a:schemeClr>
                </a:solidFill>
              </a:rPr>
              <a:t>Algunos datos importantes…</a:t>
            </a:r>
            <a:endParaRPr lang="es-CL" sz="4400" b="1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378694">
            <a:off x="15865760" y="-784736"/>
            <a:ext cx="1776598" cy="2035685"/>
          </a:xfrm>
          <a:custGeom>
            <a:avLst/>
            <a:gdLst/>
            <a:ahLst/>
            <a:cxnLst/>
            <a:rect l="l" t="t" r="r" b="b"/>
            <a:pathLst>
              <a:path w="1776598" h="2035685">
                <a:moveTo>
                  <a:pt x="0" y="0"/>
                </a:moveTo>
                <a:lnTo>
                  <a:pt x="1776598" y="0"/>
                </a:lnTo>
                <a:lnTo>
                  <a:pt x="1776598" y="2035686"/>
                </a:lnTo>
                <a:lnTo>
                  <a:pt x="0" y="203568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Freeform 3"/>
          <p:cNvSpPr/>
          <p:nvPr/>
        </p:nvSpPr>
        <p:spPr>
          <a:xfrm rot="6656374">
            <a:off x="-705417" y="6150271"/>
            <a:ext cx="1540548" cy="1765212"/>
          </a:xfrm>
          <a:custGeom>
            <a:avLst/>
            <a:gdLst/>
            <a:ahLst/>
            <a:cxnLst/>
            <a:rect l="l" t="t" r="r" b="b"/>
            <a:pathLst>
              <a:path w="1540548" h="1765212">
                <a:moveTo>
                  <a:pt x="0" y="0"/>
                </a:moveTo>
                <a:lnTo>
                  <a:pt x="1540548" y="0"/>
                </a:lnTo>
                <a:lnTo>
                  <a:pt x="1540548" y="1765212"/>
                </a:lnTo>
                <a:lnTo>
                  <a:pt x="0" y="176521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4" name="Freeform 4"/>
          <p:cNvSpPr/>
          <p:nvPr/>
        </p:nvSpPr>
        <p:spPr>
          <a:xfrm rot="-9991583">
            <a:off x="13910946" y="8756568"/>
            <a:ext cx="6580781" cy="6490295"/>
          </a:xfrm>
          <a:custGeom>
            <a:avLst/>
            <a:gdLst/>
            <a:ahLst/>
            <a:cxnLst/>
            <a:rect l="l" t="t" r="r" b="b"/>
            <a:pathLst>
              <a:path w="6580781" h="6490295">
                <a:moveTo>
                  <a:pt x="0" y="0"/>
                </a:moveTo>
                <a:lnTo>
                  <a:pt x="6580781" y="0"/>
                </a:lnTo>
                <a:lnTo>
                  <a:pt x="6580781" y="6490295"/>
                </a:lnTo>
                <a:lnTo>
                  <a:pt x="0" y="649029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Freeform 5"/>
          <p:cNvSpPr/>
          <p:nvPr/>
        </p:nvSpPr>
        <p:spPr>
          <a:xfrm rot="-7136872">
            <a:off x="15364668" y="2268735"/>
            <a:ext cx="5320424" cy="4216436"/>
          </a:xfrm>
          <a:custGeom>
            <a:avLst/>
            <a:gdLst/>
            <a:ahLst/>
            <a:cxnLst/>
            <a:rect l="l" t="t" r="r" b="b"/>
            <a:pathLst>
              <a:path w="5320424" h="4216436">
                <a:moveTo>
                  <a:pt x="0" y="0"/>
                </a:moveTo>
                <a:lnTo>
                  <a:pt x="5320424" y="0"/>
                </a:lnTo>
                <a:lnTo>
                  <a:pt x="5320424" y="4216436"/>
                </a:lnTo>
                <a:lnTo>
                  <a:pt x="0" y="421643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6" name="Freeform 6"/>
          <p:cNvSpPr/>
          <p:nvPr/>
        </p:nvSpPr>
        <p:spPr>
          <a:xfrm rot="9287474">
            <a:off x="1779206" y="-2566468"/>
            <a:ext cx="5901454" cy="4676902"/>
          </a:xfrm>
          <a:custGeom>
            <a:avLst/>
            <a:gdLst/>
            <a:ahLst/>
            <a:cxnLst/>
            <a:rect l="l" t="t" r="r" b="b"/>
            <a:pathLst>
              <a:path w="5901454" h="4676902">
                <a:moveTo>
                  <a:pt x="0" y="0"/>
                </a:moveTo>
                <a:lnTo>
                  <a:pt x="5901454" y="0"/>
                </a:lnTo>
                <a:lnTo>
                  <a:pt x="5901454" y="4676902"/>
                </a:lnTo>
                <a:lnTo>
                  <a:pt x="0" y="467690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 rot="-410117">
            <a:off x="-765521" y="8353996"/>
            <a:ext cx="4846681" cy="3840994"/>
          </a:xfrm>
          <a:custGeom>
            <a:avLst/>
            <a:gdLst/>
            <a:ahLst/>
            <a:cxnLst/>
            <a:rect l="l" t="t" r="r" b="b"/>
            <a:pathLst>
              <a:path w="4846681" h="3840994">
                <a:moveTo>
                  <a:pt x="0" y="0"/>
                </a:moveTo>
                <a:lnTo>
                  <a:pt x="4846681" y="0"/>
                </a:lnTo>
                <a:lnTo>
                  <a:pt x="4846681" y="3840994"/>
                </a:lnTo>
                <a:lnTo>
                  <a:pt x="0" y="384099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8" name="Freeform 8"/>
          <p:cNvSpPr/>
          <p:nvPr/>
        </p:nvSpPr>
        <p:spPr>
          <a:xfrm rot="-6784683">
            <a:off x="10956597" y="-2551472"/>
            <a:ext cx="4796535" cy="5220718"/>
          </a:xfrm>
          <a:custGeom>
            <a:avLst/>
            <a:gdLst/>
            <a:ahLst/>
            <a:cxnLst/>
            <a:rect l="l" t="t" r="r" b="b"/>
            <a:pathLst>
              <a:path w="4796535" h="5220718">
                <a:moveTo>
                  <a:pt x="0" y="0"/>
                </a:moveTo>
                <a:lnTo>
                  <a:pt x="4796535" y="0"/>
                </a:lnTo>
                <a:lnTo>
                  <a:pt x="4796535" y="5220718"/>
                </a:lnTo>
                <a:lnTo>
                  <a:pt x="0" y="522071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9" name="Freeform 9"/>
          <p:cNvSpPr/>
          <p:nvPr/>
        </p:nvSpPr>
        <p:spPr>
          <a:xfrm rot="-9659318">
            <a:off x="-1029984" y="2183821"/>
            <a:ext cx="2476139" cy="3506550"/>
          </a:xfrm>
          <a:custGeom>
            <a:avLst/>
            <a:gdLst/>
            <a:ahLst/>
            <a:cxnLst/>
            <a:rect l="l" t="t" r="r" b="b"/>
            <a:pathLst>
              <a:path w="2476139" h="3506550">
                <a:moveTo>
                  <a:pt x="0" y="0"/>
                </a:moveTo>
                <a:lnTo>
                  <a:pt x="2476139" y="0"/>
                </a:lnTo>
                <a:lnTo>
                  <a:pt x="2476139" y="3506550"/>
                </a:lnTo>
                <a:lnTo>
                  <a:pt x="0" y="350655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0" name="Freeform 10"/>
          <p:cNvSpPr/>
          <p:nvPr/>
        </p:nvSpPr>
        <p:spPr>
          <a:xfrm rot="9514337">
            <a:off x="8016359" y="8491708"/>
            <a:ext cx="5981568" cy="4777778"/>
          </a:xfrm>
          <a:custGeom>
            <a:avLst/>
            <a:gdLst/>
            <a:ahLst/>
            <a:cxnLst/>
            <a:rect l="l" t="t" r="r" b="b"/>
            <a:pathLst>
              <a:path w="5981568" h="4777778">
                <a:moveTo>
                  <a:pt x="0" y="0"/>
                </a:moveTo>
                <a:lnTo>
                  <a:pt x="5981569" y="0"/>
                </a:lnTo>
                <a:lnTo>
                  <a:pt x="5981569" y="4777778"/>
                </a:lnTo>
                <a:lnTo>
                  <a:pt x="0" y="4777778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1" name="Freeform 11"/>
          <p:cNvSpPr/>
          <p:nvPr/>
        </p:nvSpPr>
        <p:spPr>
          <a:xfrm rot="-10800000">
            <a:off x="16426424" y="7032877"/>
            <a:ext cx="3723152" cy="3567457"/>
          </a:xfrm>
          <a:custGeom>
            <a:avLst/>
            <a:gdLst/>
            <a:ahLst/>
            <a:cxnLst/>
            <a:rect l="l" t="t" r="r" b="b"/>
            <a:pathLst>
              <a:path w="3723152" h="3567457">
                <a:moveTo>
                  <a:pt x="0" y="0"/>
                </a:moveTo>
                <a:lnTo>
                  <a:pt x="3723152" y="0"/>
                </a:lnTo>
                <a:lnTo>
                  <a:pt x="3723152" y="3567457"/>
                </a:lnTo>
                <a:lnTo>
                  <a:pt x="0" y="3567457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2" name="Freeform 12"/>
          <p:cNvSpPr/>
          <p:nvPr/>
        </p:nvSpPr>
        <p:spPr>
          <a:xfrm rot="3897182">
            <a:off x="-3534771" y="-2403424"/>
            <a:ext cx="4490651" cy="4428904"/>
          </a:xfrm>
          <a:custGeom>
            <a:avLst/>
            <a:gdLst/>
            <a:ahLst/>
            <a:cxnLst/>
            <a:rect l="l" t="t" r="r" b="b"/>
            <a:pathLst>
              <a:path w="4490651" h="4428904">
                <a:moveTo>
                  <a:pt x="0" y="0"/>
                </a:moveTo>
                <a:lnTo>
                  <a:pt x="4490650" y="0"/>
                </a:lnTo>
                <a:lnTo>
                  <a:pt x="4490650" y="4428904"/>
                </a:lnTo>
                <a:lnTo>
                  <a:pt x="0" y="442890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3" name="Freeform 13"/>
          <p:cNvSpPr/>
          <p:nvPr/>
        </p:nvSpPr>
        <p:spPr>
          <a:xfrm rot="-2882775">
            <a:off x="4992123" y="9447092"/>
            <a:ext cx="2026558" cy="1180470"/>
          </a:xfrm>
          <a:custGeom>
            <a:avLst/>
            <a:gdLst/>
            <a:ahLst/>
            <a:cxnLst/>
            <a:rect l="l" t="t" r="r" b="b"/>
            <a:pathLst>
              <a:path w="2026558" h="1180470">
                <a:moveTo>
                  <a:pt x="0" y="0"/>
                </a:moveTo>
                <a:lnTo>
                  <a:pt x="2026558" y="0"/>
                </a:lnTo>
                <a:lnTo>
                  <a:pt x="2026558" y="1180470"/>
                </a:lnTo>
                <a:lnTo>
                  <a:pt x="0" y="1180470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4" name="Freeform 14"/>
          <p:cNvSpPr/>
          <p:nvPr/>
        </p:nvSpPr>
        <p:spPr>
          <a:xfrm rot="-3654351">
            <a:off x="8194923" y="-493951"/>
            <a:ext cx="1898154" cy="1105674"/>
          </a:xfrm>
          <a:custGeom>
            <a:avLst/>
            <a:gdLst/>
            <a:ahLst/>
            <a:cxnLst/>
            <a:rect l="l" t="t" r="r" b="b"/>
            <a:pathLst>
              <a:path w="1898154" h="1105674">
                <a:moveTo>
                  <a:pt x="0" y="0"/>
                </a:moveTo>
                <a:lnTo>
                  <a:pt x="1898154" y="0"/>
                </a:lnTo>
                <a:lnTo>
                  <a:pt x="1898154" y="1105675"/>
                </a:lnTo>
                <a:lnTo>
                  <a:pt x="0" y="1105675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5" name="TextBox 15"/>
          <p:cNvSpPr txBox="1"/>
          <p:nvPr/>
        </p:nvSpPr>
        <p:spPr>
          <a:xfrm>
            <a:off x="3365423" y="2916826"/>
            <a:ext cx="11557155" cy="7149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742"/>
              </a:lnSpc>
              <a:spcBef>
                <a:spcPct val="0"/>
              </a:spcBef>
            </a:pPr>
            <a:r>
              <a:rPr lang="en-US" sz="4101" spc="-164">
                <a:solidFill>
                  <a:srgbClr val="FFFFFF"/>
                </a:solidFill>
                <a:latin typeface="Arimo Bold"/>
                <a:ea typeface="Arimo Bold"/>
                <a:cs typeface="Arimo Bold"/>
                <a:sym typeface="Arimo Bold"/>
              </a:rPr>
              <a:t>Análisis de Mercado y Audiencia Objetivo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050429" y="4357903"/>
            <a:ext cx="12187143" cy="10149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779"/>
              </a:lnSpc>
              <a:spcBef>
                <a:spcPct val="0"/>
              </a:spcBef>
            </a:pPr>
            <a:r>
              <a:rPr lang="en-US" sz="48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¿</a:t>
            </a:r>
            <a:r>
              <a:rPr lang="en-US" sz="4800" dirty="0" err="1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Qué</a:t>
            </a:r>
            <a:r>
              <a:rPr lang="en-US" sz="48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 </a:t>
            </a:r>
            <a:r>
              <a:rPr lang="en-US" sz="4800" dirty="0" err="1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características</a:t>
            </a:r>
            <a:r>
              <a:rPr lang="en-US" sz="48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 </a:t>
            </a:r>
            <a:r>
              <a:rPr lang="en-US" sz="4800" dirty="0" err="1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tiene</a:t>
            </a:r>
            <a:r>
              <a:rPr lang="en-US" sz="48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 </a:t>
            </a:r>
            <a:r>
              <a:rPr lang="en-US" sz="4800" dirty="0" err="1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el</a:t>
            </a:r>
            <a:r>
              <a:rPr lang="en-US" sz="48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 </a:t>
            </a:r>
            <a:r>
              <a:rPr lang="en-US" sz="4800" dirty="0" err="1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ensayo</a:t>
            </a:r>
            <a:r>
              <a:rPr lang="en-US" sz="48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717048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4726944" y="-3673744"/>
            <a:ext cx="26772009" cy="17465203"/>
            <a:chOff x="0" y="0"/>
            <a:chExt cx="35696012" cy="23286938"/>
          </a:xfrm>
        </p:grpSpPr>
        <p:sp>
          <p:nvSpPr>
            <p:cNvPr id="3" name="Freeform 3"/>
            <p:cNvSpPr/>
            <p:nvPr/>
          </p:nvSpPr>
          <p:spPr>
            <a:xfrm rot="-378694">
              <a:off x="27886048" y="4064890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5" y="0"/>
                  </a:lnTo>
                  <a:lnTo>
                    <a:pt x="2054065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4" name="Freeform 4"/>
            <p:cNvSpPr/>
            <p:nvPr/>
          </p:nvSpPr>
          <p:spPr>
            <a:xfrm rot="6656374">
              <a:off x="5362036" y="12908186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4" y="0"/>
                  </a:lnTo>
                  <a:lnTo>
                    <a:pt x="2054064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5" name="Freeform 5"/>
            <p:cNvSpPr/>
            <p:nvPr/>
          </p:nvSpPr>
          <p:spPr>
            <a:xfrm rot="-9991583">
              <a:off x="26034237" y="13730095"/>
              <a:ext cx="8774375" cy="8653727"/>
            </a:xfrm>
            <a:custGeom>
              <a:avLst/>
              <a:gdLst/>
              <a:ahLst/>
              <a:cxnLst/>
              <a:rect l="l" t="t" r="r" b="b"/>
              <a:pathLst>
                <a:path w="8774375" h="8653727">
                  <a:moveTo>
                    <a:pt x="0" y="0"/>
                  </a:moveTo>
                  <a:lnTo>
                    <a:pt x="8774375" y="0"/>
                  </a:lnTo>
                  <a:lnTo>
                    <a:pt x="8774375" y="8653727"/>
                  </a:lnTo>
                  <a:lnTo>
                    <a:pt x="0" y="865372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6" name="Freeform 6"/>
            <p:cNvSpPr/>
            <p:nvPr/>
          </p:nvSpPr>
          <p:spPr>
            <a:xfrm rot="-7136872">
              <a:off x="26368259" y="7555644"/>
              <a:ext cx="7093899" cy="5621915"/>
            </a:xfrm>
            <a:custGeom>
              <a:avLst/>
              <a:gdLst/>
              <a:ahLst/>
              <a:cxnLst/>
              <a:rect l="l" t="t" r="r" b="b"/>
              <a:pathLst>
                <a:path w="7093899" h="5621915">
                  <a:moveTo>
                    <a:pt x="0" y="0"/>
                  </a:moveTo>
                  <a:lnTo>
                    <a:pt x="7093899" y="0"/>
                  </a:lnTo>
                  <a:lnTo>
                    <a:pt x="7093899" y="5621914"/>
                  </a:lnTo>
                  <a:lnTo>
                    <a:pt x="0" y="562191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7" name="Freeform 7"/>
            <p:cNvSpPr/>
            <p:nvPr/>
          </p:nvSpPr>
          <p:spPr>
            <a:xfrm rot="1670258">
              <a:off x="8674867" y="1476367"/>
              <a:ext cx="7868605" cy="6235870"/>
            </a:xfrm>
            <a:custGeom>
              <a:avLst/>
              <a:gdLst/>
              <a:ahLst/>
              <a:cxnLst/>
              <a:rect l="l" t="t" r="r" b="b"/>
              <a:pathLst>
                <a:path w="7868605" h="6235870">
                  <a:moveTo>
                    <a:pt x="0" y="0"/>
                  </a:moveTo>
                  <a:lnTo>
                    <a:pt x="7868605" y="0"/>
                  </a:lnTo>
                  <a:lnTo>
                    <a:pt x="7868605" y="6235870"/>
                  </a:lnTo>
                  <a:lnTo>
                    <a:pt x="0" y="62358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8" name="Freeform 8"/>
            <p:cNvSpPr/>
            <p:nvPr/>
          </p:nvSpPr>
          <p:spPr>
            <a:xfrm rot="536888">
              <a:off x="5294597" y="15720764"/>
              <a:ext cx="6462241" cy="5121326"/>
            </a:xfrm>
            <a:custGeom>
              <a:avLst/>
              <a:gdLst/>
              <a:ahLst/>
              <a:cxnLst/>
              <a:rect l="l" t="t" r="r" b="b"/>
              <a:pathLst>
                <a:path w="6462241" h="5121326">
                  <a:moveTo>
                    <a:pt x="0" y="0"/>
                  </a:moveTo>
                  <a:lnTo>
                    <a:pt x="6462241" y="0"/>
                  </a:lnTo>
                  <a:lnTo>
                    <a:pt x="6462241" y="5121326"/>
                  </a:lnTo>
                  <a:lnTo>
                    <a:pt x="0" y="51213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9" name="Freeform 9"/>
            <p:cNvSpPr/>
            <p:nvPr/>
          </p:nvSpPr>
          <p:spPr>
            <a:xfrm rot="7607873">
              <a:off x="20911388" y="1496362"/>
              <a:ext cx="6395380" cy="6960957"/>
            </a:xfrm>
            <a:custGeom>
              <a:avLst/>
              <a:gdLst/>
              <a:ahLst/>
              <a:cxnLst/>
              <a:rect l="l" t="t" r="r" b="b"/>
              <a:pathLst>
                <a:path w="6395380" h="6960957">
                  <a:moveTo>
                    <a:pt x="0" y="0"/>
                  </a:moveTo>
                  <a:lnTo>
                    <a:pt x="6395380" y="0"/>
                  </a:lnTo>
                  <a:lnTo>
                    <a:pt x="6395380" y="6960957"/>
                  </a:lnTo>
                  <a:lnTo>
                    <a:pt x="0" y="696095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0" name="Freeform 10"/>
            <p:cNvSpPr/>
            <p:nvPr/>
          </p:nvSpPr>
          <p:spPr>
            <a:xfrm rot="10258208">
              <a:off x="5366034" y="7624256"/>
              <a:ext cx="3649807" cy="5168622"/>
            </a:xfrm>
            <a:custGeom>
              <a:avLst/>
              <a:gdLst/>
              <a:ahLst/>
              <a:cxnLst/>
              <a:rect l="l" t="t" r="r" b="b"/>
              <a:pathLst>
                <a:path w="3649807" h="5168622">
                  <a:moveTo>
                    <a:pt x="0" y="0"/>
                  </a:moveTo>
                  <a:lnTo>
                    <a:pt x="3649806" y="0"/>
                  </a:lnTo>
                  <a:lnTo>
                    <a:pt x="3649806" y="5168622"/>
                  </a:lnTo>
                  <a:lnTo>
                    <a:pt x="0" y="51686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1" name="Freeform 11"/>
            <p:cNvSpPr/>
            <p:nvPr/>
          </p:nvSpPr>
          <p:spPr>
            <a:xfrm rot="-10800000">
              <a:off x="16278357" y="15743716"/>
              <a:ext cx="7975425" cy="6370370"/>
            </a:xfrm>
            <a:custGeom>
              <a:avLst/>
              <a:gdLst/>
              <a:ahLst/>
              <a:cxnLst/>
              <a:rect l="l" t="t" r="r" b="b"/>
              <a:pathLst>
                <a:path w="7975425" h="6370370">
                  <a:moveTo>
                    <a:pt x="0" y="0"/>
                  </a:moveTo>
                  <a:lnTo>
                    <a:pt x="7975424" y="0"/>
                  </a:lnTo>
                  <a:lnTo>
                    <a:pt x="7975424" y="6370370"/>
                  </a:lnTo>
                  <a:lnTo>
                    <a:pt x="0" y="63703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2" name="Freeform 12"/>
            <p:cNvSpPr/>
            <p:nvPr/>
          </p:nvSpPr>
          <p:spPr>
            <a:xfrm rot="-10800000">
              <a:off x="26159235" y="15903123"/>
              <a:ext cx="4964203" cy="4756609"/>
            </a:xfrm>
            <a:custGeom>
              <a:avLst/>
              <a:gdLst/>
              <a:ahLst/>
              <a:cxnLst/>
              <a:rect l="l" t="t" r="r" b="b"/>
              <a:pathLst>
                <a:path w="4964203" h="4756609">
                  <a:moveTo>
                    <a:pt x="0" y="0"/>
                  </a:moveTo>
                  <a:lnTo>
                    <a:pt x="4964204" y="0"/>
                  </a:lnTo>
                  <a:lnTo>
                    <a:pt x="4964204" y="4756609"/>
                  </a:lnTo>
                  <a:lnTo>
                    <a:pt x="0" y="47566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>
                <a:extLst>
                  <a:ext uri="{96DAC541-7B7A-43D3-8B79-37D633B846F1}">
                    <asvg:svgBlip xmlns:asvg="http://schemas.microsoft.com/office/drawing/2016/SVG/main" r:embed="rId1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3" name="Freeform 13"/>
            <p:cNvSpPr/>
            <p:nvPr/>
          </p:nvSpPr>
          <p:spPr>
            <a:xfrm rot="3897182">
              <a:off x="948620" y="1565499"/>
              <a:ext cx="5987534" cy="5905206"/>
            </a:xfrm>
            <a:custGeom>
              <a:avLst/>
              <a:gdLst/>
              <a:ahLst/>
              <a:cxnLst/>
              <a:rect l="l" t="t" r="r" b="b"/>
              <a:pathLst>
                <a:path w="5987534" h="5905206">
                  <a:moveTo>
                    <a:pt x="0" y="0"/>
                  </a:moveTo>
                  <a:lnTo>
                    <a:pt x="5987535" y="0"/>
                  </a:lnTo>
                  <a:lnTo>
                    <a:pt x="5987535" y="5905206"/>
                  </a:lnTo>
                  <a:lnTo>
                    <a:pt x="0" y="59052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4" name="Freeform 14"/>
            <p:cNvSpPr/>
            <p:nvPr/>
          </p:nvSpPr>
          <p:spPr>
            <a:xfrm rot="-2882775">
              <a:off x="12253237" y="17935812"/>
              <a:ext cx="2702077" cy="1573960"/>
            </a:xfrm>
            <a:custGeom>
              <a:avLst/>
              <a:gdLst/>
              <a:ahLst/>
              <a:cxnLst/>
              <a:rect l="l" t="t" r="r" b="b"/>
              <a:pathLst>
                <a:path w="2702077" h="1573960">
                  <a:moveTo>
                    <a:pt x="0" y="0"/>
                  </a:moveTo>
                  <a:lnTo>
                    <a:pt x="2702077" y="0"/>
                  </a:lnTo>
                  <a:lnTo>
                    <a:pt x="2702077" y="1573960"/>
                  </a:lnTo>
                  <a:lnTo>
                    <a:pt x="0" y="15739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8">
                <a:extLst>
                  <a:ext uri="{96DAC541-7B7A-43D3-8B79-37D633B846F1}">
                    <asvg:svgBlip xmlns:asvg="http://schemas.microsoft.com/office/drawing/2016/SVG/main" r:embed="rId1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5" name="Freeform 15"/>
            <p:cNvSpPr/>
            <p:nvPr/>
          </p:nvSpPr>
          <p:spPr>
            <a:xfrm rot="-3654351">
              <a:off x="17741212" y="3909246"/>
              <a:ext cx="2530871" cy="1474233"/>
            </a:xfrm>
            <a:custGeom>
              <a:avLst/>
              <a:gdLst/>
              <a:ahLst/>
              <a:cxnLst/>
              <a:rect l="l" t="t" r="r" b="b"/>
              <a:pathLst>
                <a:path w="2530871" h="1474233">
                  <a:moveTo>
                    <a:pt x="0" y="0"/>
                  </a:moveTo>
                  <a:lnTo>
                    <a:pt x="2530871" y="0"/>
                  </a:lnTo>
                  <a:lnTo>
                    <a:pt x="2530871" y="1474233"/>
                  </a:lnTo>
                  <a:lnTo>
                    <a:pt x="0" y="14742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8">
                <a:extLst>
                  <a:ext uri="{96DAC541-7B7A-43D3-8B79-37D633B846F1}">
                    <asvg:svgBlip xmlns:asvg="http://schemas.microsoft.com/office/drawing/2016/SVG/main" r:embed="rId1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829280" y="664295"/>
            <a:ext cx="16629440" cy="8967698"/>
            <a:chOff x="0" y="0"/>
            <a:chExt cx="4085397" cy="2203117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4085397" cy="2203117"/>
            </a:xfrm>
            <a:custGeom>
              <a:avLst/>
              <a:gdLst/>
              <a:ahLst/>
              <a:cxnLst/>
              <a:rect l="l" t="t" r="r" b="b"/>
              <a:pathLst>
                <a:path w="4085397" h="2203117">
                  <a:moveTo>
                    <a:pt x="0" y="0"/>
                  </a:moveTo>
                  <a:lnTo>
                    <a:pt x="4085397" y="0"/>
                  </a:lnTo>
                  <a:lnTo>
                    <a:pt x="4085397" y="2203117"/>
                  </a:lnTo>
                  <a:lnTo>
                    <a:pt x="0" y="2203117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47625"/>
              <a:ext cx="4085397" cy="2250742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1981"/>
                </a:lnSpc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983447" y="752954"/>
            <a:ext cx="16177999" cy="8519460"/>
            <a:chOff x="0" y="0"/>
            <a:chExt cx="4032738" cy="2123671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4032738" cy="2123671"/>
            </a:xfrm>
            <a:custGeom>
              <a:avLst/>
              <a:gdLst/>
              <a:ahLst/>
              <a:cxnLst/>
              <a:rect l="l" t="t" r="r" b="b"/>
              <a:pathLst>
                <a:path w="4032738" h="2123671">
                  <a:moveTo>
                    <a:pt x="0" y="0"/>
                  </a:moveTo>
                  <a:lnTo>
                    <a:pt x="4032738" y="0"/>
                  </a:lnTo>
                  <a:lnTo>
                    <a:pt x="4032738" y="2123671"/>
                  </a:lnTo>
                  <a:lnTo>
                    <a:pt x="0" y="212367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sq">
              <a:solidFill>
                <a:srgbClr val="7AB5BD"/>
              </a:solidFill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4032738" cy="2161771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2095"/>
                </a:lnSpc>
              </a:pPr>
              <a:endParaRPr/>
            </a:p>
          </p:txBody>
        </p:sp>
      </p:grpSp>
      <p:sp>
        <p:nvSpPr>
          <p:cNvPr id="22" name="TextBox 22"/>
          <p:cNvSpPr txBox="1"/>
          <p:nvPr/>
        </p:nvSpPr>
        <p:spPr>
          <a:xfrm>
            <a:off x="2426016" y="2062255"/>
            <a:ext cx="6717984" cy="14388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742"/>
              </a:lnSpc>
              <a:spcBef>
                <a:spcPct val="0"/>
              </a:spcBef>
            </a:pPr>
            <a:r>
              <a:rPr lang="en-US" sz="4101" spc="-164">
                <a:solidFill>
                  <a:srgbClr val="FFFFFF"/>
                </a:solidFill>
                <a:latin typeface="Arimo Bold"/>
                <a:ea typeface="Arimo Bold"/>
                <a:cs typeface="Arimo Bold"/>
                <a:sym typeface="Arimo Bold"/>
              </a:rPr>
              <a:t>Objetivos y visión del proyecto</a:t>
            </a:r>
          </a:p>
        </p:txBody>
      </p:sp>
      <p:grpSp>
        <p:nvGrpSpPr>
          <p:cNvPr id="26" name="Group 26"/>
          <p:cNvGrpSpPr/>
          <p:nvPr/>
        </p:nvGrpSpPr>
        <p:grpSpPr>
          <a:xfrm>
            <a:off x="2229622" y="2461252"/>
            <a:ext cx="14188136" cy="1270000"/>
            <a:chOff x="0" y="0"/>
            <a:chExt cx="18917516" cy="1288882"/>
          </a:xfrm>
        </p:grpSpPr>
        <p:grpSp>
          <p:nvGrpSpPr>
            <p:cNvPr id="27" name="Group 27"/>
            <p:cNvGrpSpPr/>
            <p:nvPr/>
          </p:nvGrpSpPr>
          <p:grpSpPr>
            <a:xfrm>
              <a:off x="0" y="0"/>
              <a:ext cx="18917516" cy="1288882"/>
              <a:chOff x="0" y="0"/>
              <a:chExt cx="4494524" cy="306220"/>
            </a:xfrm>
          </p:grpSpPr>
          <p:sp>
            <p:nvSpPr>
              <p:cNvPr id="28" name="Freeform 28"/>
              <p:cNvSpPr/>
              <p:nvPr/>
            </p:nvSpPr>
            <p:spPr>
              <a:xfrm>
                <a:off x="0" y="0"/>
                <a:ext cx="4494524" cy="306220"/>
              </a:xfrm>
              <a:custGeom>
                <a:avLst/>
                <a:gdLst/>
                <a:ahLst/>
                <a:cxnLst/>
                <a:rect l="l" t="t" r="r" b="b"/>
                <a:pathLst>
                  <a:path w="1993848" h="251925">
                    <a:moveTo>
                      <a:pt x="24601" y="0"/>
                    </a:moveTo>
                    <a:lnTo>
                      <a:pt x="1969247" y="0"/>
                    </a:lnTo>
                    <a:cubicBezTo>
                      <a:pt x="1975772" y="0"/>
                      <a:pt x="1982029" y="2592"/>
                      <a:pt x="1986642" y="7205"/>
                    </a:cubicBezTo>
                    <a:cubicBezTo>
                      <a:pt x="1991256" y="11819"/>
                      <a:pt x="1993848" y="18076"/>
                      <a:pt x="1993848" y="24601"/>
                    </a:cubicBezTo>
                    <a:lnTo>
                      <a:pt x="1993848" y="227324"/>
                    </a:lnTo>
                    <a:cubicBezTo>
                      <a:pt x="1993848" y="233848"/>
                      <a:pt x="1991256" y="240106"/>
                      <a:pt x="1986642" y="244719"/>
                    </a:cubicBezTo>
                    <a:cubicBezTo>
                      <a:pt x="1982029" y="249333"/>
                      <a:pt x="1975772" y="251925"/>
                      <a:pt x="1969247" y="251925"/>
                    </a:cubicBezTo>
                    <a:lnTo>
                      <a:pt x="24601" y="251925"/>
                    </a:lnTo>
                    <a:cubicBezTo>
                      <a:pt x="18076" y="251925"/>
                      <a:pt x="11819" y="249333"/>
                      <a:pt x="7205" y="244719"/>
                    </a:cubicBezTo>
                    <a:cubicBezTo>
                      <a:pt x="2592" y="240106"/>
                      <a:pt x="0" y="233848"/>
                      <a:pt x="0" y="227324"/>
                    </a:cubicBezTo>
                    <a:lnTo>
                      <a:pt x="0" y="24601"/>
                    </a:lnTo>
                    <a:cubicBezTo>
                      <a:pt x="0" y="18076"/>
                      <a:pt x="2592" y="11819"/>
                      <a:pt x="7205" y="7205"/>
                    </a:cubicBezTo>
                    <a:cubicBezTo>
                      <a:pt x="11819" y="2592"/>
                      <a:pt x="18076" y="0"/>
                      <a:pt x="24601" y="0"/>
                    </a:cubicBezTo>
                    <a:close/>
                  </a:path>
                </a:pathLst>
              </a:custGeom>
              <a:solidFill>
                <a:srgbClr val="F0EBFF"/>
              </a:solidFill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9" name="TextBox 29"/>
              <p:cNvSpPr txBox="1"/>
              <p:nvPr/>
            </p:nvSpPr>
            <p:spPr>
              <a:xfrm>
                <a:off x="0" y="9525"/>
                <a:ext cx="1993848" cy="242400"/>
              </a:xfrm>
              <a:prstGeom prst="rect">
                <a:avLst/>
              </a:prstGeom>
            </p:spPr>
            <p:txBody>
              <a:bodyPr lIns="34941" tIns="34941" rIns="34941" bIns="34941" rtlCol="0" anchor="ctr"/>
              <a:lstStyle/>
              <a:p>
                <a:pPr marL="0" lvl="0" indent="0" algn="ctr">
                  <a:lnSpc>
                    <a:spcPts val="1031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30" name="TextBox 30"/>
            <p:cNvSpPr txBox="1"/>
            <p:nvPr/>
          </p:nvSpPr>
          <p:spPr>
            <a:xfrm>
              <a:off x="434216" y="93932"/>
              <a:ext cx="18436955" cy="1166506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4725"/>
                </a:lnSpc>
              </a:pPr>
              <a:r>
                <a:rPr lang="es-MX" sz="2800" dirty="0"/>
                <a:t>El propósito general del ensayo argumentativo es que “plantea un </a:t>
              </a:r>
              <a:r>
                <a:rPr lang="es-MX" sz="2800" b="1" dirty="0"/>
                <a:t>punto de vista </a:t>
              </a:r>
              <a:r>
                <a:rPr lang="es-MX" sz="2800" dirty="0"/>
                <a:t>de quien escribe, a la par que busca</a:t>
              </a:r>
              <a:r>
                <a:rPr lang="es-MX" sz="2800" b="1" dirty="0"/>
                <a:t> convencer </a:t>
              </a:r>
              <a:r>
                <a:rPr lang="es-MX" sz="2800" dirty="0"/>
                <a:t>al lector” (Castro et al. 51)</a:t>
              </a:r>
              <a:r>
                <a:rPr lang="en-US" sz="2700" spc="135" dirty="0">
                  <a:solidFill>
                    <a:srgbClr val="545454"/>
                  </a:solidFill>
                  <a:latin typeface="Arimo Bold"/>
                  <a:ea typeface="Arimo Bold"/>
                  <a:cs typeface="Arimo Bold"/>
                  <a:sym typeface="Arimo Bold"/>
                </a:rPr>
                <a:t> </a:t>
              </a:r>
            </a:p>
          </p:txBody>
        </p:sp>
      </p:grpSp>
      <p:grpSp>
        <p:nvGrpSpPr>
          <p:cNvPr id="31" name="Group 31"/>
          <p:cNvGrpSpPr/>
          <p:nvPr/>
        </p:nvGrpSpPr>
        <p:grpSpPr>
          <a:xfrm>
            <a:off x="3445569" y="3914385"/>
            <a:ext cx="12937430" cy="1964382"/>
            <a:chOff x="0" y="0"/>
            <a:chExt cx="8392135" cy="1060354"/>
          </a:xfrm>
        </p:grpSpPr>
        <p:grpSp>
          <p:nvGrpSpPr>
            <p:cNvPr id="32" name="Group 32"/>
            <p:cNvGrpSpPr/>
            <p:nvPr/>
          </p:nvGrpSpPr>
          <p:grpSpPr>
            <a:xfrm>
              <a:off x="0" y="0"/>
              <a:ext cx="8392135" cy="1060354"/>
              <a:chOff x="0" y="0"/>
              <a:chExt cx="1993848" cy="251925"/>
            </a:xfrm>
          </p:grpSpPr>
          <p:sp>
            <p:nvSpPr>
              <p:cNvPr id="33" name="Freeform 33"/>
              <p:cNvSpPr/>
              <p:nvPr/>
            </p:nvSpPr>
            <p:spPr>
              <a:xfrm>
                <a:off x="0" y="0"/>
                <a:ext cx="1993848" cy="251925"/>
              </a:xfrm>
              <a:custGeom>
                <a:avLst/>
                <a:gdLst/>
                <a:ahLst/>
                <a:cxnLst/>
                <a:rect l="l" t="t" r="r" b="b"/>
                <a:pathLst>
                  <a:path w="1993848" h="251925">
                    <a:moveTo>
                      <a:pt x="24601" y="0"/>
                    </a:moveTo>
                    <a:lnTo>
                      <a:pt x="1969247" y="0"/>
                    </a:lnTo>
                    <a:cubicBezTo>
                      <a:pt x="1975772" y="0"/>
                      <a:pt x="1982029" y="2592"/>
                      <a:pt x="1986642" y="7205"/>
                    </a:cubicBezTo>
                    <a:cubicBezTo>
                      <a:pt x="1991256" y="11819"/>
                      <a:pt x="1993848" y="18076"/>
                      <a:pt x="1993848" y="24601"/>
                    </a:cubicBezTo>
                    <a:lnTo>
                      <a:pt x="1993848" y="227324"/>
                    </a:lnTo>
                    <a:cubicBezTo>
                      <a:pt x="1993848" y="233848"/>
                      <a:pt x="1991256" y="240106"/>
                      <a:pt x="1986642" y="244719"/>
                    </a:cubicBezTo>
                    <a:cubicBezTo>
                      <a:pt x="1982029" y="249333"/>
                      <a:pt x="1975772" y="251925"/>
                      <a:pt x="1969247" y="251925"/>
                    </a:cubicBezTo>
                    <a:lnTo>
                      <a:pt x="24601" y="251925"/>
                    </a:lnTo>
                    <a:cubicBezTo>
                      <a:pt x="18076" y="251925"/>
                      <a:pt x="11819" y="249333"/>
                      <a:pt x="7205" y="244719"/>
                    </a:cubicBezTo>
                    <a:cubicBezTo>
                      <a:pt x="2592" y="240106"/>
                      <a:pt x="0" y="233848"/>
                      <a:pt x="0" y="227324"/>
                    </a:cubicBezTo>
                    <a:lnTo>
                      <a:pt x="0" y="24601"/>
                    </a:lnTo>
                    <a:cubicBezTo>
                      <a:pt x="0" y="18076"/>
                      <a:pt x="2592" y="11819"/>
                      <a:pt x="7205" y="7205"/>
                    </a:cubicBezTo>
                    <a:cubicBezTo>
                      <a:pt x="11819" y="2592"/>
                      <a:pt x="18076" y="0"/>
                      <a:pt x="24601" y="0"/>
                    </a:cubicBezTo>
                    <a:close/>
                  </a:path>
                </a:pathLst>
              </a:custGeom>
              <a:solidFill>
                <a:srgbClr val="F0EBFF"/>
              </a:solidFill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34" name="TextBox 34"/>
              <p:cNvSpPr txBox="1"/>
              <p:nvPr/>
            </p:nvSpPr>
            <p:spPr>
              <a:xfrm>
                <a:off x="0" y="9525"/>
                <a:ext cx="1993848" cy="242400"/>
              </a:xfrm>
              <a:prstGeom prst="rect">
                <a:avLst/>
              </a:prstGeom>
            </p:spPr>
            <p:txBody>
              <a:bodyPr lIns="34941" tIns="34941" rIns="34941" bIns="34941" rtlCol="0" anchor="ctr"/>
              <a:lstStyle/>
              <a:p>
                <a:pPr marL="0" lvl="0" indent="0" algn="ctr">
                  <a:lnSpc>
                    <a:spcPts val="1031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35" name="TextBox 35"/>
            <p:cNvSpPr txBox="1"/>
            <p:nvPr/>
          </p:nvSpPr>
          <p:spPr>
            <a:xfrm>
              <a:off x="434218" y="93932"/>
              <a:ext cx="7523699" cy="71056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725"/>
                </a:lnSpc>
              </a:pPr>
              <a:r>
                <a:rPr lang="en-US" sz="2700" spc="135" dirty="0">
                  <a:solidFill>
                    <a:srgbClr val="545454"/>
                  </a:solidFill>
                  <a:latin typeface="Arimo Bold"/>
                  <a:ea typeface="Arimo Bold"/>
                  <a:cs typeface="Arimo Bold"/>
                  <a:sym typeface="Arimo Bold"/>
                </a:rPr>
                <a:t> </a:t>
              </a:r>
            </a:p>
          </p:txBody>
        </p:sp>
      </p:grpSp>
      <p:sp>
        <p:nvSpPr>
          <p:cNvPr id="41" name="CuadroTexto 40">
            <a:extLst>
              <a:ext uri="{FF2B5EF4-FFF2-40B4-BE49-F238E27FC236}">
                <a16:creationId xmlns:a16="http://schemas.microsoft.com/office/drawing/2014/main" id="{7D4A7C78-B682-3984-8177-2B50B486CFAB}"/>
              </a:ext>
            </a:extLst>
          </p:cNvPr>
          <p:cNvSpPr txBox="1"/>
          <p:nvPr/>
        </p:nvSpPr>
        <p:spPr>
          <a:xfrm>
            <a:off x="1618836" y="1630255"/>
            <a:ext cx="142697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4800" b="1" dirty="0">
                <a:solidFill>
                  <a:schemeClr val="accent4">
                    <a:lumMod val="75000"/>
                  </a:schemeClr>
                </a:solidFill>
              </a:rPr>
              <a:t>Algunas propuestas…</a:t>
            </a:r>
            <a:endParaRPr lang="es-CL" sz="48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grpSp>
        <p:nvGrpSpPr>
          <p:cNvPr id="42" name="Group 36">
            <a:extLst>
              <a:ext uri="{FF2B5EF4-FFF2-40B4-BE49-F238E27FC236}">
                <a16:creationId xmlns:a16="http://schemas.microsoft.com/office/drawing/2014/main" id="{663A3092-92FA-9AE8-5077-123B1A0D5EE1}"/>
              </a:ext>
            </a:extLst>
          </p:cNvPr>
          <p:cNvGrpSpPr/>
          <p:nvPr/>
        </p:nvGrpSpPr>
        <p:grpSpPr>
          <a:xfrm>
            <a:off x="4753773" y="6110129"/>
            <a:ext cx="11480758" cy="1401169"/>
            <a:chOff x="0" y="0"/>
            <a:chExt cx="8392135" cy="1060354"/>
          </a:xfrm>
        </p:grpSpPr>
        <p:grpSp>
          <p:nvGrpSpPr>
            <p:cNvPr id="43" name="Group 37">
              <a:extLst>
                <a:ext uri="{FF2B5EF4-FFF2-40B4-BE49-F238E27FC236}">
                  <a16:creationId xmlns:a16="http://schemas.microsoft.com/office/drawing/2014/main" id="{3F5BE106-31EB-4DBD-09DB-4C1391EDE4D8}"/>
                </a:ext>
              </a:extLst>
            </p:cNvPr>
            <p:cNvGrpSpPr/>
            <p:nvPr/>
          </p:nvGrpSpPr>
          <p:grpSpPr>
            <a:xfrm>
              <a:off x="0" y="0"/>
              <a:ext cx="8392135" cy="1060354"/>
              <a:chOff x="0" y="0"/>
              <a:chExt cx="1993848" cy="251925"/>
            </a:xfrm>
          </p:grpSpPr>
          <p:sp>
            <p:nvSpPr>
              <p:cNvPr id="45" name="Freeform 38">
                <a:extLst>
                  <a:ext uri="{FF2B5EF4-FFF2-40B4-BE49-F238E27FC236}">
                    <a16:creationId xmlns:a16="http://schemas.microsoft.com/office/drawing/2014/main" id="{DC5E6714-97D3-A9A4-3F7B-2697683C598A}"/>
                  </a:ext>
                </a:extLst>
              </p:cNvPr>
              <p:cNvSpPr/>
              <p:nvPr/>
            </p:nvSpPr>
            <p:spPr>
              <a:xfrm>
                <a:off x="0" y="0"/>
                <a:ext cx="1993848" cy="251925"/>
              </a:xfrm>
              <a:custGeom>
                <a:avLst/>
                <a:gdLst/>
                <a:ahLst/>
                <a:cxnLst/>
                <a:rect l="l" t="t" r="r" b="b"/>
                <a:pathLst>
                  <a:path w="1993848" h="251925">
                    <a:moveTo>
                      <a:pt x="24601" y="0"/>
                    </a:moveTo>
                    <a:lnTo>
                      <a:pt x="1969247" y="0"/>
                    </a:lnTo>
                    <a:cubicBezTo>
                      <a:pt x="1975772" y="0"/>
                      <a:pt x="1982029" y="2592"/>
                      <a:pt x="1986642" y="7205"/>
                    </a:cubicBezTo>
                    <a:cubicBezTo>
                      <a:pt x="1991256" y="11819"/>
                      <a:pt x="1993848" y="18076"/>
                      <a:pt x="1993848" y="24601"/>
                    </a:cubicBezTo>
                    <a:lnTo>
                      <a:pt x="1993848" y="227324"/>
                    </a:lnTo>
                    <a:cubicBezTo>
                      <a:pt x="1993848" y="233848"/>
                      <a:pt x="1991256" y="240106"/>
                      <a:pt x="1986642" y="244719"/>
                    </a:cubicBezTo>
                    <a:cubicBezTo>
                      <a:pt x="1982029" y="249333"/>
                      <a:pt x="1975772" y="251925"/>
                      <a:pt x="1969247" y="251925"/>
                    </a:cubicBezTo>
                    <a:lnTo>
                      <a:pt x="24601" y="251925"/>
                    </a:lnTo>
                    <a:cubicBezTo>
                      <a:pt x="18076" y="251925"/>
                      <a:pt x="11819" y="249333"/>
                      <a:pt x="7205" y="244719"/>
                    </a:cubicBezTo>
                    <a:cubicBezTo>
                      <a:pt x="2592" y="240106"/>
                      <a:pt x="0" y="233848"/>
                      <a:pt x="0" y="227324"/>
                    </a:cubicBezTo>
                    <a:lnTo>
                      <a:pt x="0" y="24601"/>
                    </a:lnTo>
                    <a:cubicBezTo>
                      <a:pt x="0" y="18076"/>
                      <a:pt x="2592" y="11819"/>
                      <a:pt x="7205" y="7205"/>
                    </a:cubicBezTo>
                    <a:cubicBezTo>
                      <a:pt x="11819" y="2592"/>
                      <a:pt x="18076" y="0"/>
                      <a:pt x="24601" y="0"/>
                    </a:cubicBezTo>
                    <a:close/>
                  </a:path>
                </a:pathLst>
              </a:custGeom>
              <a:solidFill>
                <a:srgbClr val="F0EBFF"/>
              </a:solidFill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endParaRPr lang="es-CL" dirty="0"/>
              </a:p>
            </p:txBody>
          </p:sp>
          <p:sp>
            <p:nvSpPr>
              <p:cNvPr id="46" name="TextBox 39">
                <a:extLst>
                  <a:ext uri="{FF2B5EF4-FFF2-40B4-BE49-F238E27FC236}">
                    <a16:creationId xmlns:a16="http://schemas.microsoft.com/office/drawing/2014/main" id="{0BC3CE6A-696F-DB47-1167-7444B53652E1}"/>
                  </a:ext>
                </a:extLst>
              </p:cNvPr>
              <p:cNvSpPr txBox="1"/>
              <p:nvPr/>
            </p:nvSpPr>
            <p:spPr>
              <a:xfrm>
                <a:off x="0" y="9525"/>
                <a:ext cx="1993848" cy="242400"/>
              </a:xfrm>
              <a:prstGeom prst="rect">
                <a:avLst/>
              </a:prstGeom>
            </p:spPr>
            <p:txBody>
              <a:bodyPr lIns="34941" tIns="34941" rIns="34941" bIns="34941" rtlCol="0" anchor="ctr"/>
              <a:lstStyle/>
              <a:p>
                <a:pPr marL="0" lvl="0" indent="0" algn="ctr">
                  <a:lnSpc>
                    <a:spcPts val="1031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44" name="TextBox 40">
              <a:extLst>
                <a:ext uri="{FF2B5EF4-FFF2-40B4-BE49-F238E27FC236}">
                  <a16:creationId xmlns:a16="http://schemas.microsoft.com/office/drawing/2014/main" id="{9B33AAEA-2A84-661C-56B4-95D6CAD67971}"/>
                </a:ext>
              </a:extLst>
            </p:cNvPr>
            <p:cNvSpPr txBox="1"/>
            <p:nvPr/>
          </p:nvSpPr>
          <p:spPr>
            <a:xfrm>
              <a:off x="434218" y="93932"/>
              <a:ext cx="7523699" cy="71056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725"/>
                </a:lnSpc>
              </a:pPr>
              <a:endParaRPr lang="en-US" sz="2700" spc="135" dirty="0">
                <a:solidFill>
                  <a:srgbClr val="545454"/>
                </a:solidFill>
                <a:latin typeface="Arimo Bold"/>
                <a:ea typeface="Arimo Bold"/>
                <a:cs typeface="Arimo Bold"/>
                <a:sym typeface="Arimo Bold"/>
              </a:endParaRPr>
            </a:p>
          </p:txBody>
        </p:sp>
      </p:grpSp>
      <p:cxnSp>
        <p:nvCxnSpPr>
          <p:cNvPr id="51" name="Conector: angular 50">
            <a:extLst>
              <a:ext uri="{FF2B5EF4-FFF2-40B4-BE49-F238E27FC236}">
                <a16:creationId xmlns:a16="http://schemas.microsoft.com/office/drawing/2014/main" id="{B9826FED-039F-FCD2-6380-7D25D33D1984}"/>
              </a:ext>
            </a:extLst>
          </p:cNvPr>
          <p:cNvCxnSpPr/>
          <p:nvPr/>
        </p:nvCxnSpPr>
        <p:spPr>
          <a:xfrm rot="16200000" flipH="1">
            <a:off x="2371163" y="3924408"/>
            <a:ext cx="1005972" cy="652502"/>
          </a:xfrm>
          <a:prstGeom prst="bentConnector3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Conector: angular 55">
            <a:extLst>
              <a:ext uri="{FF2B5EF4-FFF2-40B4-BE49-F238E27FC236}">
                <a16:creationId xmlns:a16="http://schemas.microsoft.com/office/drawing/2014/main" id="{F54556DC-0352-D596-331A-7CD9C3153ACE}"/>
              </a:ext>
            </a:extLst>
          </p:cNvPr>
          <p:cNvCxnSpPr/>
          <p:nvPr/>
        </p:nvCxnSpPr>
        <p:spPr>
          <a:xfrm rot="16200000" flipH="1">
            <a:off x="3743810" y="6271084"/>
            <a:ext cx="1005972" cy="652502"/>
          </a:xfrm>
          <a:prstGeom prst="bentConnector3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40">
            <a:extLst>
              <a:ext uri="{FF2B5EF4-FFF2-40B4-BE49-F238E27FC236}">
                <a16:creationId xmlns:a16="http://schemas.microsoft.com/office/drawing/2014/main" id="{9711716D-AC13-7F07-728A-426AD036BF5A}"/>
              </a:ext>
            </a:extLst>
          </p:cNvPr>
          <p:cNvSpPr txBox="1"/>
          <p:nvPr/>
        </p:nvSpPr>
        <p:spPr>
          <a:xfrm>
            <a:off x="4907941" y="6165183"/>
            <a:ext cx="11222496" cy="8617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US" sz="2800" spc="135" dirty="0">
                <a:ea typeface="Arimo Bold"/>
                <a:cs typeface="Arimo Bold"/>
                <a:sym typeface="Arimo Bold"/>
              </a:rPr>
              <a:t>Su </a:t>
            </a:r>
            <a:r>
              <a:rPr lang="en-US" sz="2800" spc="135" dirty="0" err="1">
                <a:ea typeface="Arimo Bold"/>
                <a:cs typeface="Arimo Bold"/>
                <a:sym typeface="Arimo Bold"/>
              </a:rPr>
              <a:t>naturaleza</a:t>
            </a:r>
            <a:r>
              <a:rPr lang="en-US" sz="2800" spc="135" dirty="0">
                <a:ea typeface="Arimo Bold"/>
                <a:cs typeface="Arimo Bold"/>
                <a:sym typeface="Arimo Bold"/>
              </a:rPr>
              <a:t> es </a:t>
            </a:r>
            <a:r>
              <a:rPr lang="en-US" sz="2800" b="1" spc="135" dirty="0" err="1">
                <a:ea typeface="Arimo Bold"/>
                <a:cs typeface="Arimo Bold"/>
                <a:sym typeface="Arimo Bold"/>
              </a:rPr>
              <a:t>reflexiva</a:t>
            </a:r>
            <a:r>
              <a:rPr lang="en-US" sz="2800" spc="135" dirty="0">
                <a:ea typeface="Arimo Bold"/>
                <a:cs typeface="Arimo Bold"/>
                <a:sym typeface="Arimo Bold"/>
              </a:rPr>
              <a:t>, </a:t>
            </a:r>
            <a:r>
              <a:rPr lang="en-US" sz="2800" spc="135" dirty="0" err="1">
                <a:ea typeface="Arimo Bold"/>
                <a:cs typeface="Arimo Bold"/>
                <a:sym typeface="Arimo Bold"/>
              </a:rPr>
              <a:t>por</a:t>
            </a:r>
            <a:r>
              <a:rPr lang="en-US" sz="2800" spc="135" dirty="0">
                <a:ea typeface="Arimo Bold"/>
                <a:cs typeface="Arimo Bold"/>
                <a:sym typeface="Arimo Bold"/>
              </a:rPr>
              <a:t> lo tanto, </a:t>
            </a:r>
            <a:r>
              <a:rPr lang="en-US" sz="2800" spc="135" dirty="0" err="1">
                <a:ea typeface="Arimo Bold"/>
                <a:cs typeface="Arimo Bold"/>
                <a:sym typeface="Arimo Bold"/>
              </a:rPr>
              <a:t>resulta</a:t>
            </a:r>
            <a:r>
              <a:rPr lang="en-US" sz="2800" spc="135" dirty="0">
                <a:ea typeface="Arimo Bold"/>
                <a:cs typeface="Arimo Bold"/>
                <a:sym typeface="Arimo Bold"/>
              </a:rPr>
              <a:t> poco </a:t>
            </a:r>
            <a:r>
              <a:rPr lang="en-US" sz="2800" spc="135" dirty="0" err="1">
                <a:ea typeface="Arimo Bold"/>
                <a:cs typeface="Arimo Bold"/>
                <a:sym typeface="Arimo Bold"/>
              </a:rPr>
              <a:t>relevante</a:t>
            </a:r>
            <a:r>
              <a:rPr lang="en-US" sz="2800" spc="135" dirty="0">
                <a:ea typeface="Arimo Bold"/>
                <a:cs typeface="Arimo Bold"/>
                <a:sym typeface="Arimo Bold"/>
              </a:rPr>
              <a:t> </a:t>
            </a:r>
            <a:r>
              <a:rPr lang="en-US" sz="2800" spc="135" dirty="0" err="1">
                <a:ea typeface="Arimo Bold"/>
                <a:cs typeface="Arimo Bold"/>
                <a:sym typeface="Arimo Bold"/>
              </a:rPr>
              <a:t>cargar</a:t>
            </a:r>
            <a:r>
              <a:rPr lang="en-US" sz="2800" spc="135" dirty="0">
                <a:ea typeface="Arimo Bold"/>
                <a:cs typeface="Arimo Bold"/>
                <a:sym typeface="Arimo Bold"/>
              </a:rPr>
              <a:t> </a:t>
            </a:r>
            <a:r>
              <a:rPr lang="en-US" sz="2800" spc="135" dirty="0" err="1">
                <a:ea typeface="Arimo Bold"/>
                <a:cs typeface="Arimo Bold"/>
                <a:sym typeface="Arimo Bold"/>
              </a:rPr>
              <a:t>el</a:t>
            </a:r>
            <a:r>
              <a:rPr lang="en-US" sz="2800" spc="135" dirty="0">
                <a:ea typeface="Arimo Bold"/>
                <a:cs typeface="Arimo Bold"/>
                <a:sym typeface="Arimo Bold"/>
              </a:rPr>
              <a:t> </a:t>
            </a:r>
            <a:r>
              <a:rPr lang="en-US" sz="2800" spc="135" dirty="0" err="1">
                <a:ea typeface="Arimo Bold"/>
                <a:cs typeface="Arimo Bold"/>
                <a:sym typeface="Arimo Bold"/>
              </a:rPr>
              <a:t>ensayo</a:t>
            </a:r>
            <a:r>
              <a:rPr lang="en-US" sz="2800" spc="135" dirty="0">
                <a:ea typeface="Arimo Bold"/>
                <a:cs typeface="Arimo Bold"/>
                <a:sym typeface="Arimo Bold"/>
              </a:rPr>
              <a:t> de </a:t>
            </a:r>
            <a:r>
              <a:rPr lang="en-US" sz="2800" spc="135" dirty="0" err="1">
                <a:ea typeface="Arimo Bold"/>
                <a:cs typeface="Arimo Bold"/>
                <a:sym typeface="Arimo Bold"/>
              </a:rPr>
              <a:t>citas</a:t>
            </a:r>
            <a:r>
              <a:rPr lang="en-US" sz="2800" spc="135" dirty="0">
                <a:ea typeface="Arimo Bold"/>
                <a:cs typeface="Arimo Bold"/>
                <a:sym typeface="Arimo Bold"/>
              </a:rPr>
              <a:t>.</a:t>
            </a: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4DF90735-4284-D131-FCA7-1803AB54B3CC}"/>
              </a:ext>
            </a:extLst>
          </p:cNvPr>
          <p:cNvSpPr txBox="1"/>
          <p:nvPr/>
        </p:nvSpPr>
        <p:spPr>
          <a:xfrm>
            <a:off x="3644282" y="4037493"/>
            <a:ext cx="12590249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800" dirty="0"/>
              <a:t>“La calidad de un ensayo académico está determinada por la </a:t>
            </a:r>
            <a:r>
              <a:rPr lang="es-MX" sz="2800" b="1" dirty="0"/>
              <a:t>rigurosidad </a:t>
            </a:r>
            <a:r>
              <a:rPr lang="es-MX" sz="2800" dirty="0"/>
              <a:t>y la </a:t>
            </a:r>
            <a:r>
              <a:rPr lang="es-MX" sz="2800" b="1" dirty="0"/>
              <a:t>relevancia</a:t>
            </a:r>
            <a:r>
              <a:rPr lang="es-MX" sz="2800" dirty="0"/>
              <a:t> de la documentación y el apropiado manejo e interpretación de </a:t>
            </a:r>
            <a:r>
              <a:rPr lang="es-MX" sz="2800" b="1" dirty="0"/>
              <a:t>referencias bibliográficas</a:t>
            </a:r>
            <a:r>
              <a:rPr lang="es-MX" sz="2800" dirty="0"/>
              <a:t>” (Díaz 61).</a:t>
            </a:r>
            <a:endParaRPr lang="es-CL" sz="2800" dirty="0"/>
          </a:p>
        </p:txBody>
      </p:sp>
    </p:spTree>
    <p:extLst>
      <p:ext uri="{BB962C8B-B14F-4D97-AF65-F5344CB8AC3E}">
        <p14:creationId xmlns:p14="http://schemas.microsoft.com/office/powerpoint/2010/main" val="16994613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378694">
            <a:off x="15865760" y="-784736"/>
            <a:ext cx="1776598" cy="2035685"/>
          </a:xfrm>
          <a:custGeom>
            <a:avLst/>
            <a:gdLst/>
            <a:ahLst/>
            <a:cxnLst/>
            <a:rect l="l" t="t" r="r" b="b"/>
            <a:pathLst>
              <a:path w="1776598" h="2035685">
                <a:moveTo>
                  <a:pt x="0" y="0"/>
                </a:moveTo>
                <a:lnTo>
                  <a:pt x="1776598" y="0"/>
                </a:lnTo>
                <a:lnTo>
                  <a:pt x="1776598" y="2035686"/>
                </a:lnTo>
                <a:lnTo>
                  <a:pt x="0" y="203568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Freeform 3"/>
          <p:cNvSpPr/>
          <p:nvPr/>
        </p:nvSpPr>
        <p:spPr>
          <a:xfrm rot="6656374">
            <a:off x="-705417" y="6150271"/>
            <a:ext cx="1540548" cy="1765212"/>
          </a:xfrm>
          <a:custGeom>
            <a:avLst/>
            <a:gdLst/>
            <a:ahLst/>
            <a:cxnLst/>
            <a:rect l="l" t="t" r="r" b="b"/>
            <a:pathLst>
              <a:path w="1540548" h="1765212">
                <a:moveTo>
                  <a:pt x="0" y="0"/>
                </a:moveTo>
                <a:lnTo>
                  <a:pt x="1540548" y="0"/>
                </a:lnTo>
                <a:lnTo>
                  <a:pt x="1540548" y="1765212"/>
                </a:lnTo>
                <a:lnTo>
                  <a:pt x="0" y="176521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4" name="Freeform 4"/>
          <p:cNvSpPr/>
          <p:nvPr/>
        </p:nvSpPr>
        <p:spPr>
          <a:xfrm rot="-9991583">
            <a:off x="13910946" y="8756568"/>
            <a:ext cx="6580781" cy="6490295"/>
          </a:xfrm>
          <a:custGeom>
            <a:avLst/>
            <a:gdLst/>
            <a:ahLst/>
            <a:cxnLst/>
            <a:rect l="l" t="t" r="r" b="b"/>
            <a:pathLst>
              <a:path w="6580781" h="6490295">
                <a:moveTo>
                  <a:pt x="0" y="0"/>
                </a:moveTo>
                <a:lnTo>
                  <a:pt x="6580781" y="0"/>
                </a:lnTo>
                <a:lnTo>
                  <a:pt x="6580781" y="6490295"/>
                </a:lnTo>
                <a:lnTo>
                  <a:pt x="0" y="649029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Freeform 5"/>
          <p:cNvSpPr/>
          <p:nvPr/>
        </p:nvSpPr>
        <p:spPr>
          <a:xfrm rot="-7136872">
            <a:off x="15364668" y="2268735"/>
            <a:ext cx="5320424" cy="4216436"/>
          </a:xfrm>
          <a:custGeom>
            <a:avLst/>
            <a:gdLst/>
            <a:ahLst/>
            <a:cxnLst/>
            <a:rect l="l" t="t" r="r" b="b"/>
            <a:pathLst>
              <a:path w="5320424" h="4216436">
                <a:moveTo>
                  <a:pt x="0" y="0"/>
                </a:moveTo>
                <a:lnTo>
                  <a:pt x="5320424" y="0"/>
                </a:lnTo>
                <a:lnTo>
                  <a:pt x="5320424" y="4216436"/>
                </a:lnTo>
                <a:lnTo>
                  <a:pt x="0" y="421643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6" name="Freeform 6"/>
          <p:cNvSpPr/>
          <p:nvPr/>
        </p:nvSpPr>
        <p:spPr>
          <a:xfrm rot="9287474">
            <a:off x="1779206" y="-2566468"/>
            <a:ext cx="5901454" cy="4676902"/>
          </a:xfrm>
          <a:custGeom>
            <a:avLst/>
            <a:gdLst/>
            <a:ahLst/>
            <a:cxnLst/>
            <a:rect l="l" t="t" r="r" b="b"/>
            <a:pathLst>
              <a:path w="5901454" h="4676902">
                <a:moveTo>
                  <a:pt x="0" y="0"/>
                </a:moveTo>
                <a:lnTo>
                  <a:pt x="5901454" y="0"/>
                </a:lnTo>
                <a:lnTo>
                  <a:pt x="5901454" y="4676902"/>
                </a:lnTo>
                <a:lnTo>
                  <a:pt x="0" y="467690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 rot="-410117">
            <a:off x="-765521" y="8353996"/>
            <a:ext cx="4846681" cy="3840994"/>
          </a:xfrm>
          <a:custGeom>
            <a:avLst/>
            <a:gdLst/>
            <a:ahLst/>
            <a:cxnLst/>
            <a:rect l="l" t="t" r="r" b="b"/>
            <a:pathLst>
              <a:path w="4846681" h="3840994">
                <a:moveTo>
                  <a:pt x="0" y="0"/>
                </a:moveTo>
                <a:lnTo>
                  <a:pt x="4846681" y="0"/>
                </a:lnTo>
                <a:lnTo>
                  <a:pt x="4846681" y="3840994"/>
                </a:lnTo>
                <a:lnTo>
                  <a:pt x="0" y="384099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8" name="Freeform 8"/>
          <p:cNvSpPr/>
          <p:nvPr/>
        </p:nvSpPr>
        <p:spPr>
          <a:xfrm rot="-6784683">
            <a:off x="10956597" y="-2551472"/>
            <a:ext cx="4796535" cy="5220718"/>
          </a:xfrm>
          <a:custGeom>
            <a:avLst/>
            <a:gdLst/>
            <a:ahLst/>
            <a:cxnLst/>
            <a:rect l="l" t="t" r="r" b="b"/>
            <a:pathLst>
              <a:path w="4796535" h="5220718">
                <a:moveTo>
                  <a:pt x="0" y="0"/>
                </a:moveTo>
                <a:lnTo>
                  <a:pt x="4796535" y="0"/>
                </a:lnTo>
                <a:lnTo>
                  <a:pt x="4796535" y="5220718"/>
                </a:lnTo>
                <a:lnTo>
                  <a:pt x="0" y="522071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9" name="Freeform 9"/>
          <p:cNvSpPr/>
          <p:nvPr/>
        </p:nvSpPr>
        <p:spPr>
          <a:xfrm rot="-9659318">
            <a:off x="-1029984" y="2183821"/>
            <a:ext cx="2476139" cy="3506550"/>
          </a:xfrm>
          <a:custGeom>
            <a:avLst/>
            <a:gdLst/>
            <a:ahLst/>
            <a:cxnLst/>
            <a:rect l="l" t="t" r="r" b="b"/>
            <a:pathLst>
              <a:path w="2476139" h="3506550">
                <a:moveTo>
                  <a:pt x="0" y="0"/>
                </a:moveTo>
                <a:lnTo>
                  <a:pt x="2476139" y="0"/>
                </a:lnTo>
                <a:lnTo>
                  <a:pt x="2476139" y="3506550"/>
                </a:lnTo>
                <a:lnTo>
                  <a:pt x="0" y="350655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0" name="Freeform 10"/>
          <p:cNvSpPr/>
          <p:nvPr/>
        </p:nvSpPr>
        <p:spPr>
          <a:xfrm rot="9514337">
            <a:off x="8016359" y="8491708"/>
            <a:ext cx="5981568" cy="4777778"/>
          </a:xfrm>
          <a:custGeom>
            <a:avLst/>
            <a:gdLst/>
            <a:ahLst/>
            <a:cxnLst/>
            <a:rect l="l" t="t" r="r" b="b"/>
            <a:pathLst>
              <a:path w="5981568" h="4777778">
                <a:moveTo>
                  <a:pt x="0" y="0"/>
                </a:moveTo>
                <a:lnTo>
                  <a:pt x="5981569" y="0"/>
                </a:lnTo>
                <a:lnTo>
                  <a:pt x="5981569" y="4777778"/>
                </a:lnTo>
                <a:lnTo>
                  <a:pt x="0" y="4777778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1" name="Freeform 11"/>
          <p:cNvSpPr/>
          <p:nvPr/>
        </p:nvSpPr>
        <p:spPr>
          <a:xfrm rot="-10800000">
            <a:off x="16426424" y="7032877"/>
            <a:ext cx="3723152" cy="3567457"/>
          </a:xfrm>
          <a:custGeom>
            <a:avLst/>
            <a:gdLst/>
            <a:ahLst/>
            <a:cxnLst/>
            <a:rect l="l" t="t" r="r" b="b"/>
            <a:pathLst>
              <a:path w="3723152" h="3567457">
                <a:moveTo>
                  <a:pt x="0" y="0"/>
                </a:moveTo>
                <a:lnTo>
                  <a:pt x="3723152" y="0"/>
                </a:lnTo>
                <a:lnTo>
                  <a:pt x="3723152" y="3567457"/>
                </a:lnTo>
                <a:lnTo>
                  <a:pt x="0" y="3567457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2" name="Freeform 12"/>
          <p:cNvSpPr/>
          <p:nvPr/>
        </p:nvSpPr>
        <p:spPr>
          <a:xfrm rot="3897182">
            <a:off x="-3534771" y="-2403424"/>
            <a:ext cx="4490651" cy="4428904"/>
          </a:xfrm>
          <a:custGeom>
            <a:avLst/>
            <a:gdLst/>
            <a:ahLst/>
            <a:cxnLst/>
            <a:rect l="l" t="t" r="r" b="b"/>
            <a:pathLst>
              <a:path w="4490651" h="4428904">
                <a:moveTo>
                  <a:pt x="0" y="0"/>
                </a:moveTo>
                <a:lnTo>
                  <a:pt x="4490650" y="0"/>
                </a:lnTo>
                <a:lnTo>
                  <a:pt x="4490650" y="4428904"/>
                </a:lnTo>
                <a:lnTo>
                  <a:pt x="0" y="442890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3" name="Freeform 13"/>
          <p:cNvSpPr/>
          <p:nvPr/>
        </p:nvSpPr>
        <p:spPr>
          <a:xfrm rot="-2882775">
            <a:off x="4992123" y="9447092"/>
            <a:ext cx="2026558" cy="1180470"/>
          </a:xfrm>
          <a:custGeom>
            <a:avLst/>
            <a:gdLst/>
            <a:ahLst/>
            <a:cxnLst/>
            <a:rect l="l" t="t" r="r" b="b"/>
            <a:pathLst>
              <a:path w="2026558" h="1180470">
                <a:moveTo>
                  <a:pt x="0" y="0"/>
                </a:moveTo>
                <a:lnTo>
                  <a:pt x="2026558" y="0"/>
                </a:lnTo>
                <a:lnTo>
                  <a:pt x="2026558" y="1180470"/>
                </a:lnTo>
                <a:lnTo>
                  <a:pt x="0" y="1180470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4" name="Freeform 14"/>
          <p:cNvSpPr/>
          <p:nvPr/>
        </p:nvSpPr>
        <p:spPr>
          <a:xfrm rot="-3654351">
            <a:off x="8194923" y="-493951"/>
            <a:ext cx="1898154" cy="1105674"/>
          </a:xfrm>
          <a:custGeom>
            <a:avLst/>
            <a:gdLst/>
            <a:ahLst/>
            <a:cxnLst/>
            <a:rect l="l" t="t" r="r" b="b"/>
            <a:pathLst>
              <a:path w="1898154" h="1105674">
                <a:moveTo>
                  <a:pt x="0" y="0"/>
                </a:moveTo>
                <a:lnTo>
                  <a:pt x="1898154" y="0"/>
                </a:lnTo>
                <a:lnTo>
                  <a:pt x="1898154" y="1105675"/>
                </a:lnTo>
                <a:lnTo>
                  <a:pt x="0" y="1105675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5" name="TextBox 15"/>
          <p:cNvSpPr txBox="1"/>
          <p:nvPr/>
        </p:nvSpPr>
        <p:spPr>
          <a:xfrm>
            <a:off x="3365423" y="2916826"/>
            <a:ext cx="11557155" cy="7149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742"/>
              </a:lnSpc>
              <a:spcBef>
                <a:spcPct val="0"/>
              </a:spcBef>
            </a:pPr>
            <a:r>
              <a:rPr lang="en-US" sz="4101" spc="-164">
                <a:solidFill>
                  <a:srgbClr val="FFFFFF"/>
                </a:solidFill>
                <a:latin typeface="Arimo Bold"/>
                <a:ea typeface="Arimo Bold"/>
                <a:cs typeface="Arimo Bold"/>
                <a:sym typeface="Arimo Bold"/>
              </a:rPr>
              <a:t>Análisis de Mercado y Audiencia Objetivo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050429" y="4357903"/>
            <a:ext cx="12187143" cy="10149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779"/>
              </a:lnSpc>
              <a:spcBef>
                <a:spcPct val="0"/>
              </a:spcBef>
            </a:pPr>
            <a:r>
              <a:rPr lang="en-US" sz="4800" dirty="0" err="1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Veamos</a:t>
            </a:r>
            <a:r>
              <a:rPr lang="en-US" sz="48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 </a:t>
            </a:r>
            <a:r>
              <a:rPr lang="en-US" sz="4800" dirty="0" err="1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el</a:t>
            </a:r>
            <a:r>
              <a:rPr lang="en-US" sz="48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 </a:t>
            </a:r>
            <a:r>
              <a:rPr lang="en-US" sz="4800" dirty="0" err="1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siguiente</a:t>
            </a:r>
            <a:r>
              <a:rPr lang="en-US" sz="48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 </a:t>
            </a:r>
            <a:r>
              <a:rPr lang="en-US" sz="4800" dirty="0" err="1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ejemplo</a:t>
            </a:r>
            <a:r>
              <a:rPr lang="en-US" sz="48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 y las</a:t>
            </a:r>
          </a:p>
          <a:p>
            <a:pPr marL="0" lvl="0" indent="0" algn="ctr">
              <a:lnSpc>
                <a:spcPts val="3779"/>
              </a:lnSpc>
              <a:spcBef>
                <a:spcPct val="0"/>
              </a:spcBef>
            </a:pPr>
            <a:r>
              <a:rPr lang="en-US" sz="48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 partes que lo </a:t>
            </a:r>
            <a:r>
              <a:rPr lang="en-US" sz="4800" dirty="0" err="1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componen</a:t>
            </a:r>
            <a:endParaRPr lang="en-US" sz="4800" dirty="0">
              <a:solidFill>
                <a:schemeClr val="accent4">
                  <a:lumMod val="75000"/>
                </a:schemeClr>
              </a:solidFill>
              <a:latin typeface="Arial Black" panose="020B0A04020102020204" pitchFamily="34" charset="0"/>
              <a:ea typeface="Arimo"/>
              <a:cs typeface="Arimo"/>
              <a:sym typeface="Arimo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B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4726944" y="-3673744"/>
            <a:ext cx="26772009" cy="17465203"/>
            <a:chOff x="0" y="0"/>
            <a:chExt cx="35696012" cy="23286938"/>
          </a:xfrm>
        </p:grpSpPr>
        <p:sp>
          <p:nvSpPr>
            <p:cNvPr id="3" name="Freeform 3"/>
            <p:cNvSpPr/>
            <p:nvPr/>
          </p:nvSpPr>
          <p:spPr>
            <a:xfrm rot="-378694">
              <a:off x="27886048" y="4064890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5" y="0"/>
                  </a:lnTo>
                  <a:lnTo>
                    <a:pt x="2054065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4" name="Freeform 4"/>
            <p:cNvSpPr/>
            <p:nvPr/>
          </p:nvSpPr>
          <p:spPr>
            <a:xfrm rot="6656374">
              <a:off x="5362036" y="12908186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4" y="0"/>
                  </a:lnTo>
                  <a:lnTo>
                    <a:pt x="2054064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5" name="Freeform 5"/>
            <p:cNvSpPr/>
            <p:nvPr/>
          </p:nvSpPr>
          <p:spPr>
            <a:xfrm rot="-9991583">
              <a:off x="26034237" y="13730095"/>
              <a:ext cx="8774375" cy="8653727"/>
            </a:xfrm>
            <a:custGeom>
              <a:avLst/>
              <a:gdLst/>
              <a:ahLst/>
              <a:cxnLst/>
              <a:rect l="l" t="t" r="r" b="b"/>
              <a:pathLst>
                <a:path w="8774375" h="8653727">
                  <a:moveTo>
                    <a:pt x="0" y="0"/>
                  </a:moveTo>
                  <a:lnTo>
                    <a:pt x="8774375" y="0"/>
                  </a:lnTo>
                  <a:lnTo>
                    <a:pt x="8774375" y="8653727"/>
                  </a:lnTo>
                  <a:lnTo>
                    <a:pt x="0" y="865372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6" name="Freeform 6"/>
            <p:cNvSpPr/>
            <p:nvPr/>
          </p:nvSpPr>
          <p:spPr>
            <a:xfrm rot="-7136872">
              <a:off x="26368259" y="7555644"/>
              <a:ext cx="7093899" cy="5621915"/>
            </a:xfrm>
            <a:custGeom>
              <a:avLst/>
              <a:gdLst/>
              <a:ahLst/>
              <a:cxnLst/>
              <a:rect l="l" t="t" r="r" b="b"/>
              <a:pathLst>
                <a:path w="7093899" h="5621915">
                  <a:moveTo>
                    <a:pt x="0" y="0"/>
                  </a:moveTo>
                  <a:lnTo>
                    <a:pt x="7093899" y="0"/>
                  </a:lnTo>
                  <a:lnTo>
                    <a:pt x="7093899" y="5621914"/>
                  </a:lnTo>
                  <a:lnTo>
                    <a:pt x="0" y="562191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7" name="Freeform 7"/>
            <p:cNvSpPr/>
            <p:nvPr/>
          </p:nvSpPr>
          <p:spPr>
            <a:xfrm rot="1670258">
              <a:off x="8674867" y="1476367"/>
              <a:ext cx="7868605" cy="6235870"/>
            </a:xfrm>
            <a:custGeom>
              <a:avLst/>
              <a:gdLst/>
              <a:ahLst/>
              <a:cxnLst/>
              <a:rect l="l" t="t" r="r" b="b"/>
              <a:pathLst>
                <a:path w="7868605" h="6235870">
                  <a:moveTo>
                    <a:pt x="0" y="0"/>
                  </a:moveTo>
                  <a:lnTo>
                    <a:pt x="7868605" y="0"/>
                  </a:lnTo>
                  <a:lnTo>
                    <a:pt x="7868605" y="6235870"/>
                  </a:lnTo>
                  <a:lnTo>
                    <a:pt x="0" y="62358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8" name="Freeform 8"/>
            <p:cNvSpPr/>
            <p:nvPr/>
          </p:nvSpPr>
          <p:spPr>
            <a:xfrm rot="536888">
              <a:off x="5294597" y="15720764"/>
              <a:ext cx="6462241" cy="5121326"/>
            </a:xfrm>
            <a:custGeom>
              <a:avLst/>
              <a:gdLst/>
              <a:ahLst/>
              <a:cxnLst/>
              <a:rect l="l" t="t" r="r" b="b"/>
              <a:pathLst>
                <a:path w="6462241" h="5121326">
                  <a:moveTo>
                    <a:pt x="0" y="0"/>
                  </a:moveTo>
                  <a:lnTo>
                    <a:pt x="6462241" y="0"/>
                  </a:lnTo>
                  <a:lnTo>
                    <a:pt x="6462241" y="5121326"/>
                  </a:lnTo>
                  <a:lnTo>
                    <a:pt x="0" y="51213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9" name="Freeform 9"/>
            <p:cNvSpPr/>
            <p:nvPr/>
          </p:nvSpPr>
          <p:spPr>
            <a:xfrm rot="7607873">
              <a:off x="20911388" y="1496362"/>
              <a:ext cx="6395380" cy="6960957"/>
            </a:xfrm>
            <a:custGeom>
              <a:avLst/>
              <a:gdLst/>
              <a:ahLst/>
              <a:cxnLst/>
              <a:rect l="l" t="t" r="r" b="b"/>
              <a:pathLst>
                <a:path w="6395380" h="6960957">
                  <a:moveTo>
                    <a:pt x="0" y="0"/>
                  </a:moveTo>
                  <a:lnTo>
                    <a:pt x="6395380" y="0"/>
                  </a:lnTo>
                  <a:lnTo>
                    <a:pt x="6395380" y="6960957"/>
                  </a:lnTo>
                  <a:lnTo>
                    <a:pt x="0" y="696095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0" name="Freeform 10"/>
            <p:cNvSpPr/>
            <p:nvPr/>
          </p:nvSpPr>
          <p:spPr>
            <a:xfrm rot="10258208">
              <a:off x="5366034" y="7624256"/>
              <a:ext cx="3649807" cy="5168622"/>
            </a:xfrm>
            <a:custGeom>
              <a:avLst/>
              <a:gdLst/>
              <a:ahLst/>
              <a:cxnLst/>
              <a:rect l="l" t="t" r="r" b="b"/>
              <a:pathLst>
                <a:path w="3649807" h="5168622">
                  <a:moveTo>
                    <a:pt x="0" y="0"/>
                  </a:moveTo>
                  <a:lnTo>
                    <a:pt x="3649806" y="0"/>
                  </a:lnTo>
                  <a:lnTo>
                    <a:pt x="3649806" y="5168622"/>
                  </a:lnTo>
                  <a:lnTo>
                    <a:pt x="0" y="51686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1" name="Freeform 11"/>
            <p:cNvSpPr/>
            <p:nvPr/>
          </p:nvSpPr>
          <p:spPr>
            <a:xfrm rot="-10800000">
              <a:off x="16278357" y="15743716"/>
              <a:ext cx="7975425" cy="6370370"/>
            </a:xfrm>
            <a:custGeom>
              <a:avLst/>
              <a:gdLst/>
              <a:ahLst/>
              <a:cxnLst/>
              <a:rect l="l" t="t" r="r" b="b"/>
              <a:pathLst>
                <a:path w="7975425" h="6370370">
                  <a:moveTo>
                    <a:pt x="0" y="0"/>
                  </a:moveTo>
                  <a:lnTo>
                    <a:pt x="7975424" y="0"/>
                  </a:lnTo>
                  <a:lnTo>
                    <a:pt x="7975424" y="6370370"/>
                  </a:lnTo>
                  <a:lnTo>
                    <a:pt x="0" y="63703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2" name="Freeform 12"/>
            <p:cNvSpPr/>
            <p:nvPr/>
          </p:nvSpPr>
          <p:spPr>
            <a:xfrm rot="-10800000">
              <a:off x="26159235" y="15903123"/>
              <a:ext cx="4964203" cy="4756609"/>
            </a:xfrm>
            <a:custGeom>
              <a:avLst/>
              <a:gdLst/>
              <a:ahLst/>
              <a:cxnLst/>
              <a:rect l="l" t="t" r="r" b="b"/>
              <a:pathLst>
                <a:path w="4964203" h="4756609">
                  <a:moveTo>
                    <a:pt x="0" y="0"/>
                  </a:moveTo>
                  <a:lnTo>
                    <a:pt x="4964204" y="0"/>
                  </a:lnTo>
                  <a:lnTo>
                    <a:pt x="4964204" y="4756609"/>
                  </a:lnTo>
                  <a:lnTo>
                    <a:pt x="0" y="47566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>
                <a:extLst>
                  <a:ext uri="{96DAC541-7B7A-43D3-8B79-37D633B846F1}">
                    <asvg:svgBlip xmlns:asvg="http://schemas.microsoft.com/office/drawing/2016/SVG/main" r:embed="rId1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3" name="Freeform 13"/>
            <p:cNvSpPr/>
            <p:nvPr/>
          </p:nvSpPr>
          <p:spPr>
            <a:xfrm rot="3897182">
              <a:off x="948620" y="1565499"/>
              <a:ext cx="5987534" cy="5905206"/>
            </a:xfrm>
            <a:custGeom>
              <a:avLst/>
              <a:gdLst/>
              <a:ahLst/>
              <a:cxnLst/>
              <a:rect l="l" t="t" r="r" b="b"/>
              <a:pathLst>
                <a:path w="5987534" h="5905206">
                  <a:moveTo>
                    <a:pt x="0" y="0"/>
                  </a:moveTo>
                  <a:lnTo>
                    <a:pt x="5987535" y="0"/>
                  </a:lnTo>
                  <a:lnTo>
                    <a:pt x="5987535" y="5905206"/>
                  </a:lnTo>
                  <a:lnTo>
                    <a:pt x="0" y="59052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4" name="Freeform 14"/>
            <p:cNvSpPr/>
            <p:nvPr/>
          </p:nvSpPr>
          <p:spPr>
            <a:xfrm rot="-2882775">
              <a:off x="12253237" y="17935812"/>
              <a:ext cx="2702077" cy="1573960"/>
            </a:xfrm>
            <a:custGeom>
              <a:avLst/>
              <a:gdLst/>
              <a:ahLst/>
              <a:cxnLst/>
              <a:rect l="l" t="t" r="r" b="b"/>
              <a:pathLst>
                <a:path w="2702077" h="1573960">
                  <a:moveTo>
                    <a:pt x="0" y="0"/>
                  </a:moveTo>
                  <a:lnTo>
                    <a:pt x="2702077" y="0"/>
                  </a:lnTo>
                  <a:lnTo>
                    <a:pt x="2702077" y="1573960"/>
                  </a:lnTo>
                  <a:lnTo>
                    <a:pt x="0" y="15739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8">
                <a:extLst>
                  <a:ext uri="{96DAC541-7B7A-43D3-8B79-37D633B846F1}">
                    <asvg:svgBlip xmlns:asvg="http://schemas.microsoft.com/office/drawing/2016/SVG/main" r:embed="rId1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5" name="Freeform 15"/>
            <p:cNvSpPr/>
            <p:nvPr/>
          </p:nvSpPr>
          <p:spPr>
            <a:xfrm rot="-3654351">
              <a:off x="17741212" y="3909246"/>
              <a:ext cx="2530871" cy="1474233"/>
            </a:xfrm>
            <a:custGeom>
              <a:avLst/>
              <a:gdLst/>
              <a:ahLst/>
              <a:cxnLst/>
              <a:rect l="l" t="t" r="r" b="b"/>
              <a:pathLst>
                <a:path w="2530871" h="1474233">
                  <a:moveTo>
                    <a:pt x="0" y="0"/>
                  </a:moveTo>
                  <a:lnTo>
                    <a:pt x="2530871" y="0"/>
                  </a:lnTo>
                  <a:lnTo>
                    <a:pt x="2530871" y="1474233"/>
                  </a:lnTo>
                  <a:lnTo>
                    <a:pt x="0" y="14742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8">
                <a:extLst>
                  <a:ext uri="{96DAC541-7B7A-43D3-8B79-37D633B846F1}">
                    <asvg:svgBlip xmlns:asvg="http://schemas.microsoft.com/office/drawing/2016/SVG/main" r:embed="rId1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829280" y="664295"/>
            <a:ext cx="16629440" cy="8967698"/>
            <a:chOff x="0" y="0"/>
            <a:chExt cx="4085397" cy="2203117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4085397" cy="2203117"/>
            </a:xfrm>
            <a:custGeom>
              <a:avLst/>
              <a:gdLst/>
              <a:ahLst/>
              <a:cxnLst/>
              <a:rect l="l" t="t" r="r" b="b"/>
              <a:pathLst>
                <a:path w="4085397" h="2203117">
                  <a:moveTo>
                    <a:pt x="0" y="0"/>
                  </a:moveTo>
                  <a:lnTo>
                    <a:pt x="4085397" y="0"/>
                  </a:lnTo>
                  <a:lnTo>
                    <a:pt x="4085397" y="2203117"/>
                  </a:lnTo>
                  <a:lnTo>
                    <a:pt x="0" y="2203117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47625"/>
              <a:ext cx="4085397" cy="2250742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1981"/>
                </a:lnSpc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829280" y="664296"/>
            <a:ext cx="16629440" cy="9152266"/>
            <a:chOff x="0" y="0"/>
            <a:chExt cx="4519729" cy="2318560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4519729" cy="2318560"/>
            </a:xfrm>
            <a:custGeom>
              <a:avLst/>
              <a:gdLst/>
              <a:ahLst/>
              <a:cxnLst/>
              <a:rect l="l" t="t" r="r" b="b"/>
              <a:pathLst>
                <a:path w="4519729" h="2318560">
                  <a:moveTo>
                    <a:pt x="0" y="0"/>
                  </a:moveTo>
                  <a:lnTo>
                    <a:pt x="4519729" y="0"/>
                  </a:lnTo>
                  <a:lnTo>
                    <a:pt x="4519729" y="2318560"/>
                  </a:lnTo>
                  <a:lnTo>
                    <a:pt x="0" y="231856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sq">
              <a:solidFill>
                <a:srgbClr val="7AB5BD"/>
              </a:solidFill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4519729" cy="2356660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2095"/>
                </a:lnSpc>
              </a:pPr>
              <a:endParaRPr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1019349" y="1250121"/>
            <a:ext cx="12165648" cy="8425333"/>
            <a:chOff x="0" y="0"/>
            <a:chExt cx="3233762" cy="2054485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3233762" cy="2054485"/>
            </a:xfrm>
            <a:custGeom>
              <a:avLst/>
              <a:gdLst/>
              <a:ahLst/>
              <a:cxnLst/>
              <a:rect l="l" t="t" r="r" b="b"/>
              <a:pathLst>
                <a:path w="3233762" h="2054485">
                  <a:moveTo>
                    <a:pt x="30481" y="0"/>
                  </a:moveTo>
                  <a:lnTo>
                    <a:pt x="3203280" y="0"/>
                  </a:lnTo>
                  <a:cubicBezTo>
                    <a:pt x="3211364" y="0"/>
                    <a:pt x="3219118" y="3211"/>
                    <a:pt x="3224834" y="8928"/>
                  </a:cubicBezTo>
                  <a:cubicBezTo>
                    <a:pt x="3230550" y="14644"/>
                    <a:pt x="3233762" y="22397"/>
                    <a:pt x="3233762" y="30481"/>
                  </a:cubicBezTo>
                  <a:lnTo>
                    <a:pt x="3233762" y="2024003"/>
                  </a:lnTo>
                  <a:cubicBezTo>
                    <a:pt x="3233762" y="2032087"/>
                    <a:pt x="3230550" y="2039841"/>
                    <a:pt x="3224834" y="2045557"/>
                  </a:cubicBezTo>
                  <a:cubicBezTo>
                    <a:pt x="3219118" y="2051273"/>
                    <a:pt x="3211364" y="2054485"/>
                    <a:pt x="3203280" y="2054485"/>
                  </a:cubicBezTo>
                  <a:lnTo>
                    <a:pt x="30481" y="2054485"/>
                  </a:lnTo>
                  <a:cubicBezTo>
                    <a:pt x="13647" y="2054485"/>
                    <a:pt x="0" y="2040838"/>
                    <a:pt x="0" y="2024003"/>
                  </a:cubicBezTo>
                  <a:lnTo>
                    <a:pt x="0" y="30481"/>
                  </a:lnTo>
                  <a:cubicBezTo>
                    <a:pt x="0" y="22397"/>
                    <a:pt x="3211" y="14644"/>
                    <a:pt x="8928" y="8928"/>
                  </a:cubicBezTo>
                  <a:cubicBezTo>
                    <a:pt x="14644" y="3211"/>
                    <a:pt x="22397" y="0"/>
                    <a:pt x="30481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57150" cap="rnd">
              <a:solidFill>
                <a:srgbClr val="545454"/>
              </a:solidFill>
              <a:prstDash val="lgDash"/>
              <a:rou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0" y="19050"/>
              <a:ext cx="3233762" cy="203543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500"/>
                </a:lnSpc>
              </a:pPr>
              <a:endParaRPr/>
            </a:p>
          </p:txBody>
        </p:sp>
      </p:grpSp>
      <p:sp>
        <p:nvSpPr>
          <p:cNvPr id="26" name="Rectángulo 25">
            <a:extLst>
              <a:ext uri="{FF2B5EF4-FFF2-40B4-BE49-F238E27FC236}">
                <a16:creationId xmlns:a16="http://schemas.microsoft.com/office/drawing/2014/main" id="{27A29088-B3E1-5454-AB44-1FFFF0D6C460}"/>
              </a:ext>
            </a:extLst>
          </p:cNvPr>
          <p:cNvSpPr/>
          <p:nvPr/>
        </p:nvSpPr>
        <p:spPr>
          <a:xfrm>
            <a:off x="13257552" y="1804939"/>
            <a:ext cx="4000500" cy="117484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3600" b="1" dirty="0">
                <a:solidFill>
                  <a:schemeClr val="accent4">
                    <a:lumMod val="75000"/>
                  </a:schemeClr>
                </a:solidFill>
              </a:rPr>
              <a:t>Título</a:t>
            </a:r>
            <a:endParaRPr lang="es-CL" sz="36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cxnSp>
        <p:nvCxnSpPr>
          <p:cNvPr id="28" name="Conector recto de flecha 27">
            <a:extLst>
              <a:ext uri="{FF2B5EF4-FFF2-40B4-BE49-F238E27FC236}">
                <a16:creationId xmlns:a16="http://schemas.microsoft.com/office/drawing/2014/main" id="{701D3C08-265A-1C15-A5D0-3AF8ACA8FB4D}"/>
              </a:ext>
            </a:extLst>
          </p:cNvPr>
          <p:cNvCxnSpPr/>
          <p:nvPr/>
        </p:nvCxnSpPr>
        <p:spPr>
          <a:xfrm flipH="1">
            <a:off x="11218252" y="2191597"/>
            <a:ext cx="1810541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37" name="Cerrar llave 36">
            <a:extLst>
              <a:ext uri="{FF2B5EF4-FFF2-40B4-BE49-F238E27FC236}">
                <a16:creationId xmlns:a16="http://schemas.microsoft.com/office/drawing/2014/main" id="{00A1C155-A0DA-831D-D2CE-850226A9D4DE}"/>
              </a:ext>
            </a:extLst>
          </p:cNvPr>
          <p:cNvSpPr/>
          <p:nvPr/>
        </p:nvSpPr>
        <p:spPr>
          <a:xfrm>
            <a:off x="12659115" y="2979787"/>
            <a:ext cx="669788" cy="5897510"/>
          </a:xfrm>
          <a:prstGeom prst="rightBrace">
            <a:avLst>
              <a:gd name="adj1" fmla="val 0"/>
              <a:gd name="adj2" fmla="val 50000"/>
            </a:avLst>
          </a:prstGeom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38" name="Rectángulo 37">
            <a:extLst>
              <a:ext uri="{FF2B5EF4-FFF2-40B4-BE49-F238E27FC236}">
                <a16:creationId xmlns:a16="http://schemas.microsoft.com/office/drawing/2014/main" id="{5ACA1988-8B98-D0B1-2B35-3D00379C3567}"/>
              </a:ext>
            </a:extLst>
          </p:cNvPr>
          <p:cNvSpPr/>
          <p:nvPr/>
        </p:nvSpPr>
        <p:spPr>
          <a:xfrm>
            <a:off x="13393768" y="5275116"/>
            <a:ext cx="4000500" cy="13427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3600" b="1" dirty="0">
                <a:solidFill>
                  <a:schemeClr val="tx1"/>
                </a:solidFill>
              </a:rPr>
              <a:t>Introducción</a:t>
            </a:r>
            <a:endParaRPr lang="es-CL" sz="3600" b="1" dirty="0">
              <a:solidFill>
                <a:schemeClr val="tx1"/>
              </a:solidFill>
            </a:endParaRPr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09812DA9-0227-C132-5075-110B822A04A6}"/>
              </a:ext>
            </a:extLst>
          </p:cNvPr>
          <p:cNvSpPr txBox="1"/>
          <p:nvPr/>
        </p:nvSpPr>
        <p:spPr>
          <a:xfrm>
            <a:off x="1158183" y="1791424"/>
            <a:ext cx="9894514" cy="14014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Bef>
                <a:spcPts val="1295"/>
              </a:spcBef>
              <a:spcAft>
                <a:spcPts val="800"/>
              </a:spcAft>
            </a:pPr>
            <a:r>
              <a:rPr lang="es-CL" sz="2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“El liderazgo y sus rasgos emocionales </a:t>
            </a:r>
            <a:r>
              <a:rPr lang="es-CL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 </a:t>
            </a:r>
            <a:r>
              <a:rPr lang="es-CL" sz="2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afrontar el trauma”</a:t>
            </a:r>
            <a:endParaRPr lang="es-CL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800"/>
              </a:spcAft>
            </a:pPr>
            <a:r>
              <a:rPr lang="es-CL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C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3D939517-F251-7221-8574-51367DCEADEB}"/>
              </a:ext>
            </a:extLst>
          </p:cNvPr>
          <p:cNvSpPr txBox="1"/>
          <p:nvPr/>
        </p:nvSpPr>
        <p:spPr>
          <a:xfrm>
            <a:off x="1390374" y="2460028"/>
            <a:ext cx="11268740" cy="6288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CL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sz="23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Las operaciones navales conllevan riesgos intrínsecos, dada la naturaleza compleja de su entorno de operación. </a:t>
            </a:r>
            <a:r>
              <a:rPr lang="es-MX" sz="2300" u="sng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 este contexto</a:t>
            </a:r>
            <a:r>
              <a:rPr lang="es-MX" sz="23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un evento potencialmente catastrófico puede desencadenar perturbaciones psicológicas asociadas al trauma en el personal que lo experimentó, teniendo como</a:t>
            </a:r>
            <a:r>
              <a:rPr lang="es-CL" sz="23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s-MX" sz="23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secuelas afectaciones al proceso cognitivo, daños en la salud mental y un impacto en la disponibilidad del capital humano institucional.</a:t>
            </a:r>
            <a:endParaRPr lang="es-CL" sz="23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sz="2300" u="sng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Livingstone (2003)</a:t>
            </a:r>
            <a:r>
              <a:rPr lang="es-MX" sz="23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señala que cuanto más hábil sea el líder en comprender la influencia que sus emociones pueden tener en los seguidores en situaciones problemáticas, más ventaja tiene en influenciar a estos en la superación de los desafíos. Por lo anterior, surge la interrogante</a:t>
            </a:r>
            <a:r>
              <a:rPr lang="es-CL" sz="23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s-MX" sz="23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 existen cualidades inherentes en el liderazgo que pueda adoptar un líder para afrontar el trauma posterior</a:t>
            </a:r>
            <a:r>
              <a:rPr lang="es-CL" sz="23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s-MX" sz="23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 un evento cercano a la muerte. Es por ello, que el presente ensayo plantea que, un liderazgo basado en rasgos emocionales otorga medidas efectivas para afrontar el</a:t>
            </a:r>
            <a:r>
              <a:rPr lang="es-CL" sz="23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s-MX" sz="23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trauma en una dotación que experimentó un evento potencialmente catastrófico.</a:t>
            </a:r>
            <a:endParaRPr lang="es-CL" sz="23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B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4726944" y="-3673744"/>
            <a:ext cx="26772009" cy="17465203"/>
            <a:chOff x="0" y="0"/>
            <a:chExt cx="35696012" cy="23286938"/>
          </a:xfrm>
        </p:grpSpPr>
        <p:sp>
          <p:nvSpPr>
            <p:cNvPr id="3" name="Freeform 3"/>
            <p:cNvSpPr/>
            <p:nvPr/>
          </p:nvSpPr>
          <p:spPr>
            <a:xfrm rot="-378694">
              <a:off x="27886048" y="4064890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5" y="0"/>
                  </a:lnTo>
                  <a:lnTo>
                    <a:pt x="2054065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4" name="Freeform 4"/>
            <p:cNvSpPr/>
            <p:nvPr/>
          </p:nvSpPr>
          <p:spPr>
            <a:xfrm rot="6656374">
              <a:off x="5362036" y="12908186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4" y="0"/>
                  </a:lnTo>
                  <a:lnTo>
                    <a:pt x="2054064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5" name="Freeform 5"/>
            <p:cNvSpPr/>
            <p:nvPr/>
          </p:nvSpPr>
          <p:spPr>
            <a:xfrm rot="-9991583">
              <a:off x="26034237" y="13730095"/>
              <a:ext cx="8774375" cy="8653727"/>
            </a:xfrm>
            <a:custGeom>
              <a:avLst/>
              <a:gdLst/>
              <a:ahLst/>
              <a:cxnLst/>
              <a:rect l="l" t="t" r="r" b="b"/>
              <a:pathLst>
                <a:path w="8774375" h="8653727">
                  <a:moveTo>
                    <a:pt x="0" y="0"/>
                  </a:moveTo>
                  <a:lnTo>
                    <a:pt x="8774375" y="0"/>
                  </a:lnTo>
                  <a:lnTo>
                    <a:pt x="8774375" y="8653727"/>
                  </a:lnTo>
                  <a:lnTo>
                    <a:pt x="0" y="865372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6" name="Freeform 6"/>
            <p:cNvSpPr/>
            <p:nvPr/>
          </p:nvSpPr>
          <p:spPr>
            <a:xfrm rot="-7136872">
              <a:off x="26368259" y="7555644"/>
              <a:ext cx="7093899" cy="5621915"/>
            </a:xfrm>
            <a:custGeom>
              <a:avLst/>
              <a:gdLst/>
              <a:ahLst/>
              <a:cxnLst/>
              <a:rect l="l" t="t" r="r" b="b"/>
              <a:pathLst>
                <a:path w="7093899" h="5621915">
                  <a:moveTo>
                    <a:pt x="0" y="0"/>
                  </a:moveTo>
                  <a:lnTo>
                    <a:pt x="7093899" y="0"/>
                  </a:lnTo>
                  <a:lnTo>
                    <a:pt x="7093899" y="5621914"/>
                  </a:lnTo>
                  <a:lnTo>
                    <a:pt x="0" y="562191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7" name="Freeform 7"/>
            <p:cNvSpPr/>
            <p:nvPr/>
          </p:nvSpPr>
          <p:spPr>
            <a:xfrm rot="1670258">
              <a:off x="8674867" y="1476367"/>
              <a:ext cx="7868605" cy="6235870"/>
            </a:xfrm>
            <a:custGeom>
              <a:avLst/>
              <a:gdLst/>
              <a:ahLst/>
              <a:cxnLst/>
              <a:rect l="l" t="t" r="r" b="b"/>
              <a:pathLst>
                <a:path w="7868605" h="6235870">
                  <a:moveTo>
                    <a:pt x="0" y="0"/>
                  </a:moveTo>
                  <a:lnTo>
                    <a:pt x="7868605" y="0"/>
                  </a:lnTo>
                  <a:lnTo>
                    <a:pt x="7868605" y="6235870"/>
                  </a:lnTo>
                  <a:lnTo>
                    <a:pt x="0" y="62358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8" name="Freeform 8"/>
            <p:cNvSpPr/>
            <p:nvPr/>
          </p:nvSpPr>
          <p:spPr>
            <a:xfrm rot="536888">
              <a:off x="5294597" y="15720764"/>
              <a:ext cx="6462241" cy="5121326"/>
            </a:xfrm>
            <a:custGeom>
              <a:avLst/>
              <a:gdLst/>
              <a:ahLst/>
              <a:cxnLst/>
              <a:rect l="l" t="t" r="r" b="b"/>
              <a:pathLst>
                <a:path w="6462241" h="5121326">
                  <a:moveTo>
                    <a:pt x="0" y="0"/>
                  </a:moveTo>
                  <a:lnTo>
                    <a:pt x="6462241" y="0"/>
                  </a:lnTo>
                  <a:lnTo>
                    <a:pt x="6462241" y="5121326"/>
                  </a:lnTo>
                  <a:lnTo>
                    <a:pt x="0" y="51213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9" name="Freeform 9"/>
            <p:cNvSpPr/>
            <p:nvPr/>
          </p:nvSpPr>
          <p:spPr>
            <a:xfrm rot="7607873">
              <a:off x="20911388" y="1496362"/>
              <a:ext cx="6395380" cy="6960957"/>
            </a:xfrm>
            <a:custGeom>
              <a:avLst/>
              <a:gdLst/>
              <a:ahLst/>
              <a:cxnLst/>
              <a:rect l="l" t="t" r="r" b="b"/>
              <a:pathLst>
                <a:path w="6395380" h="6960957">
                  <a:moveTo>
                    <a:pt x="0" y="0"/>
                  </a:moveTo>
                  <a:lnTo>
                    <a:pt x="6395380" y="0"/>
                  </a:lnTo>
                  <a:lnTo>
                    <a:pt x="6395380" y="6960957"/>
                  </a:lnTo>
                  <a:lnTo>
                    <a:pt x="0" y="696095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0" name="Freeform 10"/>
            <p:cNvSpPr/>
            <p:nvPr/>
          </p:nvSpPr>
          <p:spPr>
            <a:xfrm rot="10258208">
              <a:off x="5366034" y="7624256"/>
              <a:ext cx="3649807" cy="5168622"/>
            </a:xfrm>
            <a:custGeom>
              <a:avLst/>
              <a:gdLst/>
              <a:ahLst/>
              <a:cxnLst/>
              <a:rect l="l" t="t" r="r" b="b"/>
              <a:pathLst>
                <a:path w="3649807" h="5168622">
                  <a:moveTo>
                    <a:pt x="0" y="0"/>
                  </a:moveTo>
                  <a:lnTo>
                    <a:pt x="3649806" y="0"/>
                  </a:lnTo>
                  <a:lnTo>
                    <a:pt x="3649806" y="5168622"/>
                  </a:lnTo>
                  <a:lnTo>
                    <a:pt x="0" y="51686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1" name="Freeform 11"/>
            <p:cNvSpPr/>
            <p:nvPr/>
          </p:nvSpPr>
          <p:spPr>
            <a:xfrm rot="-10800000">
              <a:off x="16278357" y="15743716"/>
              <a:ext cx="7975425" cy="6370370"/>
            </a:xfrm>
            <a:custGeom>
              <a:avLst/>
              <a:gdLst/>
              <a:ahLst/>
              <a:cxnLst/>
              <a:rect l="l" t="t" r="r" b="b"/>
              <a:pathLst>
                <a:path w="7975425" h="6370370">
                  <a:moveTo>
                    <a:pt x="0" y="0"/>
                  </a:moveTo>
                  <a:lnTo>
                    <a:pt x="7975424" y="0"/>
                  </a:lnTo>
                  <a:lnTo>
                    <a:pt x="7975424" y="6370370"/>
                  </a:lnTo>
                  <a:lnTo>
                    <a:pt x="0" y="63703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2" name="Freeform 12"/>
            <p:cNvSpPr/>
            <p:nvPr/>
          </p:nvSpPr>
          <p:spPr>
            <a:xfrm rot="-10800000">
              <a:off x="26159235" y="15903123"/>
              <a:ext cx="4964203" cy="4756609"/>
            </a:xfrm>
            <a:custGeom>
              <a:avLst/>
              <a:gdLst/>
              <a:ahLst/>
              <a:cxnLst/>
              <a:rect l="l" t="t" r="r" b="b"/>
              <a:pathLst>
                <a:path w="4964203" h="4756609">
                  <a:moveTo>
                    <a:pt x="0" y="0"/>
                  </a:moveTo>
                  <a:lnTo>
                    <a:pt x="4964204" y="0"/>
                  </a:lnTo>
                  <a:lnTo>
                    <a:pt x="4964204" y="4756609"/>
                  </a:lnTo>
                  <a:lnTo>
                    <a:pt x="0" y="47566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>
                <a:extLst>
                  <a:ext uri="{96DAC541-7B7A-43D3-8B79-37D633B846F1}">
                    <asvg:svgBlip xmlns:asvg="http://schemas.microsoft.com/office/drawing/2016/SVG/main" r:embed="rId1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3" name="Freeform 13"/>
            <p:cNvSpPr/>
            <p:nvPr/>
          </p:nvSpPr>
          <p:spPr>
            <a:xfrm rot="3897182">
              <a:off x="948620" y="1565499"/>
              <a:ext cx="5987534" cy="5905206"/>
            </a:xfrm>
            <a:custGeom>
              <a:avLst/>
              <a:gdLst/>
              <a:ahLst/>
              <a:cxnLst/>
              <a:rect l="l" t="t" r="r" b="b"/>
              <a:pathLst>
                <a:path w="5987534" h="5905206">
                  <a:moveTo>
                    <a:pt x="0" y="0"/>
                  </a:moveTo>
                  <a:lnTo>
                    <a:pt x="5987535" y="0"/>
                  </a:lnTo>
                  <a:lnTo>
                    <a:pt x="5987535" y="5905206"/>
                  </a:lnTo>
                  <a:lnTo>
                    <a:pt x="0" y="59052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4" name="Freeform 14"/>
            <p:cNvSpPr/>
            <p:nvPr/>
          </p:nvSpPr>
          <p:spPr>
            <a:xfrm rot="-2882775">
              <a:off x="12253237" y="17935812"/>
              <a:ext cx="2702077" cy="1573960"/>
            </a:xfrm>
            <a:custGeom>
              <a:avLst/>
              <a:gdLst/>
              <a:ahLst/>
              <a:cxnLst/>
              <a:rect l="l" t="t" r="r" b="b"/>
              <a:pathLst>
                <a:path w="2702077" h="1573960">
                  <a:moveTo>
                    <a:pt x="0" y="0"/>
                  </a:moveTo>
                  <a:lnTo>
                    <a:pt x="2702077" y="0"/>
                  </a:lnTo>
                  <a:lnTo>
                    <a:pt x="2702077" y="1573960"/>
                  </a:lnTo>
                  <a:lnTo>
                    <a:pt x="0" y="15739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8">
                <a:extLst>
                  <a:ext uri="{96DAC541-7B7A-43D3-8B79-37D633B846F1}">
                    <asvg:svgBlip xmlns:asvg="http://schemas.microsoft.com/office/drawing/2016/SVG/main" r:embed="rId1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5" name="Freeform 15"/>
            <p:cNvSpPr/>
            <p:nvPr/>
          </p:nvSpPr>
          <p:spPr>
            <a:xfrm rot="-3654351">
              <a:off x="17741212" y="3909246"/>
              <a:ext cx="2530871" cy="1474233"/>
            </a:xfrm>
            <a:custGeom>
              <a:avLst/>
              <a:gdLst/>
              <a:ahLst/>
              <a:cxnLst/>
              <a:rect l="l" t="t" r="r" b="b"/>
              <a:pathLst>
                <a:path w="2530871" h="1474233">
                  <a:moveTo>
                    <a:pt x="0" y="0"/>
                  </a:moveTo>
                  <a:lnTo>
                    <a:pt x="2530871" y="0"/>
                  </a:lnTo>
                  <a:lnTo>
                    <a:pt x="2530871" y="1474233"/>
                  </a:lnTo>
                  <a:lnTo>
                    <a:pt x="0" y="14742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8">
                <a:extLst>
                  <a:ext uri="{96DAC541-7B7A-43D3-8B79-37D633B846F1}">
                    <asvg:svgBlip xmlns:asvg="http://schemas.microsoft.com/office/drawing/2016/SVG/main" r:embed="rId1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829280" y="664295"/>
            <a:ext cx="16629440" cy="8967698"/>
            <a:chOff x="0" y="0"/>
            <a:chExt cx="4085397" cy="2203117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4085397" cy="2203117"/>
            </a:xfrm>
            <a:custGeom>
              <a:avLst/>
              <a:gdLst/>
              <a:ahLst/>
              <a:cxnLst/>
              <a:rect l="l" t="t" r="r" b="b"/>
              <a:pathLst>
                <a:path w="4085397" h="2203117">
                  <a:moveTo>
                    <a:pt x="0" y="0"/>
                  </a:moveTo>
                  <a:lnTo>
                    <a:pt x="4085397" y="0"/>
                  </a:lnTo>
                  <a:lnTo>
                    <a:pt x="4085397" y="2203117"/>
                  </a:lnTo>
                  <a:lnTo>
                    <a:pt x="0" y="2203117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47625"/>
              <a:ext cx="4085397" cy="2250742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1981"/>
                </a:lnSpc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1160842" y="715530"/>
            <a:ext cx="16177999" cy="8519460"/>
            <a:chOff x="0" y="0"/>
            <a:chExt cx="4032738" cy="2123671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4032738" cy="2123671"/>
            </a:xfrm>
            <a:custGeom>
              <a:avLst/>
              <a:gdLst/>
              <a:ahLst/>
              <a:cxnLst/>
              <a:rect l="l" t="t" r="r" b="b"/>
              <a:pathLst>
                <a:path w="4032738" h="2123671">
                  <a:moveTo>
                    <a:pt x="0" y="0"/>
                  </a:moveTo>
                  <a:lnTo>
                    <a:pt x="4032738" y="0"/>
                  </a:lnTo>
                  <a:lnTo>
                    <a:pt x="4032738" y="2123671"/>
                  </a:lnTo>
                  <a:lnTo>
                    <a:pt x="0" y="212367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sq">
              <a:solidFill>
                <a:srgbClr val="7AB5BD"/>
              </a:solidFill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4032738" cy="2161771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2095"/>
                </a:lnSpc>
              </a:pPr>
              <a:endParaRPr/>
            </a:p>
          </p:txBody>
        </p:sp>
      </p:grpSp>
      <p:sp>
        <p:nvSpPr>
          <p:cNvPr id="22" name="TextBox 22"/>
          <p:cNvSpPr txBox="1"/>
          <p:nvPr/>
        </p:nvSpPr>
        <p:spPr>
          <a:xfrm>
            <a:off x="2426016" y="2062255"/>
            <a:ext cx="6717984" cy="14388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742"/>
              </a:lnSpc>
              <a:spcBef>
                <a:spcPct val="0"/>
              </a:spcBef>
            </a:pPr>
            <a:r>
              <a:rPr lang="en-US" sz="4101" spc="-164">
                <a:solidFill>
                  <a:srgbClr val="FFFFFF"/>
                </a:solidFill>
                <a:latin typeface="Arimo Bold"/>
                <a:ea typeface="Arimo Bold"/>
                <a:cs typeface="Arimo Bold"/>
                <a:sym typeface="Arimo Bold"/>
              </a:rPr>
              <a:t>Objetivos y visión del proyecto</a:t>
            </a:r>
          </a:p>
        </p:txBody>
      </p:sp>
      <p:grpSp>
        <p:nvGrpSpPr>
          <p:cNvPr id="26" name="Group 26"/>
          <p:cNvGrpSpPr/>
          <p:nvPr/>
        </p:nvGrpSpPr>
        <p:grpSpPr>
          <a:xfrm>
            <a:off x="2161991" y="2857290"/>
            <a:ext cx="10182409" cy="795266"/>
            <a:chOff x="0" y="0"/>
            <a:chExt cx="8392135" cy="1060354"/>
          </a:xfrm>
        </p:grpSpPr>
        <p:grpSp>
          <p:nvGrpSpPr>
            <p:cNvPr id="27" name="Group 27"/>
            <p:cNvGrpSpPr/>
            <p:nvPr/>
          </p:nvGrpSpPr>
          <p:grpSpPr>
            <a:xfrm>
              <a:off x="0" y="0"/>
              <a:ext cx="8392135" cy="1060354"/>
              <a:chOff x="0" y="0"/>
              <a:chExt cx="1993848" cy="251925"/>
            </a:xfrm>
          </p:grpSpPr>
          <p:sp>
            <p:nvSpPr>
              <p:cNvPr id="28" name="Freeform 28"/>
              <p:cNvSpPr/>
              <p:nvPr/>
            </p:nvSpPr>
            <p:spPr>
              <a:xfrm>
                <a:off x="0" y="0"/>
                <a:ext cx="1993848" cy="251925"/>
              </a:xfrm>
              <a:custGeom>
                <a:avLst/>
                <a:gdLst/>
                <a:ahLst/>
                <a:cxnLst/>
                <a:rect l="l" t="t" r="r" b="b"/>
                <a:pathLst>
                  <a:path w="1993848" h="251925">
                    <a:moveTo>
                      <a:pt x="24601" y="0"/>
                    </a:moveTo>
                    <a:lnTo>
                      <a:pt x="1969247" y="0"/>
                    </a:lnTo>
                    <a:cubicBezTo>
                      <a:pt x="1975772" y="0"/>
                      <a:pt x="1982029" y="2592"/>
                      <a:pt x="1986642" y="7205"/>
                    </a:cubicBezTo>
                    <a:cubicBezTo>
                      <a:pt x="1991256" y="11819"/>
                      <a:pt x="1993848" y="18076"/>
                      <a:pt x="1993848" y="24601"/>
                    </a:cubicBezTo>
                    <a:lnTo>
                      <a:pt x="1993848" y="227324"/>
                    </a:lnTo>
                    <a:cubicBezTo>
                      <a:pt x="1993848" y="233848"/>
                      <a:pt x="1991256" y="240106"/>
                      <a:pt x="1986642" y="244719"/>
                    </a:cubicBezTo>
                    <a:cubicBezTo>
                      <a:pt x="1982029" y="249333"/>
                      <a:pt x="1975772" y="251925"/>
                      <a:pt x="1969247" y="251925"/>
                    </a:cubicBezTo>
                    <a:lnTo>
                      <a:pt x="24601" y="251925"/>
                    </a:lnTo>
                    <a:cubicBezTo>
                      <a:pt x="18076" y="251925"/>
                      <a:pt x="11819" y="249333"/>
                      <a:pt x="7205" y="244719"/>
                    </a:cubicBezTo>
                    <a:cubicBezTo>
                      <a:pt x="2592" y="240106"/>
                      <a:pt x="0" y="233848"/>
                      <a:pt x="0" y="227324"/>
                    </a:cubicBezTo>
                    <a:lnTo>
                      <a:pt x="0" y="24601"/>
                    </a:lnTo>
                    <a:cubicBezTo>
                      <a:pt x="0" y="18076"/>
                      <a:pt x="2592" y="11819"/>
                      <a:pt x="7205" y="7205"/>
                    </a:cubicBezTo>
                    <a:cubicBezTo>
                      <a:pt x="11819" y="2592"/>
                      <a:pt x="18076" y="0"/>
                      <a:pt x="24601" y="0"/>
                    </a:cubicBezTo>
                    <a:close/>
                  </a:path>
                </a:pathLst>
              </a:custGeom>
              <a:solidFill>
                <a:srgbClr val="F0EBFF"/>
              </a:solidFill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9" name="TextBox 29"/>
              <p:cNvSpPr txBox="1"/>
              <p:nvPr/>
            </p:nvSpPr>
            <p:spPr>
              <a:xfrm>
                <a:off x="0" y="9525"/>
                <a:ext cx="1993848" cy="242400"/>
              </a:xfrm>
              <a:prstGeom prst="rect">
                <a:avLst/>
              </a:prstGeom>
            </p:spPr>
            <p:txBody>
              <a:bodyPr lIns="34941" tIns="34941" rIns="34941" bIns="34941" rtlCol="0" anchor="ctr"/>
              <a:lstStyle/>
              <a:p>
                <a:pPr marL="0" lvl="0" indent="0" algn="ctr">
                  <a:lnSpc>
                    <a:spcPts val="1031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30" name="TextBox 30"/>
            <p:cNvSpPr txBox="1"/>
            <p:nvPr/>
          </p:nvSpPr>
          <p:spPr>
            <a:xfrm>
              <a:off x="434217" y="93932"/>
              <a:ext cx="7523699" cy="70780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725"/>
                </a:lnSpc>
              </a:pPr>
              <a:r>
                <a:rPr lang="en-US" sz="2700" b="1" spc="135" dirty="0" err="1">
                  <a:latin typeface="Arimo Bold"/>
                  <a:ea typeface="Arimo Bold"/>
                  <a:cs typeface="Arimo Bold"/>
                  <a:sym typeface="Arimo Bold"/>
                </a:rPr>
                <a:t>Introducción</a:t>
              </a:r>
              <a:r>
                <a:rPr lang="en-US" sz="2700" spc="135" dirty="0">
                  <a:latin typeface="Arimo Bold"/>
                  <a:ea typeface="Arimo Bold"/>
                  <a:cs typeface="Arimo Bold"/>
                  <a:sym typeface="Arimo Bold"/>
                </a:rPr>
                <a:t> (</a:t>
              </a:r>
              <a:r>
                <a:rPr lang="en-US" sz="2700" spc="135" dirty="0" err="1">
                  <a:latin typeface="Arimo Bold"/>
                  <a:ea typeface="Arimo Bold"/>
                  <a:cs typeface="Arimo Bold"/>
                  <a:sym typeface="Arimo Bold"/>
                </a:rPr>
                <a:t>contextualiza</a:t>
              </a:r>
              <a:r>
                <a:rPr lang="en-US" sz="2700" spc="135" dirty="0">
                  <a:latin typeface="Arimo Bold"/>
                  <a:ea typeface="Arimo Bold"/>
                  <a:cs typeface="Arimo Bold"/>
                  <a:sym typeface="Arimo Bold"/>
                </a:rPr>
                <a:t> </a:t>
              </a:r>
              <a:r>
                <a:rPr lang="en-US" sz="2700" spc="135" dirty="0" err="1">
                  <a:latin typeface="Arimo Bold"/>
                  <a:ea typeface="Arimo Bold"/>
                  <a:cs typeface="Arimo Bold"/>
                  <a:sym typeface="Arimo Bold"/>
                </a:rPr>
                <a:t>el</a:t>
              </a:r>
              <a:r>
                <a:rPr lang="en-US" sz="2700" spc="135" dirty="0">
                  <a:latin typeface="Arimo Bold"/>
                  <a:ea typeface="Arimo Bold"/>
                  <a:cs typeface="Arimo Bold"/>
                  <a:sym typeface="Arimo Bold"/>
                </a:rPr>
                <a:t> </a:t>
              </a:r>
              <a:r>
                <a:rPr lang="en-US" sz="2700" spc="135" dirty="0" err="1">
                  <a:latin typeface="Arimo Bold"/>
                  <a:ea typeface="Arimo Bold"/>
                  <a:cs typeface="Arimo Bold"/>
                  <a:sym typeface="Arimo Bold"/>
                </a:rPr>
                <a:t>tema</a:t>
              </a:r>
              <a:r>
                <a:rPr lang="en-US" sz="2700" spc="135" dirty="0">
                  <a:latin typeface="Arimo Bold"/>
                  <a:ea typeface="Arimo Bold"/>
                  <a:cs typeface="Arimo Bold"/>
                  <a:sym typeface="Arimo Bold"/>
                </a:rPr>
                <a:t>)  </a:t>
              </a:r>
            </a:p>
          </p:txBody>
        </p:sp>
      </p:grpSp>
      <p:grpSp>
        <p:nvGrpSpPr>
          <p:cNvPr id="31" name="Group 31"/>
          <p:cNvGrpSpPr/>
          <p:nvPr/>
        </p:nvGrpSpPr>
        <p:grpSpPr>
          <a:xfrm>
            <a:off x="3445569" y="3914386"/>
            <a:ext cx="9723981" cy="795266"/>
            <a:chOff x="0" y="0"/>
            <a:chExt cx="8392135" cy="1060354"/>
          </a:xfrm>
        </p:grpSpPr>
        <p:grpSp>
          <p:nvGrpSpPr>
            <p:cNvPr id="32" name="Group 32"/>
            <p:cNvGrpSpPr/>
            <p:nvPr/>
          </p:nvGrpSpPr>
          <p:grpSpPr>
            <a:xfrm>
              <a:off x="0" y="0"/>
              <a:ext cx="8392135" cy="1060354"/>
              <a:chOff x="0" y="0"/>
              <a:chExt cx="1993848" cy="251925"/>
            </a:xfrm>
          </p:grpSpPr>
          <p:sp>
            <p:nvSpPr>
              <p:cNvPr id="33" name="Freeform 33"/>
              <p:cNvSpPr/>
              <p:nvPr/>
            </p:nvSpPr>
            <p:spPr>
              <a:xfrm>
                <a:off x="0" y="0"/>
                <a:ext cx="1993848" cy="251925"/>
              </a:xfrm>
              <a:custGeom>
                <a:avLst/>
                <a:gdLst/>
                <a:ahLst/>
                <a:cxnLst/>
                <a:rect l="l" t="t" r="r" b="b"/>
                <a:pathLst>
                  <a:path w="1993848" h="251925">
                    <a:moveTo>
                      <a:pt x="24601" y="0"/>
                    </a:moveTo>
                    <a:lnTo>
                      <a:pt x="1969247" y="0"/>
                    </a:lnTo>
                    <a:cubicBezTo>
                      <a:pt x="1975772" y="0"/>
                      <a:pt x="1982029" y="2592"/>
                      <a:pt x="1986642" y="7205"/>
                    </a:cubicBezTo>
                    <a:cubicBezTo>
                      <a:pt x="1991256" y="11819"/>
                      <a:pt x="1993848" y="18076"/>
                      <a:pt x="1993848" y="24601"/>
                    </a:cubicBezTo>
                    <a:lnTo>
                      <a:pt x="1993848" y="227324"/>
                    </a:lnTo>
                    <a:cubicBezTo>
                      <a:pt x="1993848" y="233848"/>
                      <a:pt x="1991256" y="240106"/>
                      <a:pt x="1986642" y="244719"/>
                    </a:cubicBezTo>
                    <a:cubicBezTo>
                      <a:pt x="1982029" y="249333"/>
                      <a:pt x="1975772" y="251925"/>
                      <a:pt x="1969247" y="251925"/>
                    </a:cubicBezTo>
                    <a:lnTo>
                      <a:pt x="24601" y="251925"/>
                    </a:lnTo>
                    <a:cubicBezTo>
                      <a:pt x="18076" y="251925"/>
                      <a:pt x="11819" y="249333"/>
                      <a:pt x="7205" y="244719"/>
                    </a:cubicBezTo>
                    <a:cubicBezTo>
                      <a:pt x="2592" y="240106"/>
                      <a:pt x="0" y="233848"/>
                      <a:pt x="0" y="227324"/>
                    </a:cubicBezTo>
                    <a:lnTo>
                      <a:pt x="0" y="24601"/>
                    </a:lnTo>
                    <a:cubicBezTo>
                      <a:pt x="0" y="18076"/>
                      <a:pt x="2592" y="11819"/>
                      <a:pt x="7205" y="7205"/>
                    </a:cubicBezTo>
                    <a:cubicBezTo>
                      <a:pt x="11819" y="2592"/>
                      <a:pt x="18076" y="0"/>
                      <a:pt x="24601" y="0"/>
                    </a:cubicBezTo>
                    <a:close/>
                  </a:path>
                </a:pathLst>
              </a:custGeom>
              <a:solidFill>
                <a:srgbClr val="F0EBFF"/>
              </a:solidFill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34" name="TextBox 34"/>
              <p:cNvSpPr txBox="1"/>
              <p:nvPr/>
            </p:nvSpPr>
            <p:spPr>
              <a:xfrm>
                <a:off x="0" y="9525"/>
                <a:ext cx="1993848" cy="242400"/>
              </a:xfrm>
              <a:prstGeom prst="rect">
                <a:avLst/>
              </a:prstGeom>
            </p:spPr>
            <p:txBody>
              <a:bodyPr lIns="34941" tIns="34941" rIns="34941" bIns="34941" rtlCol="0" anchor="ctr"/>
              <a:lstStyle/>
              <a:p>
                <a:pPr marL="0" lvl="0" indent="0" algn="ctr">
                  <a:lnSpc>
                    <a:spcPts val="1031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35" name="TextBox 35"/>
            <p:cNvSpPr txBox="1"/>
            <p:nvPr/>
          </p:nvSpPr>
          <p:spPr>
            <a:xfrm>
              <a:off x="434217" y="93932"/>
              <a:ext cx="7523699" cy="70780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725"/>
                </a:lnSpc>
              </a:pPr>
              <a:r>
                <a:rPr lang="en-US" sz="2700" spc="135" dirty="0" err="1">
                  <a:latin typeface="Arimo Bold"/>
                  <a:ea typeface="Arimo Bold"/>
                  <a:cs typeface="Arimo Bold"/>
                  <a:sym typeface="Arimo Bold"/>
                </a:rPr>
                <a:t>Presenta</a:t>
              </a:r>
              <a:r>
                <a:rPr lang="en-US" sz="2700" spc="135" dirty="0">
                  <a:latin typeface="Arimo Bold"/>
                  <a:ea typeface="Arimo Bold"/>
                  <a:cs typeface="Arimo Bold"/>
                  <a:sym typeface="Arimo Bold"/>
                </a:rPr>
                <a:t> la </a:t>
              </a:r>
              <a:r>
                <a:rPr lang="en-US" sz="2700" u="sng" spc="135" dirty="0" err="1">
                  <a:latin typeface="Arimo Bold"/>
                  <a:ea typeface="Arimo Bold"/>
                  <a:cs typeface="Arimo Bold"/>
                  <a:sym typeface="Arimo Bold"/>
                </a:rPr>
                <a:t>tesis</a:t>
              </a:r>
              <a:r>
                <a:rPr lang="en-US" sz="2700" spc="135" dirty="0">
                  <a:latin typeface="Arimo Bold"/>
                  <a:ea typeface="Arimo Bold"/>
                  <a:cs typeface="Arimo Bold"/>
                  <a:sym typeface="Arimo Bold"/>
                </a:rPr>
                <a:t> y </a:t>
              </a:r>
              <a:r>
                <a:rPr lang="en-US" sz="2700" spc="135" dirty="0" err="1">
                  <a:latin typeface="Arimo Bold"/>
                  <a:ea typeface="Arimo Bold"/>
                  <a:cs typeface="Arimo Bold"/>
                  <a:sym typeface="Arimo Bold"/>
                </a:rPr>
                <a:t>objetivo</a:t>
              </a:r>
              <a:r>
                <a:rPr lang="en-US" sz="2700" spc="135" dirty="0">
                  <a:latin typeface="Arimo Bold"/>
                  <a:ea typeface="Arimo Bold"/>
                  <a:cs typeface="Arimo Bold"/>
                  <a:sym typeface="Arimo Bold"/>
                </a:rPr>
                <a:t> del </a:t>
              </a:r>
              <a:r>
                <a:rPr lang="en-US" sz="2700" spc="135" dirty="0" err="1">
                  <a:latin typeface="Arimo Bold"/>
                  <a:ea typeface="Arimo Bold"/>
                  <a:cs typeface="Arimo Bold"/>
                  <a:sym typeface="Arimo Bold"/>
                </a:rPr>
                <a:t>ensayo</a:t>
              </a:r>
              <a:r>
                <a:rPr lang="en-US" sz="2700" spc="135" dirty="0">
                  <a:latin typeface="Arimo Bold"/>
                  <a:ea typeface="Arimo Bold"/>
                  <a:cs typeface="Arimo Bold"/>
                  <a:sym typeface="Arimo Bold"/>
                </a:rPr>
                <a:t> </a:t>
              </a:r>
            </a:p>
          </p:txBody>
        </p:sp>
      </p:grpSp>
      <p:grpSp>
        <p:nvGrpSpPr>
          <p:cNvPr id="36" name="Group 36"/>
          <p:cNvGrpSpPr/>
          <p:nvPr/>
        </p:nvGrpSpPr>
        <p:grpSpPr>
          <a:xfrm>
            <a:off x="5864266" y="5071729"/>
            <a:ext cx="9832934" cy="1395474"/>
            <a:chOff x="0" y="0"/>
            <a:chExt cx="8392135" cy="3497718"/>
          </a:xfrm>
        </p:grpSpPr>
        <p:grpSp>
          <p:nvGrpSpPr>
            <p:cNvPr id="37" name="Group 37"/>
            <p:cNvGrpSpPr/>
            <p:nvPr/>
          </p:nvGrpSpPr>
          <p:grpSpPr>
            <a:xfrm>
              <a:off x="0" y="0"/>
              <a:ext cx="8392135" cy="3497718"/>
              <a:chOff x="0" y="0"/>
              <a:chExt cx="1993848" cy="831008"/>
            </a:xfrm>
          </p:grpSpPr>
          <p:sp>
            <p:nvSpPr>
              <p:cNvPr id="38" name="Freeform 38"/>
              <p:cNvSpPr/>
              <p:nvPr/>
            </p:nvSpPr>
            <p:spPr>
              <a:xfrm>
                <a:off x="0" y="0"/>
                <a:ext cx="1993848" cy="831008"/>
              </a:xfrm>
              <a:custGeom>
                <a:avLst/>
                <a:gdLst/>
                <a:ahLst/>
                <a:cxnLst/>
                <a:rect l="l" t="t" r="r" b="b"/>
                <a:pathLst>
                  <a:path w="1993848" h="251925">
                    <a:moveTo>
                      <a:pt x="24601" y="0"/>
                    </a:moveTo>
                    <a:lnTo>
                      <a:pt x="1969247" y="0"/>
                    </a:lnTo>
                    <a:cubicBezTo>
                      <a:pt x="1975772" y="0"/>
                      <a:pt x="1982029" y="2592"/>
                      <a:pt x="1986642" y="7205"/>
                    </a:cubicBezTo>
                    <a:cubicBezTo>
                      <a:pt x="1991256" y="11819"/>
                      <a:pt x="1993848" y="18076"/>
                      <a:pt x="1993848" y="24601"/>
                    </a:cubicBezTo>
                    <a:lnTo>
                      <a:pt x="1993848" y="227324"/>
                    </a:lnTo>
                    <a:cubicBezTo>
                      <a:pt x="1993848" y="233848"/>
                      <a:pt x="1991256" y="240106"/>
                      <a:pt x="1986642" y="244719"/>
                    </a:cubicBezTo>
                    <a:cubicBezTo>
                      <a:pt x="1982029" y="249333"/>
                      <a:pt x="1975772" y="251925"/>
                      <a:pt x="1969247" y="251925"/>
                    </a:cubicBezTo>
                    <a:lnTo>
                      <a:pt x="24601" y="251925"/>
                    </a:lnTo>
                    <a:cubicBezTo>
                      <a:pt x="18076" y="251925"/>
                      <a:pt x="11819" y="249333"/>
                      <a:pt x="7205" y="244719"/>
                    </a:cubicBezTo>
                    <a:cubicBezTo>
                      <a:pt x="2592" y="240106"/>
                      <a:pt x="0" y="233848"/>
                      <a:pt x="0" y="227324"/>
                    </a:cubicBezTo>
                    <a:lnTo>
                      <a:pt x="0" y="24601"/>
                    </a:lnTo>
                    <a:cubicBezTo>
                      <a:pt x="0" y="18076"/>
                      <a:pt x="2592" y="11819"/>
                      <a:pt x="7205" y="7205"/>
                    </a:cubicBezTo>
                    <a:cubicBezTo>
                      <a:pt x="11819" y="2592"/>
                      <a:pt x="18076" y="0"/>
                      <a:pt x="24601" y="0"/>
                    </a:cubicBezTo>
                    <a:close/>
                  </a:path>
                </a:pathLst>
              </a:custGeom>
              <a:solidFill>
                <a:srgbClr val="F0EBFF"/>
              </a:solidFill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39" name="TextBox 39"/>
              <p:cNvSpPr txBox="1"/>
              <p:nvPr/>
            </p:nvSpPr>
            <p:spPr>
              <a:xfrm>
                <a:off x="0" y="9525"/>
                <a:ext cx="1993848" cy="242400"/>
              </a:xfrm>
              <a:prstGeom prst="rect">
                <a:avLst/>
              </a:prstGeom>
            </p:spPr>
            <p:txBody>
              <a:bodyPr lIns="34941" tIns="34941" rIns="34941" bIns="34941" rtlCol="0" anchor="ctr"/>
              <a:lstStyle/>
              <a:p>
                <a:pPr marL="0" lvl="0" indent="0" algn="ctr">
                  <a:lnSpc>
                    <a:spcPts val="1031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40" name="TextBox 40"/>
            <p:cNvSpPr txBox="1"/>
            <p:nvPr/>
          </p:nvSpPr>
          <p:spPr>
            <a:xfrm>
              <a:off x="434217" y="93933"/>
              <a:ext cx="7523699" cy="284128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725"/>
                </a:lnSpc>
              </a:pPr>
              <a:r>
                <a:rPr lang="en-US" sz="2700" spc="135" dirty="0">
                  <a:latin typeface="Arimo Bold"/>
                  <a:ea typeface="Arimo Bold"/>
                  <a:cs typeface="Arimo Bold"/>
                  <a:sym typeface="Arimo Bold"/>
                </a:rPr>
                <a:t>Desarrollo (</a:t>
              </a:r>
              <a:r>
                <a:rPr lang="en-US" sz="2700" spc="135" dirty="0" err="1">
                  <a:latin typeface="Arimo Bold"/>
                  <a:ea typeface="Arimo Bold"/>
                  <a:cs typeface="Arimo Bold"/>
                  <a:sym typeface="Arimo Bold"/>
                </a:rPr>
                <a:t>defiende</a:t>
              </a:r>
              <a:r>
                <a:rPr lang="en-US" sz="2700" spc="135" dirty="0">
                  <a:latin typeface="Arimo Bold"/>
                  <a:ea typeface="Arimo Bold"/>
                  <a:cs typeface="Arimo Bold"/>
                  <a:sym typeface="Arimo Bold"/>
                </a:rPr>
                <a:t> la </a:t>
              </a:r>
              <a:r>
                <a:rPr lang="en-US" sz="2700" spc="135" dirty="0" err="1">
                  <a:latin typeface="Arimo Bold"/>
                  <a:ea typeface="Arimo Bold"/>
                  <a:cs typeface="Arimo Bold"/>
                  <a:sym typeface="Arimo Bold"/>
                </a:rPr>
                <a:t>tesis</a:t>
              </a:r>
              <a:r>
                <a:rPr lang="en-US" sz="2700" spc="135" dirty="0">
                  <a:latin typeface="Arimo Bold"/>
                  <a:ea typeface="Arimo Bold"/>
                  <a:cs typeface="Arimo Bold"/>
                  <a:sym typeface="Arimo Bold"/>
                </a:rPr>
                <a:t>)</a:t>
              </a:r>
            </a:p>
            <a:p>
              <a:pPr algn="ctr">
                <a:lnSpc>
                  <a:spcPts val="4725"/>
                </a:lnSpc>
              </a:pPr>
              <a:r>
                <a:rPr lang="en-US" sz="2700" spc="135" dirty="0" err="1">
                  <a:latin typeface="Arimo Bold"/>
                  <a:ea typeface="Arimo Bold"/>
                  <a:cs typeface="Arimo Bold"/>
                  <a:sym typeface="Arimo Bold"/>
                </a:rPr>
                <a:t>Presenta</a:t>
              </a:r>
              <a:r>
                <a:rPr lang="en-US" sz="2700" spc="135" dirty="0">
                  <a:latin typeface="Arimo Bold"/>
                  <a:ea typeface="Arimo Bold"/>
                  <a:cs typeface="Arimo Bold"/>
                  <a:sym typeface="Arimo Bold"/>
                </a:rPr>
                <a:t> </a:t>
              </a:r>
              <a:r>
                <a:rPr lang="en-US" sz="2700" spc="135" dirty="0" err="1">
                  <a:latin typeface="Arimo Bold"/>
                  <a:ea typeface="Arimo Bold"/>
                  <a:cs typeface="Arimo Bold"/>
                  <a:sym typeface="Arimo Bold"/>
                </a:rPr>
                <a:t>Argumentos</a:t>
              </a:r>
              <a:r>
                <a:rPr lang="en-US" sz="2700" spc="135" dirty="0">
                  <a:latin typeface="Arimo Bold"/>
                  <a:ea typeface="Arimo Bold"/>
                  <a:cs typeface="Arimo Bold"/>
                  <a:sym typeface="Arimo Bold"/>
                </a:rPr>
                <a:t> </a:t>
              </a:r>
              <a:r>
                <a:rPr lang="en-US" sz="2700" spc="135" dirty="0" err="1">
                  <a:latin typeface="Arimo Bold"/>
                  <a:ea typeface="Arimo Bold"/>
                  <a:cs typeface="Arimo Bold"/>
                  <a:sym typeface="Arimo Bold"/>
                </a:rPr>
                <a:t>basados</a:t>
              </a:r>
              <a:r>
                <a:rPr lang="en-US" sz="2700" spc="135" dirty="0">
                  <a:latin typeface="Arimo Bold"/>
                  <a:ea typeface="Arimo Bold"/>
                  <a:cs typeface="Arimo Bold"/>
                  <a:sym typeface="Arimo Bold"/>
                </a:rPr>
                <a:t> </a:t>
              </a:r>
              <a:r>
                <a:rPr lang="en-US" sz="2700" spc="135" dirty="0" err="1">
                  <a:latin typeface="Arimo Bold"/>
                  <a:ea typeface="Arimo Bold"/>
                  <a:cs typeface="Arimo Bold"/>
                  <a:sym typeface="Arimo Bold"/>
                </a:rPr>
                <a:t>en</a:t>
              </a:r>
              <a:r>
                <a:rPr lang="en-US" sz="2700" spc="135" dirty="0">
                  <a:latin typeface="Arimo Bold"/>
                  <a:ea typeface="Arimo Bold"/>
                  <a:cs typeface="Arimo Bold"/>
                  <a:sym typeface="Arimo Bold"/>
                </a:rPr>
                <a:t> </a:t>
              </a:r>
              <a:r>
                <a:rPr lang="en-US" sz="2700" spc="135" dirty="0" err="1">
                  <a:latin typeface="Arimo Bold"/>
                  <a:ea typeface="Arimo Bold"/>
                  <a:cs typeface="Arimo Bold"/>
                  <a:sym typeface="Arimo Bold"/>
                </a:rPr>
                <a:t>fuentes</a:t>
              </a:r>
              <a:endParaRPr lang="en-US" sz="2700" spc="135" dirty="0">
                <a:latin typeface="Arimo Bold"/>
                <a:ea typeface="Arimo Bold"/>
                <a:cs typeface="Arimo Bold"/>
                <a:sym typeface="Arimo Bold"/>
              </a:endParaRPr>
            </a:p>
          </p:txBody>
        </p:sp>
      </p:grpSp>
      <p:sp>
        <p:nvSpPr>
          <p:cNvPr id="41" name="CuadroTexto 40">
            <a:extLst>
              <a:ext uri="{FF2B5EF4-FFF2-40B4-BE49-F238E27FC236}">
                <a16:creationId xmlns:a16="http://schemas.microsoft.com/office/drawing/2014/main" id="{7D4A7C78-B682-3984-8177-2B50B486CFAB}"/>
              </a:ext>
            </a:extLst>
          </p:cNvPr>
          <p:cNvSpPr txBox="1"/>
          <p:nvPr/>
        </p:nvSpPr>
        <p:spPr>
          <a:xfrm>
            <a:off x="1667344" y="1630356"/>
            <a:ext cx="142697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4800" b="1" dirty="0">
                <a:solidFill>
                  <a:schemeClr val="accent4">
                    <a:lumMod val="75000"/>
                  </a:schemeClr>
                </a:solidFill>
              </a:rPr>
              <a:t>Estructura de un Ensayo Académico</a:t>
            </a:r>
            <a:endParaRPr lang="es-CL" sz="48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cxnSp>
        <p:nvCxnSpPr>
          <p:cNvPr id="51" name="Conector: angular 50">
            <a:extLst>
              <a:ext uri="{FF2B5EF4-FFF2-40B4-BE49-F238E27FC236}">
                <a16:creationId xmlns:a16="http://schemas.microsoft.com/office/drawing/2014/main" id="{B9826FED-039F-FCD2-6380-7D25D33D1984}"/>
              </a:ext>
            </a:extLst>
          </p:cNvPr>
          <p:cNvCxnSpPr/>
          <p:nvPr/>
        </p:nvCxnSpPr>
        <p:spPr>
          <a:xfrm rot="16200000" flipH="1">
            <a:off x="2371163" y="3924408"/>
            <a:ext cx="1005972" cy="652502"/>
          </a:xfrm>
          <a:prstGeom prst="bentConnector3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Conector: angular 54">
            <a:extLst>
              <a:ext uri="{FF2B5EF4-FFF2-40B4-BE49-F238E27FC236}">
                <a16:creationId xmlns:a16="http://schemas.microsoft.com/office/drawing/2014/main" id="{CE6177B4-684B-3BAB-70FD-A8B76CD73818}"/>
              </a:ext>
            </a:extLst>
          </p:cNvPr>
          <p:cNvCxnSpPr/>
          <p:nvPr/>
        </p:nvCxnSpPr>
        <p:spPr>
          <a:xfrm rot="16200000" flipH="1">
            <a:off x="4289215" y="5037818"/>
            <a:ext cx="1005972" cy="652502"/>
          </a:xfrm>
          <a:prstGeom prst="bentConnector3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7" name="Group 36">
            <a:extLst>
              <a:ext uri="{FF2B5EF4-FFF2-40B4-BE49-F238E27FC236}">
                <a16:creationId xmlns:a16="http://schemas.microsoft.com/office/drawing/2014/main" id="{EE0FD56E-C730-8A07-CAB1-CC6A31394C38}"/>
              </a:ext>
            </a:extLst>
          </p:cNvPr>
          <p:cNvGrpSpPr/>
          <p:nvPr/>
        </p:nvGrpSpPr>
        <p:grpSpPr>
          <a:xfrm>
            <a:off x="7254343" y="6885505"/>
            <a:ext cx="9027431" cy="1489987"/>
            <a:chOff x="0" y="0"/>
            <a:chExt cx="8392135" cy="1060354"/>
          </a:xfrm>
        </p:grpSpPr>
        <p:grpSp>
          <p:nvGrpSpPr>
            <p:cNvPr id="58" name="Group 37">
              <a:extLst>
                <a:ext uri="{FF2B5EF4-FFF2-40B4-BE49-F238E27FC236}">
                  <a16:creationId xmlns:a16="http://schemas.microsoft.com/office/drawing/2014/main" id="{C60E35D7-FAF1-61AA-895B-6A14EDE41053}"/>
                </a:ext>
              </a:extLst>
            </p:cNvPr>
            <p:cNvGrpSpPr/>
            <p:nvPr/>
          </p:nvGrpSpPr>
          <p:grpSpPr>
            <a:xfrm>
              <a:off x="0" y="0"/>
              <a:ext cx="8392135" cy="1060354"/>
              <a:chOff x="0" y="0"/>
              <a:chExt cx="1993848" cy="251925"/>
            </a:xfrm>
          </p:grpSpPr>
          <p:sp>
            <p:nvSpPr>
              <p:cNvPr id="60" name="Freeform 38">
                <a:extLst>
                  <a:ext uri="{FF2B5EF4-FFF2-40B4-BE49-F238E27FC236}">
                    <a16:creationId xmlns:a16="http://schemas.microsoft.com/office/drawing/2014/main" id="{EE74687E-1D41-A56F-DB1E-9A329442E02D}"/>
                  </a:ext>
                </a:extLst>
              </p:cNvPr>
              <p:cNvSpPr/>
              <p:nvPr/>
            </p:nvSpPr>
            <p:spPr>
              <a:xfrm>
                <a:off x="0" y="0"/>
                <a:ext cx="1993848" cy="251925"/>
              </a:xfrm>
              <a:custGeom>
                <a:avLst/>
                <a:gdLst/>
                <a:ahLst/>
                <a:cxnLst/>
                <a:rect l="l" t="t" r="r" b="b"/>
                <a:pathLst>
                  <a:path w="1993848" h="251925">
                    <a:moveTo>
                      <a:pt x="24601" y="0"/>
                    </a:moveTo>
                    <a:lnTo>
                      <a:pt x="1969247" y="0"/>
                    </a:lnTo>
                    <a:cubicBezTo>
                      <a:pt x="1975772" y="0"/>
                      <a:pt x="1982029" y="2592"/>
                      <a:pt x="1986642" y="7205"/>
                    </a:cubicBezTo>
                    <a:cubicBezTo>
                      <a:pt x="1991256" y="11819"/>
                      <a:pt x="1993848" y="18076"/>
                      <a:pt x="1993848" y="24601"/>
                    </a:cubicBezTo>
                    <a:lnTo>
                      <a:pt x="1993848" y="227324"/>
                    </a:lnTo>
                    <a:cubicBezTo>
                      <a:pt x="1993848" y="233848"/>
                      <a:pt x="1991256" y="240106"/>
                      <a:pt x="1986642" y="244719"/>
                    </a:cubicBezTo>
                    <a:cubicBezTo>
                      <a:pt x="1982029" y="249333"/>
                      <a:pt x="1975772" y="251925"/>
                      <a:pt x="1969247" y="251925"/>
                    </a:cubicBezTo>
                    <a:lnTo>
                      <a:pt x="24601" y="251925"/>
                    </a:lnTo>
                    <a:cubicBezTo>
                      <a:pt x="18076" y="251925"/>
                      <a:pt x="11819" y="249333"/>
                      <a:pt x="7205" y="244719"/>
                    </a:cubicBezTo>
                    <a:cubicBezTo>
                      <a:pt x="2592" y="240106"/>
                      <a:pt x="0" y="233848"/>
                      <a:pt x="0" y="227324"/>
                    </a:cubicBezTo>
                    <a:lnTo>
                      <a:pt x="0" y="24601"/>
                    </a:lnTo>
                    <a:cubicBezTo>
                      <a:pt x="0" y="18076"/>
                      <a:pt x="2592" y="11819"/>
                      <a:pt x="7205" y="7205"/>
                    </a:cubicBezTo>
                    <a:cubicBezTo>
                      <a:pt x="11819" y="2592"/>
                      <a:pt x="18076" y="0"/>
                      <a:pt x="24601" y="0"/>
                    </a:cubicBezTo>
                    <a:close/>
                  </a:path>
                </a:pathLst>
              </a:custGeom>
              <a:solidFill>
                <a:srgbClr val="F0EBFF"/>
              </a:solidFill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61" name="TextBox 39">
                <a:extLst>
                  <a:ext uri="{FF2B5EF4-FFF2-40B4-BE49-F238E27FC236}">
                    <a16:creationId xmlns:a16="http://schemas.microsoft.com/office/drawing/2014/main" id="{6AB94FE7-8C71-D272-C13B-3E978B121CD1}"/>
                  </a:ext>
                </a:extLst>
              </p:cNvPr>
              <p:cNvSpPr txBox="1"/>
              <p:nvPr/>
            </p:nvSpPr>
            <p:spPr>
              <a:xfrm>
                <a:off x="0" y="9525"/>
                <a:ext cx="1993848" cy="242400"/>
              </a:xfrm>
              <a:prstGeom prst="rect">
                <a:avLst/>
              </a:prstGeom>
            </p:spPr>
            <p:txBody>
              <a:bodyPr lIns="34941" tIns="34941" rIns="34941" bIns="34941" rtlCol="0" anchor="ctr"/>
              <a:lstStyle/>
              <a:p>
                <a:pPr marL="0" lvl="0" indent="0" algn="ctr">
                  <a:lnSpc>
                    <a:spcPts val="1031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59" name="TextBox 40">
              <a:extLst>
                <a:ext uri="{FF2B5EF4-FFF2-40B4-BE49-F238E27FC236}">
                  <a16:creationId xmlns:a16="http://schemas.microsoft.com/office/drawing/2014/main" id="{912F2F39-412A-35FC-C6E6-F2B8D046BF11}"/>
                </a:ext>
              </a:extLst>
            </p:cNvPr>
            <p:cNvSpPr txBox="1"/>
            <p:nvPr/>
          </p:nvSpPr>
          <p:spPr>
            <a:xfrm>
              <a:off x="434218" y="93932"/>
              <a:ext cx="7523699" cy="71056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725"/>
                </a:lnSpc>
              </a:pPr>
              <a:endParaRPr lang="en-US" sz="2700" spc="135" dirty="0">
                <a:solidFill>
                  <a:srgbClr val="545454"/>
                </a:solidFill>
                <a:latin typeface="Arimo Bold"/>
                <a:ea typeface="Arimo Bold"/>
                <a:cs typeface="Arimo Bold"/>
                <a:sym typeface="Arimo Bold"/>
              </a:endParaRPr>
            </a:p>
          </p:txBody>
        </p:sp>
      </p:grpSp>
      <p:sp>
        <p:nvSpPr>
          <p:cNvPr id="68" name="TextBox 40">
            <a:extLst>
              <a:ext uri="{FF2B5EF4-FFF2-40B4-BE49-F238E27FC236}">
                <a16:creationId xmlns:a16="http://schemas.microsoft.com/office/drawing/2014/main" id="{48084645-49B2-C6F1-2DD0-7272E9D4C561}"/>
              </a:ext>
            </a:extLst>
          </p:cNvPr>
          <p:cNvSpPr txBox="1"/>
          <p:nvPr/>
        </p:nvSpPr>
        <p:spPr>
          <a:xfrm>
            <a:off x="7481190" y="7199052"/>
            <a:ext cx="8860441" cy="113358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725"/>
              </a:lnSpc>
            </a:pPr>
            <a:r>
              <a:rPr lang="en-US" sz="2700" spc="135" dirty="0" err="1">
                <a:latin typeface="Arimo Bold"/>
                <a:ea typeface="Arimo Bold"/>
                <a:cs typeface="Arimo Bold"/>
                <a:sym typeface="Arimo Bold"/>
              </a:rPr>
              <a:t>Conclusiones</a:t>
            </a:r>
            <a:r>
              <a:rPr lang="en-US" sz="2700" spc="135" dirty="0">
                <a:latin typeface="Arimo Bold"/>
                <a:ea typeface="Arimo Bold"/>
                <a:cs typeface="Arimo Bold"/>
                <a:sym typeface="Arimo Bold"/>
              </a:rPr>
              <a:t> (</a:t>
            </a:r>
            <a:r>
              <a:rPr lang="en-US" sz="2700" spc="135" dirty="0" err="1">
                <a:latin typeface="Arimo Bold"/>
                <a:ea typeface="Arimo Bold"/>
                <a:cs typeface="Arimo Bold"/>
                <a:sym typeface="Arimo Bold"/>
              </a:rPr>
              <a:t>sintetiza</a:t>
            </a:r>
            <a:r>
              <a:rPr lang="en-US" sz="2700" spc="135" dirty="0">
                <a:latin typeface="Arimo Bold"/>
                <a:ea typeface="Arimo Bold"/>
                <a:cs typeface="Arimo Bold"/>
                <a:sym typeface="Arimo Bold"/>
              </a:rPr>
              <a:t> </a:t>
            </a:r>
            <a:r>
              <a:rPr lang="en-US" sz="2700" spc="135" dirty="0" err="1">
                <a:latin typeface="Arimo Bold"/>
                <a:ea typeface="Arimo Bold"/>
                <a:cs typeface="Arimo Bold"/>
                <a:sym typeface="Arimo Bold"/>
              </a:rPr>
              <a:t>los</a:t>
            </a:r>
            <a:r>
              <a:rPr lang="en-US" sz="2700" spc="135" dirty="0">
                <a:latin typeface="Arimo Bold"/>
                <a:ea typeface="Arimo Bold"/>
                <a:cs typeface="Arimo Bold"/>
                <a:sym typeface="Arimo Bold"/>
              </a:rPr>
              <a:t> </a:t>
            </a:r>
            <a:r>
              <a:rPr lang="en-US" sz="2700" spc="135" dirty="0" err="1">
                <a:latin typeface="Arimo Bold"/>
                <a:ea typeface="Arimo Bold"/>
                <a:cs typeface="Arimo Bold"/>
                <a:sym typeface="Arimo Bold"/>
              </a:rPr>
              <a:t>argumentos</a:t>
            </a:r>
            <a:r>
              <a:rPr lang="en-US" sz="2700" spc="135" dirty="0">
                <a:latin typeface="Arimo Bold"/>
                <a:ea typeface="Arimo Bold"/>
                <a:cs typeface="Arimo Bold"/>
                <a:sym typeface="Arimo Bold"/>
              </a:rPr>
              <a:t>) </a:t>
            </a:r>
          </a:p>
          <a:p>
            <a:pPr algn="ctr">
              <a:lnSpc>
                <a:spcPts val="4725"/>
              </a:lnSpc>
            </a:pPr>
            <a:r>
              <a:rPr lang="en-US" sz="2700" spc="135" dirty="0" err="1">
                <a:latin typeface="Arimo Bold"/>
                <a:ea typeface="Arimo Bold"/>
                <a:cs typeface="Arimo Bold"/>
                <a:sym typeface="Arimo Bold"/>
              </a:rPr>
              <a:t>Reafirma</a:t>
            </a:r>
            <a:r>
              <a:rPr lang="en-US" sz="2700" spc="135" dirty="0">
                <a:latin typeface="Arimo Bold"/>
                <a:ea typeface="Arimo Bold"/>
                <a:cs typeface="Arimo Bold"/>
                <a:sym typeface="Arimo Bold"/>
              </a:rPr>
              <a:t> la </a:t>
            </a:r>
            <a:r>
              <a:rPr lang="en-US" sz="2700" spc="135" dirty="0" err="1">
                <a:latin typeface="Arimo Bold"/>
                <a:ea typeface="Arimo Bold"/>
                <a:cs typeface="Arimo Bold"/>
                <a:sym typeface="Arimo Bold"/>
              </a:rPr>
              <a:t>tesis</a:t>
            </a:r>
            <a:r>
              <a:rPr lang="en-US" sz="2700" spc="135" dirty="0">
                <a:latin typeface="Arimo Bold"/>
                <a:ea typeface="Arimo Bold"/>
                <a:cs typeface="Arimo Bold"/>
                <a:sym typeface="Arimo Bold"/>
              </a:rPr>
              <a:t> </a:t>
            </a:r>
          </a:p>
        </p:txBody>
      </p:sp>
      <p:cxnSp>
        <p:nvCxnSpPr>
          <p:cNvPr id="70" name="Conector: angular 69">
            <a:extLst>
              <a:ext uri="{FF2B5EF4-FFF2-40B4-BE49-F238E27FC236}">
                <a16:creationId xmlns:a16="http://schemas.microsoft.com/office/drawing/2014/main" id="{EBC24605-7CDE-0901-7C06-5A68B3A0A3B3}"/>
              </a:ext>
            </a:extLst>
          </p:cNvPr>
          <p:cNvCxnSpPr/>
          <p:nvPr/>
        </p:nvCxnSpPr>
        <p:spPr>
          <a:xfrm rot="16200000" flipH="1">
            <a:off x="6189820" y="6697818"/>
            <a:ext cx="1005972" cy="652502"/>
          </a:xfrm>
          <a:prstGeom prst="bentConnector3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Group 36">
            <a:extLst>
              <a:ext uri="{FF2B5EF4-FFF2-40B4-BE49-F238E27FC236}">
                <a16:creationId xmlns:a16="http://schemas.microsoft.com/office/drawing/2014/main" id="{A3E3EFB4-8503-7C28-8622-1F99F6D1D1EE}"/>
              </a:ext>
            </a:extLst>
          </p:cNvPr>
          <p:cNvGrpSpPr/>
          <p:nvPr/>
        </p:nvGrpSpPr>
        <p:grpSpPr>
          <a:xfrm>
            <a:off x="10625041" y="8618888"/>
            <a:ext cx="6294101" cy="485541"/>
            <a:chOff x="0" y="40091"/>
            <a:chExt cx="8392135" cy="1060354"/>
          </a:xfrm>
        </p:grpSpPr>
        <p:grpSp>
          <p:nvGrpSpPr>
            <p:cNvPr id="24" name="Group 37">
              <a:extLst>
                <a:ext uri="{FF2B5EF4-FFF2-40B4-BE49-F238E27FC236}">
                  <a16:creationId xmlns:a16="http://schemas.microsoft.com/office/drawing/2014/main" id="{F88A22AF-21BD-3218-9BC9-4500ECE06CD6}"/>
                </a:ext>
              </a:extLst>
            </p:cNvPr>
            <p:cNvGrpSpPr/>
            <p:nvPr/>
          </p:nvGrpSpPr>
          <p:grpSpPr>
            <a:xfrm>
              <a:off x="0" y="40091"/>
              <a:ext cx="8392135" cy="1060354"/>
              <a:chOff x="0" y="9525"/>
              <a:chExt cx="1993848" cy="251925"/>
            </a:xfrm>
          </p:grpSpPr>
          <p:sp>
            <p:nvSpPr>
              <p:cNvPr id="47" name="Freeform 38">
                <a:extLst>
                  <a:ext uri="{FF2B5EF4-FFF2-40B4-BE49-F238E27FC236}">
                    <a16:creationId xmlns:a16="http://schemas.microsoft.com/office/drawing/2014/main" id="{D6B08D2A-AC07-0B8C-13AF-21568101A5E1}"/>
                  </a:ext>
                </a:extLst>
              </p:cNvPr>
              <p:cNvSpPr/>
              <p:nvPr/>
            </p:nvSpPr>
            <p:spPr>
              <a:xfrm>
                <a:off x="0" y="9525"/>
                <a:ext cx="1993848" cy="251925"/>
              </a:xfrm>
              <a:custGeom>
                <a:avLst/>
                <a:gdLst/>
                <a:ahLst/>
                <a:cxnLst/>
                <a:rect l="l" t="t" r="r" b="b"/>
                <a:pathLst>
                  <a:path w="1993848" h="251925">
                    <a:moveTo>
                      <a:pt x="24601" y="0"/>
                    </a:moveTo>
                    <a:lnTo>
                      <a:pt x="1969247" y="0"/>
                    </a:lnTo>
                    <a:cubicBezTo>
                      <a:pt x="1975772" y="0"/>
                      <a:pt x="1982029" y="2592"/>
                      <a:pt x="1986642" y="7205"/>
                    </a:cubicBezTo>
                    <a:cubicBezTo>
                      <a:pt x="1991256" y="11819"/>
                      <a:pt x="1993848" y="18076"/>
                      <a:pt x="1993848" y="24601"/>
                    </a:cubicBezTo>
                    <a:lnTo>
                      <a:pt x="1993848" y="227324"/>
                    </a:lnTo>
                    <a:cubicBezTo>
                      <a:pt x="1993848" y="233848"/>
                      <a:pt x="1991256" y="240106"/>
                      <a:pt x="1986642" y="244719"/>
                    </a:cubicBezTo>
                    <a:cubicBezTo>
                      <a:pt x="1982029" y="249333"/>
                      <a:pt x="1975772" y="251925"/>
                      <a:pt x="1969247" y="251925"/>
                    </a:cubicBezTo>
                    <a:lnTo>
                      <a:pt x="24601" y="251925"/>
                    </a:lnTo>
                    <a:cubicBezTo>
                      <a:pt x="18076" y="251925"/>
                      <a:pt x="11819" y="249333"/>
                      <a:pt x="7205" y="244719"/>
                    </a:cubicBezTo>
                    <a:cubicBezTo>
                      <a:pt x="2592" y="240106"/>
                      <a:pt x="0" y="233848"/>
                      <a:pt x="0" y="227324"/>
                    </a:cubicBezTo>
                    <a:lnTo>
                      <a:pt x="0" y="24601"/>
                    </a:lnTo>
                    <a:cubicBezTo>
                      <a:pt x="0" y="18076"/>
                      <a:pt x="2592" y="11819"/>
                      <a:pt x="7205" y="7205"/>
                    </a:cubicBezTo>
                    <a:cubicBezTo>
                      <a:pt x="11819" y="2592"/>
                      <a:pt x="18076" y="0"/>
                      <a:pt x="24601" y="0"/>
                    </a:cubicBezTo>
                    <a:close/>
                  </a:path>
                </a:pathLst>
              </a:custGeom>
              <a:solidFill>
                <a:srgbClr val="F0EBFF"/>
              </a:solidFill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r>
                  <a:rPr lang="es-MX" sz="2400" dirty="0">
                    <a:latin typeface="Arimo Bold" panose="020B0604020202020204" charset="0"/>
                    <a:ea typeface="Arimo Bold" panose="020B0604020202020204" charset="0"/>
                    <a:cs typeface="Arimo Bold" panose="020B0604020202020204" charset="0"/>
                  </a:rPr>
                  <a:t>Referencias bibliográficas</a:t>
                </a:r>
                <a:endParaRPr lang="es-CL" sz="2400" dirty="0">
                  <a:latin typeface="Arimo Bold" panose="020B0604020202020204" charset="0"/>
                  <a:ea typeface="Arimo Bold" panose="020B0604020202020204" charset="0"/>
                  <a:cs typeface="Arimo Bold" panose="020B0604020202020204" charset="0"/>
                </a:endParaRPr>
              </a:p>
            </p:txBody>
          </p:sp>
          <p:sp>
            <p:nvSpPr>
              <p:cNvPr id="48" name="TextBox 39">
                <a:extLst>
                  <a:ext uri="{FF2B5EF4-FFF2-40B4-BE49-F238E27FC236}">
                    <a16:creationId xmlns:a16="http://schemas.microsoft.com/office/drawing/2014/main" id="{B088B787-E720-510E-AEE8-33A922A4BE49}"/>
                  </a:ext>
                </a:extLst>
              </p:cNvPr>
              <p:cNvSpPr txBox="1"/>
              <p:nvPr/>
            </p:nvSpPr>
            <p:spPr>
              <a:xfrm>
                <a:off x="0" y="9525"/>
                <a:ext cx="1993848" cy="242400"/>
              </a:xfrm>
              <a:prstGeom prst="rect">
                <a:avLst/>
              </a:prstGeom>
            </p:spPr>
            <p:txBody>
              <a:bodyPr lIns="34941" tIns="34941" rIns="34941" bIns="34941" rtlCol="0" anchor="ctr"/>
              <a:lstStyle/>
              <a:p>
                <a:pPr marL="0" lvl="0" indent="0" algn="ctr">
                  <a:lnSpc>
                    <a:spcPts val="1031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25" name="TextBox 40">
              <a:extLst>
                <a:ext uri="{FF2B5EF4-FFF2-40B4-BE49-F238E27FC236}">
                  <a16:creationId xmlns:a16="http://schemas.microsoft.com/office/drawing/2014/main" id="{BEA6DF0E-C630-93D8-268F-14E11D6423DE}"/>
                </a:ext>
              </a:extLst>
            </p:cNvPr>
            <p:cNvSpPr txBox="1"/>
            <p:nvPr/>
          </p:nvSpPr>
          <p:spPr>
            <a:xfrm>
              <a:off x="434218" y="93932"/>
              <a:ext cx="7523699" cy="71056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725"/>
                </a:lnSpc>
              </a:pPr>
              <a:endParaRPr lang="en-US" sz="2700" spc="135" dirty="0">
                <a:solidFill>
                  <a:srgbClr val="545454"/>
                </a:solidFill>
                <a:latin typeface="Arimo Bold"/>
                <a:ea typeface="Arimo Bold"/>
                <a:cs typeface="Arimo Bold"/>
                <a:sym typeface="Arimo Bold"/>
              </a:endParaRPr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2"/>
          <p:cNvSpPr txBox="1"/>
          <p:nvPr/>
        </p:nvSpPr>
        <p:spPr>
          <a:xfrm>
            <a:off x="2426016" y="2062255"/>
            <a:ext cx="6717984" cy="14388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742"/>
              </a:lnSpc>
              <a:spcBef>
                <a:spcPct val="0"/>
              </a:spcBef>
            </a:pPr>
            <a:r>
              <a:rPr lang="en-US" sz="4101" spc="-164">
                <a:solidFill>
                  <a:srgbClr val="FFFFFF"/>
                </a:solidFill>
                <a:latin typeface="Arimo Bold"/>
                <a:ea typeface="Arimo Bold"/>
                <a:cs typeface="Arimo Bold"/>
                <a:sym typeface="Arimo Bold"/>
              </a:rPr>
              <a:t>Objetivos y visión del proyecto</a:t>
            </a:r>
          </a:p>
        </p:txBody>
      </p:sp>
      <p:pic>
        <p:nvPicPr>
          <p:cNvPr id="24" name="Imagen 23">
            <a:extLst>
              <a:ext uri="{FF2B5EF4-FFF2-40B4-BE49-F238E27FC236}">
                <a16:creationId xmlns:a16="http://schemas.microsoft.com/office/drawing/2014/main" id="{B40C67EC-72DE-AD1D-6D28-8ADE02D1E1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2600" y="1181100"/>
            <a:ext cx="14782800" cy="7924800"/>
          </a:xfrm>
          <a:prstGeom prst="rect">
            <a:avLst/>
          </a:prstGeom>
        </p:spPr>
      </p:pic>
      <p:sp>
        <p:nvSpPr>
          <p:cNvPr id="25" name="Freeform 10">
            <a:extLst>
              <a:ext uri="{FF2B5EF4-FFF2-40B4-BE49-F238E27FC236}">
                <a16:creationId xmlns:a16="http://schemas.microsoft.com/office/drawing/2014/main" id="{D4D8193A-8A7A-C1BD-873F-02943F22131B}"/>
              </a:ext>
            </a:extLst>
          </p:cNvPr>
          <p:cNvSpPr/>
          <p:nvPr/>
        </p:nvSpPr>
        <p:spPr>
          <a:xfrm rot="10258208">
            <a:off x="134842" y="6477291"/>
            <a:ext cx="2737355" cy="3876466"/>
          </a:xfrm>
          <a:custGeom>
            <a:avLst/>
            <a:gdLst/>
            <a:ahLst/>
            <a:cxnLst/>
            <a:rect l="l" t="t" r="r" b="b"/>
            <a:pathLst>
              <a:path w="3649807" h="5168622">
                <a:moveTo>
                  <a:pt x="0" y="0"/>
                </a:moveTo>
                <a:lnTo>
                  <a:pt x="3649806" y="0"/>
                </a:lnTo>
                <a:lnTo>
                  <a:pt x="3649806" y="5168622"/>
                </a:lnTo>
                <a:lnTo>
                  <a:pt x="0" y="516862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grpSp>
        <p:nvGrpSpPr>
          <p:cNvPr id="47" name="Group 19">
            <a:extLst>
              <a:ext uri="{FF2B5EF4-FFF2-40B4-BE49-F238E27FC236}">
                <a16:creationId xmlns:a16="http://schemas.microsoft.com/office/drawing/2014/main" id="{354DD2D6-EE65-DDC5-B31D-47A6698F0136}"/>
              </a:ext>
            </a:extLst>
          </p:cNvPr>
          <p:cNvGrpSpPr/>
          <p:nvPr/>
        </p:nvGrpSpPr>
        <p:grpSpPr>
          <a:xfrm>
            <a:off x="1055000" y="885341"/>
            <a:ext cx="16177999" cy="8519460"/>
            <a:chOff x="0" y="0"/>
            <a:chExt cx="4032738" cy="2123671"/>
          </a:xfrm>
        </p:grpSpPr>
        <p:sp>
          <p:nvSpPr>
            <p:cNvPr id="48" name="Freeform 20">
              <a:extLst>
                <a:ext uri="{FF2B5EF4-FFF2-40B4-BE49-F238E27FC236}">
                  <a16:creationId xmlns:a16="http://schemas.microsoft.com/office/drawing/2014/main" id="{0E3404BE-8918-ECF8-46FE-66F69D1250A8}"/>
                </a:ext>
              </a:extLst>
            </p:cNvPr>
            <p:cNvSpPr/>
            <p:nvPr/>
          </p:nvSpPr>
          <p:spPr>
            <a:xfrm>
              <a:off x="0" y="0"/>
              <a:ext cx="4032738" cy="2123671"/>
            </a:xfrm>
            <a:custGeom>
              <a:avLst/>
              <a:gdLst/>
              <a:ahLst/>
              <a:cxnLst/>
              <a:rect l="l" t="t" r="r" b="b"/>
              <a:pathLst>
                <a:path w="4032738" h="2123671">
                  <a:moveTo>
                    <a:pt x="0" y="0"/>
                  </a:moveTo>
                  <a:lnTo>
                    <a:pt x="4032738" y="0"/>
                  </a:lnTo>
                  <a:lnTo>
                    <a:pt x="4032738" y="2123671"/>
                  </a:lnTo>
                  <a:lnTo>
                    <a:pt x="0" y="212367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sq">
              <a:solidFill>
                <a:srgbClr val="7AB5BD"/>
              </a:solidFill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49" name="TextBox 21">
              <a:extLst>
                <a:ext uri="{FF2B5EF4-FFF2-40B4-BE49-F238E27FC236}">
                  <a16:creationId xmlns:a16="http://schemas.microsoft.com/office/drawing/2014/main" id="{8436069E-613E-3E49-02CB-9C5093CA19C4}"/>
                </a:ext>
              </a:extLst>
            </p:cNvPr>
            <p:cNvSpPr txBox="1"/>
            <p:nvPr/>
          </p:nvSpPr>
          <p:spPr>
            <a:xfrm>
              <a:off x="0" y="-38100"/>
              <a:ext cx="4032738" cy="2161771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2095"/>
                </a:lnSpc>
              </a:pPr>
              <a:endParaRPr/>
            </a:p>
          </p:txBody>
        </p:sp>
      </p:grpSp>
      <p:grpSp>
        <p:nvGrpSpPr>
          <p:cNvPr id="50" name="Group 2">
            <a:extLst>
              <a:ext uri="{FF2B5EF4-FFF2-40B4-BE49-F238E27FC236}">
                <a16:creationId xmlns:a16="http://schemas.microsoft.com/office/drawing/2014/main" id="{471E7058-4D47-82D1-83F2-9330FF527180}"/>
              </a:ext>
            </a:extLst>
          </p:cNvPr>
          <p:cNvGrpSpPr/>
          <p:nvPr/>
        </p:nvGrpSpPr>
        <p:grpSpPr>
          <a:xfrm>
            <a:off x="-3984606" y="-2530493"/>
            <a:ext cx="25364121" cy="15644615"/>
            <a:chOff x="989784" y="1524335"/>
            <a:chExt cx="33818828" cy="20859487"/>
          </a:xfrm>
        </p:grpSpPr>
        <p:sp>
          <p:nvSpPr>
            <p:cNvPr id="52" name="Freeform 3">
              <a:extLst>
                <a:ext uri="{FF2B5EF4-FFF2-40B4-BE49-F238E27FC236}">
                  <a16:creationId xmlns:a16="http://schemas.microsoft.com/office/drawing/2014/main" id="{9DB6DA15-B6D0-8E5C-8B60-0A166E1F94CF}"/>
                </a:ext>
              </a:extLst>
            </p:cNvPr>
            <p:cNvSpPr/>
            <p:nvPr/>
          </p:nvSpPr>
          <p:spPr>
            <a:xfrm rot="-378694">
              <a:off x="27886048" y="4064890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5" y="0"/>
                  </a:lnTo>
                  <a:lnTo>
                    <a:pt x="2054065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53" name="Freeform 4">
              <a:extLst>
                <a:ext uri="{FF2B5EF4-FFF2-40B4-BE49-F238E27FC236}">
                  <a16:creationId xmlns:a16="http://schemas.microsoft.com/office/drawing/2014/main" id="{5474A9B1-10F1-F84E-2D28-51610608A405}"/>
                </a:ext>
              </a:extLst>
            </p:cNvPr>
            <p:cNvSpPr/>
            <p:nvPr/>
          </p:nvSpPr>
          <p:spPr>
            <a:xfrm rot="6656374">
              <a:off x="5362036" y="12908186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4" y="0"/>
                  </a:lnTo>
                  <a:lnTo>
                    <a:pt x="2054064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54" name="Freeform 5">
              <a:extLst>
                <a:ext uri="{FF2B5EF4-FFF2-40B4-BE49-F238E27FC236}">
                  <a16:creationId xmlns:a16="http://schemas.microsoft.com/office/drawing/2014/main" id="{44DECCBD-D871-78C1-C719-98949E3BEE20}"/>
                </a:ext>
              </a:extLst>
            </p:cNvPr>
            <p:cNvSpPr/>
            <p:nvPr/>
          </p:nvSpPr>
          <p:spPr>
            <a:xfrm rot="-9991583">
              <a:off x="26034237" y="13730095"/>
              <a:ext cx="8774375" cy="8653727"/>
            </a:xfrm>
            <a:custGeom>
              <a:avLst/>
              <a:gdLst/>
              <a:ahLst/>
              <a:cxnLst/>
              <a:rect l="l" t="t" r="r" b="b"/>
              <a:pathLst>
                <a:path w="8774375" h="8653727">
                  <a:moveTo>
                    <a:pt x="0" y="0"/>
                  </a:moveTo>
                  <a:lnTo>
                    <a:pt x="8774375" y="0"/>
                  </a:lnTo>
                  <a:lnTo>
                    <a:pt x="8774375" y="8653727"/>
                  </a:lnTo>
                  <a:lnTo>
                    <a:pt x="0" y="865372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72" name="Freeform 6">
              <a:extLst>
                <a:ext uri="{FF2B5EF4-FFF2-40B4-BE49-F238E27FC236}">
                  <a16:creationId xmlns:a16="http://schemas.microsoft.com/office/drawing/2014/main" id="{116A5F27-5EAA-9E82-D919-531D44A641E2}"/>
                </a:ext>
              </a:extLst>
            </p:cNvPr>
            <p:cNvSpPr/>
            <p:nvPr/>
          </p:nvSpPr>
          <p:spPr>
            <a:xfrm rot="-7136872">
              <a:off x="26368259" y="7555644"/>
              <a:ext cx="7093899" cy="5621915"/>
            </a:xfrm>
            <a:custGeom>
              <a:avLst/>
              <a:gdLst/>
              <a:ahLst/>
              <a:cxnLst/>
              <a:rect l="l" t="t" r="r" b="b"/>
              <a:pathLst>
                <a:path w="7093899" h="5621915">
                  <a:moveTo>
                    <a:pt x="0" y="0"/>
                  </a:moveTo>
                  <a:lnTo>
                    <a:pt x="7093899" y="0"/>
                  </a:lnTo>
                  <a:lnTo>
                    <a:pt x="7093899" y="5621914"/>
                  </a:lnTo>
                  <a:lnTo>
                    <a:pt x="0" y="562191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74" name="Freeform 8">
              <a:extLst>
                <a:ext uri="{FF2B5EF4-FFF2-40B4-BE49-F238E27FC236}">
                  <a16:creationId xmlns:a16="http://schemas.microsoft.com/office/drawing/2014/main" id="{72CD877E-27D9-0FE1-978C-F4FCFAE08D0D}"/>
                </a:ext>
              </a:extLst>
            </p:cNvPr>
            <p:cNvSpPr/>
            <p:nvPr/>
          </p:nvSpPr>
          <p:spPr>
            <a:xfrm rot="536888">
              <a:off x="5294597" y="15720764"/>
              <a:ext cx="6462241" cy="5121326"/>
            </a:xfrm>
            <a:custGeom>
              <a:avLst/>
              <a:gdLst/>
              <a:ahLst/>
              <a:cxnLst/>
              <a:rect l="l" t="t" r="r" b="b"/>
              <a:pathLst>
                <a:path w="6462241" h="5121326">
                  <a:moveTo>
                    <a:pt x="0" y="0"/>
                  </a:moveTo>
                  <a:lnTo>
                    <a:pt x="6462241" y="0"/>
                  </a:lnTo>
                  <a:lnTo>
                    <a:pt x="6462241" y="5121326"/>
                  </a:lnTo>
                  <a:lnTo>
                    <a:pt x="0" y="51213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76" name="Freeform 10">
              <a:extLst>
                <a:ext uri="{FF2B5EF4-FFF2-40B4-BE49-F238E27FC236}">
                  <a16:creationId xmlns:a16="http://schemas.microsoft.com/office/drawing/2014/main" id="{EFEBFE57-2850-76A0-FD14-C630B41EC98B}"/>
                </a:ext>
              </a:extLst>
            </p:cNvPr>
            <p:cNvSpPr/>
            <p:nvPr/>
          </p:nvSpPr>
          <p:spPr>
            <a:xfrm rot="10258208">
              <a:off x="5366034" y="7624256"/>
              <a:ext cx="3649807" cy="5168622"/>
            </a:xfrm>
            <a:custGeom>
              <a:avLst/>
              <a:gdLst/>
              <a:ahLst/>
              <a:cxnLst/>
              <a:rect l="l" t="t" r="r" b="b"/>
              <a:pathLst>
                <a:path w="3649807" h="5168622">
                  <a:moveTo>
                    <a:pt x="0" y="0"/>
                  </a:moveTo>
                  <a:lnTo>
                    <a:pt x="3649806" y="0"/>
                  </a:lnTo>
                  <a:lnTo>
                    <a:pt x="3649806" y="5168622"/>
                  </a:lnTo>
                  <a:lnTo>
                    <a:pt x="0" y="51686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78" name="Freeform 12">
              <a:extLst>
                <a:ext uri="{FF2B5EF4-FFF2-40B4-BE49-F238E27FC236}">
                  <a16:creationId xmlns:a16="http://schemas.microsoft.com/office/drawing/2014/main" id="{773E18A4-B494-62D0-FB69-C13E735D2C07}"/>
                </a:ext>
              </a:extLst>
            </p:cNvPr>
            <p:cNvSpPr/>
            <p:nvPr/>
          </p:nvSpPr>
          <p:spPr>
            <a:xfrm rot="-10800000">
              <a:off x="26159235" y="15903123"/>
              <a:ext cx="4964203" cy="4756609"/>
            </a:xfrm>
            <a:custGeom>
              <a:avLst/>
              <a:gdLst/>
              <a:ahLst/>
              <a:cxnLst/>
              <a:rect l="l" t="t" r="r" b="b"/>
              <a:pathLst>
                <a:path w="4964203" h="4756609">
                  <a:moveTo>
                    <a:pt x="0" y="0"/>
                  </a:moveTo>
                  <a:lnTo>
                    <a:pt x="4964204" y="0"/>
                  </a:lnTo>
                  <a:lnTo>
                    <a:pt x="4964204" y="4756609"/>
                  </a:lnTo>
                  <a:lnTo>
                    <a:pt x="0" y="47566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>
                <a:extLs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79" name="Freeform 13">
              <a:extLst>
                <a:ext uri="{FF2B5EF4-FFF2-40B4-BE49-F238E27FC236}">
                  <a16:creationId xmlns:a16="http://schemas.microsoft.com/office/drawing/2014/main" id="{19E5A573-9D32-3639-C5D5-EE0616AEC713}"/>
                </a:ext>
              </a:extLst>
            </p:cNvPr>
            <p:cNvSpPr/>
            <p:nvPr/>
          </p:nvSpPr>
          <p:spPr>
            <a:xfrm rot="3897182">
              <a:off x="948620" y="1565499"/>
              <a:ext cx="5987534" cy="5905206"/>
            </a:xfrm>
            <a:custGeom>
              <a:avLst/>
              <a:gdLst/>
              <a:ahLst/>
              <a:cxnLst/>
              <a:rect l="l" t="t" r="r" b="b"/>
              <a:pathLst>
                <a:path w="5987534" h="5905206">
                  <a:moveTo>
                    <a:pt x="0" y="0"/>
                  </a:moveTo>
                  <a:lnTo>
                    <a:pt x="5987535" y="0"/>
                  </a:lnTo>
                  <a:lnTo>
                    <a:pt x="5987535" y="5905206"/>
                  </a:lnTo>
                  <a:lnTo>
                    <a:pt x="0" y="59052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80" name="Freeform 14">
              <a:extLst>
                <a:ext uri="{FF2B5EF4-FFF2-40B4-BE49-F238E27FC236}">
                  <a16:creationId xmlns:a16="http://schemas.microsoft.com/office/drawing/2014/main" id="{98A78A13-031F-CDD9-7929-99D28464585C}"/>
                </a:ext>
              </a:extLst>
            </p:cNvPr>
            <p:cNvSpPr/>
            <p:nvPr/>
          </p:nvSpPr>
          <p:spPr>
            <a:xfrm rot="-2882775">
              <a:off x="12253237" y="17935812"/>
              <a:ext cx="2702077" cy="1573960"/>
            </a:xfrm>
            <a:custGeom>
              <a:avLst/>
              <a:gdLst/>
              <a:ahLst/>
              <a:cxnLst/>
              <a:rect l="l" t="t" r="r" b="b"/>
              <a:pathLst>
                <a:path w="2702077" h="1573960">
                  <a:moveTo>
                    <a:pt x="0" y="0"/>
                  </a:moveTo>
                  <a:lnTo>
                    <a:pt x="2702077" y="0"/>
                  </a:lnTo>
                  <a:lnTo>
                    <a:pt x="2702077" y="1573960"/>
                  </a:lnTo>
                  <a:lnTo>
                    <a:pt x="0" y="15739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3">
                <a:extLs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81" name="Freeform 15">
              <a:extLst>
                <a:ext uri="{FF2B5EF4-FFF2-40B4-BE49-F238E27FC236}">
                  <a16:creationId xmlns:a16="http://schemas.microsoft.com/office/drawing/2014/main" id="{B34DBA50-4AEC-1671-3D62-B4C9CBB70DD5}"/>
                </a:ext>
              </a:extLst>
            </p:cNvPr>
            <p:cNvSpPr/>
            <p:nvPr/>
          </p:nvSpPr>
          <p:spPr>
            <a:xfrm rot="-3654351">
              <a:off x="17741212" y="3909246"/>
              <a:ext cx="2530871" cy="1474233"/>
            </a:xfrm>
            <a:custGeom>
              <a:avLst/>
              <a:gdLst/>
              <a:ahLst/>
              <a:cxnLst/>
              <a:rect l="l" t="t" r="r" b="b"/>
              <a:pathLst>
                <a:path w="2530871" h="1474233">
                  <a:moveTo>
                    <a:pt x="0" y="0"/>
                  </a:moveTo>
                  <a:lnTo>
                    <a:pt x="2530871" y="0"/>
                  </a:lnTo>
                  <a:lnTo>
                    <a:pt x="2530871" y="1474233"/>
                  </a:lnTo>
                  <a:lnTo>
                    <a:pt x="0" y="14742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3">
                <a:extLs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15389999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378694">
            <a:off x="15865760" y="-784736"/>
            <a:ext cx="1776598" cy="2035685"/>
          </a:xfrm>
          <a:custGeom>
            <a:avLst/>
            <a:gdLst/>
            <a:ahLst/>
            <a:cxnLst/>
            <a:rect l="l" t="t" r="r" b="b"/>
            <a:pathLst>
              <a:path w="1776598" h="2035685">
                <a:moveTo>
                  <a:pt x="0" y="0"/>
                </a:moveTo>
                <a:lnTo>
                  <a:pt x="1776598" y="0"/>
                </a:lnTo>
                <a:lnTo>
                  <a:pt x="1776598" y="2035686"/>
                </a:lnTo>
                <a:lnTo>
                  <a:pt x="0" y="203568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Freeform 3"/>
          <p:cNvSpPr/>
          <p:nvPr/>
        </p:nvSpPr>
        <p:spPr>
          <a:xfrm rot="6656374">
            <a:off x="-705417" y="6150271"/>
            <a:ext cx="1540548" cy="1765212"/>
          </a:xfrm>
          <a:custGeom>
            <a:avLst/>
            <a:gdLst/>
            <a:ahLst/>
            <a:cxnLst/>
            <a:rect l="l" t="t" r="r" b="b"/>
            <a:pathLst>
              <a:path w="1540548" h="1765212">
                <a:moveTo>
                  <a:pt x="0" y="0"/>
                </a:moveTo>
                <a:lnTo>
                  <a:pt x="1540548" y="0"/>
                </a:lnTo>
                <a:lnTo>
                  <a:pt x="1540548" y="1765212"/>
                </a:lnTo>
                <a:lnTo>
                  <a:pt x="0" y="176521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4" name="Freeform 4"/>
          <p:cNvSpPr/>
          <p:nvPr/>
        </p:nvSpPr>
        <p:spPr>
          <a:xfrm rot="-9991583">
            <a:off x="13910946" y="8756568"/>
            <a:ext cx="6580781" cy="6490295"/>
          </a:xfrm>
          <a:custGeom>
            <a:avLst/>
            <a:gdLst/>
            <a:ahLst/>
            <a:cxnLst/>
            <a:rect l="l" t="t" r="r" b="b"/>
            <a:pathLst>
              <a:path w="6580781" h="6490295">
                <a:moveTo>
                  <a:pt x="0" y="0"/>
                </a:moveTo>
                <a:lnTo>
                  <a:pt x="6580781" y="0"/>
                </a:lnTo>
                <a:lnTo>
                  <a:pt x="6580781" y="6490295"/>
                </a:lnTo>
                <a:lnTo>
                  <a:pt x="0" y="649029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Freeform 5"/>
          <p:cNvSpPr/>
          <p:nvPr/>
        </p:nvSpPr>
        <p:spPr>
          <a:xfrm rot="-7136872">
            <a:off x="15364668" y="2268735"/>
            <a:ext cx="5320424" cy="4216436"/>
          </a:xfrm>
          <a:custGeom>
            <a:avLst/>
            <a:gdLst/>
            <a:ahLst/>
            <a:cxnLst/>
            <a:rect l="l" t="t" r="r" b="b"/>
            <a:pathLst>
              <a:path w="5320424" h="4216436">
                <a:moveTo>
                  <a:pt x="0" y="0"/>
                </a:moveTo>
                <a:lnTo>
                  <a:pt x="5320424" y="0"/>
                </a:lnTo>
                <a:lnTo>
                  <a:pt x="5320424" y="4216436"/>
                </a:lnTo>
                <a:lnTo>
                  <a:pt x="0" y="421643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6" name="Freeform 6"/>
          <p:cNvSpPr/>
          <p:nvPr/>
        </p:nvSpPr>
        <p:spPr>
          <a:xfrm rot="9287474">
            <a:off x="1779206" y="-2566468"/>
            <a:ext cx="5901454" cy="4676902"/>
          </a:xfrm>
          <a:custGeom>
            <a:avLst/>
            <a:gdLst/>
            <a:ahLst/>
            <a:cxnLst/>
            <a:rect l="l" t="t" r="r" b="b"/>
            <a:pathLst>
              <a:path w="5901454" h="4676902">
                <a:moveTo>
                  <a:pt x="0" y="0"/>
                </a:moveTo>
                <a:lnTo>
                  <a:pt x="5901454" y="0"/>
                </a:lnTo>
                <a:lnTo>
                  <a:pt x="5901454" y="4676902"/>
                </a:lnTo>
                <a:lnTo>
                  <a:pt x="0" y="467690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 rot="-410117">
            <a:off x="-765521" y="8353996"/>
            <a:ext cx="4846681" cy="3840994"/>
          </a:xfrm>
          <a:custGeom>
            <a:avLst/>
            <a:gdLst/>
            <a:ahLst/>
            <a:cxnLst/>
            <a:rect l="l" t="t" r="r" b="b"/>
            <a:pathLst>
              <a:path w="4846681" h="3840994">
                <a:moveTo>
                  <a:pt x="0" y="0"/>
                </a:moveTo>
                <a:lnTo>
                  <a:pt x="4846681" y="0"/>
                </a:lnTo>
                <a:lnTo>
                  <a:pt x="4846681" y="3840994"/>
                </a:lnTo>
                <a:lnTo>
                  <a:pt x="0" y="384099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8" name="Freeform 8"/>
          <p:cNvSpPr/>
          <p:nvPr/>
        </p:nvSpPr>
        <p:spPr>
          <a:xfrm rot="-6784683">
            <a:off x="10956597" y="-2551472"/>
            <a:ext cx="4796535" cy="5220718"/>
          </a:xfrm>
          <a:custGeom>
            <a:avLst/>
            <a:gdLst/>
            <a:ahLst/>
            <a:cxnLst/>
            <a:rect l="l" t="t" r="r" b="b"/>
            <a:pathLst>
              <a:path w="4796535" h="5220718">
                <a:moveTo>
                  <a:pt x="0" y="0"/>
                </a:moveTo>
                <a:lnTo>
                  <a:pt x="4796535" y="0"/>
                </a:lnTo>
                <a:lnTo>
                  <a:pt x="4796535" y="5220718"/>
                </a:lnTo>
                <a:lnTo>
                  <a:pt x="0" y="522071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9" name="Freeform 9"/>
          <p:cNvSpPr/>
          <p:nvPr/>
        </p:nvSpPr>
        <p:spPr>
          <a:xfrm rot="-9659318">
            <a:off x="-1029984" y="2183821"/>
            <a:ext cx="2476139" cy="3506550"/>
          </a:xfrm>
          <a:custGeom>
            <a:avLst/>
            <a:gdLst/>
            <a:ahLst/>
            <a:cxnLst/>
            <a:rect l="l" t="t" r="r" b="b"/>
            <a:pathLst>
              <a:path w="2476139" h="3506550">
                <a:moveTo>
                  <a:pt x="0" y="0"/>
                </a:moveTo>
                <a:lnTo>
                  <a:pt x="2476139" y="0"/>
                </a:lnTo>
                <a:lnTo>
                  <a:pt x="2476139" y="3506550"/>
                </a:lnTo>
                <a:lnTo>
                  <a:pt x="0" y="350655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0" name="Freeform 10"/>
          <p:cNvSpPr/>
          <p:nvPr/>
        </p:nvSpPr>
        <p:spPr>
          <a:xfrm rot="9514337">
            <a:off x="8016359" y="8491708"/>
            <a:ext cx="5981568" cy="4777778"/>
          </a:xfrm>
          <a:custGeom>
            <a:avLst/>
            <a:gdLst/>
            <a:ahLst/>
            <a:cxnLst/>
            <a:rect l="l" t="t" r="r" b="b"/>
            <a:pathLst>
              <a:path w="5981568" h="4777778">
                <a:moveTo>
                  <a:pt x="0" y="0"/>
                </a:moveTo>
                <a:lnTo>
                  <a:pt x="5981569" y="0"/>
                </a:lnTo>
                <a:lnTo>
                  <a:pt x="5981569" y="4777778"/>
                </a:lnTo>
                <a:lnTo>
                  <a:pt x="0" y="4777778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1" name="Freeform 11"/>
          <p:cNvSpPr/>
          <p:nvPr/>
        </p:nvSpPr>
        <p:spPr>
          <a:xfrm rot="-10800000">
            <a:off x="16426424" y="7032877"/>
            <a:ext cx="3723152" cy="3567457"/>
          </a:xfrm>
          <a:custGeom>
            <a:avLst/>
            <a:gdLst/>
            <a:ahLst/>
            <a:cxnLst/>
            <a:rect l="l" t="t" r="r" b="b"/>
            <a:pathLst>
              <a:path w="3723152" h="3567457">
                <a:moveTo>
                  <a:pt x="0" y="0"/>
                </a:moveTo>
                <a:lnTo>
                  <a:pt x="3723152" y="0"/>
                </a:lnTo>
                <a:lnTo>
                  <a:pt x="3723152" y="3567457"/>
                </a:lnTo>
                <a:lnTo>
                  <a:pt x="0" y="3567457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2" name="Freeform 12"/>
          <p:cNvSpPr/>
          <p:nvPr/>
        </p:nvSpPr>
        <p:spPr>
          <a:xfrm rot="3897182">
            <a:off x="-3534771" y="-2403424"/>
            <a:ext cx="4490651" cy="4428904"/>
          </a:xfrm>
          <a:custGeom>
            <a:avLst/>
            <a:gdLst/>
            <a:ahLst/>
            <a:cxnLst/>
            <a:rect l="l" t="t" r="r" b="b"/>
            <a:pathLst>
              <a:path w="4490651" h="4428904">
                <a:moveTo>
                  <a:pt x="0" y="0"/>
                </a:moveTo>
                <a:lnTo>
                  <a:pt x="4490650" y="0"/>
                </a:lnTo>
                <a:lnTo>
                  <a:pt x="4490650" y="4428904"/>
                </a:lnTo>
                <a:lnTo>
                  <a:pt x="0" y="442890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3" name="Freeform 13"/>
          <p:cNvSpPr/>
          <p:nvPr/>
        </p:nvSpPr>
        <p:spPr>
          <a:xfrm rot="-2882775">
            <a:off x="4992123" y="9447092"/>
            <a:ext cx="2026558" cy="1180470"/>
          </a:xfrm>
          <a:custGeom>
            <a:avLst/>
            <a:gdLst/>
            <a:ahLst/>
            <a:cxnLst/>
            <a:rect l="l" t="t" r="r" b="b"/>
            <a:pathLst>
              <a:path w="2026558" h="1180470">
                <a:moveTo>
                  <a:pt x="0" y="0"/>
                </a:moveTo>
                <a:lnTo>
                  <a:pt x="2026558" y="0"/>
                </a:lnTo>
                <a:lnTo>
                  <a:pt x="2026558" y="1180470"/>
                </a:lnTo>
                <a:lnTo>
                  <a:pt x="0" y="1180470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4" name="Freeform 14"/>
          <p:cNvSpPr/>
          <p:nvPr/>
        </p:nvSpPr>
        <p:spPr>
          <a:xfrm rot="-3654351">
            <a:off x="8194923" y="-493951"/>
            <a:ext cx="1898154" cy="1105674"/>
          </a:xfrm>
          <a:custGeom>
            <a:avLst/>
            <a:gdLst/>
            <a:ahLst/>
            <a:cxnLst/>
            <a:rect l="l" t="t" r="r" b="b"/>
            <a:pathLst>
              <a:path w="1898154" h="1105674">
                <a:moveTo>
                  <a:pt x="0" y="0"/>
                </a:moveTo>
                <a:lnTo>
                  <a:pt x="1898154" y="0"/>
                </a:lnTo>
                <a:lnTo>
                  <a:pt x="1898154" y="1105675"/>
                </a:lnTo>
                <a:lnTo>
                  <a:pt x="0" y="1105675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5" name="TextBox 15"/>
          <p:cNvSpPr txBox="1"/>
          <p:nvPr/>
        </p:nvSpPr>
        <p:spPr>
          <a:xfrm>
            <a:off x="3365423" y="2916826"/>
            <a:ext cx="11557155" cy="7149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742"/>
              </a:lnSpc>
              <a:spcBef>
                <a:spcPct val="0"/>
              </a:spcBef>
            </a:pPr>
            <a:r>
              <a:rPr lang="en-US" sz="4101" spc="-164">
                <a:solidFill>
                  <a:srgbClr val="FFFFFF"/>
                </a:solidFill>
                <a:latin typeface="Arimo Bold"/>
                <a:ea typeface="Arimo Bold"/>
                <a:cs typeface="Arimo Bold"/>
                <a:sym typeface="Arimo Bold"/>
              </a:rPr>
              <a:t>Análisis de Mercado y Audiencia Objetivo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371600" y="2169633"/>
            <a:ext cx="15054824" cy="189308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3779"/>
              </a:lnSpc>
              <a:spcBef>
                <a:spcPct val="0"/>
              </a:spcBef>
            </a:pPr>
            <a:r>
              <a:rPr lang="en-US" sz="4800" dirty="0" err="1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Referencias</a:t>
            </a:r>
            <a:r>
              <a:rPr lang="en-US" sz="48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 </a:t>
            </a:r>
            <a:r>
              <a:rPr lang="en-US" sz="4800" dirty="0" err="1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Bibliográficas</a:t>
            </a:r>
            <a:endParaRPr lang="en-US" sz="4800" dirty="0">
              <a:solidFill>
                <a:schemeClr val="accent4">
                  <a:lumMod val="75000"/>
                </a:schemeClr>
              </a:solidFill>
              <a:latin typeface="Arial Black" panose="020B0A04020102020204" pitchFamily="34" charset="0"/>
              <a:ea typeface="Arimo"/>
              <a:cs typeface="Arimo"/>
              <a:sym typeface="Arimo"/>
            </a:endParaRPr>
          </a:p>
          <a:p>
            <a:pPr marL="0" lvl="0" indent="0" algn="ctr">
              <a:lnSpc>
                <a:spcPts val="3779"/>
              </a:lnSpc>
              <a:spcBef>
                <a:spcPct val="0"/>
              </a:spcBef>
            </a:pPr>
            <a:endParaRPr lang="en-US" sz="2400" dirty="0">
              <a:solidFill>
                <a:schemeClr val="accent4">
                  <a:lumMod val="75000"/>
                </a:schemeClr>
              </a:solidFill>
              <a:latin typeface="Arial Black" panose="020B0A04020102020204" pitchFamily="34" charset="0"/>
              <a:ea typeface="Arimo"/>
              <a:cs typeface="Arimo"/>
              <a:sym typeface="Arimo"/>
            </a:endParaRPr>
          </a:p>
          <a:p>
            <a:pPr marL="0" lvl="0" indent="-457200">
              <a:lnSpc>
                <a:spcPts val="3779"/>
              </a:lnSpc>
              <a:spcBef>
                <a:spcPct val="0"/>
              </a:spcBef>
            </a:pPr>
            <a:r>
              <a:rPr lang="es-MX" sz="2400" b="0" i="0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</a:rPr>
              <a:t>Castro Cano, E. M., Venegas Velásquez, R. A., Puma Huayta, G. M., &amp; Cuba Valdivia, S. L. (2021). Propuesta de un modelo retórico-discursivo del género ensayo argumentativo. </a:t>
            </a:r>
            <a:r>
              <a:rPr lang="es-MX" sz="2400" b="0" i="1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</a:rPr>
              <a:t>Nueva revista del Pacífico</a:t>
            </a:r>
            <a:r>
              <a:rPr lang="es-MX" sz="2400" b="0" i="0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</a:rPr>
              <a:t>, (75), 128-157.</a:t>
            </a:r>
            <a:endParaRPr lang="en-US" sz="2400" dirty="0">
              <a:solidFill>
                <a:schemeClr val="accent4">
                  <a:lumMod val="75000"/>
                </a:schemeClr>
              </a:solidFill>
              <a:latin typeface="Arial Black" panose="020B0A04020102020204" pitchFamily="34" charset="0"/>
              <a:ea typeface="Arimo"/>
              <a:cs typeface="Arimo"/>
              <a:sym typeface="Arimo"/>
            </a:endParaRPr>
          </a:p>
        </p:txBody>
      </p:sp>
    </p:spTree>
    <p:extLst>
      <p:ext uri="{BB962C8B-B14F-4D97-AF65-F5344CB8AC3E}">
        <p14:creationId xmlns:p14="http://schemas.microsoft.com/office/powerpoint/2010/main" val="24905091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621</TotalTime>
  <Words>582</Words>
  <Application>Microsoft Office PowerPoint</Application>
  <PresentationFormat>Personalizado</PresentationFormat>
  <Paragraphs>48</Paragraphs>
  <Slides>10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9" baseType="lpstr">
      <vt:lpstr>League Spartan</vt:lpstr>
      <vt:lpstr>Calibri</vt:lpstr>
      <vt:lpstr>Arimo</vt:lpstr>
      <vt:lpstr>Aptos</vt:lpstr>
      <vt:lpstr>Arimo Bold</vt:lpstr>
      <vt:lpstr>Wingdings</vt:lpstr>
      <vt:lpstr>Arial</vt:lpstr>
      <vt:lpstr>Arial Black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Proyecto Desarrollo De Trabajo Creativo Orgánico Multicolor</dc:title>
  <dc:creator>vcamp</dc:creator>
  <cp:lastModifiedBy>Valeska Campos</cp:lastModifiedBy>
  <cp:revision>24</cp:revision>
  <dcterms:created xsi:type="dcterms:W3CDTF">2006-08-16T00:00:00Z</dcterms:created>
  <dcterms:modified xsi:type="dcterms:W3CDTF">2025-03-28T15:21:33Z</dcterms:modified>
  <dc:identifier>DAGNXEwNmPY</dc:identifier>
</cp:coreProperties>
</file>