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3" r:id="rId2"/>
    <p:sldId id="294" r:id="rId3"/>
    <p:sldId id="295" r:id="rId4"/>
    <p:sldId id="296" r:id="rId5"/>
    <p:sldId id="297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878"/>
  </p:normalViewPr>
  <p:slideViewPr>
    <p:cSldViewPr snapToGrid="0">
      <p:cViewPr varScale="1">
        <p:scale>
          <a:sx n="88" d="100"/>
          <a:sy n="88" d="100"/>
        </p:scale>
        <p:origin x="184" y="6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7E0A95-A405-25CB-A5C5-C57C8AC206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0433FDD-4649-9D6D-348C-CE7D4E981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50F2855-8E5A-82EA-5939-EEB2AB046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02-06-25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EF2D8A2-2883-58DB-A1A7-5A395D5E7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55B418C-4C2C-A24A-12CE-085A19E15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9780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681C3F-DAAC-3AFF-DB6C-688B903D3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1ABE5B3-522C-F78B-3AD6-4BF996B774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905751-33D2-B9A8-CBC0-19CB99969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02-06-25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3C1215-501D-2D8E-165D-2D108F009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151DC61-3635-5DEB-1D03-550080A4F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4124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C68802-E20E-6A34-3EED-F789728D7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817E5F-04F9-3786-BD57-85DEA2B7B5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A4F0AC7-7706-21B6-D5FB-43EEA5A2D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02-06-25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E5F5F92-87AD-32FC-DADE-3C7104740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C12550-1AD3-AA77-C0E2-797D0FB13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0985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A71CE9-F499-60D3-9A20-EB0C7184B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AE7C96E-9256-4AC0-FFA6-FF11EC0AA1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E268466-9FDB-A047-CD36-EC8B06DF4A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D150081-F76A-8B8D-3A42-8BFB3A406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02-06-25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03A47D0-BB14-DF4C-2407-FBA90446D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52A8ACE-0425-4A7E-7072-A98BA5726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2555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450360-6522-DFF2-DD24-AD6F46FCA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5D6C569-7300-5612-C8D3-D2D7878DA9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9E7F1CE-A263-C1B2-5047-2CA9A4964B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C3F128F-A18C-042A-4ECA-A3C90AE6C8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A7DD404-460D-C436-A94D-415490CEF2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A6C9DBB-1BFF-AD12-C8AF-E8A65D4CD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02-06-25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7F83E44-11DF-0650-6775-A45F8A369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C5CCB7E-50D8-D76D-0AAA-72184BDB7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71140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2108F2-F981-A139-4420-6A6CB92C2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E63DEC1-FAF6-97F2-E4B1-CE3F53ADC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02-06-25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FC6A9D5-4AF4-9DC4-B5EF-6084A1D0B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6323EC5-577F-D465-060E-2904A81B4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3678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1B0C8E0-1B46-C7E2-7939-15E263B29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02-06-25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6F613D7-95B8-620B-1A48-E918206CE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A454E2A-97E9-032C-E8DE-AEBC2A099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46635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20AC37-62EA-78FC-8D1C-CC94E432C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4137C78-E8C9-BE41-0D3D-62BD47E8B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D40540E-FC5A-9931-446F-6993C30C2B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27639B2-E3DE-C386-EF24-9E8D099F4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02-06-25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9A96CAD-FD06-26C9-66D9-DE8DBE851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6B8207B-76A8-DE27-009F-F63FF75C0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29033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D425DF-8590-8353-5857-EE6D13BBC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305D52D-4A54-74AF-1026-070F928608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1D198C-A2E5-C80C-05FC-6777080C23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832847F-E250-9F8A-1E27-D74E6B05D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02-06-25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C3F622-25B8-0D8A-732E-1203A2032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6589CAF-AAD0-5534-8DAB-0CF44A465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3333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71132B-508E-4812-1AE6-E19918771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851B4A0-4BCB-939B-84A2-2B19654DE9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26BB9F-704A-9B24-5660-D54A319AF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02-06-25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D5831D-854E-6AA0-19BC-4C1118029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5639FE-7929-8041-3885-65B59AA4B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28160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5374D7A-96B4-9743-80F2-20A880FC78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B0B8805-F4AE-353B-3DD3-72348461C0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5D5A688-333F-60C9-6AEC-8549C1361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4D13-3398-F747-9610-F07C66861A2C}" type="datetimeFigureOut">
              <a:rPr lang="es-CL" smtClean="0"/>
              <a:t>02-06-25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152171-75A7-2615-0941-B73C8158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194FE1E-46BD-338D-1092-25FE759AA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3307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AF019F8-B1AC-B50F-C638-0C96F303F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7FF9BC-E491-2E40-A74D-858E64157C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C18CFB-4D24-662B-4E9B-4798EA8F96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04D13-3398-F747-9610-F07C66861A2C}" type="datetimeFigureOut">
              <a:rPr lang="es-CL" smtClean="0"/>
              <a:t>02-06-25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348D595-09FE-5087-D21B-0BD690803E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E4A2D6B-21A3-EFEB-841E-075FFFECC1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83E93-1045-6B40-BA1A-054905812B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4772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>
            <a:extLst>
              <a:ext uri="{FF2B5EF4-FFF2-40B4-BE49-F238E27FC236}">
                <a16:creationId xmlns:a16="http://schemas.microsoft.com/office/drawing/2014/main" id="{B865289F-DC37-8744-BD4E-6D5CCF943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dirty="0"/>
              <a:t>Producto Punto o Escalar</a:t>
            </a:r>
          </a:p>
        </p:txBody>
      </p:sp>
      <p:sp>
        <p:nvSpPr>
          <p:cNvPr id="30723" name="2 Marcador de contenido">
            <a:extLst>
              <a:ext uri="{FF2B5EF4-FFF2-40B4-BE49-F238E27FC236}">
                <a16:creationId xmlns:a16="http://schemas.microsoft.com/office/drawing/2014/main" id="{CFEB8E74-C0F6-1649-A807-6AB71ABC9D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El Producto escalar de dos vectores se define como el escalar igual al producto de las magnitudes de los vectores y el coseno del ángulo que formar entre sí; o sea: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Debido a la notación, el producto escalar también recibe el nombre de producto punto.</a:t>
            </a:r>
          </a:p>
        </p:txBody>
      </p:sp>
      <p:graphicFrame>
        <p:nvGraphicFramePr>
          <p:cNvPr id="30724" name="Object 2">
            <a:extLst>
              <a:ext uri="{FF2B5EF4-FFF2-40B4-BE49-F238E27FC236}">
                <a16:creationId xmlns:a16="http://schemas.microsoft.com/office/drawing/2014/main" id="{0A00B269-DABC-B74C-8674-C6A7761EF2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9243936"/>
              </p:ext>
            </p:extLst>
          </p:nvPr>
        </p:nvGraphicFramePr>
        <p:xfrm>
          <a:off x="4524498" y="2993232"/>
          <a:ext cx="3990975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7800300" imgH="7023100" progId="Equation.DSMT4">
                  <p:embed/>
                </p:oleObj>
              </mc:Choice>
              <mc:Fallback>
                <p:oleObj name="Equation" r:id="rId2" imgW="27800300" imgH="7023100" progId="Equation.DSMT4">
                  <p:embed/>
                  <p:pic>
                    <p:nvPicPr>
                      <p:cNvPr id="30724" name="Object 2">
                        <a:extLst>
                          <a:ext uri="{FF2B5EF4-FFF2-40B4-BE49-F238E27FC236}">
                            <a16:creationId xmlns:a16="http://schemas.microsoft.com/office/drawing/2014/main" id="{0A00B269-DABC-B74C-8674-C6A7761EF2D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4498" y="2993232"/>
                        <a:ext cx="3990975" cy="1008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>
            <a:extLst>
              <a:ext uri="{FF2B5EF4-FFF2-40B4-BE49-F238E27FC236}">
                <a16:creationId xmlns:a16="http://schemas.microsoft.com/office/drawing/2014/main" id="{732240BB-4872-DF40-87E2-F5FD3A680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dirty="0"/>
              <a:t>Producto Punto o Escalar</a:t>
            </a:r>
            <a:endParaRPr lang="es-MX" altLang="es-CL" dirty="0"/>
          </a:p>
        </p:txBody>
      </p:sp>
      <p:sp>
        <p:nvSpPr>
          <p:cNvPr id="31747" name="2 Marcador de contenido">
            <a:extLst>
              <a:ext uri="{FF2B5EF4-FFF2-40B4-BE49-F238E27FC236}">
                <a16:creationId xmlns:a16="http://schemas.microsoft.com/office/drawing/2014/main" id="{C198FCD3-569C-694A-8390-D62261CFE9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altLang="es-CL" dirty="0">
                <a:latin typeface="Garamond" panose="02020404030301010803" pitchFamily="18" charset="0"/>
              </a:rPr>
              <a:t>La interpretación simple del producto escalar: </a:t>
            </a:r>
          </a:p>
          <a:p>
            <a:endParaRPr lang="es-MX" altLang="es-CL" dirty="0"/>
          </a:p>
          <a:p>
            <a:endParaRPr lang="es-MX" altLang="es-CL" dirty="0"/>
          </a:p>
          <a:p>
            <a:endParaRPr lang="es-MX" altLang="es-CL" dirty="0"/>
          </a:p>
          <a:p>
            <a:r>
              <a:rPr lang="es-MX" altLang="es-CL" dirty="0">
                <a:latin typeface="Garamond" panose="02020404030301010803" pitchFamily="18" charset="0"/>
              </a:rPr>
              <a:t>(Bcos</a:t>
            </a:r>
            <a:r>
              <a:rPr lang="el-GR" altLang="es-CL" dirty="0">
                <a:latin typeface="Garamond" panose="02020404030301010803" pitchFamily="18" charset="0"/>
              </a:rPr>
              <a:t>θ</a:t>
            </a:r>
            <a:r>
              <a:rPr lang="es-MX" altLang="es-CL" dirty="0">
                <a:latin typeface="Garamond" panose="02020404030301010803" pitchFamily="18" charset="0"/>
              </a:rPr>
              <a:t>)A:“La componente de </a:t>
            </a:r>
            <a:r>
              <a:rPr lang="es-MX" altLang="es-CL" b="1" dirty="0">
                <a:latin typeface="Garamond" panose="02020404030301010803" pitchFamily="18" charset="0"/>
              </a:rPr>
              <a:t>B </a:t>
            </a:r>
            <a:r>
              <a:rPr lang="es-MX" altLang="es-CL" dirty="0">
                <a:latin typeface="Garamond" panose="02020404030301010803" pitchFamily="18" charset="0"/>
              </a:rPr>
              <a:t>en la dirección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 por la magnitud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” (Acos</a:t>
            </a:r>
            <a:r>
              <a:rPr lang="el-GR" altLang="es-CL" dirty="0">
                <a:latin typeface="Garamond" panose="02020404030301010803" pitchFamily="18" charset="0"/>
              </a:rPr>
              <a:t>θ</a:t>
            </a:r>
            <a:r>
              <a:rPr lang="es-MX" altLang="es-CL" dirty="0">
                <a:latin typeface="Garamond" panose="02020404030301010803" pitchFamily="18" charset="0"/>
              </a:rPr>
              <a:t>)B = “la componente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 en la dirección de </a:t>
            </a:r>
            <a:r>
              <a:rPr lang="es-MX" altLang="es-CL" b="1" dirty="0">
                <a:latin typeface="Garamond" panose="02020404030301010803" pitchFamily="18" charset="0"/>
              </a:rPr>
              <a:t>B</a:t>
            </a:r>
            <a:r>
              <a:rPr lang="es-MX" altLang="es-CL" dirty="0">
                <a:latin typeface="Garamond" panose="02020404030301010803" pitchFamily="18" charset="0"/>
              </a:rPr>
              <a:t> por la magnitud de </a:t>
            </a:r>
            <a:r>
              <a:rPr lang="es-MX" altLang="es-CL" b="1" dirty="0">
                <a:latin typeface="Garamond" panose="02020404030301010803" pitchFamily="18" charset="0"/>
              </a:rPr>
              <a:t>B</a:t>
            </a:r>
            <a:endParaRPr lang="es-MX" altLang="es-CL" dirty="0">
              <a:latin typeface="Garamond" panose="02020404030301010803" pitchFamily="18" charset="0"/>
            </a:endParaRPr>
          </a:p>
        </p:txBody>
      </p:sp>
      <p:pic>
        <p:nvPicPr>
          <p:cNvPr id="31748" name="Picture 3">
            <a:extLst>
              <a:ext uri="{FF2B5EF4-FFF2-40B4-BE49-F238E27FC236}">
                <a16:creationId xmlns:a16="http://schemas.microsoft.com/office/drawing/2014/main" id="{B2229D8B-F0CC-A443-8D94-D41836E7AF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13" y="2205039"/>
            <a:ext cx="78343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>
            <a:extLst>
              <a:ext uri="{FF2B5EF4-FFF2-40B4-BE49-F238E27FC236}">
                <a16:creationId xmlns:a16="http://schemas.microsoft.com/office/drawing/2014/main" id="{F585350D-8A27-764C-9BD5-51E611FE4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dirty="0"/>
              <a:t>Producto Punto o Escalar</a:t>
            </a:r>
            <a:endParaRPr lang="es-MX" altLang="es-CL" dirty="0"/>
          </a:p>
        </p:txBody>
      </p:sp>
      <p:sp>
        <p:nvSpPr>
          <p:cNvPr id="32771" name="2 Marcador de contenido">
            <a:extLst>
              <a:ext uri="{FF2B5EF4-FFF2-40B4-BE49-F238E27FC236}">
                <a16:creationId xmlns:a16="http://schemas.microsoft.com/office/drawing/2014/main" id="{D0A131F1-B53E-3D4D-9EA5-D69D27B4BD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Resulta obvio que el orden de los productos no altera el producto escalar, es decir, 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y que si dos vectores son perpendiculares entre sí, entonces 		  y recíprocamente. Más aún, el cuadrado de un vector se puede interpretar como el vector multiplicado escalarmente por sí mismo; el resultado es el cuadrado de su magnitud.</a:t>
            </a:r>
          </a:p>
          <a:p>
            <a:endParaRPr lang="es-MX" altLang="es-CL" dirty="0">
              <a:latin typeface="Garamond" panose="02020404030301010803" pitchFamily="18" charset="0"/>
            </a:endParaRPr>
          </a:p>
          <a:p>
            <a:endParaRPr lang="es-MX" altLang="es-CL" b="1" dirty="0">
              <a:latin typeface="Garamond" panose="02020404030301010803" pitchFamily="18" charset="0"/>
            </a:endParaRPr>
          </a:p>
          <a:p>
            <a:endParaRPr lang="es-MX" altLang="es-CL" dirty="0"/>
          </a:p>
        </p:txBody>
      </p:sp>
      <p:graphicFrame>
        <p:nvGraphicFramePr>
          <p:cNvPr id="32772" name="Object 2">
            <a:extLst>
              <a:ext uri="{FF2B5EF4-FFF2-40B4-BE49-F238E27FC236}">
                <a16:creationId xmlns:a16="http://schemas.microsoft.com/office/drawing/2014/main" id="{6AFBBECD-A937-1A45-B5B3-20E5AD8167C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72039" y="2781300"/>
          <a:ext cx="2268537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383000" imgH="4686300" progId="Equation.DSMT4">
                  <p:embed/>
                </p:oleObj>
              </mc:Choice>
              <mc:Fallback>
                <p:oleObj name="Equation" r:id="rId2" imgW="16383000" imgH="4686300" progId="Equation.DSMT4">
                  <p:embed/>
                  <p:pic>
                    <p:nvPicPr>
                      <p:cNvPr id="32772" name="Object 2">
                        <a:extLst>
                          <a:ext uri="{FF2B5EF4-FFF2-40B4-BE49-F238E27FC236}">
                            <a16:creationId xmlns:a16="http://schemas.microsoft.com/office/drawing/2014/main" id="{6AFBBECD-A937-1A45-B5B3-20E5AD8167C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2039" y="2781300"/>
                        <a:ext cx="2268537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3" name="Object 3">
            <a:extLst>
              <a:ext uri="{FF2B5EF4-FFF2-40B4-BE49-F238E27FC236}">
                <a16:creationId xmlns:a16="http://schemas.microsoft.com/office/drawing/2014/main" id="{9C0A0218-15DE-714B-BD39-DB49587AB64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5019964"/>
              </p:ext>
            </p:extLst>
          </p:nvPr>
        </p:nvGraphicFramePr>
        <p:xfrm>
          <a:off x="5295107" y="3563937"/>
          <a:ext cx="14224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293600" imgH="4978400" progId="Equation.DSMT4">
                  <p:embed/>
                </p:oleObj>
              </mc:Choice>
              <mc:Fallback>
                <p:oleObj name="Equation" r:id="rId4" imgW="12293600" imgH="4978400" progId="Equation.DSMT4">
                  <p:embed/>
                  <p:pic>
                    <p:nvPicPr>
                      <p:cNvPr id="32773" name="Object 3">
                        <a:extLst>
                          <a:ext uri="{FF2B5EF4-FFF2-40B4-BE49-F238E27FC236}">
                            <a16:creationId xmlns:a16="http://schemas.microsoft.com/office/drawing/2014/main" id="{9C0A0218-15DE-714B-BD39-DB49587AB64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5107" y="3563937"/>
                        <a:ext cx="1422400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6EF759-3CFD-D6BD-1F3F-91E3C5490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/>
              <a:t>EJEMPLO</a:t>
            </a:r>
          </a:p>
        </p:txBody>
      </p:sp>
      <p:pic>
        <p:nvPicPr>
          <p:cNvPr id="5" name="Imagen 4" descr="Texto&#10;&#10;Descripción generada automáticamente con confianza baja">
            <a:extLst>
              <a:ext uri="{FF2B5EF4-FFF2-40B4-BE49-F238E27FC236}">
                <a16:creationId xmlns:a16="http://schemas.microsoft.com/office/drawing/2014/main" id="{32AF94C7-6A14-4823-9EA2-120A67FF63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6046"/>
          <a:stretch/>
        </p:blipFill>
        <p:spPr>
          <a:xfrm>
            <a:off x="608692" y="1421493"/>
            <a:ext cx="9520691" cy="126506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6CEE57A-E05F-2789-DD52-39594621F2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630" y="2569028"/>
            <a:ext cx="5460141" cy="725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15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61E0F3-EB07-4606-5CD4-E79E6327B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/>
              <a:t>EJEMPLO</a:t>
            </a: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5999C54-BD1A-4F97-1932-AF164B7A5E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971" y="1344785"/>
            <a:ext cx="13002765" cy="144944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11FD9B4-B23F-7885-33F2-7B7E8A3073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272" y="2794227"/>
            <a:ext cx="7308468" cy="63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98125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175</Words>
  <Application>Microsoft Macintosh PowerPoint</Application>
  <PresentationFormat>Panorámica</PresentationFormat>
  <Paragraphs>20</Paragraphs>
  <Slides>5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Garamond</vt:lpstr>
      <vt:lpstr>Tema de Office</vt:lpstr>
      <vt:lpstr>Equation</vt:lpstr>
      <vt:lpstr>Producto Punto o Escalar</vt:lpstr>
      <vt:lpstr>Producto Punto o Escalar</vt:lpstr>
      <vt:lpstr>Producto Punto o Escalar</vt:lpstr>
      <vt:lpstr>EJEMPLO</vt:lpstr>
      <vt:lpstr>EJEMPLO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25. Producto Punto o Escalar</dc:title>
  <dc:creator>Hector Jaime</dc:creator>
  <cp:lastModifiedBy>Hector Jaime</cp:lastModifiedBy>
  <cp:revision>2</cp:revision>
  <dcterms:created xsi:type="dcterms:W3CDTF">2025-06-02T15:18:45Z</dcterms:created>
  <dcterms:modified xsi:type="dcterms:W3CDTF">2025-06-02T15:23:30Z</dcterms:modified>
</cp:coreProperties>
</file>