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73" r:id="rId1"/>
    <p:sldMasterId id="2147483703" r:id="rId2"/>
  </p:sldMasterIdLst>
  <p:notesMasterIdLst>
    <p:notesMasterId r:id="rId7"/>
  </p:notesMasterIdLst>
  <p:sldIdLst>
    <p:sldId id="258" r:id="rId3"/>
    <p:sldId id="260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00" autoAdjust="0"/>
    <p:restoredTop sz="93981" autoAdjust="0"/>
  </p:normalViewPr>
  <p:slideViewPr>
    <p:cSldViewPr snapToGrid="0">
      <p:cViewPr varScale="1">
        <p:scale>
          <a:sx n="86" d="100"/>
          <a:sy n="86" d="100"/>
        </p:scale>
        <p:origin x="69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0FB593-8F97-4A47-9C3F-4F714D6F6E39}" type="datetimeFigureOut">
              <a:rPr lang="es-CL" smtClean="0"/>
              <a:t>09-03-2021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A68A64-4784-40DB-8080-7012E2D7E5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999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320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40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209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648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03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110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475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664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641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7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993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333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035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459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309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5488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2997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7015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7493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8019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4149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55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605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64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Conectores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60731" y="2084832"/>
            <a:ext cx="9720073" cy="4023360"/>
          </a:xfrm>
        </p:spPr>
        <p:txBody>
          <a:bodyPr/>
          <a:lstStyle/>
          <a:p>
            <a:pPr marL="0" indent="0" algn="just">
              <a:buNone/>
            </a:pPr>
            <a:r>
              <a:rPr lang="es-CL" sz="2400" dirty="0"/>
              <a:t>Son </a:t>
            </a:r>
            <a:r>
              <a:rPr lang="es-CL" sz="2400" b="1" dirty="0"/>
              <a:t>palabras que tienen como función establecer </a:t>
            </a:r>
            <a:r>
              <a:rPr lang="es-CL" sz="2400" b="1" dirty="0">
                <a:solidFill>
                  <a:srgbClr val="FF0000"/>
                </a:solidFill>
              </a:rPr>
              <a:t>relaciones lógicas </a:t>
            </a:r>
            <a:r>
              <a:rPr lang="es-CL" sz="2400" b="1" dirty="0"/>
              <a:t>entre las ideas de un texto. </a:t>
            </a:r>
          </a:p>
          <a:p>
            <a:pPr marL="0" indent="0" algn="just">
              <a:buNone/>
            </a:pPr>
            <a:endParaRPr lang="es-CL" sz="2400" b="1" dirty="0"/>
          </a:p>
          <a:p>
            <a:pPr marL="0" indent="0" algn="just">
              <a:buNone/>
            </a:pPr>
            <a:r>
              <a:rPr lang="es-CL" sz="2400" dirty="0"/>
              <a:t>El uso correcto de conectores </a:t>
            </a:r>
            <a:r>
              <a:rPr lang="es-CL" sz="2400" b="1" dirty="0"/>
              <a:t>permite </a:t>
            </a:r>
            <a:r>
              <a:rPr lang="es-CL" sz="2400" b="1" dirty="0">
                <a:solidFill>
                  <a:srgbClr val="FF0000"/>
                </a:solidFill>
              </a:rPr>
              <a:t>ordenar las ideas </a:t>
            </a:r>
            <a:r>
              <a:rPr lang="es-CL" sz="2400" b="1" dirty="0"/>
              <a:t>en el momento de escribir un texto.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38935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4859" y="7937"/>
            <a:ext cx="9720072" cy="1499616"/>
          </a:xfrm>
        </p:spPr>
        <p:txBody>
          <a:bodyPr/>
          <a:lstStyle/>
          <a:p>
            <a:r>
              <a:rPr lang="es-CL" dirty="0"/>
              <a:t>Tipos de conectores</a:t>
            </a: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119257"/>
              </p:ext>
            </p:extLst>
          </p:nvPr>
        </p:nvGraphicFramePr>
        <p:xfrm>
          <a:off x="1192698" y="1340769"/>
          <a:ext cx="9819861" cy="5179301"/>
        </p:xfrm>
        <a:graphic>
          <a:graphicData uri="http://schemas.openxmlformats.org/drawingml/2006/table">
            <a:tbl>
              <a:tblPr/>
              <a:tblGrid>
                <a:gridCol w="1594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7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8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588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0494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Según función</a:t>
                      </a:r>
                      <a:endParaRPr lang="es-CL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Definición</a:t>
                      </a:r>
                      <a:endParaRPr lang="es-CL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Conectores de uso más frecuente</a:t>
                      </a:r>
                      <a:endParaRPr lang="es-CL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Ejemplos</a:t>
                      </a:r>
                      <a:endParaRPr lang="es-CL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494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Copulativos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Su función es unir elementos análogos.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y (e), ni.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Hoy tengo clases de Lenguaje 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y 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Ética.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277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Disyuntivos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Enlazan palabras u oraciones para expresar posibilidades o alternativas distintas.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o (u), ya sea, ya.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No sé si comprar un sandwich 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o 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el menú del casino.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277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550" b="1" dirty="0">
                          <a:latin typeface="Calibri"/>
                          <a:ea typeface="Calibri"/>
                          <a:cs typeface="Times New Roman"/>
                        </a:rPr>
                        <a:t>Continuativos</a:t>
                      </a:r>
                      <a:endParaRPr lang="es-CL" sz="15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Unen dos o más oraciones que expresan continuidad en las ideas que estas plantean.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por ejemplo, además,  en efecto, o sea, asimismo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Tenía que renunciar a su cargo y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, en efecto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, lo hizo pocos días después.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9277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Finales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Expresan el fin, propósito u objetivo con que se produce la acción del verbo principal.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para que, a fin de que, con el objeto de, con el propósito de, para, con el fin de, a fin de, de tal modo que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Necesito verte, </a:t>
                      </a: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a fin de que</a:t>
                      </a: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 aclaremos algunos asuntos.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554" name="AutoShape 2" descr="data:image/jpeg;base64,/9j/4AAQSkZJRgABAQAAAQABAAD/2wCEAAkGBxQQEBUUEBQUFBQUFRgYGBUUFRUUFRcVFxUXFxUYGhUYHCggGB0lGxQWITEhJSkrMC4uFx8zODMsNygtLysBCgoKDg0OGxAQGzQmICQ0LCwsNDQsLCwsLCwsLCwsLCwsLCwsLCwsLCwsLCwsLCwsLCwsLCwsLCwsLCwsLCwsLP/AABEIAOEA4QMBEQACEQEDEQH/xAAcAAABBQEBAQAAAAAAAAAAAAAAAQMEBQYCBwj/xABLEAACAQIEAwQHBAQMBAYDAAABAgMAEQQFEiEGMUETUWFxByIygZGhsRRCUnIjYsHRJDM0NXN0gpKisrPwFUNT4RZ1hMPS4lSDwv/EABsBAQACAwEBAAAAAAAAAAAAAAADBQECBAYH/8QAOhEAAgICAAUCBAMGBQMFAAAAAAECAwQRBRIhMUETUSIyYXEUgbEGkaHB0eEjM0JDUhXw8RYkNDVy/9oADAMBAAIRAxEAPwD3GgCgCgEoBaAQ0A1NiEQXdlX8xA+tZUW+xpKcY92RGzvDjnNF/fWpPw9v/FkTyqV3kh2DMoX9iWNvJlrWVU13RtG+uXaSJQNRku9i1kyFAFAFAFAFAcu4G5IA8dqdQk32K+bP8KntYiEeci/vrPKzojiXy+WDf5HMfEWFbZcRCf8A9i/vpyszLDyIrbg/3FhFMrC6kMO8EEfKmjncWu44KwYCgCgCgCgCgCgCgCgFoAoAoBKAgZtm8eGW8jbnko3Y+Q/bUtNM7XqJz35NdK3JmHzTiyaa4Q9kncvte9v3Wq1pwYR+bqyiyOJWz6R6IqcJhZMTKFW7O3ViTt1JPdXROUKobZyVwsvnyrqzQNl+DwxCSl55dgVS9gT0sCPgTXD6t9q5o9EWPoYtL5ZfFITsMBOxTTJh5L29a9r9xBJH0pzZEFzd0OTEsfL1iyDiGxOXyaRIwHNdyUYflO1dEI05Ed6+5zzd+JPSl/Q0GTcYq9lxACN+MewfP8Ncd+BKPWHVFhjcUjPpZ0Zq1YHlVc/Ytk99RayZA0MMYxmLSFC8jBFXmWNhWdbN4VynLlj1Z57n3pCc3GDUqv8A1XW5P5VOw9/wqRQ9z0WHwWHe6XX22YnHY+Wc3mkeQn8TEj3LyHurfSPQ1Y1NK+CKRHK25i3mLVlE0ZRfyl9wvlqYlMRG7rGSseh2sAH1mwv48vfWreiq4lkSonXOK332voVrrNg5St3hkU76WK+RuPaB+dZ7nZH0MqtS0mjV5D6QpYyFxQ7RfxqAHHmOTfKtHAqMvgMZLmoen7Ho2X5hHPGJIXDqeo+hHQ+FRtaPMW0zqlyTWmSgawRi0AUAUAUAUAUAlAFAIaAq+IM6XCx35u2yr3nvPgKnx6HbLS7eTky8lUQ358HnamTFTgvqYu4BIF7Anp0FhVy+SmtqPg86nPIsTl5LDinJFwzp2Qcqym997EHvA8aixMl2J85PnYapa5OuyTkLfZ8DPiF9skIp7rlRf4tf3Co8herfGvwS4r9HGlau/Yp8jN8VDf8A6q8/zCurIS9KWvY4sVt3x37j/EGGc4qYhHILncKSPpWmNOCqit+CTMqm75NJ9yyeT7RlhL7vA4AY89Ow+jW9wrmX+Fk/D2Z1tu7Ebl3icYHDARLpRWvGzEkL7WhSAb87sxFu5D1vWttknN7fkxTXFQXTwdZHxD9mlaNiTBrIXqUF9rd6+Fb3YnqQUl3MY2d6NjhL5TfI9wCDcHcHoRVTo9AmmiLmmYJh4mllNlX4k9AB1J7qylsmppndNQgup51lmMbOMwAn2hjVpBDf1bKVUXtzJLi58xUrXKj0eRQuHYm4fNLo3/Q9L+zJp0aF02tpsNNu63Kots8zzy3vfUo8n4Tgw08kqoDqa6Ai4jFhcC/Le/utWzkztv4jfdXGEn2/iTs+yWPFxMkii9jpa3rK3Qg/srCemQ4uVZRYpRZ5ZwpJCqYlcXcRuiISouVYubEeRF/dUr34PVcTVs5VOnv1f8DvP8Oy4aMSMJNDhYZwbiSB1JAv3qV5Hle1ZRrg2r15cq1tfEvZoseFuCZHkD4pAIdJIGpSWJFl9k8t7+4Vq56IeIcZioctL+LYxDhcZk8hksDDqsfWXTIt9vVvcNbw+VOkjM7MbiUFBfP+n9j07KcyTExLLEbqw94PUHuIqJrR5i+mVM3CfdEysEQUAUAUAUAUAtAJQDeIlCKWY2CgknwFZSb6Gs5KKbfg8vzXGHFNJM19mVVXoFOuw8/V+Zq9pr9LUPfueVyLfXk5t/YtuGOIxCqQGO93trDW9o9Rbfn31Bl4jk3ZvwdeDnKCVbXk0HEXEAwhVdGssCfa0gW27jeuLGxnbt70WOZmKjS1vZn8gYYnD4jD7B3PaIOl7g2HhdR7jXXkRdU42LsuhX4slfVOp931RnUZ4ZAbaXjYGxHJgb7irDUbIaXZlaueme/KLj/xfivxL/cFcjwal1/mdv8A1O99ES8epw2X9nJ/HYh9RHUC4P7B7zUNerL+Zdok1qdWNyP5pdRMq4axLICXESncBhqYX6gfd+INZtyqebtsxRg3uK29DGY8IzxgspEo5nTcN4mx5/GpKs6uT01oiv4ZZBOS6lhwRnX/ACJD3lCfiV/aPfUOdR/uROrhmS9+jP8AIyvGeenG4kRowEKNpW5spYmzOT3dB4edccVo+l8Nw/wuO7ZfM1v8hiLF/wDDccHiKyAKAwUkgq3tLc9dgfhWe6JZVvPxWp9H4/I9SyXPoMWt4XBNt0Ozr5r+2oXFo8nk4luO9TX9CzrU5tGQ4r41igRkgYSTG49XdUPeTyJHdUkYeWW2Bwqy6SlYtR+p5xhsOww85ZWFuyI1Ai93I68+dSHp7LIO+tJp9/0OEnY4ZkJ9VZFZR3Fg4a3nYH3UJHWo5MZLu09mw4S4qiweCCzOzsZG0xr6xVNh15C9zY99aSjtlHxDhtuRkt1R0kur92U/HmbJip43hkLx9kLKbjQ+ptQKnkbaa2itI7+D4sqK5KcdS3+9HfAGenDYgRuf0UxAPcr8lb9h93dSS2Y41hetX6kV1X6Hr4qA8YFAFAFALQBQBQBQGV49x2iFYxzkO/5V5/O1d+BXzT5n4Krit3JXyryYuL+Ik/PF9Jas5f5kd/X+RRx/ypfkTMoyCbEjVGAqg+2xIF/C25qO/KrrfK+pNjYVtq5o9EP55keJjHaTHtVAtrDFrDxvuBWmPk1P4YrRLlYeRH4p9UNZDlGIlYSQeppOzsbC/htvW2TfVFcsupph4t0nzw6aNNmsI0asdhw9ucsBv8QbED4iq6qT5tVS19y2vhHl5r4b+qKhM4wcHrYaBmfo0h5ePMn6V1fh77Pnl0OH8VjVf5UepDyvGnEY6N8QwN267KLAlQB0F7VLdV6VDUCGi53ZKlYy841zh4ykcL6bglip9b9UX6da5MKhT3KaO7iWVKGoVv7kvgnHSyxP2pLBWAVjzO24v1tt8ajza4QnqBNw22yyDczCcWyiLESiM2vIbW2t1a3vJrrdmsZLyzs4Fw1ZPEnJ/LHr+ZnsMjBlYIWAIPsllNjyNuY8K4D6XdODg4OSX5k3O53xExfs2GwAAjKiwv0A8TToQYnpY9XK5r37kXC9rE4eMSK6m4YK1x8vlQmtlj2xcZtNfc0Wf8aTzwrFpMRK/pSLgv0sOqqf+3niMUVeFwimu12NqS8f3F9HK4cTu2IKBlUdmJCALknURfa4sPiaxPejPG/X9OMak+Xzot/SLxBDJCIIWV2LAsVNwoXcC/K97ViKfk4uC4Vqu9Wa0l235PPdRtbpe9vGpD1HKt7fcSsGdreiRl0KyTRpI2hGcBm7gTzoyHJslXVKcVtrsW3FvDbYGQWJeJ/YfqCOam3Xrfr7qwns4eH8RjlxaktSXc9P4PzL7Tg43O7W0t+Zdj8efvqKS0zyefR6GRKHgu61OMKAKAKAKAKASgPOeOp9WLK9ERR7z6x/zCrrAjqvfuea4rPmu17IqsOLwyfni+ktT2PVif0f8jlqScGn7o9VwkIjRVUWCgAfCvPybbbZ6uuKjBJHcsYYEHcEWI8DWE9PZtKKktMbwmGWKNUQWVQAPdWZScntmIQUI8qHHQEEEXBFiO8GifXaMuKa00eQ42IJK6ruFdlHuYgV6OuW4Jv2PH2w1Y4r3Hs1y18M4WTmVDeG43HuNxWtNytW0bX48qWk/YkcN5cMTiFR76bFm7yB0rTKtdVe0S4VKuu5ZdjUcSZ0MGogw6hW08wNkB5WHU86r8bH9Z882WuZlLHSrrXU8szWYtIbm9up7+ZNbZMvi0uyPd/sph+jh+pJdZ9T1jC51BCsOG1CKRsOjIWX9HdhYC+29wdtq4dN9SrnjXWc12tpN79zNZ5xJmWDfTMsNj7LrGxRvI6ufga3SRaYuFgZEdxbT8pvr+hcZDm+LKfaMeYYcOBexQrI9xtYatt/ee7rWrXscWXj4/N6WNuUvv0KP0hY+LFYfDTRA2Z5FuRZrCwPzFZgtFhwWqyi+dc/ZGGqQ9J0JuV5VNiWKwIXIFzYgADxJIFYb0c+Rl1Y63Y9GnyX0ezu4OJtFGOYDBnPgLbDzvWrminyuPVxjqnqyx9JGXx4fBwJCgRVlsLfke9z1NYg2zk4JdO3KlKb3tFRkPD8WMy+Ro/5TGxPM7iwKrblYi4v3itm9M7cvOtxsuKl8jLfhmb/AIll8uFl3kiA0sedrHsz5gqR5edavo9nFmw/BZcb6/lfX+o76KJyFnib7jK1u4kFWHxUViZrx6Kc4WLyjfVGUAUAUAUAUAtAIaAweYZO2KzKZb6VGgs3Pbs0Gw76ta8hU46f3KC7Fd+VJeOn6HPEmSx4SCyMxMjrsxH3A+4sP1qY18rrPiXYZmLDHq1F9WWPDfFKFFjxB0sLAOfZYdLnoaiysOSk5QXQ6MLiMZRUbO5rFYHcG9V/Ytk0+wpNDOzN5/xRHCpWEh5OW26r4k8ifCuzHw5ze5dEVmXxCutcserKTgnEhpjG0asSCwcqNSkbnfqCTXVnV6jzJ/TRxcMsUpuMl9dmk4pxCx4cv2aSG+kagGCk7X3+lcWNBzs5d6LLOnGFXPrZiOG5JhiAcOoZyDcHZdPW/dVrlKHp/H2KPClZ6u4Lqc8StL9oY4gBXsNl9nSBtY+6mNyKrcDe+FlmSozXVtGMka9z33NVc3zSbPtmLUqqI1rwkaHjkfp4f6pD/wD3WkexwcH/AMqf/wCn/IdyPjWfDJodROg9kOSCvk1jceBo47NcrgtVsuaD5ffRVZ3nU2MfVM17eyo2VfIftrKWjtxMGrGjqC6/xJ+ZfzXhP6Wb61hdzjx//sLPsjVZDhcF/wAOUSoutku6lf0zOb2KLbUf1bVq29lJl35H4xuMum+nXp/Qh+iVrNiAedo9uu2q9LEdX7QdeRrsekCojzZh/Sx/Jof6b/23qSsvOAf/ACH9ir9FKkS4hvuBEB7r3Yj5X+NbTOz9oWn6aXfr/I69G3rY7EsnsWbys0pKfIGsT7GnGOmLVF9/7dSX6Pt8djSvs6j/AKjWpPsQcW3+Hp37HoFRFCFAFAFAFALQCUBieMJJMNilmiYr2iaSdiCVPIg+BFWeHGNsHCXgo+ISnRarIeSsyzAy5lIxklPqAXYi/O9gFFgORqe2yGKkoructFVmZJuUuxNbglwrHtVJF9I0mxA7zfY1EuIrfYnfCZKLfMQeG+IWwzBXJMRO45lPEfuqXJxY2Lmj3RBh50qZcsu36EjifiUzExwkiIbEjYv/APX61ri4fKuafckzc92Plr7Gaqw6e5VdR2DEtHfQxUkWJBsbHpf3VrOCn3W9G8LJQ+V62WGTYCfEBkiJ0G2u59S97j37dK5rrKqmpNdTpx6b704xfQvsBwviMM4kiljLAEWIaxB6XrktzK7Y8skWNPDrqZc8ZLZmOKppjJIcQNL6bWHsgdLd4roj6caG4G/DoW28UrjYuuzNQ5fK63SKV1PVY3YfEC1V2z67LJqg9OS2vqaifN2eJPteXNIYkC9oyyx+qO86dvjWuvYpI4sYzfo36Te9bX9SFHm+GYgLlysx5BZJGJ8gBc00zonh5EFuV+i1TBFhcZOffI4PwO9Y/M4XdyvX4n+BX57mbF8Ok2EOHgga/ZWI17gkAsADe3zNEumzqxMaPLNwt5pyXf2NEPSTD/8AjybeKfvrXkZw/wDp+7/mjF53mwlxTT4cPDrtcBtJ1W9Y3U9edSJdC8xcPkoVVupaJWS8X4nDMCXaVOqSMWuPBjuDWHFMiyuEY90fhXK/oXPHXEMOMwkPZN63aXaM7OvqMDcd1yN61jForuFYN2PkvnXTXfwVOV8S/Z8C+HiQiWRzeQfhYAbDnqsLCtmuuzuyeHO3JV85fCl+hpMFH/wjLWd9sRPyXqCQQo/sgknxNa/Myqsk+I5ihH5Y/p5/eSvRVgtOHklP/New8k2+pasTZHx21O5QX+lG4qMowoBKAWgEoAoAoCk4ty7t8O2kXdPXXv2G494vXTi2+nZ9GcWfR6tXTuit4RyvRCJRKVeQXsCttP3QQeZ638amy7nOfLrojl4fQq6+ZS02XjYa4IM7WPPdL+429X3VyLa8He0n/q6GUyvKI4sdIkul40iaRS1iLXUXPTYFqsLcicqU10e9FTj40IZLUuqS2WuaNFHGJYcLFNGRcsunb3BTt41z1c8pcspNM67/AE4wU4QTRTRZ/E5Crgo2J2AFiSfLTXVLGnFbdhwxzK5PljVtmkiwuHIRZ4YY5JAbR+qT7jYdK4XOze4ttIs1XTpKcUmzOcPZ+uEaSKRTo7RiGG5G9tx15Cu2/GldFTXfRW4mZHHk4SXTZojxZhQL9oT/AGG/dXJ+Du9ix/6jj67/AMDBcYZp9qZnA0qq6VHWwN7n4mu6NDqoaY4PletxSt+OyL7hjH48YSIRYWN0C2VmkCEr0On9tVkkt9z1ebTh+vLdjT89NkzMMyzLsn/gcQ9U7iUMeX4evlWEo+5DVThc6/xH+4n8GZPFh8LGyAFpEVmfqxIva/cL8q1lJnPxDJsutak+i6JGgrU4BnGYVJUKSqHVhYhhcVlPRvXZKuXNF6Z5pmfALaXfCtq0uw7NuZAPJW6kcrHqKlU0enxuOrmUbV+ZO4A4Ygmw/bTp2jMzKA17KFOnl33BrEpNEPFuJXRu9OuWlpGb41yZcLi+zhB0uoZV3JBJI0jqdxt51tF7RZ8LzZXY7lZ48hmHB2KjfSkbSiwOpRYXIuRYnodqcyNqeMY9kdyevoVOGlbDzqzL60TglGBG6m9iOnKsnbZGORS0n0ku6J+b5pNmWIS43JCRoOS3P+yT4eFYWkcuPjVYFLf5tnseUYEYeCOJeSKB5nqfjULe2eJvtdtjm/JNrBEJQC0AlAFAFALQHJoDznivJBBMHA/RSNfb7pv6y/tH/arjEv54cvlHnM7F9Ozm/wBLOZ8uhkBbDrq2YAAkC+rZiXt7KEX6XZa1jbOL1YJU1zXNV1+n8zjhyMq+IUixGGlBHcQVvUuU04wa8sjwk1KafiLIeUZvJhmvGbg80Pst7uh8alvx4WLr3IMfKnS+nb2NRj80SCMyYeFElbZjZfVJsTy5+0O7mKrqqpWS5Zvoi1uyI1Q564pSZn8hnaTHRM7FmL7k8/ZNduRCMKXGJXYtkp5ClJkeLT9qOsXXtGuOtrm9b9fQ6exH8Pr9fcueFcqikmcOBImgMhNxtqI3HQixB8q5su+agvD7M7sHHrnNp9V3RI43yaGLDXijCsWtcX5FT4+AqDGsna3FvwWahXi3V2RWmpIxWA4txcEaxxy2RRYAqrWHdcjlUEo9ep9GnwrFtfPJdX9SUvFWYTgojM9xY9nECbHxA2rXlRDLhuBS1KXT7sk8O8TzZeDHiEcxhToRlKsGuNgx+7zo4pkGZw+nLlzUyW/PsanLvSBBKwUq8ZP4ygW/dqLVq4FVfwa+pc3dfQ0AkeUbMiKeqsHYjwPIee9a60Vriovtsi5pnUGBhuzA6fVCKdTFrE28zubmsqLZNj4luTZypf8AghejzFdrgyxsCZpSQOQLOXt/ipPuT8Vq9K/l9kv0KTiRwc7wo7tF/ezkVsl8J3YfTh1v/fsQ8Xk+amVyjy6TIxW09hpLHTtq22tTcdEteTw30kpRW9e3kpeOxbMJb87Jfz7Na2j2LTg73ix/P9TTejTh0j+FSjmLRA9x5v7+Q9/fWs5eCo43n879GD6Lv9z0IVEedFoBKAKAKAKAKAWgEoCPjsIsyFJBdWG/7x3GtoScHtEdlcbIuMux57muGmwMgAN0sVRtIKlSdRDAi2q4HwFW9Mq8hPffyeeyIXYs1rt/Aj5Nmgimd5gXEiMr25nWQSfl86lvocoJQ8diHGyFC1ys7PuTRgsL2faCPGaPxWW3x/bUHq3b5NrZ0qmhx50nol5lLAY17WLFKrEHUVUajbv8vpUNSsUnytbJrnVyLmT17kTAY3BQSCRFnZl9kNote1uhqe2vImuV60znquxa5c6T2iFgcvllLTBPUBZmPIciTa/PnUttsIQVbfUgqpssk7Euncs+BcR/CNPTsiB56tR+pqDPh8HN9Tr4XZ/iuP0LL0hy2iiXvcn4Kf8A5CoeHx3Nv6HVxWbjGOvc89yDJvtOK7NjpRbu7dyLv87gVFcuWTPolfEtcOhbHu0kvuXmZZ1iFg14BVhwisUHZhS9x957i4v0+dRJLyQ4+LRK3lyW3N9evb8hvKs+nkjJxyfaMJqCu7qt0J2DK3M2v7u+mvY2ycOiuX/t5cs+6Wyi4lyn7JiGjB1IQGRu9G5ftHurZPZa8PyvxNKb7ro/uR8pwYlcqWZBYk6EaRjuBYIu550Nsy1Uw5uVNv36Gjw3DEYsOyxTAkXZzFh087MS3WsbKefErfDivttsvfRNPfDyr3SA+5lH/wATWlhycfh/jRl7oz/E+YhM4MvSKSO/kqrq+rVsvlLLBx3Phzgv9Wzd/wDiGIyK4xWH7DszqUkCTXfY89hbpatOXwed/BWqLi63zb/IzGAyH/iWNlxUgIwxcaQQQZQqhRb9X1b368q2b0tFpZnfhMWOPD5/P0/uejRqALAAAch3Cozzre+rOqwBaASgFoAoAoAoAoAoBKAYxmESVCkihlPMH/exraM3F7RpZXGceWS6GAz7hZ4LtFd4/wDEvmOo8at8fNjPpLozz2Vw6dXWHVGl4azmGaJYtg4QKUPJgBY27/KuDJonCXN4LPDyq7IKHleCDxlnURiaBDrckXtyWxB59+1TYWPPnVjXT9Tn4jl18jrXV/oVOTZLG+GM0gkkOrSI4rX5gX387+VdGRkzjZyR6HLi4cJ1c8tt+w3xAHwrHDxSuYiNRUkXBN7gkeV/fW2Nq1epJdfc0y+ah+lCXT2I3DOJMWJV9LsADqCKWNiLch42qTLinXy7IsGbhapa2WHGOP7cxkJIiqG/jEK3Jta1/KufDhyb6o68+z1WujSK3hhdU+IiGzS4Zgh/WHT/AH3VDmQ1PZ6bhV3PgwfiEtP7GeyjNZMLIbjUp9WWJuTAbEEdCN965mkz22Th15NacXp+GSc9zw4krFh0McK2CRDmWO1z3m5+dFHXUhxMCGPF2WvcvLJ3HaaZYo+bRQIrfm3uP2++sROfgzaUpeG3oz+CmZO0MbMjBOakqwBkjB3G/Wty1vjXOUIy6pv+TJOU4CfEygory6WUsdzYX5kk1jaT6kOVbj49bT0tmg9HeUPMZXjxDwhbL+j0kttcX1Ai3urWT0VvGcqMOWMoKXnqZ/PsvaHFyRFjK+v2tyzlhqG34t62T2WeFkQnjKb+Fa/Q1nCvARNpcaLDmIep/OR9Pj3VpKa8FNxDjW/8Oj9/9D0ZECgAAADYAbACotnmm23tnYoBaASgCgCgCgCgCgCgCgAmgImNzKKEXmkRPzMB8qzpskrpss+RNlU3GWCvbt19wYj6VnkZ1/8AS8pr5GQZ8Lgsa2rDzokvMGNgCT3lNj8LV015NkFp9UVOZwWafM4uLM5mvD0+HuSupfxpuPeOYqyqy659OzPOX4F1b2+qNblwMUEJwSJIrby3YBjsN7k873+FVlnxTl6nfwXNL5K4+lp+5A4qyuARPJFp7QSXcmQki/MAX5+HnXRiXWc6jLscufRV6bnHv56lTwdjo4J2aVgoKEA789Snp5V0ZtcpwSicnDrYVzbl2JvFuaRTRL2bhm7S5G/LSR18xXPhUyjY20dfEciFlaUGYyeZopI5IzpZDcEVPnLaTLv9kZxmraZ9notZ8dg8WdeIDwTH2miF0c99rH/fU1V6Z6eNWVjdK3zRHctnwsEi/Y0bEYhjpR5vVRGO17WHLyv41nq+5rcsm2H+O+WC6vXdk3E8FdrI4OMV8URrZSo694vcDkPhWOZGlfFuSCXpfB2RQ5rnJGF+xiFIyrWkYG5Zkbfp+IeNbLuWGFhqV34jn2vC+5X5bnU8CNFA5VZDuFALE2tsbXBt3VnS7ndk4dFs1Zb4NHwnwvjgdaOcKrDcmxYj+j/fatHJFTxHiOHJcvLzNfu/ebHCZfhMvu7uDK27SytqlYnn5e4UjCyz5UeZy+J7XLOWorsl2IOYcbKNoELfrPsP7o3PyrsrwJP5nooruKx/21sz+I4lxLm/alfBQAP3n312xw6kuxXT4hfJ72XXDvFjlxHiSGDGwe1iCeWq21vGuTJwlGPNA7sPiUnJQs8m2FVheBQBQBQBQBQBQBQHMjhQSdgNyTsKBJt6R5txVx6zMY8GdKjYy/eb8g6Dx+lTRgvJ6fh/BVpTv/d/UwssrOxZyWY8yxJJ95rc9HCqEFqK0cUNxawatJrTRpuHeNJsMQshM0XVWN3UfqsfoflWHHZT53Babk3Bal/Bm4lyfD46ITYZtBffUmyk9QydDW9WRKt9ep4LN4ZyycflkjHZnlkmGbTKtr8mG6t5Grem6Fi+E83fj2VPUiVkmHXssRK6huzSyqeWp7gN7qjyZvmjFPuS4tcXCc310jQcL5ZHicDplF/XaxGzA7bg1wZFsq7txLTFx67sdKaM5xxka4RUKMzBr+1a4tbu/NW/ryvg9+C14HjrGzVGD+ZMTHYKAwuESO3Zxdg6kdo8rEhlO9z02ttf4cW2X8Lro27k352vGigzkrGyxxD+KGlpBsWk5ub9wOw8jW6LbAXqNysffx9DTYLHnA5cJ443aeawM8nrCxvaxJuQANh31juyvsoWVmOqUkorfRFJlPD02NJkJEcdyXmk5d5IH3j8BWdnZkcTowoOPdrwafA4rBYAfwdDPL1lbb4MRsPIV0ww7Z9+iPEcQ/aSVza3v6eCLj+KcRLezdmvcm3xbn9K668OqHfqzz9vEL7N66L6FIzEm5JJ7ybn411pJLSK9tt7YlbmArACjWwno9W4fx3b4dH62s35hsfpXnL6/TsaPX4tqsqUkWNRHQFAFAFAFALQCXoDz30m5+VthYza41SEdx9lPfzPuqWCPRcEwVN+vPx2+/uec1IerFoBKA0fCPCzY5izNoiQ2LcyTz0r++tZS0VPEuJrF+GPWTL/AB3DWViT7OMWseJOwRpkLlugMZ6+G1aeoyihx3JUty00QeHMXJlWOOHnP6NyAfw3PsSDw6H/ALVtJcyLDNrrz8b1618S/wC9HpuLwqTIUkUMp6H/AHsajhJxe0eRsrjYuWRh8zy6TLzIUHaQSqUN/u35X8R0NWddqydKXSSKO6meJtx6xZFyTPWjgEEVlcu15GtZQe4E2vt1rNuOpTc5dhTlyhWq4Lv5KviefWg1zNKdxvp9XcctJI+fStW0oNKOi14KpvOrk5b1sqcmxKQa5bjtFW0S8/XbYv3eqPmRXFs+gZanc1BLp5NBHn8H2cBnGj7M0Zw5U3aYkfpL2t0O9+ta+Sq/C3K3ovO9/T2LLhPI5Z4E+2yXw62McB0i9uRba4G/Lr1rEnrsaZ+ZTXa3jr4n3f8AQOMMaQRCmyD1rLsD0UeQt86sMCtac2eH4vfNyVe+/cYjwaRs8cWGlx2IiUGRQ6QwRuya1jaRjcsRbZQ3MXteobs2cnqPRE+NwyuKTn1ZI9GHHMWbLNF9nXDvDa8YIZWRri49Ubgggi3Ub77cbnJveywVUEtaK/ijLhh8SyqLI3rL4A8x7jf5VeYdvqVrfdHmc+hVXNLsyprqOIKAKA2Ho+x1mkhPX11+Qb6j4GqviFfaf5F3wi3vX+Ztqqy8CgCgCgCgFoDljQeTwXOcYZ8RLIfvyMfdey/4QBXQj6HhVelRGP0/8kOsnUFAFAen8HSscokGG/j1WfSBz7UhjH9VqGfc8PxmMllNvz2+x4pwHxrBl0WMjxmEOIknuNT6SxNmDRya9wpJuTuee1aFUbPOpZGwuAGIv24wi9pqvr9bdNV99Wnc36mpq+x6z9n4v0pt9mz1zhjGmfBwyH2mQavzDZvmDUUu55zMq9K+UF4ZYTQq6lWAIYWIPIisRlp7RySipLTPMs3y1MMzllkZTcREWtfe4fyHxq3pu9VLXfz/AGPP34yx299n2KtsI2KVIcNF+kUFnJbmLixsdgNwLCtMr4U+vfx7F7+zcqq5u6xdF0+7ZX47IMRBH2ksZRb23tfna9u6/X99cXMj3tOdi3WenDuXXA+QCVu3xCMYlPqi2zsOp/VHzNaSkkV3Fc+MY+lV38/Q3+NzPDRczqNr2W7H4A7VxWZdVfeR56GPbPsjF8TY1Z5Q8asg0hfWsDcHY7edWXCOIQu5oLwUvGsCdUo2PyZvjHOcfl85xeXKSmYRIJSIzKExMIKEgclYi1rjffbao7q+SbidmLb6tSkHoW4Rx8WYNjMVG8MbRyBjL6skjSEH+L9objVcgcqiOg9E9ISLoib72ogfltv8wPjVjw5vma8FNxdR5YvyYircoQoAoCZk+M7CeOTorb/lOzfImociHPW4k+LZ6VqketK1+VedPXp7WxaGQvQC0AUBx2gva4v3X3+FDOn3OZ/ZbyP0rKEfmR8+W766D6VDrFaChsFAFAWeQ57Lgn1RHY+0jey37j41hpM4c3Bryo6n38MscdxHh5JO2GXYUYi4PbMquwYcm9kXI7ya05EVMP2eipfFPp9igxeJeV2eRizsbknmTW6Rf00xqgoQWkjdcJZ/JBhkSyso1bHY7sTzrz2ZxKdN7iltHnuIYELbnPemzYZdnnbf8qQeIUsv94V1Y+b6z+VoorsX0/8AUmM4+NXSRHAs0hFz923W/SrKubhJSRw2VRtjyNdzyyHN3wuKeTDyBrXQMbaWQHqL7Xteui2fqdWeq4dwaivD9Kb6vr9i/gzZszxEUU50wEg6AQS7CxsW6Dn8Pho6ZKHOipuvx8Gz0q5c0358L+5tBAfs5UW7Plot02Hw5VzSSmupw8z3vyRJuHInkAjunqA3Bv8AI1wz4dTLwdMM62JS8QZOsC27XWx306bEDvNjUOL6eBlwfN36MZynnYk1y9uqGuG+I/soKOpZCb7HdT1tfnXr8nE9V80e54/DzvQTjJdCfj+N2O0Een9Z9z/dG3zqGvh3/Nk9vFm+la/eZnG42SdtUrFj49B3AdKsK6o1rUSrtunZLmk9jFSEQlAFAFAemcJ4/tcKpY7x+q1/1eR+FqoMqvktf1PU4FynSt+AzDijDxba+0buj9b/ABch8aVYllngXZ9Nfnf2KzCcbK0gEkZRSbatV7eYtyqafD5KO0+pzV8VjKepLSNdeuAtxaA849KeFKPDOhINihKkg7esu4/tVLA9HwGUJc9Ul9TN4DjDFw8pS47pAHHx5/OtuVFtdwjFs660/oUszFmLEW1EtbpuTy8P3Vsd9Sio8qfbocUJQoAoAoAoAtflWsmktsw3o9R4OmijVIpETWAAHI5nuJ6b15zGy6rLmprrvozyHFK7JSdkW9extQKu0vYojLcZ9s6fZ8JEWeX23AsqKed3O1z9K3jpFjw9Uxn6tz6Lx7lbw76PEjs+LtI3/TX2B5n730rZz9jrzuMytThUtL38jmZcGNG2vCHkbhTswI3GluvvruqzIuPLYjxWTgWc3PB/U0+TSmSK0kZjcbOpWwJ7x3g1w2RUZfC9ossecpQXOtMbzjHphluAO0Isg/30qvy8pUx6dzvx6HbL6eTMR5ViMQxcqfWNyz+qPhz+FUMMTJvnzvp9y4lkY9UORP8AcUGbYBsPM0bdLbjkQRcf78K+kYU3KmPM9vsz5nn1qu+Wlpb2iHXUcgUAUAUAUAUB0JDbTc2O5F9ifKtXCL6tGym0tHNbGv0CgPUeF8b22FQk+so0t5rt8xY++vPZNfJY1+Z6zCt9SlP8i2qE6tGb4/wXa4CSw3jtIP7J3/w3raD0yy4Td6eVH2fT95iOCuEji2EswIgB2HIyEdB+r41vKWi/4pxVUr06n1/T+5p+PeGe2iWSBRrhW2lR7UY+6B3jp761hL3KnhPEPRscbH0l+p5ZUp7JPa2FDIlALQBQG19HvDXbP9omX9EnsAjZ277dw+vlUVmmtPyed4zxFQXo1vr5N1ieHYH5KUP6pt8uVVdnDaJvotfY8/DOtitb2ifgoGRQrNrtyJFjbx7z4111QcI8re/qc05KUuZdCSKlNQoBaAQ0AyIF1atI1fitv8a05I75tdTPM9a2PVtowYz0g4HaOYdPUb6r+341Z8Os03FlLxanopoxdWxRBQBQBQC0A/hsFJICY0ZgASSBsAOe/Ko53Qi+rJYUWTW4oj1IRBQC0Bq+AcdpkeI8nGofmXn8vpVbxGvaU0XHCbtScH5N1VSX2jmaIOpVgCrAgg8iDsRQym09oIogihVAAAAAAsAByAFDLbk9s6IoamN4p4GTEEy4ciOU7kfcc95/CfEVIpl1gcYsx/gs6x/ied5nkk+GJ7aJlA+9a6f3ht8akUtnp6OIY9y+GXUrtQ76ydfMvck4LASzG0Mbuf1VJHvPIVjZDblU1L45I2/Dvo9JIfGGw59kp3P5m/YPjWjmeezuObXJSvzPRIYgihVAAAsABYADkLVH3PNyk5Pb7scrACgCgCgCgCgCgCgIOdYLt4Hj6sNvzDdfmBUlM/TmpEGTV6tbieUOhUkMLEGxB5gjmK9HGSktnkJRcXpnNZ+5r9R2CBpDZFZj3KCT8q0lOMfmeiSFc59IrZYcO5McZJMgYJ9nk7OS4JIewJAHI7HneuOzPhH5epY1cKsl1l0NpgOFMPFuV7Ru+Tcf3eVcFmZbPzotKeHUw8bLsRgCwAA7hyrlbe9naopLWjynOsF2GIePoDcflO4+vyr0OPZz1pnk8ur07XEhVOcwlNofY0vB+UyNOkpUqiXNyLaiQQAL8+dV2ZkQ5HFd2WvDsWfqKbWkj0Cqjqeh0dUMhQBQBQGc9I/80Y3+rS/5DQDXAWFRspwRKKT9li3Kgn+LHWs7Zv6k/cqPQl/NX/qJ/wDUrBq233N/ahgKAKAKAKAKAWgEoAoAoAoCnzbhyHEnUwKv+JDYnzB2NdFOVZX27HHfhVXPb7kPCcGYdDdi8ngxAH+ECpZ59kui6EFfCqYvr1Kz0RsWwcxYkkYzEC5NzpV7KL9wHSuSUnLuywhXGHyrQno6/lWbf+YN/kWtTc3FAFAZvinh04oh4yA4FiG2DDpuORFzXZi5XpbT7FbnYLvfNHuVeB4IY7zyADuTc/3jsPhXRZxH/gjkq4Q/9x/uNJl+QwQexGC34m9ZvieXurhsyLJ/Myzqw6qvlRaWqE6gtWNAWsgKAKASgM56R/5oxv8AVpf8hoBfR/8AzRgv6pF/pigKL0I/zV/6if8A1KA39ALQCUAUAUAUAtAFAJQBQC0AlAFAYf0QfyKb+u4n/UoA9HP8qzb/AMwb/ItAbmgEoAoAtQBWNAWsgKAQmgODKBQDbYoCgGWzFR1oDN+kPM1bKsYoO5w8g/wmgOeBc2Rcqwaki4wsQ+EYoCn9DOYqmWWJ3+0TH4vQG+XMlNAOrjFNAdjECgAzigOTihQHJxq0An21aA6GKFAdjECgF7cUBw2KAoBpswUUA0c2TvoDE+inNETBzAnnjMSfjJQC+j7MlXFZqb+1j2I8tAoDcLmamgHVximgHVmBoDsNQC0AtAJQHLJQDMkF6Aiy4ImgIU2Uk9aAps94fLYeW+40NcHkRagI2WcLHsI7EgaF2BsLW7qA44V4c0wersNb7DYXJueXiaA0UOUEdaAmxYAigH1whoBThTQDT4ImgGHy0nqaARcrI6mgHkwJFAPLhTQHRwpoBmTBE0BEmysmgIMuQMepoCiyLha8bWuP0snLbctcnbxNAO5Hw3Z8Rbb9Mb26nSBc9+wHwoDQQ5MR1oCbFl5FAS48MRQD6x0A4BQC0AUAlAFAFAFqAh5yP4PL+RvpQC5SP4PH/Rr9KAh8LraD+231oC3oAoAoAoAoAoAoAoAoAoAoAoAoCq4cW0Tf0r/WgDJltJiPGY/QUBa0AUAUAUAUAUAtAFAJQBQBQEbNBeGT8h+lAGXC0KfkH0oCNkC2h/tN9aAsqAWgEoAoAoAoBaASgCgFoAoDlmA5m1DDaQiyA8iD76zobRByRbRt/SP9awZDLFs83jKfpQFhQBQDc0wXnWYxbNZTSOI8Up8POsuDRqrEx8GtSTYUAtAJQBQBQHEsoXnQyot9iFPOXBFtiLe6s6JlUvI2jsAADYDYVnRvyR9hcO5jFl5XvTRq64k2LEBvA1qRSg4j1DQKAKAKAKAKAKAKAKARmsKIw+hAkuxuamWkQPbOdFZ2a6O4WKcrWvf31q4pmyk0dYU6SxP3mvWrgSqe+5MVr8q0Nti0MkHEbtUseiIJ9WN6K22acp0lxyNqx0ZlbRJhmJNjUcoksZPsx6tCQSQ7Vkyl1OIX6GsmZL2O5GsKwYS2RWS9ZJk9CdnQzzB2dBzB2dBzB2dBskQt0NYIZIdrBqANALWQJQBQBQBQBQDc3K1ZRrLsM6K32aaDRTY0GimxoNFNjQBabGhwOa10jbbG9FbbNdBopsaDRTY0dwpvWGzMUP2qPRIcycqyZXcaobnctDWJxWTcKAKAKAKGH2FXnWDD7HbVqzVHa1lGBayAoAoAoBBQC0A1JzrKNWc1kwFAFAFAFZRgKGQrACgCgO461ZsjusGT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3556" name="AutoShape 4" descr="data:image/jpeg;base64,/9j/4AAQSkZJRgABAQAAAQABAAD/2wCEAAkGBxQQEBUUEBQUFBQUFRgYGBUUFRUUFRcVFxUXFxUYGhUYHCggGB0lGxQWITEhJSkrMC4uFx8zODMsNygtLysBCgoKDg0OGxAQGzQmICQ0LCwsNDQsLCwsLCwsLCwsLCwsLCwsLCwsLCwsLCwsLCwsLCwsLCwsLCwsLCwsLCwsLP/AABEIAOEA4QMBEQACEQEDEQH/xAAcAAABBQEBAQAAAAAAAAAAAAAAAQMEBQYCBwj/xABLEAACAQIEAwQHBAQMBAYDAAABAgMAEQQFEiEGMUETUWFxByIygZGhsRRCUnIjYsHRJDM0NXN0gpKisrPwFUNT4RZ1hMPS4lSDwv/EABsBAQACAwEBAAAAAAAAAAAAAAADBQECBAYH/8QAOhEAAgICAAUCBAMGBQMFAAAAAAECAwQRBRIhMUETUSIyYXEUgbEGkaHB0eEjM0JDUhXw8RYkNDVy/9oADAMBAAIRAxEAPwD3GgCgCgEoBaAQ0A1NiEQXdlX8xA+tZUW+xpKcY92RGzvDjnNF/fWpPw9v/FkTyqV3kh2DMoX9iWNvJlrWVU13RtG+uXaSJQNRku9i1kyFAFAFAFAFAcu4G5IA8dqdQk32K+bP8KntYiEeci/vrPKzojiXy+WDf5HMfEWFbZcRCf8A9i/vpyszLDyIrbg/3FhFMrC6kMO8EEfKmjncWu44KwYCgCgCgCgCgCgCgCgFoAoAoBKAgZtm8eGW8jbnko3Y+Q/bUtNM7XqJz35NdK3JmHzTiyaa4Q9kncvte9v3Wq1pwYR+bqyiyOJWz6R6IqcJhZMTKFW7O3ViTt1JPdXROUKobZyVwsvnyrqzQNl+DwxCSl55dgVS9gT0sCPgTXD6t9q5o9EWPoYtL5ZfFITsMBOxTTJh5L29a9r9xBJH0pzZEFzd0OTEsfL1iyDiGxOXyaRIwHNdyUYflO1dEI05Ed6+5zzd+JPSl/Q0GTcYq9lxACN+MewfP8Ncd+BKPWHVFhjcUjPpZ0Zq1YHlVc/Ytk99RayZA0MMYxmLSFC8jBFXmWNhWdbN4VynLlj1Z57n3pCc3GDUqv8A1XW5P5VOw9/wqRQ9z0WHwWHe6XX22YnHY+Wc3mkeQn8TEj3LyHurfSPQ1Y1NK+CKRHK25i3mLVlE0ZRfyl9wvlqYlMRG7rGSseh2sAH1mwv48vfWreiq4lkSonXOK332voVrrNg5St3hkU76WK+RuPaB+dZ7nZH0MqtS0mjV5D6QpYyFxQ7RfxqAHHmOTfKtHAqMvgMZLmoen7Ho2X5hHPGJIXDqeo+hHQ+FRtaPMW0zqlyTWmSgawRi0AUAUAUAUAUAlAFAIaAq+IM6XCx35u2yr3nvPgKnx6HbLS7eTky8lUQ358HnamTFTgvqYu4BIF7Anp0FhVy+SmtqPg86nPIsTl5LDinJFwzp2Qcqym997EHvA8aixMl2J85PnYapa5OuyTkLfZ8DPiF9skIp7rlRf4tf3Co8herfGvwS4r9HGlau/Yp8jN8VDf8A6q8/zCurIS9KWvY4sVt3x37j/EGGc4qYhHILncKSPpWmNOCqit+CTMqm75NJ9yyeT7RlhL7vA4AY89Ow+jW9wrmX+Fk/D2Z1tu7Ebl3icYHDARLpRWvGzEkL7WhSAb87sxFu5D1vWttknN7fkxTXFQXTwdZHxD9mlaNiTBrIXqUF9rd6+Fb3YnqQUl3MY2d6NjhL5TfI9wCDcHcHoRVTo9AmmiLmmYJh4mllNlX4k9AB1J7qylsmppndNQgup51lmMbOMwAn2hjVpBDf1bKVUXtzJLi58xUrXKj0eRQuHYm4fNLo3/Q9L+zJp0aF02tpsNNu63Kots8zzy3vfUo8n4Tgw08kqoDqa6Ai4jFhcC/Le/utWzkztv4jfdXGEn2/iTs+yWPFxMkii9jpa3rK3Qg/srCemQ4uVZRYpRZ5ZwpJCqYlcXcRuiISouVYubEeRF/dUr34PVcTVs5VOnv1f8DvP8Oy4aMSMJNDhYZwbiSB1JAv3qV5Hle1ZRrg2r15cq1tfEvZoseFuCZHkD4pAIdJIGpSWJFl9k8t7+4Vq56IeIcZioctL+LYxDhcZk8hksDDqsfWXTIt9vVvcNbw+VOkjM7MbiUFBfP+n9j07KcyTExLLEbqw94PUHuIqJrR5i+mVM3CfdEysEQUAUAUAUAUAtAJQDeIlCKWY2CgknwFZSb6Gs5KKbfg8vzXGHFNJM19mVVXoFOuw8/V+Zq9pr9LUPfueVyLfXk5t/YtuGOIxCqQGO93trDW9o9Rbfn31Bl4jk3ZvwdeDnKCVbXk0HEXEAwhVdGssCfa0gW27jeuLGxnbt70WOZmKjS1vZn8gYYnD4jD7B3PaIOl7g2HhdR7jXXkRdU42LsuhX4slfVOp931RnUZ4ZAbaXjYGxHJgb7irDUbIaXZlaueme/KLj/xfivxL/cFcjwal1/mdv8A1O99ES8epw2X9nJ/HYh9RHUC4P7B7zUNerL+Zdok1qdWNyP5pdRMq4axLICXESncBhqYX6gfd+INZtyqebtsxRg3uK29DGY8IzxgspEo5nTcN4mx5/GpKs6uT01oiv4ZZBOS6lhwRnX/ACJD3lCfiV/aPfUOdR/uROrhmS9+jP8AIyvGeenG4kRowEKNpW5spYmzOT3dB4edccVo+l8Nw/wuO7ZfM1v8hiLF/wDDccHiKyAKAwUkgq3tLc9dgfhWe6JZVvPxWp9H4/I9SyXPoMWt4XBNt0Ozr5r+2oXFo8nk4luO9TX9CzrU5tGQ4r41igRkgYSTG49XdUPeTyJHdUkYeWW2Bwqy6SlYtR+p5xhsOww85ZWFuyI1Ai93I68+dSHp7LIO+tJp9/0OEnY4ZkJ9VZFZR3Fg4a3nYH3UJHWo5MZLu09mw4S4qiweCCzOzsZG0xr6xVNh15C9zY99aSjtlHxDhtuRkt1R0kur92U/HmbJip43hkLx9kLKbjQ+ptQKnkbaa2itI7+D4sqK5KcdS3+9HfAGenDYgRuf0UxAPcr8lb9h93dSS2Y41hetX6kV1X6Hr4qA8YFAFAFALQBQBQBQGV49x2iFYxzkO/5V5/O1d+BXzT5n4Krit3JXyryYuL+Ik/PF9Jas5f5kd/X+RRx/ypfkTMoyCbEjVGAqg+2xIF/C25qO/KrrfK+pNjYVtq5o9EP55keJjHaTHtVAtrDFrDxvuBWmPk1P4YrRLlYeRH4p9UNZDlGIlYSQeppOzsbC/htvW2TfVFcsupph4t0nzw6aNNmsI0asdhw9ucsBv8QbED4iq6qT5tVS19y2vhHl5r4b+qKhM4wcHrYaBmfo0h5ePMn6V1fh77Pnl0OH8VjVf5UepDyvGnEY6N8QwN267KLAlQB0F7VLdV6VDUCGi53ZKlYy841zh4ykcL6bglip9b9UX6da5MKhT3KaO7iWVKGoVv7kvgnHSyxP2pLBWAVjzO24v1tt8ajza4QnqBNw22yyDczCcWyiLESiM2vIbW2t1a3vJrrdmsZLyzs4Fw1ZPEnJ/LHr+ZnsMjBlYIWAIPsllNjyNuY8K4D6XdODg4OSX5k3O53xExfs2GwAAjKiwv0A8TToQYnpY9XK5r37kXC9rE4eMSK6m4YK1x8vlQmtlj2xcZtNfc0Wf8aTzwrFpMRK/pSLgv0sOqqf+3niMUVeFwimu12NqS8f3F9HK4cTu2IKBlUdmJCALknURfa4sPiaxPejPG/X9OMak+Xzot/SLxBDJCIIWV2LAsVNwoXcC/K97ViKfk4uC4Vqu9Wa0l235PPdRtbpe9vGpD1HKt7fcSsGdreiRl0KyTRpI2hGcBm7gTzoyHJslXVKcVtrsW3FvDbYGQWJeJ/YfqCOam3Xrfr7qwns4eH8RjlxaktSXc9P4PzL7Tg43O7W0t+Zdj8efvqKS0zyefR6GRKHgu61OMKAKAKAKAKASgPOeOp9WLK9ERR7z6x/zCrrAjqvfuea4rPmu17IqsOLwyfni+ktT2PVif0f8jlqScGn7o9VwkIjRVUWCgAfCvPybbbZ6uuKjBJHcsYYEHcEWI8DWE9PZtKKktMbwmGWKNUQWVQAPdWZScntmIQUI8qHHQEEEXBFiO8GifXaMuKa00eQ42IJK6ruFdlHuYgV6OuW4Jv2PH2w1Y4r3Hs1y18M4WTmVDeG43HuNxWtNytW0bX48qWk/YkcN5cMTiFR76bFm7yB0rTKtdVe0S4VKuu5ZdjUcSZ0MGogw6hW08wNkB5WHU86r8bH9Z882WuZlLHSrrXU8szWYtIbm9up7+ZNbZMvi0uyPd/sph+jh+pJdZ9T1jC51BCsOG1CKRsOjIWX9HdhYC+29wdtq4dN9SrnjXWc12tpN79zNZ5xJmWDfTMsNj7LrGxRvI6ufga3SRaYuFgZEdxbT8pvr+hcZDm+LKfaMeYYcOBexQrI9xtYatt/ee7rWrXscWXj4/N6WNuUvv0KP0hY+LFYfDTRA2Z5FuRZrCwPzFZgtFhwWqyi+dc/ZGGqQ9J0JuV5VNiWKwIXIFzYgADxJIFYb0c+Rl1Y63Y9GnyX0ezu4OJtFGOYDBnPgLbDzvWrminyuPVxjqnqyx9JGXx4fBwJCgRVlsLfke9z1NYg2zk4JdO3KlKb3tFRkPD8WMy+Ro/5TGxPM7iwKrblYi4v3itm9M7cvOtxsuKl8jLfhmb/AIll8uFl3kiA0sedrHsz5gqR5edavo9nFmw/BZcb6/lfX+o76KJyFnib7jK1u4kFWHxUViZrx6Kc4WLyjfVGUAUAUAUAUAtAIaAweYZO2KzKZb6VGgs3Pbs0Gw76ta8hU46f3KC7Fd+VJeOn6HPEmSx4SCyMxMjrsxH3A+4sP1qY18rrPiXYZmLDHq1F9WWPDfFKFFjxB0sLAOfZYdLnoaiysOSk5QXQ6MLiMZRUbO5rFYHcG9V/Ytk0+wpNDOzN5/xRHCpWEh5OW26r4k8ifCuzHw5ze5dEVmXxCutcserKTgnEhpjG0asSCwcqNSkbnfqCTXVnV6jzJ/TRxcMsUpuMl9dmk4pxCx4cv2aSG+kagGCk7X3+lcWNBzs5d6LLOnGFXPrZiOG5JhiAcOoZyDcHZdPW/dVrlKHp/H2KPClZ6u4Lqc8StL9oY4gBXsNl9nSBtY+6mNyKrcDe+FlmSozXVtGMka9z33NVc3zSbPtmLUqqI1rwkaHjkfp4f6pD/wD3WkexwcH/AMqf/wCn/IdyPjWfDJodROg9kOSCvk1jceBo47NcrgtVsuaD5ffRVZ3nU2MfVM17eyo2VfIftrKWjtxMGrGjqC6/xJ+ZfzXhP6Wb61hdzjx//sLPsjVZDhcF/wAOUSoutku6lf0zOb2KLbUf1bVq29lJl35H4xuMum+nXp/Qh+iVrNiAedo9uu2q9LEdX7QdeRrsekCojzZh/Sx/Jof6b/23qSsvOAf/ACH9ir9FKkS4hvuBEB7r3Yj5X+NbTOz9oWn6aXfr/I69G3rY7EsnsWbys0pKfIGsT7GnGOmLVF9/7dSX6Pt8djSvs6j/AKjWpPsQcW3+Hp37HoFRFCFAFAFAFALQCUBieMJJMNilmiYr2iaSdiCVPIg+BFWeHGNsHCXgo+ISnRarIeSsyzAy5lIxklPqAXYi/O9gFFgORqe2yGKkoructFVmZJuUuxNbglwrHtVJF9I0mxA7zfY1EuIrfYnfCZKLfMQeG+IWwzBXJMRO45lPEfuqXJxY2Lmj3RBh50qZcsu36EjifiUzExwkiIbEjYv/APX61ri4fKuafckzc92Plr7Gaqw6e5VdR2DEtHfQxUkWJBsbHpf3VrOCn3W9G8LJQ+V62WGTYCfEBkiJ0G2u59S97j37dK5rrKqmpNdTpx6b704xfQvsBwviMM4kiljLAEWIaxB6XrktzK7Y8skWNPDrqZc8ZLZmOKppjJIcQNL6bWHsgdLd4roj6caG4G/DoW28UrjYuuzNQ5fK63SKV1PVY3YfEC1V2z67LJqg9OS2vqaifN2eJPteXNIYkC9oyyx+qO86dvjWuvYpI4sYzfo36Te9bX9SFHm+GYgLlysx5BZJGJ8gBc00zonh5EFuV+i1TBFhcZOffI4PwO9Y/M4XdyvX4n+BX57mbF8Ok2EOHgga/ZWI17gkAsADe3zNEumzqxMaPLNwt5pyXf2NEPSTD/8AjybeKfvrXkZw/wDp+7/mjF53mwlxTT4cPDrtcBtJ1W9Y3U9edSJdC8xcPkoVVupaJWS8X4nDMCXaVOqSMWuPBjuDWHFMiyuEY90fhXK/oXPHXEMOMwkPZN63aXaM7OvqMDcd1yN61jForuFYN2PkvnXTXfwVOV8S/Z8C+HiQiWRzeQfhYAbDnqsLCtmuuzuyeHO3JV85fCl+hpMFH/wjLWd9sRPyXqCQQo/sgknxNa/Myqsk+I5ihH5Y/p5/eSvRVgtOHklP/New8k2+pasTZHx21O5QX+lG4qMowoBKAWgEoAoAoCk4ty7t8O2kXdPXXv2G494vXTi2+nZ9GcWfR6tXTuit4RyvRCJRKVeQXsCttP3QQeZ638amy7nOfLrojl4fQq6+ZS02XjYa4IM7WPPdL+429X3VyLa8He0n/q6GUyvKI4sdIkul40iaRS1iLXUXPTYFqsLcicqU10e9FTj40IZLUuqS2WuaNFHGJYcLFNGRcsunb3BTt41z1c8pcspNM67/AE4wU4QTRTRZ/E5Crgo2J2AFiSfLTXVLGnFbdhwxzK5PljVtmkiwuHIRZ4YY5JAbR+qT7jYdK4XOze4ttIs1XTpKcUmzOcPZ+uEaSKRTo7RiGG5G9tx15Cu2/GldFTXfRW4mZHHk4SXTZojxZhQL9oT/AGG/dXJ+Du9ix/6jj67/AMDBcYZp9qZnA0qq6VHWwN7n4mu6NDqoaY4PletxSt+OyL7hjH48YSIRYWN0C2VmkCEr0On9tVkkt9z1ebTh+vLdjT89NkzMMyzLsn/gcQ9U7iUMeX4evlWEo+5DVThc6/xH+4n8GZPFh8LGyAFpEVmfqxIva/cL8q1lJnPxDJsutak+i6JGgrU4BnGYVJUKSqHVhYhhcVlPRvXZKuXNF6Z5pmfALaXfCtq0uw7NuZAPJW6kcrHqKlU0enxuOrmUbV+ZO4A4Ygmw/bTp2jMzKA17KFOnl33BrEpNEPFuJXRu9OuWlpGb41yZcLi+zhB0uoZV3JBJI0jqdxt51tF7RZ8LzZXY7lZ48hmHB2KjfSkbSiwOpRYXIuRYnodqcyNqeMY9kdyevoVOGlbDzqzL60TglGBG6m9iOnKsnbZGORS0n0ku6J+b5pNmWIS43JCRoOS3P+yT4eFYWkcuPjVYFLf5tnseUYEYeCOJeSKB5nqfjULe2eJvtdtjm/JNrBEJQC0AlAFAFALQHJoDznivJBBMHA/RSNfb7pv6y/tH/arjEv54cvlHnM7F9Ozm/wBLOZ8uhkBbDrq2YAAkC+rZiXt7KEX6XZa1jbOL1YJU1zXNV1+n8zjhyMq+IUixGGlBHcQVvUuU04wa8sjwk1KafiLIeUZvJhmvGbg80Pst7uh8alvx4WLr3IMfKnS+nb2NRj80SCMyYeFElbZjZfVJsTy5+0O7mKrqqpWS5Zvoi1uyI1Q564pSZn8hnaTHRM7FmL7k8/ZNduRCMKXGJXYtkp5ClJkeLT9qOsXXtGuOtrm9b9fQ6exH8Pr9fcueFcqikmcOBImgMhNxtqI3HQixB8q5su+agvD7M7sHHrnNp9V3RI43yaGLDXijCsWtcX5FT4+AqDGsna3FvwWahXi3V2RWmpIxWA4txcEaxxy2RRYAqrWHdcjlUEo9ep9GnwrFtfPJdX9SUvFWYTgojM9xY9nECbHxA2rXlRDLhuBS1KXT7sk8O8TzZeDHiEcxhToRlKsGuNgx+7zo4pkGZw+nLlzUyW/PsanLvSBBKwUq8ZP4ygW/dqLVq4FVfwa+pc3dfQ0AkeUbMiKeqsHYjwPIee9a60Vriovtsi5pnUGBhuzA6fVCKdTFrE28zubmsqLZNj4luTZypf8AghejzFdrgyxsCZpSQOQLOXt/ipPuT8Vq9K/l9kv0KTiRwc7wo7tF/ezkVsl8J3YfTh1v/fsQ8Xk+amVyjy6TIxW09hpLHTtq22tTcdEteTw30kpRW9e3kpeOxbMJb87Jfz7Na2j2LTg73ix/P9TTejTh0j+FSjmLRA9x5v7+Q9/fWs5eCo43n879GD6Lv9z0IVEedFoBKAKAKAKAKAWgEoCPjsIsyFJBdWG/7x3GtoScHtEdlcbIuMux57muGmwMgAN0sVRtIKlSdRDAi2q4HwFW9Mq8hPffyeeyIXYs1rt/Aj5Nmgimd5gXEiMr25nWQSfl86lvocoJQ8diHGyFC1ys7PuTRgsL2faCPGaPxWW3x/bUHq3b5NrZ0qmhx50nol5lLAY17WLFKrEHUVUajbv8vpUNSsUnytbJrnVyLmT17kTAY3BQSCRFnZl9kNote1uhqe2vImuV60znquxa5c6T2iFgcvllLTBPUBZmPIciTa/PnUttsIQVbfUgqpssk7Euncs+BcR/CNPTsiB56tR+pqDPh8HN9Tr4XZ/iuP0LL0hy2iiXvcn4Kf8A5CoeHx3Nv6HVxWbjGOvc89yDJvtOK7NjpRbu7dyLv87gVFcuWTPolfEtcOhbHu0kvuXmZZ1iFg14BVhwisUHZhS9x957i4v0+dRJLyQ4+LRK3lyW3N9evb8hvKs+nkjJxyfaMJqCu7qt0J2DK3M2v7u+mvY2ycOiuX/t5cs+6Wyi4lyn7JiGjB1IQGRu9G5ftHurZPZa8PyvxNKb7ro/uR8pwYlcqWZBYk6EaRjuBYIu550Nsy1Uw5uVNv36Gjw3DEYsOyxTAkXZzFh087MS3WsbKefErfDivttsvfRNPfDyr3SA+5lH/wATWlhycfh/jRl7oz/E+YhM4MvSKSO/kqrq+rVsvlLLBx3Phzgv9Wzd/wDiGIyK4xWH7DszqUkCTXfY89hbpatOXwed/BWqLi63zb/IzGAyH/iWNlxUgIwxcaQQQZQqhRb9X1b368q2b0tFpZnfhMWOPD5/P0/uejRqALAAAch3Cozzre+rOqwBaASgFoAoAoAoAoAoBKAYxmESVCkihlPMH/exraM3F7RpZXGceWS6GAz7hZ4LtFd4/wDEvmOo8at8fNjPpLozz2Vw6dXWHVGl4azmGaJYtg4QKUPJgBY27/KuDJonCXN4LPDyq7IKHleCDxlnURiaBDrckXtyWxB59+1TYWPPnVjXT9Tn4jl18jrXV/oVOTZLG+GM0gkkOrSI4rX5gX387+VdGRkzjZyR6HLi4cJ1c8tt+w3xAHwrHDxSuYiNRUkXBN7gkeV/fW2Nq1epJdfc0y+ah+lCXT2I3DOJMWJV9LsADqCKWNiLch42qTLinXy7IsGbhapa2WHGOP7cxkJIiqG/jEK3Jta1/KufDhyb6o68+z1WujSK3hhdU+IiGzS4Zgh/WHT/AH3VDmQ1PZ6bhV3PgwfiEtP7GeyjNZMLIbjUp9WWJuTAbEEdCN965mkz22Th15NacXp+GSc9zw4krFh0McK2CRDmWO1z3m5+dFHXUhxMCGPF2WvcvLJ3HaaZYo+bRQIrfm3uP2++sROfgzaUpeG3oz+CmZO0MbMjBOakqwBkjB3G/Wty1vjXOUIy6pv+TJOU4CfEygory6WUsdzYX5kk1jaT6kOVbj49bT0tmg9HeUPMZXjxDwhbL+j0kttcX1Ai3urWT0VvGcqMOWMoKXnqZ/PsvaHFyRFjK+v2tyzlhqG34t62T2WeFkQnjKb+Fa/Q1nCvARNpcaLDmIep/OR9Pj3VpKa8FNxDjW/8Oj9/9D0ZECgAAADYAbACotnmm23tnYoBaASgCgCgCgCgCgCgCgAmgImNzKKEXmkRPzMB8qzpskrpss+RNlU3GWCvbt19wYj6VnkZ1/8AS8pr5GQZ8Lgsa2rDzokvMGNgCT3lNj8LV015NkFp9UVOZwWafM4uLM5mvD0+HuSupfxpuPeOYqyqy659OzPOX4F1b2+qNblwMUEJwSJIrby3YBjsN7k873+FVlnxTl6nfwXNL5K4+lp+5A4qyuARPJFp7QSXcmQki/MAX5+HnXRiXWc6jLscufRV6bnHv56lTwdjo4J2aVgoKEA789Snp5V0ZtcpwSicnDrYVzbl2JvFuaRTRL2bhm7S5G/LSR18xXPhUyjY20dfEciFlaUGYyeZopI5IzpZDcEVPnLaTLv9kZxmraZ9notZ8dg8WdeIDwTH2miF0c99rH/fU1V6Z6eNWVjdK3zRHctnwsEi/Y0bEYhjpR5vVRGO17WHLyv41nq+5rcsm2H+O+WC6vXdk3E8FdrI4OMV8URrZSo694vcDkPhWOZGlfFuSCXpfB2RQ5rnJGF+xiFIyrWkYG5Zkbfp+IeNbLuWGFhqV34jn2vC+5X5bnU8CNFA5VZDuFALE2tsbXBt3VnS7ndk4dFs1Zb4NHwnwvjgdaOcKrDcmxYj+j/fatHJFTxHiOHJcvLzNfu/ebHCZfhMvu7uDK27SytqlYnn5e4UjCyz5UeZy+J7XLOWorsl2IOYcbKNoELfrPsP7o3PyrsrwJP5nooruKx/21sz+I4lxLm/alfBQAP3n312xw6kuxXT4hfJ72XXDvFjlxHiSGDGwe1iCeWq21vGuTJwlGPNA7sPiUnJQs8m2FVheBQBQBQBQBQBQBQHMjhQSdgNyTsKBJt6R5txVx6zMY8GdKjYy/eb8g6Dx+lTRgvJ6fh/BVpTv/d/UwssrOxZyWY8yxJJ95rc9HCqEFqK0cUNxawatJrTRpuHeNJsMQshM0XVWN3UfqsfoflWHHZT53Babk3Bal/Bm4lyfD46ITYZtBffUmyk9QydDW9WRKt9ep4LN4ZyycflkjHZnlkmGbTKtr8mG6t5Grem6Fi+E83fj2VPUiVkmHXssRK6huzSyqeWp7gN7qjyZvmjFPuS4tcXCc310jQcL5ZHicDplF/XaxGzA7bg1wZFsq7txLTFx67sdKaM5xxka4RUKMzBr+1a4tbu/NW/ryvg9+C14HjrGzVGD+ZMTHYKAwuESO3Zxdg6kdo8rEhlO9z02ttf4cW2X8Lro27k352vGigzkrGyxxD+KGlpBsWk5ub9wOw8jW6LbAXqNysffx9DTYLHnA5cJ443aeawM8nrCxvaxJuQANh31juyvsoWVmOqUkorfRFJlPD02NJkJEcdyXmk5d5IH3j8BWdnZkcTowoOPdrwafA4rBYAfwdDPL1lbb4MRsPIV0ww7Z9+iPEcQ/aSVza3v6eCLj+KcRLezdmvcm3xbn9K668OqHfqzz9vEL7N66L6FIzEm5JJ7ybn411pJLSK9tt7YlbmArACjWwno9W4fx3b4dH62s35hsfpXnL6/TsaPX4tqsqUkWNRHQFAFAFAFALQCXoDz30m5+VthYza41SEdx9lPfzPuqWCPRcEwVN+vPx2+/uec1IerFoBKA0fCPCzY5izNoiQ2LcyTz0r++tZS0VPEuJrF+GPWTL/AB3DWViT7OMWseJOwRpkLlugMZ6+G1aeoyihx3JUty00QeHMXJlWOOHnP6NyAfw3PsSDw6H/ALVtJcyLDNrrz8b1618S/wC9HpuLwqTIUkUMp6H/AHsajhJxe0eRsrjYuWRh8zy6TLzIUHaQSqUN/u35X8R0NWddqydKXSSKO6meJtx6xZFyTPWjgEEVlcu15GtZQe4E2vt1rNuOpTc5dhTlyhWq4Lv5KviefWg1zNKdxvp9XcctJI+fStW0oNKOi14KpvOrk5b1sqcmxKQa5bjtFW0S8/XbYv3eqPmRXFs+gZanc1BLp5NBHn8H2cBnGj7M0Zw5U3aYkfpL2t0O9+ta+Sq/C3K3ovO9/T2LLhPI5Z4E+2yXw62McB0i9uRba4G/Lr1rEnrsaZ+ZTXa3jr4n3f8AQOMMaQRCmyD1rLsD0UeQt86sMCtac2eH4vfNyVe+/cYjwaRs8cWGlx2IiUGRQ6QwRuya1jaRjcsRbZQ3MXteobs2cnqPRE+NwyuKTn1ZI9GHHMWbLNF9nXDvDa8YIZWRri49Ubgggi3Ub77cbnJveywVUEtaK/ijLhh8SyqLI3rL4A8x7jf5VeYdvqVrfdHmc+hVXNLsyprqOIKAKA2Ho+x1mkhPX11+Qb6j4GqviFfaf5F3wi3vX+Ztqqy8CgCgCgCgFoDljQeTwXOcYZ8RLIfvyMfdey/4QBXQj6HhVelRGP0/8kOsnUFAFAen8HSscokGG/j1WfSBz7UhjH9VqGfc8PxmMllNvz2+x4pwHxrBl0WMjxmEOIknuNT6SxNmDRya9wpJuTuee1aFUbPOpZGwuAGIv24wi9pqvr9bdNV99Wnc36mpq+x6z9n4v0pt9mz1zhjGmfBwyH2mQavzDZvmDUUu55zMq9K+UF4ZYTQq6lWAIYWIPIisRlp7RySipLTPMs3y1MMzllkZTcREWtfe4fyHxq3pu9VLXfz/AGPP34yx299n2KtsI2KVIcNF+kUFnJbmLixsdgNwLCtMr4U+vfx7F7+zcqq5u6xdF0+7ZX47IMRBH2ksZRb23tfna9u6/X99cXMj3tOdi3WenDuXXA+QCVu3xCMYlPqi2zsOp/VHzNaSkkV3Fc+MY+lV38/Q3+NzPDRczqNr2W7H4A7VxWZdVfeR56GPbPsjF8TY1Z5Q8asg0hfWsDcHY7edWXCOIQu5oLwUvGsCdUo2PyZvjHOcfl85xeXKSmYRIJSIzKExMIKEgclYi1rjffbao7q+SbidmLb6tSkHoW4Rx8WYNjMVG8MbRyBjL6skjSEH+L9objVcgcqiOg9E9ISLoib72ogfltv8wPjVjw5vma8FNxdR5YvyYircoQoAoCZk+M7CeOTorb/lOzfImociHPW4k+LZ6VqketK1+VedPXp7WxaGQvQC0AUBx2gva4v3X3+FDOn3OZ/ZbyP0rKEfmR8+W766D6VDrFaChsFAFAWeQ57Lgn1RHY+0jey37j41hpM4c3Bryo6n38MscdxHh5JO2GXYUYi4PbMquwYcm9kXI7ya05EVMP2eipfFPp9igxeJeV2eRizsbknmTW6Rf00xqgoQWkjdcJZ/JBhkSyso1bHY7sTzrz2ZxKdN7iltHnuIYELbnPemzYZdnnbf8qQeIUsv94V1Y+b6z+VoorsX0/8AUmM4+NXSRHAs0hFz923W/SrKubhJSRw2VRtjyNdzyyHN3wuKeTDyBrXQMbaWQHqL7Xteui2fqdWeq4dwaivD9Kb6vr9i/gzZszxEUU50wEg6AQS7CxsW6Dn8Pho6ZKHOipuvx8Gz0q5c0358L+5tBAfs5UW7Plot02Hw5VzSSmupw8z3vyRJuHInkAjunqA3Bv8AI1wz4dTLwdMM62JS8QZOsC27XWx306bEDvNjUOL6eBlwfN36MZynnYk1y9uqGuG+I/soKOpZCb7HdT1tfnXr8nE9V80e54/DzvQTjJdCfj+N2O0Een9Z9z/dG3zqGvh3/Nk9vFm+la/eZnG42SdtUrFj49B3AdKsK6o1rUSrtunZLmk9jFSEQlAFAFAemcJ4/tcKpY7x+q1/1eR+FqoMqvktf1PU4FynSt+AzDijDxba+0buj9b/ABch8aVYllngXZ9Nfnf2KzCcbK0gEkZRSbatV7eYtyqafD5KO0+pzV8VjKepLSNdeuAtxaA849KeFKPDOhINihKkg7esu4/tVLA9HwGUJc9Ul9TN4DjDFw8pS47pAHHx5/OtuVFtdwjFs660/oUszFmLEW1EtbpuTy8P3Vsd9Sio8qfbocUJQoAoAoAoAtflWsmktsw3o9R4OmijVIpETWAAHI5nuJ6b15zGy6rLmprrvozyHFK7JSdkW9extQKu0vYojLcZ9s6fZ8JEWeX23AsqKed3O1z9K3jpFjw9Uxn6tz6Lx7lbw76PEjs+LtI3/TX2B5n730rZz9jrzuMytThUtL38jmZcGNG2vCHkbhTswI3GluvvruqzIuPLYjxWTgWc3PB/U0+TSmSK0kZjcbOpWwJ7x3g1w2RUZfC9ossecpQXOtMbzjHphluAO0Isg/30qvy8pUx6dzvx6HbL6eTMR5ViMQxcqfWNyz+qPhz+FUMMTJvnzvp9y4lkY9UORP8AcUGbYBsPM0bdLbjkQRcf78K+kYU3KmPM9vsz5nn1qu+Wlpb2iHXUcgUAUAUAUAUB0JDbTc2O5F9ifKtXCL6tGym0tHNbGv0CgPUeF8b22FQk+so0t5rt8xY++vPZNfJY1+Z6zCt9SlP8i2qE6tGb4/wXa4CSw3jtIP7J3/w3raD0yy4Td6eVH2fT95iOCuEji2EswIgB2HIyEdB+r41vKWi/4pxVUr06n1/T+5p+PeGe2iWSBRrhW2lR7UY+6B3jp761hL3KnhPEPRscbH0l+p5ZUp7JPa2FDIlALQBQG19HvDXbP9omX9EnsAjZ277dw+vlUVmmtPyed4zxFQXo1vr5N1ieHYH5KUP6pt8uVVdnDaJvotfY8/DOtitb2ifgoGRQrNrtyJFjbx7z4111QcI8re/qc05KUuZdCSKlNQoBaAQ0AyIF1atI1fitv8a05I75tdTPM9a2PVtowYz0g4HaOYdPUb6r+341Z8Os03FlLxanopoxdWxRBQBQBQC0A/hsFJICY0ZgASSBsAOe/Ko53Qi+rJYUWTW4oj1IRBQC0Bq+AcdpkeI8nGofmXn8vpVbxGvaU0XHCbtScH5N1VSX2jmaIOpVgCrAgg8iDsRQym09oIogihVAAAAAAsAByAFDLbk9s6IoamN4p4GTEEy4ciOU7kfcc95/CfEVIpl1gcYsx/gs6x/ied5nkk+GJ7aJlA+9a6f3ht8akUtnp6OIY9y+GXUrtQ76ydfMvck4LASzG0Mbuf1VJHvPIVjZDblU1L45I2/Dvo9JIfGGw59kp3P5m/YPjWjmeezuObXJSvzPRIYgihVAAAsABYADkLVH3PNyk5Pb7scrACgCgCgCgCgCgCgIOdYLt4Hj6sNvzDdfmBUlM/TmpEGTV6tbieUOhUkMLEGxB5gjmK9HGSktnkJRcXpnNZ+5r9R2CBpDZFZj3KCT8q0lOMfmeiSFc59IrZYcO5McZJMgYJ9nk7OS4JIewJAHI7HneuOzPhH5epY1cKsl1l0NpgOFMPFuV7Ru+Tcf3eVcFmZbPzotKeHUw8bLsRgCwAA7hyrlbe9naopLWjynOsF2GIePoDcflO4+vyr0OPZz1pnk8ur07XEhVOcwlNofY0vB+UyNOkpUqiXNyLaiQQAL8+dV2ZkQ5HFd2WvDsWfqKbWkj0Cqjqeh0dUMhQBQBQGc9I/80Y3+rS/5DQDXAWFRspwRKKT9li3Kgn+LHWs7Zv6k/cqPQl/NX/qJ/wDUrBq233N/ahgKAKAKAKAKAWgEoAoAoAoCnzbhyHEnUwKv+JDYnzB2NdFOVZX27HHfhVXPb7kPCcGYdDdi8ngxAH+ECpZ59kui6EFfCqYvr1Kz0RsWwcxYkkYzEC5NzpV7KL9wHSuSUnLuywhXGHyrQno6/lWbf+YN/kWtTc3FAFAZvinh04oh4yA4FiG2DDpuORFzXZi5XpbT7FbnYLvfNHuVeB4IY7zyADuTc/3jsPhXRZxH/gjkq4Q/9x/uNJl+QwQexGC34m9ZvieXurhsyLJ/Myzqw6qvlRaWqE6gtWNAWsgKAKASgM56R/5oxv8AVpf8hoBfR/8AzRgv6pF/pigKL0I/zV/6if8A1KA39ALQCUAUAUAUAtAFAJQBQC0AlAFAYf0QfyKb+u4n/UoA9HP8qzb/AMwb/ItAbmgEoAoAtQBWNAWsgKAQmgODKBQDbYoCgGWzFR1oDN+kPM1bKsYoO5w8g/wmgOeBc2Rcqwaki4wsQ+EYoCn9DOYqmWWJ3+0TH4vQG+XMlNAOrjFNAdjECgAzigOTihQHJxq0An21aA6GKFAdjECgF7cUBw2KAoBpswUUA0c2TvoDE+inNETBzAnnjMSfjJQC+j7MlXFZqb+1j2I8tAoDcLmamgHVximgHVmBoDsNQC0AtAJQHLJQDMkF6Aiy4ImgIU2Uk9aAps94fLYeW+40NcHkRagI2WcLHsI7EgaF2BsLW7qA44V4c0wersNb7DYXJueXiaA0UOUEdaAmxYAigH1whoBThTQDT4ImgGHy0nqaARcrI6mgHkwJFAPLhTQHRwpoBmTBE0BEmysmgIMuQMepoCiyLha8bWuP0snLbctcnbxNAO5Hw3Z8Rbb9Mb26nSBc9+wHwoDQQ5MR1oCbFl5FAS48MRQD6x0A4BQC0AUAlAFAFAFqAh5yP4PL+RvpQC5SP4PH/Rr9KAh8LraD+231oC3oAoAoAoAoAoAoAoAoAoAoAoAoCq4cW0Tf0r/WgDJltJiPGY/QUBa0AUAUAUAUAUAtAFAJQBQBQEbNBeGT8h+lAGXC0KfkH0oCNkC2h/tN9aAsqAWgEoAoAoAoBaASgCgFoAoDlmA5m1DDaQiyA8iD76zobRByRbRt/SP9awZDLFs83jKfpQFhQBQDc0wXnWYxbNZTSOI8Up8POsuDRqrEx8GtSTYUAtAJQBQBQHEsoXnQyot9iFPOXBFtiLe6s6JlUvI2jsAADYDYVnRvyR9hcO5jFl5XvTRq64k2LEBvA1qRSg4j1DQKAKAKAKAKAKAKAKARmsKIw+hAkuxuamWkQPbOdFZ2a6O4WKcrWvf31q4pmyk0dYU6SxP3mvWrgSqe+5MVr8q0Nti0MkHEbtUseiIJ9WN6K22acp0lxyNqx0ZlbRJhmJNjUcoksZPsx6tCQSQ7Vkyl1OIX6GsmZL2O5GsKwYS2RWS9ZJk9CdnQzzB2dBzB2dBzB2dBskQt0NYIZIdrBqANALWQJQBQBQBQBQDc3K1ZRrLsM6K32aaDRTY0GimxoNFNjQBabGhwOa10jbbG9FbbNdBopsaDRTY0dwpvWGzMUP2qPRIcycqyZXcaobnctDWJxWTcKAKAKAKGH2FXnWDD7HbVqzVHa1lGBayAoAoAoBBQC0A1JzrKNWc1kwFAFAFAFZRgKGQrACgCgO461ZsjusGT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3558" name="AutoShape 6" descr="data:image/jpeg;base64,/9j/4AAQSkZJRgABAQAAAQABAAD/2wCEAAkGBxQQEBUUEBQUFBQUFRgYGBUUFRUUFRcVFxUXFxUYGhUYHCggGB0lGxQWITEhJSkrMC4uFx8zODMsNygtLysBCgoKDg0OGxAQGzQmICQ0LCwsNDQsLCwsLCwsLCwsLCwsLCwsLCwsLCwsLCwsLCwsLCwsLCwsLCwsLCwsLCwsLP/AABEIAOEA4QMBEQACEQEDEQH/xAAcAAABBQEBAQAAAAAAAAAAAAAAAQMEBQYCBwj/xABLEAACAQIEAwQHBAQMBAYDAAABAgMAEQQFEiEGMUETUWFxByIygZGhsRRCUnIjYsHRJDM0NXN0gpKisrPwFUNT4RZ1hMPS4lSDwv/EABsBAQACAwEBAAAAAAAAAAAAAAADBQECBAYH/8QAOhEAAgICAAUCBAMGBQMFAAAAAAECAwQRBRIhMUETUSIyYXEUgbEGkaHB0eEjM0JDUhXw8RYkNDVy/9oADAMBAAIRAxEAPwD3GgCgCgEoBaAQ0A1NiEQXdlX8xA+tZUW+xpKcY92RGzvDjnNF/fWpPw9v/FkTyqV3kh2DMoX9iWNvJlrWVU13RtG+uXaSJQNRku9i1kyFAFAFAFAFAcu4G5IA8dqdQk32K+bP8KntYiEeci/vrPKzojiXy+WDf5HMfEWFbZcRCf8A9i/vpyszLDyIrbg/3FhFMrC6kMO8EEfKmjncWu44KwYCgCgCgCgCgCgCgCgFoAoAoBKAgZtm8eGW8jbnko3Y+Q/bUtNM7XqJz35NdK3JmHzTiyaa4Q9kncvte9v3Wq1pwYR+bqyiyOJWz6R6IqcJhZMTKFW7O3ViTt1JPdXROUKobZyVwsvnyrqzQNl+DwxCSl55dgVS9gT0sCPgTXD6t9q5o9EWPoYtL5ZfFITsMBOxTTJh5L29a9r9xBJH0pzZEFzd0OTEsfL1iyDiGxOXyaRIwHNdyUYflO1dEI05Ed6+5zzd+JPSl/Q0GTcYq9lxACN+MewfP8Ncd+BKPWHVFhjcUjPpZ0Zq1YHlVc/Ytk99RayZA0MMYxmLSFC8jBFXmWNhWdbN4VynLlj1Z57n3pCc3GDUqv8A1XW5P5VOw9/wqRQ9z0WHwWHe6XX22YnHY+Wc3mkeQn8TEj3LyHurfSPQ1Y1NK+CKRHK25i3mLVlE0ZRfyl9wvlqYlMRG7rGSseh2sAH1mwv48vfWreiq4lkSonXOK332voVrrNg5St3hkU76WK+RuPaB+dZ7nZH0MqtS0mjV5D6QpYyFxQ7RfxqAHHmOTfKtHAqMvgMZLmoen7Ho2X5hHPGJIXDqeo+hHQ+FRtaPMW0zqlyTWmSgawRi0AUAUAUAUAUAlAFAIaAq+IM6XCx35u2yr3nvPgKnx6HbLS7eTky8lUQ358HnamTFTgvqYu4BIF7Anp0FhVy+SmtqPg86nPIsTl5LDinJFwzp2Qcqym997EHvA8aixMl2J85PnYapa5OuyTkLfZ8DPiF9skIp7rlRf4tf3Co8herfGvwS4r9HGlau/Yp8jN8VDf8A6q8/zCurIS9KWvY4sVt3x37j/EGGc4qYhHILncKSPpWmNOCqit+CTMqm75NJ9yyeT7RlhL7vA4AY89Ow+jW9wrmX+Fk/D2Z1tu7Ebl3icYHDARLpRWvGzEkL7WhSAb87sxFu5D1vWttknN7fkxTXFQXTwdZHxD9mlaNiTBrIXqUF9rd6+Fb3YnqQUl3MY2d6NjhL5TfI9wCDcHcHoRVTo9AmmiLmmYJh4mllNlX4k9AB1J7qylsmppndNQgup51lmMbOMwAn2hjVpBDf1bKVUXtzJLi58xUrXKj0eRQuHYm4fNLo3/Q9L+zJp0aF02tpsNNu63Kots8zzy3vfUo8n4Tgw08kqoDqa6Ai4jFhcC/Le/utWzkztv4jfdXGEn2/iTs+yWPFxMkii9jpa3rK3Qg/srCemQ4uVZRYpRZ5ZwpJCqYlcXcRuiISouVYubEeRF/dUr34PVcTVs5VOnv1f8DvP8Oy4aMSMJNDhYZwbiSB1JAv3qV5Hle1ZRrg2r15cq1tfEvZoseFuCZHkD4pAIdJIGpSWJFl9k8t7+4Vq56IeIcZioctL+LYxDhcZk8hksDDqsfWXTIt9vVvcNbw+VOkjM7MbiUFBfP+n9j07KcyTExLLEbqw94PUHuIqJrR5i+mVM3CfdEysEQUAUAUAUAUAtAJQDeIlCKWY2CgknwFZSb6Gs5KKbfg8vzXGHFNJM19mVVXoFOuw8/V+Zq9pr9LUPfueVyLfXk5t/YtuGOIxCqQGO93trDW9o9Rbfn31Bl4jk3ZvwdeDnKCVbXk0HEXEAwhVdGssCfa0gW27jeuLGxnbt70WOZmKjS1vZn8gYYnD4jD7B3PaIOl7g2HhdR7jXXkRdU42LsuhX4slfVOp931RnUZ4ZAbaXjYGxHJgb7irDUbIaXZlaueme/KLj/xfivxL/cFcjwal1/mdv8A1O99ES8epw2X9nJ/HYh9RHUC4P7B7zUNerL+Zdok1qdWNyP5pdRMq4axLICXESncBhqYX6gfd+INZtyqebtsxRg3uK29DGY8IzxgspEo5nTcN4mx5/GpKs6uT01oiv4ZZBOS6lhwRnX/ACJD3lCfiV/aPfUOdR/uROrhmS9+jP8AIyvGeenG4kRowEKNpW5spYmzOT3dB4edccVo+l8Nw/wuO7ZfM1v8hiLF/wDDccHiKyAKAwUkgq3tLc9dgfhWe6JZVvPxWp9H4/I9SyXPoMWt4XBNt0Ozr5r+2oXFo8nk4luO9TX9CzrU5tGQ4r41igRkgYSTG49XdUPeTyJHdUkYeWW2Bwqy6SlYtR+p5xhsOww85ZWFuyI1Ai93I68+dSHp7LIO+tJp9/0OEnY4ZkJ9VZFZR3Fg4a3nYH3UJHWo5MZLu09mw4S4qiweCCzOzsZG0xr6xVNh15C9zY99aSjtlHxDhtuRkt1R0kur92U/HmbJip43hkLx9kLKbjQ+ptQKnkbaa2itI7+D4sqK5KcdS3+9HfAGenDYgRuf0UxAPcr8lb9h93dSS2Y41hetX6kV1X6Hr4qA8YFAFAFALQBQBQBQGV49x2iFYxzkO/5V5/O1d+BXzT5n4Krit3JXyryYuL+Ik/PF9Jas5f5kd/X+RRx/ypfkTMoyCbEjVGAqg+2xIF/C25qO/KrrfK+pNjYVtq5o9EP55keJjHaTHtVAtrDFrDxvuBWmPk1P4YrRLlYeRH4p9UNZDlGIlYSQeppOzsbC/htvW2TfVFcsupph4t0nzw6aNNmsI0asdhw9ucsBv8QbED4iq6qT5tVS19y2vhHl5r4b+qKhM4wcHrYaBmfo0h5ePMn6V1fh77Pnl0OH8VjVf5UepDyvGnEY6N8QwN267KLAlQB0F7VLdV6VDUCGi53ZKlYy841zh4ykcL6bglip9b9UX6da5MKhT3KaO7iWVKGoVv7kvgnHSyxP2pLBWAVjzO24v1tt8ajza4QnqBNw22yyDczCcWyiLESiM2vIbW2t1a3vJrrdmsZLyzs4Fw1ZPEnJ/LHr+ZnsMjBlYIWAIPsllNjyNuY8K4D6XdODg4OSX5k3O53xExfs2GwAAjKiwv0A8TToQYnpY9XK5r37kXC9rE4eMSK6m4YK1x8vlQmtlj2xcZtNfc0Wf8aTzwrFpMRK/pSLgv0sOqqf+3niMUVeFwimu12NqS8f3F9HK4cTu2IKBlUdmJCALknURfa4sPiaxPejPG/X9OMak+Xzot/SLxBDJCIIWV2LAsVNwoXcC/K97ViKfk4uC4Vqu9Wa0l235PPdRtbpe9vGpD1HKt7fcSsGdreiRl0KyTRpI2hGcBm7gTzoyHJslXVKcVtrsW3FvDbYGQWJeJ/YfqCOam3Xrfr7qwns4eH8RjlxaktSXc9P4PzL7Tg43O7W0t+Zdj8efvqKS0zyefR6GRKHgu61OMKAKAKAKAKASgPOeOp9WLK9ERR7z6x/zCrrAjqvfuea4rPmu17IqsOLwyfni+ktT2PVif0f8jlqScGn7o9VwkIjRVUWCgAfCvPybbbZ6uuKjBJHcsYYEHcEWI8DWE9PZtKKktMbwmGWKNUQWVQAPdWZScntmIQUI8qHHQEEEXBFiO8GifXaMuKa00eQ42IJK6ruFdlHuYgV6OuW4Jv2PH2w1Y4r3Hs1y18M4WTmVDeG43HuNxWtNytW0bX48qWk/YkcN5cMTiFR76bFm7yB0rTKtdVe0S4VKuu5ZdjUcSZ0MGogw6hW08wNkB5WHU86r8bH9Z882WuZlLHSrrXU8szWYtIbm9up7+ZNbZMvi0uyPd/sph+jh+pJdZ9T1jC51BCsOG1CKRsOjIWX9HdhYC+29wdtq4dN9SrnjXWc12tpN79zNZ5xJmWDfTMsNj7LrGxRvI6ufga3SRaYuFgZEdxbT8pvr+hcZDm+LKfaMeYYcOBexQrI9xtYatt/ee7rWrXscWXj4/N6WNuUvv0KP0hY+LFYfDTRA2Z5FuRZrCwPzFZgtFhwWqyi+dc/ZGGqQ9J0JuV5VNiWKwIXIFzYgADxJIFYb0c+Rl1Y63Y9GnyX0ezu4OJtFGOYDBnPgLbDzvWrminyuPVxjqnqyx9JGXx4fBwJCgRVlsLfke9z1NYg2zk4JdO3KlKb3tFRkPD8WMy+Ro/5TGxPM7iwKrblYi4v3itm9M7cvOtxsuKl8jLfhmb/AIll8uFl3kiA0sedrHsz5gqR5edavo9nFmw/BZcb6/lfX+o76KJyFnib7jK1u4kFWHxUViZrx6Kc4WLyjfVGUAUAUAUAUAtAIaAweYZO2KzKZb6VGgs3Pbs0Gw76ta8hU46f3KC7Fd+VJeOn6HPEmSx4SCyMxMjrsxH3A+4sP1qY18rrPiXYZmLDHq1F9WWPDfFKFFjxB0sLAOfZYdLnoaiysOSk5QXQ6MLiMZRUbO5rFYHcG9V/Ytk0+wpNDOzN5/xRHCpWEh5OW26r4k8ifCuzHw5ze5dEVmXxCutcserKTgnEhpjG0asSCwcqNSkbnfqCTXVnV6jzJ/TRxcMsUpuMl9dmk4pxCx4cv2aSG+kagGCk7X3+lcWNBzs5d6LLOnGFXPrZiOG5JhiAcOoZyDcHZdPW/dVrlKHp/H2KPClZ6u4Lqc8StL9oY4gBXsNl9nSBtY+6mNyKrcDe+FlmSozXVtGMka9z33NVc3zSbPtmLUqqI1rwkaHjkfp4f6pD/wD3WkexwcH/AMqf/wCn/IdyPjWfDJodROg9kOSCvk1jceBo47NcrgtVsuaD5ffRVZ3nU2MfVM17eyo2VfIftrKWjtxMGrGjqC6/xJ+ZfzXhP6Wb61hdzjx//sLPsjVZDhcF/wAOUSoutku6lf0zOb2KLbUf1bVq29lJl35H4xuMum+nXp/Qh+iVrNiAedo9uu2q9LEdX7QdeRrsekCojzZh/Sx/Jof6b/23qSsvOAf/ACH9ir9FKkS4hvuBEB7r3Yj5X+NbTOz9oWn6aXfr/I69G3rY7EsnsWbys0pKfIGsT7GnGOmLVF9/7dSX6Pt8djSvs6j/AKjWpPsQcW3+Hp37HoFRFCFAFAFAFALQCUBieMJJMNilmiYr2iaSdiCVPIg+BFWeHGNsHCXgo+ISnRarIeSsyzAy5lIxklPqAXYi/O9gFFgORqe2yGKkoructFVmZJuUuxNbglwrHtVJF9I0mxA7zfY1EuIrfYnfCZKLfMQeG+IWwzBXJMRO45lPEfuqXJxY2Lmj3RBh50qZcsu36EjifiUzExwkiIbEjYv/APX61ri4fKuafckzc92Plr7Gaqw6e5VdR2DEtHfQxUkWJBsbHpf3VrOCn3W9G8LJQ+V62WGTYCfEBkiJ0G2u59S97j37dK5rrKqmpNdTpx6b704xfQvsBwviMM4kiljLAEWIaxB6XrktzK7Y8skWNPDrqZc8ZLZmOKppjJIcQNL6bWHsgdLd4roj6caG4G/DoW28UrjYuuzNQ5fK63SKV1PVY3YfEC1V2z67LJqg9OS2vqaifN2eJPteXNIYkC9oyyx+qO86dvjWuvYpI4sYzfo36Te9bX9SFHm+GYgLlysx5BZJGJ8gBc00zonh5EFuV+i1TBFhcZOffI4PwO9Y/M4XdyvX4n+BX57mbF8Ok2EOHgga/ZWI17gkAsADe3zNEumzqxMaPLNwt5pyXf2NEPSTD/8AjybeKfvrXkZw/wDp+7/mjF53mwlxTT4cPDrtcBtJ1W9Y3U9edSJdC8xcPkoVVupaJWS8X4nDMCXaVOqSMWuPBjuDWHFMiyuEY90fhXK/oXPHXEMOMwkPZN63aXaM7OvqMDcd1yN61jForuFYN2PkvnXTXfwVOV8S/Z8C+HiQiWRzeQfhYAbDnqsLCtmuuzuyeHO3JV85fCl+hpMFH/wjLWd9sRPyXqCQQo/sgknxNa/Myqsk+I5ihH5Y/p5/eSvRVgtOHklP/New8k2+pasTZHx21O5QX+lG4qMowoBKAWgEoAoAoCk4ty7t8O2kXdPXXv2G494vXTi2+nZ9GcWfR6tXTuit4RyvRCJRKVeQXsCttP3QQeZ638amy7nOfLrojl4fQq6+ZS02XjYa4IM7WPPdL+429X3VyLa8He0n/q6GUyvKI4sdIkul40iaRS1iLXUXPTYFqsLcicqU10e9FTj40IZLUuqS2WuaNFHGJYcLFNGRcsunb3BTt41z1c8pcspNM67/AE4wU4QTRTRZ/E5Crgo2J2AFiSfLTXVLGnFbdhwxzK5PljVtmkiwuHIRZ4YY5JAbR+qT7jYdK4XOze4ttIs1XTpKcUmzOcPZ+uEaSKRTo7RiGG5G9tx15Cu2/GldFTXfRW4mZHHk4SXTZojxZhQL9oT/AGG/dXJ+Du9ix/6jj67/AMDBcYZp9qZnA0qq6VHWwN7n4mu6NDqoaY4PletxSt+OyL7hjH48YSIRYWN0C2VmkCEr0On9tVkkt9z1ebTh+vLdjT89NkzMMyzLsn/gcQ9U7iUMeX4evlWEo+5DVThc6/xH+4n8GZPFh8LGyAFpEVmfqxIva/cL8q1lJnPxDJsutak+i6JGgrU4BnGYVJUKSqHVhYhhcVlPRvXZKuXNF6Z5pmfALaXfCtq0uw7NuZAPJW6kcrHqKlU0enxuOrmUbV+ZO4A4Ygmw/bTp2jMzKA17KFOnl33BrEpNEPFuJXRu9OuWlpGb41yZcLi+zhB0uoZV3JBJI0jqdxt51tF7RZ8LzZXY7lZ48hmHB2KjfSkbSiwOpRYXIuRYnodqcyNqeMY9kdyevoVOGlbDzqzL60TglGBG6m9iOnKsnbZGORS0n0ku6J+b5pNmWIS43JCRoOS3P+yT4eFYWkcuPjVYFLf5tnseUYEYeCOJeSKB5nqfjULe2eJvtdtjm/JNrBEJQC0AlAFAFALQHJoDznivJBBMHA/RSNfb7pv6y/tH/arjEv54cvlHnM7F9Ozm/wBLOZ8uhkBbDrq2YAAkC+rZiXt7KEX6XZa1jbOL1YJU1zXNV1+n8zjhyMq+IUixGGlBHcQVvUuU04wa8sjwk1KafiLIeUZvJhmvGbg80Pst7uh8alvx4WLr3IMfKnS+nb2NRj80SCMyYeFElbZjZfVJsTy5+0O7mKrqqpWS5Zvoi1uyI1Q564pSZn8hnaTHRM7FmL7k8/ZNduRCMKXGJXYtkp5ClJkeLT9qOsXXtGuOtrm9b9fQ6exH8Pr9fcueFcqikmcOBImgMhNxtqI3HQixB8q5su+agvD7M7sHHrnNp9V3RI43yaGLDXijCsWtcX5FT4+AqDGsna3FvwWahXi3V2RWmpIxWA4txcEaxxy2RRYAqrWHdcjlUEo9ep9GnwrFtfPJdX9SUvFWYTgojM9xY9nECbHxA2rXlRDLhuBS1KXT7sk8O8TzZeDHiEcxhToRlKsGuNgx+7zo4pkGZw+nLlzUyW/PsanLvSBBKwUq8ZP4ygW/dqLVq4FVfwa+pc3dfQ0AkeUbMiKeqsHYjwPIee9a60Vriovtsi5pnUGBhuzA6fVCKdTFrE28zubmsqLZNj4luTZypf8AghejzFdrgyxsCZpSQOQLOXt/ipPuT8Vq9K/l9kv0KTiRwc7wo7tF/ezkVsl8J3YfTh1v/fsQ8Xk+amVyjy6TIxW09hpLHTtq22tTcdEteTw30kpRW9e3kpeOxbMJb87Jfz7Na2j2LTg73ix/P9TTejTh0j+FSjmLRA9x5v7+Q9/fWs5eCo43n879GD6Lv9z0IVEedFoBKAKAKAKAKAWgEoCPjsIsyFJBdWG/7x3GtoScHtEdlcbIuMux57muGmwMgAN0sVRtIKlSdRDAi2q4HwFW9Mq8hPffyeeyIXYs1rt/Aj5Nmgimd5gXEiMr25nWQSfl86lvocoJQ8diHGyFC1ys7PuTRgsL2faCPGaPxWW3x/bUHq3b5NrZ0qmhx50nol5lLAY17WLFKrEHUVUajbv8vpUNSsUnytbJrnVyLmT17kTAY3BQSCRFnZl9kNote1uhqe2vImuV60znquxa5c6T2iFgcvllLTBPUBZmPIciTa/PnUttsIQVbfUgqpssk7Euncs+BcR/CNPTsiB56tR+pqDPh8HN9Tr4XZ/iuP0LL0hy2iiXvcn4Kf8A5CoeHx3Nv6HVxWbjGOvc89yDJvtOK7NjpRbu7dyLv87gVFcuWTPolfEtcOhbHu0kvuXmZZ1iFg14BVhwisUHZhS9x957i4v0+dRJLyQ4+LRK3lyW3N9evb8hvKs+nkjJxyfaMJqCu7qt0J2DK3M2v7u+mvY2ycOiuX/t5cs+6Wyi4lyn7JiGjB1IQGRu9G5ftHurZPZa8PyvxNKb7ro/uR8pwYlcqWZBYk6EaRjuBYIu550Nsy1Uw5uVNv36Gjw3DEYsOyxTAkXZzFh087MS3WsbKefErfDivttsvfRNPfDyr3SA+5lH/wATWlhycfh/jRl7oz/E+YhM4MvSKSO/kqrq+rVsvlLLBx3Phzgv9Wzd/wDiGIyK4xWH7DszqUkCTXfY89hbpatOXwed/BWqLi63zb/IzGAyH/iWNlxUgIwxcaQQQZQqhRb9X1b368q2b0tFpZnfhMWOPD5/P0/uejRqALAAAch3Cozzre+rOqwBaASgFoAoAoAoAoAoBKAYxmESVCkihlPMH/exraM3F7RpZXGceWS6GAz7hZ4LtFd4/wDEvmOo8at8fNjPpLozz2Vw6dXWHVGl4azmGaJYtg4QKUPJgBY27/KuDJonCXN4LPDyq7IKHleCDxlnURiaBDrckXtyWxB59+1TYWPPnVjXT9Tn4jl18jrXV/oVOTZLG+GM0gkkOrSI4rX5gX387+VdGRkzjZyR6HLi4cJ1c8tt+w3xAHwrHDxSuYiNRUkXBN7gkeV/fW2Nq1epJdfc0y+ah+lCXT2I3DOJMWJV9LsADqCKWNiLch42qTLinXy7IsGbhapa2WHGOP7cxkJIiqG/jEK3Jta1/KufDhyb6o68+z1WujSK3hhdU+IiGzS4Zgh/WHT/AH3VDmQ1PZ6bhV3PgwfiEtP7GeyjNZMLIbjUp9WWJuTAbEEdCN965mkz22Th15NacXp+GSc9zw4krFh0McK2CRDmWO1z3m5+dFHXUhxMCGPF2WvcvLJ3HaaZYo+bRQIrfm3uP2++sROfgzaUpeG3oz+CmZO0MbMjBOakqwBkjB3G/Wty1vjXOUIy6pv+TJOU4CfEygory6WUsdzYX5kk1jaT6kOVbj49bT0tmg9HeUPMZXjxDwhbL+j0kttcX1Ai3urWT0VvGcqMOWMoKXnqZ/PsvaHFyRFjK+v2tyzlhqG34t62T2WeFkQnjKb+Fa/Q1nCvARNpcaLDmIep/OR9Pj3VpKa8FNxDjW/8Oj9/9D0ZECgAAADYAbACotnmm23tnYoBaASgCgCgCgCgCgCgCgAmgImNzKKEXmkRPzMB8qzpskrpss+RNlU3GWCvbt19wYj6VnkZ1/8AS8pr5GQZ8Lgsa2rDzokvMGNgCT3lNj8LV015NkFp9UVOZwWafM4uLM5mvD0+HuSupfxpuPeOYqyqy659OzPOX4F1b2+qNblwMUEJwSJIrby3YBjsN7k873+FVlnxTl6nfwXNL5K4+lp+5A4qyuARPJFp7QSXcmQki/MAX5+HnXRiXWc6jLscufRV6bnHv56lTwdjo4J2aVgoKEA789Snp5V0ZtcpwSicnDrYVzbl2JvFuaRTRL2bhm7S5G/LSR18xXPhUyjY20dfEciFlaUGYyeZopI5IzpZDcEVPnLaTLv9kZxmraZ9notZ8dg8WdeIDwTH2miF0c99rH/fU1V6Z6eNWVjdK3zRHctnwsEi/Y0bEYhjpR5vVRGO17WHLyv41nq+5rcsm2H+O+WC6vXdk3E8FdrI4OMV8URrZSo694vcDkPhWOZGlfFuSCXpfB2RQ5rnJGF+xiFIyrWkYG5Zkbfp+IeNbLuWGFhqV34jn2vC+5X5bnU8CNFA5VZDuFALE2tsbXBt3VnS7ndk4dFs1Zb4NHwnwvjgdaOcKrDcmxYj+j/fatHJFTxHiOHJcvLzNfu/ebHCZfhMvu7uDK27SytqlYnn5e4UjCyz5UeZy+J7XLOWorsl2IOYcbKNoELfrPsP7o3PyrsrwJP5nooruKx/21sz+I4lxLm/alfBQAP3n312xw6kuxXT4hfJ72XXDvFjlxHiSGDGwe1iCeWq21vGuTJwlGPNA7sPiUnJQs8m2FVheBQBQBQBQBQBQBQHMjhQSdgNyTsKBJt6R5txVx6zMY8GdKjYy/eb8g6Dx+lTRgvJ6fh/BVpTv/d/UwssrOxZyWY8yxJJ95rc9HCqEFqK0cUNxawatJrTRpuHeNJsMQshM0XVWN3UfqsfoflWHHZT53Babk3Bal/Bm4lyfD46ITYZtBffUmyk9QydDW9WRKt9ep4LN4ZyycflkjHZnlkmGbTKtr8mG6t5Grem6Fi+E83fj2VPUiVkmHXssRK6huzSyqeWp7gN7qjyZvmjFPuS4tcXCc310jQcL5ZHicDplF/XaxGzA7bg1wZFsq7txLTFx67sdKaM5xxka4RUKMzBr+1a4tbu/NW/ryvg9+C14HjrGzVGD+ZMTHYKAwuESO3Zxdg6kdo8rEhlO9z02ttf4cW2X8Lro27k352vGigzkrGyxxD+KGlpBsWk5ub9wOw8jW6LbAXqNysffx9DTYLHnA5cJ443aeawM8nrCxvaxJuQANh31juyvsoWVmOqUkorfRFJlPD02NJkJEcdyXmk5d5IH3j8BWdnZkcTowoOPdrwafA4rBYAfwdDPL1lbb4MRsPIV0ww7Z9+iPEcQ/aSVza3v6eCLj+KcRLezdmvcm3xbn9K668OqHfqzz9vEL7N66L6FIzEm5JJ7ybn411pJLSK9tt7YlbmArACjWwno9W4fx3b4dH62s35hsfpXnL6/TsaPX4tqsqUkWNRHQFAFAFAFALQCXoDz30m5+VthYza41SEdx9lPfzPuqWCPRcEwVN+vPx2+/uec1IerFoBKA0fCPCzY5izNoiQ2LcyTz0r++tZS0VPEuJrF+GPWTL/AB3DWViT7OMWseJOwRpkLlugMZ6+G1aeoyihx3JUty00QeHMXJlWOOHnP6NyAfw3PsSDw6H/ALVtJcyLDNrrz8b1618S/wC9HpuLwqTIUkUMp6H/AHsajhJxe0eRsrjYuWRh8zy6TLzIUHaQSqUN/u35X8R0NWddqydKXSSKO6meJtx6xZFyTPWjgEEVlcu15GtZQe4E2vt1rNuOpTc5dhTlyhWq4Lv5KviefWg1zNKdxvp9XcctJI+fStW0oNKOi14KpvOrk5b1sqcmxKQa5bjtFW0S8/XbYv3eqPmRXFs+gZanc1BLp5NBHn8H2cBnGj7M0Zw5U3aYkfpL2t0O9+ta+Sq/C3K3ovO9/T2LLhPI5Z4E+2yXw62McB0i9uRba4G/Lr1rEnrsaZ+ZTXa3jr4n3f8AQOMMaQRCmyD1rLsD0UeQt86sMCtac2eH4vfNyVe+/cYjwaRs8cWGlx2IiUGRQ6QwRuya1jaRjcsRbZQ3MXteobs2cnqPRE+NwyuKTn1ZI9GHHMWbLNF9nXDvDa8YIZWRri49Ubgggi3Ub77cbnJveywVUEtaK/ijLhh8SyqLI3rL4A8x7jf5VeYdvqVrfdHmc+hVXNLsyprqOIKAKA2Ho+x1mkhPX11+Qb6j4GqviFfaf5F3wi3vX+Ztqqy8CgCgCgCgFoDljQeTwXOcYZ8RLIfvyMfdey/4QBXQj6HhVelRGP0/8kOsnUFAFAen8HSscokGG/j1WfSBz7UhjH9VqGfc8PxmMllNvz2+x4pwHxrBl0WMjxmEOIknuNT6SxNmDRya9wpJuTuee1aFUbPOpZGwuAGIv24wi9pqvr9bdNV99Wnc36mpq+x6z9n4v0pt9mz1zhjGmfBwyH2mQavzDZvmDUUu55zMq9K+UF4ZYTQq6lWAIYWIPIisRlp7RySipLTPMs3y1MMzllkZTcREWtfe4fyHxq3pu9VLXfz/AGPP34yx299n2KtsI2KVIcNF+kUFnJbmLixsdgNwLCtMr4U+vfx7F7+zcqq5u6xdF0+7ZX47IMRBH2ksZRb23tfna9u6/X99cXMj3tOdi3WenDuXXA+QCVu3xCMYlPqi2zsOp/VHzNaSkkV3Fc+MY+lV38/Q3+NzPDRczqNr2W7H4A7VxWZdVfeR56GPbPsjF8TY1Z5Q8asg0hfWsDcHY7edWXCOIQu5oLwUvGsCdUo2PyZvjHOcfl85xeXKSmYRIJSIzKExMIKEgclYi1rjffbao7q+SbidmLb6tSkHoW4Rx8WYNjMVG8MbRyBjL6skjSEH+L9objVcgcqiOg9E9ISLoib72ogfltv8wPjVjw5vma8FNxdR5YvyYircoQoAoCZk+M7CeOTorb/lOzfImociHPW4k+LZ6VqketK1+VedPXp7WxaGQvQC0AUBx2gva4v3X3+FDOn3OZ/ZbyP0rKEfmR8+W766D6VDrFaChsFAFAWeQ57Lgn1RHY+0jey37j41hpM4c3Bryo6n38MscdxHh5JO2GXYUYi4PbMquwYcm9kXI7ya05EVMP2eipfFPp9igxeJeV2eRizsbknmTW6Rf00xqgoQWkjdcJZ/JBhkSyso1bHY7sTzrz2ZxKdN7iltHnuIYELbnPemzYZdnnbf8qQeIUsv94V1Y+b6z+VoorsX0/8AUmM4+NXSRHAs0hFz923W/SrKubhJSRw2VRtjyNdzyyHN3wuKeTDyBrXQMbaWQHqL7Xteui2fqdWeq4dwaivD9Kb6vr9i/gzZszxEUU50wEg6AQS7CxsW6Dn8Pho6ZKHOipuvx8Gz0q5c0358L+5tBAfs5UW7Plot02Hw5VzSSmupw8z3vyRJuHInkAjunqA3Bv8AI1wz4dTLwdMM62JS8QZOsC27XWx306bEDvNjUOL6eBlwfN36MZynnYk1y9uqGuG+I/soKOpZCb7HdT1tfnXr8nE9V80e54/DzvQTjJdCfj+N2O0Een9Z9z/dG3zqGvh3/Nk9vFm+la/eZnG42SdtUrFj49B3AdKsK6o1rUSrtunZLmk9jFSEQlAFAFAemcJ4/tcKpY7x+q1/1eR+FqoMqvktf1PU4FynSt+AzDijDxba+0buj9b/ABch8aVYllngXZ9Nfnf2KzCcbK0gEkZRSbatV7eYtyqafD5KO0+pzV8VjKepLSNdeuAtxaA849KeFKPDOhINihKkg7esu4/tVLA9HwGUJc9Ul9TN4DjDFw8pS47pAHHx5/OtuVFtdwjFs660/oUszFmLEW1EtbpuTy8P3Vsd9Sio8qfbocUJQoAoAoAoAtflWsmktsw3o9R4OmijVIpETWAAHI5nuJ6b15zGy6rLmprrvozyHFK7JSdkW9extQKu0vYojLcZ9s6fZ8JEWeX23AsqKed3O1z9K3jpFjw9Uxn6tz6Lx7lbw76PEjs+LtI3/TX2B5n730rZz9jrzuMytThUtL38jmZcGNG2vCHkbhTswI3GluvvruqzIuPLYjxWTgWc3PB/U0+TSmSK0kZjcbOpWwJ7x3g1w2RUZfC9ossecpQXOtMbzjHphluAO0Isg/30qvy8pUx6dzvx6HbL6eTMR5ViMQxcqfWNyz+qPhz+FUMMTJvnzvp9y4lkY9UORP8AcUGbYBsPM0bdLbjkQRcf78K+kYU3KmPM9vsz5nn1qu+Wlpb2iHXUcgUAUAUAUAUB0JDbTc2O5F9ifKtXCL6tGym0tHNbGv0CgPUeF8b22FQk+so0t5rt8xY++vPZNfJY1+Z6zCt9SlP8i2qE6tGb4/wXa4CSw3jtIP7J3/w3raD0yy4Td6eVH2fT95iOCuEji2EswIgB2HIyEdB+r41vKWi/4pxVUr06n1/T+5p+PeGe2iWSBRrhW2lR7UY+6B3jp761hL3KnhPEPRscbH0l+p5ZUp7JPa2FDIlALQBQG19HvDXbP9omX9EnsAjZ277dw+vlUVmmtPyed4zxFQXo1vr5N1ieHYH5KUP6pt8uVVdnDaJvotfY8/DOtitb2ifgoGRQrNrtyJFjbx7z4111QcI8re/qc05KUuZdCSKlNQoBaAQ0AyIF1atI1fitv8a05I75tdTPM9a2PVtowYz0g4HaOYdPUb6r+341Z8Os03FlLxanopoxdWxRBQBQBQC0A/hsFJICY0ZgASSBsAOe/Ko53Qi+rJYUWTW4oj1IRBQC0Bq+AcdpkeI8nGofmXn8vpVbxGvaU0XHCbtScH5N1VSX2jmaIOpVgCrAgg8iDsRQym09oIogihVAAAAAAsAByAFDLbk9s6IoamN4p4GTEEy4ciOU7kfcc95/CfEVIpl1gcYsx/gs6x/ied5nkk+GJ7aJlA+9a6f3ht8akUtnp6OIY9y+GXUrtQ76ydfMvck4LASzG0Mbuf1VJHvPIVjZDblU1L45I2/Dvo9JIfGGw59kp3P5m/YPjWjmeezuObXJSvzPRIYgihVAAAsABYADkLVH3PNyk5Pb7scrACgCgCgCgCgCgCgIOdYLt4Hj6sNvzDdfmBUlM/TmpEGTV6tbieUOhUkMLEGxB5gjmK9HGSktnkJRcXpnNZ+5r9R2CBpDZFZj3KCT8q0lOMfmeiSFc59IrZYcO5McZJMgYJ9nk7OS4JIewJAHI7HneuOzPhH5epY1cKsl1l0NpgOFMPFuV7Ru+Tcf3eVcFmZbPzotKeHUw8bLsRgCwAA7hyrlbe9naopLWjynOsF2GIePoDcflO4+vyr0OPZz1pnk8ur07XEhVOcwlNofY0vB+UyNOkpUqiXNyLaiQQAL8+dV2ZkQ5HFd2WvDsWfqKbWkj0Cqjqeh0dUMhQBQBQGc9I/80Y3+rS/5DQDXAWFRspwRKKT9li3Kgn+LHWs7Zv6k/cqPQl/NX/qJ/wDUrBq233N/ahgKAKAKAKAKAWgEoAoAoAoCnzbhyHEnUwKv+JDYnzB2NdFOVZX27HHfhVXPb7kPCcGYdDdi8ngxAH+ECpZ59kui6EFfCqYvr1Kz0RsWwcxYkkYzEC5NzpV7KL9wHSuSUnLuywhXGHyrQno6/lWbf+YN/kWtTc3FAFAZvinh04oh4yA4FiG2DDpuORFzXZi5XpbT7FbnYLvfNHuVeB4IY7zyADuTc/3jsPhXRZxH/gjkq4Q/9x/uNJl+QwQexGC34m9ZvieXurhsyLJ/Myzqw6qvlRaWqE6gtWNAWsgKAKASgM56R/5oxv8AVpf8hoBfR/8AzRgv6pF/pigKL0I/zV/6if8A1KA39ALQCUAUAUAUAtAFAJQBQC0AlAFAYf0QfyKb+u4n/UoA9HP8qzb/AMwb/ItAbmgEoAoAtQBWNAWsgKAQmgODKBQDbYoCgGWzFR1oDN+kPM1bKsYoO5w8g/wmgOeBc2Rcqwaki4wsQ+EYoCn9DOYqmWWJ3+0TH4vQG+XMlNAOrjFNAdjECgAzigOTihQHJxq0An21aA6GKFAdjECgF7cUBw2KAoBpswUUA0c2TvoDE+inNETBzAnnjMSfjJQC+j7MlXFZqb+1j2I8tAoDcLmamgHVximgHVmBoDsNQC0AtAJQHLJQDMkF6Aiy4ImgIU2Uk9aAps94fLYeW+40NcHkRagI2WcLHsI7EgaF2BsLW7qA44V4c0wersNb7DYXJueXiaA0UOUEdaAmxYAigH1whoBThTQDT4ImgGHy0nqaARcrI6mgHkwJFAPLhTQHRwpoBmTBE0BEmysmgIMuQMepoCiyLha8bWuP0snLbctcnbxNAO5Hw3Z8Rbb9Mb26nSBc9+wHwoDQQ5MR1oCbFl5FAS48MRQD6x0A4BQC0AUAlAFAFAFqAh5yP4PL+RvpQC5SP4PH/Rr9KAh8LraD+231oC3oAoAoAoAoAoAoAoAoAoAoAoAoCq4cW0Tf0r/WgDJltJiPGY/QUBa0AUAUAUAUAUAtAFAJQBQBQEbNBeGT8h+lAGXC0KfkH0oCNkC2h/tN9aAsqAWgEoAoAoAoBaASgCgFoAoDlmA5m1DDaQiyA8iD76zobRByRbRt/SP9awZDLFs83jKfpQFhQBQDc0wXnWYxbNZTSOI8Up8POsuDRqrEx8GtSTYUAtAJQBQBQHEsoXnQyot9iFPOXBFtiLe6s6JlUvI2jsAADYDYVnRvyR9hcO5jFl5XvTRq64k2LEBvA1qRSg4j1DQKAKAKAKAKAKAKAKARmsKIw+hAkuxuamWkQPbOdFZ2a6O4WKcrWvf31q4pmyk0dYU6SxP3mvWrgSqe+5MVr8q0Nti0MkHEbtUseiIJ9WN6K22acp0lxyNqx0ZlbRJhmJNjUcoksZPsx6tCQSQ7Vkyl1OIX6GsmZL2O5GsKwYS2RWS9ZJk9CdnQzzB2dBzB2dBzB2dBskQt0NYIZIdrBqANALWQJQBQBQBQBQDc3K1ZRrLsM6K32aaDRTY0GimxoNFNjQBabGhwOa10jbbG9FbbNdBopsaDRTY0dwpvWGzMUP2qPRIcycqyZXcaobnctDWJxWTcKAKAKAKGH2FXnWDD7HbVqzVHa1lGBayAoAoAoBBQC0A1JzrKNWc1kwFAFAFAFZRgKGQrACgCgO461ZsjusGT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3101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2584"/>
              </p:ext>
            </p:extLst>
          </p:nvPr>
        </p:nvGraphicFramePr>
        <p:xfrm>
          <a:off x="1232453" y="1060240"/>
          <a:ext cx="9647583" cy="4738623"/>
        </p:xfrm>
        <a:graphic>
          <a:graphicData uri="http://schemas.openxmlformats.org/drawingml/2006/table">
            <a:tbl>
              <a:tblPr/>
              <a:tblGrid>
                <a:gridCol w="1698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4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74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7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16153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Temporal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el tiempo en que se presenta la acción o estado.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antes, previo a, luego, después,  mientras, mientras que, mientras tanto, en tanto que, entre tanto, en cuanto, apenas, aún apenas, aún no, no bien, así que, tan pronto como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Devuélveme el llamado 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apenas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 veas el mensaje.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1235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Causales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la causa, razón o motivo de la oración principal.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pues, pues que, porque, puesto que, supuesto que, de que, ya que, dado que,  en virtud de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En virtud de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 tus notas, has obtenido la beca.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1235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Consecutivos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la relación de consecuencia entre dos ideas.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luego, conque, por consiguiente, por tanto, por lo tanto, por esto (o eso), así que, así pues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No realizaste tu borrador, </a:t>
                      </a: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por lo tanto,</a:t>
                      </a: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 tienes un menor puntaje.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7193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119670"/>
              </p:ext>
            </p:extLst>
          </p:nvPr>
        </p:nvGraphicFramePr>
        <p:xfrm>
          <a:off x="1211424" y="756726"/>
          <a:ext cx="9642106" cy="5326023"/>
        </p:xfrm>
        <a:graphic>
          <a:graphicData uri="http://schemas.openxmlformats.org/drawingml/2006/table">
            <a:tbl>
              <a:tblPr/>
              <a:tblGrid>
                <a:gridCol w="16974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2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57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61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47056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Adversativos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la contraposición de dos ideas.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mas, pero, sino, sin embargo, no obstante, antes bien.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No quiero estudiar,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 sin embargo,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 debo hacerlo.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26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Condicionales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Unen oraciones exigiendo una condición para que se cumpla lo dicho en la oración principal.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si, a menos que, a no ser que, sólo si, siempre que, en caso de (que), con tal de (que), mientras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Podré viajar este fin de semana, 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a menos que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 no terminemos el informe.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494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Concesivos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una objeción o dificultad para el cumplimiento de lo que se dice en la oración principal; </a:t>
                      </a: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pero este obstáculo no impide su realización.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aunque, así, si bien, aun cuando, como, siquiera, ya que, a pesar de que, pese a que, bien que, mal que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Iré a ese concierto, </a:t>
                      </a: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aunque</a:t>
                      </a: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 nadie me acompañe.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3688452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103</TotalTime>
  <Words>534</Words>
  <Application>Microsoft Office PowerPoint</Application>
  <PresentationFormat>Panorámica</PresentationFormat>
  <Paragraphs>49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Calibri</vt:lpstr>
      <vt:lpstr>Calibri Light</vt:lpstr>
      <vt:lpstr>Wingdings 2</vt:lpstr>
      <vt:lpstr>HDOfficeLightV0</vt:lpstr>
      <vt:lpstr>1_HDOfficeLightV0</vt:lpstr>
      <vt:lpstr>Conectores</vt:lpstr>
      <vt:lpstr>Tipos de conectores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Comunicación escrita</dc:title>
  <dc:creator>Claudia Valencia orellana</dc:creator>
  <cp:lastModifiedBy>vcamp</cp:lastModifiedBy>
  <cp:revision>19</cp:revision>
  <dcterms:created xsi:type="dcterms:W3CDTF">2016-04-06T12:15:16Z</dcterms:created>
  <dcterms:modified xsi:type="dcterms:W3CDTF">2021-03-09T22:48:58Z</dcterms:modified>
</cp:coreProperties>
</file>