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notesMasterIdLst>
    <p:notesMasterId r:id="rId8"/>
  </p:notesMasterIdLst>
  <p:sldIdLst>
    <p:sldId id="256" r:id="rId2"/>
    <p:sldId id="258" r:id="rId3"/>
    <p:sldId id="257" r:id="rId4"/>
    <p:sldId id="262" r:id="rId5"/>
    <p:sldId id="263" r:id="rId6"/>
    <p:sldId id="264" r:id="rId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83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4" autoAdjust="0"/>
    <p:restoredTop sz="94660"/>
  </p:normalViewPr>
  <p:slideViewPr>
    <p:cSldViewPr snapToGrid="0" showGuides="1">
      <p:cViewPr varScale="1">
        <p:scale>
          <a:sx n="70" d="100"/>
          <a:sy n="70" d="100"/>
        </p:scale>
        <p:origin x="660" y="60"/>
      </p:cViewPr>
      <p:guideLst>
        <p:guide orient="horz" pos="2183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F184266-8298-4FE5-873C-255DDB761BA7}" type="datetimeFigureOut">
              <a:rPr lang="es-CL" smtClean="0"/>
              <a:t>06-09-2020</a:t>
            </a:fld>
            <a:endParaRPr lang="es-CL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L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A278C54-7D4B-4F8E-AA13-7C2D819174F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1856094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278C54-7D4B-4F8E-AA13-7C2D819174F0}" type="slidenum">
              <a:rPr lang="es-CL" smtClean="0"/>
              <a:t>1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75128739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446534" y="3085765"/>
            <a:ext cx="11262866" cy="330480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81191" y="1020431"/>
            <a:ext cx="10993549" cy="1475013"/>
          </a:xfrm>
          <a:effectLst/>
        </p:spPr>
        <p:txBody>
          <a:bodyPr anchor="b">
            <a:normAutofit/>
          </a:bodyPr>
          <a:lstStyle>
            <a:lvl1pPr>
              <a:defRPr sz="3600">
                <a:solidFill>
                  <a:schemeClr val="accent1"/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81194" y="2495445"/>
            <a:ext cx="10993546" cy="590321"/>
          </a:xfrm>
        </p:spPr>
        <p:txBody>
          <a:bodyPr anchor="t">
            <a:normAutofit/>
          </a:bodyPr>
          <a:lstStyle>
            <a:lvl1pPr marL="0" indent="0" algn="l">
              <a:buNone/>
              <a:defRPr sz="1600" cap="all">
                <a:solidFill>
                  <a:schemeClr val="accent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605951" y="5956137"/>
            <a:ext cx="2844800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B5024D89-EE69-40A8-AB03-FFBFF1ACB55F}" type="datetime1">
              <a:rPr lang="en-US" smtClean="0"/>
              <a:t>9/6/2020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81192" y="5951811"/>
            <a:ext cx="6917210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558300" y="5956137"/>
            <a:ext cx="1016440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440286" y="614407"/>
            <a:ext cx="11309338" cy="1189298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2" y="702156"/>
            <a:ext cx="11029616" cy="101380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1192" y="2180496"/>
            <a:ext cx="11029615" cy="3678303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AF5B6A-B909-4DF3-BA62-B03D654B0EF9}" type="datetime1">
              <a:rPr lang="en-US" smtClean="0"/>
              <a:t>9/6/2020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558300" y="5956137"/>
            <a:ext cx="1052508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ChangeAspect="1"/>
          </p:cNvSpPr>
          <p:nvPr/>
        </p:nvSpPr>
        <p:spPr>
          <a:xfrm>
            <a:off x="447817" y="5141974"/>
            <a:ext cx="11290860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3043910"/>
            <a:ext cx="11029615" cy="1497507"/>
          </a:xfrm>
        </p:spPr>
        <p:txBody>
          <a:bodyPr anchor="b">
            <a:normAutofit/>
          </a:bodyPr>
          <a:lstStyle>
            <a:lvl1pPr algn="l">
              <a:defRPr sz="3600" b="0" cap="all">
                <a:solidFill>
                  <a:schemeClr val="accent1"/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81192" y="4541417"/>
            <a:ext cx="11029615" cy="600556"/>
          </a:xfrm>
        </p:spPr>
        <p:txBody>
          <a:bodyPr anchor="t">
            <a:normAutofit/>
          </a:bodyPr>
          <a:lstStyle>
            <a:lvl1pPr marL="0" indent="0" algn="l">
              <a:buNone/>
              <a:defRPr sz="1800" cap="all">
                <a:solidFill>
                  <a:schemeClr val="accent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AF8324CF-7D81-44E8-9697-9ECDA2AC48B3}" type="datetime1">
              <a:rPr lang="en-US" smtClean="0"/>
              <a:t>9/6/2020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ChangeAspect="1"/>
          </p:cNvSpPr>
          <p:nvPr/>
        </p:nvSpPr>
        <p:spPr>
          <a:xfrm>
            <a:off x="445982" y="606554"/>
            <a:ext cx="11300036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729658"/>
            <a:ext cx="11029616" cy="988332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81193" y="2228003"/>
            <a:ext cx="5422390" cy="3633047"/>
          </a:xfrm>
        </p:spPr>
        <p:txBody>
          <a:bodyPr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8417" y="2228003"/>
            <a:ext cx="5422392" cy="3633047"/>
          </a:xfrm>
        </p:spPr>
        <p:txBody>
          <a:bodyPr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9DAAE7-4F1E-410A-B0CB-0700483E55F4}" type="datetime1">
              <a:rPr lang="en-US" smtClean="0"/>
              <a:t>9/6/2020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>
            <a:spLocks noChangeAspect="1"/>
          </p:cNvSpPr>
          <p:nvPr/>
        </p:nvSpPr>
        <p:spPr>
          <a:xfrm>
            <a:off x="445982" y="606554"/>
            <a:ext cx="11300036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581193" y="729658"/>
            <a:ext cx="11029616" cy="988332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87219" y="2250892"/>
            <a:ext cx="5087075" cy="536005"/>
          </a:xfrm>
        </p:spPr>
        <p:txBody>
          <a:bodyPr anchor="b">
            <a:noAutofit/>
          </a:bodyPr>
          <a:lstStyle>
            <a:lvl1pPr marL="0" indent="0">
              <a:buNone/>
              <a:defRPr sz="2200" b="0">
                <a:solidFill>
                  <a:schemeClr val="accent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1194" y="2926052"/>
            <a:ext cx="5393100" cy="2934999"/>
          </a:xfrm>
        </p:spPr>
        <p:txBody>
          <a:bodyPr anchor="t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523735" y="2250892"/>
            <a:ext cx="5087073" cy="553373"/>
          </a:xfrm>
        </p:spPr>
        <p:txBody>
          <a:bodyPr anchor="b">
            <a:noAutofit/>
          </a:bodyPr>
          <a:lstStyle>
            <a:lvl1pPr marL="0" indent="0">
              <a:buNone/>
              <a:defRPr sz="2200" b="0">
                <a:solidFill>
                  <a:schemeClr val="accent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709" y="2926052"/>
            <a:ext cx="5393100" cy="2934999"/>
          </a:xfrm>
        </p:spPr>
        <p:txBody>
          <a:bodyPr anchor="t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68524B-3C70-4E29-B3A0-7D6602000B48}" type="datetime1">
              <a:rPr lang="en-US" smtClean="0"/>
              <a:t>9/6/2020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440683" y="606554"/>
            <a:ext cx="11300036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575894" y="729658"/>
            <a:ext cx="11029616" cy="988332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FB14D-A5A9-435F-B8F5-1EC135F8901C}" type="datetime1">
              <a:rPr lang="en-US" smtClean="0"/>
              <a:t>9/6/2020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39225F-3FB1-4ECE-BD7C-B641CFF5525A}" type="datetime1">
              <a:rPr lang="en-US" smtClean="0"/>
              <a:t>9/6/2020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>
            <a:spLocks noChangeAspect="1"/>
          </p:cNvSpPr>
          <p:nvPr/>
        </p:nvSpPr>
        <p:spPr>
          <a:xfrm>
            <a:off x="447817" y="5141973"/>
            <a:ext cx="11298200" cy="1274702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2" y="5262296"/>
            <a:ext cx="4909445" cy="689514"/>
          </a:xfrm>
        </p:spPr>
        <p:txBody>
          <a:bodyPr anchor="ctr"/>
          <a:lstStyle>
            <a:lvl1pPr algn="l">
              <a:defRPr sz="2000" b="0"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7816" y="601200"/>
            <a:ext cx="11292840" cy="4204800"/>
          </a:xfrm>
        </p:spPr>
        <p:txBody>
          <a:bodyPr anchor="ctr">
            <a:normAutofit/>
          </a:bodyPr>
          <a:lstStyle>
            <a:lvl1pPr>
              <a:defRPr sz="2000">
                <a:solidFill>
                  <a:schemeClr val="tx2"/>
                </a:solidFill>
              </a:defRPr>
            </a:lvl1pPr>
            <a:lvl2pPr>
              <a:defRPr sz="1800">
                <a:solidFill>
                  <a:schemeClr val="tx2"/>
                </a:solidFill>
              </a:defRPr>
            </a:lvl2pPr>
            <a:lvl3pPr>
              <a:defRPr sz="1600">
                <a:solidFill>
                  <a:schemeClr val="tx2"/>
                </a:solidFill>
              </a:defRPr>
            </a:lvl3pPr>
            <a:lvl4pPr>
              <a:defRPr sz="1400">
                <a:solidFill>
                  <a:schemeClr val="tx2"/>
                </a:solidFill>
              </a:defRPr>
            </a:lvl4pPr>
            <a:lvl5pPr>
              <a:defRPr sz="1400">
                <a:solidFill>
                  <a:schemeClr val="tx2"/>
                </a:solidFill>
              </a:defRPr>
            </a:lvl5pPr>
            <a:lvl6pPr>
              <a:defRPr sz="1400">
                <a:solidFill>
                  <a:schemeClr val="tx2"/>
                </a:solidFill>
              </a:defRPr>
            </a:lvl6pPr>
            <a:lvl7pPr>
              <a:defRPr sz="1400">
                <a:solidFill>
                  <a:schemeClr val="tx2"/>
                </a:solidFill>
              </a:defRPr>
            </a:lvl7pPr>
            <a:lvl8pPr>
              <a:defRPr sz="1400">
                <a:solidFill>
                  <a:schemeClr val="tx2"/>
                </a:solidFill>
              </a:defRPr>
            </a:lvl8pPr>
            <a:lvl9pPr>
              <a:defRPr sz="1400">
                <a:solidFill>
                  <a:schemeClr val="tx2"/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740823" y="5262296"/>
            <a:ext cx="5869987" cy="689515"/>
          </a:xfrm>
        </p:spPr>
        <p:txBody>
          <a:bodyPr anchor="ctr">
            <a:normAutofit/>
          </a:bodyPr>
          <a:lstStyle>
            <a:lvl1pPr marL="0" indent="0" algn="r">
              <a:buNone/>
              <a:defRPr sz="1100">
                <a:solidFill>
                  <a:schemeClr val="bg1"/>
                </a:solidFill>
              </a:defRPr>
            </a:lvl1pPr>
            <a:lvl2pPr marL="457200" indent="0">
              <a:buNone/>
              <a:defRPr sz="11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B227A81B-4766-4BE6-93CE-00A1DF126B48}" type="datetime1">
              <a:rPr lang="en-US" smtClean="0"/>
              <a:t>9/6/2020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4693389"/>
            <a:ext cx="11029616" cy="566738"/>
          </a:xfrm>
        </p:spPr>
        <p:txBody>
          <a:bodyPr anchor="b">
            <a:normAutofit/>
          </a:bodyPr>
          <a:lstStyle>
            <a:lvl1pPr algn="l">
              <a:defRPr sz="2400" b="0">
                <a:solidFill>
                  <a:schemeClr val="accent1"/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47817" y="599725"/>
            <a:ext cx="11290859" cy="3557252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81192" y="5260127"/>
            <a:ext cx="11029617" cy="598671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B374A9-DA54-46AA-8A40-772A8072126A}" type="datetime1">
              <a:rPr lang="en-US" smtClean="0"/>
              <a:t>9/6/2020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ChangeAspect="1"/>
          </p:cNvSpPr>
          <p:nvPr/>
        </p:nvSpPr>
        <p:spPr>
          <a:xfrm>
            <a:off x="440286" y="614407"/>
            <a:ext cx="11309338" cy="1189298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581192" y="702156"/>
            <a:ext cx="11029616" cy="101380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866452-AC52-4BCA-BF05-9DAF35F23FB5}" type="datetime1">
              <a:rPr lang="en-US" smtClean="0"/>
              <a:t>9/6/2020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8839201" y="599725"/>
            <a:ext cx="2906817" cy="581695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1" y="675726"/>
            <a:ext cx="2004164" cy="5183073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74923" y="675726"/>
            <a:ext cx="7896279" cy="5183073"/>
          </a:xfrm>
        </p:spPr>
        <p:txBody>
          <a:bodyPr vert="eaVert" anchor="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993673" y="5956137"/>
            <a:ext cx="1328141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83CDC897-EFC5-47B1-B1AE-FDCDC1167B60}" type="datetime1">
              <a:rPr lang="en-US" smtClean="0"/>
              <a:t>9/6/2020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774923" y="5951811"/>
            <a:ext cx="7896279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46615" y="5956137"/>
            <a:ext cx="1164195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81192" y="705124"/>
            <a:ext cx="11029616" cy="1189554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81192" y="2336003"/>
            <a:ext cx="11029616" cy="352279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05951" y="5956137"/>
            <a:ext cx="28447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2"/>
                </a:solidFill>
              </a:defRPr>
            </a:lvl1pPr>
          </a:lstStyle>
          <a:p>
            <a:fld id="{5587EA1A-4263-40EE-82D7-E4D672F5EADA}" type="datetime1">
              <a:rPr lang="en-US" smtClean="0"/>
              <a:t>9/6/2020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81192" y="5951811"/>
            <a:ext cx="69172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 cap="all">
                <a:solidFill>
                  <a:schemeClr val="accent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58300" y="5956137"/>
            <a:ext cx="10525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2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446534" y="457200"/>
            <a:ext cx="3703320" cy="9499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8042147" y="453643"/>
            <a:ext cx="3703320" cy="98554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4241830" y="457200"/>
            <a:ext cx="3703320" cy="91440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l" defTabSz="457200" rtl="0" eaLnBrk="1" latinLnBrk="0" hangingPunct="1">
        <a:spcBef>
          <a:spcPct val="0"/>
        </a:spcBef>
        <a:buNone/>
        <a:defRPr sz="2800" b="0" kern="1200" cap="all">
          <a:solidFill>
            <a:schemeClr val="bg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06000" indent="-306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800" kern="1200">
          <a:solidFill>
            <a:schemeClr val="tx2"/>
          </a:solidFill>
          <a:latin typeface="+mn-lt"/>
          <a:ea typeface="+mn-ea"/>
          <a:cs typeface="+mn-cs"/>
        </a:defRPr>
      </a:lvl1pPr>
      <a:lvl2pPr marL="630000" indent="-306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600" kern="1200">
          <a:solidFill>
            <a:schemeClr val="tx2"/>
          </a:solidFill>
          <a:latin typeface="+mn-lt"/>
          <a:ea typeface="+mn-ea"/>
          <a:cs typeface="+mn-cs"/>
        </a:defRPr>
      </a:lvl2pPr>
      <a:lvl3pPr marL="900000" indent="-270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400" kern="1200">
          <a:solidFill>
            <a:schemeClr val="tx2"/>
          </a:solidFill>
          <a:latin typeface="+mn-lt"/>
          <a:ea typeface="+mn-ea"/>
          <a:cs typeface="+mn-cs"/>
        </a:defRPr>
      </a:lvl3pPr>
      <a:lvl4pPr marL="1242000" indent="-234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4pPr>
      <a:lvl5pPr marL="1602000" indent="-234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5pPr>
      <a:lvl6pPr marL="19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6pPr>
      <a:lvl7pPr marL="22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7pPr>
      <a:lvl8pPr marL="25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8pPr>
      <a:lvl9pPr marL="28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Hoja_de_c_lculo_de_Microsoft_Excel.xlsx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1.emf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s-CL" dirty="0" smtClean="0"/>
              <a:t>Sistemas de Armas</a:t>
            </a:r>
            <a:endParaRPr lang="es-CL" dirty="0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s-CL" dirty="0" smtClean="0"/>
              <a:t>4° AB – ESCUELA NAVAL ARTURO PRAT - 2020</a:t>
            </a:r>
            <a:endParaRPr lang="es-CL" dirty="0"/>
          </a:p>
        </p:txBody>
      </p:sp>
      <p:sp>
        <p:nvSpPr>
          <p:cNvPr id="4" name="CuadroTexto 3"/>
          <p:cNvSpPr txBox="1"/>
          <p:nvPr/>
        </p:nvSpPr>
        <p:spPr>
          <a:xfrm>
            <a:off x="685800" y="5562601"/>
            <a:ext cx="43869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dirty="0" smtClean="0">
                <a:solidFill>
                  <a:schemeClr val="bg1"/>
                </a:solidFill>
              </a:rPr>
              <a:t>Rodrigo MORALES González</a:t>
            </a:r>
          </a:p>
          <a:p>
            <a:r>
              <a:rPr lang="es-CL" sz="1400" dirty="0" smtClean="0">
                <a:solidFill>
                  <a:schemeClr val="bg1"/>
                </a:solidFill>
              </a:rPr>
              <a:t>Capitán de Fragata</a:t>
            </a:r>
            <a:endParaRPr lang="es-CL" sz="1400" dirty="0">
              <a:solidFill>
                <a:schemeClr val="bg1"/>
              </a:solidFill>
            </a:endParaRPr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665747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 smtClean="0"/>
              <a:t>Presentación del profesor</a:t>
            </a:r>
            <a:endParaRPr lang="es-CL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s-CL" u="sng" dirty="0" smtClean="0"/>
              <a:t>Rodrigo MORALES González</a:t>
            </a:r>
            <a:r>
              <a:rPr lang="es-CL" dirty="0" smtClean="0"/>
              <a:t>.</a:t>
            </a:r>
          </a:p>
          <a:p>
            <a:r>
              <a:rPr lang="es-CL" dirty="0" smtClean="0"/>
              <a:t>Capitán de Fragata.</a:t>
            </a:r>
          </a:p>
          <a:p>
            <a:r>
              <a:rPr lang="es-CL" u="sng" dirty="0" smtClean="0"/>
              <a:t>Datos académicos</a:t>
            </a:r>
            <a:r>
              <a:rPr lang="es-CL" dirty="0" smtClean="0"/>
              <a:t>:</a:t>
            </a:r>
          </a:p>
          <a:p>
            <a:pPr lvl="1"/>
            <a:r>
              <a:rPr lang="es-CL" dirty="0" smtClean="0"/>
              <a:t>Ing. Naval de Armamento, mención G. A/S. (2000-2002)</a:t>
            </a:r>
          </a:p>
          <a:p>
            <a:pPr lvl="1"/>
            <a:r>
              <a:rPr lang="es-CL" dirty="0" err="1" smtClean="0"/>
              <a:t>MSc</a:t>
            </a:r>
            <a:r>
              <a:rPr lang="es-CL" dirty="0" smtClean="0"/>
              <a:t>. </a:t>
            </a:r>
            <a:r>
              <a:rPr lang="es-CL" dirty="0" err="1" smtClean="0"/>
              <a:t>Guided</a:t>
            </a:r>
            <a:r>
              <a:rPr lang="es-CL" dirty="0" smtClean="0"/>
              <a:t> </a:t>
            </a:r>
            <a:r>
              <a:rPr lang="es-CL" dirty="0" err="1" smtClean="0"/>
              <a:t>Weapon</a:t>
            </a:r>
            <a:r>
              <a:rPr lang="es-CL" dirty="0" smtClean="0"/>
              <a:t> </a:t>
            </a:r>
            <a:r>
              <a:rPr lang="es-CL" dirty="0" err="1" smtClean="0"/>
              <a:t>Systems</a:t>
            </a:r>
            <a:r>
              <a:rPr lang="es-CL" dirty="0" smtClean="0"/>
              <a:t>, </a:t>
            </a:r>
            <a:r>
              <a:rPr lang="es-CL" dirty="0" err="1" smtClean="0"/>
              <a:t>Cranfield</a:t>
            </a:r>
            <a:r>
              <a:rPr lang="es-CL" dirty="0" smtClean="0"/>
              <a:t> </a:t>
            </a:r>
            <a:r>
              <a:rPr lang="es-CL" dirty="0" err="1" smtClean="0"/>
              <a:t>University</a:t>
            </a:r>
            <a:r>
              <a:rPr lang="es-CL" dirty="0" smtClean="0"/>
              <a:t>, UK. (2012)</a:t>
            </a:r>
          </a:p>
          <a:p>
            <a:pPr lvl="1"/>
            <a:r>
              <a:rPr lang="es-CL" dirty="0"/>
              <a:t>Profesor Militar de </a:t>
            </a:r>
            <a:r>
              <a:rPr lang="es-CL" dirty="0" smtClean="0"/>
              <a:t>Escuela. (</a:t>
            </a:r>
            <a:r>
              <a:rPr lang="es-CL" dirty="0" err="1" smtClean="0"/>
              <a:t>Tps</a:t>
            </a:r>
            <a:r>
              <a:rPr lang="es-CL" dirty="0" smtClean="0"/>
              <a:t>., Armas A/S y </a:t>
            </a:r>
            <a:r>
              <a:rPr lang="es-CL" dirty="0" err="1" smtClean="0"/>
              <a:t>minaje</a:t>
            </a:r>
            <a:r>
              <a:rPr lang="es-CL" dirty="0"/>
              <a:t> </a:t>
            </a:r>
            <a:r>
              <a:rPr lang="es-CL" dirty="0" smtClean="0"/>
              <a:t>– 2003-2019)</a:t>
            </a:r>
          </a:p>
          <a:p>
            <a:r>
              <a:rPr lang="es-CL" u="sng" dirty="0" smtClean="0"/>
              <a:t>Destinaciones</a:t>
            </a:r>
            <a:r>
              <a:rPr lang="es-CL" dirty="0" smtClean="0"/>
              <a:t>:</a:t>
            </a:r>
          </a:p>
          <a:p>
            <a:pPr lvl="1"/>
            <a:r>
              <a:rPr lang="es-CL" dirty="0" smtClean="0"/>
              <a:t>2° </a:t>
            </a:r>
            <a:r>
              <a:rPr lang="es-CL" dirty="0" err="1" smtClean="0"/>
              <a:t>Cmdte</a:t>
            </a:r>
            <a:r>
              <a:rPr lang="es-CL" dirty="0" smtClean="0"/>
              <a:t>. y </a:t>
            </a:r>
            <a:r>
              <a:rPr lang="es-CL" dirty="0" err="1" smtClean="0"/>
              <a:t>Cmdte</a:t>
            </a:r>
            <a:r>
              <a:rPr lang="es-CL" dirty="0" smtClean="0"/>
              <a:t>. LPC 1818 Juan BRAVO. (1998-1999)</a:t>
            </a:r>
          </a:p>
          <a:p>
            <a:pPr lvl="1"/>
            <a:r>
              <a:rPr lang="es-CL" dirty="0" smtClean="0"/>
              <a:t>Subjefe-Jefe Depto. Torpedos, Minas y Armas A/S-Arsenal Naval Talcahuano. (2003-2018)</a:t>
            </a:r>
          </a:p>
          <a:p>
            <a:pPr lvl="1"/>
            <a:r>
              <a:rPr lang="es-CL" dirty="0" smtClean="0"/>
              <a:t>XO-Jefe Depto. Operaciones-Arsenal </a:t>
            </a:r>
            <a:r>
              <a:rPr lang="es-CL" dirty="0"/>
              <a:t>Naval Talcahuano. (</a:t>
            </a:r>
            <a:r>
              <a:rPr lang="es-CL" dirty="0" smtClean="0"/>
              <a:t>2018-2019)</a:t>
            </a:r>
          </a:p>
          <a:p>
            <a:pPr lvl="1"/>
            <a:r>
              <a:rPr lang="es-CL" dirty="0" smtClean="0"/>
              <a:t>Jefe Proyecto Puente IV-DIPRIDA – Adquisición 02 FFG </a:t>
            </a:r>
            <a:r>
              <a:rPr lang="es-CL" dirty="0" err="1" smtClean="0"/>
              <a:t>Adelaide</a:t>
            </a:r>
            <a:r>
              <a:rPr lang="es-CL" dirty="0" smtClean="0"/>
              <a:t>. (2019-2020)</a:t>
            </a:r>
          </a:p>
          <a:p>
            <a:endParaRPr lang="es-C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993710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 smtClean="0"/>
              <a:t>Presentación del curso 1/4</a:t>
            </a:r>
            <a:endParaRPr lang="es-CL" dirty="0"/>
          </a:p>
        </p:txBody>
      </p:sp>
      <p:sp>
        <p:nvSpPr>
          <p:cNvPr id="5" name="Marcador de contenido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s-CL" dirty="0"/>
          </a:p>
        </p:txBody>
      </p:sp>
      <p:graphicFrame>
        <p:nvGraphicFramePr>
          <p:cNvPr id="7" name="Objeto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69568404"/>
              </p:ext>
            </p:extLst>
          </p:nvPr>
        </p:nvGraphicFramePr>
        <p:xfrm>
          <a:off x="3211288" y="1972813"/>
          <a:ext cx="5833409" cy="449330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4" name="Worksheet" r:id="rId3" imgW="4229100" imgH="3257550" progId="Excel.Sheet.12">
                  <p:embed/>
                </p:oleObj>
              </mc:Choice>
              <mc:Fallback>
                <p:oleObj name="Worksheet" r:id="rId3" imgW="4229100" imgH="3257550" progId="Excel.Shee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211288" y="1972813"/>
                        <a:ext cx="5833409" cy="4493301"/>
                      </a:xfrm>
                      <a:prstGeom prst="rect">
                        <a:avLst/>
                      </a:prstGeom>
                      <a:ln w="19050">
                        <a:solidFill>
                          <a:schemeClr val="tx1"/>
                        </a:solidFill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Marcador de número de diapositiva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203069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Presentación del </a:t>
            </a:r>
            <a:r>
              <a:rPr lang="es-CL" dirty="0" smtClean="0"/>
              <a:t>curso 2/4</a:t>
            </a:r>
            <a:endParaRPr lang="es-CL" dirty="0"/>
          </a:p>
        </p:txBody>
      </p:sp>
      <p:graphicFrame>
        <p:nvGraphicFramePr>
          <p:cNvPr id="5" name="Marcador de contenido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27219623"/>
              </p:ext>
            </p:extLst>
          </p:nvPr>
        </p:nvGraphicFramePr>
        <p:xfrm>
          <a:off x="1621971" y="1905001"/>
          <a:ext cx="8697685" cy="4701860"/>
        </p:xfrm>
        <a:graphic>
          <a:graphicData uri="http://schemas.openxmlformats.org/drawingml/2006/table">
            <a:tbl>
              <a:tblPr firstRow="1" firstCol="1" bandRow="1"/>
              <a:tblGrid>
                <a:gridCol w="113538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3496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81096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41637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496337">
                <a:tc gridSpan="4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100" b="1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es-CL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685800" algn="ctr">
                        <a:spcAft>
                          <a:spcPts val="0"/>
                        </a:spcAft>
                      </a:pPr>
                      <a:r>
                        <a:rPr lang="es-ES" sz="1100" b="1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Programación de aula Sistemas de Armas – Segundo Semestre  4</a:t>
                      </a:r>
                      <a:r>
                        <a:rPr lang="es-ES" sz="1100" b="1" baseline="300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to </a:t>
                      </a:r>
                      <a:r>
                        <a:rPr lang="es-ES" sz="1100" b="1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año Politécnico </a:t>
                      </a:r>
                      <a:r>
                        <a:rPr lang="es-ES" sz="1100" b="1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AB</a:t>
                      </a:r>
                      <a:endParaRPr lang="es-CL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1404" marR="514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C0C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5680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1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Clase</a:t>
                      </a:r>
                      <a:endParaRPr lang="es-CL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1404" marR="514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1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Capacidad</a:t>
                      </a:r>
                      <a:endParaRPr lang="es-CL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1404" marR="514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1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Unidad Temática/Contenidos</a:t>
                      </a:r>
                      <a:r>
                        <a:rPr lang="es-ES" sz="1100" dirty="0" smtClean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.</a:t>
                      </a:r>
                      <a:endParaRPr lang="es-CL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1404" marR="514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1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Actividad.</a:t>
                      </a:r>
                      <a:endParaRPr lang="es-CL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1404" marR="514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E6E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99267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050" b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1</a:t>
                      </a:r>
                      <a:endParaRPr lang="es-CL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1050" b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es-CL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05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08 Sep.</a:t>
                      </a:r>
                      <a:endParaRPr lang="es-CL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1404" marR="514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marL="111125">
                        <a:spcAft>
                          <a:spcPts val="0"/>
                        </a:spcAft>
                      </a:pPr>
                      <a:r>
                        <a:rPr lang="es-ES" sz="11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es-CL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111125">
                        <a:spcAft>
                          <a:spcPts val="0"/>
                        </a:spcAft>
                      </a:pPr>
                      <a:r>
                        <a:rPr lang="es-ES" sz="11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es-CL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111125">
                        <a:spcAft>
                          <a:spcPts val="0"/>
                        </a:spcAft>
                      </a:pPr>
                      <a:r>
                        <a:rPr lang="es-ES" sz="11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es-CL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s-ES" sz="11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Razonamiento Lógico.</a:t>
                      </a:r>
                      <a:endParaRPr lang="es-CL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s-ES" sz="11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Orientación Espacio-Temporal.</a:t>
                      </a:r>
                      <a:endParaRPr lang="es-CL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s-ES" sz="11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Comprensión de textos.</a:t>
                      </a:r>
                      <a:endParaRPr lang="es-CL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111125">
                        <a:spcAft>
                          <a:spcPts val="0"/>
                        </a:spcAft>
                      </a:pPr>
                      <a:r>
                        <a:rPr lang="es-ES" sz="11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es-CL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1404" marR="514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MX" sz="1200" b="1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UT 1: “EXPLOSIVOS Y MUNICIONES”</a:t>
                      </a:r>
                      <a:endParaRPr lang="es-CL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s-MX" sz="1200" b="1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es-CL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Courier New" panose="02070309020205020404" pitchFamily="49" charset="0"/>
                        <a:buChar char="o"/>
                        <a:tabLst>
                          <a:tab pos="-914400" algn="l"/>
                          <a:tab pos="160020" algn="l"/>
                        </a:tabLst>
                      </a:pPr>
                      <a:r>
                        <a:rPr lang="es-ES" sz="12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Características generales clasificación</a:t>
                      </a:r>
                      <a:endParaRPr lang="es-CL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Courier New" panose="02070309020205020404" pitchFamily="49" charset="0"/>
                        <a:buChar char="o"/>
                        <a:tabLst>
                          <a:tab pos="-914400" algn="l"/>
                          <a:tab pos="160020" algn="l"/>
                        </a:tabLst>
                      </a:pPr>
                      <a:r>
                        <a:rPr lang="es-ES" sz="12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Cadenas explosivas</a:t>
                      </a:r>
                      <a:endParaRPr lang="es-CL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s-MX" sz="1200" b="1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	</a:t>
                      </a:r>
                      <a:endParaRPr lang="es-CL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1404" marR="5140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lvl="0" indent="-342900"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  <a:tabLst>
                          <a:tab pos="-914400" algn="l"/>
                          <a:tab pos="160020" algn="l"/>
                        </a:tabLst>
                      </a:pPr>
                      <a:r>
                        <a:rPr lang="es-ES_tradnl" sz="11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Presentación del Profesor y Curso</a:t>
                      </a:r>
                      <a:endParaRPr lang="es-CL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  <a:tabLst>
                          <a:tab pos="-914400" algn="l"/>
                          <a:tab pos="160020" algn="l"/>
                        </a:tabLst>
                      </a:pPr>
                      <a:r>
                        <a:rPr lang="es-ES" sz="11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Clase expositiva. </a:t>
                      </a:r>
                      <a:endParaRPr lang="es-CL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  <a:tabLst>
                          <a:tab pos="-914400" algn="l"/>
                          <a:tab pos="160020" algn="l"/>
                        </a:tabLst>
                      </a:pPr>
                      <a:r>
                        <a:rPr lang="es-ES" sz="11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Lectura controlada del Texto guía</a:t>
                      </a:r>
                      <a:endParaRPr lang="es-CL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>
                        <a:spcAft>
                          <a:spcPts val="0"/>
                        </a:spcAft>
                        <a:tabLst>
                          <a:tab pos="-914400" algn="l"/>
                        </a:tabLst>
                      </a:pPr>
                      <a:r>
                        <a:rPr lang="es-ES_tradnl" sz="11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es-CL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1404" marR="514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20324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050" b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2</a:t>
                      </a:r>
                      <a:endParaRPr lang="es-CL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050" b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es-CL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05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09 Sep.</a:t>
                      </a:r>
                      <a:endParaRPr lang="es-CL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1404" marR="514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-914400" algn="l"/>
                        </a:tabLst>
                      </a:pPr>
                      <a:r>
                        <a:rPr lang="es-ES_tradnl" sz="12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es-CL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Courier New" panose="02070309020205020404" pitchFamily="49" charset="0"/>
                        <a:buChar char="o"/>
                        <a:tabLst>
                          <a:tab pos="-914400" algn="l"/>
                          <a:tab pos="160020" algn="l"/>
                        </a:tabLst>
                      </a:pPr>
                      <a:r>
                        <a:rPr lang="es-ES" sz="12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Cabezas de Combate</a:t>
                      </a:r>
                      <a:endParaRPr lang="es-CL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Courier New" panose="02070309020205020404" pitchFamily="49" charset="0"/>
                        <a:buChar char="o"/>
                        <a:tabLst>
                          <a:tab pos="-914400" algn="l"/>
                          <a:tab pos="160020" algn="l"/>
                        </a:tabLst>
                      </a:pPr>
                      <a:r>
                        <a:rPr lang="es-ES" sz="12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Espoletas</a:t>
                      </a:r>
                      <a:endParaRPr lang="es-CL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Courier New" panose="02070309020205020404" pitchFamily="49" charset="0"/>
                        <a:buChar char="o"/>
                        <a:tabLst>
                          <a:tab pos="-914400" algn="l"/>
                          <a:tab pos="160020" algn="l"/>
                        </a:tabLst>
                      </a:pPr>
                      <a:r>
                        <a:rPr lang="es-ES" sz="12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Manipulación y control de explosivos</a:t>
                      </a:r>
                      <a:endParaRPr lang="es-CL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>
                        <a:spcAft>
                          <a:spcPts val="0"/>
                        </a:spcAft>
                        <a:tabLst>
                          <a:tab pos="-914400" algn="l"/>
                        </a:tabLst>
                      </a:pPr>
                      <a:r>
                        <a:rPr lang="es-ES" sz="12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es-CL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s-ES_tradnl" sz="12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es-CL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1404" marR="5140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lvl="0" indent="-342900"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  <a:tabLst>
                          <a:tab pos="-914400" algn="l"/>
                          <a:tab pos="160020" algn="l"/>
                        </a:tabLst>
                      </a:pPr>
                      <a:r>
                        <a:rPr lang="es-ES_tradnl" sz="11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Clase expositiva </a:t>
                      </a:r>
                      <a:endParaRPr lang="es-CL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  <a:tabLst>
                          <a:tab pos="-914400" algn="l"/>
                          <a:tab pos="160020" algn="l"/>
                        </a:tabLst>
                      </a:pPr>
                      <a:r>
                        <a:rPr lang="es-ES_tradnl" sz="11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Aplicaciones de los principios a casos reales.</a:t>
                      </a:r>
                      <a:endParaRPr lang="es-CL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  <a:tabLst>
                          <a:tab pos="-914400" algn="l"/>
                          <a:tab pos="160020" algn="l"/>
                        </a:tabLst>
                      </a:pPr>
                      <a:r>
                        <a:rPr lang="es-ES_tradnl" sz="11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Análisis de diagramas en block.</a:t>
                      </a:r>
                      <a:r>
                        <a:rPr lang="es-ES_tradnl" sz="12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 </a:t>
                      </a:r>
                      <a:endParaRPr lang="es-CL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  <a:tabLst>
                          <a:tab pos="-914400" algn="l"/>
                          <a:tab pos="160020" algn="l"/>
                        </a:tabLst>
                      </a:pPr>
                      <a:r>
                        <a:rPr lang="es-ES" sz="12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Videos.</a:t>
                      </a:r>
                      <a:endParaRPr lang="es-CL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  <a:tabLst>
                          <a:tab pos="-914400" algn="l"/>
                          <a:tab pos="160020" algn="l"/>
                        </a:tabLst>
                      </a:pPr>
                      <a:r>
                        <a:rPr lang="es-ES" sz="12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CUC’s.</a:t>
                      </a:r>
                      <a:endParaRPr lang="es-CL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1404" marR="514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72238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050" b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3</a:t>
                      </a:r>
                      <a:endParaRPr lang="es-CL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050" b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es-CL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05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09 Sep.</a:t>
                      </a:r>
                      <a:endParaRPr lang="es-CL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1404" marR="514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marL="342900" lvl="0" indent="-342900"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s-ES" sz="11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Análisis.</a:t>
                      </a:r>
                      <a:endParaRPr lang="es-CL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s-ES" sz="11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Razonamiento Lógico.</a:t>
                      </a:r>
                      <a:endParaRPr lang="es-CL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s-ES" sz="11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Comprensión de textos.</a:t>
                      </a:r>
                      <a:endParaRPr lang="es-CL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1404" marR="5140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lvl="0" indent="-342900">
                        <a:spcAft>
                          <a:spcPts val="0"/>
                        </a:spcAft>
                        <a:buFont typeface="Courier New" panose="02070309020205020404" pitchFamily="49" charset="0"/>
                        <a:buChar char="o"/>
                        <a:tabLst>
                          <a:tab pos="-914400" algn="l"/>
                          <a:tab pos="160020" algn="l"/>
                        </a:tabLst>
                      </a:pPr>
                      <a:r>
                        <a:rPr lang="es-ES" sz="12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Nomenclatura aplicada a montajes de Artillería y municiones</a:t>
                      </a:r>
                      <a:endParaRPr lang="es-CL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Courier New" panose="02070309020205020404" pitchFamily="49" charset="0"/>
                        <a:buChar char="o"/>
                        <a:tabLst>
                          <a:tab pos="-914400" algn="l"/>
                          <a:tab pos="160020" algn="l"/>
                        </a:tabLst>
                      </a:pPr>
                      <a:r>
                        <a:rPr lang="es-ES" sz="12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Marcas reglamentarias y tipos de munición</a:t>
                      </a:r>
                      <a:endParaRPr lang="es-CL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160020">
                        <a:spcAft>
                          <a:spcPts val="0"/>
                        </a:spcAft>
                        <a:tabLst>
                          <a:tab pos="-914400" algn="l"/>
                        </a:tabLst>
                      </a:pPr>
                      <a:r>
                        <a:rPr lang="es-ES_tradnl" sz="12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es-CL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1404" marR="5140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lvl="0" indent="-342900"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  <a:tabLst>
                          <a:tab pos="-914400" algn="l"/>
                          <a:tab pos="160020" algn="l"/>
                        </a:tabLst>
                      </a:pPr>
                      <a:r>
                        <a:rPr lang="es-ES" sz="12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Clase expositiva.</a:t>
                      </a:r>
                      <a:endParaRPr lang="es-CL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  <a:tabLst>
                          <a:tab pos="-914400" algn="l"/>
                          <a:tab pos="160020" algn="l"/>
                        </a:tabLst>
                      </a:pPr>
                      <a:r>
                        <a:rPr lang="es-ES" sz="12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Análisis funcional aplicado. Lectura controlada del texto guía.</a:t>
                      </a:r>
                      <a:endParaRPr lang="es-CL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1404" marR="514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08357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050" b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4</a:t>
                      </a:r>
                      <a:endParaRPr lang="es-CL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050" b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es-CL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05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15 Sep.</a:t>
                      </a:r>
                      <a:endParaRPr lang="es-CL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1404" marR="514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MX" sz="1200" b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UT 2: “ARMAS”</a:t>
                      </a:r>
                      <a:endParaRPr lang="es-CL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>
                        <a:spcAft>
                          <a:spcPts val="0"/>
                        </a:spcAft>
                        <a:tabLst>
                          <a:tab pos="-914400" algn="l"/>
                        </a:tabLst>
                      </a:pPr>
                      <a:r>
                        <a:rPr lang="es-ES_tradnl" sz="12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es-CL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Courier New" panose="02070309020205020404" pitchFamily="49" charset="0"/>
                        <a:buChar char="o"/>
                        <a:tabLst>
                          <a:tab pos="-914400" algn="l"/>
                          <a:tab pos="160020" algn="l"/>
                        </a:tabLst>
                      </a:pPr>
                      <a:r>
                        <a:rPr lang="es-ES" sz="12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Teoría de Sistemas. Concepto general </a:t>
                      </a:r>
                      <a:endParaRPr lang="es-CL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Courier New" panose="02070309020205020404" pitchFamily="49" charset="0"/>
                        <a:buChar char="o"/>
                        <a:tabLst>
                          <a:tab pos="-914400" algn="l"/>
                          <a:tab pos="160020" algn="l"/>
                        </a:tabLst>
                      </a:pPr>
                      <a:r>
                        <a:rPr lang="es-ES" sz="12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Propiedades de un Sistema</a:t>
                      </a:r>
                      <a:endParaRPr lang="es-CL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Courier New" panose="02070309020205020404" pitchFamily="49" charset="0"/>
                        <a:buChar char="o"/>
                        <a:tabLst>
                          <a:tab pos="-914400" algn="l"/>
                          <a:tab pos="160020" algn="l"/>
                        </a:tabLst>
                      </a:pPr>
                      <a:r>
                        <a:rPr lang="es-ES" sz="12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Sistema de Control de Fuego A/A típico</a:t>
                      </a:r>
                      <a:endParaRPr lang="es-CL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1404" marR="5140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lvl="0" indent="-342900"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  <a:tabLst>
                          <a:tab pos="-914400" algn="l"/>
                          <a:tab pos="160020" algn="l"/>
                        </a:tabLst>
                      </a:pPr>
                      <a:r>
                        <a:rPr lang="es-ES" sz="12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Clase expositiva. </a:t>
                      </a:r>
                      <a:endParaRPr lang="es-CL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  <a:tabLst>
                          <a:tab pos="-914400" algn="l"/>
                          <a:tab pos="160020" algn="l"/>
                        </a:tabLst>
                      </a:pPr>
                      <a:r>
                        <a:rPr lang="es-ES" sz="12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Lectura controlada del texto guía.</a:t>
                      </a:r>
                      <a:endParaRPr lang="es-CL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  <a:tabLst>
                          <a:tab pos="-914400" algn="l"/>
                          <a:tab pos="160020" algn="l"/>
                        </a:tabLst>
                      </a:pPr>
                      <a:r>
                        <a:rPr lang="es-ES_tradnl" sz="12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Análisis conceptual diagramas.</a:t>
                      </a:r>
                      <a:endParaRPr lang="es-CL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  <a:tabLst>
                          <a:tab pos="-914400" algn="l"/>
                          <a:tab pos="160020" algn="l"/>
                        </a:tabLst>
                      </a:pPr>
                      <a:r>
                        <a:rPr lang="es-ES_tradnl" sz="1200" dirty="0" err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CUC’s</a:t>
                      </a:r>
                      <a:r>
                        <a:rPr lang="es-ES_tradnl" sz="12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.</a:t>
                      </a:r>
                      <a:endParaRPr lang="es-CL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1404" marR="514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837020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Presentación del </a:t>
            </a:r>
            <a:r>
              <a:rPr lang="es-CL" dirty="0" smtClean="0"/>
              <a:t>curso 3/4</a:t>
            </a:r>
            <a:endParaRPr lang="es-CL" dirty="0"/>
          </a:p>
        </p:txBody>
      </p:sp>
      <p:graphicFrame>
        <p:nvGraphicFramePr>
          <p:cNvPr id="5" name="Marcador de contenido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23122712"/>
              </p:ext>
            </p:extLst>
          </p:nvPr>
        </p:nvGraphicFramePr>
        <p:xfrm>
          <a:off x="2013860" y="1970309"/>
          <a:ext cx="8131627" cy="4734829"/>
        </p:xfrm>
        <a:graphic>
          <a:graphicData uri="http://schemas.openxmlformats.org/drawingml/2006/table">
            <a:tbl>
              <a:tblPr firstRow="1" firstCol="1" lastRow="1" lastCol="1" bandRow="1" bandCol="1"/>
              <a:tblGrid>
                <a:gridCol w="106148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4808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56294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25911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89434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050" b="1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5</a:t>
                      </a:r>
                      <a:endParaRPr lang="es-CL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050" b="1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es-CL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05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16 Sep.</a:t>
                      </a:r>
                      <a:endParaRPr lang="es-CL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05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es-CL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1324" marR="513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10">
                  <a:txBody>
                    <a:bodyPr/>
                    <a:lstStyle/>
                    <a:p>
                      <a:pPr marL="342900" lvl="0" indent="-342900"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s-ES" sz="11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Análisis.</a:t>
                      </a:r>
                      <a:endParaRPr lang="es-CL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s-ES" sz="11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Razonamiento Lógico.</a:t>
                      </a:r>
                      <a:endParaRPr lang="es-CL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s-ES" sz="11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Orientación </a:t>
                      </a:r>
                      <a:r>
                        <a:rPr lang="es-ES" sz="1100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+mn-cs"/>
                        </a:rPr>
                        <a:t>Espacio-Temporal</a:t>
                      </a:r>
                      <a:r>
                        <a:rPr lang="es-ES" sz="11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.</a:t>
                      </a:r>
                      <a:endParaRPr lang="es-CL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1324" marR="5132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rowSpan="2">
                  <a:txBody>
                    <a:bodyPr/>
                    <a:lstStyle/>
                    <a:p>
                      <a:pPr marL="342900" lvl="0" indent="-342900">
                        <a:spcAft>
                          <a:spcPts val="0"/>
                        </a:spcAft>
                        <a:buFont typeface="Courier New" panose="02070309020205020404" pitchFamily="49" charset="0"/>
                        <a:buChar char="o"/>
                        <a:tabLst>
                          <a:tab pos="-914400" algn="l"/>
                          <a:tab pos="160020" algn="l"/>
                        </a:tabLst>
                      </a:pPr>
                      <a:r>
                        <a:rPr lang="es-ES" sz="12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Montaje de Artillería Naval (76/62 mm)</a:t>
                      </a:r>
                      <a:endParaRPr lang="es-CL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Courier New" panose="02070309020205020404" pitchFamily="49" charset="0"/>
                        <a:buChar char="o"/>
                        <a:tabLst>
                          <a:tab pos="-914400" algn="l"/>
                          <a:tab pos="160020" algn="l"/>
                        </a:tabLst>
                      </a:pPr>
                      <a:r>
                        <a:rPr lang="es-ES" sz="12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Nomenclatura y componentes</a:t>
                      </a:r>
                      <a:endParaRPr lang="es-CL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Courier New" panose="02070309020205020404" pitchFamily="49" charset="0"/>
                        <a:buChar char="o"/>
                        <a:tabLst>
                          <a:tab pos="-914400" algn="l"/>
                          <a:tab pos="160020" algn="l"/>
                        </a:tabLst>
                      </a:pPr>
                      <a:r>
                        <a:rPr lang="es-ES" sz="12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Pólvoras Propelentes</a:t>
                      </a:r>
                      <a:endParaRPr lang="es-CL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Courier New" panose="02070309020205020404" pitchFamily="49" charset="0"/>
                        <a:buChar char="o"/>
                        <a:tabLst>
                          <a:tab pos="-914400" algn="l"/>
                          <a:tab pos="160020" algn="l"/>
                        </a:tabLst>
                      </a:pPr>
                      <a:r>
                        <a:rPr lang="es-ES" sz="12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Balística interior</a:t>
                      </a:r>
                      <a:endParaRPr lang="es-CL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Courier New" panose="02070309020205020404" pitchFamily="49" charset="0"/>
                        <a:buChar char="o"/>
                        <a:tabLst>
                          <a:tab pos="-914400" algn="l"/>
                          <a:tab pos="160020" algn="l"/>
                        </a:tabLst>
                      </a:pPr>
                      <a:r>
                        <a:rPr lang="es-ES" sz="12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Balística Exterior</a:t>
                      </a:r>
                      <a:endParaRPr lang="es-CL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Courier New" panose="02070309020205020404" pitchFamily="49" charset="0"/>
                        <a:buChar char="o"/>
                        <a:tabLst>
                          <a:tab pos="-914400" algn="l"/>
                          <a:tab pos="160020" algn="l"/>
                        </a:tabLst>
                      </a:pPr>
                      <a:r>
                        <a:rPr lang="es-ES" sz="12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Balística Terminal</a:t>
                      </a:r>
                      <a:endParaRPr lang="es-CL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1324" marR="5132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marL="342900" lvl="0" indent="-342900"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  <a:tabLst>
                          <a:tab pos="-914400" algn="l"/>
                          <a:tab pos="160020" algn="l"/>
                          <a:tab pos="457200" algn="l"/>
                        </a:tabLst>
                      </a:pPr>
                      <a:r>
                        <a:rPr lang="es-ES_tradnl" sz="12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Clase expositiva.</a:t>
                      </a:r>
                      <a:endParaRPr lang="es-CL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  <a:tabLst>
                          <a:tab pos="-914400" algn="l"/>
                          <a:tab pos="160020" algn="l"/>
                          <a:tab pos="457200" algn="l"/>
                        </a:tabLst>
                      </a:pPr>
                      <a:r>
                        <a:rPr lang="es-MX" sz="12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Análisis conceptual en diagramas.</a:t>
                      </a:r>
                      <a:endParaRPr lang="es-CL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  <a:tabLst>
                          <a:tab pos="-914400" algn="l"/>
                          <a:tab pos="160020" algn="l"/>
                          <a:tab pos="457200" algn="l"/>
                        </a:tabLst>
                      </a:pPr>
                      <a:r>
                        <a:rPr lang="es-ES_tradnl" sz="12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Análisis de casos.</a:t>
                      </a:r>
                      <a:endParaRPr lang="es-CL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  <a:tabLst>
                          <a:tab pos="-914400" algn="l"/>
                          <a:tab pos="160020" algn="l"/>
                          <a:tab pos="457200" algn="l"/>
                        </a:tabLst>
                      </a:pPr>
                      <a:r>
                        <a:rPr lang="es-ES_tradnl" sz="12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Videos.</a:t>
                      </a:r>
                      <a:endParaRPr lang="es-CL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  <a:tabLst>
                          <a:tab pos="-914400" algn="l"/>
                          <a:tab pos="160020" algn="l"/>
                          <a:tab pos="457200" algn="l"/>
                        </a:tabLst>
                      </a:pPr>
                      <a:r>
                        <a:rPr lang="es-ES_tradnl" sz="12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CUC’s.</a:t>
                      </a:r>
                      <a:endParaRPr lang="es-CL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1324" marR="513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2194"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050" b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6</a:t>
                      </a:r>
                      <a:endParaRPr lang="es-CL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050" b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es-CL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05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16 Sep.</a:t>
                      </a:r>
                      <a:endParaRPr lang="es-CL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1324" marR="513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87866"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rowSpan="4">
                  <a:txBody>
                    <a:bodyPr/>
                    <a:lstStyle/>
                    <a:p>
                      <a:pPr marL="342900" lvl="0" indent="-342900">
                        <a:spcAft>
                          <a:spcPts val="0"/>
                        </a:spcAft>
                        <a:buFont typeface="Courier New" panose="02070309020205020404" pitchFamily="49" charset="0"/>
                        <a:buChar char="o"/>
                        <a:tabLst>
                          <a:tab pos="-914400" algn="l"/>
                          <a:tab pos="160020" algn="l"/>
                        </a:tabLst>
                      </a:pPr>
                      <a:r>
                        <a:rPr lang="es-ES" sz="12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Misiles</a:t>
                      </a:r>
                      <a:endParaRPr lang="es-CL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Courier New" panose="02070309020205020404" pitchFamily="49" charset="0"/>
                        <a:buChar char="o"/>
                        <a:tabLst>
                          <a:tab pos="-914400" algn="l"/>
                          <a:tab pos="160020" algn="l"/>
                        </a:tabLst>
                      </a:pPr>
                      <a:r>
                        <a:rPr lang="es-ES" sz="12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Diagrama en block </a:t>
                      </a:r>
                      <a:endParaRPr lang="es-CL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Courier New" panose="02070309020205020404" pitchFamily="49" charset="0"/>
                        <a:buChar char="o"/>
                        <a:tabLst>
                          <a:tab pos="-914400" algn="l"/>
                          <a:tab pos="160020" algn="l"/>
                        </a:tabLst>
                      </a:pPr>
                      <a:r>
                        <a:rPr lang="es-ES" sz="12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Componentes y funciones </a:t>
                      </a:r>
                      <a:endParaRPr lang="es-CL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Courier New" panose="02070309020205020404" pitchFamily="49" charset="0"/>
                        <a:buChar char="o"/>
                        <a:tabLst>
                          <a:tab pos="-914400" algn="l"/>
                          <a:tab pos="160020" algn="l"/>
                        </a:tabLst>
                      </a:pPr>
                      <a:r>
                        <a:rPr lang="es-ES" sz="12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Clasificación</a:t>
                      </a:r>
                      <a:endParaRPr lang="es-CL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Courier New" panose="02070309020205020404" pitchFamily="49" charset="0"/>
                        <a:buChar char="o"/>
                        <a:tabLst>
                          <a:tab pos="-914400" algn="l"/>
                          <a:tab pos="160020" algn="l"/>
                        </a:tabLst>
                      </a:pPr>
                      <a:r>
                        <a:rPr lang="es-ES" sz="12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Métodos de guiado y trayectorias</a:t>
                      </a:r>
                      <a:endParaRPr lang="es-CL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Courier New" panose="02070309020205020404" pitchFamily="49" charset="0"/>
                        <a:buChar char="o"/>
                        <a:tabLst>
                          <a:tab pos="-914400" algn="l"/>
                          <a:tab pos="160020" algn="l"/>
                        </a:tabLst>
                      </a:pPr>
                      <a:r>
                        <a:rPr lang="es-ES" sz="12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Sustentación y propulsión</a:t>
                      </a:r>
                      <a:endParaRPr lang="es-CL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Courier New" panose="02070309020205020404" pitchFamily="49" charset="0"/>
                        <a:buChar char="o"/>
                        <a:tabLst>
                          <a:tab pos="-914400" algn="l"/>
                          <a:tab pos="160020" algn="l"/>
                        </a:tabLst>
                      </a:pPr>
                      <a:r>
                        <a:rPr lang="es-ES" sz="1200" dirty="0" err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Carácterísticas</a:t>
                      </a:r>
                      <a:r>
                        <a:rPr lang="es-ES" sz="12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 misil </a:t>
                      </a:r>
                      <a:r>
                        <a:rPr lang="es-ES" sz="1200" dirty="0" err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Harpoon</a:t>
                      </a:r>
                      <a:r>
                        <a:rPr lang="es-ES" sz="12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 BII y </a:t>
                      </a:r>
                      <a:r>
                        <a:rPr lang="es-ES" sz="1200" dirty="0" err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Exocet</a:t>
                      </a:r>
                      <a:r>
                        <a:rPr lang="es-ES" sz="12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 MM40</a:t>
                      </a:r>
                      <a:endParaRPr lang="es-CL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1324" marR="5132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4">
                  <a:txBody>
                    <a:bodyPr/>
                    <a:lstStyle/>
                    <a:p>
                      <a:pPr marL="342900" lvl="0" indent="-342900"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  <a:tabLst>
                          <a:tab pos="-914400" algn="l"/>
                          <a:tab pos="160020" algn="l"/>
                          <a:tab pos="457200" algn="l"/>
                        </a:tabLst>
                      </a:pPr>
                      <a:r>
                        <a:rPr lang="es-ES" sz="12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Clase expositiva.</a:t>
                      </a:r>
                      <a:endParaRPr lang="es-CL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  <a:tabLst>
                          <a:tab pos="-914400" algn="l"/>
                          <a:tab pos="160020" algn="l"/>
                          <a:tab pos="457200" algn="l"/>
                        </a:tabLst>
                      </a:pPr>
                      <a:r>
                        <a:rPr lang="es-ES" sz="12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Análisis de diagramas.</a:t>
                      </a:r>
                      <a:endParaRPr lang="es-CL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  <a:tabLst>
                          <a:tab pos="-914400" algn="l"/>
                          <a:tab pos="160020" algn="l"/>
                          <a:tab pos="457200" algn="l"/>
                        </a:tabLst>
                      </a:pPr>
                      <a:r>
                        <a:rPr lang="es-ES" sz="12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Videos.</a:t>
                      </a:r>
                      <a:endParaRPr lang="es-CL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  <a:tabLst>
                          <a:tab pos="-914400" algn="l"/>
                          <a:tab pos="160020" algn="l"/>
                          <a:tab pos="457200" algn="l"/>
                        </a:tabLst>
                      </a:pPr>
                      <a:r>
                        <a:rPr lang="es-ES_tradnl" sz="12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CUC’s.</a:t>
                      </a:r>
                      <a:endParaRPr lang="es-CL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1324" marR="513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1230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050" b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7</a:t>
                      </a:r>
                      <a:endParaRPr lang="es-CL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050" b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es-CL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05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22 Sep.</a:t>
                      </a:r>
                      <a:endParaRPr lang="es-CL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1324" marR="513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marL="342900" lvl="0" indent="-342900">
                        <a:spcAft>
                          <a:spcPts val="0"/>
                        </a:spcAft>
                        <a:buFont typeface="Courier New" panose="02070309020205020404" pitchFamily="49" charset="0"/>
                        <a:buChar char="o"/>
                        <a:tabLst>
                          <a:tab pos="-914400" algn="l"/>
                          <a:tab pos="160020" algn="l"/>
                        </a:tabLst>
                      </a:pPr>
                      <a:endParaRPr lang="es-CL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1324" marR="5132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marL="342900" lvl="0" indent="-342900"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  <a:tabLst>
                          <a:tab pos="-914400" algn="l"/>
                          <a:tab pos="160020" algn="l"/>
                          <a:tab pos="457200" algn="l"/>
                        </a:tabLst>
                      </a:pPr>
                      <a:endParaRPr lang="es-CL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1324" marR="513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1230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050" b="1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8</a:t>
                      </a:r>
                      <a:endParaRPr lang="es-CL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050" b="1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es-CL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05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23 Sep.</a:t>
                      </a:r>
                      <a:endParaRPr lang="es-CL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1324" marR="513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08671"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050" b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9</a:t>
                      </a:r>
                      <a:endParaRPr lang="es-CL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050" b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es-CL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05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23 Sep.</a:t>
                      </a:r>
                      <a:endParaRPr lang="es-CL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1324" marR="513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0"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rowSpan="4">
                  <a:txBody>
                    <a:bodyPr/>
                    <a:lstStyle/>
                    <a:p>
                      <a:pPr marL="342900" lvl="0" indent="-342900">
                        <a:spcAft>
                          <a:spcPts val="0"/>
                        </a:spcAft>
                        <a:buFont typeface="Courier New" panose="02070309020205020404" pitchFamily="49" charset="0"/>
                        <a:buChar char="o"/>
                        <a:tabLst>
                          <a:tab pos="-914400" algn="l"/>
                          <a:tab pos="160020" algn="l"/>
                        </a:tabLst>
                      </a:pPr>
                      <a:r>
                        <a:rPr lang="es-ES" sz="12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Torpedos</a:t>
                      </a:r>
                      <a:endParaRPr lang="es-CL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Courier New" panose="02070309020205020404" pitchFamily="49" charset="0"/>
                        <a:buChar char="o"/>
                        <a:tabLst>
                          <a:tab pos="-914400" algn="l"/>
                          <a:tab pos="160020" algn="l"/>
                        </a:tabLst>
                      </a:pPr>
                      <a:r>
                        <a:rPr lang="es-ES" sz="12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Tipos de torpedos</a:t>
                      </a:r>
                      <a:endParaRPr lang="es-CL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Courier New" panose="02070309020205020404" pitchFamily="49" charset="0"/>
                        <a:buChar char="o"/>
                        <a:tabLst>
                          <a:tab pos="-914400" algn="l"/>
                          <a:tab pos="160020" algn="l"/>
                        </a:tabLst>
                      </a:pPr>
                      <a:r>
                        <a:rPr lang="es-ES" sz="12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Diagrama en block de un TP Eléctrico</a:t>
                      </a:r>
                      <a:endParaRPr lang="es-CL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Courier New" panose="02070309020205020404" pitchFamily="49" charset="0"/>
                        <a:buChar char="o"/>
                        <a:tabLst>
                          <a:tab pos="-914400" algn="l"/>
                          <a:tab pos="160020" algn="l"/>
                        </a:tabLst>
                      </a:pPr>
                      <a:r>
                        <a:rPr lang="es-ES" sz="12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Fuerzas que actúan sobre un TP</a:t>
                      </a:r>
                      <a:endParaRPr lang="es-CL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Courier New" panose="02070309020205020404" pitchFamily="49" charset="0"/>
                        <a:buChar char="o"/>
                        <a:tabLst>
                          <a:tab pos="-914400" algn="l"/>
                          <a:tab pos="160020" algn="l"/>
                        </a:tabLst>
                      </a:pPr>
                      <a:r>
                        <a:rPr lang="en-US" sz="12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Características TP A244S mod. 3, MK-46 mod. 2, SUT-266 y Black Shark</a:t>
                      </a:r>
                      <a:endParaRPr lang="es-CL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1324" marR="5132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4">
                  <a:txBody>
                    <a:bodyPr/>
                    <a:lstStyle/>
                    <a:p>
                      <a:pPr marL="342900" lvl="0" indent="-342900"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  <a:tabLst>
                          <a:tab pos="-914400" algn="l"/>
                          <a:tab pos="160020" algn="l"/>
                          <a:tab pos="457200" algn="l"/>
                        </a:tabLst>
                      </a:pPr>
                      <a:r>
                        <a:rPr lang="es-ES" sz="12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Clase expositiva.</a:t>
                      </a:r>
                      <a:endParaRPr lang="es-CL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  <a:tabLst>
                          <a:tab pos="-914400" algn="l"/>
                          <a:tab pos="160020" algn="l"/>
                          <a:tab pos="457200" algn="l"/>
                        </a:tabLst>
                      </a:pPr>
                      <a:r>
                        <a:rPr lang="es-ES" sz="12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Análisis de diagramas.</a:t>
                      </a:r>
                      <a:endParaRPr lang="es-CL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  <a:tabLst>
                          <a:tab pos="-914400" algn="l"/>
                          <a:tab pos="160020" algn="l"/>
                          <a:tab pos="457200" algn="l"/>
                        </a:tabLst>
                      </a:pPr>
                      <a:r>
                        <a:rPr lang="es-ES" sz="12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Videos.</a:t>
                      </a:r>
                      <a:endParaRPr lang="es-CL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  <a:tabLst>
                          <a:tab pos="-914400" algn="l"/>
                          <a:tab pos="160020" algn="l"/>
                          <a:tab pos="457200" algn="l"/>
                        </a:tabLst>
                      </a:pPr>
                      <a:r>
                        <a:rPr lang="es-ES_tradnl" sz="12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CUC’s.</a:t>
                      </a:r>
                      <a:endParaRPr lang="es-CL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1324" marR="513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1230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050" b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10</a:t>
                      </a:r>
                      <a:endParaRPr lang="es-CL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050" b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es-CL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05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29 Sep.</a:t>
                      </a:r>
                      <a:endParaRPr lang="es-CL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1324" marR="513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marL="342900" lvl="0" indent="-342900">
                        <a:spcAft>
                          <a:spcPts val="0"/>
                        </a:spcAft>
                        <a:buFont typeface="Courier New" panose="02070309020205020404" pitchFamily="49" charset="0"/>
                        <a:buChar char="o"/>
                        <a:tabLst>
                          <a:tab pos="-914400" algn="l"/>
                          <a:tab pos="160020" algn="l"/>
                        </a:tabLst>
                      </a:pPr>
                      <a:endParaRPr lang="es-CL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1324" marR="5132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marL="342900" lvl="0" indent="-342900"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  <a:tabLst>
                          <a:tab pos="-914400" algn="l"/>
                          <a:tab pos="160020" algn="l"/>
                          <a:tab pos="457200" algn="l"/>
                        </a:tabLst>
                      </a:pPr>
                      <a:endParaRPr lang="es-CL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1324" marR="513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1230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050" b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11</a:t>
                      </a:r>
                      <a:endParaRPr lang="es-CL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050" b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es-CL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05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30 Sep.</a:t>
                      </a:r>
                      <a:endParaRPr lang="es-CL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1324" marR="513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8363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050" b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12</a:t>
                      </a:r>
                      <a:endParaRPr lang="es-CL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050" b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es-CL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05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30 Sep.</a:t>
                      </a:r>
                      <a:endParaRPr lang="es-CL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1324" marR="513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1230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050" b="1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13</a:t>
                      </a:r>
                      <a:endParaRPr lang="es-CL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050" b="1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es-CL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050" b="1" u="sng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06 Oct.</a:t>
                      </a:r>
                      <a:endParaRPr lang="es-CL" sz="1200" b="1" u="sng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1324" marR="513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11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es-CL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1324" marR="5132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MX" sz="12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UT 1: “EXPLOSIVOS Y MUNICIONES”</a:t>
                      </a:r>
                      <a:endParaRPr lang="es-CL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s-MX" sz="12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UT 2: “ARMAS”</a:t>
                      </a:r>
                      <a:endParaRPr lang="es-CL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1324" marR="5132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71450" lvl="0" indent="-171450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  <a:tabLst>
                          <a:tab pos="-914400" algn="l"/>
                        </a:tabLst>
                      </a:pPr>
                      <a:r>
                        <a:rPr lang="es-MX" sz="1200" b="1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Primer Certamen</a:t>
                      </a:r>
                      <a:r>
                        <a:rPr lang="es-ES_tradnl" sz="1200" b="1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 (UT1 </a:t>
                      </a:r>
                      <a:r>
                        <a:rPr lang="en-US" sz="1200" b="1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+</a:t>
                      </a:r>
                      <a:r>
                        <a:rPr lang="es-ES_tradnl" sz="1200" b="1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 UT2)</a:t>
                      </a:r>
                      <a:endParaRPr lang="es-CL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1324" marR="513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487937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Presentación del </a:t>
            </a:r>
            <a:r>
              <a:rPr lang="es-CL" dirty="0" smtClean="0"/>
              <a:t>curso 4/4</a:t>
            </a:r>
            <a:endParaRPr lang="es-CL" dirty="0"/>
          </a:p>
        </p:txBody>
      </p:sp>
      <p:graphicFrame>
        <p:nvGraphicFramePr>
          <p:cNvPr id="5" name="Marcador de contenido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30438402"/>
              </p:ext>
            </p:extLst>
          </p:nvPr>
        </p:nvGraphicFramePr>
        <p:xfrm>
          <a:off x="1970315" y="1884791"/>
          <a:ext cx="7946570" cy="4842579"/>
        </p:xfrm>
        <a:graphic>
          <a:graphicData uri="http://schemas.openxmlformats.org/drawingml/2006/table">
            <a:tbl>
              <a:tblPr firstRow="1" firstCol="1" lastRow="1" lastCol="1" bandRow="1" bandCol="1"/>
              <a:tblGrid>
                <a:gridCol w="103733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1968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48185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20769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103546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000" b="1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14</a:t>
                      </a:r>
                      <a:endParaRPr lang="es-CL" sz="1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000" b="1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es-CL" sz="1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0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07 Oct.</a:t>
                      </a:r>
                      <a:endParaRPr lang="es-CL" sz="1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0285" marR="502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105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es-CL" sz="1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171450" lvl="0" indent="-171450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s-ES" sz="105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Razonamiento Lógico.</a:t>
                      </a:r>
                      <a:endParaRPr lang="es-CL" sz="1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171450" lvl="0" indent="-171450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s-ES" sz="105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Comprensión de textos.</a:t>
                      </a:r>
                      <a:endParaRPr lang="es-CL" sz="1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0285" marR="5028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MX" sz="1100" b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UT 3: “SENSORES”</a:t>
                      </a:r>
                      <a:endParaRPr lang="es-CL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s-ES" sz="105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es-CL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Courier New" panose="02070309020205020404" pitchFamily="49" charset="0"/>
                        <a:buChar char="o"/>
                        <a:tabLst>
                          <a:tab pos="-914400" algn="l"/>
                          <a:tab pos="160020" algn="l"/>
                        </a:tabLst>
                      </a:pPr>
                      <a:r>
                        <a:rPr lang="es-ES" sz="11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Tipos de sensores navales</a:t>
                      </a:r>
                      <a:endParaRPr lang="es-CL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Courier New" panose="02070309020205020404" pitchFamily="49" charset="0"/>
                        <a:buChar char="o"/>
                        <a:tabLst>
                          <a:tab pos="-914400" algn="l"/>
                          <a:tab pos="160020" algn="l"/>
                        </a:tabLst>
                      </a:pPr>
                      <a:r>
                        <a:rPr lang="es-ES" sz="11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Ondas Mecánicas y Electromagnéticas</a:t>
                      </a:r>
                      <a:endParaRPr lang="es-CL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Courier New" panose="02070309020205020404" pitchFamily="49" charset="0"/>
                        <a:buChar char="o"/>
                        <a:tabLst>
                          <a:tab pos="-914400" algn="l"/>
                          <a:tab pos="160020" algn="l"/>
                        </a:tabLst>
                      </a:pPr>
                      <a:r>
                        <a:rPr lang="es-ES" sz="11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Caracteristicas y parámetros de medición de las Ondas Electromagnéticas</a:t>
                      </a:r>
                      <a:endParaRPr lang="es-CL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0285" marR="5028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lvl="0" indent="-342900"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  <a:tabLst>
                          <a:tab pos="-914400" algn="l"/>
                          <a:tab pos="160020" algn="l"/>
                          <a:tab pos="457200" algn="l"/>
                        </a:tabLst>
                      </a:pPr>
                      <a:r>
                        <a:rPr lang="es-ES" sz="11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Clase expositiva.</a:t>
                      </a:r>
                      <a:endParaRPr lang="es-CL" sz="1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  <a:tabLst>
                          <a:tab pos="-914400" algn="l"/>
                          <a:tab pos="160020" algn="l"/>
                          <a:tab pos="457200" algn="l"/>
                        </a:tabLst>
                      </a:pPr>
                      <a:r>
                        <a:rPr lang="es-ES" sz="11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Lectura de Texto Guía</a:t>
                      </a:r>
                      <a:endParaRPr lang="es-CL" sz="1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  <a:tabLst>
                          <a:tab pos="-914400" algn="l"/>
                          <a:tab pos="160020" algn="l"/>
                          <a:tab pos="457200" algn="l"/>
                        </a:tabLst>
                      </a:pPr>
                      <a:r>
                        <a:rPr lang="es-ES" sz="11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Videos.</a:t>
                      </a:r>
                      <a:endParaRPr lang="es-CL" sz="1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  <a:tabLst>
                          <a:tab pos="-914400" algn="l"/>
                          <a:tab pos="160020" algn="l"/>
                          <a:tab pos="457200" algn="l"/>
                        </a:tabLst>
                      </a:pPr>
                      <a:r>
                        <a:rPr lang="es-ES" sz="11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Resolución de Ejercicios.</a:t>
                      </a:r>
                      <a:endParaRPr lang="es-CL" sz="1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  <a:tabLst>
                          <a:tab pos="-914400" algn="l"/>
                          <a:tab pos="160020" algn="l"/>
                          <a:tab pos="457200" algn="l"/>
                        </a:tabLst>
                      </a:pPr>
                      <a:r>
                        <a:rPr lang="es-ES" sz="1100" dirty="0" err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CUC’s</a:t>
                      </a:r>
                      <a:r>
                        <a:rPr lang="es-ES" sz="11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.</a:t>
                      </a:r>
                      <a:endParaRPr lang="es-CL" sz="1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0285" marR="502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1974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000" b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15</a:t>
                      </a:r>
                      <a:endParaRPr lang="es-CL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000" b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es-CL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0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07 Oct.</a:t>
                      </a:r>
                      <a:endParaRPr lang="es-CL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0285" marR="502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4">
                  <a:txBody>
                    <a:bodyPr/>
                    <a:lstStyle/>
                    <a:p>
                      <a:pPr marL="171450" lvl="0" indent="-171450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s-ES" sz="105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Análisis.</a:t>
                      </a:r>
                      <a:endParaRPr lang="es-CL" sz="1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171450" lvl="0" indent="-171450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s-ES" sz="105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Razonamiento Lógico.</a:t>
                      </a:r>
                      <a:endParaRPr lang="es-CL" sz="1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171450" lvl="0" indent="-171450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s-ES" sz="105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Orientación Espacio-Temporal.</a:t>
                      </a:r>
                      <a:endParaRPr lang="es-CL" sz="1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s-MX" sz="1050" b="1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es-CL" sz="1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0285" marR="5028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lvl="0" indent="-342900">
                        <a:spcAft>
                          <a:spcPts val="0"/>
                        </a:spcAft>
                        <a:buFont typeface="Courier New" panose="02070309020205020404" pitchFamily="49" charset="0"/>
                        <a:buChar char="o"/>
                        <a:tabLst>
                          <a:tab pos="-914400" algn="l"/>
                          <a:tab pos="160020" algn="l"/>
                        </a:tabLst>
                      </a:pPr>
                      <a:r>
                        <a:rPr lang="es-ES" sz="11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El Espectro Electromagnético</a:t>
                      </a:r>
                      <a:endParaRPr lang="es-CL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Courier New" panose="02070309020205020404" pitchFamily="49" charset="0"/>
                        <a:buChar char="o"/>
                        <a:tabLst>
                          <a:tab pos="-914400" algn="l"/>
                          <a:tab pos="160020" algn="l"/>
                        </a:tabLst>
                      </a:pPr>
                      <a:r>
                        <a:rPr lang="es-ES" sz="11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Efecto de la atmósfera sobre las Ondas E/M</a:t>
                      </a:r>
                      <a:endParaRPr lang="es-CL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Courier New" panose="02070309020205020404" pitchFamily="49" charset="0"/>
                        <a:buChar char="o"/>
                        <a:tabLst>
                          <a:tab pos="-914400" algn="l"/>
                          <a:tab pos="160020" algn="l"/>
                        </a:tabLst>
                      </a:pPr>
                      <a:r>
                        <a:rPr lang="es-ES" sz="11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Radar de Pulso: Principios de funcionamiento</a:t>
                      </a:r>
                      <a:endParaRPr lang="es-CL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0285" marR="5028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lvl="0" indent="-342900"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  <a:tabLst>
                          <a:tab pos="-914400" algn="l"/>
                          <a:tab pos="160020" algn="l"/>
                          <a:tab pos="457200" algn="l"/>
                        </a:tabLst>
                      </a:pPr>
                      <a:r>
                        <a:rPr lang="es-ES" sz="11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Clase expositiva.</a:t>
                      </a:r>
                      <a:endParaRPr lang="es-CL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  <a:tabLst>
                          <a:tab pos="-914400" algn="l"/>
                          <a:tab pos="160020" algn="l"/>
                          <a:tab pos="457200" algn="l"/>
                        </a:tabLst>
                      </a:pPr>
                      <a:r>
                        <a:rPr lang="es-ES" sz="11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Videos.</a:t>
                      </a:r>
                      <a:endParaRPr lang="es-CL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  <a:tabLst>
                          <a:tab pos="-914400" algn="l"/>
                          <a:tab pos="160020" algn="l"/>
                          <a:tab pos="457200" algn="l"/>
                        </a:tabLst>
                      </a:pPr>
                      <a:r>
                        <a:rPr lang="es-ES" sz="11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Resolución de Ejercicios.</a:t>
                      </a:r>
                      <a:endParaRPr lang="es-CL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0285" marR="502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9557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050" b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16</a:t>
                      </a:r>
                      <a:endParaRPr lang="es-CL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050" b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es-CL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0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13 Oct.</a:t>
                      </a:r>
                      <a:endParaRPr lang="es-CL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0285" marR="502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lvl="0" indent="-342900">
                        <a:spcAft>
                          <a:spcPts val="0"/>
                        </a:spcAft>
                        <a:buFont typeface="Courier New" panose="02070309020205020404" pitchFamily="49" charset="0"/>
                        <a:buChar char="o"/>
                        <a:tabLst>
                          <a:tab pos="-914400" algn="l"/>
                          <a:tab pos="160020" algn="l"/>
                        </a:tabLst>
                      </a:pPr>
                      <a:r>
                        <a:rPr lang="es-ES" sz="11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Diagrama en block de un Radar </a:t>
                      </a:r>
                      <a:endParaRPr lang="es-CL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Courier New" panose="02070309020205020404" pitchFamily="49" charset="0"/>
                        <a:buChar char="o"/>
                        <a:tabLst>
                          <a:tab pos="-914400" algn="l"/>
                          <a:tab pos="160020" algn="l"/>
                        </a:tabLst>
                      </a:pPr>
                      <a:r>
                        <a:rPr lang="es-ES" sz="11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Componentes </a:t>
                      </a:r>
                      <a:endParaRPr lang="es-CL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Courier New" panose="02070309020205020404" pitchFamily="49" charset="0"/>
                        <a:buChar char="o"/>
                        <a:tabLst>
                          <a:tab pos="-914400" algn="l"/>
                          <a:tab pos="160020" algn="l"/>
                        </a:tabLst>
                      </a:pPr>
                      <a:r>
                        <a:rPr lang="es-ES" sz="11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Parámetros de un Radar</a:t>
                      </a:r>
                      <a:endParaRPr lang="es-CL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0285" marR="5028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lvl="0" indent="-342900"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  <a:tabLst>
                          <a:tab pos="-914400" algn="l"/>
                          <a:tab pos="160020" algn="l"/>
                          <a:tab pos="457200" algn="l"/>
                        </a:tabLst>
                      </a:pPr>
                      <a:r>
                        <a:rPr lang="es-ES" sz="11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Clase expositiva.</a:t>
                      </a:r>
                      <a:endParaRPr lang="es-CL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  <a:tabLst>
                          <a:tab pos="-914400" algn="l"/>
                          <a:tab pos="160020" algn="l"/>
                          <a:tab pos="457200" algn="l"/>
                        </a:tabLst>
                      </a:pPr>
                      <a:r>
                        <a:rPr lang="es-ES" sz="11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Videos.</a:t>
                      </a:r>
                      <a:endParaRPr lang="es-CL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  <a:tabLst>
                          <a:tab pos="-914400" algn="l"/>
                          <a:tab pos="160020" algn="l"/>
                          <a:tab pos="457200" algn="l"/>
                        </a:tabLst>
                      </a:pPr>
                      <a:r>
                        <a:rPr lang="es-ES" sz="11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Resolución de Ejercicios.</a:t>
                      </a:r>
                      <a:endParaRPr lang="es-CL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  <a:tabLst>
                          <a:tab pos="-914400" algn="l"/>
                          <a:tab pos="160020" algn="l"/>
                          <a:tab pos="457200" algn="l"/>
                        </a:tabLst>
                      </a:pPr>
                      <a:r>
                        <a:rPr lang="es-ES" sz="11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CUC’s.</a:t>
                      </a:r>
                      <a:endParaRPr lang="es-CL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0285" marR="502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1974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000" b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17</a:t>
                      </a:r>
                      <a:endParaRPr lang="es-CL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1000" b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es-CL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0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14 Oct.</a:t>
                      </a:r>
                      <a:endParaRPr lang="es-CL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0285" marR="502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lvl="0" indent="-342900">
                        <a:spcAft>
                          <a:spcPts val="0"/>
                        </a:spcAft>
                        <a:buFont typeface="Courier New" panose="02070309020205020404" pitchFamily="49" charset="0"/>
                        <a:buChar char="o"/>
                        <a:tabLst>
                          <a:tab pos="-914400" algn="l"/>
                          <a:tab pos="160020" algn="l"/>
                        </a:tabLst>
                      </a:pPr>
                      <a:r>
                        <a:rPr lang="es-ES" sz="11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Radar: Discriminación en Distancia y Demarcación</a:t>
                      </a:r>
                      <a:endParaRPr lang="es-CL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Courier New" panose="02070309020205020404" pitchFamily="49" charset="0"/>
                        <a:buChar char="o"/>
                        <a:tabLst>
                          <a:tab pos="-914400" algn="l"/>
                          <a:tab pos="160020" algn="l"/>
                        </a:tabLst>
                      </a:pPr>
                      <a:r>
                        <a:rPr lang="es-ES" sz="11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Tipos de Radares</a:t>
                      </a:r>
                      <a:endParaRPr lang="es-CL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0285" marR="5028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lvl="0" indent="-342900"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  <a:tabLst>
                          <a:tab pos="-914400" algn="l"/>
                          <a:tab pos="160020" algn="l"/>
                          <a:tab pos="457200" algn="l"/>
                        </a:tabLst>
                      </a:pPr>
                      <a:r>
                        <a:rPr lang="es-ES" sz="11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Clase expositiva.</a:t>
                      </a:r>
                      <a:endParaRPr lang="es-CL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  <a:tabLst>
                          <a:tab pos="-914400" algn="l"/>
                          <a:tab pos="160020" algn="l"/>
                          <a:tab pos="457200" algn="l"/>
                        </a:tabLst>
                      </a:pPr>
                      <a:r>
                        <a:rPr lang="es-ES" sz="11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Resolución de Ejercicios.</a:t>
                      </a:r>
                      <a:endParaRPr lang="es-CL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  <a:tabLst>
                          <a:tab pos="-914400" algn="l"/>
                          <a:tab pos="160020" algn="l"/>
                          <a:tab pos="457200" algn="l"/>
                        </a:tabLst>
                      </a:pPr>
                      <a:r>
                        <a:rPr lang="es-ES" sz="11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CUC’s.</a:t>
                      </a:r>
                      <a:endParaRPr lang="es-CL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0285" marR="502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86947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000" b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18</a:t>
                      </a:r>
                      <a:endParaRPr lang="es-CL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000" b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es-CL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0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14 Oct.</a:t>
                      </a:r>
                      <a:endParaRPr lang="es-CL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0285" marR="502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lvl="0" indent="-342900">
                        <a:spcAft>
                          <a:spcPts val="0"/>
                        </a:spcAft>
                        <a:buFont typeface="Courier New" panose="02070309020205020404" pitchFamily="49" charset="0"/>
                        <a:buChar char="o"/>
                        <a:tabLst>
                          <a:tab pos="-914400" algn="l"/>
                          <a:tab pos="160020" algn="l"/>
                        </a:tabLst>
                      </a:pPr>
                      <a:r>
                        <a:rPr lang="es-ES" sz="11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Sonido y su propagación en el agua</a:t>
                      </a:r>
                      <a:endParaRPr lang="es-CL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Courier New" panose="02070309020205020404" pitchFamily="49" charset="0"/>
                        <a:buChar char="o"/>
                        <a:tabLst>
                          <a:tab pos="-914400" algn="l"/>
                          <a:tab pos="160020" algn="l"/>
                        </a:tabLst>
                      </a:pPr>
                      <a:r>
                        <a:rPr lang="es-ES" sz="11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Pérdidas de sonido en el agua</a:t>
                      </a:r>
                      <a:endParaRPr lang="es-CL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Courier New" panose="02070309020205020404" pitchFamily="49" charset="0"/>
                        <a:buChar char="o"/>
                        <a:tabLst>
                          <a:tab pos="-914400" algn="l"/>
                          <a:tab pos="160020" algn="l"/>
                        </a:tabLst>
                      </a:pPr>
                      <a:r>
                        <a:rPr lang="es-ES" sz="11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Diagrama en block de un Sonar de Casco</a:t>
                      </a:r>
                      <a:endParaRPr lang="es-CL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Courier New" panose="02070309020205020404" pitchFamily="49" charset="0"/>
                        <a:buChar char="o"/>
                        <a:tabLst>
                          <a:tab pos="-914400" algn="l"/>
                          <a:tab pos="160020" algn="l"/>
                        </a:tabLst>
                      </a:pPr>
                      <a:r>
                        <a:rPr lang="es-ES" sz="11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Tipos de Sonares y otros equipos de detección A/S</a:t>
                      </a:r>
                      <a:endParaRPr lang="es-CL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0285" marR="5028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lvl="0" indent="-342900"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  <a:tabLst>
                          <a:tab pos="-914400" algn="l"/>
                          <a:tab pos="160020" algn="l"/>
                          <a:tab pos="457200" algn="l"/>
                        </a:tabLst>
                      </a:pPr>
                      <a:r>
                        <a:rPr lang="es-ES" sz="11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Clase expositiva.</a:t>
                      </a:r>
                      <a:endParaRPr lang="es-CL" sz="1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  <a:tabLst>
                          <a:tab pos="-914400" algn="l"/>
                          <a:tab pos="160020" algn="l"/>
                          <a:tab pos="457200" algn="l"/>
                        </a:tabLst>
                      </a:pPr>
                      <a:r>
                        <a:rPr lang="es-ES" sz="11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Videos.</a:t>
                      </a:r>
                      <a:endParaRPr lang="es-CL" sz="1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0285" marR="502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00256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000" b="1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19</a:t>
                      </a:r>
                      <a:endParaRPr lang="es-CL" sz="1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000" b="1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es-CL" sz="1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0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20 - </a:t>
                      </a:r>
                      <a:r>
                        <a:rPr lang="es-ES" sz="1000" b="1" u="sng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21 Oct.</a:t>
                      </a:r>
                      <a:endParaRPr lang="es-CL" sz="1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0285" marR="502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11125">
                        <a:spcAft>
                          <a:spcPts val="0"/>
                        </a:spcAft>
                      </a:pPr>
                      <a:r>
                        <a:rPr lang="es-MX" sz="1050" b="1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es-CL" sz="1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0285" marR="5028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-914400" algn="l"/>
                        </a:tabLst>
                      </a:pPr>
                      <a:r>
                        <a:rPr lang="es-MX" sz="11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UT 3: “SENSORES”</a:t>
                      </a:r>
                      <a:endParaRPr lang="es-CL" sz="1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0285" marR="5028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71450" lvl="0" indent="-171450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  <a:tabLst>
                          <a:tab pos="-914400" algn="l"/>
                          <a:tab pos="160020" algn="l"/>
                          <a:tab pos="457200" algn="l"/>
                        </a:tabLst>
                      </a:pPr>
                      <a:r>
                        <a:rPr lang="es-ES_tradnl" sz="1100" b="1" dirty="0" smtClean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Segundo </a:t>
                      </a:r>
                      <a:r>
                        <a:rPr lang="es-ES_tradnl" sz="1100" b="1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Certamen (UT 2).</a:t>
                      </a:r>
                      <a:endParaRPr lang="es-CL" sz="1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171450" lvl="0" indent="-171450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  <a:tabLst>
                          <a:tab pos="-914400" algn="l"/>
                          <a:tab pos="160020" algn="l"/>
                          <a:tab pos="457200" algn="l"/>
                        </a:tabLst>
                      </a:pPr>
                      <a:r>
                        <a:rPr lang="es-ES" sz="1100" b="1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Ingreso notas promedio </a:t>
                      </a:r>
                      <a:r>
                        <a:rPr lang="es-ES" sz="1100" b="1" dirty="0" err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CUC’s</a:t>
                      </a:r>
                      <a:endParaRPr lang="es-CL" sz="1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171450" lvl="0" indent="-171450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  <a:tabLst>
                          <a:tab pos="-914400" algn="l"/>
                          <a:tab pos="160020" algn="l"/>
                          <a:tab pos="457200" algn="l"/>
                        </a:tabLst>
                      </a:pPr>
                      <a:r>
                        <a:rPr lang="es-ES" sz="1100" b="1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Cálculo promedios finales.</a:t>
                      </a:r>
                      <a:endParaRPr lang="es-CL" sz="1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171450" lvl="0" indent="-171450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  <a:tabLst>
                          <a:tab pos="-914400" algn="l"/>
                          <a:tab pos="160020" algn="l"/>
                          <a:tab pos="457200" algn="l"/>
                        </a:tabLst>
                      </a:pPr>
                      <a:r>
                        <a:rPr lang="es-ES" sz="1100" b="1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Cierre del Semestre.</a:t>
                      </a:r>
                      <a:endParaRPr lang="es-CL" sz="1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0285" marR="502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100536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ividendo">
  <a:themeElements>
    <a:clrScheme name="Dividend">
      <a:dk1>
        <a:sysClr val="windowText" lastClr="000000"/>
      </a:dk1>
      <a:lt1>
        <a:sysClr val="window" lastClr="FFFFFF"/>
      </a:lt1>
      <a:dk2>
        <a:srgbClr val="3D3D3D"/>
      </a:dk2>
      <a:lt2>
        <a:srgbClr val="EBEBEB"/>
      </a:lt2>
      <a:accent1>
        <a:srgbClr val="4D1434"/>
      </a:accent1>
      <a:accent2>
        <a:srgbClr val="903163"/>
      </a:accent2>
      <a:accent3>
        <a:srgbClr val="B2324B"/>
      </a:accent3>
      <a:accent4>
        <a:srgbClr val="969FA7"/>
      </a:accent4>
      <a:accent5>
        <a:srgbClr val="66B1CE"/>
      </a:accent5>
      <a:accent6>
        <a:srgbClr val="40619D"/>
      </a:accent6>
      <a:hlink>
        <a:srgbClr val="828282"/>
      </a:hlink>
      <a:folHlink>
        <a:srgbClr val="A5A5A5"/>
      </a:folHlink>
    </a:clrScheme>
    <a:fontScheme name="Dividend">
      <a:maj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Dividend">
      <a:fillStyleLst>
        <a:solidFill>
          <a:schemeClr val="phClr"/>
        </a:solidFill>
        <a:gradFill rotWithShape="1">
          <a:gsLst>
            <a:gs pos="0">
              <a:schemeClr val="phClr">
                <a:tint val="68000"/>
                <a:alpha val="90000"/>
                <a:lumMod val="100000"/>
              </a:schemeClr>
            </a:gs>
            <a:gs pos="100000">
              <a:schemeClr val="phClr">
                <a:tint val="90000"/>
                <a:lumMod val="9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8000"/>
                <a:lumMod val="110000"/>
              </a:schemeClr>
            </a:gs>
            <a:gs pos="84000">
              <a:schemeClr val="phClr">
                <a:shade val="90000"/>
                <a:lumMod val="88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>
              <a:lumMod val="90000"/>
            </a:schemeClr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55000"/>
              </a:srgbClr>
            </a:outerShdw>
          </a:effectLst>
        </a:effectStyle>
        <a:effectStyle>
          <a:effectLst>
            <a:outerShdw blurRad="88900" dist="38100" dir="504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381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88000">
              <a:schemeClr val="phClr">
                <a:shade val="94000"/>
                <a:satMod val="110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8000"/>
                <a:satMod val="110000"/>
                <a:lumMod val="8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ividend" id="{9697A71B-4AB7-4A1A-BD5B-BB2D22835B57}" vid="{C21699FF-00E4-43C8-BBCC-D7E5536C3717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TM03457464[[fn=Dividendo]]</Template>
  <TotalTime>270</TotalTime>
  <Words>576</Words>
  <Application>Microsoft Office PowerPoint</Application>
  <PresentationFormat>Panorámica</PresentationFormat>
  <Paragraphs>220</Paragraphs>
  <Slides>6</Slides>
  <Notes>1</Notes>
  <HiddenSlides>0</HiddenSlides>
  <MMClips>0</MMClips>
  <ScaleCrop>false</ScaleCrop>
  <HeadingPairs>
    <vt:vector size="8" baseType="variant">
      <vt:variant>
        <vt:lpstr>Fuentes usadas</vt:lpstr>
      </vt:variant>
      <vt:variant>
        <vt:i4>7</vt:i4>
      </vt:variant>
      <vt:variant>
        <vt:lpstr>Tema</vt:lpstr>
      </vt:variant>
      <vt:variant>
        <vt:i4>1</vt:i4>
      </vt:variant>
      <vt:variant>
        <vt:lpstr>Servidores OLE incrustados</vt:lpstr>
      </vt:variant>
      <vt:variant>
        <vt:i4>1</vt:i4>
      </vt:variant>
      <vt:variant>
        <vt:lpstr>Títulos de diapositiva</vt:lpstr>
      </vt:variant>
      <vt:variant>
        <vt:i4>6</vt:i4>
      </vt:variant>
    </vt:vector>
  </HeadingPairs>
  <TitlesOfParts>
    <vt:vector size="15" baseType="lpstr">
      <vt:lpstr>Arial</vt:lpstr>
      <vt:lpstr>Calibri</vt:lpstr>
      <vt:lpstr>Courier New</vt:lpstr>
      <vt:lpstr>Gill Sans MT</vt:lpstr>
      <vt:lpstr>Symbol</vt:lpstr>
      <vt:lpstr>Times New Roman</vt:lpstr>
      <vt:lpstr>Wingdings 2</vt:lpstr>
      <vt:lpstr>Dividendo</vt:lpstr>
      <vt:lpstr>Worksheet</vt:lpstr>
      <vt:lpstr>Sistemas de Armas</vt:lpstr>
      <vt:lpstr>Presentación del profesor</vt:lpstr>
      <vt:lpstr>Presentación del curso 1/4</vt:lpstr>
      <vt:lpstr>Presentación del curso 2/4</vt:lpstr>
      <vt:lpstr>Presentación del curso 3/4</vt:lpstr>
      <vt:lpstr>Presentación del curso 4/4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Sistemas de Armas</dc:title>
  <dc:creator>Morales Gonzalez, Rodrigo</dc:creator>
  <cp:lastModifiedBy>ARSENAL NAVAL (T.)</cp:lastModifiedBy>
  <cp:revision>9</cp:revision>
  <dcterms:created xsi:type="dcterms:W3CDTF">2020-09-02T14:07:38Z</dcterms:created>
  <dcterms:modified xsi:type="dcterms:W3CDTF">2020-09-07T00:55:26Z</dcterms:modified>
</cp:coreProperties>
</file>