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9" r:id="rId1"/>
  </p:sldMasterIdLst>
  <p:notesMasterIdLst>
    <p:notesMasterId r:id="rId40"/>
  </p:notesMasterIdLst>
  <p:sldIdLst>
    <p:sldId id="256" r:id="rId2"/>
    <p:sldId id="257" r:id="rId3"/>
    <p:sldId id="295" r:id="rId4"/>
    <p:sldId id="258" r:id="rId5"/>
    <p:sldId id="269" r:id="rId6"/>
    <p:sldId id="270" r:id="rId7"/>
    <p:sldId id="279" r:id="rId8"/>
    <p:sldId id="272" r:id="rId9"/>
    <p:sldId id="271" r:id="rId10"/>
    <p:sldId id="277" r:id="rId11"/>
    <p:sldId id="278" r:id="rId12"/>
    <p:sldId id="280" r:id="rId13"/>
    <p:sldId id="281" r:id="rId14"/>
    <p:sldId id="282" r:id="rId15"/>
    <p:sldId id="294" r:id="rId16"/>
    <p:sldId id="296" r:id="rId17"/>
    <p:sldId id="297" r:id="rId18"/>
    <p:sldId id="298" r:id="rId19"/>
    <p:sldId id="299" r:id="rId20"/>
    <p:sldId id="300" r:id="rId21"/>
    <p:sldId id="301" r:id="rId22"/>
    <p:sldId id="263" r:id="rId23"/>
    <p:sldId id="264" r:id="rId24"/>
    <p:sldId id="266" r:id="rId25"/>
    <p:sldId id="302" r:id="rId26"/>
    <p:sldId id="303" r:id="rId27"/>
    <p:sldId id="304" r:id="rId28"/>
    <p:sldId id="305" r:id="rId29"/>
    <p:sldId id="306" r:id="rId30"/>
    <p:sldId id="307" r:id="rId31"/>
    <p:sldId id="308" r:id="rId32"/>
    <p:sldId id="309" r:id="rId33"/>
    <p:sldId id="310" r:id="rId34"/>
    <p:sldId id="312" r:id="rId35"/>
    <p:sldId id="311" r:id="rId36"/>
    <p:sldId id="313" r:id="rId37"/>
    <p:sldId id="315" r:id="rId38"/>
    <p:sldId id="314" r:id="rId39"/>
  </p:sldIdLst>
  <p:sldSz cx="12192000" cy="6858000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697">
          <p15:clr>
            <a:srgbClr val="A4A3A4"/>
          </p15:clr>
        </p15:guide>
        <p15:guide id="2" pos="2228">
          <p15:clr>
            <a:srgbClr val="A4A3A4"/>
          </p15:clr>
        </p15:guide>
        <p15:guide id="3" orient="horz" pos="2928">
          <p15:clr>
            <a:srgbClr val="A4A3A4"/>
          </p15:clr>
        </p15:guide>
        <p15:guide id="4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8235"/>
    <a:srgbClr val="EF3F44"/>
    <a:srgbClr val="FF0000"/>
    <a:srgbClr val="000000"/>
    <a:srgbClr val="00206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73"/>
  </p:normalViewPr>
  <p:slideViewPr>
    <p:cSldViewPr snapToGrid="0">
      <p:cViewPr varScale="1">
        <p:scale>
          <a:sx n="81" d="100"/>
          <a:sy n="81" d="100"/>
        </p:scale>
        <p:origin x="1120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697"/>
        <p:guide pos="2228"/>
        <p:guide orient="horz" pos="2928"/>
        <p:guide pos="220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" name="Google Shape;2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" name="Google Shape;30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5596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5945ab01ff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5945ab01ff_0_6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985207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5945ab01ff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5945ab01ff_0_6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88284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5945ab01ff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5945ab01ff_0_6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913747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5945ab01ff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5945ab01ff_0_6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544304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5945ab01ff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5945ab01ff_0_6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407315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25945ab01ff_0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5" name="Google Shape;135;g25945ab01ff_0_85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25945ab01ff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25945ab01ff_0_80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5945ab01ff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5945ab01ff_0_13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5945ab01ff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5945ab01ff_0_13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8128114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5945ab01ff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5945ab01ff_0_13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466345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5945ab01ff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5945ab01ff_0_13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662104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5945ab01ff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5945ab01ff_0_13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9276900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5945ab01ff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5945ab01ff_0_13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8414370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5945ab01ff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5945ab01ff_0_13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981610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5945ab01ff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5945ab01ff_0_13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509033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5945ab01ff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5945ab01ff_0_13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587941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5945ab01ff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5945ab01ff_0_13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9468135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5945ab01ff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5945ab01ff_0_13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4077819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5945ab01ff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25945ab01ff_0_13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19500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25945ab01ff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25945ab01ff_0_80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728288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25945ab01ff_0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25945ab01ff_0_80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200" cy="418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07016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">
  <p:cSld name="Contenido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8233" y="365129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38233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838233" y="635691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4038601" y="6356918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8610600" y="6356918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/>
              <a:t>‹Nº›</a:t>
            </a:fld>
            <a:endParaRPr/>
          </a:p>
        </p:txBody>
      </p:sp>
      <p:pic>
        <p:nvPicPr>
          <p:cNvPr id="11" name="Google Shape;11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17422" y="3175"/>
            <a:ext cx="1222375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1"/>
          <p:cNvSpPr/>
          <p:nvPr/>
        </p:nvSpPr>
        <p:spPr>
          <a:xfrm>
            <a:off x="2" y="0"/>
            <a:ext cx="12192000" cy="6858000"/>
          </a:xfrm>
          <a:prstGeom prst="rect">
            <a:avLst/>
          </a:prstGeom>
          <a:noFill/>
          <a:ln w="57150" cap="flat" cmpd="sng">
            <a:solidFill>
              <a:srgbClr val="00003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3;p1"/>
          <p:cNvSpPr/>
          <p:nvPr/>
        </p:nvSpPr>
        <p:spPr>
          <a:xfrm>
            <a:off x="1294137" y="589604"/>
            <a:ext cx="9587223" cy="45719"/>
          </a:xfrm>
          <a:prstGeom prst="flowChartAlternateProcess">
            <a:avLst/>
          </a:prstGeom>
          <a:solidFill>
            <a:srgbClr val="957001"/>
          </a:solidFill>
          <a:ln w="12700" cap="flat" cmpd="sng">
            <a:solidFill>
              <a:schemeClr val="accent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4;p1"/>
          <p:cNvSpPr/>
          <p:nvPr/>
        </p:nvSpPr>
        <p:spPr>
          <a:xfrm>
            <a:off x="0" y="6330368"/>
            <a:ext cx="12192000" cy="506928"/>
          </a:xfrm>
          <a:prstGeom prst="rect">
            <a:avLst/>
          </a:prstGeom>
          <a:solidFill>
            <a:srgbClr val="011893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 b="0" i="0" u="none" strike="noStrike" cap="none">
                <a:solidFill>
                  <a:schemeClr val="lt1"/>
                </a:solidFill>
                <a:latin typeface="Century"/>
                <a:ea typeface="Century"/>
                <a:cs typeface="Century"/>
                <a:sym typeface="Century"/>
              </a:rPr>
              <a:t>P A T R I O T I S M O</a:t>
            </a:r>
            <a:endParaRPr/>
          </a:p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 b="0" i="0" u="none" strike="noStrike" cap="none">
                <a:solidFill>
                  <a:schemeClr val="lt1"/>
                </a:solidFill>
                <a:latin typeface="Century"/>
                <a:ea typeface="Century"/>
                <a:cs typeface="Century"/>
                <a:sym typeface="Century"/>
              </a:rPr>
              <a:t>HONOR		LEALTAD		         VALENTÍA	         INTEGRIDAD		  DEBER</a:t>
            </a:r>
            <a:endParaRPr/>
          </a:p>
        </p:txBody>
      </p:sp>
      <p:sp>
        <p:nvSpPr>
          <p:cNvPr id="15" name="Google Shape;15;p1"/>
          <p:cNvSpPr/>
          <p:nvPr/>
        </p:nvSpPr>
        <p:spPr>
          <a:xfrm rot="10800000" flipH="1">
            <a:off x="0" y="6286788"/>
            <a:ext cx="12192000" cy="45719"/>
          </a:xfrm>
          <a:prstGeom prst="flowChartAlternateProcess">
            <a:avLst/>
          </a:prstGeom>
          <a:solidFill>
            <a:srgbClr val="FFFF00"/>
          </a:solidFill>
          <a:ln w="12700" cap="flat" cmpd="sng">
            <a:solidFill>
              <a:schemeClr val="accent4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" name="Google Shape;16;p1" descr="Imagen relacionad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787521" cy="10106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1357753" y="-33657"/>
            <a:ext cx="815197" cy="1138558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1"/>
          <p:cNvSpPr txBox="1"/>
          <p:nvPr/>
        </p:nvSpPr>
        <p:spPr>
          <a:xfrm>
            <a:off x="9189893" y="6359084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MX"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18" Type="http://schemas.openxmlformats.org/officeDocument/2006/relationships/image" Target="../media/image28.png"/><Relationship Id="rId3" Type="http://schemas.openxmlformats.org/officeDocument/2006/relationships/image" Target="../media/image10.png"/><Relationship Id="rId21" Type="http://schemas.openxmlformats.org/officeDocument/2006/relationships/image" Target="../media/image31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image" Target="../media/image8.png"/><Relationship Id="rId16" Type="http://schemas.openxmlformats.org/officeDocument/2006/relationships/image" Target="../media/image26.pn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24" Type="http://schemas.openxmlformats.org/officeDocument/2006/relationships/image" Target="../media/image34.pn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23" Type="http://schemas.openxmlformats.org/officeDocument/2006/relationships/image" Target="../media/image33.png"/><Relationship Id="rId10" Type="http://schemas.openxmlformats.org/officeDocument/2006/relationships/image" Target="../media/image20.png"/><Relationship Id="rId19" Type="http://schemas.openxmlformats.org/officeDocument/2006/relationships/image" Target="../media/image29.png"/><Relationship Id="rId4" Type="http://schemas.openxmlformats.org/officeDocument/2006/relationships/image" Target="../media/image14.png"/><Relationship Id="rId9" Type="http://schemas.openxmlformats.org/officeDocument/2006/relationships/image" Target="../media/image19.png"/><Relationship Id="rId14" Type="http://schemas.openxmlformats.org/officeDocument/2006/relationships/image" Target="../media/image24.png"/><Relationship Id="rId22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29.png"/><Relationship Id="rId4" Type="http://schemas.openxmlformats.org/officeDocument/2006/relationships/image" Target="../media/image3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8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8.png"/><Relationship Id="rId7" Type="http://schemas.microsoft.com/office/2007/relationships/hdphoto" Target="../media/hdphoto2.wdp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microsoft.com/office/2007/relationships/hdphoto" Target="../media/hdphoto4.wdp"/><Relationship Id="rId5" Type="http://schemas.openxmlformats.org/officeDocument/2006/relationships/image" Target="../media/image13.png"/><Relationship Id="rId10" Type="http://schemas.openxmlformats.org/officeDocument/2006/relationships/image" Target="../media/image41.png"/><Relationship Id="rId4" Type="http://schemas.openxmlformats.org/officeDocument/2006/relationships/image" Target="../media/image10.png"/><Relationship Id="rId9" Type="http://schemas.microsoft.com/office/2007/relationships/hdphoto" Target="../media/hdphoto3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13.png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9.png"/><Relationship Id="rId4" Type="http://schemas.openxmlformats.org/officeDocument/2006/relationships/image" Target="../media/image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13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40.png"/><Relationship Id="rId10" Type="http://schemas.openxmlformats.org/officeDocument/2006/relationships/image" Target="../media/image42.png"/><Relationship Id="rId4" Type="http://schemas.openxmlformats.org/officeDocument/2006/relationships/image" Target="../media/image8.png"/><Relationship Id="rId9" Type="http://schemas.openxmlformats.org/officeDocument/2006/relationships/image" Target="../media/image4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3.png"/><Relationship Id="rId7" Type="http://schemas.openxmlformats.org/officeDocument/2006/relationships/image" Target="../media/image4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38.png"/><Relationship Id="rId10" Type="http://schemas.openxmlformats.org/officeDocument/2006/relationships/image" Target="../media/image51.png"/><Relationship Id="rId4" Type="http://schemas.openxmlformats.org/officeDocument/2006/relationships/image" Target="../media/image8.png"/><Relationship Id="rId9" Type="http://schemas.openxmlformats.org/officeDocument/2006/relationships/image" Target="../media/image5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9.png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9.png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9.png"/><Relationship Id="rId4" Type="http://schemas.openxmlformats.org/officeDocument/2006/relationships/image" Target="../media/image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9.png"/><Relationship Id="rId4" Type="http://schemas.openxmlformats.org/officeDocument/2006/relationships/image" Target="../media/image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9.png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5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"/>
          <p:cNvSpPr/>
          <p:nvPr/>
        </p:nvSpPr>
        <p:spPr>
          <a:xfrm>
            <a:off x="173013" y="5336861"/>
            <a:ext cx="4589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Curso de Brigadieres Litoral 2023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Escuela Naval “Arturo Prat”</a:t>
            </a:r>
            <a:endParaRPr sz="180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" name="Google Shape;25;p3"/>
          <p:cNvSpPr/>
          <p:nvPr/>
        </p:nvSpPr>
        <p:spPr>
          <a:xfrm>
            <a:off x="7225663" y="5336861"/>
            <a:ext cx="4589400" cy="91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Gonzalo Townsend Aravena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Capitán de Corbeta LT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26;p3"/>
          <p:cNvSpPr/>
          <p:nvPr/>
        </p:nvSpPr>
        <p:spPr>
          <a:xfrm>
            <a:off x="2467713" y="1878000"/>
            <a:ext cx="7356444" cy="15510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2400" kern="1200" dirty="0">
                <a:sym typeface="Calibri"/>
              </a:rPr>
              <a:t>OPERACIONES MARÍTIMAS</a:t>
            </a:r>
            <a:endParaRPr lang="es-MX" sz="2400" kern="1200" dirty="0">
              <a:solidFill>
                <a:schemeClr val="lt1"/>
              </a:solidFill>
              <a:latin typeface="+mn-lt"/>
              <a:ea typeface="+mn-ea"/>
              <a:cs typeface="+mn-cs"/>
              <a:sym typeface="Calibri"/>
            </a:endParaRPr>
          </a:p>
          <a:p>
            <a:pPr algn="ctr"/>
            <a:endParaRPr lang="es-MX" sz="2400" kern="1200" dirty="0">
              <a:sym typeface="Calibri"/>
            </a:endParaRPr>
          </a:p>
          <a:p>
            <a:pPr algn="ctr"/>
            <a:r>
              <a:rPr lang="es-MX" sz="2800" b="1" kern="1200" dirty="0">
                <a:solidFill>
                  <a:schemeClr val="lt1"/>
                </a:solidFill>
                <a:latin typeface="+mn-lt"/>
                <a:ea typeface="+mn-ea"/>
                <a:cs typeface="+mn-cs"/>
                <a:sym typeface="Calibri"/>
              </a:rPr>
              <a:t>POLÍTICA NACIONAL DE CONTROL DEL TRÁFICO MARÍTIMO</a:t>
            </a:r>
            <a:endParaRPr sz="2800" b="1" kern="1200" dirty="0">
              <a:solidFill>
                <a:schemeClr val="lt1"/>
              </a:solidFill>
              <a:latin typeface="+mn-lt"/>
              <a:ea typeface="+mn-ea"/>
              <a:cs typeface="+mn-cs"/>
              <a:sym typeface="Calibri"/>
            </a:endParaRPr>
          </a:p>
        </p:txBody>
      </p:sp>
      <p:sp>
        <p:nvSpPr>
          <p:cNvPr id="27" name="Google Shape;27;p3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"/>
          <p:cNvSpPr/>
          <p:nvPr/>
        </p:nvSpPr>
        <p:spPr>
          <a:xfrm>
            <a:off x="1672856" y="2016584"/>
            <a:ext cx="8846288" cy="18069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indent="-342900"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Concepto Gral. Vigilancia, Control, Alerta y Respuesta de un Panorama de Superficie.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Marítimo.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Disposiciones internacionales.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Disposiciones nacionales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4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Temario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4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4"/>
          <p:cNvSpPr/>
          <p:nvPr/>
        </p:nvSpPr>
        <p:spPr>
          <a:xfrm>
            <a:off x="1672856" y="2016584"/>
            <a:ext cx="8846288" cy="18069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indent="-342900"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MX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Concepto Gral. Vigilancia, Control, Alerta y Respuesta de un Panorama de Superficie.</a:t>
            </a:r>
            <a:endParaRPr sz="1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Marítimo.</a:t>
            </a: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MX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Disposiciones internacionales.</a:t>
            </a:r>
            <a:endParaRPr sz="1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AutoNum type="arabicPeriod"/>
            </a:pPr>
            <a:r>
              <a:rPr lang="es-MX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/>
                <a:ea typeface="Calibri"/>
                <a:cs typeface="Calibri"/>
                <a:sym typeface="Calibri"/>
              </a:rPr>
              <a:t>Disposiciones nacionales</a:t>
            </a:r>
            <a:endParaRPr sz="1800" dirty="0">
              <a:solidFill>
                <a:schemeClr val="tx1">
                  <a:lumMod val="75000"/>
                  <a:lumOff val="25000"/>
                </a:schemeClr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4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Temario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4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9294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5"/>
          <p:cNvSpPr/>
          <p:nvPr/>
        </p:nvSpPr>
        <p:spPr>
          <a:xfrm>
            <a:off x="3306792" y="1214017"/>
            <a:ext cx="5578500" cy="854100"/>
          </a:xfrm>
          <a:prstGeom prst="rect">
            <a:avLst/>
          </a:prstGeom>
          <a:solidFill>
            <a:srgbClr val="000000">
              <a:alpha val="4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r>
              <a:rPr lang="es-MX" sz="1800" dirty="0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Política</a:t>
            </a: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Nacional de Control del Tráfico Marítimo”</a:t>
            </a:r>
            <a:endParaRPr dirty="0"/>
          </a:p>
        </p:txBody>
      </p:sp>
      <p:sp>
        <p:nvSpPr>
          <p:cNvPr id="40" name="Google Shape;40;p5"/>
          <p:cNvSpPr/>
          <p:nvPr/>
        </p:nvSpPr>
        <p:spPr>
          <a:xfrm>
            <a:off x="677625" y="2439900"/>
            <a:ext cx="2454000" cy="4911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</a:t>
            </a:r>
            <a:endParaRPr/>
          </a:p>
        </p:txBody>
      </p:sp>
      <p:sp>
        <p:nvSpPr>
          <p:cNvPr id="41" name="Google Shape;41;p5"/>
          <p:cNvSpPr/>
          <p:nvPr/>
        </p:nvSpPr>
        <p:spPr>
          <a:xfrm>
            <a:off x="3306800" y="2439900"/>
            <a:ext cx="5578500" cy="4911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Arte, doctrina u opinión referente al gobierno de los Estados.</a:t>
            </a:r>
            <a:endParaRPr dirty="0"/>
          </a:p>
        </p:txBody>
      </p:sp>
      <p:sp>
        <p:nvSpPr>
          <p:cNvPr id="42" name="Google Shape;42;p5"/>
          <p:cNvSpPr/>
          <p:nvPr/>
        </p:nvSpPr>
        <p:spPr>
          <a:xfrm>
            <a:off x="3306800" y="3041325"/>
            <a:ext cx="5578500" cy="4911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Actividades de quienes rigen o aspiran a regir los asuntos públicos.</a:t>
            </a:r>
            <a:endParaRPr/>
          </a:p>
        </p:txBody>
      </p:sp>
      <p:sp>
        <p:nvSpPr>
          <p:cNvPr id="43" name="Google Shape;43;p5"/>
          <p:cNvSpPr/>
          <p:nvPr/>
        </p:nvSpPr>
        <p:spPr>
          <a:xfrm>
            <a:off x="3306800" y="3642750"/>
            <a:ext cx="5578500" cy="4911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Conjunto de orientaciones o directrices que rigen la actuación de una persona o entidad en un asunto o campo determinado.</a:t>
            </a:r>
            <a:endParaRPr/>
          </a:p>
        </p:txBody>
      </p:sp>
      <p:sp>
        <p:nvSpPr>
          <p:cNvPr id="44" name="Google Shape;44;p5"/>
          <p:cNvSpPr/>
          <p:nvPr/>
        </p:nvSpPr>
        <p:spPr>
          <a:xfrm>
            <a:off x="677625" y="3041325"/>
            <a:ext cx="2454000" cy="16041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Griego “</a:t>
            </a:r>
            <a:r>
              <a:rPr lang="es-MX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Polis</a:t>
            </a:r>
            <a:r>
              <a:rPr lang="es-MX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” - Ciudad</a:t>
            </a:r>
            <a:endParaRPr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 “</a:t>
            </a:r>
            <a:r>
              <a:rPr lang="es-MX" sz="1200" i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Todo lo relativo a la Ciudad-Estado</a:t>
            </a: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sz="12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 “</a:t>
            </a:r>
            <a:r>
              <a:rPr lang="es-MX" sz="1200" i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la teoría de la </a:t>
            </a:r>
            <a:r>
              <a:rPr lang="es-MX" sz="1200" i="1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polís</a:t>
            </a: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sz="12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- “</a:t>
            </a:r>
            <a:r>
              <a:rPr lang="es-MX" sz="1200" i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el modo de hacer cosas</a:t>
            </a: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”</a:t>
            </a:r>
            <a:endParaRPr sz="12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45;p5"/>
          <p:cNvSpPr/>
          <p:nvPr/>
        </p:nvSpPr>
        <p:spPr>
          <a:xfrm>
            <a:off x="3306750" y="4244175"/>
            <a:ext cx="5578500" cy="4911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Ciencia que trata del gobierno y la organización de las sociedades humanas, especialmente de los estados.</a:t>
            </a:r>
            <a:endParaRPr/>
          </a:p>
        </p:txBody>
      </p:sp>
      <p:sp>
        <p:nvSpPr>
          <p:cNvPr id="46" name="Google Shape;46;p5"/>
          <p:cNvSpPr/>
          <p:nvPr/>
        </p:nvSpPr>
        <p:spPr>
          <a:xfrm>
            <a:off x="3306750" y="4845600"/>
            <a:ext cx="5578500" cy="4911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Actividad de los que gobiernan o aspiran a gobernar los asuntos que afectan a la sociedad o a un país.</a:t>
            </a:r>
            <a:endParaRPr/>
          </a:p>
        </p:txBody>
      </p:sp>
      <p:sp>
        <p:nvSpPr>
          <p:cNvPr id="47" name="Google Shape;47;p5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48;p5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" name="Google Shape;49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753923" y="2763955"/>
            <a:ext cx="1643425" cy="1045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074725" y="4244175"/>
            <a:ext cx="1092525" cy="109252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" name="Conector angular 2"/>
          <p:cNvCxnSpPr>
            <a:stCxn id="41" idx="3"/>
            <a:endCxn id="49" idx="1"/>
          </p:cNvCxnSpPr>
          <p:nvPr/>
        </p:nvCxnSpPr>
        <p:spPr>
          <a:xfrm>
            <a:off x="8885300" y="2685450"/>
            <a:ext cx="868623" cy="601418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Conector angular 4"/>
          <p:cNvCxnSpPr>
            <a:stCxn id="42" idx="3"/>
            <a:endCxn id="49" idx="1"/>
          </p:cNvCxnSpPr>
          <p:nvPr/>
        </p:nvCxnSpPr>
        <p:spPr>
          <a:xfrm flipV="1">
            <a:off x="8885300" y="3286868"/>
            <a:ext cx="868623" cy="7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angular 6"/>
          <p:cNvCxnSpPr>
            <a:stCxn id="43" idx="3"/>
            <a:endCxn id="49" idx="1"/>
          </p:cNvCxnSpPr>
          <p:nvPr/>
        </p:nvCxnSpPr>
        <p:spPr>
          <a:xfrm flipV="1">
            <a:off x="8885300" y="3286868"/>
            <a:ext cx="868623" cy="601432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angular 8"/>
          <p:cNvCxnSpPr>
            <a:stCxn id="45" idx="3"/>
            <a:endCxn id="50" idx="1"/>
          </p:cNvCxnSpPr>
          <p:nvPr/>
        </p:nvCxnSpPr>
        <p:spPr>
          <a:xfrm>
            <a:off x="8885250" y="4489725"/>
            <a:ext cx="1189475" cy="300713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angular 10"/>
          <p:cNvCxnSpPr>
            <a:stCxn id="46" idx="3"/>
            <a:endCxn id="50" idx="1"/>
          </p:cNvCxnSpPr>
          <p:nvPr/>
        </p:nvCxnSpPr>
        <p:spPr>
          <a:xfrm flipV="1">
            <a:off x="8885250" y="4790438"/>
            <a:ext cx="1189475" cy="300712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 animBg="1"/>
      <p:bldP spid="42" grpId="0" animBg="1"/>
      <p:bldP spid="43" grpId="0" animBg="1"/>
      <p:bldP spid="45" grpId="0" animBg="1"/>
      <p:bldP spid="4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79;p8">
            <a:extLst>
              <a:ext uri="{FF2B5EF4-FFF2-40B4-BE49-F238E27FC236}">
                <a16:creationId xmlns:a16="http://schemas.microsoft.com/office/drawing/2014/main" id="{A18C1887-AC0C-CD79-B107-328914BE810F}"/>
              </a:ext>
            </a:extLst>
          </p:cNvPr>
          <p:cNvSpPr/>
          <p:nvPr/>
        </p:nvSpPr>
        <p:spPr>
          <a:xfrm>
            <a:off x="435077" y="115597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Constitución Política de la República</a:t>
            </a:r>
          </a:p>
        </p:txBody>
      </p:sp>
      <p:sp>
        <p:nvSpPr>
          <p:cNvPr id="8" name="Google Shape;79;p8">
            <a:extLst>
              <a:ext uri="{FF2B5EF4-FFF2-40B4-BE49-F238E27FC236}">
                <a16:creationId xmlns:a16="http://schemas.microsoft.com/office/drawing/2014/main" id="{30F77D72-6DE8-C9F1-FA51-01559D80F63E}"/>
              </a:ext>
            </a:extLst>
          </p:cNvPr>
          <p:cNvSpPr/>
          <p:nvPr/>
        </p:nvSpPr>
        <p:spPr>
          <a:xfrm>
            <a:off x="435077" y="152705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Modificatorias CPR</a:t>
            </a:r>
          </a:p>
        </p:txBody>
      </p:sp>
      <p:sp>
        <p:nvSpPr>
          <p:cNvPr id="9" name="Google Shape;79;p8">
            <a:extLst>
              <a:ext uri="{FF2B5EF4-FFF2-40B4-BE49-F238E27FC236}">
                <a16:creationId xmlns:a16="http://schemas.microsoft.com/office/drawing/2014/main" id="{C4BE2A04-2D37-92C0-2A5D-FBF2F8123943}"/>
              </a:ext>
            </a:extLst>
          </p:cNvPr>
          <p:cNvSpPr/>
          <p:nvPr/>
        </p:nvSpPr>
        <p:spPr>
          <a:xfrm>
            <a:off x="435077" y="189813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Interpretativas CPR </a:t>
            </a:r>
          </a:p>
        </p:txBody>
      </p:sp>
      <p:sp>
        <p:nvSpPr>
          <p:cNvPr id="10" name="Google Shape;79;p8">
            <a:extLst>
              <a:ext uri="{FF2B5EF4-FFF2-40B4-BE49-F238E27FC236}">
                <a16:creationId xmlns:a16="http://schemas.microsoft.com/office/drawing/2014/main" id="{E46E2830-0C52-69E5-2B5D-06C30C05FE7A}"/>
              </a:ext>
            </a:extLst>
          </p:cNvPr>
          <p:cNvSpPr/>
          <p:nvPr/>
        </p:nvSpPr>
        <p:spPr>
          <a:xfrm>
            <a:off x="440194" y="226921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Tratados Internacionales</a:t>
            </a:r>
          </a:p>
        </p:txBody>
      </p:sp>
      <p:sp>
        <p:nvSpPr>
          <p:cNvPr id="11" name="Google Shape;79;p8">
            <a:extLst>
              <a:ext uri="{FF2B5EF4-FFF2-40B4-BE49-F238E27FC236}">
                <a16:creationId xmlns:a16="http://schemas.microsoft.com/office/drawing/2014/main" id="{DCFFBAA4-8F0C-BB5E-77B8-995B49F55818}"/>
              </a:ext>
            </a:extLst>
          </p:cNvPr>
          <p:cNvSpPr/>
          <p:nvPr/>
        </p:nvSpPr>
        <p:spPr>
          <a:xfrm>
            <a:off x="454509" y="264029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Orgánicas Constitucionales</a:t>
            </a:r>
          </a:p>
        </p:txBody>
      </p:sp>
      <p:sp>
        <p:nvSpPr>
          <p:cNvPr id="12" name="Google Shape;79;p8">
            <a:extLst>
              <a:ext uri="{FF2B5EF4-FFF2-40B4-BE49-F238E27FC236}">
                <a16:creationId xmlns:a16="http://schemas.microsoft.com/office/drawing/2014/main" id="{7B0F5158-F96C-9FF7-04CE-106B049B5108}"/>
              </a:ext>
            </a:extLst>
          </p:cNvPr>
          <p:cNvSpPr/>
          <p:nvPr/>
        </p:nvSpPr>
        <p:spPr>
          <a:xfrm>
            <a:off x="454509" y="301137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de Quórum Calificado</a:t>
            </a:r>
          </a:p>
        </p:txBody>
      </p:sp>
      <p:sp>
        <p:nvSpPr>
          <p:cNvPr id="13" name="Google Shape;79;p8">
            <a:extLst>
              <a:ext uri="{FF2B5EF4-FFF2-40B4-BE49-F238E27FC236}">
                <a16:creationId xmlns:a16="http://schemas.microsoft.com/office/drawing/2014/main" id="{C70FB666-3ABE-E9A1-7885-FBEDB18E0151}"/>
              </a:ext>
            </a:extLst>
          </p:cNvPr>
          <p:cNvSpPr/>
          <p:nvPr/>
        </p:nvSpPr>
        <p:spPr>
          <a:xfrm>
            <a:off x="454509" y="338245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Simples</a:t>
            </a:r>
          </a:p>
        </p:txBody>
      </p:sp>
      <p:sp>
        <p:nvSpPr>
          <p:cNvPr id="14" name="Google Shape;79;p8">
            <a:extLst>
              <a:ext uri="{FF2B5EF4-FFF2-40B4-BE49-F238E27FC236}">
                <a16:creationId xmlns:a16="http://schemas.microsoft.com/office/drawing/2014/main" id="{518D1B87-1D0D-4D34-BDC5-913A3DA9779B}"/>
              </a:ext>
            </a:extLst>
          </p:cNvPr>
          <p:cNvSpPr/>
          <p:nvPr/>
        </p:nvSpPr>
        <p:spPr>
          <a:xfrm>
            <a:off x="454509" y="375353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Decretos con Fuerza de Ley</a:t>
            </a:r>
          </a:p>
        </p:txBody>
      </p:sp>
      <p:sp>
        <p:nvSpPr>
          <p:cNvPr id="15" name="Google Shape;79;p8">
            <a:extLst>
              <a:ext uri="{FF2B5EF4-FFF2-40B4-BE49-F238E27FC236}">
                <a16:creationId xmlns:a16="http://schemas.microsoft.com/office/drawing/2014/main" id="{64B5468D-419F-6107-81E0-31B8067C37B5}"/>
              </a:ext>
            </a:extLst>
          </p:cNvPr>
          <p:cNvSpPr/>
          <p:nvPr/>
        </p:nvSpPr>
        <p:spPr>
          <a:xfrm>
            <a:off x="443850" y="412461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Decretos Ley</a:t>
            </a:r>
          </a:p>
        </p:txBody>
      </p:sp>
      <p:sp>
        <p:nvSpPr>
          <p:cNvPr id="16" name="Google Shape;79;p8">
            <a:extLst>
              <a:ext uri="{FF2B5EF4-FFF2-40B4-BE49-F238E27FC236}">
                <a16:creationId xmlns:a16="http://schemas.microsoft.com/office/drawing/2014/main" id="{F7AA8146-1985-4940-9BE8-000004533F6E}"/>
              </a:ext>
            </a:extLst>
          </p:cNvPr>
          <p:cNvSpPr/>
          <p:nvPr/>
        </p:nvSpPr>
        <p:spPr>
          <a:xfrm>
            <a:off x="443850" y="449569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Decretos Supremos</a:t>
            </a:r>
          </a:p>
        </p:txBody>
      </p:sp>
      <p:sp>
        <p:nvSpPr>
          <p:cNvPr id="17" name="Google Shape;79;p8">
            <a:extLst>
              <a:ext uri="{FF2B5EF4-FFF2-40B4-BE49-F238E27FC236}">
                <a16:creationId xmlns:a16="http://schemas.microsoft.com/office/drawing/2014/main" id="{30BE24DC-139A-9389-7E34-2E48E55D21B9}"/>
              </a:ext>
            </a:extLst>
          </p:cNvPr>
          <p:cNvSpPr/>
          <p:nvPr/>
        </p:nvSpPr>
        <p:spPr>
          <a:xfrm>
            <a:off x="444877" y="486677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Reglamentos</a:t>
            </a:r>
          </a:p>
        </p:txBody>
      </p:sp>
      <p:sp>
        <p:nvSpPr>
          <p:cNvPr id="18" name="Google Shape;79;p8">
            <a:extLst>
              <a:ext uri="{FF2B5EF4-FFF2-40B4-BE49-F238E27FC236}">
                <a16:creationId xmlns:a16="http://schemas.microsoft.com/office/drawing/2014/main" id="{05E6B8D8-D848-E43E-8499-A3085650F62B}"/>
              </a:ext>
            </a:extLst>
          </p:cNvPr>
          <p:cNvSpPr/>
          <p:nvPr/>
        </p:nvSpPr>
        <p:spPr>
          <a:xfrm>
            <a:off x="443850" y="523785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Simples Decretos</a:t>
            </a:r>
          </a:p>
        </p:txBody>
      </p:sp>
      <p:sp>
        <p:nvSpPr>
          <p:cNvPr id="19" name="Google Shape;79;p8">
            <a:extLst>
              <a:ext uri="{FF2B5EF4-FFF2-40B4-BE49-F238E27FC236}">
                <a16:creationId xmlns:a16="http://schemas.microsoft.com/office/drawing/2014/main" id="{614D9246-463F-D30B-483A-957BDFED7243}"/>
              </a:ext>
            </a:extLst>
          </p:cNvPr>
          <p:cNvSpPr/>
          <p:nvPr/>
        </p:nvSpPr>
        <p:spPr>
          <a:xfrm>
            <a:off x="438165" y="5616981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Ordenanzas y Circulares</a:t>
            </a:r>
            <a:endParaRPr lang="es-MX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" name="Imagen 39">
            <a:extLst>
              <a:ext uri="{FF2B5EF4-FFF2-40B4-BE49-F238E27FC236}">
                <a16:creationId xmlns:a16="http://schemas.microsoft.com/office/drawing/2014/main" id="{4AA80B79-C939-48C4-5972-260220B12E3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240" b="96560" l="4581" r="90000">
                        <a14:foregroundMark x1="41226" y1="2240" x2="41032" y2="9040"/>
                        <a14:foregroundMark x1="4645" y1="64480" x2="16387" y2="62480"/>
                        <a14:foregroundMark x1="28968" y1="96560" x2="32839" y2="84080"/>
                        <a14:foregroundMark x1="26452" y1="81440" x2="26452" y2="86720"/>
                        <a14:foregroundMark x1="34968" y1="82480" x2="33935" y2="83600"/>
                        <a14:foregroundMark x1="54323" y1="29680" x2="46903" y2="26160"/>
                      </a14:backgroundRemoval>
                    </a14:imgEffect>
                  </a14:imgLayer>
                </a14:imgProps>
              </a:ext>
            </a:extLst>
          </a:blip>
          <a:srcRect l="2438" r="15352"/>
          <a:stretch/>
        </p:blipFill>
        <p:spPr>
          <a:xfrm>
            <a:off x="4193905" y="1412086"/>
            <a:ext cx="3808612" cy="373610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6" name="Google Shape;47;p5">
            <a:extLst>
              <a:ext uri="{FF2B5EF4-FFF2-40B4-BE49-F238E27FC236}">
                <a16:creationId xmlns:a16="http://schemas.microsoft.com/office/drawing/2014/main" id="{0A8AC603-D3B9-6B61-6EDA-16127EE317E5}"/>
              </a:ext>
            </a:extLst>
          </p:cNvPr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48;p5">
            <a:extLst>
              <a:ext uri="{FF2B5EF4-FFF2-40B4-BE49-F238E27FC236}">
                <a16:creationId xmlns:a16="http://schemas.microsoft.com/office/drawing/2014/main" id="{07DCE1DB-2807-5132-EFD5-D84C5B4AD639}"/>
              </a:ext>
            </a:extLst>
          </p:cNvPr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5061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ABDA2EF-D90F-BE07-447A-9D628B7104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698" t="11019" r="10796" b="19770"/>
          <a:stretch/>
        </p:blipFill>
        <p:spPr>
          <a:xfrm>
            <a:off x="5402717" y="1675019"/>
            <a:ext cx="2742264" cy="35079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Google Shape;47;p5">
            <a:extLst>
              <a:ext uri="{FF2B5EF4-FFF2-40B4-BE49-F238E27FC236}">
                <a16:creationId xmlns:a16="http://schemas.microsoft.com/office/drawing/2014/main" id="{9FE200D4-4928-6466-6143-11A7521B6A83}"/>
              </a:ext>
            </a:extLst>
          </p:cNvPr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48;p5">
            <a:extLst>
              <a:ext uri="{FF2B5EF4-FFF2-40B4-BE49-F238E27FC236}">
                <a16:creationId xmlns:a16="http://schemas.microsoft.com/office/drawing/2014/main" id="{B2CC424A-238B-D45D-2020-19821339B605}"/>
              </a:ext>
            </a:extLst>
          </p:cNvPr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60;p6">
            <a:extLst>
              <a:ext uri="{FF2B5EF4-FFF2-40B4-BE49-F238E27FC236}">
                <a16:creationId xmlns:a16="http://schemas.microsoft.com/office/drawing/2014/main" id="{69B84E40-8DA6-9DBF-617A-F711EE085D3E}"/>
              </a:ext>
            </a:extLst>
          </p:cNvPr>
          <p:cNvSpPr txBox="1"/>
          <p:nvPr/>
        </p:nvSpPr>
        <p:spPr>
          <a:xfrm>
            <a:off x="8300415" y="5250466"/>
            <a:ext cx="2731379" cy="554100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1EF29B73-2F17-8E40-76B2-8833070E6D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3909" y="1645523"/>
            <a:ext cx="2885873" cy="364114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Rectángulo 7"/>
          <p:cNvSpPr/>
          <p:nvPr/>
        </p:nvSpPr>
        <p:spPr>
          <a:xfrm>
            <a:off x="5402717" y="5250598"/>
            <a:ext cx="2742265" cy="553968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/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rPr>
              <a:t>Resol. C.J.A. Ord. Nº 6415/1624</a:t>
            </a:r>
          </a:p>
          <a:p>
            <a:pPr algn="ctr"/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rPr>
              <a:t>02 de junio de 2021 </a:t>
            </a:r>
          </a:p>
        </p:txBody>
      </p:sp>
      <p:sp>
        <p:nvSpPr>
          <p:cNvPr id="15" name="Google Shape;79;p8">
            <a:extLst>
              <a:ext uri="{FF2B5EF4-FFF2-40B4-BE49-F238E27FC236}">
                <a16:creationId xmlns:a16="http://schemas.microsoft.com/office/drawing/2014/main" id="{A18C1887-AC0C-CD79-B107-328914BE810F}"/>
              </a:ext>
            </a:extLst>
          </p:cNvPr>
          <p:cNvSpPr/>
          <p:nvPr/>
        </p:nvSpPr>
        <p:spPr>
          <a:xfrm>
            <a:off x="435077" y="115597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Constitución Política de la República</a:t>
            </a:r>
          </a:p>
        </p:txBody>
      </p:sp>
      <p:sp>
        <p:nvSpPr>
          <p:cNvPr id="16" name="Google Shape;79;p8">
            <a:extLst>
              <a:ext uri="{FF2B5EF4-FFF2-40B4-BE49-F238E27FC236}">
                <a16:creationId xmlns:a16="http://schemas.microsoft.com/office/drawing/2014/main" id="{30F77D72-6DE8-C9F1-FA51-01559D80F63E}"/>
              </a:ext>
            </a:extLst>
          </p:cNvPr>
          <p:cNvSpPr/>
          <p:nvPr/>
        </p:nvSpPr>
        <p:spPr>
          <a:xfrm>
            <a:off x="435077" y="152705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Modificatorias CPR</a:t>
            </a:r>
          </a:p>
        </p:txBody>
      </p:sp>
      <p:sp>
        <p:nvSpPr>
          <p:cNvPr id="18" name="Google Shape;79;p8">
            <a:extLst>
              <a:ext uri="{FF2B5EF4-FFF2-40B4-BE49-F238E27FC236}">
                <a16:creationId xmlns:a16="http://schemas.microsoft.com/office/drawing/2014/main" id="{C4BE2A04-2D37-92C0-2A5D-FBF2F8123943}"/>
              </a:ext>
            </a:extLst>
          </p:cNvPr>
          <p:cNvSpPr/>
          <p:nvPr/>
        </p:nvSpPr>
        <p:spPr>
          <a:xfrm>
            <a:off x="435077" y="189813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Interpretativas CPR </a:t>
            </a:r>
          </a:p>
        </p:txBody>
      </p:sp>
      <p:sp>
        <p:nvSpPr>
          <p:cNvPr id="19" name="Google Shape;79;p8">
            <a:extLst>
              <a:ext uri="{FF2B5EF4-FFF2-40B4-BE49-F238E27FC236}">
                <a16:creationId xmlns:a16="http://schemas.microsoft.com/office/drawing/2014/main" id="{E46E2830-0C52-69E5-2B5D-06C30C05FE7A}"/>
              </a:ext>
            </a:extLst>
          </p:cNvPr>
          <p:cNvSpPr/>
          <p:nvPr/>
        </p:nvSpPr>
        <p:spPr>
          <a:xfrm>
            <a:off x="440194" y="226921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Tratados Internacionales</a:t>
            </a:r>
          </a:p>
        </p:txBody>
      </p:sp>
      <p:sp>
        <p:nvSpPr>
          <p:cNvPr id="20" name="Google Shape;79;p8">
            <a:extLst>
              <a:ext uri="{FF2B5EF4-FFF2-40B4-BE49-F238E27FC236}">
                <a16:creationId xmlns:a16="http://schemas.microsoft.com/office/drawing/2014/main" id="{DCFFBAA4-8F0C-BB5E-77B8-995B49F55818}"/>
              </a:ext>
            </a:extLst>
          </p:cNvPr>
          <p:cNvSpPr/>
          <p:nvPr/>
        </p:nvSpPr>
        <p:spPr>
          <a:xfrm>
            <a:off x="454509" y="264029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Orgánicas Constitucionales</a:t>
            </a:r>
          </a:p>
        </p:txBody>
      </p:sp>
      <p:sp>
        <p:nvSpPr>
          <p:cNvPr id="21" name="Google Shape;79;p8">
            <a:extLst>
              <a:ext uri="{FF2B5EF4-FFF2-40B4-BE49-F238E27FC236}">
                <a16:creationId xmlns:a16="http://schemas.microsoft.com/office/drawing/2014/main" id="{7B0F5158-F96C-9FF7-04CE-106B049B5108}"/>
              </a:ext>
            </a:extLst>
          </p:cNvPr>
          <p:cNvSpPr/>
          <p:nvPr/>
        </p:nvSpPr>
        <p:spPr>
          <a:xfrm>
            <a:off x="454509" y="301137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de Quórum Calificado</a:t>
            </a:r>
          </a:p>
        </p:txBody>
      </p:sp>
      <p:sp>
        <p:nvSpPr>
          <p:cNvPr id="22" name="Google Shape;79;p8">
            <a:extLst>
              <a:ext uri="{FF2B5EF4-FFF2-40B4-BE49-F238E27FC236}">
                <a16:creationId xmlns:a16="http://schemas.microsoft.com/office/drawing/2014/main" id="{C70FB666-3ABE-E9A1-7885-FBEDB18E0151}"/>
              </a:ext>
            </a:extLst>
          </p:cNvPr>
          <p:cNvSpPr/>
          <p:nvPr/>
        </p:nvSpPr>
        <p:spPr>
          <a:xfrm>
            <a:off x="454509" y="338245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Simples</a:t>
            </a:r>
          </a:p>
        </p:txBody>
      </p:sp>
      <p:sp>
        <p:nvSpPr>
          <p:cNvPr id="23" name="Google Shape;79;p8">
            <a:extLst>
              <a:ext uri="{FF2B5EF4-FFF2-40B4-BE49-F238E27FC236}">
                <a16:creationId xmlns:a16="http://schemas.microsoft.com/office/drawing/2014/main" id="{518D1B87-1D0D-4D34-BDC5-913A3DA9779B}"/>
              </a:ext>
            </a:extLst>
          </p:cNvPr>
          <p:cNvSpPr/>
          <p:nvPr/>
        </p:nvSpPr>
        <p:spPr>
          <a:xfrm>
            <a:off x="454509" y="375353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Decretos con Fuerza de Ley</a:t>
            </a:r>
          </a:p>
        </p:txBody>
      </p:sp>
      <p:sp>
        <p:nvSpPr>
          <p:cNvPr id="24" name="Google Shape;79;p8">
            <a:extLst>
              <a:ext uri="{FF2B5EF4-FFF2-40B4-BE49-F238E27FC236}">
                <a16:creationId xmlns:a16="http://schemas.microsoft.com/office/drawing/2014/main" id="{64B5468D-419F-6107-81E0-31B8067C37B5}"/>
              </a:ext>
            </a:extLst>
          </p:cNvPr>
          <p:cNvSpPr/>
          <p:nvPr/>
        </p:nvSpPr>
        <p:spPr>
          <a:xfrm>
            <a:off x="443850" y="412461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Decretos Ley</a:t>
            </a:r>
          </a:p>
        </p:txBody>
      </p:sp>
      <p:sp>
        <p:nvSpPr>
          <p:cNvPr id="25" name="Google Shape;79;p8">
            <a:extLst>
              <a:ext uri="{FF2B5EF4-FFF2-40B4-BE49-F238E27FC236}">
                <a16:creationId xmlns:a16="http://schemas.microsoft.com/office/drawing/2014/main" id="{F7AA8146-1985-4940-9BE8-000004533F6E}"/>
              </a:ext>
            </a:extLst>
          </p:cNvPr>
          <p:cNvSpPr/>
          <p:nvPr/>
        </p:nvSpPr>
        <p:spPr>
          <a:xfrm>
            <a:off x="443850" y="449569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Decretos Supremos</a:t>
            </a:r>
          </a:p>
        </p:txBody>
      </p:sp>
      <p:sp>
        <p:nvSpPr>
          <p:cNvPr id="26" name="Google Shape;79;p8">
            <a:extLst>
              <a:ext uri="{FF2B5EF4-FFF2-40B4-BE49-F238E27FC236}">
                <a16:creationId xmlns:a16="http://schemas.microsoft.com/office/drawing/2014/main" id="{30BE24DC-139A-9389-7E34-2E48E55D21B9}"/>
              </a:ext>
            </a:extLst>
          </p:cNvPr>
          <p:cNvSpPr/>
          <p:nvPr/>
        </p:nvSpPr>
        <p:spPr>
          <a:xfrm>
            <a:off x="444877" y="486677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Reglamentos</a:t>
            </a:r>
          </a:p>
        </p:txBody>
      </p:sp>
      <p:sp>
        <p:nvSpPr>
          <p:cNvPr id="27" name="Google Shape;79;p8">
            <a:extLst>
              <a:ext uri="{FF2B5EF4-FFF2-40B4-BE49-F238E27FC236}">
                <a16:creationId xmlns:a16="http://schemas.microsoft.com/office/drawing/2014/main" id="{05E6B8D8-D848-E43E-8499-A3085650F62B}"/>
              </a:ext>
            </a:extLst>
          </p:cNvPr>
          <p:cNvSpPr/>
          <p:nvPr/>
        </p:nvSpPr>
        <p:spPr>
          <a:xfrm>
            <a:off x="443850" y="523785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Simples Decretos</a:t>
            </a:r>
          </a:p>
        </p:txBody>
      </p:sp>
      <p:sp>
        <p:nvSpPr>
          <p:cNvPr id="28" name="Google Shape;79;p8">
            <a:extLst>
              <a:ext uri="{FF2B5EF4-FFF2-40B4-BE49-F238E27FC236}">
                <a16:creationId xmlns:a16="http://schemas.microsoft.com/office/drawing/2014/main" id="{614D9246-463F-D30B-483A-957BDFED7243}"/>
              </a:ext>
            </a:extLst>
          </p:cNvPr>
          <p:cNvSpPr/>
          <p:nvPr/>
        </p:nvSpPr>
        <p:spPr>
          <a:xfrm>
            <a:off x="438165" y="5616981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Ordenanzas y Circulares</a:t>
            </a:r>
            <a:endParaRPr lang="es-MX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799" y="1675019"/>
            <a:ext cx="2722484" cy="35079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Rectángulo 28"/>
          <p:cNvSpPr/>
          <p:nvPr/>
        </p:nvSpPr>
        <p:spPr>
          <a:xfrm>
            <a:off x="2524799" y="5250598"/>
            <a:ext cx="2722483" cy="553968"/>
          </a:xfrm>
          <a:prstGeom prst="rect">
            <a:avLst/>
          </a:prstGeom>
          <a:solidFill>
            <a:srgbClr val="000000">
              <a:alpha val="50196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/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rPr>
              <a:t>D.F.L. N°292</a:t>
            </a:r>
          </a:p>
          <a:p>
            <a:pPr algn="ctr"/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rPr>
              <a:t>05 de agosto de 1953</a:t>
            </a:r>
          </a:p>
        </p:txBody>
      </p:sp>
    </p:spTree>
    <p:extLst>
      <p:ext uri="{BB962C8B-B14F-4D97-AF65-F5344CB8AC3E}">
        <p14:creationId xmlns:p14="http://schemas.microsoft.com/office/powerpoint/2010/main" val="21314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ABDA2EF-D90F-BE07-447A-9D628B71041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698" t="11019" r="10796" b="19770"/>
          <a:stretch/>
        </p:blipFill>
        <p:spPr>
          <a:xfrm>
            <a:off x="5402717" y="1675019"/>
            <a:ext cx="2742264" cy="3507962"/>
          </a:xfrm>
          <a:prstGeom prst="rect">
            <a:avLst/>
          </a:prstGeom>
          <a:solidFill>
            <a:schemeClr val="bg1"/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Google Shape;47;p5">
            <a:extLst>
              <a:ext uri="{FF2B5EF4-FFF2-40B4-BE49-F238E27FC236}">
                <a16:creationId xmlns:a16="http://schemas.microsoft.com/office/drawing/2014/main" id="{9FE200D4-4928-6466-6143-11A7521B6A83}"/>
              </a:ext>
            </a:extLst>
          </p:cNvPr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48;p5">
            <a:extLst>
              <a:ext uri="{FF2B5EF4-FFF2-40B4-BE49-F238E27FC236}">
                <a16:creationId xmlns:a16="http://schemas.microsoft.com/office/drawing/2014/main" id="{B2CC424A-238B-D45D-2020-19821339B605}"/>
              </a:ext>
            </a:extLst>
          </p:cNvPr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60;p6">
            <a:extLst>
              <a:ext uri="{FF2B5EF4-FFF2-40B4-BE49-F238E27FC236}">
                <a16:creationId xmlns:a16="http://schemas.microsoft.com/office/drawing/2014/main" id="{69B84E40-8DA6-9DBF-617A-F711EE085D3E}"/>
              </a:ext>
            </a:extLst>
          </p:cNvPr>
          <p:cNvSpPr txBox="1"/>
          <p:nvPr/>
        </p:nvSpPr>
        <p:spPr>
          <a:xfrm>
            <a:off x="8300415" y="5250466"/>
            <a:ext cx="2731379" cy="554100"/>
          </a:xfrm>
          <a:prstGeom prst="rect">
            <a:avLst/>
          </a:prstGeom>
          <a:solidFill>
            <a:srgbClr val="000000">
              <a:alpha val="50196"/>
            </a:srgbClr>
          </a:solidFill>
          <a:ln w="28575">
            <a:solidFill>
              <a:srgbClr val="00B0F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</a:t>
            </a: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5402717" y="5250598"/>
            <a:ext cx="2742265" cy="553968"/>
          </a:xfrm>
          <a:prstGeom prst="rect">
            <a:avLst/>
          </a:prstGeom>
          <a:solidFill>
            <a:srgbClr val="000000">
              <a:alpha val="50196"/>
            </a:srgbClr>
          </a:solidFill>
          <a:ln w="28575">
            <a:solidFill>
              <a:srgbClr val="FFFF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/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rPr>
              <a:t>Resol. C.J.A. Ord. Nº 6415/1624</a:t>
            </a:r>
          </a:p>
          <a:p>
            <a:pPr algn="ctr"/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rPr>
              <a:t>02 de junio de 2021 </a:t>
            </a:r>
          </a:p>
        </p:txBody>
      </p:sp>
      <p:sp>
        <p:nvSpPr>
          <p:cNvPr id="15" name="Google Shape;79;p8">
            <a:extLst>
              <a:ext uri="{FF2B5EF4-FFF2-40B4-BE49-F238E27FC236}">
                <a16:creationId xmlns:a16="http://schemas.microsoft.com/office/drawing/2014/main" id="{A18C1887-AC0C-CD79-B107-328914BE810F}"/>
              </a:ext>
            </a:extLst>
          </p:cNvPr>
          <p:cNvSpPr/>
          <p:nvPr/>
        </p:nvSpPr>
        <p:spPr>
          <a:xfrm>
            <a:off x="435077" y="115597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Constitución Política de la República</a:t>
            </a:r>
          </a:p>
        </p:txBody>
      </p:sp>
      <p:sp>
        <p:nvSpPr>
          <p:cNvPr id="16" name="Google Shape;79;p8">
            <a:extLst>
              <a:ext uri="{FF2B5EF4-FFF2-40B4-BE49-F238E27FC236}">
                <a16:creationId xmlns:a16="http://schemas.microsoft.com/office/drawing/2014/main" id="{30F77D72-6DE8-C9F1-FA51-01559D80F63E}"/>
              </a:ext>
            </a:extLst>
          </p:cNvPr>
          <p:cNvSpPr/>
          <p:nvPr/>
        </p:nvSpPr>
        <p:spPr>
          <a:xfrm>
            <a:off x="435077" y="152705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Modificatorias CPR</a:t>
            </a:r>
          </a:p>
        </p:txBody>
      </p:sp>
      <p:sp>
        <p:nvSpPr>
          <p:cNvPr id="18" name="Google Shape;79;p8">
            <a:extLst>
              <a:ext uri="{FF2B5EF4-FFF2-40B4-BE49-F238E27FC236}">
                <a16:creationId xmlns:a16="http://schemas.microsoft.com/office/drawing/2014/main" id="{C4BE2A04-2D37-92C0-2A5D-FBF2F8123943}"/>
              </a:ext>
            </a:extLst>
          </p:cNvPr>
          <p:cNvSpPr/>
          <p:nvPr/>
        </p:nvSpPr>
        <p:spPr>
          <a:xfrm>
            <a:off x="435077" y="189813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Interpretativas CPR </a:t>
            </a:r>
          </a:p>
        </p:txBody>
      </p:sp>
      <p:sp>
        <p:nvSpPr>
          <p:cNvPr id="19" name="Google Shape;79;p8">
            <a:extLst>
              <a:ext uri="{FF2B5EF4-FFF2-40B4-BE49-F238E27FC236}">
                <a16:creationId xmlns:a16="http://schemas.microsoft.com/office/drawing/2014/main" id="{E46E2830-0C52-69E5-2B5D-06C30C05FE7A}"/>
              </a:ext>
            </a:extLst>
          </p:cNvPr>
          <p:cNvSpPr/>
          <p:nvPr/>
        </p:nvSpPr>
        <p:spPr>
          <a:xfrm>
            <a:off x="440194" y="226921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Tratados Internacionales</a:t>
            </a:r>
          </a:p>
        </p:txBody>
      </p:sp>
      <p:sp>
        <p:nvSpPr>
          <p:cNvPr id="20" name="Google Shape;79;p8">
            <a:extLst>
              <a:ext uri="{FF2B5EF4-FFF2-40B4-BE49-F238E27FC236}">
                <a16:creationId xmlns:a16="http://schemas.microsoft.com/office/drawing/2014/main" id="{DCFFBAA4-8F0C-BB5E-77B8-995B49F55818}"/>
              </a:ext>
            </a:extLst>
          </p:cNvPr>
          <p:cNvSpPr/>
          <p:nvPr/>
        </p:nvSpPr>
        <p:spPr>
          <a:xfrm>
            <a:off x="454509" y="264029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Orgánicas Constitucionales</a:t>
            </a:r>
          </a:p>
        </p:txBody>
      </p:sp>
      <p:sp>
        <p:nvSpPr>
          <p:cNvPr id="21" name="Google Shape;79;p8">
            <a:extLst>
              <a:ext uri="{FF2B5EF4-FFF2-40B4-BE49-F238E27FC236}">
                <a16:creationId xmlns:a16="http://schemas.microsoft.com/office/drawing/2014/main" id="{7B0F5158-F96C-9FF7-04CE-106B049B5108}"/>
              </a:ext>
            </a:extLst>
          </p:cNvPr>
          <p:cNvSpPr/>
          <p:nvPr/>
        </p:nvSpPr>
        <p:spPr>
          <a:xfrm>
            <a:off x="454509" y="301137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de Quórum Calificado</a:t>
            </a:r>
          </a:p>
        </p:txBody>
      </p:sp>
      <p:sp>
        <p:nvSpPr>
          <p:cNvPr id="22" name="Google Shape;79;p8">
            <a:extLst>
              <a:ext uri="{FF2B5EF4-FFF2-40B4-BE49-F238E27FC236}">
                <a16:creationId xmlns:a16="http://schemas.microsoft.com/office/drawing/2014/main" id="{C70FB666-3ABE-E9A1-7885-FBEDB18E0151}"/>
              </a:ext>
            </a:extLst>
          </p:cNvPr>
          <p:cNvSpPr/>
          <p:nvPr/>
        </p:nvSpPr>
        <p:spPr>
          <a:xfrm>
            <a:off x="454509" y="338245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Leyes Simples</a:t>
            </a:r>
          </a:p>
        </p:txBody>
      </p:sp>
      <p:sp>
        <p:nvSpPr>
          <p:cNvPr id="23" name="Google Shape;79;p8">
            <a:extLst>
              <a:ext uri="{FF2B5EF4-FFF2-40B4-BE49-F238E27FC236}">
                <a16:creationId xmlns:a16="http://schemas.microsoft.com/office/drawing/2014/main" id="{518D1B87-1D0D-4D34-BDC5-913A3DA9779B}"/>
              </a:ext>
            </a:extLst>
          </p:cNvPr>
          <p:cNvSpPr/>
          <p:nvPr/>
        </p:nvSpPr>
        <p:spPr>
          <a:xfrm>
            <a:off x="454509" y="375353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Decretos con Fuerza de Ley</a:t>
            </a:r>
          </a:p>
        </p:txBody>
      </p:sp>
      <p:sp>
        <p:nvSpPr>
          <p:cNvPr id="24" name="Google Shape;79;p8">
            <a:extLst>
              <a:ext uri="{FF2B5EF4-FFF2-40B4-BE49-F238E27FC236}">
                <a16:creationId xmlns:a16="http://schemas.microsoft.com/office/drawing/2014/main" id="{64B5468D-419F-6107-81E0-31B8067C37B5}"/>
              </a:ext>
            </a:extLst>
          </p:cNvPr>
          <p:cNvSpPr/>
          <p:nvPr/>
        </p:nvSpPr>
        <p:spPr>
          <a:xfrm>
            <a:off x="443850" y="412461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Decretos Ley</a:t>
            </a:r>
          </a:p>
        </p:txBody>
      </p:sp>
      <p:sp>
        <p:nvSpPr>
          <p:cNvPr id="25" name="Google Shape;79;p8">
            <a:extLst>
              <a:ext uri="{FF2B5EF4-FFF2-40B4-BE49-F238E27FC236}">
                <a16:creationId xmlns:a16="http://schemas.microsoft.com/office/drawing/2014/main" id="{F7AA8146-1985-4940-9BE8-000004533F6E}"/>
              </a:ext>
            </a:extLst>
          </p:cNvPr>
          <p:cNvSpPr/>
          <p:nvPr/>
        </p:nvSpPr>
        <p:spPr>
          <a:xfrm>
            <a:off x="443850" y="449569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Decretos Supremos</a:t>
            </a:r>
          </a:p>
        </p:txBody>
      </p:sp>
      <p:sp>
        <p:nvSpPr>
          <p:cNvPr id="26" name="Google Shape;79;p8">
            <a:extLst>
              <a:ext uri="{FF2B5EF4-FFF2-40B4-BE49-F238E27FC236}">
                <a16:creationId xmlns:a16="http://schemas.microsoft.com/office/drawing/2014/main" id="{30BE24DC-139A-9389-7E34-2E48E55D21B9}"/>
              </a:ext>
            </a:extLst>
          </p:cNvPr>
          <p:cNvSpPr/>
          <p:nvPr/>
        </p:nvSpPr>
        <p:spPr>
          <a:xfrm>
            <a:off x="444877" y="486677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Reglamentos</a:t>
            </a:r>
          </a:p>
        </p:txBody>
      </p:sp>
      <p:sp>
        <p:nvSpPr>
          <p:cNvPr id="27" name="Google Shape;79;p8">
            <a:extLst>
              <a:ext uri="{FF2B5EF4-FFF2-40B4-BE49-F238E27FC236}">
                <a16:creationId xmlns:a16="http://schemas.microsoft.com/office/drawing/2014/main" id="{05E6B8D8-D848-E43E-8499-A3085650F62B}"/>
              </a:ext>
            </a:extLst>
          </p:cNvPr>
          <p:cNvSpPr/>
          <p:nvPr/>
        </p:nvSpPr>
        <p:spPr>
          <a:xfrm>
            <a:off x="443850" y="5237854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Simples Decretos</a:t>
            </a:r>
          </a:p>
        </p:txBody>
      </p:sp>
      <p:sp>
        <p:nvSpPr>
          <p:cNvPr id="28" name="Google Shape;79;p8">
            <a:extLst>
              <a:ext uri="{FF2B5EF4-FFF2-40B4-BE49-F238E27FC236}">
                <a16:creationId xmlns:a16="http://schemas.microsoft.com/office/drawing/2014/main" id="{614D9246-463F-D30B-483A-957BDFED7243}"/>
              </a:ext>
            </a:extLst>
          </p:cNvPr>
          <p:cNvSpPr/>
          <p:nvPr/>
        </p:nvSpPr>
        <p:spPr>
          <a:xfrm>
            <a:off x="438165" y="5616981"/>
            <a:ext cx="1422400" cy="336873"/>
          </a:xfrm>
          <a:prstGeom prst="flowChartTerminator">
            <a:avLst/>
          </a:prstGeom>
          <a:solidFill>
            <a:srgbClr val="548235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Ordenanzas y Circulares</a:t>
            </a:r>
            <a:endParaRPr lang="es-MX" sz="10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4799" y="1675019"/>
            <a:ext cx="2722484" cy="3507962"/>
          </a:xfrm>
          <a:prstGeom prst="rect">
            <a:avLst/>
          </a:prstGeom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Rectángulo 28"/>
          <p:cNvSpPr/>
          <p:nvPr/>
        </p:nvSpPr>
        <p:spPr>
          <a:xfrm>
            <a:off x="2524799" y="5250598"/>
            <a:ext cx="2722483" cy="553968"/>
          </a:xfrm>
          <a:prstGeom prst="rect">
            <a:avLst/>
          </a:prstGeom>
          <a:solidFill>
            <a:srgbClr val="000000">
              <a:alpha val="50196"/>
            </a:srgbClr>
          </a:solidFill>
          <a:ln w="28575">
            <a:solidFill>
              <a:srgbClr val="FF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algn="ctr"/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rPr>
              <a:t>D.F.L. N°292</a:t>
            </a:r>
          </a:p>
          <a:p>
            <a:pPr algn="ctr"/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rPr>
              <a:t>05 de agosto de 1953</a:t>
            </a:r>
          </a:p>
        </p:txBody>
      </p:sp>
      <p:grpSp>
        <p:nvGrpSpPr>
          <p:cNvPr id="3" name="Grupo 2"/>
          <p:cNvGrpSpPr/>
          <p:nvPr/>
        </p:nvGrpSpPr>
        <p:grpSpPr>
          <a:xfrm>
            <a:off x="8263909" y="1645523"/>
            <a:ext cx="2885873" cy="3641140"/>
            <a:chOff x="8263909" y="1645523"/>
            <a:chExt cx="2885873" cy="3641140"/>
          </a:xfrm>
        </p:grpSpPr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1EF29B73-2F17-8E40-76B2-8833070E6D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263909" y="1645523"/>
              <a:ext cx="2885873" cy="364114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" name="Rectángulo 1"/>
            <p:cNvSpPr/>
            <p:nvPr/>
          </p:nvSpPr>
          <p:spPr>
            <a:xfrm>
              <a:off x="8300414" y="1675019"/>
              <a:ext cx="2731379" cy="3507962"/>
            </a:xfrm>
            <a:prstGeom prst="rect">
              <a:avLst/>
            </a:prstGeom>
            <a:noFill/>
            <a:ln w="28575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MX"/>
            </a:p>
          </p:txBody>
        </p:sp>
      </p:grpSp>
      <p:sp>
        <p:nvSpPr>
          <p:cNvPr id="33" name="Google Shape;79;p8">
            <a:extLst>
              <a:ext uri="{FF2B5EF4-FFF2-40B4-BE49-F238E27FC236}">
                <a16:creationId xmlns:a16="http://schemas.microsoft.com/office/drawing/2014/main" id="{518D1B87-1D0D-4D34-BDC5-913A3DA9779B}"/>
              </a:ext>
            </a:extLst>
          </p:cNvPr>
          <p:cNvSpPr/>
          <p:nvPr/>
        </p:nvSpPr>
        <p:spPr>
          <a:xfrm>
            <a:off x="454509" y="3749511"/>
            <a:ext cx="1422400" cy="336873"/>
          </a:xfrm>
          <a:prstGeom prst="flowChartTerminator">
            <a:avLst/>
          </a:prstGeom>
          <a:solidFill>
            <a:srgbClr val="FF0000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Decretos con Fuerza de Ley</a:t>
            </a:r>
          </a:p>
        </p:txBody>
      </p:sp>
      <p:sp>
        <p:nvSpPr>
          <p:cNvPr id="34" name="Google Shape;79;p8">
            <a:extLst>
              <a:ext uri="{FF2B5EF4-FFF2-40B4-BE49-F238E27FC236}">
                <a16:creationId xmlns:a16="http://schemas.microsoft.com/office/drawing/2014/main" id="{30BE24DC-139A-9389-7E34-2E48E55D21B9}"/>
              </a:ext>
            </a:extLst>
          </p:cNvPr>
          <p:cNvSpPr/>
          <p:nvPr/>
        </p:nvSpPr>
        <p:spPr>
          <a:xfrm>
            <a:off x="443850" y="4862751"/>
            <a:ext cx="1422400" cy="336873"/>
          </a:xfrm>
          <a:prstGeom prst="flowChartTerminator">
            <a:avLst/>
          </a:prstGeom>
          <a:solidFill>
            <a:srgbClr val="FFFF00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Reglamentos</a:t>
            </a:r>
          </a:p>
        </p:txBody>
      </p:sp>
      <p:sp>
        <p:nvSpPr>
          <p:cNvPr id="35" name="Google Shape;79;p8">
            <a:extLst>
              <a:ext uri="{FF2B5EF4-FFF2-40B4-BE49-F238E27FC236}">
                <a16:creationId xmlns:a16="http://schemas.microsoft.com/office/drawing/2014/main" id="{614D9246-463F-D30B-483A-957BDFED7243}"/>
              </a:ext>
            </a:extLst>
          </p:cNvPr>
          <p:cNvSpPr/>
          <p:nvPr/>
        </p:nvSpPr>
        <p:spPr>
          <a:xfrm>
            <a:off x="432519" y="5621004"/>
            <a:ext cx="1422400" cy="336873"/>
          </a:xfrm>
          <a:prstGeom prst="flowChartTerminator">
            <a:avLst/>
          </a:prstGeom>
          <a:solidFill>
            <a:srgbClr val="00B0F0">
              <a:alpha val="65098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  <a:sym typeface="Calibri"/>
              </a:rPr>
              <a:t>Ordenanzas y Circulares</a:t>
            </a:r>
            <a:endParaRPr lang="es-MX" sz="105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4412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60;p6">
            <a:extLst>
              <a:ext uri="{FF2B5EF4-FFF2-40B4-BE49-F238E27FC236}">
                <a16:creationId xmlns:a16="http://schemas.microsoft.com/office/drawing/2014/main" id="{B3E3F12B-6C4A-64D8-83B8-85ACD88A0B4A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870DD0DB-BFDE-4167-08B8-C27CFAB0DF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C097787E-FC4A-810D-007E-2559156C16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52" t="15571" b="30910"/>
          <a:stretch/>
        </p:blipFill>
        <p:spPr>
          <a:xfrm>
            <a:off x="3094186" y="3094476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8402448-3AC5-E510-D745-EDFFA63E24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269" t="12857" b="33331"/>
          <a:stretch/>
        </p:blipFill>
        <p:spPr>
          <a:xfrm>
            <a:off x="3094186" y="2318621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CFA10029-F2DF-A5B4-9FD5-52129793FE3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829" t="10272" b="30445"/>
          <a:stretch/>
        </p:blipFill>
        <p:spPr>
          <a:xfrm>
            <a:off x="3094186" y="3870331"/>
            <a:ext cx="2012107" cy="66501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Google Shape;213;p13">
            <a:extLst>
              <a:ext uri="{FF2B5EF4-FFF2-40B4-BE49-F238E27FC236}">
                <a16:creationId xmlns:a16="http://schemas.microsoft.com/office/drawing/2014/main" id="{FA353935-ACDF-5DD5-9846-7295E8D32855}"/>
              </a:ext>
            </a:extLst>
          </p:cNvPr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223;p13">
            <a:extLst>
              <a:ext uri="{FF2B5EF4-FFF2-40B4-BE49-F238E27FC236}">
                <a16:creationId xmlns:a16="http://schemas.microsoft.com/office/drawing/2014/main" id="{5C15EDCE-E107-78E7-AB6E-EDCFC6955C8A}"/>
              </a:ext>
            </a:extLst>
          </p:cNvPr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33573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79;p8">
            <a:extLst>
              <a:ext uri="{FF2B5EF4-FFF2-40B4-BE49-F238E27FC236}">
                <a16:creationId xmlns:a16="http://schemas.microsoft.com/office/drawing/2014/main" id="{0CCA5331-6222-E514-BA9B-20E6C700FB73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Imagen 8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5DB213AB-5F42-C18B-13EF-C467B73539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Diagrama de flujo: terminador 1">
            <a:extLst>
              <a:ext uri="{FF2B5EF4-FFF2-40B4-BE49-F238E27FC236}">
                <a16:creationId xmlns:a16="http://schemas.microsoft.com/office/drawing/2014/main" id="{0B095F31-E983-AEFD-290F-B92099C38531}"/>
              </a:ext>
            </a:extLst>
          </p:cNvPr>
          <p:cNvSpPr/>
          <p:nvPr/>
        </p:nvSpPr>
        <p:spPr>
          <a:xfrm>
            <a:off x="3574802" y="4474296"/>
            <a:ext cx="1288145" cy="658454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  <a:latin typeface="Calibri"/>
                <a:cs typeface="Calibri"/>
              </a:rPr>
              <a:t>Seguridad Marítima</a:t>
            </a:r>
          </a:p>
        </p:txBody>
      </p:sp>
      <p:sp>
        <p:nvSpPr>
          <p:cNvPr id="3" name="Diagrama de flujo: terminador 2">
            <a:extLst>
              <a:ext uri="{FF2B5EF4-FFF2-40B4-BE49-F238E27FC236}">
                <a16:creationId xmlns:a16="http://schemas.microsoft.com/office/drawing/2014/main" id="{E9130E31-5982-E515-0FC0-8199A2B34964}"/>
              </a:ext>
            </a:extLst>
          </p:cNvPr>
          <p:cNvSpPr/>
          <p:nvPr/>
        </p:nvSpPr>
        <p:spPr>
          <a:xfrm>
            <a:off x="4900613" y="4474296"/>
            <a:ext cx="1288145" cy="658454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  <a:latin typeface="Calibri"/>
                <a:cs typeface="Calibri"/>
              </a:rPr>
              <a:t>Protección Vida Humana en el Mar</a:t>
            </a:r>
          </a:p>
        </p:txBody>
      </p:sp>
      <p:sp>
        <p:nvSpPr>
          <p:cNvPr id="5" name="Diagrama de flujo: terminador 4">
            <a:extLst>
              <a:ext uri="{FF2B5EF4-FFF2-40B4-BE49-F238E27FC236}">
                <a16:creationId xmlns:a16="http://schemas.microsoft.com/office/drawing/2014/main" id="{4CE33518-A8EB-EB9A-6C6A-948E4E39E4BB}"/>
              </a:ext>
            </a:extLst>
          </p:cNvPr>
          <p:cNvSpPr/>
          <p:nvPr/>
        </p:nvSpPr>
        <p:spPr>
          <a:xfrm>
            <a:off x="6227783" y="4474296"/>
            <a:ext cx="1288145" cy="658454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  <a:latin typeface="Calibri"/>
                <a:cs typeface="Calibri"/>
              </a:rPr>
              <a:t>Preservación Medio Ambiente</a:t>
            </a:r>
          </a:p>
        </p:txBody>
      </p:sp>
      <p:sp>
        <p:nvSpPr>
          <p:cNvPr id="6" name="Diagrama de flujo: terminador 5">
            <a:extLst>
              <a:ext uri="{FF2B5EF4-FFF2-40B4-BE49-F238E27FC236}">
                <a16:creationId xmlns:a16="http://schemas.microsoft.com/office/drawing/2014/main" id="{A2E3BA39-38BD-F632-EE5B-3181C7043720}"/>
              </a:ext>
            </a:extLst>
          </p:cNvPr>
          <p:cNvSpPr/>
          <p:nvPr/>
        </p:nvSpPr>
        <p:spPr>
          <a:xfrm>
            <a:off x="7554953" y="4474296"/>
            <a:ext cx="1288145" cy="658454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  <a:latin typeface="Calibri"/>
                <a:cs typeface="Calibri"/>
              </a:rPr>
              <a:t>Recursos </a:t>
            </a:r>
          </a:p>
          <a:p>
            <a:pPr algn="ctr"/>
            <a:r>
              <a:rPr lang="es-CL" sz="1200" dirty="0">
                <a:solidFill>
                  <a:schemeClr val="bg1"/>
                </a:solidFill>
                <a:latin typeface="Calibri"/>
                <a:cs typeface="Calibri"/>
              </a:rPr>
              <a:t>Naturales</a:t>
            </a:r>
          </a:p>
        </p:txBody>
      </p:sp>
      <p:sp>
        <p:nvSpPr>
          <p:cNvPr id="7" name="Diagrama de flujo: terminador 6">
            <a:extLst>
              <a:ext uri="{FF2B5EF4-FFF2-40B4-BE49-F238E27FC236}">
                <a16:creationId xmlns:a16="http://schemas.microsoft.com/office/drawing/2014/main" id="{82D1D7D8-DCDC-4927-0AAA-A542C247D2F5}"/>
              </a:ext>
            </a:extLst>
          </p:cNvPr>
          <p:cNvSpPr/>
          <p:nvPr/>
        </p:nvSpPr>
        <p:spPr>
          <a:xfrm>
            <a:off x="8882123" y="4474296"/>
            <a:ext cx="1288145" cy="658454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  <a:latin typeface="Calibri"/>
                <a:cs typeface="Calibri"/>
              </a:rPr>
              <a:t>Ejercer Policía Marítima</a:t>
            </a:r>
          </a:p>
        </p:txBody>
      </p:sp>
      <p:sp>
        <p:nvSpPr>
          <p:cNvPr id="10" name="Diagrama de flujo: terminador 9">
            <a:extLst>
              <a:ext uri="{FF2B5EF4-FFF2-40B4-BE49-F238E27FC236}">
                <a16:creationId xmlns:a16="http://schemas.microsoft.com/office/drawing/2014/main" id="{C1E2C290-1D5D-930E-4A98-6A12E28BC3CD}"/>
              </a:ext>
            </a:extLst>
          </p:cNvPr>
          <p:cNvSpPr/>
          <p:nvPr/>
        </p:nvSpPr>
        <p:spPr>
          <a:xfrm>
            <a:off x="10209293" y="4467308"/>
            <a:ext cx="1288145" cy="658454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  <a:latin typeface="Calibri"/>
                <a:cs typeface="Calibri"/>
              </a:rPr>
              <a:t>Desarrollo Marítimo Nacional</a:t>
            </a:r>
          </a:p>
        </p:txBody>
      </p:sp>
      <p:sp>
        <p:nvSpPr>
          <p:cNvPr id="11" name="Google Shape;47;p5">
            <a:extLst>
              <a:ext uri="{FF2B5EF4-FFF2-40B4-BE49-F238E27FC236}">
                <a16:creationId xmlns:a16="http://schemas.microsoft.com/office/drawing/2014/main" id="{79C66617-5C38-8964-55D5-DC5FA487104F}"/>
              </a:ext>
            </a:extLst>
          </p:cNvPr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48;p5">
            <a:extLst>
              <a:ext uri="{FF2B5EF4-FFF2-40B4-BE49-F238E27FC236}">
                <a16:creationId xmlns:a16="http://schemas.microsoft.com/office/drawing/2014/main" id="{18EC6C86-C927-1F8E-D71B-3EBDCA94A0EE}"/>
              </a:ext>
            </a:extLst>
          </p:cNvPr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69B84E40-8DA6-9DBF-617A-F711EE085D3E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1EF29B73-2F17-8E40-76B2-8833070E6D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4" name="Rectángulo 23">
            <a:extLst>
              <a:ext uri="{FF2B5EF4-FFF2-40B4-BE49-F238E27FC236}">
                <a16:creationId xmlns:a16="http://schemas.microsoft.com/office/drawing/2014/main" id="{881A5809-36BE-8F16-9145-C1731EA6DB3A}"/>
              </a:ext>
            </a:extLst>
          </p:cNvPr>
          <p:cNvSpPr/>
          <p:nvPr/>
        </p:nvSpPr>
        <p:spPr>
          <a:xfrm>
            <a:off x="6871856" y="1938907"/>
            <a:ext cx="1192846" cy="52647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Calibri"/>
                <a:cs typeface="Calibri"/>
              </a:rPr>
              <a:t>Misión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F8402448-3AC5-E510-D745-EDFFA63E24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269" t="12857" b="33331"/>
          <a:stretch/>
        </p:blipFill>
        <p:spPr>
          <a:xfrm>
            <a:off x="1218971" y="1133575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Google Shape;56;p6">
            <a:extLst>
              <a:ext uri="{FF2B5EF4-FFF2-40B4-BE49-F238E27FC236}">
                <a16:creationId xmlns:a16="http://schemas.microsoft.com/office/drawing/2014/main" id="{85F6847A-EF4D-EDAD-A07A-2DB84568D7D5}"/>
              </a:ext>
            </a:extLst>
          </p:cNvPr>
          <p:cNvSpPr/>
          <p:nvPr/>
        </p:nvSpPr>
        <p:spPr>
          <a:xfrm>
            <a:off x="4050022" y="2553418"/>
            <a:ext cx="6836514" cy="1569181"/>
          </a:xfrm>
          <a:prstGeom prst="rect">
            <a:avLst/>
          </a:prstGeom>
          <a:solidFill>
            <a:srgbClr val="000000">
              <a:alpha val="4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“… cautelar el cumplimiento de las leyes y acuerdos internacionales vigentes, para dar seguridad marítima; proteger la vida humana en el mar, zonas fluviales y lacustres; preservar el medio ambiente acuático y los recursos naturales marinos; ejercer la policía marítima y fiscalizar y regular las actividades que se desarrollan en el ámbito marítimo de su jurisdicción, con el propósito de contribuir al desarrollo marítimo de la Nación.”</a:t>
            </a:r>
          </a:p>
        </p:txBody>
      </p:sp>
    </p:spTree>
    <p:extLst>
      <p:ext uri="{BB962C8B-B14F-4D97-AF65-F5344CB8AC3E}">
        <p14:creationId xmlns:p14="http://schemas.microsoft.com/office/powerpoint/2010/main" val="112800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animBg="1"/>
      <p:bldP spid="3" grpId="0" animBg="1"/>
      <p:bldP spid="5" grpId="0" animBg="1"/>
      <p:bldP spid="6" grpId="0" animBg="1"/>
      <p:bldP spid="7" grpId="0" animBg="1"/>
      <p:bldP spid="10" grpId="0" animBg="1"/>
      <p:bldP spid="24" grpId="0" animBg="1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47;p5">
            <a:extLst>
              <a:ext uri="{FF2B5EF4-FFF2-40B4-BE49-F238E27FC236}">
                <a16:creationId xmlns:a16="http://schemas.microsoft.com/office/drawing/2014/main" id="{79C66617-5C38-8964-55D5-DC5FA487104F}"/>
              </a:ext>
            </a:extLst>
          </p:cNvPr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48;p5">
            <a:extLst>
              <a:ext uri="{FF2B5EF4-FFF2-40B4-BE49-F238E27FC236}">
                <a16:creationId xmlns:a16="http://schemas.microsoft.com/office/drawing/2014/main" id="{18EC6C86-C927-1F8E-D71B-3EBDCA94A0EE}"/>
              </a:ext>
            </a:extLst>
          </p:cNvPr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69B84E40-8DA6-9DBF-617A-F711EE085D3E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1EF29B73-2F17-8E40-76B2-8833070E6D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5" name="Google Shape;56;p6">
            <a:extLst>
              <a:ext uri="{FF2B5EF4-FFF2-40B4-BE49-F238E27FC236}">
                <a16:creationId xmlns:a16="http://schemas.microsoft.com/office/drawing/2014/main" id="{B0F3DAF0-CADE-4F5A-5796-CF0B72E82A85}"/>
              </a:ext>
            </a:extLst>
          </p:cNvPr>
          <p:cNvSpPr/>
          <p:nvPr/>
        </p:nvSpPr>
        <p:spPr>
          <a:xfrm>
            <a:off x="5574824" y="2549297"/>
            <a:ext cx="3786909" cy="526473"/>
          </a:xfrm>
          <a:prstGeom prst="rect">
            <a:avLst/>
          </a:prstGeom>
          <a:solidFill>
            <a:srgbClr val="000000">
              <a:alpha val="4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“Ser un Servicio Público Marítimo de Excelencia”</a:t>
            </a:r>
          </a:p>
        </p:txBody>
      </p:sp>
      <p:sp>
        <p:nvSpPr>
          <p:cNvPr id="13" name="Diagrama de flujo: terminador 12">
            <a:extLst>
              <a:ext uri="{FF2B5EF4-FFF2-40B4-BE49-F238E27FC236}">
                <a16:creationId xmlns:a16="http://schemas.microsoft.com/office/drawing/2014/main" id="{BAEE0356-E0D8-D8B9-30EC-00342CEBA8E5}"/>
              </a:ext>
            </a:extLst>
          </p:cNvPr>
          <p:cNvSpPr/>
          <p:nvPr/>
        </p:nvSpPr>
        <p:spPr>
          <a:xfrm>
            <a:off x="5574823" y="3196120"/>
            <a:ext cx="3786909" cy="945057"/>
          </a:xfrm>
          <a:prstGeom prst="flowChartTerminator">
            <a:avLst/>
          </a:prstGeom>
          <a:solidFill>
            <a:srgbClr val="000000">
              <a:alpha val="4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“… y esta se practicará con circunspección, legitimando la autoridad en el ejercicio de sus funciones, con la sobriedad, valores, virtudes y principios tradicionales de la Armada de Chile.” 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A1F6A7CE-2FF1-5A6A-5394-85E576AA5D21}"/>
              </a:ext>
            </a:extLst>
          </p:cNvPr>
          <p:cNvSpPr/>
          <p:nvPr/>
        </p:nvSpPr>
        <p:spPr>
          <a:xfrm>
            <a:off x="3438133" y="3340436"/>
            <a:ext cx="2136690" cy="656424"/>
          </a:xfrm>
          <a:prstGeom prst="rect">
            <a:avLst/>
          </a:prstGeom>
          <a:noFill/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“Prudencia ante las circunstancias, para comportarse comedidamente”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832F2EC8-BFEC-0A5C-0793-B57BD8FEAFF3}"/>
              </a:ext>
            </a:extLst>
          </p:cNvPr>
          <p:cNvSpPr/>
          <p:nvPr/>
        </p:nvSpPr>
        <p:spPr>
          <a:xfrm>
            <a:off x="9458035" y="3340436"/>
            <a:ext cx="1732627" cy="656424"/>
          </a:xfrm>
          <a:prstGeom prst="rect">
            <a:avLst/>
          </a:prstGeom>
          <a:noFill/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“Seriedad, decoro y gravedad en acciones y palabras”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DB20830E-4529-1867-9565-E97BE4A4EBA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269" t="12857" b="33331"/>
          <a:stretch/>
        </p:blipFill>
        <p:spPr>
          <a:xfrm>
            <a:off x="1218971" y="1133575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8" name="Google Shape;79;p8">
            <a:extLst>
              <a:ext uri="{FF2B5EF4-FFF2-40B4-BE49-F238E27FC236}">
                <a16:creationId xmlns:a16="http://schemas.microsoft.com/office/drawing/2014/main" id="{8928A198-F8F1-054F-AA2D-FBA72AC1B2EE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Imagen 19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8E3B2535-6110-5B76-3D34-9FB9896ABA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Rectángulo 21">
            <a:extLst>
              <a:ext uri="{FF2B5EF4-FFF2-40B4-BE49-F238E27FC236}">
                <a16:creationId xmlns:a16="http://schemas.microsoft.com/office/drawing/2014/main" id="{29ADE79C-0A8F-6CDB-0E86-7DD7E34964B1}"/>
              </a:ext>
            </a:extLst>
          </p:cNvPr>
          <p:cNvSpPr/>
          <p:nvPr/>
        </p:nvSpPr>
        <p:spPr>
          <a:xfrm>
            <a:off x="6871856" y="1938907"/>
            <a:ext cx="1192846" cy="52647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sz="1600" dirty="0">
                <a:solidFill>
                  <a:schemeClr val="bg1"/>
                </a:solidFill>
                <a:latin typeface="Calibri"/>
                <a:cs typeface="Calibri"/>
              </a:rPr>
              <a:t>Visión</a:t>
            </a:r>
          </a:p>
        </p:txBody>
      </p:sp>
      <p:sp>
        <p:nvSpPr>
          <p:cNvPr id="40" name="Diagrama de flujo: terminador 39">
            <a:extLst>
              <a:ext uri="{FF2B5EF4-FFF2-40B4-BE49-F238E27FC236}">
                <a16:creationId xmlns:a16="http://schemas.microsoft.com/office/drawing/2014/main" id="{6F18298C-80F4-3810-7D23-583E5C321F74}"/>
              </a:ext>
            </a:extLst>
          </p:cNvPr>
          <p:cNvSpPr/>
          <p:nvPr/>
        </p:nvSpPr>
        <p:spPr>
          <a:xfrm>
            <a:off x="3574802" y="4474296"/>
            <a:ext cx="1288145" cy="658454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  <a:latin typeface="Calibri"/>
                <a:cs typeface="Calibri"/>
              </a:rPr>
              <a:t>Seguridad Marítima</a:t>
            </a:r>
          </a:p>
        </p:txBody>
      </p:sp>
      <p:sp>
        <p:nvSpPr>
          <p:cNvPr id="41" name="Diagrama de flujo: terminador 40">
            <a:extLst>
              <a:ext uri="{FF2B5EF4-FFF2-40B4-BE49-F238E27FC236}">
                <a16:creationId xmlns:a16="http://schemas.microsoft.com/office/drawing/2014/main" id="{6CF93D27-79CD-21AC-FBE0-89D89AB8EEB5}"/>
              </a:ext>
            </a:extLst>
          </p:cNvPr>
          <p:cNvSpPr/>
          <p:nvPr/>
        </p:nvSpPr>
        <p:spPr>
          <a:xfrm>
            <a:off x="4900613" y="4474296"/>
            <a:ext cx="1288145" cy="658454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  <a:latin typeface="Calibri"/>
                <a:cs typeface="Calibri"/>
              </a:rPr>
              <a:t>Protección Vida Humana en el Mar</a:t>
            </a:r>
          </a:p>
        </p:txBody>
      </p:sp>
      <p:sp>
        <p:nvSpPr>
          <p:cNvPr id="42" name="Diagrama de flujo: terminador 41">
            <a:extLst>
              <a:ext uri="{FF2B5EF4-FFF2-40B4-BE49-F238E27FC236}">
                <a16:creationId xmlns:a16="http://schemas.microsoft.com/office/drawing/2014/main" id="{8D9F9655-C85B-B177-2C11-CA296167B204}"/>
              </a:ext>
            </a:extLst>
          </p:cNvPr>
          <p:cNvSpPr/>
          <p:nvPr/>
        </p:nvSpPr>
        <p:spPr>
          <a:xfrm>
            <a:off x="6227783" y="4474296"/>
            <a:ext cx="1288145" cy="658454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  <a:latin typeface="Calibri"/>
                <a:cs typeface="Calibri"/>
              </a:rPr>
              <a:t>Preservación Medio Ambiente</a:t>
            </a:r>
          </a:p>
        </p:txBody>
      </p:sp>
      <p:sp>
        <p:nvSpPr>
          <p:cNvPr id="43" name="Diagrama de flujo: terminador 42">
            <a:extLst>
              <a:ext uri="{FF2B5EF4-FFF2-40B4-BE49-F238E27FC236}">
                <a16:creationId xmlns:a16="http://schemas.microsoft.com/office/drawing/2014/main" id="{4BBB8809-E67D-4311-4813-84D7F174657B}"/>
              </a:ext>
            </a:extLst>
          </p:cNvPr>
          <p:cNvSpPr/>
          <p:nvPr/>
        </p:nvSpPr>
        <p:spPr>
          <a:xfrm>
            <a:off x="7554953" y="4474296"/>
            <a:ext cx="1288145" cy="658454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  <a:latin typeface="Calibri"/>
                <a:cs typeface="Calibri"/>
              </a:rPr>
              <a:t>Recursos </a:t>
            </a:r>
          </a:p>
          <a:p>
            <a:pPr algn="ctr"/>
            <a:r>
              <a:rPr lang="es-CL" sz="1200" dirty="0">
                <a:solidFill>
                  <a:schemeClr val="bg1"/>
                </a:solidFill>
                <a:latin typeface="Calibri"/>
                <a:cs typeface="Calibri"/>
              </a:rPr>
              <a:t>Naturales</a:t>
            </a:r>
          </a:p>
        </p:txBody>
      </p:sp>
      <p:sp>
        <p:nvSpPr>
          <p:cNvPr id="44" name="Diagrama de flujo: terminador 43">
            <a:extLst>
              <a:ext uri="{FF2B5EF4-FFF2-40B4-BE49-F238E27FC236}">
                <a16:creationId xmlns:a16="http://schemas.microsoft.com/office/drawing/2014/main" id="{47D50523-8410-F720-E787-2AA1B42E1788}"/>
              </a:ext>
            </a:extLst>
          </p:cNvPr>
          <p:cNvSpPr/>
          <p:nvPr/>
        </p:nvSpPr>
        <p:spPr>
          <a:xfrm>
            <a:off x="8882123" y="4474296"/>
            <a:ext cx="1288145" cy="658454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  <a:latin typeface="Calibri"/>
                <a:cs typeface="Calibri"/>
              </a:rPr>
              <a:t>Ejercer Policía Marítima</a:t>
            </a:r>
          </a:p>
        </p:txBody>
      </p:sp>
      <p:sp>
        <p:nvSpPr>
          <p:cNvPr id="45" name="Diagrama de flujo: terminador 44">
            <a:extLst>
              <a:ext uri="{FF2B5EF4-FFF2-40B4-BE49-F238E27FC236}">
                <a16:creationId xmlns:a16="http://schemas.microsoft.com/office/drawing/2014/main" id="{189F2F5B-2381-FD05-B32A-0BB7FFA2A5BE}"/>
              </a:ext>
            </a:extLst>
          </p:cNvPr>
          <p:cNvSpPr/>
          <p:nvPr/>
        </p:nvSpPr>
        <p:spPr>
          <a:xfrm>
            <a:off x="10209293" y="4467308"/>
            <a:ext cx="1288145" cy="658454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  <a:latin typeface="Calibri"/>
                <a:cs typeface="Calibri"/>
              </a:rPr>
              <a:t>Desarrollo Marítimo Nacional</a:t>
            </a:r>
          </a:p>
        </p:txBody>
      </p:sp>
      <p:cxnSp>
        <p:nvCxnSpPr>
          <p:cNvPr id="47" name="Conector recto 46">
            <a:extLst>
              <a:ext uri="{FF2B5EF4-FFF2-40B4-BE49-F238E27FC236}">
                <a16:creationId xmlns:a16="http://schemas.microsoft.com/office/drawing/2014/main" id="{B71CCBC8-177B-BF67-2EA8-B95892A375E0}"/>
              </a:ext>
            </a:extLst>
          </p:cNvPr>
          <p:cNvCxnSpPr/>
          <p:nvPr/>
        </p:nvCxnSpPr>
        <p:spPr>
          <a:xfrm>
            <a:off x="6023262" y="4024568"/>
            <a:ext cx="2819836" cy="0"/>
          </a:xfrm>
          <a:prstGeom prst="line">
            <a:avLst/>
          </a:prstGeom>
          <a:ln w="127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recto 47">
            <a:extLst>
              <a:ext uri="{FF2B5EF4-FFF2-40B4-BE49-F238E27FC236}">
                <a16:creationId xmlns:a16="http://schemas.microsoft.com/office/drawing/2014/main" id="{062B2535-BA21-3113-B960-B384076AAFC7}"/>
              </a:ext>
            </a:extLst>
          </p:cNvPr>
          <p:cNvCxnSpPr>
            <a:cxnSpLocks/>
          </p:cNvCxnSpPr>
          <p:nvPr/>
        </p:nvCxnSpPr>
        <p:spPr>
          <a:xfrm>
            <a:off x="6677891" y="3835222"/>
            <a:ext cx="2165207" cy="0"/>
          </a:xfrm>
          <a:prstGeom prst="line">
            <a:avLst/>
          </a:prstGeom>
          <a:ln w="127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25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3" grpId="0" animBg="1"/>
      <p:bldP spid="14" grpId="0"/>
      <p:bldP spid="15" grpId="0"/>
      <p:bldP spid="18" grpId="0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60;p6">
            <a:extLst>
              <a:ext uri="{FF2B5EF4-FFF2-40B4-BE49-F238E27FC236}">
                <a16:creationId xmlns:a16="http://schemas.microsoft.com/office/drawing/2014/main" id="{B3E3F12B-6C4A-64D8-83B8-85ACD88A0B4A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870DD0DB-BFDE-4167-08B8-C27CFAB0DF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C097787E-FC4A-810D-007E-2559156C16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52" t="15571" b="30910"/>
          <a:stretch/>
        </p:blipFill>
        <p:spPr>
          <a:xfrm>
            <a:off x="3094186" y="3094476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8402448-3AC5-E510-D745-EDFFA63E24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269" t="12857" b="33331"/>
          <a:stretch/>
        </p:blipFill>
        <p:spPr>
          <a:xfrm>
            <a:off x="3094186" y="2318621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CFA10029-F2DF-A5B4-9FD5-52129793FE3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829" t="10272" b="30445"/>
          <a:stretch/>
        </p:blipFill>
        <p:spPr>
          <a:xfrm>
            <a:off x="3094186" y="3870331"/>
            <a:ext cx="2012107" cy="66501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Google Shape;213;p13">
            <a:extLst>
              <a:ext uri="{FF2B5EF4-FFF2-40B4-BE49-F238E27FC236}">
                <a16:creationId xmlns:a16="http://schemas.microsoft.com/office/drawing/2014/main" id="{FDFC8C68-6B4F-D292-3075-541FFCBBA637}"/>
              </a:ext>
            </a:extLst>
          </p:cNvPr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223;p13">
            <a:extLst>
              <a:ext uri="{FF2B5EF4-FFF2-40B4-BE49-F238E27FC236}">
                <a16:creationId xmlns:a16="http://schemas.microsoft.com/office/drawing/2014/main" id="{6E254ABD-705B-E5FD-20E8-F061D19FB84F}"/>
              </a:ext>
            </a:extLst>
          </p:cNvPr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59804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60;p6">
            <a:extLst>
              <a:ext uri="{FF2B5EF4-FFF2-40B4-BE49-F238E27FC236}">
                <a16:creationId xmlns:a16="http://schemas.microsoft.com/office/drawing/2014/main" id="{B3E3F12B-6C4A-64D8-83B8-85ACD88A0B4A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870DD0DB-BFDE-4167-08B8-C27CFAB0DF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097787E-FC4A-810D-007E-2559156C16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52" t="15571" b="30910"/>
          <a:stretch/>
        </p:blipFill>
        <p:spPr>
          <a:xfrm>
            <a:off x="1218971" y="1140313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Diagrama de flujo: terminador 10">
            <a:extLst>
              <a:ext uri="{FF2B5EF4-FFF2-40B4-BE49-F238E27FC236}">
                <a16:creationId xmlns:a16="http://schemas.microsoft.com/office/drawing/2014/main" id="{881A5809-36BE-8F16-9145-C1731EA6DB3A}"/>
              </a:ext>
            </a:extLst>
          </p:cNvPr>
          <p:cNvSpPr/>
          <p:nvPr/>
        </p:nvSpPr>
        <p:spPr>
          <a:xfrm>
            <a:off x="3979327" y="2128588"/>
            <a:ext cx="1524000" cy="526473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  <a:latin typeface="Calibri"/>
                <a:cs typeface="Calibri"/>
              </a:rPr>
              <a:t>Sede</a:t>
            </a:r>
          </a:p>
        </p:txBody>
      </p:sp>
      <p:sp>
        <p:nvSpPr>
          <p:cNvPr id="12" name="Diagrama de flujo: terminador 11">
            <a:extLst>
              <a:ext uri="{FF2B5EF4-FFF2-40B4-BE49-F238E27FC236}">
                <a16:creationId xmlns:a16="http://schemas.microsoft.com/office/drawing/2014/main" id="{881A5809-36BE-8F16-9145-C1731EA6DB3A}"/>
              </a:ext>
            </a:extLst>
          </p:cNvPr>
          <p:cNvSpPr/>
          <p:nvPr/>
        </p:nvSpPr>
        <p:spPr>
          <a:xfrm>
            <a:off x="5849914" y="2128588"/>
            <a:ext cx="1524000" cy="526473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  <a:latin typeface="Calibri"/>
                <a:cs typeface="Calibri"/>
              </a:rPr>
              <a:t>Administración</a:t>
            </a:r>
          </a:p>
        </p:txBody>
      </p:sp>
      <p:sp>
        <p:nvSpPr>
          <p:cNvPr id="13" name="Diagrama de flujo: terminador 12">
            <a:extLst>
              <a:ext uri="{FF2B5EF4-FFF2-40B4-BE49-F238E27FC236}">
                <a16:creationId xmlns:a16="http://schemas.microsoft.com/office/drawing/2014/main" id="{881A5809-36BE-8F16-9145-C1731EA6DB3A}"/>
              </a:ext>
            </a:extLst>
          </p:cNvPr>
          <p:cNvSpPr/>
          <p:nvPr/>
        </p:nvSpPr>
        <p:spPr>
          <a:xfrm>
            <a:off x="7720501" y="2128588"/>
            <a:ext cx="1524000" cy="526473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  <a:latin typeface="Calibri"/>
                <a:cs typeface="Calibri"/>
              </a:rPr>
              <a:t>Marítima</a:t>
            </a:r>
          </a:p>
        </p:txBody>
      </p:sp>
      <p:sp>
        <p:nvSpPr>
          <p:cNvPr id="14" name="Diagrama de flujo: terminador 13">
            <a:extLst>
              <a:ext uri="{FF2B5EF4-FFF2-40B4-BE49-F238E27FC236}">
                <a16:creationId xmlns:a16="http://schemas.microsoft.com/office/drawing/2014/main" id="{881A5809-36BE-8F16-9145-C1731EA6DB3A}"/>
              </a:ext>
            </a:extLst>
          </p:cNvPr>
          <p:cNvSpPr/>
          <p:nvPr/>
        </p:nvSpPr>
        <p:spPr>
          <a:xfrm>
            <a:off x="9591088" y="2128588"/>
            <a:ext cx="1524000" cy="526473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  <a:latin typeface="Calibri"/>
                <a:cs typeface="Calibri"/>
              </a:rPr>
              <a:t>Nacional</a:t>
            </a:r>
          </a:p>
        </p:txBody>
      </p:sp>
      <p:sp>
        <p:nvSpPr>
          <p:cNvPr id="2" name="Google Shape;79;p8">
            <a:extLst>
              <a:ext uri="{FF2B5EF4-FFF2-40B4-BE49-F238E27FC236}">
                <a16:creationId xmlns:a16="http://schemas.microsoft.com/office/drawing/2014/main" id="{0FD41D05-612E-8FCD-C9DC-21BE246BA833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n 2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047378B3-7616-2287-E77A-8AD703507A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3FEB5CCD-1019-77B0-CC6F-3F73B388BB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9326" y="5670619"/>
            <a:ext cx="1524000" cy="554100"/>
          </a:xfrm>
          <a:prstGeom prst="rect">
            <a:avLst/>
          </a:prstGeom>
          <a:noFill/>
          <a:ln w="12700" cap="flat" cmpd="sng">
            <a:noFill/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just"/>
            <a:r>
              <a:rPr lang="es-MX" altLang="es-MX" sz="1000" u="sng" dirty="0">
                <a:solidFill>
                  <a:schemeClr val="bg1"/>
                </a:solidFill>
                <a:latin typeface="Calibri"/>
                <a:cs typeface="Calibri"/>
              </a:rPr>
              <a:t>Prelado</a:t>
            </a:r>
            <a:r>
              <a:rPr lang="es-MX" altLang="es-MX" sz="1000" dirty="0">
                <a:solidFill>
                  <a:schemeClr val="bg1"/>
                </a:solidFill>
                <a:latin typeface="Calibri"/>
                <a:cs typeface="Calibri"/>
              </a:rPr>
              <a:t>: Superior de un convento o comunidad eclesiástica.</a:t>
            </a:r>
          </a:p>
        </p:txBody>
      </p:sp>
      <p:sp>
        <p:nvSpPr>
          <p:cNvPr id="7" name="Google Shape;56;p6">
            <a:extLst>
              <a:ext uri="{FF2B5EF4-FFF2-40B4-BE49-F238E27FC236}">
                <a16:creationId xmlns:a16="http://schemas.microsoft.com/office/drawing/2014/main" id="{D5DF0937-AC8A-91EB-F500-D0F6ECBA5698}"/>
              </a:ext>
            </a:extLst>
          </p:cNvPr>
          <p:cNvSpPr/>
          <p:nvPr/>
        </p:nvSpPr>
        <p:spPr>
          <a:xfrm>
            <a:off x="3979325" y="2895459"/>
            <a:ext cx="1524001" cy="766915"/>
          </a:xfrm>
          <a:prstGeom prst="rect">
            <a:avLst/>
          </a:prstGeom>
          <a:solidFill>
            <a:srgbClr val="000000">
              <a:alpha val="4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Asiento o trono de un prelado que ejerce jurisdicción</a:t>
            </a:r>
          </a:p>
        </p:txBody>
      </p:sp>
      <p:sp>
        <p:nvSpPr>
          <p:cNvPr id="8" name="Google Shape;56;p6">
            <a:extLst>
              <a:ext uri="{FF2B5EF4-FFF2-40B4-BE49-F238E27FC236}">
                <a16:creationId xmlns:a16="http://schemas.microsoft.com/office/drawing/2014/main" id="{2DB267C0-FD61-04DC-7598-711A4F9D6F02}"/>
              </a:ext>
            </a:extLst>
          </p:cNvPr>
          <p:cNvSpPr/>
          <p:nvPr/>
        </p:nvSpPr>
        <p:spPr>
          <a:xfrm>
            <a:off x="3979325" y="3819482"/>
            <a:ext cx="1524001" cy="766915"/>
          </a:xfrm>
          <a:prstGeom prst="rect">
            <a:avLst/>
          </a:prstGeom>
          <a:solidFill>
            <a:srgbClr val="000000">
              <a:alpha val="4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Lugar donde tiene su domicilio una entidad económica, literaria, deportiva, etc.</a:t>
            </a:r>
          </a:p>
        </p:txBody>
      </p:sp>
      <p:sp>
        <p:nvSpPr>
          <p:cNvPr id="15" name="Google Shape;56;p6">
            <a:extLst>
              <a:ext uri="{FF2B5EF4-FFF2-40B4-BE49-F238E27FC236}">
                <a16:creationId xmlns:a16="http://schemas.microsoft.com/office/drawing/2014/main" id="{CC1AB679-39EA-F3C3-2FA0-CA8968BF4B23}"/>
              </a:ext>
            </a:extLst>
          </p:cNvPr>
          <p:cNvSpPr/>
          <p:nvPr/>
        </p:nvSpPr>
        <p:spPr>
          <a:xfrm>
            <a:off x="5849913" y="2895458"/>
            <a:ext cx="1524001" cy="766915"/>
          </a:xfrm>
          <a:prstGeom prst="rect">
            <a:avLst/>
          </a:prstGeom>
          <a:solidFill>
            <a:srgbClr val="000000">
              <a:alpha val="4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Conjunto de organismos de un gobierno de una nación</a:t>
            </a:r>
          </a:p>
        </p:txBody>
      </p:sp>
      <p:sp>
        <p:nvSpPr>
          <p:cNvPr id="16" name="Google Shape;56;p6">
            <a:extLst>
              <a:ext uri="{FF2B5EF4-FFF2-40B4-BE49-F238E27FC236}">
                <a16:creationId xmlns:a16="http://schemas.microsoft.com/office/drawing/2014/main" id="{AFC0370E-3FFA-C718-5FD6-2428F5F3A6B0}"/>
              </a:ext>
            </a:extLst>
          </p:cNvPr>
          <p:cNvSpPr/>
          <p:nvPr/>
        </p:nvSpPr>
        <p:spPr>
          <a:xfrm>
            <a:off x="5849913" y="3824346"/>
            <a:ext cx="1524001" cy="766915"/>
          </a:xfrm>
          <a:prstGeom prst="rect">
            <a:avLst/>
          </a:prstGeom>
          <a:solidFill>
            <a:srgbClr val="000000">
              <a:alpha val="4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Cargo o actividad del administrador</a:t>
            </a:r>
          </a:p>
        </p:txBody>
      </p:sp>
      <p:sp>
        <p:nvSpPr>
          <p:cNvPr id="19" name="Google Shape;56;p6">
            <a:extLst>
              <a:ext uri="{FF2B5EF4-FFF2-40B4-BE49-F238E27FC236}">
                <a16:creationId xmlns:a16="http://schemas.microsoft.com/office/drawing/2014/main" id="{63800EA9-9845-6BCE-6A9A-8E5BD625D69B}"/>
              </a:ext>
            </a:extLst>
          </p:cNvPr>
          <p:cNvSpPr/>
          <p:nvPr/>
        </p:nvSpPr>
        <p:spPr>
          <a:xfrm>
            <a:off x="5849913" y="4753234"/>
            <a:ext cx="1524001" cy="766915"/>
          </a:xfrm>
          <a:prstGeom prst="rect">
            <a:avLst/>
          </a:prstGeom>
          <a:solidFill>
            <a:srgbClr val="000000">
              <a:alpha val="4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Oficina o despacho del administrador</a:t>
            </a:r>
          </a:p>
        </p:txBody>
      </p:sp>
      <p:sp>
        <p:nvSpPr>
          <p:cNvPr id="20" name="Google Shape;56;p6">
            <a:extLst>
              <a:ext uri="{FF2B5EF4-FFF2-40B4-BE49-F238E27FC236}">
                <a16:creationId xmlns:a16="http://schemas.microsoft.com/office/drawing/2014/main" id="{DAF26121-878A-4999-EB88-72CB5B9A542D}"/>
              </a:ext>
            </a:extLst>
          </p:cNvPr>
          <p:cNvSpPr/>
          <p:nvPr/>
        </p:nvSpPr>
        <p:spPr>
          <a:xfrm>
            <a:off x="7720500" y="2895457"/>
            <a:ext cx="1524001" cy="766915"/>
          </a:xfrm>
          <a:prstGeom prst="rect">
            <a:avLst/>
          </a:prstGeom>
          <a:solidFill>
            <a:srgbClr val="000000">
              <a:alpha val="4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Perteneciente o relativo al mar</a:t>
            </a:r>
          </a:p>
        </p:txBody>
      </p:sp>
      <p:sp>
        <p:nvSpPr>
          <p:cNvPr id="27" name="Google Shape;56;p6">
            <a:extLst>
              <a:ext uri="{FF2B5EF4-FFF2-40B4-BE49-F238E27FC236}">
                <a16:creationId xmlns:a16="http://schemas.microsoft.com/office/drawing/2014/main" id="{EEC80983-4DA9-628D-42EA-A4E0ACD6C34B}"/>
              </a:ext>
            </a:extLst>
          </p:cNvPr>
          <p:cNvSpPr/>
          <p:nvPr/>
        </p:nvSpPr>
        <p:spPr>
          <a:xfrm>
            <a:off x="9591087" y="2900321"/>
            <a:ext cx="1524001" cy="766915"/>
          </a:xfrm>
          <a:prstGeom prst="rect">
            <a:avLst/>
          </a:prstGeom>
          <a:solidFill>
            <a:srgbClr val="000000">
              <a:alpha val="49803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Perteneciente o relativo una nación</a:t>
            </a:r>
          </a:p>
        </p:txBody>
      </p:sp>
      <p:sp>
        <p:nvSpPr>
          <p:cNvPr id="4" name="Google Shape;213;p13">
            <a:extLst>
              <a:ext uri="{FF2B5EF4-FFF2-40B4-BE49-F238E27FC236}">
                <a16:creationId xmlns:a16="http://schemas.microsoft.com/office/drawing/2014/main" id="{AF8F96D5-E224-3AFE-EEB5-4EC6978DC808}"/>
              </a:ext>
            </a:extLst>
          </p:cNvPr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223;p13">
            <a:extLst>
              <a:ext uri="{FF2B5EF4-FFF2-40B4-BE49-F238E27FC236}">
                <a16:creationId xmlns:a16="http://schemas.microsoft.com/office/drawing/2014/main" id="{3E7CFB30-5206-F41F-FA5B-3D14ED3079F1}"/>
              </a:ext>
            </a:extLst>
          </p:cNvPr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0758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2" grpId="0" animBg="1"/>
      <p:bldP spid="6" grpId="0" animBg="1"/>
      <p:bldP spid="7" grpId="0" animBg="1"/>
      <p:bldP spid="8" grpId="0" animBg="1"/>
      <p:bldP spid="15" grpId="0" animBg="1"/>
      <p:bldP spid="16" grpId="0" animBg="1"/>
      <p:bldP spid="19" grpId="0" animBg="1"/>
      <p:bldP spid="20" grpId="0" animBg="1"/>
      <p:bldP spid="2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60;p6">
            <a:extLst>
              <a:ext uri="{FF2B5EF4-FFF2-40B4-BE49-F238E27FC236}">
                <a16:creationId xmlns:a16="http://schemas.microsoft.com/office/drawing/2014/main" id="{B3E3F12B-6C4A-64D8-83B8-85ACD88A0B4A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870DD0DB-BFDE-4167-08B8-C27CFAB0DF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097787E-FC4A-810D-007E-2559156C16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52" t="15571" b="30910"/>
          <a:stretch/>
        </p:blipFill>
        <p:spPr>
          <a:xfrm>
            <a:off x="1218971" y="1140313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Diagrama de flujo: terminador 2">
            <a:extLst>
              <a:ext uri="{FF2B5EF4-FFF2-40B4-BE49-F238E27FC236}">
                <a16:creationId xmlns:a16="http://schemas.microsoft.com/office/drawing/2014/main" id="{4F14BE27-D90F-D1C6-9026-B82C60C9DE3D}"/>
              </a:ext>
            </a:extLst>
          </p:cNvPr>
          <p:cNvSpPr/>
          <p:nvPr/>
        </p:nvSpPr>
        <p:spPr>
          <a:xfrm>
            <a:off x="3979327" y="2128588"/>
            <a:ext cx="1524000" cy="526473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  <a:latin typeface="Calibri"/>
                <a:cs typeface="Calibri"/>
              </a:rPr>
              <a:t>Sede</a:t>
            </a:r>
          </a:p>
        </p:txBody>
      </p:sp>
      <p:sp>
        <p:nvSpPr>
          <p:cNvPr id="4" name="Diagrama de flujo: terminador 3">
            <a:extLst>
              <a:ext uri="{FF2B5EF4-FFF2-40B4-BE49-F238E27FC236}">
                <a16:creationId xmlns:a16="http://schemas.microsoft.com/office/drawing/2014/main" id="{826A8A46-9ADA-ECCB-4E82-D90C15BF99D1}"/>
              </a:ext>
            </a:extLst>
          </p:cNvPr>
          <p:cNvSpPr/>
          <p:nvPr/>
        </p:nvSpPr>
        <p:spPr>
          <a:xfrm>
            <a:off x="5849914" y="2128588"/>
            <a:ext cx="1524000" cy="526473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  <a:latin typeface="Calibri"/>
                <a:cs typeface="Calibri"/>
              </a:rPr>
              <a:t>Administración</a:t>
            </a:r>
          </a:p>
        </p:txBody>
      </p:sp>
      <p:sp>
        <p:nvSpPr>
          <p:cNvPr id="5" name="Diagrama de flujo: terminador 4">
            <a:extLst>
              <a:ext uri="{FF2B5EF4-FFF2-40B4-BE49-F238E27FC236}">
                <a16:creationId xmlns:a16="http://schemas.microsoft.com/office/drawing/2014/main" id="{405C606F-F697-F0C5-85E8-DDD98F528209}"/>
              </a:ext>
            </a:extLst>
          </p:cNvPr>
          <p:cNvSpPr/>
          <p:nvPr/>
        </p:nvSpPr>
        <p:spPr>
          <a:xfrm>
            <a:off x="7720501" y="2128588"/>
            <a:ext cx="1524000" cy="526473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  <a:latin typeface="Calibri"/>
                <a:cs typeface="Calibri"/>
              </a:rPr>
              <a:t>Marítima</a:t>
            </a:r>
          </a:p>
        </p:txBody>
      </p:sp>
      <p:sp>
        <p:nvSpPr>
          <p:cNvPr id="6" name="Diagrama de flujo: terminador 5">
            <a:extLst>
              <a:ext uri="{FF2B5EF4-FFF2-40B4-BE49-F238E27FC236}">
                <a16:creationId xmlns:a16="http://schemas.microsoft.com/office/drawing/2014/main" id="{121EC3B3-C5AC-C17C-E7B7-F184D2177E9B}"/>
              </a:ext>
            </a:extLst>
          </p:cNvPr>
          <p:cNvSpPr/>
          <p:nvPr/>
        </p:nvSpPr>
        <p:spPr>
          <a:xfrm>
            <a:off x="9591088" y="2128588"/>
            <a:ext cx="1524000" cy="526473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  <a:latin typeface="Calibri"/>
                <a:cs typeface="Calibri"/>
              </a:rPr>
              <a:t>Nacional</a:t>
            </a:r>
          </a:p>
        </p:txBody>
      </p:sp>
      <p:sp>
        <p:nvSpPr>
          <p:cNvPr id="7" name="Google Shape;79;p8">
            <a:extLst>
              <a:ext uri="{FF2B5EF4-FFF2-40B4-BE49-F238E27FC236}">
                <a16:creationId xmlns:a16="http://schemas.microsoft.com/office/drawing/2014/main" id="{2A3AC2CC-9ADB-4DDD-494E-1BCB1ABD48BA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Imagen 7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6490B5E2-5ACA-03DA-77A8-7B668D25A8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364CBB5E-CA6D-E76E-EADD-920D56D189FE}"/>
              </a:ext>
            </a:extLst>
          </p:cNvPr>
          <p:cNvSpPr/>
          <p:nvPr/>
        </p:nvSpPr>
        <p:spPr>
          <a:xfrm>
            <a:off x="3979327" y="2809567"/>
            <a:ext cx="7135761" cy="1238865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i="1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“… el conjunto de actividades marítimas que agrupa a todos los organismos del Estado implicados, cuyo fin es ejercer la dirección, el control y la coordinación de </a:t>
            </a:r>
          </a:p>
          <a:p>
            <a:pPr algn="ctr"/>
            <a:r>
              <a:rPr lang="es-MX" i="1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la Acción del Estado en la Mar.”</a:t>
            </a:r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A82BF66F-57E8-D470-E68E-47A6ACF20FD0}"/>
              </a:ext>
            </a:extLst>
          </p:cNvPr>
          <p:cNvCxnSpPr>
            <a:cxnSpLocks/>
          </p:cNvCxnSpPr>
          <p:nvPr/>
        </p:nvCxnSpPr>
        <p:spPr>
          <a:xfrm>
            <a:off x="9050670" y="3327222"/>
            <a:ext cx="1654275" cy="0"/>
          </a:xfrm>
          <a:prstGeom prst="line">
            <a:avLst/>
          </a:prstGeom>
          <a:ln w="127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3814FE58-96D3-E46E-E37D-5DE70FB23A2E}"/>
              </a:ext>
            </a:extLst>
          </p:cNvPr>
          <p:cNvCxnSpPr>
            <a:cxnSpLocks/>
          </p:cNvCxnSpPr>
          <p:nvPr/>
        </p:nvCxnSpPr>
        <p:spPr>
          <a:xfrm>
            <a:off x="4898925" y="3535040"/>
            <a:ext cx="790675" cy="0"/>
          </a:xfrm>
          <a:prstGeom prst="line">
            <a:avLst/>
          </a:prstGeom>
          <a:ln w="127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recto 18">
            <a:extLst>
              <a:ext uri="{FF2B5EF4-FFF2-40B4-BE49-F238E27FC236}">
                <a16:creationId xmlns:a16="http://schemas.microsoft.com/office/drawing/2014/main" id="{7E2BE49C-B2BB-E0FE-CC4E-ED582E6B7D8C}"/>
              </a:ext>
            </a:extLst>
          </p:cNvPr>
          <p:cNvCxnSpPr>
            <a:cxnSpLocks/>
          </p:cNvCxnSpPr>
          <p:nvPr/>
        </p:nvCxnSpPr>
        <p:spPr>
          <a:xfrm>
            <a:off x="6546776" y="3756713"/>
            <a:ext cx="2015333" cy="0"/>
          </a:xfrm>
          <a:prstGeom prst="line">
            <a:avLst/>
          </a:prstGeom>
          <a:ln w="1270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Google Shape;213;p13">
            <a:extLst>
              <a:ext uri="{FF2B5EF4-FFF2-40B4-BE49-F238E27FC236}">
                <a16:creationId xmlns:a16="http://schemas.microsoft.com/office/drawing/2014/main" id="{696014CD-7A22-16EA-7936-5A1C0C0C2718}"/>
              </a:ext>
            </a:extLst>
          </p:cNvPr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223;p13">
            <a:extLst>
              <a:ext uri="{FF2B5EF4-FFF2-40B4-BE49-F238E27FC236}">
                <a16:creationId xmlns:a16="http://schemas.microsoft.com/office/drawing/2014/main" id="{5DBF95F8-1526-D369-3F84-8628ACAEF33C}"/>
              </a:ext>
            </a:extLst>
          </p:cNvPr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6301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Imagen 25">
            <a:extLst>
              <a:ext uri="{FF2B5EF4-FFF2-40B4-BE49-F238E27FC236}">
                <a16:creationId xmlns:a16="http://schemas.microsoft.com/office/drawing/2014/main" id="{870DD0DB-BFDE-4167-08B8-C27CFAB0DF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097787E-FC4A-810D-007E-2559156C16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52" t="15571" b="30910"/>
          <a:stretch/>
        </p:blipFill>
        <p:spPr>
          <a:xfrm>
            <a:off x="1218971" y="1140313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77214" y="2279024"/>
            <a:ext cx="1167860" cy="1054043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99450" y="1140314"/>
            <a:ext cx="1145624" cy="1054043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4999" y="1140314"/>
            <a:ext cx="1145625" cy="1058992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10548" y="1140314"/>
            <a:ext cx="1140167" cy="1058992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21665" y="2274075"/>
            <a:ext cx="1167860" cy="1058992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Imagen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88312" y="2279024"/>
            <a:ext cx="1162403" cy="1054043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7" name="Imagen 2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38444" y="1135365"/>
            <a:ext cx="1151081" cy="1063940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8" name="Imagen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66098" y="1140313"/>
            <a:ext cx="1148770" cy="1058993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" name="Imagen 2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932763" y="2274074"/>
            <a:ext cx="1167861" cy="1058993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98399" y="3527219"/>
            <a:ext cx="899820" cy="81593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440714" y="2274074"/>
            <a:ext cx="1174153" cy="106469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696181" y="3529127"/>
            <a:ext cx="893344" cy="814030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8" name="Imagen 37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712989" y="3526525"/>
            <a:ext cx="901878" cy="817326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2" name="Imagen 41"/>
          <p:cNvPicPr>
            <a:picLocks noChangeAspect="1"/>
          </p:cNvPicPr>
          <p:nvPr/>
        </p:nvPicPr>
        <p:blipFill rotWithShape="1">
          <a:blip r:embed="rId17"/>
          <a:srcRect t="-1" r="4189" b="4137"/>
          <a:stretch/>
        </p:blipFill>
        <p:spPr>
          <a:xfrm>
            <a:off x="5942850" y="3529127"/>
            <a:ext cx="902224" cy="814030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3" name="Imagen 42"/>
          <p:cNvPicPr>
            <a:picLocks noChangeAspect="1"/>
          </p:cNvPicPr>
          <p:nvPr/>
        </p:nvPicPr>
        <p:blipFill rotWithShape="1">
          <a:blip r:embed="rId18"/>
          <a:srcRect b="6852"/>
          <a:stretch/>
        </p:blipFill>
        <p:spPr>
          <a:xfrm>
            <a:off x="4696180" y="4389986"/>
            <a:ext cx="893344" cy="814030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4" name="Imagen 43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914054" y="5252594"/>
            <a:ext cx="457597" cy="73063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46" name="Conector angular 45"/>
          <p:cNvCxnSpPr>
            <a:stCxn id="8" idx="2"/>
            <a:endCxn id="33" idx="1"/>
          </p:cNvCxnSpPr>
          <p:nvPr/>
        </p:nvCxnSpPr>
        <p:spPr>
          <a:xfrm rot="5400000">
            <a:off x="4549351" y="3479897"/>
            <a:ext cx="603075" cy="309414"/>
          </a:xfrm>
          <a:prstGeom prst="bentConnector4">
            <a:avLst>
              <a:gd name="adj1" fmla="val 16255"/>
              <a:gd name="adj2" fmla="val 173882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Conector angular 47"/>
          <p:cNvCxnSpPr>
            <a:stCxn id="8" idx="2"/>
            <a:endCxn id="43" idx="1"/>
          </p:cNvCxnSpPr>
          <p:nvPr/>
        </p:nvCxnSpPr>
        <p:spPr>
          <a:xfrm rot="5400000">
            <a:off x="4118921" y="3910327"/>
            <a:ext cx="1463934" cy="309415"/>
          </a:xfrm>
          <a:prstGeom prst="bentConnector4">
            <a:avLst>
              <a:gd name="adj1" fmla="val 6883"/>
              <a:gd name="adj2" fmla="val 173881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angular 49"/>
          <p:cNvCxnSpPr>
            <a:stCxn id="8" idx="2"/>
            <a:endCxn id="44" idx="1"/>
          </p:cNvCxnSpPr>
          <p:nvPr/>
        </p:nvCxnSpPr>
        <p:spPr>
          <a:xfrm rot="5400000">
            <a:off x="3817404" y="4429718"/>
            <a:ext cx="2284843" cy="91541"/>
          </a:xfrm>
          <a:prstGeom prst="bentConnector4">
            <a:avLst>
              <a:gd name="adj1" fmla="val 4568"/>
              <a:gd name="adj2" fmla="val 583336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Conector angular 57"/>
          <p:cNvCxnSpPr>
            <a:stCxn id="4" idx="2"/>
            <a:endCxn id="42" idx="1"/>
          </p:cNvCxnSpPr>
          <p:nvPr/>
        </p:nvCxnSpPr>
        <p:spPr>
          <a:xfrm rot="5400000">
            <a:off x="5800460" y="3475457"/>
            <a:ext cx="603075" cy="318294"/>
          </a:xfrm>
          <a:prstGeom prst="bentConnector4">
            <a:avLst>
              <a:gd name="adj1" fmla="val 16255"/>
              <a:gd name="adj2" fmla="val 171820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Conector angular 59"/>
          <p:cNvCxnSpPr>
            <a:stCxn id="30" idx="2"/>
            <a:endCxn id="31" idx="1"/>
          </p:cNvCxnSpPr>
          <p:nvPr/>
        </p:nvCxnSpPr>
        <p:spPr>
          <a:xfrm rot="5400000">
            <a:off x="7056487" y="3474980"/>
            <a:ext cx="602121" cy="318295"/>
          </a:xfrm>
          <a:prstGeom prst="bentConnector4">
            <a:avLst>
              <a:gd name="adj1" fmla="val 16122"/>
              <a:gd name="adj2" fmla="val 171820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Conector angular 61"/>
          <p:cNvCxnSpPr>
            <a:stCxn id="32" idx="2"/>
            <a:endCxn id="38" idx="1"/>
          </p:cNvCxnSpPr>
          <p:nvPr/>
        </p:nvCxnSpPr>
        <p:spPr>
          <a:xfrm rot="5400000">
            <a:off x="9572182" y="3479579"/>
            <a:ext cx="596416" cy="314802"/>
          </a:xfrm>
          <a:prstGeom prst="bentConnector4">
            <a:avLst>
              <a:gd name="adj1" fmla="val 15740"/>
              <a:gd name="adj2" fmla="val 172617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Imagen 12">
            <a:extLst>
              <a:ext uri="{FF2B5EF4-FFF2-40B4-BE49-F238E27FC236}">
                <a16:creationId xmlns:a16="http://schemas.microsoft.com/office/drawing/2014/main" id="{B3DA5159-C477-4DBD-4A68-2DFF0A665E28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7720" b="22177"/>
          <a:stretch/>
        </p:blipFill>
        <p:spPr>
          <a:xfrm>
            <a:off x="8711775" y="4763308"/>
            <a:ext cx="728939" cy="75413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648D8D01-5540-2E2B-0F21-EBE6EC9A1879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0705466" y="2269126"/>
            <a:ext cx="1173317" cy="1063940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83799964-E684-34E6-3FC1-DEDD88442276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0984270" y="3524935"/>
            <a:ext cx="902225" cy="818119"/>
          </a:xfrm>
          <a:prstGeom prst="rect">
            <a:avLst/>
          </a:prstGeom>
          <a:ln>
            <a:solidFill>
              <a:schemeClr val="bg1"/>
            </a:solidFill>
          </a:ln>
        </p:spPr>
      </p:pic>
      <p:cxnSp>
        <p:nvCxnSpPr>
          <p:cNvPr id="17" name="Conector: angular 16">
            <a:extLst>
              <a:ext uri="{FF2B5EF4-FFF2-40B4-BE49-F238E27FC236}">
                <a16:creationId xmlns:a16="http://schemas.microsoft.com/office/drawing/2014/main" id="{562B1949-3DBC-B34E-CE8E-C27B0C5F2D47}"/>
              </a:ext>
            </a:extLst>
          </p:cNvPr>
          <p:cNvCxnSpPr>
            <a:stCxn id="14" idx="2"/>
            <a:endCxn id="15" idx="1"/>
          </p:cNvCxnSpPr>
          <p:nvPr/>
        </p:nvCxnSpPr>
        <p:spPr>
          <a:xfrm rot="5400000">
            <a:off x="10837734" y="3479603"/>
            <a:ext cx="600929" cy="307855"/>
          </a:xfrm>
          <a:prstGeom prst="bentConnector4">
            <a:avLst>
              <a:gd name="adj1" fmla="val 15964"/>
              <a:gd name="adj2" fmla="val 174256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Imagen 17">
            <a:extLst>
              <a:ext uri="{FF2B5EF4-FFF2-40B4-BE49-F238E27FC236}">
                <a16:creationId xmlns:a16="http://schemas.microsoft.com/office/drawing/2014/main" id="{8A2BB959-F779-4D73-4E79-E1E5D4AB5462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1564" b="20867"/>
          <a:stretch/>
        </p:blipFill>
        <p:spPr>
          <a:xfrm>
            <a:off x="7536324" y="4759372"/>
            <a:ext cx="753984" cy="76948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714CFFD4-7FE8-E848-2EC0-130195AA92E5}"/>
              </a:ext>
            </a:extLst>
          </p:cNvPr>
          <p:cNvPicPr>
            <a:picLocks noChangeAspect="1"/>
          </p:cNvPicPr>
          <p:nvPr/>
        </p:nvPicPr>
        <p:blipFill rotWithShape="1">
          <a:blip r:embed="rId24"/>
          <a:srcRect l="6970" b="22894"/>
          <a:stretch/>
        </p:blipFill>
        <p:spPr>
          <a:xfrm>
            <a:off x="9784833" y="4765493"/>
            <a:ext cx="724550" cy="74976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0" name="Google Shape;60;p6">
            <a:extLst>
              <a:ext uri="{FF2B5EF4-FFF2-40B4-BE49-F238E27FC236}">
                <a16:creationId xmlns:a16="http://schemas.microsoft.com/office/drawing/2014/main" id="{47E28747-6800-2DAE-DE98-C70058F21F90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0BBE04D9-B921-8177-F989-DCB3B373338A}"/>
              </a:ext>
            </a:extLst>
          </p:cNvPr>
          <p:cNvSpPr txBox="1"/>
          <p:nvPr/>
        </p:nvSpPr>
        <p:spPr>
          <a:xfrm>
            <a:off x="7428712" y="5556735"/>
            <a:ext cx="969208" cy="369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Ministerios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Google Shape;60;p6">
            <a:extLst>
              <a:ext uri="{FF2B5EF4-FFF2-40B4-BE49-F238E27FC236}">
                <a16:creationId xmlns:a16="http://schemas.microsoft.com/office/drawing/2014/main" id="{F3374D3D-5114-B3C5-7608-63BF94988581}"/>
              </a:ext>
            </a:extLst>
          </p:cNvPr>
          <p:cNvSpPr txBox="1"/>
          <p:nvPr/>
        </p:nvSpPr>
        <p:spPr>
          <a:xfrm>
            <a:off x="8553960" y="5558935"/>
            <a:ext cx="1104628" cy="3693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Subsecretarías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Google Shape;60;p6">
            <a:extLst>
              <a:ext uri="{FF2B5EF4-FFF2-40B4-BE49-F238E27FC236}">
                <a16:creationId xmlns:a16="http://schemas.microsoft.com/office/drawing/2014/main" id="{9373BB21-A73C-88A9-D5B2-8108DA81CC4A}"/>
              </a:ext>
            </a:extLst>
          </p:cNvPr>
          <p:cNvSpPr txBox="1"/>
          <p:nvPr/>
        </p:nvSpPr>
        <p:spPr>
          <a:xfrm>
            <a:off x="9666418" y="5489663"/>
            <a:ext cx="961378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Servicios Nacionales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Google Shape;60;p6">
            <a:extLst>
              <a:ext uri="{FF2B5EF4-FFF2-40B4-BE49-F238E27FC236}">
                <a16:creationId xmlns:a16="http://schemas.microsoft.com/office/drawing/2014/main" id="{52D6EF86-4282-605D-E43D-C286B6B04BA9}"/>
              </a:ext>
            </a:extLst>
          </p:cNvPr>
          <p:cNvSpPr txBox="1"/>
          <p:nvPr/>
        </p:nvSpPr>
        <p:spPr>
          <a:xfrm>
            <a:off x="4438444" y="682420"/>
            <a:ext cx="6189352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0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Organismos del Estado implicados</a:t>
            </a:r>
            <a:endParaRPr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Google Shape;213;p13">
            <a:extLst>
              <a:ext uri="{FF2B5EF4-FFF2-40B4-BE49-F238E27FC236}">
                <a16:creationId xmlns:a16="http://schemas.microsoft.com/office/drawing/2014/main" id="{11013EFD-BB26-A537-9F08-C2D6FBF46A8C}"/>
              </a:ext>
            </a:extLst>
          </p:cNvPr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223;p13">
            <a:extLst>
              <a:ext uri="{FF2B5EF4-FFF2-40B4-BE49-F238E27FC236}">
                <a16:creationId xmlns:a16="http://schemas.microsoft.com/office/drawing/2014/main" id="{3D66E8DD-396F-D4F9-2107-E858D9A3E9E3}"/>
              </a:ext>
            </a:extLst>
          </p:cNvPr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4199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0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60;p6">
            <a:extLst>
              <a:ext uri="{FF2B5EF4-FFF2-40B4-BE49-F238E27FC236}">
                <a16:creationId xmlns:a16="http://schemas.microsoft.com/office/drawing/2014/main" id="{B3E3F12B-6C4A-64D8-83B8-85ACD88A0B4A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870DD0DB-BFDE-4167-08B8-C27CFAB0DF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C097787E-FC4A-810D-007E-2559156C16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52" t="15571" b="30910"/>
          <a:stretch/>
        </p:blipFill>
        <p:spPr>
          <a:xfrm>
            <a:off x="1218971" y="1140313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3664" y="4278946"/>
            <a:ext cx="1676250" cy="12202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Diagrama de flujo: terminador 15">
            <a:extLst>
              <a:ext uri="{FF2B5EF4-FFF2-40B4-BE49-F238E27FC236}">
                <a16:creationId xmlns:a16="http://schemas.microsoft.com/office/drawing/2014/main" id="{881A5809-36BE-8F16-9145-C1731EA6DB3A}"/>
              </a:ext>
            </a:extLst>
          </p:cNvPr>
          <p:cNvSpPr/>
          <p:nvPr/>
        </p:nvSpPr>
        <p:spPr>
          <a:xfrm>
            <a:off x="7989421" y="4382911"/>
            <a:ext cx="2929142" cy="966676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algn="ctr"/>
            <a:r>
              <a:rPr lang="es-CL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Sede de la Administración Principal Marítima Nacional</a:t>
            </a:r>
          </a:p>
        </p:txBody>
      </p:sp>
      <p:sp>
        <p:nvSpPr>
          <p:cNvPr id="4" name="Diagrama de flujo: terminador 3">
            <a:extLst>
              <a:ext uri="{FF2B5EF4-FFF2-40B4-BE49-F238E27FC236}">
                <a16:creationId xmlns:a16="http://schemas.microsoft.com/office/drawing/2014/main" id="{03199E55-9107-88D6-D8E8-CAAD1BB6BCBD}"/>
              </a:ext>
            </a:extLst>
          </p:cNvPr>
          <p:cNvSpPr/>
          <p:nvPr/>
        </p:nvSpPr>
        <p:spPr>
          <a:xfrm>
            <a:off x="3979327" y="2128588"/>
            <a:ext cx="1524000" cy="526473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  <a:latin typeface="Calibri"/>
                <a:cs typeface="Calibri"/>
              </a:rPr>
              <a:t>Sede</a:t>
            </a:r>
          </a:p>
        </p:txBody>
      </p:sp>
      <p:sp>
        <p:nvSpPr>
          <p:cNvPr id="5" name="Diagrama de flujo: terminador 4">
            <a:extLst>
              <a:ext uri="{FF2B5EF4-FFF2-40B4-BE49-F238E27FC236}">
                <a16:creationId xmlns:a16="http://schemas.microsoft.com/office/drawing/2014/main" id="{E7B63B26-00A8-69B5-3F40-27386001852B}"/>
              </a:ext>
            </a:extLst>
          </p:cNvPr>
          <p:cNvSpPr/>
          <p:nvPr/>
        </p:nvSpPr>
        <p:spPr>
          <a:xfrm>
            <a:off x="5849914" y="2128588"/>
            <a:ext cx="1524000" cy="526473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  <a:latin typeface="Calibri"/>
                <a:cs typeface="Calibri"/>
              </a:rPr>
              <a:t>Administración</a:t>
            </a:r>
          </a:p>
        </p:txBody>
      </p:sp>
      <p:sp>
        <p:nvSpPr>
          <p:cNvPr id="6" name="Diagrama de flujo: terminador 5">
            <a:extLst>
              <a:ext uri="{FF2B5EF4-FFF2-40B4-BE49-F238E27FC236}">
                <a16:creationId xmlns:a16="http://schemas.microsoft.com/office/drawing/2014/main" id="{37526BD9-2BBA-7E6B-64C5-110CD90F46BD}"/>
              </a:ext>
            </a:extLst>
          </p:cNvPr>
          <p:cNvSpPr/>
          <p:nvPr/>
        </p:nvSpPr>
        <p:spPr>
          <a:xfrm>
            <a:off x="7720501" y="2128588"/>
            <a:ext cx="1524000" cy="526473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  <a:latin typeface="Calibri"/>
                <a:cs typeface="Calibri"/>
              </a:rPr>
              <a:t>Marítima</a:t>
            </a:r>
          </a:p>
        </p:txBody>
      </p:sp>
      <p:sp>
        <p:nvSpPr>
          <p:cNvPr id="7" name="Diagrama de flujo: terminador 6">
            <a:extLst>
              <a:ext uri="{FF2B5EF4-FFF2-40B4-BE49-F238E27FC236}">
                <a16:creationId xmlns:a16="http://schemas.microsoft.com/office/drawing/2014/main" id="{696FC87F-44BC-825D-BB0F-62C82542C486}"/>
              </a:ext>
            </a:extLst>
          </p:cNvPr>
          <p:cNvSpPr/>
          <p:nvPr/>
        </p:nvSpPr>
        <p:spPr>
          <a:xfrm>
            <a:off x="9591088" y="2128588"/>
            <a:ext cx="1524000" cy="526473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CL" dirty="0">
                <a:solidFill>
                  <a:schemeClr val="bg1"/>
                </a:solidFill>
                <a:latin typeface="Calibri"/>
                <a:cs typeface="Calibri"/>
              </a:rPr>
              <a:t>Nacional</a:t>
            </a:r>
          </a:p>
        </p:txBody>
      </p:sp>
      <p:sp>
        <p:nvSpPr>
          <p:cNvPr id="8" name="Google Shape;79;p8">
            <a:extLst>
              <a:ext uri="{FF2B5EF4-FFF2-40B4-BE49-F238E27FC236}">
                <a16:creationId xmlns:a16="http://schemas.microsoft.com/office/drawing/2014/main" id="{9A99F4E3-60AD-3176-744F-4A9C7CEF9D91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7DB3918-4905-5C8F-FCA3-3EBA31497C19}"/>
              </a:ext>
            </a:extLst>
          </p:cNvPr>
          <p:cNvSpPr/>
          <p:nvPr/>
        </p:nvSpPr>
        <p:spPr>
          <a:xfrm>
            <a:off x="3979327" y="2809567"/>
            <a:ext cx="7135761" cy="1238865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i="1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“… el conjunto de actividades marítimas que agrupa a todos los organismos del Estado implicados, cuyo fin es ejercer la dirección, el control y la coordinación de </a:t>
            </a:r>
          </a:p>
          <a:p>
            <a:pPr algn="ctr"/>
            <a:r>
              <a:rPr lang="es-MX" i="1" dirty="0">
                <a:solidFill>
                  <a:schemeClr val="bg1"/>
                </a:solidFill>
                <a:latin typeface="Calibri"/>
                <a:ea typeface="Calibri"/>
                <a:cs typeface="Calibri"/>
              </a:rPr>
              <a:t>la Acción del Estado en la Mar.”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10237CAC-653B-F444-A4EA-626C2BAB5C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00184" y="4278946"/>
            <a:ext cx="785050" cy="125346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Imagen 17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C99A3134-883F-AC02-7BD7-50B208FCB9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Imagen 19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5D64845F-F3C5-1060-926D-3A021E4E0E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87589" y="447117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Google Shape;213;p13">
            <a:extLst>
              <a:ext uri="{FF2B5EF4-FFF2-40B4-BE49-F238E27FC236}">
                <a16:creationId xmlns:a16="http://schemas.microsoft.com/office/drawing/2014/main" id="{52E27DB6-8B67-0E3A-D52B-1D97D62F4ABF}"/>
              </a:ext>
            </a:extLst>
          </p:cNvPr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223;p13">
            <a:extLst>
              <a:ext uri="{FF2B5EF4-FFF2-40B4-BE49-F238E27FC236}">
                <a16:creationId xmlns:a16="http://schemas.microsoft.com/office/drawing/2014/main" id="{D1480018-3251-8CFB-5D48-31D53F7A4C41}"/>
              </a:ext>
            </a:extLst>
          </p:cNvPr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0968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9"/>
          <p:cNvSpPr/>
          <p:nvPr/>
        </p:nvSpPr>
        <p:spPr>
          <a:xfrm>
            <a:off x="4469311" y="2321954"/>
            <a:ext cx="1305600" cy="9891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Cumplir obligaciones contraídas por Estado de Chile</a:t>
            </a:r>
            <a:endParaRPr/>
          </a:p>
        </p:txBody>
      </p:sp>
      <p:sp>
        <p:nvSpPr>
          <p:cNvPr id="110" name="Google Shape;110;p9"/>
          <p:cNvSpPr/>
          <p:nvPr/>
        </p:nvSpPr>
        <p:spPr>
          <a:xfrm>
            <a:off x="6118486" y="2574315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Abanderamiento</a:t>
            </a:r>
            <a:endParaRPr dirty="0"/>
          </a:p>
        </p:txBody>
      </p:sp>
      <p:sp>
        <p:nvSpPr>
          <p:cNvPr id="111" name="Google Shape;111;p9"/>
          <p:cNvSpPr/>
          <p:nvPr/>
        </p:nvSpPr>
        <p:spPr>
          <a:xfrm>
            <a:off x="7552661" y="2574265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Rector de Puerto</a:t>
            </a:r>
            <a:endParaRPr dirty="0"/>
          </a:p>
        </p:txBody>
      </p:sp>
      <p:sp>
        <p:nvSpPr>
          <p:cNvPr id="112" name="Google Shape;112;p9"/>
          <p:cNvSpPr/>
          <p:nvPr/>
        </p:nvSpPr>
        <p:spPr>
          <a:xfrm>
            <a:off x="8986836" y="2574315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Ribereño</a:t>
            </a:r>
            <a:endParaRPr dirty="0"/>
          </a:p>
        </p:txBody>
      </p:sp>
      <p:sp>
        <p:nvSpPr>
          <p:cNvPr id="131" name="Google Shape;131;p9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9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60;p6">
            <a:extLst>
              <a:ext uri="{FF2B5EF4-FFF2-40B4-BE49-F238E27FC236}">
                <a16:creationId xmlns:a16="http://schemas.microsoft.com/office/drawing/2014/main" id="{8056C0B3-6DC2-47B2-446D-D33E4094A0D6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21BA959-3D21-9F28-0C0A-7E15AB7B16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2F0E17A-2332-AE2C-C133-9CCAE7F5275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252" t="15571" b="30910"/>
          <a:stretch/>
        </p:blipFill>
        <p:spPr>
          <a:xfrm>
            <a:off x="1218971" y="1140313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0A52E287-DBBD-E622-0CAD-93C6A43E8821}"/>
              </a:ext>
            </a:extLst>
          </p:cNvPr>
          <p:cNvSpPr/>
          <p:nvPr/>
        </p:nvSpPr>
        <p:spPr>
          <a:xfrm>
            <a:off x="5925222" y="3890601"/>
            <a:ext cx="3806769" cy="1238865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</a:rPr>
              <a:t>Potestad de un Estado en reconocer que un buque enarbole </a:t>
            </a:r>
            <a:r>
              <a:rPr lang="es-MX" sz="1200" dirty="0">
                <a:solidFill>
                  <a:srgbClr val="FFC000"/>
                </a:solidFill>
                <a:latin typeface="Calibri"/>
                <a:ea typeface="Calibri"/>
                <a:cs typeface="Calibri"/>
              </a:rPr>
              <a:t>su pabellón</a:t>
            </a: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</a:rPr>
              <a:t>, con el consiguiente aseguramiento </a:t>
            </a:r>
            <a:r>
              <a:rPr lang="es-MX" sz="1200" dirty="0">
                <a:solidFill>
                  <a:srgbClr val="FFC000"/>
                </a:solidFill>
                <a:latin typeface="Calibri"/>
                <a:ea typeface="Calibri"/>
                <a:cs typeface="Calibri"/>
              </a:rPr>
              <a:t>de cumplir con todas las normas internacionales</a:t>
            </a: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</a:rPr>
              <a:t>, mediante un régimen de </a:t>
            </a:r>
            <a:r>
              <a:rPr lang="es-MX" sz="1200" dirty="0">
                <a:solidFill>
                  <a:srgbClr val="FFC000"/>
                </a:solidFill>
                <a:latin typeface="Calibri"/>
                <a:ea typeface="Calibri"/>
                <a:cs typeface="Calibri"/>
              </a:rPr>
              <a:t>inspecciones y seguimiento</a:t>
            </a: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</a:rPr>
              <a:t>.</a:t>
            </a:r>
          </a:p>
        </p:txBody>
      </p:sp>
      <p:cxnSp>
        <p:nvCxnSpPr>
          <p:cNvPr id="6" name="Conector angular 2">
            <a:extLst>
              <a:ext uri="{FF2B5EF4-FFF2-40B4-BE49-F238E27FC236}">
                <a16:creationId xmlns:a16="http://schemas.microsoft.com/office/drawing/2014/main" id="{0CCA1E42-44EE-3017-BC29-F6A3B07B75FD}"/>
              </a:ext>
            </a:extLst>
          </p:cNvPr>
          <p:cNvCxnSpPr>
            <a:cxnSpLocks/>
            <a:stCxn id="110" idx="2"/>
            <a:endCxn id="5" idx="1"/>
          </p:cNvCxnSpPr>
          <p:nvPr/>
        </p:nvCxnSpPr>
        <p:spPr>
          <a:xfrm rot="5400000">
            <a:off x="5622645" y="3361392"/>
            <a:ext cx="1451219" cy="846064"/>
          </a:xfrm>
          <a:prstGeom prst="bentConnector4">
            <a:avLst>
              <a:gd name="adj1" fmla="val 28658"/>
              <a:gd name="adj2" fmla="val 127019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: angular 10">
            <a:extLst>
              <a:ext uri="{FF2B5EF4-FFF2-40B4-BE49-F238E27FC236}">
                <a16:creationId xmlns:a16="http://schemas.microsoft.com/office/drawing/2014/main" id="{05420BF7-7647-0F55-4454-914FDDCD7E88}"/>
              </a:ext>
            </a:extLst>
          </p:cNvPr>
          <p:cNvCxnSpPr>
            <a:stCxn id="109" idx="3"/>
            <a:endCxn id="110" idx="0"/>
          </p:cNvCxnSpPr>
          <p:nvPr/>
        </p:nvCxnSpPr>
        <p:spPr>
          <a:xfrm flipV="1">
            <a:off x="5774911" y="2574315"/>
            <a:ext cx="996375" cy="242189"/>
          </a:xfrm>
          <a:prstGeom prst="bentConnector4">
            <a:avLst>
              <a:gd name="adj1" fmla="val 17241"/>
              <a:gd name="adj2" fmla="val 168923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: angular 13">
            <a:extLst>
              <a:ext uri="{FF2B5EF4-FFF2-40B4-BE49-F238E27FC236}">
                <a16:creationId xmlns:a16="http://schemas.microsoft.com/office/drawing/2014/main" id="{8AA73CB8-FDA1-DEAE-F4CC-1D8378535578}"/>
              </a:ext>
            </a:extLst>
          </p:cNvPr>
          <p:cNvCxnSpPr>
            <a:stCxn id="109" idx="3"/>
            <a:endCxn id="111" idx="0"/>
          </p:cNvCxnSpPr>
          <p:nvPr/>
        </p:nvCxnSpPr>
        <p:spPr>
          <a:xfrm flipV="1">
            <a:off x="5774911" y="2574265"/>
            <a:ext cx="2430550" cy="242239"/>
          </a:xfrm>
          <a:prstGeom prst="bentConnector4">
            <a:avLst>
              <a:gd name="adj1" fmla="val 7310"/>
              <a:gd name="adj2" fmla="val 168888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: angular 17">
            <a:extLst>
              <a:ext uri="{FF2B5EF4-FFF2-40B4-BE49-F238E27FC236}">
                <a16:creationId xmlns:a16="http://schemas.microsoft.com/office/drawing/2014/main" id="{0E0D57E1-B395-39AF-F004-9A40584C761C}"/>
              </a:ext>
            </a:extLst>
          </p:cNvPr>
          <p:cNvCxnSpPr>
            <a:stCxn id="109" idx="3"/>
            <a:endCxn id="112" idx="0"/>
          </p:cNvCxnSpPr>
          <p:nvPr/>
        </p:nvCxnSpPr>
        <p:spPr>
          <a:xfrm flipV="1">
            <a:off x="5774911" y="2574315"/>
            <a:ext cx="3864725" cy="242189"/>
          </a:xfrm>
          <a:prstGeom prst="bentConnector4">
            <a:avLst>
              <a:gd name="adj1" fmla="val 4510"/>
              <a:gd name="adj2" fmla="val 168923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Google Shape;79;p8">
            <a:extLst>
              <a:ext uri="{FF2B5EF4-FFF2-40B4-BE49-F238E27FC236}">
                <a16:creationId xmlns:a16="http://schemas.microsoft.com/office/drawing/2014/main" id="{29781489-596A-1865-F972-B7E101D2AC28}"/>
              </a:ext>
            </a:extLst>
          </p:cNvPr>
          <p:cNvSpPr/>
          <p:nvPr/>
        </p:nvSpPr>
        <p:spPr>
          <a:xfrm>
            <a:off x="5885889" y="901459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" name="Imagen 29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61042935-74C0-37B7-96BA-A0354008CA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3262" y="958310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Diagrama de flujo: terminador 21">
            <a:extLst>
              <a:ext uri="{FF2B5EF4-FFF2-40B4-BE49-F238E27FC236}">
                <a16:creationId xmlns:a16="http://schemas.microsoft.com/office/drawing/2014/main" id="{350BB6E9-1197-6EC7-FC01-9DB0474E1B6D}"/>
              </a:ext>
            </a:extLst>
          </p:cNvPr>
          <p:cNvSpPr/>
          <p:nvPr/>
        </p:nvSpPr>
        <p:spPr>
          <a:xfrm>
            <a:off x="5885889" y="896180"/>
            <a:ext cx="3164780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algn="ctr"/>
            <a:r>
              <a:rPr lang="es-CL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Sede de la Administración Principal Marítima Nacional</a:t>
            </a:r>
          </a:p>
        </p:txBody>
      </p:sp>
      <p:pic>
        <p:nvPicPr>
          <p:cNvPr id="24" name="Imagen 23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B0F00C7E-009B-6C54-3423-CBEBB7C988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3261" y="953030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68940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 animBg="1"/>
      <p:bldP spid="110" grpId="0" animBg="1"/>
      <p:bldP spid="111" grpId="0" animBg="1"/>
      <p:bldP spid="112" grpId="0" animBg="1"/>
      <p:bldP spid="5" grpId="0" animBg="1"/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9"/>
          <p:cNvSpPr/>
          <p:nvPr/>
        </p:nvSpPr>
        <p:spPr>
          <a:xfrm>
            <a:off x="4469311" y="2321954"/>
            <a:ext cx="1305600" cy="9891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Cumplir obligaciones contraídas por Estado de Chile</a:t>
            </a:r>
            <a:endParaRPr/>
          </a:p>
        </p:txBody>
      </p:sp>
      <p:sp>
        <p:nvSpPr>
          <p:cNvPr id="110" name="Google Shape;110;p9"/>
          <p:cNvSpPr/>
          <p:nvPr/>
        </p:nvSpPr>
        <p:spPr>
          <a:xfrm>
            <a:off x="6118486" y="2574315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Abanderamiento</a:t>
            </a:r>
            <a:endParaRPr dirty="0"/>
          </a:p>
        </p:txBody>
      </p:sp>
      <p:sp>
        <p:nvSpPr>
          <p:cNvPr id="111" name="Google Shape;111;p9"/>
          <p:cNvSpPr/>
          <p:nvPr/>
        </p:nvSpPr>
        <p:spPr>
          <a:xfrm>
            <a:off x="7552661" y="2574265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Rector de Puerto</a:t>
            </a:r>
            <a:endParaRPr dirty="0"/>
          </a:p>
        </p:txBody>
      </p:sp>
      <p:sp>
        <p:nvSpPr>
          <p:cNvPr id="112" name="Google Shape;112;p9"/>
          <p:cNvSpPr/>
          <p:nvPr/>
        </p:nvSpPr>
        <p:spPr>
          <a:xfrm>
            <a:off x="8986836" y="2574315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Ribereño</a:t>
            </a:r>
            <a:endParaRPr dirty="0"/>
          </a:p>
        </p:txBody>
      </p:sp>
      <p:sp>
        <p:nvSpPr>
          <p:cNvPr id="131" name="Google Shape;131;p9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9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60;p6">
            <a:extLst>
              <a:ext uri="{FF2B5EF4-FFF2-40B4-BE49-F238E27FC236}">
                <a16:creationId xmlns:a16="http://schemas.microsoft.com/office/drawing/2014/main" id="{8056C0B3-6DC2-47B2-446D-D33E4094A0D6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21BA959-3D21-9F28-0C0A-7E15AB7B16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2F0E17A-2332-AE2C-C133-9CCAE7F5275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252" t="15571" b="30910"/>
          <a:stretch/>
        </p:blipFill>
        <p:spPr>
          <a:xfrm>
            <a:off x="1218971" y="1140313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6" name="Conector angular 2">
            <a:extLst>
              <a:ext uri="{FF2B5EF4-FFF2-40B4-BE49-F238E27FC236}">
                <a16:creationId xmlns:a16="http://schemas.microsoft.com/office/drawing/2014/main" id="{0CCA1E42-44EE-3017-BC29-F6A3B07B75FD}"/>
              </a:ext>
            </a:extLst>
          </p:cNvPr>
          <p:cNvCxnSpPr>
            <a:cxnSpLocks/>
            <a:stCxn id="111" idx="2"/>
            <a:endCxn id="8" idx="1"/>
          </p:cNvCxnSpPr>
          <p:nvPr/>
        </p:nvCxnSpPr>
        <p:spPr>
          <a:xfrm rot="5400000">
            <a:off x="6336065" y="2647923"/>
            <a:ext cx="1458554" cy="2280239"/>
          </a:xfrm>
          <a:prstGeom prst="bentConnector4">
            <a:avLst>
              <a:gd name="adj1" fmla="val 28765"/>
              <a:gd name="adj2" fmla="val 110025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: angular 10">
            <a:extLst>
              <a:ext uri="{FF2B5EF4-FFF2-40B4-BE49-F238E27FC236}">
                <a16:creationId xmlns:a16="http://schemas.microsoft.com/office/drawing/2014/main" id="{05420BF7-7647-0F55-4454-914FDDCD7E88}"/>
              </a:ext>
            </a:extLst>
          </p:cNvPr>
          <p:cNvCxnSpPr>
            <a:stCxn id="109" idx="3"/>
            <a:endCxn id="110" idx="0"/>
          </p:cNvCxnSpPr>
          <p:nvPr/>
        </p:nvCxnSpPr>
        <p:spPr>
          <a:xfrm flipV="1">
            <a:off x="5774911" y="2574315"/>
            <a:ext cx="996375" cy="242189"/>
          </a:xfrm>
          <a:prstGeom prst="bentConnector4">
            <a:avLst>
              <a:gd name="adj1" fmla="val 17241"/>
              <a:gd name="adj2" fmla="val 168923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: angular 13">
            <a:extLst>
              <a:ext uri="{FF2B5EF4-FFF2-40B4-BE49-F238E27FC236}">
                <a16:creationId xmlns:a16="http://schemas.microsoft.com/office/drawing/2014/main" id="{8AA73CB8-FDA1-DEAE-F4CC-1D8378535578}"/>
              </a:ext>
            </a:extLst>
          </p:cNvPr>
          <p:cNvCxnSpPr>
            <a:stCxn id="109" idx="3"/>
            <a:endCxn id="111" idx="0"/>
          </p:cNvCxnSpPr>
          <p:nvPr/>
        </p:nvCxnSpPr>
        <p:spPr>
          <a:xfrm flipV="1">
            <a:off x="5774911" y="2574265"/>
            <a:ext cx="2430550" cy="242239"/>
          </a:xfrm>
          <a:prstGeom prst="bentConnector4">
            <a:avLst>
              <a:gd name="adj1" fmla="val 7310"/>
              <a:gd name="adj2" fmla="val 168888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: angular 17">
            <a:extLst>
              <a:ext uri="{FF2B5EF4-FFF2-40B4-BE49-F238E27FC236}">
                <a16:creationId xmlns:a16="http://schemas.microsoft.com/office/drawing/2014/main" id="{0E0D57E1-B395-39AF-F004-9A40584C761C}"/>
              </a:ext>
            </a:extLst>
          </p:cNvPr>
          <p:cNvCxnSpPr>
            <a:stCxn id="109" idx="3"/>
            <a:endCxn id="112" idx="0"/>
          </p:cNvCxnSpPr>
          <p:nvPr/>
        </p:nvCxnSpPr>
        <p:spPr>
          <a:xfrm flipV="1">
            <a:off x="5774911" y="2574315"/>
            <a:ext cx="3864725" cy="242189"/>
          </a:xfrm>
          <a:prstGeom prst="bentConnector4">
            <a:avLst>
              <a:gd name="adj1" fmla="val 4510"/>
              <a:gd name="adj2" fmla="val 168923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Google Shape;79;p8">
            <a:extLst>
              <a:ext uri="{FF2B5EF4-FFF2-40B4-BE49-F238E27FC236}">
                <a16:creationId xmlns:a16="http://schemas.microsoft.com/office/drawing/2014/main" id="{29781489-596A-1865-F972-B7E101D2AC28}"/>
              </a:ext>
            </a:extLst>
          </p:cNvPr>
          <p:cNvSpPr/>
          <p:nvPr/>
        </p:nvSpPr>
        <p:spPr>
          <a:xfrm>
            <a:off x="5885889" y="901459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" name="Imagen 29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61042935-74C0-37B7-96BA-A0354008CA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3262" y="958310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Diagrama de flujo: terminador 21">
            <a:extLst>
              <a:ext uri="{FF2B5EF4-FFF2-40B4-BE49-F238E27FC236}">
                <a16:creationId xmlns:a16="http://schemas.microsoft.com/office/drawing/2014/main" id="{350BB6E9-1197-6EC7-FC01-9DB0474E1B6D}"/>
              </a:ext>
            </a:extLst>
          </p:cNvPr>
          <p:cNvSpPr/>
          <p:nvPr/>
        </p:nvSpPr>
        <p:spPr>
          <a:xfrm>
            <a:off x="5885889" y="896180"/>
            <a:ext cx="3164780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algn="ctr"/>
            <a:r>
              <a:rPr lang="es-CL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Sede de la Administración Principal Marítima Nacional</a:t>
            </a:r>
          </a:p>
        </p:txBody>
      </p:sp>
      <p:pic>
        <p:nvPicPr>
          <p:cNvPr id="24" name="Imagen 23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B0F00C7E-009B-6C54-3423-CBEBB7C988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3261" y="953030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EB4DFDDA-0A80-C8EE-32A8-CE0E32B8EB4E}"/>
              </a:ext>
            </a:extLst>
          </p:cNvPr>
          <p:cNvSpPr/>
          <p:nvPr/>
        </p:nvSpPr>
        <p:spPr>
          <a:xfrm>
            <a:off x="5925222" y="3897886"/>
            <a:ext cx="3806769" cy="1238865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</a:rPr>
              <a:t>Potestad de un Estado en verificar el cumplimiento de todas las normas internacionales, sobre los </a:t>
            </a:r>
            <a:r>
              <a:rPr lang="es-MX" sz="1200" dirty="0">
                <a:solidFill>
                  <a:srgbClr val="FFC000"/>
                </a:solidFill>
                <a:latin typeface="Calibri"/>
                <a:ea typeface="Calibri"/>
                <a:cs typeface="Calibri"/>
              </a:rPr>
              <a:t>buques de otras banderas</a:t>
            </a: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</a:rPr>
              <a:t>, que voluntariamente recalan puertos nacionales.</a:t>
            </a:r>
          </a:p>
        </p:txBody>
      </p:sp>
    </p:spTree>
    <p:extLst>
      <p:ext uri="{BB962C8B-B14F-4D97-AF65-F5344CB8AC3E}">
        <p14:creationId xmlns:p14="http://schemas.microsoft.com/office/powerpoint/2010/main" val="3093114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9"/>
          <p:cNvSpPr/>
          <p:nvPr/>
        </p:nvSpPr>
        <p:spPr>
          <a:xfrm>
            <a:off x="4469311" y="2321954"/>
            <a:ext cx="1305600" cy="9891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Cumplir obligaciones contraídas por Estado de Chile</a:t>
            </a:r>
            <a:endParaRPr/>
          </a:p>
        </p:txBody>
      </p:sp>
      <p:sp>
        <p:nvSpPr>
          <p:cNvPr id="110" name="Google Shape;110;p9"/>
          <p:cNvSpPr/>
          <p:nvPr/>
        </p:nvSpPr>
        <p:spPr>
          <a:xfrm>
            <a:off x="6118486" y="2574315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Abanderamiento</a:t>
            </a:r>
            <a:endParaRPr dirty="0"/>
          </a:p>
        </p:txBody>
      </p:sp>
      <p:sp>
        <p:nvSpPr>
          <p:cNvPr id="111" name="Google Shape;111;p9"/>
          <p:cNvSpPr/>
          <p:nvPr/>
        </p:nvSpPr>
        <p:spPr>
          <a:xfrm>
            <a:off x="7552661" y="2574265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Rector de Puerto</a:t>
            </a:r>
            <a:endParaRPr dirty="0"/>
          </a:p>
        </p:txBody>
      </p:sp>
      <p:sp>
        <p:nvSpPr>
          <p:cNvPr id="112" name="Google Shape;112;p9"/>
          <p:cNvSpPr/>
          <p:nvPr/>
        </p:nvSpPr>
        <p:spPr>
          <a:xfrm>
            <a:off x="8986836" y="2574315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Ribereño</a:t>
            </a:r>
            <a:endParaRPr dirty="0"/>
          </a:p>
        </p:txBody>
      </p:sp>
      <p:sp>
        <p:nvSpPr>
          <p:cNvPr id="131" name="Google Shape;131;p9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9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60;p6">
            <a:extLst>
              <a:ext uri="{FF2B5EF4-FFF2-40B4-BE49-F238E27FC236}">
                <a16:creationId xmlns:a16="http://schemas.microsoft.com/office/drawing/2014/main" id="{8056C0B3-6DC2-47B2-446D-D33E4094A0D6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21BA959-3D21-9F28-0C0A-7E15AB7B16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2F0E17A-2332-AE2C-C133-9CCAE7F5275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252" t="15571" b="30910"/>
          <a:stretch/>
        </p:blipFill>
        <p:spPr>
          <a:xfrm>
            <a:off x="1218971" y="1140313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0A52E287-DBBD-E622-0CAD-93C6A43E8821}"/>
              </a:ext>
            </a:extLst>
          </p:cNvPr>
          <p:cNvSpPr/>
          <p:nvPr/>
        </p:nvSpPr>
        <p:spPr>
          <a:xfrm>
            <a:off x="5925222" y="3890601"/>
            <a:ext cx="3806769" cy="1238865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</a:rPr>
              <a:t>Potestad de un Estado en </a:t>
            </a:r>
            <a:r>
              <a:rPr lang="es-MX" sz="1200" dirty="0">
                <a:solidFill>
                  <a:srgbClr val="FFC000"/>
                </a:solidFill>
                <a:latin typeface="Calibri"/>
                <a:ea typeface="Calibri"/>
                <a:cs typeface="Calibri"/>
              </a:rPr>
              <a:t>legislar</a:t>
            </a: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</a:rPr>
              <a:t> sobre los </a:t>
            </a:r>
            <a:r>
              <a:rPr lang="es-MX" sz="1200" dirty="0">
                <a:solidFill>
                  <a:srgbClr val="FFC000"/>
                </a:solidFill>
                <a:latin typeface="Calibri"/>
                <a:ea typeface="Calibri"/>
                <a:cs typeface="Calibri"/>
              </a:rPr>
              <a:t>espacios marítimos</a:t>
            </a: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</a:rPr>
              <a:t> por el cual tiene </a:t>
            </a:r>
            <a:r>
              <a:rPr lang="es-MX" sz="1200" dirty="0">
                <a:solidFill>
                  <a:srgbClr val="FFC000"/>
                </a:solidFill>
                <a:latin typeface="Calibri"/>
                <a:ea typeface="Calibri"/>
                <a:cs typeface="Calibri"/>
              </a:rPr>
              <a:t>soberanía</a:t>
            </a: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</a:rPr>
              <a:t> o derechos soberanos</a:t>
            </a:r>
          </a:p>
        </p:txBody>
      </p:sp>
      <p:cxnSp>
        <p:nvCxnSpPr>
          <p:cNvPr id="6" name="Conector angular 2">
            <a:extLst>
              <a:ext uri="{FF2B5EF4-FFF2-40B4-BE49-F238E27FC236}">
                <a16:creationId xmlns:a16="http://schemas.microsoft.com/office/drawing/2014/main" id="{0CCA1E42-44EE-3017-BC29-F6A3B07B75FD}"/>
              </a:ext>
            </a:extLst>
          </p:cNvPr>
          <p:cNvCxnSpPr>
            <a:cxnSpLocks/>
            <a:stCxn id="112" idx="2"/>
            <a:endCxn id="5" idx="1"/>
          </p:cNvCxnSpPr>
          <p:nvPr/>
        </p:nvCxnSpPr>
        <p:spPr>
          <a:xfrm rot="5400000">
            <a:off x="7056820" y="1927217"/>
            <a:ext cx="1451219" cy="3714414"/>
          </a:xfrm>
          <a:prstGeom prst="bentConnector4">
            <a:avLst>
              <a:gd name="adj1" fmla="val 28658"/>
              <a:gd name="adj2" fmla="val 106154"/>
            </a:avLst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: angular 10">
            <a:extLst>
              <a:ext uri="{FF2B5EF4-FFF2-40B4-BE49-F238E27FC236}">
                <a16:creationId xmlns:a16="http://schemas.microsoft.com/office/drawing/2014/main" id="{05420BF7-7647-0F55-4454-914FDDCD7E88}"/>
              </a:ext>
            </a:extLst>
          </p:cNvPr>
          <p:cNvCxnSpPr>
            <a:stCxn id="109" idx="3"/>
            <a:endCxn id="110" idx="0"/>
          </p:cNvCxnSpPr>
          <p:nvPr/>
        </p:nvCxnSpPr>
        <p:spPr>
          <a:xfrm flipV="1">
            <a:off x="5774911" y="2574315"/>
            <a:ext cx="996375" cy="242189"/>
          </a:xfrm>
          <a:prstGeom prst="bentConnector4">
            <a:avLst>
              <a:gd name="adj1" fmla="val 17241"/>
              <a:gd name="adj2" fmla="val 168923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: angular 13">
            <a:extLst>
              <a:ext uri="{FF2B5EF4-FFF2-40B4-BE49-F238E27FC236}">
                <a16:creationId xmlns:a16="http://schemas.microsoft.com/office/drawing/2014/main" id="{8AA73CB8-FDA1-DEAE-F4CC-1D8378535578}"/>
              </a:ext>
            </a:extLst>
          </p:cNvPr>
          <p:cNvCxnSpPr>
            <a:stCxn id="109" idx="3"/>
            <a:endCxn id="111" idx="0"/>
          </p:cNvCxnSpPr>
          <p:nvPr/>
        </p:nvCxnSpPr>
        <p:spPr>
          <a:xfrm flipV="1">
            <a:off x="5774911" y="2574265"/>
            <a:ext cx="2430550" cy="242239"/>
          </a:xfrm>
          <a:prstGeom prst="bentConnector4">
            <a:avLst>
              <a:gd name="adj1" fmla="val 7310"/>
              <a:gd name="adj2" fmla="val 168888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: angular 17">
            <a:extLst>
              <a:ext uri="{FF2B5EF4-FFF2-40B4-BE49-F238E27FC236}">
                <a16:creationId xmlns:a16="http://schemas.microsoft.com/office/drawing/2014/main" id="{0E0D57E1-B395-39AF-F004-9A40584C761C}"/>
              </a:ext>
            </a:extLst>
          </p:cNvPr>
          <p:cNvCxnSpPr>
            <a:stCxn id="109" idx="3"/>
            <a:endCxn id="112" idx="0"/>
          </p:cNvCxnSpPr>
          <p:nvPr/>
        </p:nvCxnSpPr>
        <p:spPr>
          <a:xfrm flipV="1">
            <a:off x="5774911" y="2574315"/>
            <a:ext cx="3864725" cy="242189"/>
          </a:xfrm>
          <a:prstGeom prst="bentConnector4">
            <a:avLst>
              <a:gd name="adj1" fmla="val 4510"/>
              <a:gd name="adj2" fmla="val 168923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Google Shape;79;p8">
            <a:extLst>
              <a:ext uri="{FF2B5EF4-FFF2-40B4-BE49-F238E27FC236}">
                <a16:creationId xmlns:a16="http://schemas.microsoft.com/office/drawing/2014/main" id="{29781489-596A-1865-F972-B7E101D2AC28}"/>
              </a:ext>
            </a:extLst>
          </p:cNvPr>
          <p:cNvSpPr/>
          <p:nvPr/>
        </p:nvSpPr>
        <p:spPr>
          <a:xfrm>
            <a:off x="5885889" y="901459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" name="Imagen 29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61042935-74C0-37B7-96BA-A0354008CA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3262" y="958310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Diagrama de flujo: terminador 21">
            <a:extLst>
              <a:ext uri="{FF2B5EF4-FFF2-40B4-BE49-F238E27FC236}">
                <a16:creationId xmlns:a16="http://schemas.microsoft.com/office/drawing/2014/main" id="{350BB6E9-1197-6EC7-FC01-9DB0474E1B6D}"/>
              </a:ext>
            </a:extLst>
          </p:cNvPr>
          <p:cNvSpPr/>
          <p:nvPr/>
        </p:nvSpPr>
        <p:spPr>
          <a:xfrm>
            <a:off x="5885889" y="896180"/>
            <a:ext cx="3164780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algn="ctr"/>
            <a:r>
              <a:rPr lang="es-CL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Sede de la Administración Principal Marítima Nacional</a:t>
            </a:r>
          </a:p>
        </p:txBody>
      </p:sp>
      <p:pic>
        <p:nvPicPr>
          <p:cNvPr id="24" name="Imagen 23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B0F00C7E-009B-6C54-3423-CBEBB7C988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3261" y="953030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19926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9"/>
          <p:cNvSpPr/>
          <p:nvPr/>
        </p:nvSpPr>
        <p:spPr>
          <a:xfrm>
            <a:off x="4469311" y="2321954"/>
            <a:ext cx="1305600" cy="9891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Cumplir obligaciones contraídas por Estado de Chile</a:t>
            </a:r>
            <a:endParaRPr/>
          </a:p>
        </p:txBody>
      </p:sp>
      <p:sp>
        <p:nvSpPr>
          <p:cNvPr id="110" name="Google Shape;110;p9"/>
          <p:cNvSpPr/>
          <p:nvPr/>
        </p:nvSpPr>
        <p:spPr>
          <a:xfrm>
            <a:off x="6118486" y="2574315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Abanderamiento</a:t>
            </a:r>
            <a:endParaRPr dirty="0"/>
          </a:p>
        </p:txBody>
      </p:sp>
      <p:sp>
        <p:nvSpPr>
          <p:cNvPr id="111" name="Google Shape;111;p9"/>
          <p:cNvSpPr/>
          <p:nvPr/>
        </p:nvSpPr>
        <p:spPr>
          <a:xfrm>
            <a:off x="7552661" y="2574265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Rector de Puerto</a:t>
            </a:r>
            <a:endParaRPr dirty="0"/>
          </a:p>
        </p:txBody>
      </p:sp>
      <p:sp>
        <p:nvSpPr>
          <p:cNvPr id="112" name="Google Shape;112;p9"/>
          <p:cNvSpPr/>
          <p:nvPr/>
        </p:nvSpPr>
        <p:spPr>
          <a:xfrm>
            <a:off x="8986836" y="2574315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</a:t>
            </a: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Ribereño</a:t>
            </a:r>
            <a:endParaRPr dirty="0"/>
          </a:p>
        </p:txBody>
      </p:sp>
      <p:sp>
        <p:nvSpPr>
          <p:cNvPr id="131" name="Google Shape;131;p9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9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60;p6">
            <a:extLst>
              <a:ext uri="{FF2B5EF4-FFF2-40B4-BE49-F238E27FC236}">
                <a16:creationId xmlns:a16="http://schemas.microsoft.com/office/drawing/2014/main" id="{8056C0B3-6DC2-47B2-446D-D33E4094A0D6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21BA959-3D21-9F28-0C0A-7E15AB7B16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2F0E17A-2332-AE2C-C133-9CCAE7F5275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252" t="15571" b="30910"/>
          <a:stretch/>
        </p:blipFill>
        <p:spPr>
          <a:xfrm>
            <a:off x="1218971" y="1140313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1" name="Conector: angular 10">
            <a:extLst>
              <a:ext uri="{FF2B5EF4-FFF2-40B4-BE49-F238E27FC236}">
                <a16:creationId xmlns:a16="http://schemas.microsoft.com/office/drawing/2014/main" id="{05420BF7-7647-0F55-4454-914FDDCD7E88}"/>
              </a:ext>
            </a:extLst>
          </p:cNvPr>
          <p:cNvCxnSpPr>
            <a:stCxn id="109" idx="3"/>
            <a:endCxn id="110" idx="0"/>
          </p:cNvCxnSpPr>
          <p:nvPr/>
        </p:nvCxnSpPr>
        <p:spPr>
          <a:xfrm flipV="1">
            <a:off x="5774911" y="2574315"/>
            <a:ext cx="996375" cy="242189"/>
          </a:xfrm>
          <a:prstGeom prst="bentConnector4">
            <a:avLst>
              <a:gd name="adj1" fmla="val 17241"/>
              <a:gd name="adj2" fmla="val 168923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: angular 13">
            <a:extLst>
              <a:ext uri="{FF2B5EF4-FFF2-40B4-BE49-F238E27FC236}">
                <a16:creationId xmlns:a16="http://schemas.microsoft.com/office/drawing/2014/main" id="{8AA73CB8-FDA1-DEAE-F4CC-1D8378535578}"/>
              </a:ext>
            </a:extLst>
          </p:cNvPr>
          <p:cNvCxnSpPr>
            <a:stCxn id="109" idx="3"/>
            <a:endCxn id="111" idx="0"/>
          </p:cNvCxnSpPr>
          <p:nvPr/>
        </p:nvCxnSpPr>
        <p:spPr>
          <a:xfrm flipV="1">
            <a:off x="5774911" y="2574265"/>
            <a:ext cx="2430550" cy="242239"/>
          </a:xfrm>
          <a:prstGeom prst="bentConnector4">
            <a:avLst>
              <a:gd name="adj1" fmla="val 7310"/>
              <a:gd name="adj2" fmla="val 168888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: angular 17">
            <a:extLst>
              <a:ext uri="{FF2B5EF4-FFF2-40B4-BE49-F238E27FC236}">
                <a16:creationId xmlns:a16="http://schemas.microsoft.com/office/drawing/2014/main" id="{0E0D57E1-B395-39AF-F004-9A40584C761C}"/>
              </a:ext>
            </a:extLst>
          </p:cNvPr>
          <p:cNvCxnSpPr>
            <a:stCxn id="109" idx="3"/>
            <a:endCxn id="112" idx="0"/>
          </p:cNvCxnSpPr>
          <p:nvPr/>
        </p:nvCxnSpPr>
        <p:spPr>
          <a:xfrm flipV="1">
            <a:off x="5774911" y="2574315"/>
            <a:ext cx="3864725" cy="242189"/>
          </a:xfrm>
          <a:prstGeom prst="bentConnector4">
            <a:avLst>
              <a:gd name="adj1" fmla="val 4510"/>
              <a:gd name="adj2" fmla="val 168923"/>
            </a:avLst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Google Shape;79;p8">
            <a:extLst>
              <a:ext uri="{FF2B5EF4-FFF2-40B4-BE49-F238E27FC236}">
                <a16:creationId xmlns:a16="http://schemas.microsoft.com/office/drawing/2014/main" id="{29781489-596A-1865-F972-B7E101D2AC28}"/>
              </a:ext>
            </a:extLst>
          </p:cNvPr>
          <p:cNvSpPr/>
          <p:nvPr/>
        </p:nvSpPr>
        <p:spPr>
          <a:xfrm>
            <a:off x="5885889" y="901459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" name="Imagen 29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61042935-74C0-37B7-96BA-A0354008CA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3262" y="958310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Diagrama de flujo: terminador 21">
            <a:extLst>
              <a:ext uri="{FF2B5EF4-FFF2-40B4-BE49-F238E27FC236}">
                <a16:creationId xmlns:a16="http://schemas.microsoft.com/office/drawing/2014/main" id="{350BB6E9-1197-6EC7-FC01-9DB0474E1B6D}"/>
              </a:ext>
            </a:extLst>
          </p:cNvPr>
          <p:cNvSpPr/>
          <p:nvPr/>
        </p:nvSpPr>
        <p:spPr>
          <a:xfrm>
            <a:off x="5885889" y="896180"/>
            <a:ext cx="3164780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algn="ctr"/>
            <a:r>
              <a:rPr lang="es-CL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Sede de la Administración Principal Marítima Nacional</a:t>
            </a:r>
          </a:p>
        </p:txBody>
      </p:sp>
      <p:pic>
        <p:nvPicPr>
          <p:cNvPr id="24" name="Imagen 23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B0F00C7E-009B-6C54-3423-CBEBB7C988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3261" y="953030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Google Shape;113;p9">
            <a:extLst>
              <a:ext uri="{FF2B5EF4-FFF2-40B4-BE49-F238E27FC236}">
                <a16:creationId xmlns:a16="http://schemas.microsoft.com/office/drawing/2014/main" id="{270D073F-A4BB-7A75-A63E-BD0D933CC1DE}"/>
              </a:ext>
            </a:extLst>
          </p:cNvPr>
          <p:cNvSpPr/>
          <p:nvPr/>
        </p:nvSpPr>
        <p:spPr>
          <a:xfrm>
            <a:off x="4469311" y="3678023"/>
            <a:ext cx="1305600" cy="9891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Representación ante Organismos internacionales</a:t>
            </a:r>
            <a:endParaRPr dirty="0"/>
          </a:p>
        </p:txBody>
      </p:sp>
      <p:cxnSp>
        <p:nvCxnSpPr>
          <p:cNvPr id="9" name="Google Shape;119;p9">
            <a:extLst>
              <a:ext uri="{FF2B5EF4-FFF2-40B4-BE49-F238E27FC236}">
                <a16:creationId xmlns:a16="http://schemas.microsoft.com/office/drawing/2014/main" id="{125F9DE5-7AE7-0BE7-1DD1-607640972D91}"/>
              </a:ext>
            </a:extLst>
          </p:cNvPr>
          <p:cNvCxnSpPr>
            <a:stCxn id="7" idx="3"/>
          </p:cNvCxnSpPr>
          <p:nvPr/>
        </p:nvCxnSpPr>
        <p:spPr>
          <a:xfrm>
            <a:off x="5774911" y="4172573"/>
            <a:ext cx="343500" cy="600"/>
          </a:xfrm>
          <a:prstGeom prst="bentConnector3">
            <a:avLst>
              <a:gd name="adj1" fmla="val 50000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" name="Google Shape;121;p9">
            <a:extLst>
              <a:ext uri="{FF2B5EF4-FFF2-40B4-BE49-F238E27FC236}">
                <a16:creationId xmlns:a16="http://schemas.microsoft.com/office/drawing/2014/main" id="{CF9A2EA2-CA2B-8F0A-5681-938418539219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078699" y="3428873"/>
            <a:ext cx="1121874" cy="14873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2;p9">
            <a:extLst>
              <a:ext uri="{FF2B5EF4-FFF2-40B4-BE49-F238E27FC236}">
                <a16:creationId xmlns:a16="http://schemas.microsoft.com/office/drawing/2014/main" id="{CF91850C-3666-58D5-6554-C04A7AC222B3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 l="20625" t="9113" r="20760" b="8784"/>
          <a:stretch/>
        </p:blipFill>
        <p:spPr>
          <a:xfrm>
            <a:off x="7674535" y="3429000"/>
            <a:ext cx="1061851" cy="1487411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pic>
      <p:pic>
        <p:nvPicPr>
          <p:cNvPr id="13" name="Google Shape;123;p9">
            <a:extLst>
              <a:ext uri="{FF2B5EF4-FFF2-40B4-BE49-F238E27FC236}">
                <a16:creationId xmlns:a16="http://schemas.microsoft.com/office/drawing/2014/main" id="{D0FA48D1-A8D4-5245-8A29-15B7E30388E4}"/>
              </a:ext>
            </a:extLst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118411" y="3737376"/>
            <a:ext cx="1305600" cy="87039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3084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9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9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60;p6">
            <a:extLst>
              <a:ext uri="{FF2B5EF4-FFF2-40B4-BE49-F238E27FC236}">
                <a16:creationId xmlns:a16="http://schemas.microsoft.com/office/drawing/2014/main" id="{8056C0B3-6DC2-47B2-446D-D33E4094A0D6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21BA959-3D21-9F28-0C0A-7E15AB7B16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2F0E17A-2332-AE2C-C133-9CCAE7F5275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8252" t="15571" b="30910"/>
          <a:stretch/>
        </p:blipFill>
        <p:spPr>
          <a:xfrm>
            <a:off x="1218971" y="1140313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Google Shape;79;p8">
            <a:extLst>
              <a:ext uri="{FF2B5EF4-FFF2-40B4-BE49-F238E27FC236}">
                <a16:creationId xmlns:a16="http://schemas.microsoft.com/office/drawing/2014/main" id="{29781489-596A-1865-F972-B7E101D2AC28}"/>
              </a:ext>
            </a:extLst>
          </p:cNvPr>
          <p:cNvSpPr/>
          <p:nvPr/>
        </p:nvSpPr>
        <p:spPr>
          <a:xfrm>
            <a:off x="5885889" y="901459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" name="Imagen 29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61042935-74C0-37B7-96BA-A0354008CA4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3262" y="958310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Diagrama de flujo: terminador 21">
            <a:extLst>
              <a:ext uri="{FF2B5EF4-FFF2-40B4-BE49-F238E27FC236}">
                <a16:creationId xmlns:a16="http://schemas.microsoft.com/office/drawing/2014/main" id="{350BB6E9-1197-6EC7-FC01-9DB0474E1B6D}"/>
              </a:ext>
            </a:extLst>
          </p:cNvPr>
          <p:cNvSpPr/>
          <p:nvPr/>
        </p:nvSpPr>
        <p:spPr>
          <a:xfrm>
            <a:off x="5885889" y="896180"/>
            <a:ext cx="3164780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algn="ctr"/>
            <a:r>
              <a:rPr lang="es-CL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cs typeface="Calibri"/>
              </a:rPr>
              <a:t>Sede de la Administración Principal Marítima Nacional</a:t>
            </a:r>
          </a:p>
        </p:txBody>
      </p:sp>
      <p:pic>
        <p:nvPicPr>
          <p:cNvPr id="24" name="Imagen 23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B0F00C7E-009B-6C54-3423-CBEBB7C988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3261" y="953030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Flecha derecha 5">
            <a:extLst>
              <a:ext uri="{FF2B5EF4-FFF2-40B4-BE49-F238E27FC236}">
                <a16:creationId xmlns:a16="http://schemas.microsoft.com/office/drawing/2014/main" id="{FBC9E4F2-1B77-030F-9F73-77F65905FFD0}"/>
              </a:ext>
            </a:extLst>
          </p:cNvPr>
          <p:cNvSpPr/>
          <p:nvPr/>
        </p:nvSpPr>
        <p:spPr>
          <a:xfrm>
            <a:off x="5002181" y="3123587"/>
            <a:ext cx="5229269" cy="593075"/>
          </a:xfrm>
          <a:prstGeom prst="rightArrow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6" name="Google Shape;124;p9">
            <a:extLst>
              <a:ext uri="{FF2B5EF4-FFF2-40B4-BE49-F238E27FC236}">
                <a16:creationId xmlns:a16="http://schemas.microsoft.com/office/drawing/2014/main" id="{B20BBAF9-B944-6C4A-BF14-C8DE624E7C81}"/>
              </a:ext>
            </a:extLst>
          </p:cNvPr>
          <p:cNvSpPr/>
          <p:nvPr/>
        </p:nvSpPr>
        <p:spPr>
          <a:xfrm>
            <a:off x="5361175" y="2476516"/>
            <a:ext cx="1305600" cy="3009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DIRSOMAR</a:t>
            </a:r>
            <a:endParaRPr dirty="0"/>
          </a:p>
        </p:txBody>
      </p:sp>
      <p:sp>
        <p:nvSpPr>
          <p:cNvPr id="8" name="Google Shape;125;p9">
            <a:extLst>
              <a:ext uri="{FF2B5EF4-FFF2-40B4-BE49-F238E27FC236}">
                <a16:creationId xmlns:a16="http://schemas.microsoft.com/office/drawing/2014/main" id="{57582EBE-6D08-FDE5-5694-A25D74589180}"/>
              </a:ext>
            </a:extLst>
          </p:cNvPr>
          <p:cNvSpPr/>
          <p:nvPr/>
        </p:nvSpPr>
        <p:spPr>
          <a:xfrm>
            <a:off x="6828025" y="2476516"/>
            <a:ext cx="1305600" cy="3009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DIRINMAR</a:t>
            </a:r>
            <a:endParaRPr/>
          </a:p>
        </p:txBody>
      </p:sp>
      <p:sp>
        <p:nvSpPr>
          <p:cNvPr id="15" name="Google Shape;126;p9">
            <a:extLst>
              <a:ext uri="{FF2B5EF4-FFF2-40B4-BE49-F238E27FC236}">
                <a16:creationId xmlns:a16="http://schemas.microsoft.com/office/drawing/2014/main" id="{FBEE670A-6A30-9892-BEF3-9B18CFEC4C9F}"/>
              </a:ext>
            </a:extLst>
          </p:cNvPr>
          <p:cNvSpPr/>
          <p:nvPr/>
        </p:nvSpPr>
        <p:spPr>
          <a:xfrm>
            <a:off x="8294875" y="2476516"/>
            <a:ext cx="1305600" cy="3009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HIDROGRAFÍA</a:t>
            </a:r>
            <a:endParaRPr dirty="0"/>
          </a:p>
        </p:txBody>
      </p:sp>
      <p:sp>
        <p:nvSpPr>
          <p:cNvPr id="16" name="Google Shape;128;p9">
            <a:extLst>
              <a:ext uri="{FF2B5EF4-FFF2-40B4-BE49-F238E27FC236}">
                <a16:creationId xmlns:a16="http://schemas.microsoft.com/office/drawing/2014/main" id="{D59C6AED-1D73-B150-D10C-94A4B1E0AE7D}"/>
              </a:ext>
            </a:extLst>
          </p:cNvPr>
          <p:cNvSpPr/>
          <p:nvPr/>
        </p:nvSpPr>
        <p:spPr>
          <a:xfrm>
            <a:off x="5361175" y="4105804"/>
            <a:ext cx="1305600" cy="446925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Mares más seguros</a:t>
            </a:r>
            <a:endParaRPr i="1"/>
          </a:p>
        </p:txBody>
      </p:sp>
      <p:sp>
        <p:nvSpPr>
          <p:cNvPr id="17" name="Google Shape;129;p9">
            <a:extLst>
              <a:ext uri="{FF2B5EF4-FFF2-40B4-BE49-F238E27FC236}">
                <a16:creationId xmlns:a16="http://schemas.microsoft.com/office/drawing/2014/main" id="{E8CC8C14-C09A-9EC1-1DD9-D1E7638718E9}"/>
              </a:ext>
            </a:extLst>
          </p:cNvPr>
          <p:cNvSpPr/>
          <p:nvPr/>
        </p:nvSpPr>
        <p:spPr>
          <a:xfrm>
            <a:off x="6828025" y="4105804"/>
            <a:ext cx="1305600" cy="446925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Mares más Limpios</a:t>
            </a:r>
            <a:endParaRPr i="1"/>
          </a:p>
        </p:txBody>
      </p:sp>
      <p:sp>
        <p:nvSpPr>
          <p:cNvPr id="19" name="Google Shape;130;p9">
            <a:extLst>
              <a:ext uri="{FF2B5EF4-FFF2-40B4-BE49-F238E27FC236}">
                <a16:creationId xmlns:a16="http://schemas.microsoft.com/office/drawing/2014/main" id="{FAB85332-3D3A-B642-58FD-CC6A24CAAFA4}"/>
              </a:ext>
            </a:extLst>
          </p:cNvPr>
          <p:cNvSpPr/>
          <p:nvPr/>
        </p:nvSpPr>
        <p:spPr>
          <a:xfrm>
            <a:off x="8294875" y="4105804"/>
            <a:ext cx="1305600" cy="446925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Mares más conocidos</a:t>
            </a:r>
            <a:endParaRPr i="1"/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2E8ABB13-B059-DB72-F157-5C77A82B44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535" b="89976" l="10000" r="90000">
                        <a14:foregroundMark x1="50333" y1="60621" x2="51000" y2="6062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53886" y="2820624"/>
            <a:ext cx="920178" cy="128518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A09A9453-F522-50A6-49E3-4DE136AE792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497" l="3000" r="96000"/>
                    </a14:imgEffect>
                    <a14:imgEffect>
                      <a14:sharpenSoften amount="100000"/>
                    </a14:imgEffect>
                    <a14:imgEffect>
                      <a14:brightnessContrast bright="-9000" contrast="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90550" y="2851985"/>
            <a:ext cx="856493" cy="113628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5E280DBE-7A65-3A87-BFC6-E7B7521CD29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250" r="100000">
                        <a14:foregroundMark x1="38500" y1="2500" x2="60250" y2="97750"/>
                        <a14:foregroundMark x1="63500" y1="7500" x2="44500" y2="4750"/>
                        <a14:foregroundMark x1="61500" y1="13000" x2="33250" y2="11500"/>
                        <a14:foregroundMark x1="40500" y1="11250" x2="14500" y2="29250"/>
                        <a14:foregroundMark x1="20750" y1="25000" x2="16500" y2="47750"/>
                        <a14:foregroundMark x1="32250" y1="9250" x2="13250" y2="25250"/>
                        <a14:foregroundMark x1="31750" y1="7500" x2="13250" y2="19750"/>
                        <a14:foregroundMark x1="37750" y1="6250" x2="28250" y2="10250"/>
                        <a14:foregroundMark x1="11250" y1="21500" x2="2000" y2="48750"/>
                        <a14:foregroundMark x1="7500" y1="26000" x2="4250" y2="34250"/>
                        <a14:foregroundMark x1="4000" y1="49500" x2="10500" y2="79000"/>
                        <a14:foregroundMark x1="11500" y1="80750" x2="31750" y2="95500"/>
                        <a14:foregroundMark x1="34000" y1="96750" x2="58750" y2="98500"/>
                        <a14:foregroundMark x1="62250" y1="97500" x2="86250" y2="83500"/>
                        <a14:foregroundMark x1="87000" y1="82250" x2="99000" y2="55500"/>
                        <a14:foregroundMark x1="98750" y1="54750" x2="93500" y2="27000"/>
                        <a14:foregroundMark x1="93250" y1="26000" x2="52250" y2="500"/>
                        <a14:foregroundMark x1="84250" y1="15250" x2="64750" y2="3000"/>
                        <a14:foregroundMark x1="59500" y1="10000" x2="86250" y2="35500"/>
                        <a14:foregroundMark x1="88750" y1="35500" x2="85500" y2="61000"/>
                        <a14:foregroundMark x1="86750" y1="67750" x2="63500" y2="83000"/>
                        <a14:foregroundMark x1="62000" y1="86500" x2="28000" y2="80250"/>
                        <a14:foregroundMark x1="42250" y1="94750" x2="25250" y2="86250"/>
                        <a14:foregroundMark x1="22000" y1="78250" x2="14000" y2="61000"/>
                        <a14:foregroundMark x1="24750" y1="73250" x2="19000" y2="59750"/>
                        <a14:foregroundMark x1="18500" y1="60750" x2="15750" y2="45250"/>
                        <a14:foregroundMark x1="13750" y1="65750" x2="9500" y2="53250"/>
                        <a14:foregroundMark x1="12250" y1="53500" x2="11000" y2="42250"/>
                        <a14:foregroundMark x1="8000" y1="49500" x2="14000" y2="34750"/>
                        <a14:foregroundMark x1="44000" y1="9500" x2="54750" y2="8750"/>
                        <a14:foregroundMark x1="71500" y1="16000" x2="82250" y2="27250"/>
                        <a14:foregroundMark x1="83250" y1="41000" x2="81500" y2="61500"/>
                        <a14:foregroundMark x1="91000" y1="56500" x2="86500" y2="67500"/>
                        <a14:foregroundMark x1="82500" y1="63250" x2="80250" y2="67000"/>
                        <a14:foregroundMark x1="83750" y1="75250" x2="68000" y2="84250"/>
                        <a14:foregroundMark x1="75250" y1="82500" x2="62500" y2="88750"/>
                        <a14:foregroundMark x1="63000" y1="84000" x2="62000" y2="85250"/>
                        <a14:foregroundMark x1="54000" y1="88250" x2="30500" y2="81250"/>
                        <a14:foregroundMark x1="48250" y1="90000" x2="40500" y2="89500"/>
                        <a14:foregroundMark x1="30250" y1="85250" x2="22250" y2="79000"/>
                      </a14:backgroundRemoval>
                    </a14:imgEffect>
                    <a14:imgEffect>
                      <a14:brightnessContrast contrast="61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462053" y="2927033"/>
            <a:ext cx="1002030" cy="100203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89D3D51E-5110-199E-3BEA-20D6B60CC5AD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9269" t="12857" b="33331"/>
          <a:stretch/>
        </p:blipFill>
        <p:spPr>
          <a:xfrm>
            <a:off x="3579366" y="3207691"/>
            <a:ext cx="1413144" cy="42486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6" name="Google Shape;130;p9">
            <a:extLst>
              <a:ext uri="{FF2B5EF4-FFF2-40B4-BE49-F238E27FC236}">
                <a16:creationId xmlns:a16="http://schemas.microsoft.com/office/drawing/2014/main" id="{95B96011-AFAF-B8BD-B439-CA603D92C02D}"/>
              </a:ext>
            </a:extLst>
          </p:cNvPr>
          <p:cNvSpPr/>
          <p:nvPr/>
        </p:nvSpPr>
        <p:spPr>
          <a:xfrm>
            <a:off x="10477770" y="2480160"/>
            <a:ext cx="1305600" cy="383829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i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Planes</a:t>
            </a:r>
          </a:p>
        </p:txBody>
      </p:sp>
      <p:sp>
        <p:nvSpPr>
          <p:cNvPr id="27" name="Google Shape;130;p9">
            <a:extLst>
              <a:ext uri="{FF2B5EF4-FFF2-40B4-BE49-F238E27FC236}">
                <a16:creationId xmlns:a16="http://schemas.microsoft.com/office/drawing/2014/main" id="{F98CB91F-ADE3-A13E-2B9D-6ACB2CEB4346}"/>
              </a:ext>
            </a:extLst>
          </p:cNvPr>
          <p:cNvSpPr/>
          <p:nvPr/>
        </p:nvSpPr>
        <p:spPr>
          <a:xfrm>
            <a:off x="10475780" y="2987221"/>
            <a:ext cx="1305600" cy="704505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i="1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Objetivos Misionales Marítimos</a:t>
            </a:r>
          </a:p>
        </p:txBody>
      </p:sp>
      <p:sp>
        <p:nvSpPr>
          <p:cNvPr id="28" name="Google Shape;130;p9">
            <a:extLst>
              <a:ext uri="{FF2B5EF4-FFF2-40B4-BE49-F238E27FC236}">
                <a16:creationId xmlns:a16="http://schemas.microsoft.com/office/drawing/2014/main" id="{550B875B-767A-65A5-41C4-56E47266C735}"/>
              </a:ext>
            </a:extLst>
          </p:cNvPr>
          <p:cNvSpPr/>
          <p:nvPr/>
        </p:nvSpPr>
        <p:spPr>
          <a:xfrm>
            <a:off x="10475780" y="3833787"/>
            <a:ext cx="1305600" cy="718942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i="1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Objetivos Parciales Marítimos</a:t>
            </a:r>
            <a:endParaRPr i="1" dirty="0"/>
          </a:p>
        </p:txBody>
      </p:sp>
    </p:spTree>
    <p:extLst>
      <p:ext uri="{BB962C8B-B14F-4D97-AF65-F5344CB8AC3E}">
        <p14:creationId xmlns:p14="http://schemas.microsoft.com/office/powerpoint/2010/main" val="3234814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15" grpId="0" animBg="1"/>
      <p:bldP spid="16" grpId="0" animBg="1"/>
      <p:bldP spid="17" grpId="0" animBg="1"/>
      <p:bldP spid="19" grpId="0" animBg="1"/>
      <p:bldP spid="26" grpId="0" animBg="1"/>
      <p:bldP spid="27" grpId="0" animBg="1"/>
      <p:bldP spid="2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60;p6">
            <a:extLst>
              <a:ext uri="{FF2B5EF4-FFF2-40B4-BE49-F238E27FC236}">
                <a16:creationId xmlns:a16="http://schemas.microsoft.com/office/drawing/2014/main" id="{B3E3F12B-6C4A-64D8-83B8-85ACD88A0B4A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870DD0DB-BFDE-4167-08B8-C27CFAB0DF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C097787E-FC4A-810D-007E-2559156C16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52" t="15571" b="30910"/>
          <a:stretch/>
        </p:blipFill>
        <p:spPr>
          <a:xfrm>
            <a:off x="3094186" y="3094476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8402448-3AC5-E510-D745-EDFFA63E24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269" t="12857" b="33331"/>
          <a:stretch/>
        </p:blipFill>
        <p:spPr>
          <a:xfrm>
            <a:off x="3094186" y="2318621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CFA10029-F2DF-A5B4-9FD5-52129793FE3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829" t="10272" b="30445"/>
          <a:stretch/>
        </p:blipFill>
        <p:spPr>
          <a:xfrm>
            <a:off x="3094186" y="3870331"/>
            <a:ext cx="2012107" cy="66501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Google Shape;213;p13">
            <a:extLst>
              <a:ext uri="{FF2B5EF4-FFF2-40B4-BE49-F238E27FC236}">
                <a16:creationId xmlns:a16="http://schemas.microsoft.com/office/drawing/2014/main" id="{6ACD9B25-6C64-372F-BFE7-BD23D86113E8}"/>
              </a:ext>
            </a:extLst>
          </p:cNvPr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Google Shape;223;p13">
            <a:extLst>
              <a:ext uri="{FF2B5EF4-FFF2-40B4-BE49-F238E27FC236}">
                <a16:creationId xmlns:a16="http://schemas.microsoft.com/office/drawing/2014/main" id="{5E2DC8E0-B7FC-43C8-2637-D2E20E2B66F6}"/>
              </a:ext>
            </a:extLst>
          </p:cNvPr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5401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0"/>
          <p:cNvSpPr/>
          <p:nvPr/>
        </p:nvSpPr>
        <p:spPr>
          <a:xfrm>
            <a:off x="7871049" y="2146042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</a:t>
            </a:r>
            <a:endParaRPr/>
          </a:p>
        </p:txBody>
      </p:sp>
      <p:sp>
        <p:nvSpPr>
          <p:cNvPr id="138" name="Google Shape;138;p10"/>
          <p:cNvSpPr/>
          <p:nvPr/>
        </p:nvSpPr>
        <p:spPr>
          <a:xfrm>
            <a:off x="6441674" y="2565142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Ocupación efectiva del mar</a:t>
            </a:r>
            <a:endParaRPr/>
          </a:p>
        </p:txBody>
      </p:sp>
      <p:sp>
        <p:nvSpPr>
          <p:cNvPr id="139" name="Google Shape;139;p10"/>
          <p:cNvSpPr/>
          <p:nvPr/>
        </p:nvSpPr>
        <p:spPr>
          <a:xfrm>
            <a:off x="7871037" y="2984242"/>
            <a:ext cx="1305600" cy="4845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Org. Privados</a:t>
            </a:r>
            <a:endParaRPr/>
          </a:p>
        </p:txBody>
      </p:sp>
      <p:pic>
        <p:nvPicPr>
          <p:cNvPr id="140" name="Google Shape;140;p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0794645" y="1893043"/>
            <a:ext cx="1217586" cy="1575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0794645" y="3557441"/>
            <a:ext cx="1211923" cy="1575701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0"/>
          <p:cNvSpPr/>
          <p:nvPr/>
        </p:nvSpPr>
        <p:spPr>
          <a:xfrm>
            <a:off x="9391699" y="1990340"/>
            <a:ext cx="1305600" cy="7959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Desarrollo armónico Intereses Marítimos</a:t>
            </a:r>
            <a:endParaRPr/>
          </a:p>
        </p:txBody>
      </p:sp>
      <p:sp>
        <p:nvSpPr>
          <p:cNvPr id="143" name="Google Shape;143;p10"/>
          <p:cNvSpPr/>
          <p:nvPr/>
        </p:nvSpPr>
        <p:spPr>
          <a:xfrm>
            <a:off x="9391699" y="2828541"/>
            <a:ext cx="1305600" cy="7959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Materialización del desarrollo de los Intereses Marítimos</a:t>
            </a:r>
            <a:endParaRPr/>
          </a:p>
        </p:txBody>
      </p:sp>
      <p:sp>
        <p:nvSpPr>
          <p:cNvPr id="144" name="Google Shape;144;p10"/>
          <p:cNvSpPr/>
          <p:nvPr/>
        </p:nvSpPr>
        <p:spPr>
          <a:xfrm>
            <a:off x="4316274" y="3695280"/>
            <a:ext cx="1607100" cy="1755299"/>
          </a:xfrm>
          <a:prstGeom prst="rect">
            <a:avLst/>
          </a:prstGeom>
          <a:noFill/>
          <a:ln w="12700" cap="flat" cmpd="sng">
            <a:solidFill>
              <a:schemeClr val="accent2"/>
            </a:solidFill>
            <a:prstDash val="dash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Fiscalizar</a:t>
            </a:r>
            <a:endParaRPr/>
          </a:p>
        </p:txBody>
      </p:sp>
      <p:sp>
        <p:nvSpPr>
          <p:cNvPr id="145" name="Google Shape;145;p10"/>
          <p:cNvSpPr/>
          <p:nvPr/>
        </p:nvSpPr>
        <p:spPr>
          <a:xfrm>
            <a:off x="3480774" y="2312845"/>
            <a:ext cx="1305600" cy="9891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Autoridad Marítima Nacional</a:t>
            </a:r>
            <a:endParaRPr sz="12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6" name="Google Shape;146;p10"/>
          <p:cNvSpPr/>
          <p:nvPr/>
        </p:nvSpPr>
        <p:spPr>
          <a:xfrm>
            <a:off x="5020399" y="2565142"/>
            <a:ext cx="1305600" cy="48450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Desarrollo marítimo</a:t>
            </a:r>
            <a:endParaRPr/>
          </a:p>
        </p:txBody>
      </p:sp>
      <p:sp>
        <p:nvSpPr>
          <p:cNvPr id="149" name="Google Shape;149;p10"/>
          <p:cNvSpPr/>
          <p:nvPr/>
        </p:nvSpPr>
        <p:spPr>
          <a:xfrm>
            <a:off x="4465249" y="3844999"/>
            <a:ext cx="1305600" cy="4464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Regular</a:t>
            </a:r>
            <a:endParaRPr/>
          </a:p>
        </p:txBody>
      </p:sp>
      <p:sp>
        <p:nvSpPr>
          <p:cNvPr id="150" name="Google Shape;150;p10"/>
          <p:cNvSpPr/>
          <p:nvPr/>
        </p:nvSpPr>
        <p:spPr>
          <a:xfrm>
            <a:off x="4465249" y="4335465"/>
            <a:ext cx="1305600" cy="4464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Fiscalizar</a:t>
            </a:r>
            <a:endParaRPr/>
          </a:p>
        </p:txBody>
      </p:sp>
      <p:sp>
        <p:nvSpPr>
          <p:cNvPr id="151" name="Google Shape;151;p10"/>
          <p:cNvSpPr/>
          <p:nvPr/>
        </p:nvSpPr>
        <p:spPr>
          <a:xfrm>
            <a:off x="4465249" y="4834046"/>
            <a:ext cx="1305600" cy="4464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Fomentar</a:t>
            </a:r>
            <a:endParaRPr/>
          </a:p>
        </p:txBody>
      </p:sp>
      <p:sp>
        <p:nvSpPr>
          <p:cNvPr id="152" name="Google Shape;152;p10"/>
          <p:cNvSpPr/>
          <p:nvPr/>
        </p:nvSpPr>
        <p:spPr>
          <a:xfrm>
            <a:off x="4465249" y="5674131"/>
            <a:ext cx="1305600" cy="4464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accent2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Jurisdicción</a:t>
            </a:r>
            <a:endParaRPr/>
          </a:p>
        </p:txBody>
      </p:sp>
      <p:sp>
        <p:nvSpPr>
          <p:cNvPr id="153" name="Google Shape;153;p10"/>
          <p:cNvSpPr/>
          <p:nvPr/>
        </p:nvSpPr>
        <p:spPr>
          <a:xfrm>
            <a:off x="6325999" y="4348053"/>
            <a:ext cx="1305600" cy="4464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Requiere</a:t>
            </a:r>
            <a:endParaRPr/>
          </a:p>
        </p:txBody>
      </p:sp>
      <p:sp>
        <p:nvSpPr>
          <p:cNvPr id="154" name="Google Shape;154;p10"/>
          <p:cNvSpPr/>
          <p:nvPr/>
        </p:nvSpPr>
        <p:spPr>
          <a:xfrm>
            <a:off x="8078024" y="4345292"/>
            <a:ext cx="1305600" cy="4464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Estructura de Acción</a:t>
            </a:r>
            <a:endParaRPr/>
          </a:p>
        </p:txBody>
      </p:sp>
      <p:cxnSp>
        <p:nvCxnSpPr>
          <p:cNvPr id="155" name="Google Shape;155;p10"/>
          <p:cNvCxnSpPr>
            <a:cxnSpLocks/>
            <a:stCxn id="144" idx="3"/>
            <a:endCxn id="153" idx="1"/>
          </p:cNvCxnSpPr>
          <p:nvPr/>
        </p:nvCxnSpPr>
        <p:spPr>
          <a:xfrm flipV="1">
            <a:off x="5923374" y="4571253"/>
            <a:ext cx="402625" cy="1677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6" name="Google Shape;156;p10"/>
          <p:cNvCxnSpPr>
            <a:stCxn id="153" idx="3"/>
            <a:endCxn id="154" idx="1"/>
          </p:cNvCxnSpPr>
          <p:nvPr/>
        </p:nvCxnSpPr>
        <p:spPr>
          <a:xfrm flipV="1">
            <a:off x="7631599" y="4568492"/>
            <a:ext cx="446425" cy="2761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7" name="Google Shape;157;p10"/>
          <p:cNvCxnSpPr>
            <a:stCxn id="145" idx="2"/>
            <a:endCxn id="149" idx="1"/>
          </p:cNvCxnSpPr>
          <p:nvPr/>
        </p:nvCxnSpPr>
        <p:spPr>
          <a:xfrm rot="-5400000" flipH="1">
            <a:off x="3916374" y="3519145"/>
            <a:ext cx="766200" cy="331800"/>
          </a:xfrm>
          <a:prstGeom prst="bentConnector2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8" name="Google Shape;158;p10"/>
          <p:cNvCxnSpPr>
            <a:stCxn id="145" idx="2"/>
            <a:endCxn id="150" idx="1"/>
          </p:cNvCxnSpPr>
          <p:nvPr/>
        </p:nvCxnSpPr>
        <p:spPr>
          <a:xfrm rot="16200000" flipH="1">
            <a:off x="3671051" y="3764467"/>
            <a:ext cx="1256720" cy="331675"/>
          </a:xfrm>
          <a:prstGeom prst="bentConnector2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59" name="Google Shape;159;p10"/>
          <p:cNvCxnSpPr>
            <a:stCxn id="145" idx="2"/>
            <a:endCxn id="151" idx="1"/>
          </p:cNvCxnSpPr>
          <p:nvPr/>
        </p:nvCxnSpPr>
        <p:spPr>
          <a:xfrm rot="16200000" flipH="1">
            <a:off x="3421761" y="4013757"/>
            <a:ext cx="1755301" cy="331675"/>
          </a:xfrm>
          <a:prstGeom prst="bentConnector2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0" name="Google Shape;160;p10"/>
          <p:cNvCxnSpPr>
            <a:cxnSpLocks/>
            <a:stCxn id="144" idx="2"/>
            <a:endCxn id="152" idx="0"/>
          </p:cNvCxnSpPr>
          <p:nvPr/>
        </p:nvCxnSpPr>
        <p:spPr>
          <a:xfrm flipH="1">
            <a:off x="5118049" y="5450579"/>
            <a:ext cx="1775" cy="223552"/>
          </a:xfrm>
          <a:prstGeom prst="straightConnector1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1" name="Google Shape;161;p10"/>
          <p:cNvCxnSpPr>
            <a:cxnSpLocks/>
            <a:stCxn id="145" idx="3"/>
            <a:endCxn id="146" idx="1"/>
          </p:cNvCxnSpPr>
          <p:nvPr/>
        </p:nvCxnSpPr>
        <p:spPr>
          <a:xfrm>
            <a:off x="4786374" y="2807395"/>
            <a:ext cx="234025" cy="0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2" name="Google Shape;162;p10"/>
          <p:cNvCxnSpPr>
            <a:cxnSpLocks/>
            <a:stCxn id="146" idx="3"/>
            <a:endCxn id="138" idx="1"/>
          </p:cNvCxnSpPr>
          <p:nvPr/>
        </p:nvCxnSpPr>
        <p:spPr>
          <a:xfrm flipV="1">
            <a:off x="6325999" y="2807392"/>
            <a:ext cx="115675" cy="3"/>
          </a:xfrm>
          <a:prstGeom prst="straightConnector1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3" name="Google Shape;163;p10"/>
          <p:cNvCxnSpPr>
            <a:stCxn id="138" idx="3"/>
            <a:endCxn id="137" idx="1"/>
          </p:cNvCxnSpPr>
          <p:nvPr/>
        </p:nvCxnSpPr>
        <p:spPr>
          <a:xfrm rot="10800000" flipH="1">
            <a:off x="7747274" y="2388292"/>
            <a:ext cx="123900" cy="419100"/>
          </a:xfrm>
          <a:prstGeom prst="bentConnector3">
            <a:avLst>
              <a:gd name="adj1" fmla="val 49950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4" name="Google Shape;164;p10"/>
          <p:cNvCxnSpPr>
            <a:stCxn id="138" idx="3"/>
            <a:endCxn id="139" idx="1"/>
          </p:cNvCxnSpPr>
          <p:nvPr/>
        </p:nvCxnSpPr>
        <p:spPr>
          <a:xfrm>
            <a:off x="7747274" y="2807392"/>
            <a:ext cx="123900" cy="419100"/>
          </a:xfrm>
          <a:prstGeom prst="bentConnector3">
            <a:avLst>
              <a:gd name="adj1" fmla="val 49945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5" name="Google Shape;165;p10"/>
          <p:cNvCxnSpPr>
            <a:stCxn id="137" idx="3"/>
            <a:endCxn id="142" idx="1"/>
          </p:cNvCxnSpPr>
          <p:nvPr/>
        </p:nvCxnSpPr>
        <p:spPr>
          <a:xfrm>
            <a:off x="9176649" y="2388292"/>
            <a:ext cx="215100" cy="600"/>
          </a:xfrm>
          <a:prstGeom prst="bentConnector3">
            <a:avLst>
              <a:gd name="adj1" fmla="val 49988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66" name="Google Shape;166;p10"/>
          <p:cNvCxnSpPr>
            <a:stCxn id="139" idx="3"/>
            <a:endCxn id="143" idx="1"/>
          </p:cNvCxnSpPr>
          <p:nvPr/>
        </p:nvCxnSpPr>
        <p:spPr>
          <a:xfrm>
            <a:off x="9176637" y="3226492"/>
            <a:ext cx="215100" cy="600"/>
          </a:xfrm>
          <a:prstGeom prst="bentConnector3">
            <a:avLst>
              <a:gd name="adj1" fmla="val 49991"/>
            </a:avLst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67" name="Google Shape;167;p10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10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79;p8">
            <a:extLst>
              <a:ext uri="{FF2B5EF4-FFF2-40B4-BE49-F238E27FC236}">
                <a16:creationId xmlns:a16="http://schemas.microsoft.com/office/drawing/2014/main" id="{410351BA-C8E7-B865-7C39-67E7B89E016E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Imagen 2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71925D75-51FB-2F09-34E8-BE36D5FCE7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Google Shape;60;p6">
            <a:extLst>
              <a:ext uri="{FF2B5EF4-FFF2-40B4-BE49-F238E27FC236}">
                <a16:creationId xmlns:a16="http://schemas.microsoft.com/office/drawing/2014/main" id="{E30EF74F-81A5-1149-26C4-4DC9FA54FAC7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2ED5B85-8EE9-7E94-67DD-FC0D7C859BE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5" name="Conector: angular 14">
            <a:extLst>
              <a:ext uri="{FF2B5EF4-FFF2-40B4-BE49-F238E27FC236}">
                <a16:creationId xmlns:a16="http://schemas.microsoft.com/office/drawing/2014/main" id="{3AFE8EA4-78F3-4123-A8F7-45DE262D4763}"/>
              </a:ext>
            </a:extLst>
          </p:cNvPr>
          <p:cNvCxnSpPr>
            <a:stCxn id="2" idx="2"/>
            <a:endCxn id="145" idx="0"/>
          </p:cNvCxnSpPr>
          <p:nvPr/>
        </p:nvCxnSpPr>
        <p:spPr>
          <a:xfrm rot="5400000">
            <a:off x="5553783" y="398348"/>
            <a:ext cx="494288" cy="3334706"/>
          </a:xfrm>
          <a:prstGeom prst="bentConnector3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ángulo 3"/>
          <p:cNvSpPr/>
          <p:nvPr/>
        </p:nvSpPr>
        <p:spPr>
          <a:xfrm>
            <a:off x="7246282" y="5165099"/>
            <a:ext cx="29690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18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</a:rPr>
              <a:t>“Acción del Estado en la Mar”</a:t>
            </a:r>
            <a:endParaRPr lang="es-MX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8" name="Imagen 37">
            <a:extLst>
              <a:ext uri="{FF2B5EF4-FFF2-40B4-BE49-F238E27FC236}">
                <a16:creationId xmlns:a16="http://schemas.microsoft.com/office/drawing/2014/main" id="{CFA10029-F2DF-A5B4-9FD5-52129793FE30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8829" t="10272" b="30445"/>
          <a:stretch/>
        </p:blipFill>
        <p:spPr>
          <a:xfrm>
            <a:off x="1211351" y="1108613"/>
            <a:ext cx="2012107" cy="66501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3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50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 animBg="1"/>
      <p:bldP spid="138" grpId="0" animBg="1"/>
      <p:bldP spid="139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2" grpId="0" animBg="1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1"/>
          <p:cNvSpPr/>
          <p:nvPr/>
        </p:nvSpPr>
        <p:spPr>
          <a:xfrm>
            <a:off x="4858586" y="2143827"/>
            <a:ext cx="5159700" cy="2979900"/>
          </a:xfrm>
          <a:prstGeom prst="ellipse">
            <a:avLst/>
          </a:prstGeom>
          <a:solidFill>
            <a:srgbClr val="00003E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11"/>
          <p:cNvSpPr/>
          <p:nvPr/>
        </p:nvSpPr>
        <p:spPr>
          <a:xfrm>
            <a:off x="6783311" y="2015903"/>
            <a:ext cx="1305600" cy="446400"/>
          </a:xfrm>
          <a:prstGeom prst="rect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Estructura de Acción</a:t>
            </a:r>
            <a:endParaRPr/>
          </a:p>
        </p:txBody>
      </p:sp>
      <p:sp>
        <p:nvSpPr>
          <p:cNvPr id="177" name="Google Shape;177;p11"/>
          <p:cNvSpPr/>
          <p:nvPr/>
        </p:nvSpPr>
        <p:spPr>
          <a:xfrm>
            <a:off x="6699011" y="3189377"/>
            <a:ext cx="1474200" cy="1072800"/>
          </a:xfrm>
          <a:prstGeom prst="rect">
            <a:avLst/>
          </a:prstGeom>
          <a:solidFill>
            <a:srgbClr val="011893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Ámbitos de Acción</a:t>
            </a:r>
            <a:endParaRPr/>
          </a:p>
        </p:txBody>
      </p:sp>
      <p:sp>
        <p:nvSpPr>
          <p:cNvPr id="178" name="Google Shape;178;p11"/>
          <p:cNvSpPr/>
          <p:nvPr/>
        </p:nvSpPr>
        <p:spPr>
          <a:xfrm>
            <a:off x="4432036" y="26078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Mando y Control Marítimo</a:t>
            </a:r>
            <a:endParaRPr sz="1200" dirty="0"/>
          </a:p>
        </p:txBody>
      </p:sp>
      <p:sp>
        <p:nvSpPr>
          <p:cNvPr id="179" name="Google Shape;179;p11"/>
          <p:cNvSpPr/>
          <p:nvPr/>
        </p:nvSpPr>
        <p:spPr>
          <a:xfrm>
            <a:off x="4002036" y="34487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Seguridad Marítima</a:t>
            </a:r>
            <a:endParaRPr sz="1200"/>
          </a:p>
        </p:txBody>
      </p:sp>
      <p:sp>
        <p:nvSpPr>
          <p:cNvPr id="180" name="Google Shape;180;p11"/>
          <p:cNvSpPr/>
          <p:nvPr/>
        </p:nvSpPr>
        <p:spPr>
          <a:xfrm>
            <a:off x="4432036" y="42896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Protección de la Vida Humana en el Mar</a:t>
            </a:r>
            <a:endParaRPr sz="1200"/>
          </a:p>
        </p:txBody>
      </p:sp>
      <p:sp>
        <p:nvSpPr>
          <p:cNvPr id="181" name="Google Shape;181;p11"/>
          <p:cNvSpPr/>
          <p:nvPr/>
        </p:nvSpPr>
        <p:spPr>
          <a:xfrm>
            <a:off x="6007786" y="4934602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Policía Marítima</a:t>
            </a:r>
            <a:endParaRPr sz="1200"/>
          </a:p>
        </p:txBody>
      </p:sp>
      <p:sp>
        <p:nvSpPr>
          <p:cNvPr id="182" name="Google Shape;182;p11"/>
          <p:cNvSpPr/>
          <p:nvPr/>
        </p:nvSpPr>
        <p:spPr>
          <a:xfrm>
            <a:off x="7501861" y="4934602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9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Protección M.A.A., </a:t>
            </a:r>
            <a:r>
              <a:rPr lang="es-MX" sz="9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Resp</a:t>
            </a:r>
            <a:r>
              <a:rPr lang="es-MX" sz="9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 Contaminación y Cambio Climático</a:t>
            </a:r>
            <a:endParaRPr sz="1100" dirty="0"/>
          </a:p>
        </p:txBody>
      </p:sp>
      <p:sp>
        <p:nvSpPr>
          <p:cNvPr id="183" name="Google Shape;183;p11"/>
          <p:cNvSpPr/>
          <p:nvPr/>
        </p:nvSpPr>
        <p:spPr>
          <a:xfrm>
            <a:off x="9134611" y="42896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Servicio a los Usuarios Marítimos</a:t>
            </a:r>
            <a:endParaRPr sz="1200" dirty="0"/>
          </a:p>
        </p:txBody>
      </p:sp>
      <p:sp>
        <p:nvSpPr>
          <p:cNvPr id="184" name="Google Shape;184;p11"/>
          <p:cNvSpPr/>
          <p:nvPr/>
        </p:nvSpPr>
        <p:spPr>
          <a:xfrm>
            <a:off x="9580936" y="34487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Representación Marítima</a:t>
            </a:r>
            <a:endParaRPr sz="1200"/>
          </a:p>
        </p:txBody>
      </p:sp>
      <p:sp>
        <p:nvSpPr>
          <p:cNvPr id="185" name="Google Shape;185;p11"/>
          <p:cNvSpPr/>
          <p:nvPr/>
        </p:nvSpPr>
        <p:spPr>
          <a:xfrm>
            <a:off x="9134611" y="26078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Fomento Intereses Marítimos</a:t>
            </a:r>
            <a:endParaRPr sz="1200"/>
          </a:p>
        </p:txBody>
      </p:sp>
      <p:sp>
        <p:nvSpPr>
          <p:cNvPr id="186" name="Google Shape;186;p11"/>
          <p:cNvSpPr/>
          <p:nvPr/>
        </p:nvSpPr>
        <p:spPr>
          <a:xfrm>
            <a:off x="5030036" y="5749964"/>
            <a:ext cx="4812000" cy="360150"/>
          </a:xfrm>
          <a:prstGeom prst="rect">
            <a:avLst/>
          </a:prstGeom>
          <a:solidFill>
            <a:srgbClr val="6AA84F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Ser un Servicio Público Marítimo de Excelencia</a:t>
            </a:r>
            <a:endParaRPr sz="2000"/>
          </a:p>
        </p:txBody>
      </p:sp>
      <p:sp>
        <p:nvSpPr>
          <p:cNvPr id="187" name="Google Shape;187;p11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11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79;p8">
            <a:extLst>
              <a:ext uri="{FF2B5EF4-FFF2-40B4-BE49-F238E27FC236}">
                <a16:creationId xmlns:a16="http://schemas.microsoft.com/office/drawing/2014/main" id="{FE4628A9-D828-29A9-E512-C5F1087DA544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Google Shape;60;p6">
            <a:extLst>
              <a:ext uri="{FF2B5EF4-FFF2-40B4-BE49-F238E27FC236}">
                <a16:creationId xmlns:a16="http://schemas.microsoft.com/office/drawing/2014/main" id="{89A6304C-9B75-16A4-411C-415D939FA4C4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71ADA20-EE1C-0FF8-3408-80D440EDB9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A091C017-E569-9CE6-50EB-0F82A1CF15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Flecha: hacia abajo 5">
            <a:extLst>
              <a:ext uri="{FF2B5EF4-FFF2-40B4-BE49-F238E27FC236}">
                <a16:creationId xmlns:a16="http://schemas.microsoft.com/office/drawing/2014/main" id="{53C7F49C-6DF9-0566-BD23-42A1FCACA49A}"/>
              </a:ext>
            </a:extLst>
          </p:cNvPr>
          <p:cNvSpPr/>
          <p:nvPr/>
        </p:nvSpPr>
        <p:spPr>
          <a:xfrm>
            <a:off x="7313386" y="2607827"/>
            <a:ext cx="278905" cy="446400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"/>
          <p:cNvSpPr/>
          <p:nvPr/>
        </p:nvSpPr>
        <p:spPr>
          <a:xfrm>
            <a:off x="4343415" y="2142484"/>
            <a:ext cx="2657747" cy="6858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 de Acción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Mando y Control Marítimo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13"/>
          <p:cNvSpPr/>
          <p:nvPr/>
        </p:nvSpPr>
        <p:spPr>
          <a:xfrm>
            <a:off x="4343415" y="2902431"/>
            <a:ext cx="2657747" cy="240928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Disponer de un sistema de </a:t>
            </a:r>
            <a:r>
              <a:rPr lang="es-MX" sz="1200" b="0" i="0" u="none" strike="noStrike" baseline="0" dirty="0">
                <a:solidFill>
                  <a:srgbClr val="FFC000"/>
                </a:solidFill>
                <a:latin typeface="Arial" panose="020B0604020202020204" pitchFamily="34" charset="0"/>
              </a:rPr>
              <a:t>Mando y Control </a:t>
            </a:r>
            <a:r>
              <a:rPr lang="es-MX" sz="12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Marítimo, integrado con el Naval, con capacidad de </a:t>
            </a:r>
            <a:r>
              <a:rPr lang="es-MX" sz="1200" b="0" i="0" u="none" strike="noStrike" baseline="0" dirty="0">
                <a:solidFill>
                  <a:srgbClr val="FFC000"/>
                </a:solidFill>
                <a:latin typeface="Arial" panose="020B0604020202020204" pitchFamily="34" charset="0"/>
              </a:rPr>
              <a:t>persistencia</a:t>
            </a:r>
            <a:r>
              <a:rPr lang="es-MX" sz="12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, que permita y facilite el ejercicio y la gestión de la Autoridad Marítima, el control efectivo del </a:t>
            </a:r>
            <a:r>
              <a:rPr lang="es-MX" sz="1200" b="0" i="0" u="none" strike="noStrike" baseline="0" dirty="0">
                <a:solidFill>
                  <a:srgbClr val="FFC000"/>
                </a:solidFill>
                <a:latin typeface="Arial" panose="020B0604020202020204" pitchFamily="34" charset="0"/>
              </a:rPr>
              <a:t>escenario marítimo y acuático de interés nacional</a:t>
            </a:r>
            <a:r>
              <a:rPr lang="es-MX" sz="1200" b="0" i="0" u="none" strike="noStrike" baseline="0" dirty="0">
                <a:solidFill>
                  <a:schemeClr val="bg1"/>
                </a:solidFill>
                <a:latin typeface="Arial" panose="020B0604020202020204" pitchFamily="34" charset="0"/>
              </a:rPr>
              <a:t> y prever situaciones que puedan afectar la Misión de la Dirección General </a:t>
            </a:r>
            <a:endParaRPr sz="1050" i="1" dirty="0">
              <a:solidFill>
                <a:schemeClr val="bg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79;p8">
            <a:extLst>
              <a:ext uri="{FF2B5EF4-FFF2-40B4-BE49-F238E27FC236}">
                <a16:creationId xmlns:a16="http://schemas.microsoft.com/office/drawing/2014/main" id="{3EA51552-ED7A-5416-81BA-C71566D3A6CF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0D0C9F0C-063A-1D9F-5A26-A8E5C826C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1" name="Google Shape;124;p9">
            <a:extLst>
              <a:ext uri="{FF2B5EF4-FFF2-40B4-BE49-F238E27FC236}">
                <a16:creationId xmlns:a16="http://schemas.microsoft.com/office/drawing/2014/main" id="{419F4AB9-4F75-23CF-FCC1-CB619A3D8451}"/>
              </a:ext>
            </a:extLst>
          </p:cNvPr>
          <p:cNvSpPr/>
          <p:nvPr/>
        </p:nvSpPr>
        <p:spPr>
          <a:xfrm>
            <a:off x="8672943" y="3916243"/>
            <a:ext cx="2565343" cy="882324"/>
          </a:xfrm>
          <a:prstGeom prst="rect">
            <a:avLst/>
          </a:prstGeom>
          <a:solidFill>
            <a:srgbClr val="FF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Vigilancia, Control, Alerta y Respuesta</a:t>
            </a:r>
            <a:endParaRPr dirty="0"/>
          </a:p>
        </p:txBody>
      </p:sp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8D86EA83-7444-F899-0C31-60C670EBEE9F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E94D05DC-558A-D8D3-D136-E6760E655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Google Shape;124;p9">
            <a:extLst>
              <a:ext uri="{FF2B5EF4-FFF2-40B4-BE49-F238E27FC236}">
                <a16:creationId xmlns:a16="http://schemas.microsoft.com/office/drawing/2014/main" id="{4C00D5A8-E566-A8AB-A362-562EFA987096}"/>
              </a:ext>
            </a:extLst>
          </p:cNvPr>
          <p:cNvSpPr/>
          <p:nvPr/>
        </p:nvSpPr>
        <p:spPr>
          <a:xfrm>
            <a:off x="8672944" y="2910561"/>
            <a:ext cx="2565344" cy="882325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Central de Monitoreo y Análisis</a:t>
            </a:r>
            <a:endParaRPr dirty="0"/>
          </a:p>
        </p:txBody>
      </p:sp>
      <p:pic>
        <p:nvPicPr>
          <p:cNvPr id="25" name="Imagen 24">
            <a:extLst>
              <a:ext uri="{FF2B5EF4-FFF2-40B4-BE49-F238E27FC236}">
                <a16:creationId xmlns:a16="http://schemas.microsoft.com/office/drawing/2014/main" id="{C70C6CA2-AA60-1F31-3C09-7742EA6A4C0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535" b="89976" l="10000" r="90000">
                        <a14:foregroundMark x1="50333" y1="60621" x2="51000" y2="60621"/>
                      </a14:backgroundRemoval>
                    </a14:imgEffect>
                  </a14:imgLayer>
                </a14:imgProps>
              </a:ext>
            </a:extLst>
          </a:blip>
          <a:srcRect l="10094" t="5109" r="9608" b="9388"/>
          <a:stretch/>
        </p:blipFill>
        <p:spPr>
          <a:xfrm>
            <a:off x="7172035" y="2892585"/>
            <a:ext cx="1281608" cy="190598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 animBg="1"/>
      <p:bldP spid="11" grpId="0" animBg="1"/>
      <p:bldP spid="2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"/>
          <p:cNvSpPr/>
          <p:nvPr/>
        </p:nvSpPr>
        <p:spPr>
          <a:xfrm>
            <a:off x="4343415" y="2142484"/>
            <a:ext cx="2657747" cy="6858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 de Acción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Seguridad Marítima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13"/>
          <p:cNvSpPr/>
          <p:nvPr/>
        </p:nvSpPr>
        <p:spPr>
          <a:xfrm>
            <a:off x="4343415" y="2902431"/>
            <a:ext cx="2657747" cy="240928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Prevenir situaciones y condiciones que afecten la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seguridad de las personas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, en las rutas de navegación, en las naves, en los puertos, terminales e industria marítima, que se encuentren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dentro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del ámbito de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jurisdicción de la Autoridad Marítima </a:t>
            </a:r>
            <a:endParaRPr sz="1200" dirty="0">
              <a:solidFill>
                <a:srgbClr val="FFC000"/>
              </a:solidFill>
              <a:latin typeface="Arial" panose="020B0604020202020204" pitchFamily="34" charset="0"/>
              <a:sym typeface="Calibri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79;p8">
            <a:extLst>
              <a:ext uri="{FF2B5EF4-FFF2-40B4-BE49-F238E27FC236}">
                <a16:creationId xmlns:a16="http://schemas.microsoft.com/office/drawing/2014/main" id="{3EA51552-ED7A-5416-81BA-C71566D3A6CF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0D0C9F0C-063A-1D9F-5A26-A8E5C826C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Google Shape;124;p9">
            <a:extLst>
              <a:ext uri="{FF2B5EF4-FFF2-40B4-BE49-F238E27FC236}">
                <a16:creationId xmlns:a16="http://schemas.microsoft.com/office/drawing/2014/main" id="{FCA8C744-A7A8-CDD0-84D8-70D534B390B0}"/>
              </a:ext>
            </a:extLst>
          </p:cNvPr>
          <p:cNvSpPr/>
          <p:nvPr/>
        </p:nvSpPr>
        <p:spPr>
          <a:xfrm>
            <a:off x="8430436" y="2360040"/>
            <a:ext cx="2570074" cy="569401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Razón de Ser del Servicio Marítimo</a:t>
            </a:r>
            <a:endParaRPr dirty="0"/>
          </a:p>
        </p:txBody>
      </p:sp>
      <p:sp>
        <p:nvSpPr>
          <p:cNvPr id="11" name="Google Shape;124;p9">
            <a:extLst>
              <a:ext uri="{FF2B5EF4-FFF2-40B4-BE49-F238E27FC236}">
                <a16:creationId xmlns:a16="http://schemas.microsoft.com/office/drawing/2014/main" id="{419F4AB9-4F75-23CF-FCC1-CB619A3D8451}"/>
              </a:ext>
            </a:extLst>
          </p:cNvPr>
          <p:cNvSpPr/>
          <p:nvPr/>
        </p:nvSpPr>
        <p:spPr>
          <a:xfrm>
            <a:off x="7382110" y="3387708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Hombre</a:t>
            </a:r>
            <a:endParaRPr dirty="0"/>
          </a:p>
        </p:txBody>
      </p:sp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8D86EA83-7444-F899-0C31-60C670EBEE9F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E94D05DC-558A-D8D3-D136-E6760E655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Google Shape;124;p9">
            <a:extLst>
              <a:ext uri="{FF2B5EF4-FFF2-40B4-BE49-F238E27FC236}">
                <a16:creationId xmlns:a16="http://schemas.microsoft.com/office/drawing/2014/main" id="{97420E14-AB23-C5CF-06F8-881863E26105}"/>
              </a:ext>
            </a:extLst>
          </p:cNvPr>
          <p:cNvSpPr/>
          <p:nvPr/>
        </p:nvSpPr>
        <p:spPr>
          <a:xfrm>
            <a:off x="8338074" y="3387707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Naves</a:t>
            </a:r>
            <a:endParaRPr dirty="0"/>
          </a:p>
        </p:txBody>
      </p:sp>
      <p:sp>
        <p:nvSpPr>
          <p:cNvPr id="3" name="Google Shape;124;p9">
            <a:extLst>
              <a:ext uri="{FF2B5EF4-FFF2-40B4-BE49-F238E27FC236}">
                <a16:creationId xmlns:a16="http://schemas.microsoft.com/office/drawing/2014/main" id="{3620B252-556D-DADA-02BE-2F40D6526B8C}"/>
              </a:ext>
            </a:extLst>
          </p:cNvPr>
          <p:cNvSpPr/>
          <p:nvPr/>
        </p:nvSpPr>
        <p:spPr>
          <a:xfrm>
            <a:off x="9294038" y="3387706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Rutas</a:t>
            </a:r>
            <a:endParaRPr dirty="0"/>
          </a:p>
        </p:txBody>
      </p:sp>
      <p:sp>
        <p:nvSpPr>
          <p:cNvPr id="6" name="Google Shape;124;p9">
            <a:extLst>
              <a:ext uri="{FF2B5EF4-FFF2-40B4-BE49-F238E27FC236}">
                <a16:creationId xmlns:a16="http://schemas.microsoft.com/office/drawing/2014/main" id="{FFFAD476-6913-B85A-2ECF-F43B95404B2A}"/>
              </a:ext>
            </a:extLst>
          </p:cNvPr>
          <p:cNvSpPr/>
          <p:nvPr/>
        </p:nvSpPr>
        <p:spPr>
          <a:xfrm>
            <a:off x="10250002" y="3387705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Puertos</a:t>
            </a:r>
            <a:endParaRPr dirty="0"/>
          </a:p>
        </p:txBody>
      </p:sp>
      <p:sp>
        <p:nvSpPr>
          <p:cNvPr id="7" name="Google Shape;124;p9">
            <a:extLst>
              <a:ext uri="{FF2B5EF4-FFF2-40B4-BE49-F238E27FC236}">
                <a16:creationId xmlns:a16="http://schemas.microsoft.com/office/drawing/2014/main" id="{FB055D86-C038-516C-C0FC-DD646A7082F3}"/>
              </a:ext>
            </a:extLst>
          </p:cNvPr>
          <p:cNvSpPr/>
          <p:nvPr/>
        </p:nvSpPr>
        <p:spPr>
          <a:xfrm>
            <a:off x="11205966" y="3387704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Terminales</a:t>
            </a:r>
            <a:endParaRPr sz="1200" dirty="0"/>
          </a:p>
        </p:txBody>
      </p:sp>
      <p:sp>
        <p:nvSpPr>
          <p:cNvPr id="8" name="Google Shape;124;p9">
            <a:extLst>
              <a:ext uri="{FF2B5EF4-FFF2-40B4-BE49-F238E27FC236}">
                <a16:creationId xmlns:a16="http://schemas.microsoft.com/office/drawing/2014/main" id="{50D4C3F7-76A6-7CA7-BBAF-8815ED084B8B}"/>
              </a:ext>
            </a:extLst>
          </p:cNvPr>
          <p:cNvSpPr/>
          <p:nvPr/>
        </p:nvSpPr>
        <p:spPr>
          <a:xfrm>
            <a:off x="7382110" y="4092943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Sñ</a:t>
            </a:r>
            <a:r>
              <a:rPr lang="es-MX" sz="11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 Marítima</a:t>
            </a:r>
            <a:endParaRPr sz="1200" dirty="0"/>
          </a:p>
        </p:txBody>
      </p:sp>
      <p:sp>
        <p:nvSpPr>
          <p:cNvPr id="9" name="Google Shape;124;p9">
            <a:extLst>
              <a:ext uri="{FF2B5EF4-FFF2-40B4-BE49-F238E27FC236}">
                <a16:creationId xmlns:a16="http://schemas.microsoft.com/office/drawing/2014/main" id="{FF9C3AFB-DD21-5561-8FB5-561011C89807}"/>
              </a:ext>
            </a:extLst>
          </p:cNvPr>
          <p:cNvSpPr/>
          <p:nvPr/>
        </p:nvSpPr>
        <p:spPr>
          <a:xfrm>
            <a:off x="8338074" y="4092943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Tc. Marítimas</a:t>
            </a:r>
            <a:endParaRPr sz="1200" dirty="0"/>
          </a:p>
        </p:txBody>
      </p:sp>
      <p:sp>
        <p:nvSpPr>
          <p:cNvPr id="12" name="Google Shape;124;p9">
            <a:extLst>
              <a:ext uri="{FF2B5EF4-FFF2-40B4-BE49-F238E27FC236}">
                <a16:creationId xmlns:a16="http://schemas.microsoft.com/office/drawing/2014/main" id="{7D51CB08-43D1-FA19-75CA-EF074B57927A}"/>
              </a:ext>
            </a:extLst>
          </p:cNvPr>
          <p:cNvSpPr/>
          <p:nvPr/>
        </p:nvSpPr>
        <p:spPr>
          <a:xfrm>
            <a:off x="9294038" y="4092942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Insp</a:t>
            </a:r>
            <a:r>
              <a:rPr lang="es-MX" sz="11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 Naves</a:t>
            </a:r>
            <a:endParaRPr sz="1200" dirty="0"/>
          </a:p>
        </p:txBody>
      </p:sp>
      <p:sp>
        <p:nvSpPr>
          <p:cNvPr id="13" name="Google Shape;124;p9">
            <a:extLst>
              <a:ext uri="{FF2B5EF4-FFF2-40B4-BE49-F238E27FC236}">
                <a16:creationId xmlns:a16="http://schemas.microsoft.com/office/drawing/2014/main" id="{A9CAAD7D-6B11-5EAD-9C96-68AF320F0408}"/>
              </a:ext>
            </a:extLst>
          </p:cNvPr>
          <p:cNvSpPr/>
          <p:nvPr/>
        </p:nvSpPr>
        <p:spPr>
          <a:xfrm>
            <a:off x="10250002" y="4092941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90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Meteorología</a:t>
            </a:r>
            <a:endParaRPr sz="1000" dirty="0"/>
          </a:p>
        </p:txBody>
      </p:sp>
      <p:sp>
        <p:nvSpPr>
          <p:cNvPr id="14" name="Google Shape;124;p9">
            <a:extLst>
              <a:ext uri="{FF2B5EF4-FFF2-40B4-BE49-F238E27FC236}">
                <a16:creationId xmlns:a16="http://schemas.microsoft.com/office/drawing/2014/main" id="{67653186-7D2C-880C-BA19-38830DC94C1E}"/>
              </a:ext>
            </a:extLst>
          </p:cNvPr>
          <p:cNvSpPr/>
          <p:nvPr/>
        </p:nvSpPr>
        <p:spPr>
          <a:xfrm>
            <a:off x="11205966" y="4092941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Pilotaje y Practicaje</a:t>
            </a:r>
            <a:endParaRPr sz="1200" dirty="0"/>
          </a:p>
        </p:txBody>
      </p:sp>
      <p:sp>
        <p:nvSpPr>
          <p:cNvPr id="15" name="Google Shape;124;p9">
            <a:extLst>
              <a:ext uri="{FF2B5EF4-FFF2-40B4-BE49-F238E27FC236}">
                <a16:creationId xmlns:a16="http://schemas.microsoft.com/office/drawing/2014/main" id="{A9B41629-F801-8721-3FE2-F57B01A8B63F}"/>
              </a:ext>
            </a:extLst>
          </p:cNvPr>
          <p:cNvSpPr/>
          <p:nvPr/>
        </p:nvSpPr>
        <p:spPr>
          <a:xfrm>
            <a:off x="7382110" y="4529974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Inv. Accidentes</a:t>
            </a:r>
            <a:endParaRPr sz="1200" dirty="0"/>
          </a:p>
        </p:txBody>
      </p:sp>
      <p:sp>
        <p:nvSpPr>
          <p:cNvPr id="16" name="Google Shape;124;p9">
            <a:extLst>
              <a:ext uri="{FF2B5EF4-FFF2-40B4-BE49-F238E27FC236}">
                <a16:creationId xmlns:a16="http://schemas.microsoft.com/office/drawing/2014/main" id="{71211DE7-8D16-1C2E-1A20-CA4209C190BD}"/>
              </a:ext>
            </a:extLst>
          </p:cNvPr>
          <p:cNvSpPr/>
          <p:nvPr/>
        </p:nvSpPr>
        <p:spPr>
          <a:xfrm>
            <a:off x="8338074" y="4529974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Cartografía</a:t>
            </a:r>
            <a:endParaRPr sz="1200" dirty="0"/>
          </a:p>
        </p:txBody>
      </p:sp>
      <p:sp>
        <p:nvSpPr>
          <p:cNvPr id="17" name="Google Shape;124;p9">
            <a:extLst>
              <a:ext uri="{FF2B5EF4-FFF2-40B4-BE49-F238E27FC236}">
                <a16:creationId xmlns:a16="http://schemas.microsoft.com/office/drawing/2014/main" id="{3FB83D25-3817-26FA-AD2D-13CF71D3FE5B}"/>
              </a:ext>
            </a:extLst>
          </p:cNvPr>
          <p:cNvSpPr/>
          <p:nvPr/>
        </p:nvSpPr>
        <p:spPr>
          <a:xfrm>
            <a:off x="9294038" y="4529973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9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Publicaciones</a:t>
            </a:r>
            <a:endParaRPr sz="1000" dirty="0"/>
          </a:p>
        </p:txBody>
      </p:sp>
      <p:sp>
        <p:nvSpPr>
          <p:cNvPr id="18" name="Google Shape;124;p9">
            <a:extLst>
              <a:ext uri="{FF2B5EF4-FFF2-40B4-BE49-F238E27FC236}">
                <a16:creationId xmlns:a16="http://schemas.microsoft.com/office/drawing/2014/main" id="{A406520D-3A3E-D877-33A7-B2D5449F02E3}"/>
              </a:ext>
            </a:extLst>
          </p:cNvPr>
          <p:cNvSpPr/>
          <p:nvPr/>
        </p:nvSpPr>
        <p:spPr>
          <a:xfrm>
            <a:off x="10250002" y="4529972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90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Noticias Urgentes</a:t>
            </a:r>
            <a:endParaRPr sz="1000" dirty="0"/>
          </a:p>
        </p:txBody>
      </p:sp>
      <p:sp>
        <p:nvSpPr>
          <p:cNvPr id="19" name="Google Shape;124;p9">
            <a:extLst>
              <a:ext uri="{FF2B5EF4-FFF2-40B4-BE49-F238E27FC236}">
                <a16:creationId xmlns:a16="http://schemas.microsoft.com/office/drawing/2014/main" id="{82CD71AE-16BF-6BCE-344B-CE2070532734}"/>
              </a:ext>
            </a:extLst>
          </p:cNvPr>
          <p:cNvSpPr/>
          <p:nvPr/>
        </p:nvSpPr>
        <p:spPr>
          <a:xfrm>
            <a:off x="11205966" y="4529972"/>
            <a:ext cx="842870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Lev. </a:t>
            </a:r>
            <a:r>
              <a:rPr lang="es-MX" sz="9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Hidrográficos</a:t>
            </a:r>
            <a:endParaRPr sz="1200" dirty="0"/>
          </a:p>
        </p:txBody>
      </p:sp>
      <p:sp>
        <p:nvSpPr>
          <p:cNvPr id="20" name="Google Shape;124;p9">
            <a:extLst>
              <a:ext uri="{FF2B5EF4-FFF2-40B4-BE49-F238E27FC236}">
                <a16:creationId xmlns:a16="http://schemas.microsoft.com/office/drawing/2014/main" id="{D778D238-D709-A28D-FC7E-4F56CBF07C27}"/>
              </a:ext>
            </a:extLst>
          </p:cNvPr>
          <p:cNvSpPr/>
          <p:nvPr/>
        </p:nvSpPr>
        <p:spPr>
          <a:xfrm>
            <a:off x="9049274" y="4967004"/>
            <a:ext cx="1332398" cy="33768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… entre otros</a:t>
            </a:r>
            <a:endParaRPr sz="1200" dirty="0"/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000CE1B2-5E00-012C-1109-CCF97DF1C84D}"/>
              </a:ext>
            </a:extLst>
          </p:cNvPr>
          <p:cNvSpPr txBox="1"/>
          <p:nvPr/>
        </p:nvSpPr>
        <p:spPr>
          <a:xfrm>
            <a:off x="8846074" y="2860822"/>
            <a:ext cx="173879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000" b="1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¿Sobre qué?</a:t>
            </a:r>
            <a:endParaRPr lang="es-MX" sz="2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3C89E038-E33C-4294-1CF9-6F6265659DA7}"/>
              </a:ext>
            </a:extLst>
          </p:cNvPr>
          <p:cNvSpPr txBox="1"/>
          <p:nvPr/>
        </p:nvSpPr>
        <p:spPr>
          <a:xfrm>
            <a:off x="7382110" y="3696363"/>
            <a:ext cx="466672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000" b="1" dirty="0">
                <a:ln w="3175">
                  <a:solidFill>
                    <a:schemeClr val="bg1"/>
                  </a:solidFill>
                </a:ln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¿Cómo?</a:t>
            </a:r>
            <a:endParaRPr lang="es-MX" sz="2000" b="1" dirty="0">
              <a:ln w="3175">
                <a:solidFill>
                  <a:schemeClr val="bg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961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 animBg="1"/>
      <p:bldP spid="10" grpId="0" animBg="1"/>
      <p:bldP spid="11" grpId="0" animBg="1"/>
      <p:bldP spid="2" grpId="0" animBg="1"/>
      <p:bldP spid="3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5" grpId="0"/>
      <p:bldP spid="2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"/>
          <p:cNvSpPr/>
          <p:nvPr/>
        </p:nvSpPr>
        <p:spPr>
          <a:xfrm>
            <a:off x="4343415" y="2142484"/>
            <a:ext cx="2657747" cy="6858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 de Acción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Policía Marítima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13"/>
          <p:cNvSpPr/>
          <p:nvPr/>
        </p:nvSpPr>
        <p:spPr>
          <a:xfrm>
            <a:off x="4343415" y="2902431"/>
            <a:ext cx="2657747" cy="240928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Proteger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a las personas, las naves, la infraestructura marítima portuaria, la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preservación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de las especies marinas y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combatir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los ilícitos de carácter penal, a través de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acciones preventivas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y de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fiscalización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, de acuerdo a la normativa vigente en el área jurisdiccional de la Autoridad Marítima </a:t>
            </a:r>
            <a:endParaRPr sz="1200" dirty="0">
              <a:solidFill>
                <a:schemeClr val="bg1"/>
              </a:solidFill>
              <a:latin typeface="Arial" panose="020B0604020202020204" pitchFamily="34" charset="0"/>
              <a:sym typeface="Calibri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79;p8">
            <a:extLst>
              <a:ext uri="{FF2B5EF4-FFF2-40B4-BE49-F238E27FC236}">
                <a16:creationId xmlns:a16="http://schemas.microsoft.com/office/drawing/2014/main" id="{3EA51552-ED7A-5416-81BA-C71566D3A6CF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0D0C9F0C-063A-1D9F-5A26-A8E5C826C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0" name="Google Shape;124;p9">
            <a:extLst>
              <a:ext uri="{FF2B5EF4-FFF2-40B4-BE49-F238E27FC236}">
                <a16:creationId xmlns:a16="http://schemas.microsoft.com/office/drawing/2014/main" id="{FCA8C744-A7A8-CDD0-84D8-70D534B390B0}"/>
              </a:ext>
            </a:extLst>
          </p:cNvPr>
          <p:cNvSpPr/>
          <p:nvPr/>
        </p:nvSpPr>
        <p:spPr>
          <a:xfrm>
            <a:off x="8421200" y="2550354"/>
            <a:ext cx="2570074" cy="882325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Esencial para el cumplimiento de la Misión de la D.G.T.M. y M.M.</a:t>
            </a:r>
            <a:endParaRPr dirty="0"/>
          </a:p>
        </p:txBody>
      </p:sp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8D86EA83-7444-F899-0C31-60C670EBEE9F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E94D05DC-558A-D8D3-D136-E6760E655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Google Shape;124;p9">
            <a:extLst>
              <a:ext uri="{FF2B5EF4-FFF2-40B4-BE49-F238E27FC236}">
                <a16:creationId xmlns:a16="http://schemas.microsoft.com/office/drawing/2014/main" id="{63A17D3D-5EDB-90CD-F22E-4EB85CF16C33}"/>
              </a:ext>
            </a:extLst>
          </p:cNvPr>
          <p:cNvSpPr/>
          <p:nvPr/>
        </p:nvSpPr>
        <p:spPr>
          <a:xfrm>
            <a:off x="8281110" y="3642358"/>
            <a:ext cx="1333130" cy="882325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Carácter de Resguardo de la Soberanía Nacional</a:t>
            </a:r>
            <a:endParaRPr dirty="0"/>
          </a:p>
        </p:txBody>
      </p:sp>
      <p:sp>
        <p:nvSpPr>
          <p:cNvPr id="24" name="Google Shape;124;p9">
            <a:extLst>
              <a:ext uri="{FF2B5EF4-FFF2-40B4-BE49-F238E27FC236}">
                <a16:creationId xmlns:a16="http://schemas.microsoft.com/office/drawing/2014/main" id="{8EC8FC94-7980-AFC9-FE1A-8BB0121A729D}"/>
              </a:ext>
            </a:extLst>
          </p:cNvPr>
          <p:cNvSpPr/>
          <p:nvPr/>
        </p:nvSpPr>
        <p:spPr>
          <a:xfrm>
            <a:off x="9810715" y="3642358"/>
            <a:ext cx="1333130" cy="882325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Estado de Derecho</a:t>
            </a:r>
            <a:endParaRPr dirty="0"/>
          </a:p>
        </p:txBody>
      </p:sp>
      <p:sp>
        <p:nvSpPr>
          <p:cNvPr id="25" name="Google Shape;124;p9">
            <a:extLst>
              <a:ext uri="{FF2B5EF4-FFF2-40B4-BE49-F238E27FC236}">
                <a16:creationId xmlns:a16="http://schemas.microsoft.com/office/drawing/2014/main" id="{44FC7FBD-501C-433E-7C88-BB67C8269DB8}"/>
              </a:ext>
            </a:extLst>
          </p:cNvPr>
          <p:cNvSpPr/>
          <p:nvPr/>
        </p:nvSpPr>
        <p:spPr>
          <a:xfrm>
            <a:off x="8281109" y="4743232"/>
            <a:ext cx="2862735" cy="570692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i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“… personal </a:t>
            </a:r>
            <a:r>
              <a:rPr lang="es-MX" sz="1200" i="1" dirty="0">
                <a:solidFill>
                  <a:srgbClr val="FFC000"/>
                </a:solidFill>
                <a:latin typeface="Calibri"/>
                <a:ea typeface="Calibri"/>
                <a:cs typeface="Calibri"/>
                <a:sym typeface="Calibri"/>
              </a:rPr>
              <a:t>dependiente</a:t>
            </a:r>
            <a:r>
              <a:rPr lang="es-MX" sz="1200" i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de la Autoridad Marítima…”</a:t>
            </a:r>
            <a:endParaRPr i="1" dirty="0"/>
          </a:p>
        </p:txBody>
      </p:sp>
    </p:spTree>
    <p:extLst>
      <p:ext uri="{BB962C8B-B14F-4D97-AF65-F5344CB8AC3E}">
        <p14:creationId xmlns:p14="http://schemas.microsoft.com/office/powerpoint/2010/main" val="4010604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 animBg="1"/>
      <p:bldP spid="10" grpId="0" animBg="1"/>
      <p:bldP spid="23" grpId="0" animBg="1"/>
      <p:bldP spid="24" grpId="0" animBg="1"/>
      <p:bldP spid="2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"/>
          <p:cNvSpPr/>
          <p:nvPr/>
        </p:nvSpPr>
        <p:spPr>
          <a:xfrm>
            <a:off x="4343415" y="2142484"/>
            <a:ext cx="2657747" cy="6858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 de Acción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Prot</a:t>
            </a: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 M.A.A., </a:t>
            </a:r>
            <a:r>
              <a:rPr lang="es-MX" sz="16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Resp</a:t>
            </a: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 Cont. Y Cambio Climático </a:t>
            </a:r>
          </a:p>
        </p:txBody>
      </p:sp>
      <p:sp>
        <p:nvSpPr>
          <p:cNvPr id="217" name="Google Shape;217;p13"/>
          <p:cNvSpPr/>
          <p:nvPr/>
        </p:nvSpPr>
        <p:spPr>
          <a:xfrm>
            <a:off x="4343415" y="2902431"/>
            <a:ext cx="2657747" cy="240928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Contribuir a la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preservación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de la ecología del mar, a su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sustentabilidad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y a minimizar los efectos de eventos de derrame de hidrocarburos y otras sustancias, acorde a la institucionalidad ambiental del país, en todo el territorio marítimo, lacustre y fluvial nacional de competencia de la AA.MM. y en la zona de responsabilidad asignada a Chile por convenios internacionales </a:t>
            </a:r>
            <a:endParaRPr sz="1200" dirty="0">
              <a:solidFill>
                <a:schemeClr val="bg1"/>
              </a:solidFill>
              <a:latin typeface="Arial" panose="020B0604020202020204" pitchFamily="34" charset="0"/>
              <a:sym typeface="Calibri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79;p8">
            <a:extLst>
              <a:ext uri="{FF2B5EF4-FFF2-40B4-BE49-F238E27FC236}">
                <a16:creationId xmlns:a16="http://schemas.microsoft.com/office/drawing/2014/main" id="{3EA51552-ED7A-5416-81BA-C71566D3A6CF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0D0C9F0C-063A-1D9F-5A26-A8E5C826C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8D86EA83-7444-F899-0C31-60C670EBEE9F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E94D05DC-558A-D8D3-D136-E6760E655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Google Shape;124;p9">
            <a:extLst>
              <a:ext uri="{FF2B5EF4-FFF2-40B4-BE49-F238E27FC236}">
                <a16:creationId xmlns:a16="http://schemas.microsoft.com/office/drawing/2014/main" id="{63A17D3D-5EDB-90CD-F22E-4EB85CF16C33}"/>
              </a:ext>
            </a:extLst>
          </p:cNvPr>
          <p:cNvSpPr/>
          <p:nvPr/>
        </p:nvSpPr>
        <p:spPr>
          <a:xfrm>
            <a:off x="7664569" y="3503680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Observación periódica</a:t>
            </a:r>
            <a:endParaRPr sz="1100" dirty="0"/>
          </a:p>
        </p:txBody>
      </p:sp>
      <p:sp>
        <p:nvSpPr>
          <p:cNvPr id="24" name="Google Shape;124;p9">
            <a:extLst>
              <a:ext uri="{FF2B5EF4-FFF2-40B4-BE49-F238E27FC236}">
                <a16:creationId xmlns:a16="http://schemas.microsoft.com/office/drawing/2014/main" id="{8EC8FC94-7980-AFC9-FE1A-8BB0121A729D}"/>
              </a:ext>
            </a:extLst>
          </p:cNvPr>
          <p:cNvSpPr/>
          <p:nvPr/>
        </p:nvSpPr>
        <p:spPr>
          <a:xfrm>
            <a:off x="7664569" y="4104396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Oficina de Cambio Climático</a:t>
            </a:r>
          </a:p>
        </p:txBody>
      </p:sp>
      <p:sp>
        <p:nvSpPr>
          <p:cNvPr id="2" name="Google Shape;124;p9">
            <a:extLst>
              <a:ext uri="{FF2B5EF4-FFF2-40B4-BE49-F238E27FC236}">
                <a16:creationId xmlns:a16="http://schemas.microsoft.com/office/drawing/2014/main" id="{9FD993F0-8E57-32BD-9D4F-058966DEF508}"/>
              </a:ext>
            </a:extLst>
          </p:cNvPr>
          <p:cNvSpPr/>
          <p:nvPr/>
        </p:nvSpPr>
        <p:spPr>
          <a:xfrm>
            <a:off x="7664569" y="4705112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Estrategia Nacional de Biodiversidad</a:t>
            </a:r>
            <a:endParaRPr sz="1100" dirty="0"/>
          </a:p>
        </p:txBody>
      </p:sp>
      <p:sp>
        <p:nvSpPr>
          <p:cNvPr id="3" name="Google Shape;124;p9">
            <a:extLst>
              <a:ext uri="{FF2B5EF4-FFF2-40B4-BE49-F238E27FC236}">
                <a16:creationId xmlns:a16="http://schemas.microsoft.com/office/drawing/2014/main" id="{317086D0-0CBF-F3C2-F1BE-51D731EB87C2}"/>
              </a:ext>
            </a:extLst>
          </p:cNvPr>
          <p:cNvSpPr/>
          <p:nvPr/>
        </p:nvSpPr>
        <p:spPr>
          <a:xfrm>
            <a:off x="7674579" y="5298304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Objetivos Desarrollo Sostenible (ODM)</a:t>
            </a:r>
            <a:endParaRPr sz="1100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E8108D44-FA61-7AC1-D426-8C6B3595715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497" l="3000" r="96000"/>
                    </a14:imgEffect>
                    <a14:imgEffect>
                      <a14:sharpenSoften amount="100000"/>
                    </a14:imgEffect>
                    <a14:imgEffect>
                      <a14:brightnessContrast bright="-9000" contrast="5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99974" y="1957015"/>
            <a:ext cx="1082340" cy="14359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BBD4432-2B2D-8632-DE4E-A05428671D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71116" y="3293663"/>
            <a:ext cx="977394" cy="126210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88A183AA-7A98-F318-BC44-D1544C2AB99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671117" y="1772377"/>
            <a:ext cx="2207758" cy="147510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9126503-DCD8-6DBC-0B4D-76D36B62934E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8842" r="931" b="18031"/>
          <a:stretch/>
        </p:blipFill>
        <p:spPr>
          <a:xfrm>
            <a:off x="9671116" y="4601952"/>
            <a:ext cx="2207758" cy="122747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4" name="Google Shape;140;p10">
            <a:extLst>
              <a:ext uri="{FF2B5EF4-FFF2-40B4-BE49-F238E27FC236}">
                <a16:creationId xmlns:a16="http://schemas.microsoft.com/office/drawing/2014/main" id="{51C6F10F-7364-6D2F-C716-BBE4364C3F77}"/>
              </a:ext>
            </a:extLst>
          </p:cNvPr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10694690" y="3293663"/>
            <a:ext cx="1184185" cy="126210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0160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 animBg="1"/>
      <p:bldP spid="23" grpId="0" animBg="1"/>
      <p:bldP spid="24" grpId="0" animBg="1"/>
      <p:bldP spid="2" grpId="0" animBg="1"/>
      <p:bldP spid="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"/>
          <p:cNvSpPr/>
          <p:nvPr/>
        </p:nvSpPr>
        <p:spPr>
          <a:xfrm>
            <a:off x="4343415" y="2142484"/>
            <a:ext cx="2657747" cy="6858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 de Acción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Servicio a los Usuarios Marítimos</a:t>
            </a:r>
          </a:p>
        </p:txBody>
      </p:sp>
      <p:sp>
        <p:nvSpPr>
          <p:cNvPr id="217" name="Google Shape;217;p13"/>
          <p:cNvSpPr/>
          <p:nvPr/>
        </p:nvSpPr>
        <p:spPr>
          <a:xfrm>
            <a:off x="4343415" y="2902431"/>
            <a:ext cx="2657747" cy="240928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Optimizar los servicios 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que la Autoridad Marítima y el S.H.O.A.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entrega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a los usuarios marítimos y al público en general, brindándolos con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estándares de calidad 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de primer nivel, oportunidad,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probidad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y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transparencia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, tendiendo a facilitar y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simplificar el quehacer marítimo, público – privado </a:t>
            </a:r>
            <a:endParaRPr sz="1200" dirty="0">
              <a:solidFill>
                <a:srgbClr val="FFC000"/>
              </a:solidFill>
              <a:latin typeface="Arial" panose="020B0604020202020204" pitchFamily="34" charset="0"/>
              <a:sym typeface="Calibri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79;p8">
            <a:extLst>
              <a:ext uri="{FF2B5EF4-FFF2-40B4-BE49-F238E27FC236}">
                <a16:creationId xmlns:a16="http://schemas.microsoft.com/office/drawing/2014/main" id="{3EA51552-ED7A-5416-81BA-C71566D3A6CF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0D0C9F0C-063A-1D9F-5A26-A8E5C826C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8D86EA83-7444-F899-0C31-60C670EBEE9F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E94D05DC-558A-D8D3-D136-E6760E655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3" name="Google Shape;124;p9">
            <a:extLst>
              <a:ext uri="{FF2B5EF4-FFF2-40B4-BE49-F238E27FC236}">
                <a16:creationId xmlns:a16="http://schemas.microsoft.com/office/drawing/2014/main" id="{63A17D3D-5EDB-90CD-F22E-4EB85CF16C33}"/>
              </a:ext>
            </a:extLst>
          </p:cNvPr>
          <p:cNvSpPr/>
          <p:nvPr/>
        </p:nvSpPr>
        <p:spPr>
          <a:xfrm>
            <a:off x="7707530" y="2902431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Atención de Público</a:t>
            </a:r>
            <a:endParaRPr sz="1100" dirty="0"/>
          </a:p>
        </p:txBody>
      </p:sp>
      <p:sp>
        <p:nvSpPr>
          <p:cNvPr id="24" name="Google Shape;124;p9">
            <a:extLst>
              <a:ext uri="{FF2B5EF4-FFF2-40B4-BE49-F238E27FC236}">
                <a16:creationId xmlns:a16="http://schemas.microsoft.com/office/drawing/2014/main" id="{8EC8FC94-7980-AFC9-FE1A-8BB0121A729D}"/>
              </a:ext>
            </a:extLst>
          </p:cNvPr>
          <p:cNvSpPr/>
          <p:nvPr/>
        </p:nvSpPr>
        <p:spPr>
          <a:xfrm>
            <a:off x="7707530" y="3503147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Entrega de información oportuna</a:t>
            </a:r>
          </a:p>
        </p:txBody>
      </p:sp>
      <p:sp>
        <p:nvSpPr>
          <p:cNvPr id="2" name="Google Shape;124;p9">
            <a:extLst>
              <a:ext uri="{FF2B5EF4-FFF2-40B4-BE49-F238E27FC236}">
                <a16:creationId xmlns:a16="http://schemas.microsoft.com/office/drawing/2014/main" id="{9FD993F0-8E57-32BD-9D4F-058966DEF508}"/>
              </a:ext>
            </a:extLst>
          </p:cNvPr>
          <p:cNvSpPr/>
          <p:nvPr/>
        </p:nvSpPr>
        <p:spPr>
          <a:xfrm>
            <a:off x="7707530" y="4103863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Servicio continuado</a:t>
            </a:r>
            <a:endParaRPr sz="1100" dirty="0"/>
          </a:p>
        </p:txBody>
      </p:sp>
      <p:sp>
        <p:nvSpPr>
          <p:cNvPr id="3" name="Google Shape;124;p9">
            <a:extLst>
              <a:ext uri="{FF2B5EF4-FFF2-40B4-BE49-F238E27FC236}">
                <a16:creationId xmlns:a16="http://schemas.microsoft.com/office/drawing/2014/main" id="{317086D0-0CBF-F3C2-F1BE-51D731EB87C2}"/>
              </a:ext>
            </a:extLst>
          </p:cNvPr>
          <p:cNvSpPr/>
          <p:nvPr/>
        </p:nvSpPr>
        <p:spPr>
          <a:xfrm>
            <a:off x="7717540" y="4697055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Agilidad</a:t>
            </a:r>
            <a:endParaRPr sz="1100" dirty="0"/>
          </a:p>
        </p:txBody>
      </p:sp>
      <p:sp>
        <p:nvSpPr>
          <p:cNvPr id="6" name="Google Shape;124;p9">
            <a:extLst>
              <a:ext uri="{FF2B5EF4-FFF2-40B4-BE49-F238E27FC236}">
                <a16:creationId xmlns:a16="http://schemas.microsoft.com/office/drawing/2014/main" id="{C5F39F94-3049-2F4A-B86F-70FE3C9B034D}"/>
              </a:ext>
            </a:extLst>
          </p:cNvPr>
          <p:cNvSpPr/>
          <p:nvPr/>
        </p:nvSpPr>
        <p:spPr>
          <a:xfrm>
            <a:off x="9199202" y="2902431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Ejercicio de la Autoridad en forma ponderada</a:t>
            </a:r>
            <a:endParaRPr sz="1100" dirty="0"/>
          </a:p>
        </p:txBody>
      </p:sp>
      <p:sp>
        <p:nvSpPr>
          <p:cNvPr id="7" name="Google Shape;124;p9">
            <a:extLst>
              <a:ext uri="{FF2B5EF4-FFF2-40B4-BE49-F238E27FC236}">
                <a16:creationId xmlns:a16="http://schemas.microsoft.com/office/drawing/2014/main" id="{953649F6-0846-3C8A-51D2-BD7AE42E703B}"/>
              </a:ext>
            </a:extLst>
          </p:cNvPr>
          <p:cNvSpPr/>
          <p:nvPr/>
        </p:nvSpPr>
        <p:spPr>
          <a:xfrm>
            <a:off x="9199202" y="3503147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Servicio estandarizado y competente</a:t>
            </a:r>
          </a:p>
        </p:txBody>
      </p:sp>
      <p:sp>
        <p:nvSpPr>
          <p:cNvPr id="10" name="Google Shape;124;p9">
            <a:extLst>
              <a:ext uri="{FF2B5EF4-FFF2-40B4-BE49-F238E27FC236}">
                <a16:creationId xmlns:a16="http://schemas.microsoft.com/office/drawing/2014/main" id="{383748A2-1628-18A7-EC43-EF5153A2D193}"/>
              </a:ext>
            </a:extLst>
          </p:cNvPr>
          <p:cNvSpPr/>
          <p:nvPr/>
        </p:nvSpPr>
        <p:spPr>
          <a:xfrm>
            <a:off x="9199202" y="4103863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Carta de Compromiso</a:t>
            </a:r>
            <a:endParaRPr sz="1100" dirty="0"/>
          </a:p>
        </p:txBody>
      </p:sp>
      <p:sp>
        <p:nvSpPr>
          <p:cNvPr id="11" name="Google Shape;124;p9">
            <a:extLst>
              <a:ext uri="{FF2B5EF4-FFF2-40B4-BE49-F238E27FC236}">
                <a16:creationId xmlns:a16="http://schemas.microsoft.com/office/drawing/2014/main" id="{934A7E5C-EFB3-C8C4-A01F-D445C7E17600}"/>
              </a:ext>
            </a:extLst>
          </p:cNvPr>
          <p:cNvSpPr/>
          <p:nvPr/>
        </p:nvSpPr>
        <p:spPr>
          <a:xfrm>
            <a:off x="9209212" y="4697055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Normas de Interacción</a:t>
            </a:r>
            <a:endParaRPr sz="1100" dirty="0"/>
          </a:p>
        </p:txBody>
      </p:sp>
    </p:spTree>
    <p:extLst>
      <p:ext uri="{BB962C8B-B14F-4D97-AF65-F5344CB8AC3E}">
        <p14:creationId xmlns:p14="http://schemas.microsoft.com/office/powerpoint/2010/main" val="564504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 animBg="1"/>
      <p:bldP spid="23" grpId="0" animBg="1"/>
      <p:bldP spid="24" grpId="0" animBg="1"/>
      <p:bldP spid="2" grpId="0" animBg="1"/>
      <p:bldP spid="3" grpId="0" animBg="1"/>
      <p:bldP spid="6" grpId="0" animBg="1"/>
      <p:bldP spid="7" grpId="0" animBg="1"/>
      <p:bldP spid="10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"/>
          <p:cNvSpPr/>
          <p:nvPr/>
        </p:nvSpPr>
        <p:spPr>
          <a:xfrm>
            <a:off x="4343415" y="2142484"/>
            <a:ext cx="2657747" cy="6858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 de Acción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Representación Marítima</a:t>
            </a:r>
          </a:p>
        </p:txBody>
      </p:sp>
      <p:sp>
        <p:nvSpPr>
          <p:cNvPr id="217" name="Google Shape;217;p13"/>
          <p:cNvSpPr/>
          <p:nvPr/>
        </p:nvSpPr>
        <p:spPr>
          <a:xfrm>
            <a:off x="4343415" y="2902431"/>
            <a:ext cx="2657747" cy="240928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Representar al Estado de Chile 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ante organismos nacionales e internacionales relacionados con el ámbito marítimo en las materias profesionales y técnicas que trata la normativa vigente.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Interactuar con otros estamentos públicos y privados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, manteniendo una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posición de liderazgo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en aquellos asuntos profesionales y técnicos de competencia de la Autoridad Marítima </a:t>
            </a:r>
            <a:endParaRPr sz="1200" dirty="0">
              <a:solidFill>
                <a:schemeClr val="bg1"/>
              </a:solidFill>
              <a:latin typeface="Arial" panose="020B0604020202020204" pitchFamily="34" charset="0"/>
              <a:sym typeface="Calibri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79;p8">
            <a:extLst>
              <a:ext uri="{FF2B5EF4-FFF2-40B4-BE49-F238E27FC236}">
                <a16:creationId xmlns:a16="http://schemas.microsoft.com/office/drawing/2014/main" id="{3EA51552-ED7A-5416-81BA-C71566D3A6CF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0D0C9F0C-063A-1D9F-5A26-A8E5C826C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8D86EA83-7444-F899-0C31-60C670EBEE9F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E94D05DC-558A-D8D3-D136-E6760E655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CD003BB-E9E4-8F71-8B03-8F1D377969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2863" y="2960130"/>
            <a:ext cx="1582391" cy="105492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942FEB3-95FC-D97E-53CA-4A673648DEB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2482" r="20347"/>
          <a:stretch/>
        </p:blipFill>
        <p:spPr>
          <a:xfrm>
            <a:off x="9050670" y="2960128"/>
            <a:ext cx="1764145" cy="105492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F3F0F446-1F09-9471-0E01-00360188257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12863" y="4085534"/>
            <a:ext cx="1262731" cy="10549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B2651B7-2060-7623-446F-F71B8A92B23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6347" t="10448" r="26347" b="10448"/>
          <a:stretch/>
        </p:blipFill>
        <p:spPr>
          <a:xfrm>
            <a:off x="8735974" y="4085532"/>
            <a:ext cx="1124826" cy="1054927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AFA2E751-E2EE-0ED7-4FB0-3E9C93A7F9E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870231" y="2960128"/>
            <a:ext cx="1101752" cy="105492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D2E2961A-3A2B-3B31-1DFB-FB56CE5CBF36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t="6262"/>
          <a:stretch/>
        </p:blipFill>
        <p:spPr>
          <a:xfrm>
            <a:off x="9916216" y="4085530"/>
            <a:ext cx="2055767" cy="1054929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113763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"/>
          <p:cNvSpPr/>
          <p:nvPr/>
        </p:nvSpPr>
        <p:spPr>
          <a:xfrm>
            <a:off x="4343415" y="2142484"/>
            <a:ext cx="2657747" cy="6858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 de Acción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Fomento Intereses Marítimos</a:t>
            </a:r>
          </a:p>
        </p:txBody>
      </p:sp>
      <p:sp>
        <p:nvSpPr>
          <p:cNvPr id="217" name="Google Shape;217;p13"/>
          <p:cNvSpPr/>
          <p:nvPr/>
        </p:nvSpPr>
        <p:spPr>
          <a:xfrm>
            <a:off x="4343415" y="2902431"/>
            <a:ext cx="2657747" cy="240928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Promover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y contribuir al desarrollo, potenciamiento e investigación de los Intereses Marítimos Nacionales, en el ámbito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público y privado 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e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incentivar a la población 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a conocer y usufructuar de los beneficios que los espacios marítimos, fluviales y lacustres brindan </a:t>
            </a:r>
            <a:endParaRPr sz="1200" dirty="0">
              <a:solidFill>
                <a:schemeClr val="bg1"/>
              </a:solidFill>
              <a:latin typeface="Arial" panose="020B0604020202020204" pitchFamily="34" charset="0"/>
              <a:sym typeface="Calibri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79;p8">
            <a:extLst>
              <a:ext uri="{FF2B5EF4-FFF2-40B4-BE49-F238E27FC236}">
                <a16:creationId xmlns:a16="http://schemas.microsoft.com/office/drawing/2014/main" id="{3EA51552-ED7A-5416-81BA-C71566D3A6CF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0D0C9F0C-063A-1D9F-5A26-A8E5C826C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8D86EA83-7444-F899-0C31-60C670EBEE9F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E94D05DC-558A-D8D3-D136-E6760E655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Google Shape;124;p9">
            <a:extLst>
              <a:ext uri="{FF2B5EF4-FFF2-40B4-BE49-F238E27FC236}">
                <a16:creationId xmlns:a16="http://schemas.microsoft.com/office/drawing/2014/main" id="{C4E825EA-36E1-0D00-47EC-2640AB8626CE}"/>
              </a:ext>
            </a:extLst>
          </p:cNvPr>
          <p:cNvSpPr/>
          <p:nvPr/>
        </p:nvSpPr>
        <p:spPr>
          <a:xfrm>
            <a:off x="7707530" y="2902431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Infraestructura Portuaria</a:t>
            </a:r>
            <a:endParaRPr sz="1100" dirty="0"/>
          </a:p>
        </p:txBody>
      </p:sp>
      <p:sp>
        <p:nvSpPr>
          <p:cNvPr id="3" name="Google Shape;124;p9">
            <a:extLst>
              <a:ext uri="{FF2B5EF4-FFF2-40B4-BE49-F238E27FC236}">
                <a16:creationId xmlns:a16="http://schemas.microsoft.com/office/drawing/2014/main" id="{5E0EF5AE-0089-F8EB-EE4D-7B6EC7FD750B}"/>
              </a:ext>
            </a:extLst>
          </p:cNvPr>
          <p:cNvSpPr/>
          <p:nvPr/>
        </p:nvSpPr>
        <p:spPr>
          <a:xfrm>
            <a:off x="7707530" y="3503147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Transporte Marítimo</a:t>
            </a:r>
          </a:p>
        </p:txBody>
      </p:sp>
      <p:sp>
        <p:nvSpPr>
          <p:cNvPr id="6" name="Google Shape;124;p9">
            <a:extLst>
              <a:ext uri="{FF2B5EF4-FFF2-40B4-BE49-F238E27FC236}">
                <a16:creationId xmlns:a16="http://schemas.microsoft.com/office/drawing/2014/main" id="{3A747A84-A116-B11F-2B04-5E862C1CC2D2}"/>
              </a:ext>
            </a:extLst>
          </p:cNvPr>
          <p:cNvSpPr/>
          <p:nvPr/>
        </p:nvSpPr>
        <p:spPr>
          <a:xfrm>
            <a:off x="7707530" y="4103863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Integración y complementación de los puertos</a:t>
            </a:r>
            <a:endParaRPr sz="1100" dirty="0"/>
          </a:p>
        </p:txBody>
      </p:sp>
      <p:sp>
        <p:nvSpPr>
          <p:cNvPr id="7" name="Google Shape;124;p9">
            <a:extLst>
              <a:ext uri="{FF2B5EF4-FFF2-40B4-BE49-F238E27FC236}">
                <a16:creationId xmlns:a16="http://schemas.microsoft.com/office/drawing/2014/main" id="{D4054149-7156-A447-87F6-7EF9587A48F0}"/>
              </a:ext>
            </a:extLst>
          </p:cNvPr>
          <p:cNvSpPr/>
          <p:nvPr/>
        </p:nvSpPr>
        <p:spPr>
          <a:xfrm>
            <a:off x="7717540" y="4697055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Inversión en el área marítima</a:t>
            </a:r>
            <a:endParaRPr sz="1100" dirty="0"/>
          </a:p>
        </p:txBody>
      </p:sp>
      <p:sp>
        <p:nvSpPr>
          <p:cNvPr id="10" name="Google Shape;124;p9">
            <a:extLst>
              <a:ext uri="{FF2B5EF4-FFF2-40B4-BE49-F238E27FC236}">
                <a16:creationId xmlns:a16="http://schemas.microsoft.com/office/drawing/2014/main" id="{87556193-A4D9-1C2F-6F30-AA6CA89E180D}"/>
              </a:ext>
            </a:extLst>
          </p:cNvPr>
          <p:cNvSpPr/>
          <p:nvPr/>
        </p:nvSpPr>
        <p:spPr>
          <a:xfrm>
            <a:off x="9199202" y="2902431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Política Nacional del Uso del Borde Costero</a:t>
            </a:r>
            <a:endParaRPr sz="1100" dirty="0"/>
          </a:p>
        </p:txBody>
      </p:sp>
      <p:sp>
        <p:nvSpPr>
          <p:cNvPr id="11" name="Google Shape;124;p9">
            <a:extLst>
              <a:ext uri="{FF2B5EF4-FFF2-40B4-BE49-F238E27FC236}">
                <a16:creationId xmlns:a16="http://schemas.microsoft.com/office/drawing/2014/main" id="{1760C1F4-6E07-32C3-E149-CFB727103940}"/>
              </a:ext>
            </a:extLst>
          </p:cNvPr>
          <p:cNvSpPr/>
          <p:nvPr/>
        </p:nvSpPr>
        <p:spPr>
          <a:xfrm>
            <a:off x="9199202" y="3503147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Políticas Regionales del Uso del Borde Costero</a:t>
            </a:r>
          </a:p>
        </p:txBody>
      </p:sp>
      <p:sp>
        <p:nvSpPr>
          <p:cNvPr id="16" name="Google Shape;124;p9">
            <a:extLst>
              <a:ext uri="{FF2B5EF4-FFF2-40B4-BE49-F238E27FC236}">
                <a16:creationId xmlns:a16="http://schemas.microsoft.com/office/drawing/2014/main" id="{323D6D07-FE9F-DD34-DD46-41ADB79F65BE}"/>
              </a:ext>
            </a:extLst>
          </p:cNvPr>
          <p:cNvSpPr/>
          <p:nvPr/>
        </p:nvSpPr>
        <p:spPr>
          <a:xfrm>
            <a:off x="9199202" y="4103863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Consideración sobre los Actores Marítimos</a:t>
            </a:r>
            <a:endParaRPr sz="1100" dirty="0"/>
          </a:p>
        </p:txBody>
      </p:sp>
      <p:sp>
        <p:nvSpPr>
          <p:cNvPr id="17" name="Google Shape;124;p9">
            <a:extLst>
              <a:ext uri="{FF2B5EF4-FFF2-40B4-BE49-F238E27FC236}">
                <a16:creationId xmlns:a16="http://schemas.microsoft.com/office/drawing/2014/main" id="{10C2F5C1-D063-6599-352B-04C3ABFB5EA1}"/>
              </a:ext>
            </a:extLst>
          </p:cNvPr>
          <p:cNvSpPr/>
          <p:nvPr/>
        </p:nvSpPr>
        <p:spPr>
          <a:xfrm>
            <a:off x="9209212" y="4697055"/>
            <a:ext cx="1333130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Idoneidad y Cultura Marítima</a:t>
            </a:r>
            <a:endParaRPr sz="1100" dirty="0"/>
          </a:p>
        </p:txBody>
      </p:sp>
    </p:spTree>
    <p:extLst>
      <p:ext uri="{BB962C8B-B14F-4D97-AF65-F5344CB8AC3E}">
        <p14:creationId xmlns:p14="http://schemas.microsoft.com/office/powerpoint/2010/main" val="1922331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 animBg="1"/>
      <p:bldP spid="2" grpId="0" animBg="1"/>
      <p:bldP spid="3" grpId="0" animBg="1"/>
      <p:bldP spid="6" grpId="0" animBg="1"/>
      <p:bldP spid="7" grpId="0" animBg="1"/>
      <p:bldP spid="10" grpId="0" animBg="1"/>
      <p:bldP spid="11" grpId="0" animBg="1"/>
      <p:bldP spid="16" grpId="0" animBg="1"/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"/>
          <p:cNvSpPr/>
          <p:nvPr/>
        </p:nvSpPr>
        <p:spPr>
          <a:xfrm>
            <a:off x="4343415" y="2142484"/>
            <a:ext cx="2657747" cy="6858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 de Acción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Protección de la Vida Humana en el Mar</a:t>
            </a:r>
          </a:p>
        </p:txBody>
      </p:sp>
      <p:sp>
        <p:nvSpPr>
          <p:cNvPr id="217" name="Google Shape;217;p13"/>
          <p:cNvSpPr/>
          <p:nvPr/>
        </p:nvSpPr>
        <p:spPr>
          <a:xfrm>
            <a:off x="4343415" y="2902431"/>
            <a:ext cx="2657747" cy="240928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Maximizar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el grado de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prevención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y la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capacidad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de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auxilio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de la vida humana en el mar, en el área fluvial y lacustre de jurisdicción de la Autoridad Marítima y en la zona de responsabilidad asignada a Chile por convenios internacionales </a:t>
            </a:r>
            <a:endParaRPr sz="1200" dirty="0">
              <a:solidFill>
                <a:schemeClr val="bg1"/>
              </a:solidFill>
              <a:latin typeface="Arial" panose="020B0604020202020204" pitchFamily="34" charset="0"/>
              <a:sym typeface="Calibri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79;p8">
            <a:extLst>
              <a:ext uri="{FF2B5EF4-FFF2-40B4-BE49-F238E27FC236}">
                <a16:creationId xmlns:a16="http://schemas.microsoft.com/office/drawing/2014/main" id="{3EA51552-ED7A-5416-81BA-C71566D3A6CF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0D0C9F0C-063A-1D9F-5A26-A8E5C826C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8D86EA83-7444-F899-0C31-60C670EBEE9F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E94D05DC-558A-D8D3-D136-E6760E655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Google Shape;124;p9">
            <a:extLst>
              <a:ext uri="{FF2B5EF4-FFF2-40B4-BE49-F238E27FC236}">
                <a16:creationId xmlns:a16="http://schemas.microsoft.com/office/drawing/2014/main" id="{C4E825EA-36E1-0D00-47EC-2640AB8626CE}"/>
              </a:ext>
            </a:extLst>
          </p:cNvPr>
          <p:cNvSpPr/>
          <p:nvPr/>
        </p:nvSpPr>
        <p:spPr>
          <a:xfrm>
            <a:off x="8723530" y="2015738"/>
            <a:ext cx="3053262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de Búsqueda y Salvamento</a:t>
            </a:r>
            <a:endParaRPr sz="1600" dirty="0"/>
          </a:p>
        </p:txBody>
      </p:sp>
      <p:sp>
        <p:nvSpPr>
          <p:cNvPr id="10" name="Google Shape;124;p9">
            <a:extLst>
              <a:ext uri="{FF2B5EF4-FFF2-40B4-BE49-F238E27FC236}">
                <a16:creationId xmlns:a16="http://schemas.microsoft.com/office/drawing/2014/main" id="{87556193-A4D9-1C2F-6F30-AA6CA89E180D}"/>
              </a:ext>
            </a:extLst>
          </p:cNvPr>
          <p:cNvSpPr/>
          <p:nvPr/>
        </p:nvSpPr>
        <p:spPr>
          <a:xfrm>
            <a:off x="8851335" y="2695232"/>
            <a:ext cx="2777248" cy="418182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i="1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Constituye la actividad más importante de la Institución en </a:t>
            </a:r>
            <a:r>
              <a:rPr lang="es-MX" sz="1050" i="1" dirty="0">
                <a:solidFill>
                  <a:srgbClr val="FFC000"/>
                </a:solidFill>
                <a:latin typeface="Calibri"/>
                <a:cs typeface="Calibri"/>
                <a:sym typeface="Calibri"/>
              </a:rPr>
              <a:t>Tiempos de Paz </a:t>
            </a:r>
            <a:endParaRPr sz="1100" i="1" dirty="0">
              <a:solidFill>
                <a:srgbClr val="FFC000"/>
              </a:solidFill>
            </a:endParaRPr>
          </a:p>
        </p:txBody>
      </p:sp>
      <p:sp>
        <p:nvSpPr>
          <p:cNvPr id="8" name="Google Shape;124;p9">
            <a:extLst>
              <a:ext uri="{FF2B5EF4-FFF2-40B4-BE49-F238E27FC236}">
                <a16:creationId xmlns:a16="http://schemas.microsoft.com/office/drawing/2014/main" id="{D96A965E-CA9D-2058-A3BD-C5B29AA6CE9D}"/>
              </a:ext>
            </a:extLst>
          </p:cNvPr>
          <p:cNvSpPr/>
          <p:nvPr/>
        </p:nvSpPr>
        <p:spPr>
          <a:xfrm>
            <a:off x="8723529" y="3371845"/>
            <a:ext cx="979271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Seguridad a la Navegación</a:t>
            </a:r>
            <a:endParaRPr sz="1100" dirty="0"/>
          </a:p>
        </p:txBody>
      </p:sp>
      <p:sp>
        <p:nvSpPr>
          <p:cNvPr id="9" name="Google Shape;124;p9">
            <a:extLst>
              <a:ext uri="{FF2B5EF4-FFF2-40B4-BE49-F238E27FC236}">
                <a16:creationId xmlns:a16="http://schemas.microsoft.com/office/drawing/2014/main" id="{D66A3110-E117-4CDA-EEFF-7E09FECEA964}"/>
              </a:ext>
            </a:extLst>
          </p:cNvPr>
          <p:cNvSpPr/>
          <p:nvPr/>
        </p:nvSpPr>
        <p:spPr>
          <a:xfrm>
            <a:off x="9762834" y="3371845"/>
            <a:ext cx="979271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Prevención</a:t>
            </a:r>
            <a:endParaRPr sz="1100" dirty="0"/>
          </a:p>
        </p:txBody>
      </p:sp>
      <p:sp>
        <p:nvSpPr>
          <p:cNvPr id="12" name="Google Shape;124;p9">
            <a:extLst>
              <a:ext uri="{FF2B5EF4-FFF2-40B4-BE49-F238E27FC236}">
                <a16:creationId xmlns:a16="http://schemas.microsoft.com/office/drawing/2014/main" id="{26DD1717-568F-D48A-99B5-84DE911DA4D1}"/>
              </a:ext>
            </a:extLst>
          </p:cNvPr>
          <p:cNvSpPr/>
          <p:nvPr/>
        </p:nvSpPr>
        <p:spPr>
          <a:xfrm>
            <a:off x="10797521" y="3369827"/>
            <a:ext cx="979271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Auto-protección</a:t>
            </a:r>
            <a:endParaRPr sz="1100" dirty="0"/>
          </a:p>
        </p:txBody>
      </p:sp>
      <p:sp>
        <p:nvSpPr>
          <p:cNvPr id="14" name="Google Shape;124;p9">
            <a:extLst>
              <a:ext uri="{FF2B5EF4-FFF2-40B4-BE49-F238E27FC236}">
                <a16:creationId xmlns:a16="http://schemas.microsoft.com/office/drawing/2014/main" id="{5AEB6137-C5F5-7DE4-BBE2-7F532E0F0CDB}"/>
              </a:ext>
            </a:extLst>
          </p:cNvPr>
          <p:cNvSpPr/>
          <p:nvPr/>
        </p:nvSpPr>
        <p:spPr>
          <a:xfrm>
            <a:off x="7271087" y="3575945"/>
            <a:ext cx="979271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Autoridad Técnica</a:t>
            </a:r>
            <a:endParaRPr sz="1100" dirty="0"/>
          </a:p>
        </p:txBody>
      </p:sp>
      <p:sp>
        <p:nvSpPr>
          <p:cNvPr id="15" name="Google Shape;124;p9">
            <a:extLst>
              <a:ext uri="{FF2B5EF4-FFF2-40B4-BE49-F238E27FC236}">
                <a16:creationId xmlns:a16="http://schemas.microsoft.com/office/drawing/2014/main" id="{FF801EDF-085E-DFE0-8237-707D0FF675A6}"/>
              </a:ext>
            </a:extLst>
          </p:cNvPr>
          <p:cNvSpPr/>
          <p:nvPr/>
        </p:nvSpPr>
        <p:spPr>
          <a:xfrm>
            <a:off x="7271087" y="4107071"/>
            <a:ext cx="979271" cy="265563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MRCC Chile</a:t>
            </a:r>
            <a:endParaRPr sz="1100" dirty="0"/>
          </a:p>
        </p:txBody>
      </p:sp>
      <p:sp>
        <p:nvSpPr>
          <p:cNvPr id="19" name="Google Shape;124;p9">
            <a:extLst>
              <a:ext uri="{FF2B5EF4-FFF2-40B4-BE49-F238E27FC236}">
                <a16:creationId xmlns:a16="http://schemas.microsoft.com/office/drawing/2014/main" id="{B073B5C1-B233-F5A9-F840-B4C0D3505359}"/>
              </a:ext>
            </a:extLst>
          </p:cNvPr>
          <p:cNvSpPr/>
          <p:nvPr/>
        </p:nvSpPr>
        <p:spPr>
          <a:xfrm>
            <a:off x="7265039" y="4553007"/>
            <a:ext cx="979271" cy="423074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MRCC Distritales</a:t>
            </a:r>
            <a:endParaRPr sz="1100" dirty="0"/>
          </a:p>
        </p:txBody>
      </p:sp>
      <p:sp>
        <p:nvSpPr>
          <p:cNvPr id="20" name="Google Shape;124;p9">
            <a:extLst>
              <a:ext uri="{FF2B5EF4-FFF2-40B4-BE49-F238E27FC236}">
                <a16:creationId xmlns:a16="http://schemas.microsoft.com/office/drawing/2014/main" id="{6AEB1662-F86F-EB9D-5A90-94E6959BAF4D}"/>
              </a:ext>
            </a:extLst>
          </p:cNvPr>
          <p:cNvSpPr/>
          <p:nvPr/>
        </p:nvSpPr>
        <p:spPr>
          <a:xfrm>
            <a:off x="7265039" y="5071045"/>
            <a:ext cx="979271" cy="423074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MRSC dependientes</a:t>
            </a:r>
            <a:endParaRPr sz="1100" dirty="0"/>
          </a:p>
        </p:txBody>
      </p:sp>
      <p:sp>
        <p:nvSpPr>
          <p:cNvPr id="23" name="Google Shape;124;p9">
            <a:extLst>
              <a:ext uri="{FF2B5EF4-FFF2-40B4-BE49-F238E27FC236}">
                <a16:creationId xmlns:a16="http://schemas.microsoft.com/office/drawing/2014/main" id="{16B654DC-9086-1321-F1FE-F78396644E9F}"/>
              </a:ext>
            </a:extLst>
          </p:cNvPr>
          <p:cNvSpPr/>
          <p:nvPr/>
        </p:nvSpPr>
        <p:spPr>
          <a:xfrm>
            <a:off x="9761332" y="4275021"/>
            <a:ext cx="979271" cy="423074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ZZ.NN.</a:t>
            </a:r>
            <a:endParaRPr sz="1100" dirty="0"/>
          </a:p>
        </p:txBody>
      </p:sp>
      <p:sp>
        <p:nvSpPr>
          <p:cNvPr id="24" name="Google Shape;124;p9">
            <a:extLst>
              <a:ext uri="{FF2B5EF4-FFF2-40B4-BE49-F238E27FC236}">
                <a16:creationId xmlns:a16="http://schemas.microsoft.com/office/drawing/2014/main" id="{5A23D438-C31B-7B0A-C468-980BC7D6F0EE}"/>
              </a:ext>
            </a:extLst>
          </p:cNvPr>
          <p:cNvSpPr/>
          <p:nvPr/>
        </p:nvSpPr>
        <p:spPr>
          <a:xfrm>
            <a:off x="9853910" y="4734764"/>
            <a:ext cx="794116" cy="423074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GG.MM.</a:t>
            </a:r>
            <a:endParaRPr sz="1100" dirty="0"/>
          </a:p>
        </p:txBody>
      </p:sp>
      <p:sp>
        <p:nvSpPr>
          <p:cNvPr id="25" name="Google Shape;124;p9">
            <a:extLst>
              <a:ext uri="{FF2B5EF4-FFF2-40B4-BE49-F238E27FC236}">
                <a16:creationId xmlns:a16="http://schemas.microsoft.com/office/drawing/2014/main" id="{DC3D309D-18E5-91A6-4658-5EEB6E1BACB3}"/>
              </a:ext>
            </a:extLst>
          </p:cNvPr>
          <p:cNvSpPr/>
          <p:nvPr/>
        </p:nvSpPr>
        <p:spPr>
          <a:xfrm>
            <a:off x="8947675" y="5197828"/>
            <a:ext cx="819138" cy="423074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CC.PP.</a:t>
            </a:r>
            <a:endParaRPr sz="1100" dirty="0"/>
          </a:p>
        </p:txBody>
      </p:sp>
      <p:sp>
        <p:nvSpPr>
          <p:cNvPr id="26" name="Google Shape;124;p9">
            <a:extLst>
              <a:ext uri="{FF2B5EF4-FFF2-40B4-BE49-F238E27FC236}">
                <a16:creationId xmlns:a16="http://schemas.microsoft.com/office/drawing/2014/main" id="{EEABDA0A-18D2-192A-034C-B510DC47827E}"/>
              </a:ext>
            </a:extLst>
          </p:cNvPr>
          <p:cNvSpPr/>
          <p:nvPr/>
        </p:nvSpPr>
        <p:spPr>
          <a:xfrm>
            <a:off x="10735123" y="5197828"/>
            <a:ext cx="794116" cy="423074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Alcaldías de Mar</a:t>
            </a:r>
            <a:endParaRPr sz="1100" dirty="0"/>
          </a:p>
        </p:txBody>
      </p:sp>
      <p:sp>
        <p:nvSpPr>
          <p:cNvPr id="27" name="Google Shape;124;p9">
            <a:extLst>
              <a:ext uri="{FF2B5EF4-FFF2-40B4-BE49-F238E27FC236}">
                <a16:creationId xmlns:a16="http://schemas.microsoft.com/office/drawing/2014/main" id="{BCE7365B-9FBA-EF43-A2F0-FEED072D9827}"/>
              </a:ext>
            </a:extLst>
          </p:cNvPr>
          <p:cNvSpPr/>
          <p:nvPr/>
        </p:nvSpPr>
        <p:spPr>
          <a:xfrm>
            <a:off x="9853910" y="5202946"/>
            <a:ext cx="794116" cy="423074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5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Unidades Marítimas</a:t>
            </a:r>
            <a:endParaRPr sz="1100" dirty="0"/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25EFC774-D512-024C-BD2F-F92B7135B3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535" b="89976" l="10000" r="90000">
                        <a14:foregroundMark x1="50333" y1="60621" x2="51000" y2="6062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081732" y="1778017"/>
            <a:ext cx="1345804" cy="18796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1373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 animBg="1"/>
      <p:bldP spid="2" grpId="0" animBg="1"/>
      <p:bldP spid="10" grpId="0" animBg="1"/>
      <p:bldP spid="8" grpId="0" animBg="1"/>
      <p:bldP spid="9" grpId="0" animBg="1"/>
      <p:bldP spid="12" grpId="0" animBg="1"/>
      <p:bldP spid="14" grpId="0" animBg="1"/>
      <p:bldP spid="15" grpId="0" animBg="1"/>
      <p:bldP spid="19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"/>
          <p:cNvSpPr/>
          <p:nvPr/>
        </p:nvSpPr>
        <p:spPr>
          <a:xfrm>
            <a:off x="4343415" y="2142484"/>
            <a:ext cx="2657747" cy="6858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 de Acción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Protección de la Vida Humana en el Mar</a:t>
            </a:r>
          </a:p>
        </p:txBody>
      </p:sp>
      <p:sp>
        <p:nvSpPr>
          <p:cNvPr id="217" name="Google Shape;217;p13"/>
          <p:cNvSpPr/>
          <p:nvPr/>
        </p:nvSpPr>
        <p:spPr>
          <a:xfrm>
            <a:off x="4343415" y="2902431"/>
            <a:ext cx="2657747" cy="240928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Maximizar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el grado de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prevención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y la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capacidad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de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auxilio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de la vida humana en el mar, en el área fluvial y lacustre de jurisdicción de la Autoridad Marítima y en la zona de responsabilidad asignada a Chile por convenios internacionales </a:t>
            </a:r>
            <a:endParaRPr sz="1200" dirty="0">
              <a:solidFill>
                <a:schemeClr val="bg1"/>
              </a:solidFill>
              <a:latin typeface="Arial" panose="020B0604020202020204" pitchFamily="34" charset="0"/>
              <a:sym typeface="Calibri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79;p8">
            <a:extLst>
              <a:ext uri="{FF2B5EF4-FFF2-40B4-BE49-F238E27FC236}">
                <a16:creationId xmlns:a16="http://schemas.microsoft.com/office/drawing/2014/main" id="{3EA51552-ED7A-5416-81BA-C71566D3A6CF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0D0C9F0C-063A-1D9F-5A26-A8E5C826C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8D86EA83-7444-F899-0C31-60C670EBEE9F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E94D05DC-558A-D8D3-D136-E6760E655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" name="Google Shape;124;p9">
            <a:extLst>
              <a:ext uri="{FF2B5EF4-FFF2-40B4-BE49-F238E27FC236}">
                <a16:creationId xmlns:a16="http://schemas.microsoft.com/office/drawing/2014/main" id="{1BB713FB-F2A8-5792-18BB-E686BB87467C}"/>
              </a:ext>
            </a:extLst>
          </p:cNvPr>
          <p:cNvSpPr/>
          <p:nvPr/>
        </p:nvSpPr>
        <p:spPr>
          <a:xfrm>
            <a:off x="8723529" y="2015738"/>
            <a:ext cx="3053263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de Control del Tráfico Marítimo</a:t>
            </a:r>
            <a:endParaRPr sz="1600" dirty="0"/>
          </a:p>
        </p:txBody>
      </p:sp>
      <p:sp>
        <p:nvSpPr>
          <p:cNvPr id="13" name="Google Shape;232;p14">
            <a:extLst>
              <a:ext uri="{FF2B5EF4-FFF2-40B4-BE49-F238E27FC236}">
                <a16:creationId xmlns:a16="http://schemas.microsoft.com/office/drawing/2014/main" id="{46E61382-850A-53E0-ADDA-F38CB19AD779}"/>
              </a:ext>
            </a:extLst>
          </p:cNvPr>
          <p:cNvSpPr/>
          <p:nvPr/>
        </p:nvSpPr>
        <p:spPr>
          <a:xfrm>
            <a:off x="9356477" y="3541681"/>
            <a:ext cx="1787368" cy="371700"/>
          </a:xfrm>
          <a:prstGeom prst="rect">
            <a:avLst/>
          </a:prstGeom>
          <a:solidFill>
            <a:srgbClr val="999999">
              <a:alpha val="2532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Mantención Panorama de Superficie</a:t>
            </a:r>
            <a:endParaRPr sz="11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233;p14">
            <a:extLst>
              <a:ext uri="{FF2B5EF4-FFF2-40B4-BE49-F238E27FC236}">
                <a16:creationId xmlns:a16="http://schemas.microsoft.com/office/drawing/2014/main" id="{302B10BF-5C05-90D8-821F-4FAFECA15A31}"/>
              </a:ext>
            </a:extLst>
          </p:cNvPr>
          <p:cNvSpPr/>
          <p:nvPr/>
        </p:nvSpPr>
        <p:spPr>
          <a:xfrm>
            <a:off x="9356477" y="4049456"/>
            <a:ext cx="1787368" cy="405900"/>
          </a:xfrm>
          <a:prstGeom prst="rect">
            <a:avLst/>
          </a:prstGeom>
          <a:solidFill>
            <a:srgbClr val="999999">
              <a:alpha val="2532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Control del Tráfico Marítimo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234;p14">
            <a:extLst>
              <a:ext uri="{FF2B5EF4-FFF2-40B4-BE49-F238E27FC236}">
                <a16:creationId xmlns:a16="http://schemas.microsoft.com/office/drawing/2014/main" id="{55FD7129-D312-009A-887C-A3C29AB607AD}"/>
              </a:ext>
            </a:extLst>
          </p:cNvPr>
          <p:cNvSpPr/>
          <p:nvPr/>
        </p:nvSpPr>
        <p:spPr>
          <a:xfrm>
            <a:off x="9356477" y="4591431"/>
            <a:ext cx="1787368" cy="528600"/>
          </a:xfrm>
          <a:prstGeom prst="rect">
            <a:avLst/>
          </a:prstGeom>
          <a:solidFill>
            <a:srgbClr val="999999">
              <a:alpha val="2532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Principal esfuerzo para materializar operaciones de búsqueda y salvamento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235;p14">
            <a:extLst>
              <a:ext uri="{FF2B5EF4-FFF2-40B4-BE49-F238E27FC236}">
                <a16:creationId xmlns:a16="http://schemas.microsoft.com/office/drawing/2014/main" id="{818BAC95-D02C-F047-5CC4-278FB4C0D9C0}"/>
              </a:ext>
            </a:extLst>
          </p:cNvPr>
          <p:cNvSpPr/>
          <p:nvPr/>
        </p:nvSpPr>
        <p:spPr>
          <a:xfrm>
            <a:off x="9130357" y="2719794"/>
            <a:ext cx="2239608" cy="6858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5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Tiempo de Paz</a:t>
            </a:r>
            <a:endParaRPr sz="1500" b="1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DE1197D7-1DBA-E1BC-6AE5-FCCEF3816E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535" b="89976" l="10000" r="90000">
                        <a14:foregroundMark x1="50333" y1="60621" x2="51000" y2="6062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98130" y="2828284"/>
            <a:ext cx="1345804" cy="18796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8692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"/>
          <p:cNvSpPr/>
          <p:nvPr/>
        </p:nvSpPr>
        <p:spPr>
          <a:xfrm>
            <a:off x="4343415" y="2142484"/>
            <a:ext cx="2657747" cy="6858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 de Acción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Protección de la Vida Humana en el Mar</a:t>
            </a:r>
          </a:p>
        </p:txBody>
      </p:sp>
      <p:sp>
        <p:nvSpPr>
          <p:cNvPr id="217" name="Google Shape;217;p13"/>
          <p:cNvSpPr/>
          <p:nvPr/>
        </p:nvSpPr>
        <p:spPr>
          <a:xfrm>
            <a:off x="4343415" y="2902431"/>
            <a:ext cx="2657747" cy="240928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Maximizar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el grado de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prevención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y la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capacidad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de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auxilio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de la vida humana en el mar, en el área fluvial y lacustre de jurisdicción de la Autoridad Marítima y en la zona de responsabilidad asignada a Chile por convenios internacionales </a:t>
            </a:r>
            <a:endParaRPr sz="1200" dirty="0">
              <a:solidFill>
                <a:schemeClr val="bg1"/>
              </a:solidFill>
              <a:latin typeface="Arial" panose="020B0604020202020204" pitchFamily="34" charset="0"/>
              <a:sym typeface="Calibri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79;p8">
            <a:extLst>
              <a:ext uri="{FF2B5EF4-FFF2-40B4-BE49-F238E27FC236}">
                <a16:creationId xmlns:a16="http://schemas.microsoft.com/office/drawing/2014/main" id="{3EA51552-ED7A-5416-81BA-C71566D3A6CF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0D0C9F0C-063A-1D9F-5A26-A8E5C826C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8D86EA83-7444-F899-0C31-60C670EBEE9F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E94D05DC-558A-D8D3-D136-E6760E655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FDDFFB7-73DD-E844-A071-16790DE76C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535" b="89976" l="10000" r="90000">
                        <a14:foregroundMark x1="50333" y1="60621" x2="51000" y2="6062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98130" y="2828284"/>
            <a:ext cx="1345804" cy="18796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Google Shape;236;p14">
            <a:extLst>
              <a:ext uri="{FF2B5EF4-FFF2-40B4-BE49-F238E27FC236}">
                <a16:creationId xmlns:a16="http://schemas.microsoft.com/office/drawing/2014/main" id="{64AA198B-B83A-6FE6-0DA1-6BB5194C495F}"/>
              </a:ext>
            </a:extLst>
          </p:cNvPr>
          <p:cNvSpPr/>
          <p:nvPr/>
        </p:nvSpPr>
        <p:spPr>
          <a:xfrm>
            <a:off x="9322402" y="3582824"/>
            <a:ext cx="1763400" cy="685800"/>
          </a:xfrm>
          <a:prstGeom prst="rect">
            <a:avLst/>
          </a:prstGeom>
          <a:solidFill>
            <a:srgbClr val="66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Asegurar disponibilidad y empleo seguro de LCM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237;p14">
            <a:extLst>
              <a:ext uri="{FF2B5EF4-FFF2-40B4-BE49-F238E27FC236}">
                <a16:creationId xmlns:a16="http://schemas.microsoft.com/office/drawing/2014/main" id="{25174AF7-E989-4A8E-363C-25002C9761A2}"/>
              </a:ext>
            </a:extLst>
          </p:cNvPr>
          <p:cNvSpPr/>
          <p:nvPr/>
        </p:nvSpPr>
        <p:spPr>
          <a:xfrm>
            <a:off x="9322402" y="4436444"/>
            <a:ext cx="1763400" cy="685800"/>
          </a:xfrm>
          <a:prstGeom prst="rect">
            <a:avLst/>
          </a:prstGeom>
          <a:solidFill>
            <a:srgbClr val="66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Asegurar disponibilidad y empleo del comercio marítimo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238;p14">
            <a:extLst>
              <a:ext uri="{FF2B5EF4-FFF2-40B4-BE49-F238E27FC236}">
                <a16:creationId xmlns:a16="http://schemas.microsoft.com/office/drawing/2014/main" id="{FB5A88D9-B0BF-3F12-854E-DB9279C8CBDA}"/>
              </a:ext>
            </a:extLst>
          </p:cNvPr>
          <p:cNvSpPr/>
          <p:nvPr/>
        </p:nvSpPr>
        <p:spPr>
          <a:xfrm>
            <a:off x="9140902" y="2721944"/>
            <a:ext cx="2126400" cy="685800"/>
          </a:xfrm>
          <a:prstGeom prst="rect">
            <a:avLst/>
          </a:prstGeom>
          <a:solidFill>
            <a:srgbClr val="99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Tiempo de Tensión, Crisis o Conflicto</a:t>
            </a:r>
            <a:endParaRPr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24;p9">
            <a:extLst>
              <a:ext uri="{FF2B5EF4-FFF2-40B4-BE49-F238E27FC236}">
                <a16:creationId xmlns:a16="http://schemas.microsoft.com/office/drawing/2014/main" id="{0A569E7B-D894-9A38-FEC7-3E88B0C9F72D}"/>
              </a:ext>
            </a:extLst>
          </p:cNvPr>
          <p:cNvSpPr/>
          <p:nvPr/>
        </p:nvSpPr>
        <p:spPr>
          <a:xfrm>
            <a:off x="8723529" y="2015738"/>
            <a:ext cx="3053263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de Control del Tráfico Marítimo</a:t>
            </a:r>
            <a:endParaRPr sz="1600" dirty="0"/>
          </a:p>
        </p:txBody>
      </p:sp>
    </p:spTree>
    <p:extLst>
      <p:ext uri="{BB962C8B-B14F-4D97-AF65-F5344CB8AC3E}">
        <p14:creationId xmlns:p14="http://schemas.microsoft.com/office/powerpoint/2010/main" val="304950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"/>
          <p:cNvSpPr/>
          <p:nvPr/>
        </p:nvSpPr>
        <p:spPr>
          <a:xfrm>
            <a:off x="4343415" y="2142484"/>
            <a:ext cx="2657747" cy="6858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 de Acción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Protección de la Vida Humana en el Mar</a:t>
            </a:r>
          </a:p>
        </p:txBody>
      </p:sp>
      <p:sp>
        <p:nvSpPr>
          <p:cNvPr id="217" name="Google Shape;217;p13"/>
          <p:cNvSpPr/>
          <p:nvPr/>
        </p:nvSpPr>
        <p:spPr>
          <a:xfrm>
            <a:off x="4343415" y="2902431"/>
            <a:ext cx="2657747" cy="240928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Maximizar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el grado de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prevención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y la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capacidad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de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auxilio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de la vida humana en el mar, en el área fluvial y lacustre de jurisdicción de la Autoridad Marítima y en la zona de responsabilidad asignada a Chile por convenios internacionales </a:t>
            </a:r>
            <a:endParaRPr sz="1200" dirty="0">
              <a:solidFill>
                <a:schemeClr val="bg1"/>
              </a:solidFill>
              <a:latin typeface="Arial" panose="020B0604020202020204" pitchFamily="34" charset="0"/>
              <a:sym typeface="Calibri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79;p8">
            <a:extLst>
              <a:ext uri="{FF2B5EF4-FFF2-40B4-BE49-F238E27FC236}">
                <a16:creationId xmlns:a16="http://schemas.microsoft.com/office/drawing/2014/main" id="{3EA51552-ED7A-5416-81BA-C71566D3A6CF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0D0C9F0C-063A-1D9F-5A26-A8E5C826C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8D86EA83-7444-F899-0C31-60C670EBEE9F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E94D05DC-558A-D8D3-D136-E6760E655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FDDFFB7-73DD-E844-A071-16790DE76C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535" b="89976" l="10000" r="90000">
                        <a14:foregroundMark x1="50333" y1="60621" x2="51000" y2="6062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98130" y="2828284"/>
            <a:ext cx="1345804" cy="18796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Google Shape;239;p14">
            <a:extLst>
              <a:ext uri="{FF2B5EF4-FFF2-40B4-BE49-F238E27FC236}">
                <a16:creationId xmlns:a16="http://schemas.microsoft.com/office/drawing/2014/main" id="{F1BFC79A-1FFC-54C9-DBA8-DE58277F0C26}"/>
              </a:ext>
            </a:extLst>
          </p:cNvPr>
          <p:cNvSpPr/>
          <p:nvPr/>
        </p:nvSpPr>
        <p:spPr>
          <a:xfrm>
            <a:off x="9168610" y="2704654"/>
            <a:ext cx="2126400" cy="685800"/>
          </a:xfrm>
          <a:prstGeom prst="rect">
            <a:avLst/>
          </a:prstGeom>
          <a:solidFill>
            <a:srgbClr val="011893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3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Intercambio de experiencias extra institucionales</a:t>
            </a:r>
            <a:endParaRPr sz="13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240;p14">
            <a:extLst>
              <a:ext uri="{FF2B5EF4-FFF2-40B4-BE49-F238E27FC236}">
                <a16:creationId xmlns:a16="http://schemas.microsoft.com/office/drawing/2014/main" id="{0C894090-72BA-73D6-875D-7D26EE30EE83}"/>
              </a:ext>
            </a:extLst>
          </p:cNvPr>
          <p:cNvSpPr/>
          <p:nvPr/>
        </p:nvSpPr>
        <p:spPr>
          <a:xfrm>
            <a:off x="9350135" y="3526529"/>
            <a:ext cx="1763400" cy="371700"/>
          </a:xfrm>
          <a:prstGeom prst="rect">
            <a:avLst/>
          </a:prstGeom>
          <a:solidFill>
            <a:srgbClr val="1C4587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Nacional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241;p14">
            <a:extLst>
              <a:ext uri="{FF2B5EF4-FFF2-40B4-BE49-F238E27FC236}">
                <a16:creationId xmlns:a16="http://schemas.microsoft.com/office/drawing/2014/main" id="{C7E2A209-BFAF-8799-33D6-C307AFD2E4B2}"/>
              </a:ext>
            </a:extLst>
          </p:cNvPr>
          <p:cNvSpPr/>
          <p:nvPr/>
        </p:nvSpPr>
        <p:spPr>
          <a:xfrm>
            <a:off x="9350135" y="4010476"/>
            <a:ext cx="1763400" cy="371700"/>
          </a:xfrm>
          <a:prstGeom prst="rect">
            <a:avLst/>
          </a:prstGeom>
          <a:solidFill>
            <a:srgbClr val="1C4587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Internacional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242;p14">
            <a:extLst>
              <a:ext uri="{FF2B5EF4-FFF2-40B4-BE49-F238E27FC236}">
                <a16:creationId xmlns:a16="http://schemas.microsoft.com/office/drawing/2014/main" id="{CE762172-F63D-9D40-8620-E26CFD82CEC1}"/>
              </a:ext>
            </a:extLst>
          </p:cNvPr>
          <p:cNvSpPr/>
          <p:nvPr/>
        </p:nvSpPr>
        <p:spPr>
          <a:xfrm>
            <a:off x="9350135" y="4494422"/>
            <a:ext cx="1763400" cy="371700"/>
          </a:xfrm>
          <a:prstGeom prst="rect">
            <a:avLst/>
          </a:prstGeom>
          <a:solidFill>
            <a:srgbClr val="1C4587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Otras Armadas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243;p14">
            <a:extLst>
              <a:ext uri="{FF2B5EF4-FFF2-40B4-BE49-F238E27FC236}">
                <a16:creationId xmlns:a16="http://schemas.microsoft.com/office/drawing/2014/main" id="{62EB90A5-0423-37A5-2D16-AB5CA8D54B02}"/>
              </a:ext>
            </a:extLst>
          </p:cNvPr>
          <p:cNvSpPr/>
          <p:nvPr/>
        </p:nvSpPr>
        <p:spPr>
          <a:xfrm>
            <a:off x="9350135" y="4940011"/>
            <a:ext cx="1763400" cy="371700"/>
          </a:xfrm>
          <a:prstGeom prst="rect">
            <a:avLst/>
          </a:prstGeom>
          <a:solidFill>
            <a:srgbClr val="1C4587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Servicios Marítimos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Google Shape;124;p9">
            <a:extLst>
              <a:ext uri="{FF2B5EF4-FFF2-40B4-BE49-F238E27FC236}">
                <a16:creationId xmlns:a16="http://schemas.microsoft.com/office/drawing/2014/main" id="{0B7E162D-BAB8-230D-0985-CDC7C12EE2BE}"/>
              </a:ext>
            </a:extLst>
          </p:cNvPr>
          <p:cNvSpPr/>
          <p:nvPr/>
        </p:nvSpPr>
        <p:spPr>
          <a:xfrm>
            <a:off x="8723529" y="2015738"/>
            <a:ext cx="3053263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de Control del Tráfico Marítimo</a:t>
            </a:r>
            <a:endParaRPr sz="1600" dirty="0"/>
          </a:p>
        </p:txBody>
      </p:sp>
    </p:spTree>
    <p:extLst>
      <p:ext uri="{BB962C8B-B14F-4D97-AF65-F5344CB8AC3E}">
        <p14:creationId xmlns:p14="http://schemas.microsoft.com/office/powerpoint/2010/main" val="1818990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3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3"/>
          <p:cNvSpPr/>
          <p:nvPr/>
        </p:nvSpPr>
        <p:spPr>
          <a:xfrm>
            <a:off x="4343415" y="2142484"/>
            <a:ext cx="2657747" cy="6858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 de Acción</a:t>
            </a:r>
            <a:endParaRPr sz="16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6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Protección de la Vida Humana en el Mar</a:t>
            </a:r>
          </a:p>
        </p:txBody>
      </p:sp>
      <p:sp>
        <p:nvSpPr>
          <p:cNvPr id="217" name="Google Shape;217;p13"/>
          <p:cNvSpPr/>
          <p:nvPr/>
        </p:nvSpPr>
        <p:spPr>
          <a:xfrm>
            <a:off x="4343415" y="2902431"/>
            <a:ext cx="2657747" cy="240928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Maximizar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el grado de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prevención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y la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capacidad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de </a:t>
            </a:r>
            <a:r>
              <a:rPr lang="es-MX" sz="1200" dirty="0">
                <a:solidFill>
                  <a:srgbClr val="FFC000"/>
                </a:solidFill>
                <a:latin typeface="Arial" panose="020B0604020202020204" pitchFamily="34" charset="0"/>
              </a:rPr>
              <a:t>auxilio</a:t>
            </a:r>
            <a:r>
              <a:rPr lang="es-MX" sz="1200" dirty="0">
                <a:solidFill>
                  <a:schemeClr val="bg1"/>
                </a:solidFill>
                <a:latin typeface="Arial" panose="020B0604020202020204" pitchFamily="34" charset="0"/>
              </a:rPr>
              <a:t> de la vida humana en el mar, en el área fluvial y lacustre de jurisdicción de la Autoridad Marítima y en la zona de responsabilidad asignada a Chile por convenios internacionales </a:t>
            </a:r>
            <a:endParaRPr sz="1200" dirty="0">
              <a:solidFill>
                <a:schemeClr val="bg1"/>
              </a:solidFill>
              <a:latin typeface="Arial" panose="020B0604020202020204" pitchFamily="34" charset="0"/>
              <a:sym typeface="Calibri"/>
            </a:endParaRPr>
          </a:p>
        </p:txBody>
      </p:sp>
      <p:sp>
        <p:nvSpPr>
          <p:cNvPr id="223" name="Google Shape;223;p13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79;p8">
            <a:extLst>
              <a:ext uri="{FF2B5EF4-FFF2-40B4-BE49-F238E27FC236}">
                <a16:creationId xmlns:a16="http://schemas.microsoft.com/office/drawing/2014/main" id="{3EA51552-ED7A-5416-81BA-C71566D3A6CF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0D0C9F0C-063A-1D9F-5A26-A8E5C826C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Google Shape;60;p6">
            <a:extLst>
              <a:ext uri="{FF2B5EF4-FFF2-40B4-BE49-F238E27FC236}">
                <a16:creationId xmlns:a16="http://schemas.microsoft.com/office/drawing/2014/main" id="{8D86EA83-7444-F899-0C31-60C670EBEE9F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Imagen 21">
            <a:extLst>
              <a:ext uri="{FF2B5EF4-FFF2-40B4-BE49-F238E27FC236}">
                <a16:creationId xmlns:a16="http://schemas.microsoft.com/office/drawing/2014/main" id="{E94D05DC-558A-D8D3-D136-E6760E655B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CFDDFFB7-73DD-E844-A071-16790DE76C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535" b="89976" l="10000" r="90000">
                        <a14:foregroundMark x1="50333" y1="60621" x2="51000" y2="6062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98130" y="2828284"/>
            <a:ext cx="1345804" cy="187963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9" name="Google Shape;244;p14">
            <a:extLst>
              <a:ext uri="{FF2B5EF4-FFF2-40B4-BE49-F238E27FC236}">
                <a16:creationId xmlns:a16="http://schemas.microsoft.com/office/drawing/2014/main" id="{A9F9F5B4-2F89-7AA8-E57C-F2F92FB9BBB8}"/>
              </a:ext>
            </a:extLst>
          </p:cNvPr>
          <p:cNvSpPr/>
          <p:nvPr/>
        </p:nvSpPr>
        <p:spPr>
          <a:xfrm>
            <a:off x="9206948" y="2744045"/>
            <a:ext cx="2126400" cy="6858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3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Coordinar Señales de Seguridad (ISM)</a:t>
            </a:r>
            <a:endParaRPr sz="13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245;p14">
            <a:extLst>
              <a:ext uri="{FF2B5EF4-FFF2-40B4-BE49-F238E27FC236}">
                <a16:creationId xmlns:a16="http://schemas.microsoft.com/office/drawing/2014/main" id="{9020CF2E-F03D-EB4E-092E-47B76D44B1D6}"/>
              </a:ext>
            </a:extLst>
          </p:cNvPr>
          <p:cNvSpPr/>
          <p:nvPr/>
        </p:nvSpPr>
        <p:spPr>
          <a:xfrm>
            <a:off x="9388448" y="3565920"/>
            <a:ext cx="1763400" cy="3717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Mandos Operativos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246;p14">
            <a:extLst>
              <a:ext uri="{FF2B5EF4-FFF2-40B4-BE49-F238E27FC236}">
                <a16:creationId xmlns:a16="http://schemas.microsoft.com/office/drawing/2014/main" id="{0DA1FEE8-14F2-A097-35B8-4BF5146603C2}"/>
              </a:ext>
            </a:extLst>
          </p:cNvPr>
          <p:cNvSpPr/>
          <p:nvPr/>
        </p:nvSpPr>
        <p:spPr>
          <a:xfrm>
            <a:off x="9388498" y="4073692"/>
            <a:ext cx="1763400" cy="3717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Cambios de Ruta comercial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247;p14">
            <a:extLst>
              <a:ext uri="{FF2B5EF4-FFF2-40B4-BE49-F238E27FC236}">
                <a16:creationId xmlns:a16="http://schemas.microsoft.com/office/drawing/2014/main" id="{0D194BBB-C579-02A2-A302-7B5DBCEA50D0}"/>
              </a:ext>
            </a:extLst>
          </p:cNvPr>
          <p:cNvSpPr/>
          <p:nvPr/>
        </p:nvSpPr>
        <p:spPr>
          <a:xfrm>
            <a:off x="9388498" y="4557638"/>
            <a:ext cx="1763400" cy="371700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1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Actividades Científicas</a:t>
            </a:r>
            <a:endParaRPr sz="11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24;p9">
            <a:extLst>
              <a:ext uri="{FF2B5EF4-FFF2-40B4-BE49-F238E27FC236}">
                <a16:creationId xmlns:a16="http://schemas.microsoft.com/office/drawing/2014/main" id="{EDB46710-8943-20CD-E7D1-EDB2DB4870EA}"/>
              </a:ext>
            </a:extLst>
          </p:cNvPr>
          <p:cNvSpPr/>
          <p:nvPr/>
        </p:nvSpPr>
        <p:spPr>
          <a:xfrm>
            <a:off x="8723529" y="2015738"/>
            <a:ext cx="3053263" cy="531126"/>
          </a:xfrm>
          <a:prstGeom prst="rect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de Control del Tráfico Marítimo</a:t>
            </a:r>
            <a:endParaRPr sz="1600" dirty="0"/>
          </a:p>
        </p:txBody>
      </p:sp>
    </p:spTree>
    <p:extLst>
      <p:ext uri="{BB962C8B-B14F-4D97-AF65-F5344CB8AC3E}">
        <p14:creationId xmlns:p14="http://schemas.microsoft.com/office/powerpoint/2010/main" val="2782960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1"/>
          <p:cNvSpPr/>
          <p:nvPr/>
        </p:nvSpPr>
        <p:spPr>
          <a:xfrm>
            <a:off x="4858586" y="2143827"/>
            <a:ext cx="5159700" cy="2979900"/>
          </a:xfrm>
          <a:prstGeom prst="ellipse">
            <a:avLst/>
          </a:prstGeom>
          <a:solidFill>
            <a:srgbClr val="00003E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p11"/>
          <p:cNvSpPr/>
          <p:nvPr/>
        </p:nvSpPr>
        <p:spPr>
          <a:xfrm>
            <a:off x="6783311" y="2015903"/>
            <a:ext cx="1305600" cy="446400"/>
          </a:xfrm>
          <a:prstGeom prst="rect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Estructura de Acción</a:t>
            </a:r>
            <a:endParaRPr/>
          </a:p>
        </p:txBody>
      </p:sp>
      <p:sp>
        <p:nvSpPr>
          <p:cNvPr id="177" name="Google Shape;177;p11"/>
          <p:cNvSpPr/>
          <p:nvPr/>
        </p:nvSpPr>
        <p:spPr>
          <a:xfrm>
            <a:off x="6699011" y="3189377"/>
            <a:ext cx="1474200" cy="1072800"/>
          </a:xfrm>
          <a:prstGeom prst="rect">
            <a:avLst/>
          </a:prstGeom>
          <a:solidFill>
            <a:srgbClr val="011893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Ámbitos de Acción</a:t>
            </a:r>
            <a:endParaRPr/>
          </a:p>
        </p:txBody>
      </p:sp>
      <p:sp>
        <p:nvSpPr>
          <p:cNvPr id="178" name="Google Shape;178;p11"/>
          <p:cNvSpPr/>
          <p:nvPr/>
        </p:nvSpPr>
        <p:spPr>
          <a:xfrm>
            <a:off x="4432036" y="26078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Mando y Control Marítimo</a:t>
            </a:r>
            <a:endParaRPr sz="1200" dirty="0"/>
          </a:p>
        </p:txBody>
      </p:sp>
      <p:sp>
        <p:nvSpPr>
          <p:cNvPr id="179" name="Google Shape;179;p11"/>
          <p:cNvSpPr/>
          <p:nvPr/>
        </p:nvSpPr>
        <p:spPr>
          <a:xfrm>
            <a:off x="4002036" y="34487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Seguridad Marítima</a:t>
            </a:r>
            <a:endParaRPr sz="1200"/>
          </a:p>
        </p:txBody>
      </p:sp>
      <p:sp>
        <p:nvSpPr>
          <p:cNvPr id="180" name="Google Shape;180;p11"/>
          <p:cNvSpPr/>
          <p:nvPr/>
        </p:nvSpPr>
        <p:spPr>
          <a:xfrm>
            <a:off x="4432036" y="42896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Protección de la Vida Humana en el Mar</a:t>
            </a:r>
            <a:endParaRPr sz="1200"/>
          </a:p>
        </p:txBody>
      </p:sp>
      <p:sp>
        <p:nvSpPr>
          <p:cNvPr id="181" name="Google Shape;181;p11"/>
          <p:cNvSpPr/>
          <p:nvPr/>
        </p:nvSpPr>
        <p:spPr>
          <a:xfrm>
            <a:off x="6007786" y="4934602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Policía Marítima</a:t>
            </a:r>
            <a:endParaRPr sz="1200"/>
          </a:p>
        </p:txBody>
      </p:sp>
      <p:sp>
        <p:nvSpPr>
          <p:cNvPr id="182" name="Google Shape;182;p11"/>
          <p:cNvSpPr/>
          <p:nvPr/>
        </p:nvSpPr>
        <p:spPr>
          <a:xfrm>
            <a:off x="7501861" y="4934602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9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Protección M.A.A., </a:t>
            </a:r>
            <a:r>
              <a:rPr lang="es-MX" sz="9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Resp</a:t>
            </a:r>
            <a:r>
              <a:rPr lang="es-MX" sz="9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 Contaminación y Cambio Climático</a:t>
            </a:r>
            <a:endParaRPr sz="1100" dirty="0"/>
          </a:p>
        </p:txBody>
      </p:sp>
      <p:sp>
        <p:nvSpPr>
          <p:cNvPr id="183" name="Google Shape;183;p11"/>
          <p:cNvSpPr/>
          <p:nvPr/>
        </p:nvSpPr>
        <p:spPr>
          <a:xfrm>
            <a:off x="9134611" y="42896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Servicio a los Usuarios Marítimos</a:t>
            </a:r>
            <a:endParaRPr sz="1200" dirty="0"/>
          </a:p>
        </p:txBody>
      </p:sp>
      <p:sp>
        <p:nvSpPr>
          <p:cNvPr id="184" name="Google Shape;184;p11"/>
          <p:cNvSpPr/>
          <p:nvPr/>
        </p:nvSpPr>
        <p:spPr>
          <a:xfrm>
            <a:off x="9580936" y="34487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Representación Marítima</a:t>
            </a:r>
            <a:endParaRPr sz="1200"/>
          </a:p>
        </p:txBody>
      </p:sp>
      <p:sp>
        <p:nvSpPr>
          <p:cNvPr id="185" name="Google Shape;185;p11"/>
          <p:cNvSpPr/>
          <p:nvPr/>
        </p:nvSpPr>
        <p:spPr>
          <a:xfrm>
            <a:off x="9134611" y="26078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Fomento Intereses Marítimos</a:t>
            </a:r>
            <a:endParaRPr sz="1200"/>
          </a:p>
        </p:txBody>
      </p:sp>
      <p:sp>
        <p:nvSpPr>
          <p:cNvPr id="187" name="Google Shape;187;p11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11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79;p8">
            <a:extLst>
              <a:ext uri="{FF2B5EF4-FFF2-40B4-BE49-F238E27FC236}">
                <a16:creationId xmlns:a16="http://schemas.microsoft.com/office/drawing/2014/main" id="{FE4628A9-D828-29A9-E512-C5F1087DA544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Google Shape;60;p6">
            <a:extLst>
              <a:ext uri="{FF2B5EF4-FFF2-40B4-BE49-F238E27FC236}">
                <a16:creationId xmlns:a16="http://schemas.microsoft.com/office/drawing/2014/main" id="{89A6304C-9B75-16A4-411C-415D939FA4C4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71ADA20-EE1C-0FF8-3408-80D440EDB9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A091C017-E569-9CE6-50EB-0F82A1CF15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Flecha: hacia abajo 5">
            <a:extLst>
              <a:ext uri="{FF2B5EF4-FFF2-40B4-BE49-F238E27FC236}">
                <a16:creationId xmlns:a16="http://schemas.microsoft.com/office/drawing/2014/main" id="{53C7F49C-6DF9-0566-BD23-42A1FCACA49A}"/>
              </a:ext>
            </a:extLst>
          </p:cNvPr>
          <p:cNvSpPr/>
          <p:nvPr/>
        </p:nvSpPr>
        <p:spPr>
          <a:xfrm>
            <a:off x="7313386" y="2607827"/>
            <a:ext cx="278905" cy="446400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1" name="Google Shape;186;p11"/>
          <p:cNvSpPr/>
          <p:nvPr/>
        </p:nvSpPr>
        <p:spPr>
          <a:xfrm>
            <a:off x="5001930" y="5749964"/>
            <a:ext cx="4827870" cy="360150"/>
          </a:xfrm>
          <a:prstGeom prst="rect">
            <a:avLst/>
          </a:prstGeom>
          <a:solidFill>
            <a:srgbClr val="6AA84F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Ser un Servicio Público Marítimo de Excelencia</a:t>
            </a:r>
            <a:endParaRPr sz="2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8716959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11"/>
          <p:cNvSpPr/>
          <p:nvPr/>
        </p:nvSpPr>
        <p:spPr>
          <a:xfrm>
            <a:off x="4858586" y="2143827"/>
            <a:ext cx="5159700" cy="2979900"/>
          </a:xfrm>
          <a:prstGeom prst="ellipse">
            <a:avLst/>
          </a:prstGeom>
          <a:solidFill>
            <a:srgbClr val="00003E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178;p11"/>
          <p:cNvSpPr/>
          <p:nvPr/>
        </p:nvSpPr>
        <p:spPr>
          <a:xfrm>
            <a:off x="4432036" y="26078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Mando y Control Marítimo</a:t>
            </a:r>
            <a:endParaRPr sz="1200" dirty="0"/>
          </a:p>
        </p:txBody>
      </p:sp>
      <p:sp>
        <p:nvSpPr>
          <p:cNvPr id="22" name="Google Shape;179;p11"/>
          <p:cNvSpPr/>
          <p:nvPr/>
        </p:nvSpPr>
        <p:spPr>
          <a:xfrm>
            <a:off x="4002036" y="34487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Seguridad Marítima</a:t>
            </a:r>
            <a:endParaRPr sz="1200"/>
          </a:p>
        </p:txBody>
      </p:sp>
      <p:sp>
        <p:nvSpPr>
          <p:cNvPr id="23" name="Google Shape;180;p11"/>
          <p:cNvSpPr/>
          <p:nvPr/>
        </p:nvSpPr>
        <p:spPr>
          <a:xfrm>
            <a:off x="4432036" y="42896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Protección de la Vida Humana en el Mar</a:t>
            </a:r>
            <a:endParaRPr sz="1200"/>
          </a:p>
        </p:txBody>
      </p:sp>
      <p:sp>
        <p:nvSpPr>
          <p:cNvPr id="24" name="Google Shape;181;p11"/>
          <p:cNvSpPr/>
          <p:nvPr/>
        </p:nvSpPr>
        <p:spPr>
          <a:xfrm>
            <a:off x="6007786" y="4934602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Policía Marítima</a:t>
            </a:r>
            <a:endParaRPr sz="1200"/>
          </a:p>
        </p:txBody>
      </p:sp>
      <p:sp>
        <p:nvSpPr>
          <p:cNvPr id="25" name="Google Shape;182;p11"/>
          <p:cNvSpPr/>
          <p:nvPr/>
        </p:nvSpPr>
        <p:spPr>
          <a:xfrm>
            <a:off x="7501861" y="4934602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9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Protección M.A.A., </a:t>
            </a:r>
            <a:r>
              <a:rPr lang="es-MX" sz="9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Resp</a:t>
            </a:r>
            <a:r>
              <a:rPr lang="es-MX" sz="9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 Contaminación y Cambio Climático</a:t>
            </a:r>
            <a:endParaRPr sz="1100" dirty="0"/>
          </a:p>
        </p:txBody>
      </p:sp>
      <p:sp>
        <p:nvSpPr>
          <p:cNvPr id="26" name="Google Shape;183;p11"/>
          <p:cNvSpPr/>
          <p:nvPr/>
        </p:nvSpPr>
        <p:spPr>
          <a:xfrm>
            <a:off x="9134611" y="42896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Servicio a los Usuarios Marítimos</a:t>
            </a:r>
            <a:endParaRPr sz="1200" dirty="0"/>
          </a:p>
        </p:txBody>
      </p:sp>
      <p:sp>
        <p:nvSpPr>
          <p:cNvPr id="27" name="Google Shape;184;p11"/>
          <p:cNvSpPr/>
          <p:nvPr/>
        </p:nvSpPr>
        <p:spPr>
          <a:xfrm>
            <a:off x="9580936" y="34487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Representación Marítima</a:t>
            </a:r>
            <a:endParaRPr sz="1200"/>
          </a:p>
        </p:txBody>
      </p:sp>
      <p:sp>
        <p:nvSpPr>
          <p:cNvPr id="28" name="Google Shape;185;p11"/>
          <p:cNvSpPr/>
          <p:nvPr/>
        </p:nvSpPr>
        <p:spPr>
          <a:xfrm>
            <a:off x="9134611" y="2607827"/>
            <a:ext cx="1305600" cy="554100"/>
          </a:xfrm>
          <a:prstGeom prst="flowChartTerminator">
            <a:avLst/>
          </a:prstGeom>
          <a:solidFill>
            <a:srgbClr val="000000">
              <a:alpha val="49800"/>
            </a:srgbClr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Fomento Intereses Marítimos</a:t>
            </a:r>
            <a:endParaRPr sz="1200"/>
          </a:p>
        </p:txBody>
      </p:sp>
      <p:sp>
        <p:nvSpPr>
          <p:cNvPr id="176" name="Google Shape;176;p11"/>
          <p:cNvSpPr/>
          <p:nvPr/>
        </p:nvSpPr>
        <p:spPr>
          <a:xfrm>
            <a:off x="6783311" y="2015903"/>
            <a:ext cx="1305600" cy="446400"/>
          </a:xfrm>
          <a:prstGeom prst="rect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Estructura de Acción</a:t>
            </a:r>
            <a:endParaRPr/>
          </a:p>
        </p:txBody>
      </p:sp>
      <p:sp>
        <p:nvSpPr>
          <p:cNvPr id="177" name="Google Shape;177;p11"/>
          <p:cNvSpPr/>
          <p:nvPr/>
        </p:nvSpPr>
        <p:spPr>
          <a:xfrm>
            <a:off x="6699011" y="3189377"/>
            <a:ext cx="1474200" cy="1072800"/>
          </a:xfrm>
          <a:prstGeom prst="rect">
            <a:avLst/>
          </a:prstGeom>
          <a:solidFill>
            <a:srgbClr val="011893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Ámbitos de Acción</a:t>
            </a:r>
            <a:endParaRPr/>
          </a:p>
        </p:txBody>
      </p:sp>
      <p:sp>
        <p:nvSpPr>
          <p:cNvPr id="178" name="Google Shape;178;p11"/>
          <p:cNvSpPr/>
          <p:nvPr/>
        </p:nvSpPr>
        <p:spPr>
          <a:xfrm>
            <a:off x="4432036" y="2607827"/>
            <a:ext cx="1305600" cy="554100"/>
          </a:xfrm>
          <a:prstGeom prst="flowChartTerminator">
            <a:avLst/>
          </a:prstGeom>
          <a:solidFill>
            <a:srgbClr val="54823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Mando y Control Marítimo</a:t>
            </a:r>
            <a:endParaRPr sz="1200" dirty="0"/>
          </a:p>
        </p:txBody>
      </p:sp>
      <p:sp>
        <p:nvSpPr>
          <p:cNvPr id="179" name="Google Shape;179;p11"/>
          <p:cNvSpPr/>
          <p:nvPr/>
        </p:nvSpPr>
        <p:spPr>
          <a:xfrm>
            <a:off x="4002036" y="3448727"/>
            <a:ext cx="1305600" cy="554100"/>
          </a:xfrm>
          <a:prstGeom prst="flowChartTerminator">
            <a:avLst/>
          </a:prstGeom>
          <a:solidFill>
            <a:srgbClr val="54823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Seguridad Marítima</a:t>
            </a:r>
            <a:endParaRPr sz="1200"/>
          </a:p>
        </p:txBody>
      </p:sp>
      <p:sp>
        <p:nvSpPr>
          <p:cNvPr id="180" name="Google Shape;180;p11"/>
          <p:cNvSpPr/>
          <p:nvPr/>
        </p:nvSpPr>
        <p:spPr>
          <a:xfrm>
            <a:off x="4432036" y="4289627"/>
            <a:ext cx="1305600" cy="554100"/>
          </a:xfrm>
          <a:prstGeom prst="flowChartTerminator">
            <a:avLst/>
          </a:prstGeom>
          <a:solidFill>
            <a:srgbClr val="54823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Protección de la Vida Humana en el Mar</a:t>
            </a:r>
            <a:endParaRPr sz="1200"/>
          </a:p>
        </p:txBody>
      </p:sp>
      <p:sp>
        <p:nvSpPr>
          <p:cNvPr id="181" name="Google Shape;181;p11"/>
          <p:cNvSpPr/>
          <p:nvPr/>
        </p:nvSpPr>
        <p:spPr>
          <a:xfrm>
            <a:off x="6007786" y="4934602"/>
            <a:ext cx="1305600" cy="554100"/>
          </a:xfrm>
          <a:prstGeom prst="flowChartTerminator">
            <a:avLst/>
          </a:prstGeom>
          <a:solidFill>
            <a:srgbClr val="54823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Policía Marítima</a:t>
            </a:r>
            <a:endParaRPr sz="1200"/>
          </a:p>
        </p:txBody>
      </p:sp>
      <p:sp>
        <p:nvSpPr>
          <p:cNvPr id="182" name="Google Shape;182;p11"/>
          <p:cNvSpPr/>
          <p:nvPr/>
        </p:nvSpPr>
        <p:spPr>
          <a:xfrm>
            <a:off x="7501861" y="4934602"/>
            <a:ext cx="1305600" cy="554100"/>
          </a:xfrm>
          <a:prstGeom prst="flowChartTerminator">
            <a:avLst/>
          </a:prstGeom>
          <a:solidFill>
            <a:srgbClr val="54823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9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Protección M.A.A., </a:t>
            </a:r>
            <a:r>
              <a:rPr lang="es-MX" sz="9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Resp</a:t>
            </a:r>
            <a:r>
              <a:rPr lang="es-MX" sz="9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 Contaminación y Cambio Climático</a:t>
            </a:r>
            <a:endParaRPr sz="1100" dirty="0"/>
          </a:p>
        </p:txBody>
      </p:sp>
      <p:sp>
        <p:nvSpPr>
          <p:cNvPr id="183" name="Google Shape;183;p11"/>
          <p:cNvSpPr/>
          <p:nvPr/>
        </p:nvSpPr>
        <p:spPr>
          <a:xfrm>
            <a:off x="9134611" y="4289627"/>
            <a:ext cx="1305600" cy="554100"/>
          </a:xfrm>
          <a:prstGeom prst="flowChartTerminator">
            <a:avLst/>
          </a:prstGeom>
          <a:solidFill>
            <a:srgbClr val="54823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Servicio a los Usuarios Marítimos</a:t>
            </a:r>
            <a:endParaRPr sz="1200" dirty="0"/>
          </a:p>
        </p:txBody>
      </p:sp>
      <p:sp>
        <p:nvSpPr>
          <p:cNvPr id="184" name="Google Shape;184;p11"/>
          <p:cNvSpPr/>
          <p:nvPr/>
        </p:nvSpPr>
        <p:spPr>
          <a:xfrm>
            <a:off x="9580936" y="3448727"/>
            <a:ext cx="1305600" cy="554100"/>
          </a:xfrm>
          <a:prstGeom prst="flowChartTerminator">
            <a:avLst/>
          </a:prstGeom>
          <a:solidFill>
            <a:srgbClr val="54823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Representación Marítima</a:t>
            </a:r>
            <a:endParaRPr sz="1200"/>
          </a:p>
        </p:txBody>
      </p:sp>
      <p:sp>
        <p:nvSpPr>
          <p:cNvPr id="185" name="Google Shape;185;p11"/>
          <p:cNvSpPr/>
          <p:nvPr/>
        </p:nvSpPr>
        <p:spPr>
          <a:xfrm>
            <a:off x="9134611" y="2607827"/>
            <a:ext cx="1305600" cy="554100"/>
          </a:xfrm>
          <a:prstGeom prst="flowChartTerminator">
            <a:avLst/>
          </a:prstGeom>
          <a:solidFill>
            <a:srgbClr val="54823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Fomento Intereses Marítimos</a:t>
            </a:r>
            <a:endParaRPr sz="1200"/>
          </a:p>
        </p:txBody>
      </p:sp>
      <p:sp>
        <p:nvSpPr>
          <p:cNvPr id="186" name="Google Shape;186;p11"/>
          <p:cNvSpPr/>
          <p:nvPr/>
        </p:nvSpPr>
        <p:spPr>
          <a:xfrm>
            <a:off x="5001930" y="5749964"/>
            <a:ext cx="4827870" cy="360150"/>
          </a:xfrm>
          <a:prstGeom prst="rect">
            <a:avLst/>
          </a:prstGeom>
          <a:solidFill>
            <a:srgbClr val="6AA84F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Ser un Servicio Público Marítimo de Excelencia</a:t>
            </a:r>
            <a:endParaRPr sz="200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7" name="Google Shape;187;p11"/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11"/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79;p8">
            <a:extLst>
              <a:ext uri="{FF2B5EF4-FFF2-40B4-BE49-F238E27FC236}">
                <a16:creationId xmlns:a16="http://schemas.microsoft.com/office/drawing/2014/main" id="{FE4628A9-D828-29A9-E512-C5F1087DA544}"/>
              </a:ext>
            </a:extLst>
          </p:cNvPr>
          <p:cNvSpPr/>
          <p:nvPr/>
        </p:nvSpPr>
        <p:spPr>
          <a:xfrm>
            <a:off x="5885889" y="901457"/>
            <a:ext cx="3164781" cy="917100"/>
          </a:xfrm>
          <a:prstGeom prst="flowChartTerminator">
            <a:avLst/>
          </a:prstGeom>
          <a:solidFill>
            <a:srgbClr val="FF0000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534988" marR="0" lvl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b="1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Dirección General del Territorio Marítimo y Marina Mercante</a:t>
            </a:r>
            <a:endParaRPr b="1" dirty="0">
              <a:solidFill>
                <a:schemeClr val="l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Google Shape;60;p6">
            <a:extLst>
              <a:ext uri="{FF2B5EF4-FFF2-40B4-BE49-F238E27FC236}">
                <a16:creationId xmlns:a16="http://schemas.microsoft.com/office/drawing/2014/main" id="{89A6304C-9B75-16A4-411C-415D939FA4C4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F71ADA20-EE1C-0FF8-3408-80D440EDB9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Imagen 4" descr="Imagen que contiene Calendario&#10;&#10;Descripción generada automáticamente">
            <a:extLst>
              <a:ext uri="{FF2B5EF4-FFF2-40B4-BE49-F238E27FC236}">
                <a16:creationId xmlns:a16="http://schemas.microsoft.com/office/drawing/2014/main" id="{A091C017-E569-9CE6-50EB-0F82A1CF15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3262" y="958308"/>
            <a:ext cx="745383" cy="79014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Flecha: hacia abajo 5">
            <a:extLst>
              <a:ext uri="{FF2B5EF4-FFF2-40B4-BE49-F238E27FC236}">
                <a16:creationId xmlns:a16="http://schemas.microsoft.com/office/drawing/2014/main" id="{53C7F49C-6DF9-0566-BD23-42A1FCACA49A}"/>
              </a:ext>
            </a:extLst>
          </p:cNvPr>
          <p:cNvSpPr/>
          <p:nvPr/>
        </p:nvSpPr>
        <p:spPr>
          <a:xfrm>
            <a:off x="7313386" y="2607827"/>
            <a:ext cx="278905" cy="446400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0015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60;p6">
            <a:extLst>
              <a:ext uri="{FF2B5EF4-FFF2-40B4-BE49-F238E27FC236}">
                <a16:creationId xmlns:a16="http://schemas.microsoft.com/office/drawing/2014/main" id="{B3E3F12B-6C4A-64D8-83B8-85ACD88A0B4A}"/>
              </a:ext>
            </a:extLst>
          </p:cNvPr>
          <p:cNvSpPr txBox="1"/>
          <p:nvPr/>
        </p:nvSpPr>
        <p:spPr>
          <a:xfrm>
            <a:off x="1048155" y="5120031"/>
            <a:ext cx="23385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200" dirty="0">
                <a:solidFill>
                  <a:schemeClr val="l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Calibri"/>
                <a:sym typeface="Calibri"/>
              </a:rPr>
              <a:t>D.G.T.M. y M.M. Ord. N° 3400/3 de fecha 10 de mayo de 2022</a:t>
            </a:r>
            <a:endParaRPr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6" name="Imagen 25">
            <a:extLst>
              <a:ext uri="{FF2B5EF4-FFF2-40B4-BE49-F238E27FC236}">
                <a16:creationId xmlns:a16="http://schemas.microsoft.com/office/drawing/2014/main" id="{870DD0DB-BFDE-4167-08B8-C27CFAB0DF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155" y="1733938"/>
            <a:ext cx="2338500" cy="33955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C097787E-FC4A-810D-007E-2559156C16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252" t="15571" b="30910"/>
          <a:stretch/>
        </p:blipFill>
        <p:spPr>
          <a:xfrm>
            <a:off x="3094186" y="3094476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9" name="Imagen 18">
            <a:extLst>
              <a:ext uri="{FF2B5EF4-FFF2-40B4-BE49-F238E27FC236}">
                <a16:creationId xmlns:a16="http://schemas.microsoft.com/office/drawing/2014/main" id="{F8402448-3AC5-E510-D745-EDFFA63E24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269" t="12857" b="33331"/>
          <a:stretch/>
        </p:blipFill>
        <p:spPr>
          <a:xfrm>
            <a:off x="3094186" y="2318621"/>
            <a:ext cx="1996867" cy="6003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CFA10029-F2DF-A5B4-9FD5-52129793FE3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8829" t="10272" b="30445"/>
          <a:stretch/>
        </p:blipFill>
        <p:spPr>
          <a:xfrm>
            <a:off x="3094186" y="3870331"/>
            <a:ext cx="2012107" cy="66501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5E53FC2F-9C9F-C6E6-5F8C-0D02FD0310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5294" y="3696543"/>
            <a:ext cx="4201015" cy="2353970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FC212B1-D513-8B6F-D3E6-3C8F2A76441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5294" y="1216313"/>
            <a:ext cx="4201015" cy="2363071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Google Shape;213;p13">
            <a:extLst>
              <a:ext uri="{FF2B5EF4-FFF2-40B4-BE49-F238E27FC236}">
                <a16:creationId xmlns:a16="http://schemas.microsoft.com/office/drawing/2014/main" id="{11D33B28-4A4B-B939-F12A-17F2CC0839EF}"/>
              </a:ext>
            </a:extLst>
          </p:cNvPr>
          <p:cNvSpPr/>
          <p:nvPr/>
        </p:nvSpPr>
        <p:spPr>
          <a:xfrm>
            <a:off x="1285336" y="0"/>
            <a:ext cx="9601200" cy="569400"/>
          </a:xfrm>
          <a:prstGeom prst="rect">
            <a:avLst/>
          </a:prstGeom>
          <a:solidFill>
            <a:srgbClr val="000000">
              <a:alpha val="498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 sz="1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Política Nacional de Control del Tráfico Marítimo</a:t>
            </a:r>
            <a:endParaRPr sz="18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223;p13">
            <a:extLst>
              <a:ext uri="{FF2B5EF4-FFF2-40B4-BE49-F238E27FC236}">
                <a16:creationId xmlns:a16="http://schemas.microsoft.com/office/drawing/2014/main" id="{9328DE20-0A10-95E1-BD7B-7B16B0815C90}"/>
              </a:ext>
            </a:extLst>
          </p:cNvPr>
          <p:cNvSpPr/>
          <p:nvPr/>
        </p:nvSpPr>
        <p:spPr>
          <a:xfrm>
            <a:off x="8947675" y="636800"/>
            <a:ext cx="1938900" cy="23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MX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Operaciones Marítimas</a:t>
            </a:r>
            <a:endParaRPr b="1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605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18_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498</TotalTime>
  <Words>3518</Words>
  <Application>Microsoft Macintosh PowerPoint</Application>
  <PresentationFormat>Panorámica</PresentationFormat>
  <Paragraphs>478</Paragraphs>
  <Slides>38</Slides>
  <Notes>25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42" baseType="lpstr">
      <vt:lpstr>Arial</vt:lpstr>
      <vt:lpstr>Calibri</vt:lpstr>
      <vt:lpstr>Century</vt:lpstr>
      <vt:lpstr>18_Tema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cp:lastModifiedBy>OVIEDO MALDONADO, CAMILA M.</cp:lastModifiedBy>
  <cp:revision>34</cp:revision>
  <dcterms:modified xsi:type="dcterms:W3CDTF">2023-07-26T21:22:56Z</dcterms:modified>
</cp:coreProperties>
</file>